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147470489" r:id="rId2"/>
    <p:sldId id="2147470492" r:id="rId3"/>
    <p:sldId id="2147470506" r:id="rId4"/>
    <p:sldId id="2147470493" r:id="rId5"/>
    <p:sldId id="2147470494" r:id="rId6"/>
    <p:sldId id="2147470508" r:id="rId7"/>
    <p:sldId id="2147470507" r:id="rId8"/>
    <p:sldId id="2147470510" r:id="rId9"/>
    <p:sldId id="2147470511" r:id="rId10"/>
    <p:sldId id="2147470512" r:id="rId11"/>
    <p:sldId id="2147470495" r:id="rId12"/>
    <p:sldId id="2147470487" r:id="rId13"/>
    <p:sldId id="2147470500" r:id="rId14"/>
    <p:sldId id="2147470521" r:id="rId15"/>
    <p:sldId id="2147470513" r:id="rId16"/>
    <p:sldId id="2147470514" r:id="rId17"/>
    <p:sldId id="2147470515" r:id="rId18"/>
    <p:sldId id="2147470516" r:id="rId19"/>
    <p:sldId id="2147470517" r:id="rId20"/>
    <p:sldId id="2147470518" r:id="rId21"/>
    <p:sldId id="2147470519" r:id="rId22"/>
    <p:sldId id="2147470520" r:id="rId23"/>
    <p:sldId id="21474705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4330" autoAdjust="0"/>
  </p:normalViewPr>
  <p:slideViewPr>
    <p:cSldViewPr snapToGrid="0">
      <p:cViewPr varScale="1">
        <p:scale>
          <a:sx n="53" d="100"/>
          <a:sy n="53" d="100"/>
        </p:scale>
        <p:origin x="10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7A3A-CAA1-9457-2EC8-52AB0253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0BB72-5822-2445-2ECF-7F4D1B10A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DD36-9A61-083A-73A1-D9AEEEE3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EC71-435E-0689-367B-09BDCB17E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1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F116-AECE-98C9-CBB1-95194193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B99E4-B057-80FD-91CA-D19B3A230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43B9-ECCB-AD46-4BE4-87292C738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8A80-C892-201F-AB00-BB7D8109C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7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B7E2-B4A9-9FD8-BEB4-49A76DD9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3C250-5B81-5D42-9834-1C8364EE9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0A0F2-E1B3-1BFB-F739-976073D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4633-D756-4D0D-76BB-23F85D9D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FBB4-C4D3-4A16-EB3E-C0A197E9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0F5B6-E2F4-47DE-3263-404EC771B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231C5-D763-1D27-251C-6792A247F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A68B-9CC9-390F-1BF9-A86A56C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5AF14-8FEF-E0CF-A85F-16EFF772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E2485-0DD9-7C6E-E3C4-8D14D956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E43D2-882A-E17B-E6F2-1C780303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303D-C34D-7DE4-6B9E-4DE878FE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14200"/>
            <a:ext cx="12212252" cy="6872200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87" y="23991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3350334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579434" y="1296304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2760507" y="1582340"/>
            <a:ext cx="66709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CI/CD Pipeline for Aircraft Engines </a:t>
            </a:r>
            <a:br>
              <a:rPr lang="en-US" sz="3600" b="1" dirty="0">
                <a:cs typeface="Calibri" panose="020F0502020204030204" pitchFamily="34" charset="0"/>
              </a:rPr>
            </a:br>
            <a:r>
              <a:rPr lang="en-US" sz="3600" b="1" dirty="0">
                <a:cs typeface="Calibri" panose="020F0502020204030204" pitchFamily="34" charset="0"/>
              </a:rPr>
              <a:t>(Predictive Maintenance)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Kapilesh Simha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D099-63C1-9129-C3AA-E81CCB5D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90339-FBE9-5783-B431-3A839DFBFEA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(on-the-run)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250F1-ACAB-872F-CBD0-D4FC145AEC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77932-2A52-478A-22B4-7E044EED635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C6FB05-CF42-2AD2-BEB1-70143DA4A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8889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Model Development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To train </a:t>
            </a:r>
            <a:r>
              <a:rPr lang="en-US" sz="2000" b="1" i="1" dirty="0" err="1">
                <a:solidFill>
                  <a:schemeClr val="tx1"/>
                </a:solidFill>
              </a:rPr>
              <a:t>XGBoost</a:t>
            </a:r>
            <a:r>
              <a:rPr lang="en-US" sz="2000" dirty="0"/>
              <a:t> and </a:t>
            </a:r>
            <a:r>
              <a:rPr lang="en-US" sz="2000" b="1" i="1" dirty="0"/>
              <a:t>LSTM</a:t>
            </a:r>
            <a:r>
              <a:rPr lang="en-US" sz="2000" i="1" dirty="0"/>
              <a:t> </a:t>
            </a:r>
            <a:r>
              <a:rPr lang="en-US" sz="2000" b="0" dirty="0">
                <a:solidFill>
                  <a:schemeClr val="tx1"/>
                </a:solidFill>
              </a:rPr>
              <a:t>to predict: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failures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Remaining Useful Life (</a:t>
            </a:r>
            <a:r>
              <a:rPr lang="en-US" sz="1600" b="1" i="1" dirty="0">
                <a:solidFill>
                  <a:schemeClr val="tx1"/>
                </a:solidFill>
              </a:rPr>
              <a:t>RUL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v</a:t>
            </a:r>
            <a:r>
              <a:rPr lang="en-US" sz="2000" b="0" dirty="0">
                <a:solidFill>
                  <a:schemeClr val="tx1"/>
                </a:solidFill>
              </a:rPr>
              <a:t>alidate using metrics like accuracy, precision, and F1-Score.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CI/CD Pipeline Integration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d</a:t>
            </a:r>
            <a:r>
              <a:rPr lang="en-US" sz="2000" b="0" dirty="0">
                <a:solidFill>
                  <a:schemeClr val="tx1"/>
                </a:solidFill>
              </a:rPr>
              <a:t>eploy using </a:t>
            </a:r>
            <a:r>
              <a:rPr lang="en-US" sz="2000" b="0" dirty="0" err="1">
                <a:solidFill>
                  <a:schemeClr val="tx1"/>
                </a:solidFill>
              </a:rPr>
              <a:t>Streamlit</a:t>
            </a:r>
            <a:r>
              <a:rPr lang="en-US" sz="2000" b="0" dirty="0">
                <a:solidFill>
                  <a:schemeClr val="tx1"/>
                </a:solidFill>
              </a:rPr>
              <a:t> for interactive dashboards.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Automate workflows with Jenkins for continuous integration and deployment.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Implement audit logging and feedback loops for model retraining.</a:t>
            </a:r>
          </a:p>
        </p:txBody>
      </p:sp>
    </p:spTree>
    <p:extLst>
      <p:ext uri="{BB962C8B-B14F-4D97-AF65-F5344CB8AC3E}">
        <p14:creationId xmlns:p14="http://schemas.microsoft.com/office/powerpoint/2010/main" val="3526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and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E0EF-35C7-5968-40AD-49A235DF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" y="1234637"/>
            <a:ext cx="3889985" cy="2778561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9309112-769E-858F-5468-67BAC03B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2919059"/>
            <a:ext cx="4961925" cy="330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FF78-DC3A-1F70-E34F-4E5121268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87" y="1234637"/>
            <a:ext cx="3889983" cy="30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67475"/>
            <a:ext cx="10624338" cy="498798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 and LSTM (Long Short-Term Memory)</a:t>
            </a:r>
          </a:p>
          <a:p>
            <a:pPr lvl="2" algn="just"/>
            <a:r>
              <a:rPr lang="en-US" dirty="0"/>
              <a:t>Used for regression to estimate Remaining Useful Life (RUL)</a:t>
            </a:r>
          </a:p>
          <a:p>
            <a:pPr lvl="2" algn="just"/>
            <a:r>
              <a:rPr lang="en-US" dirty="0"/>
              <a:t>To handle multivariate time-series data efficiently</a:t>
            </a:r>
          </a:p>
          <a:p>
            <a:pPr lvl="2" algn="just"/>
            <a:r>
              <a:rPr lang="en-US" dirty="0"/>
              <a:t>Robust to missing values and outliers</a:t>
            </a:r>
          </a:p>
          <a:p>
            <a:pPr lvl="2" algn="just"/>
            <a:r>
              <a:rPr lang="en-US" dirty="0"/>
              <a:t>LSTM shows potential improvement with more data</a:t>
            </a:r>
          </a:p>
          <a:p>
            <a:pPr lvl="2" algn="just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Algorithms and 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F66EC3-7309-E019-2902-A180847D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07786"/>
              </p:ext>
            </p:extLst>
          </p:nvPr>
        </p:nvGraphicFramePr>
        <p:xfrm>
          <a:off x="677863" y="3398438"/>
          <a:ext cx="11004550" cy="25869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557885705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404585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Tool</a:t>
                      </a: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Purpose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75765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X-Plane 11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Simulate realistic aircraft engine sensor data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57899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Python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>
                          <a:effectLst/>
                        </a:rPr>
                        <a:t>Core programming language for data processing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35527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Pandas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Data ingestion, cleaning, and transformation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89803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Matplotlib &amp; Seaborn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Visualization of sensor trends and correlation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93477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Streamlit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Interactive dashboard for model outputs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235617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Jenkins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dirty="0">
                          <a:effectLst/>
                        </a:rPr>
                        <a:t>CI/CD automation for model deployment</a:t>
                      </a:r>
                    </a:p>
                  </a:txBody>
                  <a:tcPr marL="76200" marR="50800" marT="50800" marB="38100"/>
                </a:tc>
                <a:extLst>
                  <a:ext uri="{0D108BD9-81ED-4DB2-BD59-A6C34878D82A}">
                    <a16:rowId xmlns:a16="http://schemas.microsoft.com/office/drawing/2014/main" val="9601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15BF-4C7D-56A7-E501-BDACC9B2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B1520-F8D4-E347-3331-C76B9047CD8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Goals Hit (as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of now)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50075E-3875-AE6C-129C-77DC416D09D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4AE386-6EEB-4CC0-E06D-A74FE17FC59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E69CD66-CD37-3ECE-2832-D119F7C98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loading: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Replacing the NGAFID dataset with data of Boeing 787-800 from the X-Plane 11 simulator (simulated real-time data)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Preprocessing: 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Removing the null and unwanted values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EDA: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Visualized IAS vs TAS over the time of flight and plotted a correlation heatmap of the Engine variables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Model Trained: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Trained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(~86% accuracy) and LSTM model (98% accuracy) with the simulated dataset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2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960B-A447-BD33-7553-950B04C1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1FA1F-8E61-5ABD-154D-1E5B015798C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XGBoost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vs LSTM metrics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D4F19-5BC8-8E44-0B5D-8302B5374E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4C0C1C-F5E7-CBC9-F9BE-F6CDEAD7E49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B37E6-EB93-AE15-1B2E-E305F7E4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1339418"/>
            <a:ext cx="4881488" cy="32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10C47-AE58-7757-3688-59BC4EC0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39" y="1339418"/>
            <a:ext cx="5497513" cy="32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0EC5-5F1B-452D-243B-C415BEAA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AF69A-244B-18F2-7C0B-908086216F4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AA7EB-2606-BB1E-E628-EB6350C7FBF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AB7811-BABE-6D13-9176-EC66D1EABB6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4EB7A12-5666-21D6-4BC0-94996C057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1. Data Collection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Source: X-Plane 11 simulator (engine sensor logs).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Format: .txt logs → converted into .csv.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Features captured: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Engine RPM, N1, N2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Thrust, Fuel flow, EGT, Oil temp/pressure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Electricals (voltage, amps)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Flight parameters (altitude, IAS, climb rate)</a:t>
            </a:r>
          </a:p>
        </p:txBody>
      </p:sp>
    </p:spTree>
    <p:extLst>
      <p:ext uri="{BB962C8B-B14F-4D97-AF65-F5344CB8AC3E}">
        <p14:creationId xmlns:p14="http://schemas.microsoft.com/office/powerpoint/2010/main" val="361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87AA-85AA-9883-CC3C-1D31BC53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8D65C-656D-29B6-0A20-A3C05CB714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2E830-46A6-2574-8D22-D0CAC4D83F0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BF2A1-72D8-BC71-9F6A-1B0ECC56584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8570318-1ECF-2D42-503E-9EF908EDE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2. Data Preprocessing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Parse .txt logs into structured 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 dataset: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Remove duplicate &amp; constant columns.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</a:t>
            </a:r>
            <a:r>
              <a:rPr lang="en-US" sz="1600" b="0">
                <a:solidFill>
                  <a:schemeClr val="tx1"/>
                </a:solidFill>
              </a:rPr>
              <a:t>missing values.</a:t>
            </a:r>
            <a:endParaRPr lang="en-US" sz="1600" b="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Labeling: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Inject synthetic failures when thresholds exceeded (e.g., RPM &gt; 110%, EGT too high).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Create failure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27108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C6E1-8601-CA29-46AB-668BA942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54696-1FDA-0285-0F2C-DDC80BF18D4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47978-B820-A771-B23B-8CCFAECD44D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84910-EFC5-E544-EFE9-DC2B123F02D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F3F821-51FF-65CE-3A8A-D5FE7EDDE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3. 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 sensor distributions (histograms, KDE).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Correlation heatmaps (to find key predictors).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Time-series plots (RPM, N1, Oil Temp vs timestep).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Identify anomalies/spikes before failures.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4. Feature Engineering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Create rolling averages (5-step moving average of RPM).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Calculate deltas (e.g., ∆ Oil Temp per second).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Normalize/scale continuous features.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Save processed dataset (data/processed/xplane_features.csv).</a:t>
            </a:r>
          </a:p>
        </p:txBody>
      </p:sp>
    </p:spTree>
    <p:extLst>
      <p:ext uri="{BB962C8B-B14F-4D97-AF65-F5344CB8AC3E}">
        <p14:creationId xmlns:p14="http://schemas.microsoft.com/office/powerpoint/2010/main" val="22437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FA04-91B3-F325-DF07-3E0D9B2A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29B81-B89B-9AF1-5FB8-7FB9236A78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4BAE8-FECE-E170-B36B-43DEE546A8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79BBB-4DBF-32CF-E37F-DAE0185C138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323AB5D-AC17-5C25-D947-77940A4D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5. Modeling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 err="1">
                <a:solidFill>
                  <a:schemeClr val="tx1"/>
                </a:solidFill>
              </a:rPr>
              <a:t>XGBoost</a:t>
            </a:r>
            <a:r>
              <a:rPr lang="en-US" sz="2000" b="0" dirty="0">
                <a:solidFill>
                  <a:schemeClr val="tx1"/>
                </a:solidFill>
              </a:rPr>
              <a:t> (baseline)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Handles tabular data well.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Train/Test split with stratification.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imbalance with:</a:t>
            </a:r>
          </a:p>
          <a:p>
            <a:pPr lvl="3" algn="just">
              <a:lnSpc>
                <a:spcPct val="150000"/>
              </a:lnSpc>
            </a:pPr>
            <a:r>
              <a:rPr lang="en-US" sz="1400" b="0" dirty="0" err="1">
                <a:solidFill>
                  <a:schemeClr val="tx1"/>
                </a:solidFill>
              </a:rPr>
              <a:t>scale_pos_weight</a:t>
            </a:r>
            <a:endParaRPr lang="en-US" sz="1400" b="0" dirty="0">
              <a:solidFill>
                <a:schemeClr val="tx1"/>
              </a:solidFill>
            </a:endParaRPr>
          </a:p>
          <a:p>
            <a:pPr lvl="3" algn="just">
              <a:lnSpc>
                <a:spcPct val="150000"/>
              </a:lnSpc>
            </a:pPr>
            <a:r>
              <a:rPr lang="en-US" sz="1400" b="0" dirty="0">
                <a:solidFill>
                  <a:schemeClr val="tx1"/>
                </a:solidFill>
              </a:rPr>
              <a:t>SMOTE (if needed).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</a:t>
            </a:r>
            <a:r>
              <a:rPr lang="en-US" sz="1600" b="0" dirty="0" err="1">
                <a:solidFill>
                  <a:schemeClr val="tx1"/>
                </a:solidFill>
              </a:rPr>
              <a:t>xplane_xgboost.pkl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0F57-5BA7-AD36-6FB8-11E228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71352-E366-3D11-EF0C-65F6A2F964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3E33AA-BED3-1E62-363D-7F9AE092EF2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998E6-D00C-1308-251C-4468A10B95F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70B88D8-0539-7799-DB43-29DB7FC66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000" dirty="0"/>
              <a:t>LSTM (time-series)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Input: sequential sensor values.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Architecture: LSTM → Dense → Sigmoid.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 on sequences with failure labels.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(models/xplane_lstm.h5).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28796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NGAFID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dataset </a:t>
            </a:r>
            <a:r>
              <a:rPr lang="en-US" sz="2400" b="0">
                <a:solidFill>
                  <a:schemeClr val="tx1"/>
                </a:solidFill>
                <a:latin typeface="+mn-lt"/>
              </a:rPr>
              <a:t>used previously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ingestion, preprocessing, merging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Initial visualizations (RPM, </a:t>
            </a:r>
            <a:r>
              <a:rPr lang="en-US" sz="2400" b="0" dirty="0" err="1">
                <a:solidFill>
                  <a:schemeClr val="tx1"/>
                </a:solidFill>
              </a:rPr>
              <a:t>OilT</a:t>
            </a:r>
            <a:r>
              <a:rPr lang="en-US" sz="2400" b="0" dirty="0">
                <a:solidFill>
                  <a:schemeClr val="tx1"/>
                </a:solidFill>
              </a:rPr>
              <a:t>, IAS)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Maintenance event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(from Review 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C62D70-B496-F305-8EB5-14F6DB423A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5FBA-02F0-A1A8-6109-9245A138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90B04-3559-A79A-0F70-1FF46BB64EC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7DF13-F523-A48D-EC46-9A0741AA95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D4A4B-E41E-B14E-FECA-51C33B46205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565497F-C1D2-61DF-F15D-306EEF24A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6. Evaluation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Metrics: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Accuracy, Precision, Recall, F1, ROC-AUC.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Visualizations: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Confusion Matrix (</a:t>
            </a:r>
            <a:r>
              <a:rPr lang="en-US" sz="1600" b="1" i="1" dirty="0" err="1">
                <a:solidFill>
                  <a:schemeClr val="tx1"/>
                </a:solidFill>
              </a:rPr>
              <a:t>XGBoost</a:t>
            </a:r>
            <a:r>
              <a:rPr lang="en-US" sz="1600" b="1" i="1" dirty="0">
                <a:solidFill>
                  <a:schemeClr val="tx1"/>
                </a:solidFill>
              </a:rPr>
              <a:t> + 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ROC Curves</a:t>
            </a:r>
            <a:r>
              <a:rPr lang="en-US" sz="1600" dirty="0"/>
              <a:t> 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Store plots in reports/figures/.</a:t>
            </a:r>
          </a:p>
        </p:txBody>
      </p:sp>
    </p:spTree>
    <p:extLst>
      <p:ext uri="{BB962C8B-B14F-4D97-AF65-F5344CB8AC3E}">
        <p14:creationId xmlns:p14="http://schemas.microsoft.com/office/powerpoint/2010/main" val="8301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FAB6-E7CC-D6A7-E7B0-958AA459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0FAED-3C4A-00FF-5989-985DEB3575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 (on-the-run)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478AA-F47C-DC3D-0EFD-E36BB16F3A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5FFC-BCA4-B5FF-F7E8-6B834D90998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2F938E-D1E5-96C2-989C-FE1560499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7. Deployment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Wrap best model into API/Dashboard: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Streamlit</a:t>
            </a:r>
            <a:r>
              <a:rPr lang="en-US" sz="1600" b="0" dirty="0">
                <a:solidFill>
                  <a:schemeClr val="tx1"/>
                </a:solidFill>
              </a:rPr>
              <a:t> → Live dashboard for predictions.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Integrate CI/CD (Jenkins) for automation.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8. Monitoring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Track model drift with new simulator logs.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Retrain pipeline if accuracy drops.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Collect predictions &amp; feedback for improvement.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CB8C-2564-5500-3E7F-1E4D483A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3E175-DFDC-7119-D6F9-91B58DA7EE8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950F8-7319-74FE-0B97-4F14C4DCA4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32258C-B0B8-E06C-B58E-028D320AC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A935BF8-5143-97DA-3B81-42E432F80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221" y="1271220"/>
            <a:ext cx="10716804" cy="4961138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 err="1"/>
              <a:t>xplane_predictive_project</a:t>
            </a:r>
            <a:r>
              <a:rPr lang="en-US" sz="2000" dirty="0"/>
              <a:t>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data/               </a:t>
            </a:r>
            <a:r>
              <a:rPr lang="en-US" sz="2000" i="1" dirty="0">
                <a:solidFill>
                  <a:srgbClr val="00B050"/>
                </a:solidFill>
              </a:rPr>
              <a:t># raw, processed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src</a:t>
            </a:r>
            <a:r>
              <a:rPr lang="en-US" sz="2000" dirty="0"/>
              <a:t>/                </a:t>
            </a:r>
            <a:r>
              <a:rPr lang="en-US" sz="2000" i="1" dirty="0">
                <a:solidFill>
                  <a:srgbClr val="00B050"/>
                </a:solidFill>
              </a:rPr>
              <a:t># data_loader.py, eda.py, features.py, modeling_xgboost.py, modeling_lstm.py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models/       </a:t>
            </a:r>
            <a:r>
              <a:rPr lang="en-US" sz="2000" i="1" dirty="0">
                <a:solidFill>
                  <a:srgbClr val="00B050"/>
                </a:solidFill>
              </a:rPr>
              <a:t># saved models (from </a:t>
            </a:r>
            <a:r>
              <a:rPr lang="en-US" sz="2000" b="1" i="1" dirty="0" err="1">
                <a:solidFill>
                  <a:srgbClr val="00B050"/>
                </a:solidFill>
              </a:rPr>
              <a:t>XGBoost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i="1" dirty="0">
                <a:solidFill>
                  <a:srgbClr val="00B050"/>
                </a:solidFill>
              </a:rPr>
              <a:t>and </a:t>
            </a:r>
            <a:r>
              <a:rPr lang="en-US" sz="2000" b="1" i="1" dirty="0">
                <a:solidFill>
                  <a:srgbClr val="00B050"/>
                </a:solidFill>
              </a:rPr>
              <a:t>LSTM</a:t>
            </a:r>
            <a:r>
              <a:rPr lang="en-US" sz="2000" i="1" dirty="0">
                <a:solidFill>
                  <a:srgbClr val="00B050"/>
                </a:solidFill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reports/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├── figures/               </a:t>
            </a:r>
            <a:r>
              <a:rPr lang="en-US" sz="2000" i="1" dirty="0">
                <a:solidFill>
                  <a:srgbClr val="00B050"/>
                </a:solidFill>
              </a:rPr>
              <a:t># correlation heatmap, ROC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└── summary/            </a:t>
            </a:r>
            <a:r>
              <a:rPr lang="en-US" sz="2000" i="1" dirty="0">
                <a:solidFill>
                  <a:srgbClr val="00B050"/>
                </a:solidFill>
              </a:rPr>
              <a:t># final_report.md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jenkinsfile</a:t>
            </a:r>
            <a:r>
              <a:rPr lang="en-US" sz="2000" dirty="0"/>
              <a:t>	   </a:t>
            </a:r>
            <a:r>
              <a:rPr lang="en-US" sz="2000" i="1" dirty="0">
                <a:solidFill>
                  <a:srgbClr val="FFFF00"/>
                </a:solidFill>
              </a:rPr>
              <a:t># Jenkins pipeline (on-the-run)</a:t>
            </a:r>
            <a:endParaRPr lang="en-US" sz="20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└── streamlit_app.py    </a:t>
            </a:r>
            <a:r>
              <a:rPr lang="en-US" sz="2000" i="1" dirty="0">
                <a:solidFill>
                  <a:srgbClr val="FFFF00"/>
                </a:solidFill>
              </a:rPr>
              <a:t># deployment dashboard (on-the-run)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8816-1066-515E-2ADB-421564A15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8808" y="3208357"/>
            <a:ext cx="2174383" cy="441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9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9A0A2F-7FDB-0571-4958-876964DD108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EDA1F-B30F-5F48-28CD-C75B5D47028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63724D-6985-DDDC-1944-2389F1BB93F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B5A08-9309-B19F-4F39-5186B71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54967"/>
              </p:ext>
            </p:extLst>
          </p:nvPr>
        </p:nvGraphicFramePr>
        <p:xfrm>
          <a:off x="3749836" y="1457960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sensor data from aircraft engines (</a:t>
                      </a:r>
                      <a:r>
                        <a:rPr lang="en-US" i="1" dirty="0"/>
                        <a:t>like temperature, pressure, RPM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normalize, and structure time-series data and plot the 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 (with simulated data) + Train ML model (</a:t>
                      </a:r>
                      <a:r>
                        <a:rPr lang="en-IN" i="1" dirty="0" err="1"/>
                        <a:t>XGBoost</a:t>
                      </a:r>
                      <a:r>
                        <a:rPr lang="en-IN" i="1" dirty="0"/>
                        <a:t> </a:t>
                      </a:r>
                      <a:r>
                        <a:rPr lang="en-IN" i="0" dirty="0"/>
                        <a:t>and</a:t>
                      </a:r>
                      <a:r>
                        <a:rPr lang="en-IN" i="1" dirty="0"/>
                        <a:t> LSTM</a:t>
                      </a:r>
                      <a:r>
                        <a:rPr lang="en-IN" dirty="0"/>
                        <a:t>)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accuracy, precision, and RUL predictions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with audit logging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dashboards and logs model performance and retrain as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96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031955-2510-474B-01F1-5FF95A484C09}"/>
              </a:ext>
            </a:extLst>
          </p:cNvPr>
          <p:cNvSpPr txBox="1"/>
          <p:nvPr/>
        </p:nvSpPr>
        <p:spPr>
          <a:xfrm>
            <a:off x="2481942" y="2045365"/>
            <a:ext cx="1133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r>
              <a:rPr lang="en-US" sz="4800" dirty="0"/>
              <a:t>{</a:t>
            </a:r>
            <a:r>
              <a:rPr lang="en-US" dirty="0"/>
              <a:t> </a:t>
            </a:r>
            <a:endParaRPr lang="en-IN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745C6-C0DF-786E-FEE0-80A03A487B8E}"/>
              </a:ext>
            </a:extLst>
          </p:cNvPr>
          <p:cNvSpPr txBox="1"/>
          <p:nvPr/>
        </p:nvSpPr>
        <p:spPr>
          <a:xfrm>
            <a:off x="2481941" y="2876285"/>
            <a:ext cx="1262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2</a:t>
            </a:r>
            <a:r>
              <a:rPr lang="en-US" sz="9600" dirty="0"/>
              <a:t>{</a:t>
            </a:r>
            <a:endParaRPr lang="en-IN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08397-6671-6206-58F8-C9CAC806C05B}"/>
              </a:ext>
            </a:extLst>
          </p:cNvPr>
          <p:cNvSpPr txBox="1"/>
          <p:nvPr/>
        </p:nvSpPr>
        <p:spPr>
          <a:xfrm>
            <a:off x="2525486" y="4413204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3</a:t>
            </a:r>
            <a:r>
              <a:rPr lang="en-US" sz="4800" dirty="0"/>
              <a:t>{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428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-&gt; Historic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contains csv and hundreds of parquet files to process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X-Plane 11 -&gt; Simulator -&gt; Collect engine data (as one text file)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collected – almost instantaneously, for </a:t>
            </a:r>
            <a:r>
              <a:rPr lang="en-US" sz="2400" b="0" i="1" dirty="0">
                <a:solidFill>
                  <a:schemeClr val="tx1"/>
                </a:solidFill>
              </a:rPr>
              <a:t>(at least) </a:t>
            </a:r>
            <a:r>
              <a:rPr lang="en-US" sz="2400" b="0" dirty="0">
                <a:solidFill>
                  <a:schemeClr val="tx1"/>
                </a:solidFill>
              </a:rPr>
              <a:t>one hour of flight time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Using the Boeing 787-800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 for Simulated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DFD5B9-64C5-9C9F-FC72-0E28842D4A9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 Screenshot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 descr="A view of the earth from a plane&#10;&#10;AI-generated content may be incorrect.">
            <a:extLst>
              <a:ext uri="{FF2B5EF4-FFF2-40B4-BE49-F238E27FC236}">
                <a16:creationId xmlns:a16="http://schemas.microsoft.com/office/drawing/2014/main" id="{C6F71916-CDFF-25A8-B8EE-BBF8463F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6" y="1268467"/>
            <a:ext cx="9085746" cy="51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5479-4520-B43E-1D5D-9F096F19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17689-B25F-C60D-7F0E-5F47104C94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(after NGAFID)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87C7A-2FAC-B046-C2C1-1406D62CF3A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8ED99-8843-EE6D-E81C-ACD4C854D80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73461-DCD1-C3FA-F36D-F363387E9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Simulate Aircraft Engine Sensor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Develop a Predictive Maintenance Framework</a:t>
            </a:r>
          </a:p>
          <a:p>
            <a:pPr algn="just">
              <a:lnSpc>
                <a:spcPct val="150000"/>
              </a:lnSpc>
            </a:pPr>
            <a:r>
              <a:rPr lang="it-IT" sz="2400" b="0" dirty="0">
                <a:solidFill>
                  <a:schemeClr val="tx1"/>
                </a:solidFill>
              </a:rPr>
              <a:t>Design a CI/</a:t>
            </a:r>
            <a:r>
              <a:rPr lang="it-IT" sz="2400" b="0">
                <a:solidFill>
                  <a:schemeClr val="tx1"/>
                </a:solidFill>
              </a:rPr>
              <a:t>CD Pipeline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Ensure Real-Time Monitoring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32606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744E-D36B-9D29-A349-1A091D6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4C40A-F606-B48B-2133-B5D6F225BEA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5F9E17-1A57-040D-A306-DA6CA30308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05B877-BFB5-37B0-1293-5A8FBD5C751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 descr="A diagram of a model development&#10;&#10;AI-generated content may be incorrect.">
            <a:extLst>
              <a:ext uri="{FF2B5EF4-FFF2-40B4-BE49-F238E27FC236}">
                <a16:creationId xmlns:a16="http://schemas.microsoft.com/office/drawing/2014/main" id="{B75F06ED-BFA6-4735-8A3C-EAE84931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22" y="1234637"/>
            <a:ext cx="8406741" cy="45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5B3B-F573-3211-4844-5FF625E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BA535-73C4-F030-4588-ED35F0F8A7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122D70-D94E-F79D-1AF2-276D6E0B1F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06C1FB-21BF-A1E2-3750-90F486B7E4A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6D92E34-6B33-5002-4C40-D61A4E3BA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Generation with X-Plane 11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Simulated realistic flight scenarios using X-Plane 11.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Captured engine sensor data as follows: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Frame rate, airspeed, engine power, thrust, torque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RPM, propeller RPM, N1 (low pressure), N2 (high pressure)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Exhaust Gas Temperature (EGT), oil temperature, fuel 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Battery amperage and voltage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Data exported as .txt files from X-Plane's logging system.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2BBB-DD58-6F45-B0A7-629806ED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B1BDA-479C-0FBD-8E15-FF8EFB84E0E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4ED44-7784-A07C-B0DE-11E3B63705C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FD2749-A38A-2708-2503-1746431CA0B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39F833-9B7F-4F42-125C-6C47C9DB4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Conversion &amp; Ingestion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Converted .txt files to .csv format using pandas.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Cleaned and normalized time-series data.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Visualized key features like IAS vs TAS and plotted a correlation Heatmap of the 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Engine Variables using Matplot</a:t>
            </a:r>
            <a:r>
              <a:rPr lang="en-US" sz="2000" dirty="0"/>
              <a:t>lib and Seaborn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1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1346</Words>
  <Application>Microsoft Office PowerPoint</Application>
  <PresentationFormat>Widescreen</PresentationFormat>
  <Paragraphs>201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Kapilesh Simha</cp:lastModifiedBy>
  <cp:revision>382</cp:revision>
  <dcterms:created xsi:type="dcterms:W3CDTF">2024-05-13T10:33:11Z</dcterms:created>
  <dcterms:modified xsi:type="dcterms:W3CDTF">2025-09-28T17:08:47Z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