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147470489" r:id="rId2"/>
    <p:sldId id="2147470492" r:id="rId3"/>
    <p:sldId id="2147470493" r:id="rId4"/>
    <p:sldId id="2147470494" r:id="rId5"/>
    <p:sldId id="2147470499" r:id="rId6"/>
    <p:sldId id="2147470506" r:id="rId7"/>
    <p:sldId id="2147470495" r:id="rId8"/>
    <p:sldId id="2147470496" r:id="rId9"/>
    <p:sldId id="2147470501" r:id="rId10"/>
    <p:sldId id="2147470504" r:id="rId11"/>
    <p:sldId id="2147470505" r:id="rId12"/>
    <p:sldId id="2147470491" r:id="rId13"/>
    <p:sldId id="2147470500" r:id="rId14"/>
    <p:sldId id="2147470502" r:id="rId15"/>
    <p:sldId id="2147470503" r:id="rId16"/>
    <p:sldId id="21474704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4330" autoAdjust="0"/>
  </p:normalViewPr>
  <p:slideViewPr>
    <p:cSldViewPr snapToGrid="0">
      <p:cViewPr varScale="1">
        <p:scale>
          <a:sx n="53" d="100"/>
          <a:sy n="53" d="100"/>
        </p:scale>
        <p:origin x="10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maintenance (</a:t>
            </a:r>
            <a:r>
              <a:rPr lang="en-US" dirty="0" err="1"/>
              <a:t>PdM</a:t>
            </a:r>
            <a:r>
              <a:rPr lang="en-US" dirty="0"/>
              <a:t>) involves monitoring the health of aircraft engines using sensor data and machine learning models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Predict failures</a:t>
            </a:r>
            <a:r>
              <a:rPr lang="en-US" dirty="0"/>
              <a:t> before they occur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Estimate Remaining Useful Life (RUL)</a:t>
            </a:r>
            <a:r>
              <a:rPr lang="en-US" dirty="0"/>
              <a:t> of components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Optimize maintenance schedules</a:t>
            </a:r>
            <a:r>
              <a:rPr lang="en-US" dirty="0"/>
              <a:t> to reduce downtime and costs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NGAFID</a:t>
            </a:r>
            <a:r>
              <a:rPr lang="en-US" dirty="0"/>
              <a:t>: National General Aviation Flight Information 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Remaining Useful Life</a:t>
            </a:r>
            <a:r>
              <a:rPr lang="en-US" dirty="0"/>
              <a:t>: Determines the estimated time or lifetime of a component or system before it fails or needs replacing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CI/CD</a:t>
            </a:r>
            <a:r>
              <a:rPr lang="en-US" dirty="0"/>
              <a:t>: Continuous Integration and Continuous Deployment for this project is necessary as the data from the engine keeps changing with every use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29E95-53E0-C07A-5A50-CB7DD260F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7411D3-2379-C94A-D75F-9C576EEDA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D9A24-B34B-FF4A-105D-2A7E05D2B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10BA-9CE5-189A-14D3-AD268A6B2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8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C1F06-F043-CD7B-F3A3-3D707CBA1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432A7-BF2F-AFD3-F95D-B37A6E4F0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BE7E61-89D3-01CA-FEE6-09A31C2CF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5F0EF-06EF-B02E-9E6A-419F50C8B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0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14200"/>
            <a:ext cx="12212252" cy="6872200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87" y="23991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3350334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579434" y="1296304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2760507" y="1582340"/>
            <a:ext cx="667098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CI/CD Pipeline for Aircraft Engines </a:t>
            </a:r>
            <a:br>
              <a:rPr lang="en-US" sz="3600" b="1" dirty="0">
                <a:cs typeface="Calibri" panose="020F0502020204030204" pitchFamily="34" charset="0"/>
              </a:rPr>
            </a:br>
            <a:r>
              <a:rPr lang="en-US" sz="3600" b="1" dirty="0">
                <a:cs typeface="Calibri" panose="020F0502020204030204" pitchFamily="34" charset="0"/>
              </a:rPr>
              <a:t>(Predictive Maintenance)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Kapilesh Simha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7086-20FF-7C48-73BC-D2EA42875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623FB8-A3AE-7764-CE30-89C39F79B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686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Application-Wise Review of Machine Learning-Based Predictive Maintenance: Trends, Challenges, and Future Directions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Machine learning-based predictive maintenance (</a:t>
            </a:r>
            <a:r>
              <a:rPr lang="en-US" dirty="0" err="1"/>
              <a:t>PdM</a:t>
            </a:r>
            <a:r>
              <a:rPr lang="en-US" dirty="0"/>
              <a:t>) across industries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ML techniques are used to predict faults, estimate RUL, and reduce downtime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Common datasets include </a:t>
            </a:r>
            <a:r>
              <a:rPr lang="en-US" b="1" dirty="0"/>
              <a:t>CMAPSS</a:t>
            </a:r>
            <a:r>
              <a:rPr lang="en-US" dirty="0"/>
              <a:t>, </a:t>
            </a:r>
            <a:r>
              <a:rPr lang="en-US" b="1" dirty="0"/>
              <a:t>MIMII</a:t>
            </a:r>
            <a:r>
              <a:rPr lang="en-US" dirty="0"/>
              <a:t>, and </a:t>
            </a:r>
            <a:r>
              <a:rPr lang="en-US" b="1" dirty="0"/>
              <a:t>SECOM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Key challenges: </a:t>
            </a:r>
            <a:r>
              <a:rPr lang="en-US" b="1" dirty="0"/>
              <a:t>data heterogeneity</a:t>
            </a:r>
            <a:r>
              <a:rPr lang="en-US" dirty="0"/>
              <a:t>, </a:t>
            </a:r>
            <a:r>
              <a:rPr lang="en-US" b="1" dirty="0"/>
              <a:t>labeling costs</a:t>
            </a:r>
            <a:r>
              <a:rPr lang="en-US" dirty="0"/>
              <a:t>, </a:t>
            </a:r>
            <a:r>
              <a:rPr lang="en-US" b="1" dirty="0"/>
              <a:t>scalability</a:t>
            </a:r>
            <a:r>
              <a:rPr lang="en-US" dirty="0"/>
              <a:t>, and </a:t>
            </a:r>
            <a:r>
              <a:rPr lang="en-US" b="1" dirty="0"/>
              <a:t>model interpretability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Need for </a:t>
            </a:r>
            <a:r>
              <a:rPr lang="en-US" b="1" dirty="0"/>
              <a:t>generalizable</a:t>
            </a:r>
            <a:r>
              <a:rPr lang="en-US" dirty="0"/>
              <a:t>, </a:t>
            </a:r>
            <a:r>
              <a:rPr lang="en-US" b="1" dirty="0"/>
              <a:t>explainable</a:t>
            </a:r>
            <a:r>
              <a:rPr lang="en-US" dirty="0"/>
              <a:t>, and </a:t>
            </a:r>
            <a:r>
              <a:rPr lang="en-US" b="1" dirty="0"/>
              <a:t>real-world validated</a:t>
            </a:r>
            <a:r>
              <a:rPr lang="en-US" dirty="0"/>
              <a:t> ML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88EBB-B88F-19F9-D837-F2CD515D6A7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 (3)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F0B9B-D01E-7292-5EA0-A380CF2A7FB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E16B58-46D0-E450-8A6E-678886E6120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42373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F6464-65B1-AD05-8B23-4A7C571F1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BBF58-D02D-4056-CF8F-A9053028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0861183" cy="449190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An Explainable Machine Learning Framework for Railway Predictive Maintenance using Data Streams from the Metro Operator of Portugal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b="1" dirty="0"/>
              <a:t>Real-time, explainable machine learning framework</a:t>
            </a:r>
            <a:r>
              <a:rPr lang="en-US" dirty="0"/>
              <a:t> for predictive maintenance in railway systems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Includes:</a:t>
            </a:r>
          </a:p>
          <a:p>
            <a:pPr lvl="1"/>
            <a:r>
              <a:rPr lang="en-US" b="1" dirty="0"/>
              <a:t>On-the-fly feature engineering</a:t>
            </a:r>
            <a:r>
              <a:rPr lang="en-US" dirty="0"/>
              <a:t> from data streams.</a:t>
            </a:r>
          </a:p>
          <a:p>
            <a:pPr lvl="1"/>
            <a:r>
              <a:rPr lang="en-US" b="1" dirty="0"/>
              <a:t>Incremental classification</a:t>
            </a:r>
            <a:r>
              <a:rPr lang="en-US" dirty="0"/>
              <a:t> using models like Adaptive Random Forest.</a:t>
            </a:r>
          </a:p>
          <a:p>
            <a:pPr lvl="1"/>
            <a:r>
              <a:rPr lang="en-US" b="1" dirty="0"/>
              <a:t>Natural language and visual explanations</a:t>
            </a:r>
            <a:r>
              <a:rPr lang="en-US" dirty="0"/>
              <a:t> to make predictions understandable.</a:t>
            </a:r>
          </a:p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34FB2-851C-1D41-E539-689CFF9071A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 (4)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B07E12-38A6-3A9A-31C7-37CF9361C4C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2627D5-DCFF-89A4-A36D-84CFDE8411D9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66566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B0461B-3E44-AF1A-3F0E-05D4E5F7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1402"/>
              </p:ext>
            </p:extLst>
          </p:nvPr>
        </p:nvGraphicFramePr>
        <p:xfrm>
          <a:off x="3749836" y="1457960"/>
          <a:ext cx="81280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sensor data from aircraft engines (</a:t>
                      </a:r>
                      <a:r>
                        <a:rPr lang="en-US" i="1" dirty="0"/>
                        <a:t>like temperature, pressure, RPM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normalize, and structure time-series data and plot the 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ML model (</a:t>
                      </a:r>
                      <a:r>
                        <a:rPr lang="en-IN" i="1" dirty="0" err="1"/>
                        <a:t>XGBoost</a:t>
                      </a:r>
                      <a:r>
                        <a:rPr lang="en-IN" dirty="0"/>
                        <a:t>) on sensor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accuracy, precision, and RUL predictions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with audit logging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dashboards and logs model performance and retrain as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96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D91FA4-C868-BB26-1C3A-638A5ECD15DC}"/>
              </a:ext>
            </a:extLst>
          </p:cNvPr>
          <p:cNvSpPr txBox="1"/>
          <p:nvPr/>
        </p:nvSpPr>
        <p:spPr>
          <a:xfrm>
            <a:off x="2481942" y="1600197"/>
            <a:ext cx="12742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r>
              <a:rPr lang="en-US" sz="9600" dirty="0"/>
              <a:t>{</a:t>
            </a:r>
            <a:endParaRPr lang="en-IN" sz="9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2F028-8B40-D89C-C1DA-913F68366E99}"/>
              </a:ext>
            </a:extLst>
          </p:cNvPr>
          <p:cNvSpPr txBox="1"/>
          <p:nvPr/>
        </p:nvSpPr>
        <p:spPr>
          <a:xfrm>
            <a:off x="2514599" y="3116918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2</a:t>
            </a:r>
            <a:r>
              <a:rPr lang="en-US" sz="4800" dirty="0"/>
              <a:t>{</a:t>
            </a:r>
            <a:endParaRPr lang="en-IN" sz="4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DBCFD-4545-4D5A-0FC7-24297ED541E4}"/>
              </a:ext>
            </a:extLst>
          </p:cNvPr>
          <p:cNvSpPr txBox="1"/>
          <p:nvPr/>
        </p:nvSpPr>
        <p:spPr>
          <a:xfrm>
            <a:off x="2525486" y="4148510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3</a:t>
            </a:r>
            <a:r>
              <a:rPr lang="en-US" sz="4800" dirty="0"/>
              <a:t>{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15BF-4C7D-56A7-E501-BDACC9B2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8B1520-F8D4-E347-3331-C76B9047CD8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Goals Hit (as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of now)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50075E-3875-AE6C-129C-77DC416D09D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4AE386-6EEB-4CC0-E06D-A74FE17FC59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E69CD66-CD37-3ECE-2832-D119F7C98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loading: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Accessing the NGAFID dataset through pandas (for the .csv file) and </a:t>
            </a:r>
            <a:r>
              <a:rPr lang="en-US" sz="2400" b="0" dirty="0" err="1">
                <a:solidFill>
                  <a:schemeClr val="tx1"/>
                </a:solidFill>
                <a:latin typeface="+mn-lt"/>
              </a:rPr>
              <a:t>dask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 package (for the parquet file)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Preprocessing: 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Removing the null values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Converted both cluster and Master Index to integers for merging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Data Merging: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Merged sensor data with flight metadata using a left join on aircraft identifiers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2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6D28D-7A7D-4402-AB0B-448D6E090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94C1B-CBFB-5FDF-853A-A504CD4D4D1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Goals Hit (as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of now)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CEBC44-66B6-1FB2-8AAB-6884F8BCAFC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3513465-4135-3636-53FA-0EC179782D71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46D3421-8425-4B96-5EF2-4B9E7F0A77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Feature Visualization: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Plotted histograms for selected features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"E1 RPM", "E1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OilT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", and "IAS"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Sample 1% of the data for performance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Save plots as PNGs in the reports folder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Maintenance Event Identification: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If it contains 'damage', you identify flights with maintenance events (label == 1) and log the number of such flights</a:t>
            </a:r>
          </a:p>
        </p:txBody>
      </p:sp>
    </p:spTree>
    <p:extLst>
      <p:ext uri="{BB962C8B-B14F-4D97-AF65-F5344CB8AC3E}">
        <p14:creationId xmlns:p14="http://schemas.microsoft.com/office/powerpoint/2010/main" val="215059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5FB1-8F4F-0833-F1A8-3040F7946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40C193-5B9C-8C59-8B74-6C1A925332F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Goals Hit (as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of now)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F21D2-6266-8C97-EA1A-959948C217C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3927CE-7130-57A5-068A-09AC5F6AFA39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542D53E-F2C4-77E2-C060-FBB26A209B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Save Merged Dataset: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Saved the merged dataset as a parquet file for efficient storage and </a:t>
            </a:r>
            <a:r>
              <a:rPr lang="en-US" sz="2400" b="0">
                <a:solidFill>
                  <a:schemeClr val="tx1"/>
                </a:solidFill>
                <a:latin typeface="+mn-lt"/>
              </a:rPr>
              <a:t>future use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3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67475"/>
            <a:ext cx="10624338" cy="498798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1" dirty="0"/>
              <a:t>Objective:</a:t>
            </a:r>
          </a:p>
          <a:p>
            <a:pPr lvl="1" algn="just"/>
            <a:r>
              <a:rPr lang="en-US" dirty="0"/>
              <a:t>Predict aircraft engine failures using machine learning</a:t>
            </a:r>
          </a:p>
          <a:p>
            <a:pPr lvl="1" algn="just"/>
            <a:r>
              <a:rPr lang="en-US" dirty="0"/>
              <a:t>Estimate Remaining Useful Life (RUL) of engine components</a:t>
            </a:r>
          </a:p>
          <a:p>
            <a:pPr lvl="1" algn="just"/>
            <a:r>
              <a:rPr lang="en-US" dirty="0"/>
              <a:t>Utilize NGAFID flight and maintenance data for training and validation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Scope:</a:t>
            </a:r>
          </a:p>
          <a:p>
            <a:pPr lvl="1" algn="just"/>
            <a:r>
              <a:rPr lang="en-US" dirty="0"/>
              <a:t>Real-world NGAFID dataset with 28,935 flights and 2,111 maintenance events</a:t>
            </a:r>
          </a:p>
          <a:p>
            <a:pPr lvl="1" algn="just"/>
            <a:r>
              <a:rPr lang="en-US" dirty="0"/>
              <a:t>Tools: </a:t>
            </a:r>
            <a:r>
              <a:rPr lang="en-US" dirty="0" err="1"/>
              <a:t>Streamlit</a:t>
            </a:r>
            <a:r>
              <a:rPr lang="en-US" dirty="0"/>
              <a:t> and Jenkins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Conclusion:</a:t>
            </a:r>
          </a:p>
          <a:p>
            <a:pPr lvl="1" algn="just"/>
            <a:r>
              <a:rPr lang="en-US" dirty="0"/>
              <a:t>Predictive maintenance powered by ML and CI/CD enhances aviation safety, reduces downtime, and enables intelligent, real-time decision-making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In a nutshell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Two types of maintenance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: Reactive (breakdown) and Proactive (predictive)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Aviation maintenance is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shifting strategies </a:t>
            </a:r>
            <a:r>
              <a:rPr lang="en-US" sz="2400" b="0" dirty="0">
                <a:solidFill>
                  <a:schemeClr val="tx1"/>
                </a:solidFill>
                <a:latin typeface="+mn-lt"/>
              </a:rPr>
              <a:t>from reactive to predictive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Predictive maintenance uses ML to forecast engine failures before they occur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Checks for various sensor failures in the aircraft engine (over time)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Associating with CI/CD for rapid, reliable deployment of ML models into production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C62D70-B496-F305-8EB5-14F6DB423A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Develop a </a:t>
            </a:r>
            <a:r>
              <a:rPr lang="en-US" sz="2400" dirty="0">
                <a:solidFill>
                  <a:schemeClr val="tx1"/>
                </a:solidFill>
              </a:rPr>
              <a:t>robust CI/CD pipeline </a:t>
            </a:r>
            <a:r>
              <a:rPr lang="en-US" sz="2400" b="0" dirty="0">
                <a:solidFill>
                  <a:schemeClr val="tx1"/>
                </a:solidFill>
              </a:rPr>
              <a:t>to automate deployment of ML models for aircraft engine health monitoring using </a:t>
            </a:r>
            <a:r>
              <a:rPr lang="en-US" sz="2400" dirty="0" err="1">
                <a:solidFill>
                  <a:schemeClr val="tx1"/>
                </a:solidFill>
              </a:rPr>
              <a:t>Streamlit</a:t>
            </a:r>
            <a:r>
              <a:rPr lang="en-US" sz="2400" dirty="0">
                <a:solidFill>
                  <a:schemeClr val="tx1"/>
                </a:solidFill>
              </a:rPr>
              <a:t> and Jenkins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Ensure scalable and secure integration of </a:t>
            </a:r>
            <a:r>
              <a:rPr lang="en-US" sz="2400" dirty="0">
                <a:solidFill>
                  <a:schemeClr val="tx1"/>
                </a:solidFill>
              </a:rPr>
              <a:t>predictive analytics </a:t>
            </a:r>
            <a:r>
              <a:rPr lang="en-US" sz="2400" b="0" dirty="0">
                <a:solidFill>
                  <a:schemeClr val="tx1"/>
                </a:solidFill>
              </a:rPr>
              <a:t>in the aircraft industry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Minimize downtime </a:t>
            </a:r>
            <a:r>
              <a:rPr lang="en-US" sz="2400" b="0" dirty="0">
                <a:solidFill>
                  <a:schemeClr val="tx1"/>
                </a:solidFill>
              </a:rPr>
              <a:t>and optimize maintenance schedules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DFD5B9-64C5-9C9F-FC72-0E28842D4A9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Focus on multivariate time-series analysis for estimating </a:t>
            </a:r>
            <a:r>
              <a:rPr lang="en-US" sz="2400" dirty="0">
                <a:solidFill>
                  <a:schemeClr val="tx1"/>
                </a:solidFill>
              </a:rPr>
              <a:t>Remaining Useful Life </a:t>
            </a:r>
            <a:r>
              <a:rPr lang="en-US" sz="2400" b="0" dirty="0">
                <a:solidFill>
                  <a:schemeClr val="tx1"/>
                </a:solidFill>
              </a:rPr>
              <a:t>(RUL)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Utilizing the </a:t>
            </a:r>
            <a:r>
              <a:rPr lang="en-US" sz="2400" dirty="0">
                <a:solidFill>
                  <a:schemeClr val="tx1"/>
                </a:solidFill>
              </a:rPr>
              <a:t>NGAFID</a:t>
            </a:r>
            <a:r>
              <a:rPr lang="en-US" sz="2400" b="0" dirty="0">
                <a:solidFill>
                  <a:schemeClr val="tx1"/>
                </a:solidFill>
              </a:rPr>
              <a:t> Aviation Maintenance Dataset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Integrate model training, testing, deployment, into </a:t>
            </a:r>
            <a:r>
              <a:rPr lang="en-US" sz="2400" dirty="0">
                <a:solidFill>
                  <a:schemeClr val="tx1"/>
                </a:solidFill>
              </a:rPr>
              <a:t>CI/CD </a:t>
            </a:r>
            <a:r>
              <a:rPr lang="en-US" sz="2400" b="0" dirty="0">
                <a:solidFill>
                  <a:schemeClr val="tx1"/>
                </a:solidFill>
              </a:rPr>
              <a:t>workflow using </a:t>
            </a:r>
            <a:r>
              <a:rPr lang="en-US" sz="2400" b="0" dirty="0" err="1">
                <a:solidFill>
                  <a:schemeClr val="tx1"/>
                </a:solidFill>
              </a:rPr>
              <a:t>Streamlit</a:t>
            </a:r>
            <a:r>
              <a:rPr lang="en-US" sz="2400" b="0" dirty="0">
                <a:solidFill>
                  <a:schemeClr val="tx1"/>
                </a:solidFill>
              </a:rPr>
              <a:t> and Jenkins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6B394-F2DA-AD9D-E4A8-D7B08144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7C35D7-234A-792B-2AE4-C01A4059FF1A}"/>
              </a:ext>
            </a:extLst>
          </p:cNvPr>
          <p:cNvSpPr txBox="1"/>
          <p:nvPr/>
        </p:nvSpPr>
        <p:spPr>
          <a:xfrm>
            <a:off x="255996" y="502545"/>
            <a:ext cx="448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of raw dataset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FEAEF-B0BA-BB9C-D886-DA54F8C4BB5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E1EEFC-61AF-982D-0D36-ADFFEB9A88C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D03E55-F97D-BB58-62BB-B4ECA64FC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0624338" cy="500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Flight raw metadata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57CEC5-0E3C-7B02-BC48-8A759F78F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224"/>
            <a:ext cx="12192000" cy="294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A01A-6471-63EF-D599-4007F4E9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2D10C-39E5-CC6A-B169-885B9ECEBF09}"/>
              </a:ext>
            </a:extLst>
          </p:cNvPr>
          <p:cNvSpPr txBox="1"/>
          <p:nvPr/>
        </p:nvSpPr>
        <p:spPr>
          <a:xfrm>
            <a:off x="255996" y="502545"/>
            <a:ext cx="4484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 of raw dataset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E0C60-5290-84CC-956A-DAFF04A868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D50F63-7C5E-7360-81D7-F9B48CDF0B7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B9823E5-B8A1-63B5-E1D7-D81E215D97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0624338" cy="500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Cleaned flight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3DE38-B76B-9D62-44DF-2D5A9D2C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" y="1850743"/>
            <a:ext cx="12186963" cy="31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1125878" cy="517770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Predicting Aircraft Engine Failures using Artificial Intelligence </a:t>
            </a:r>
            <a:r>
              <a:rPr lang="en-US" sz="2400" b="0" dirty="0">
                <a:solidFill>
                  <a:schemeClr val="tx1"/>
                </a:solidFill>
              </a:rPr>
              <a:t>– </a:t>
            </a:r>
            <a:r>
              <a:rPr lang="en-US" sz="2400" b="0" i="1" dirty="0">
                <a:solidFill>
                  <a:schemeClr val="tx1"/>
                </a:solidFill>
              </a:rPr>
              <a:t>Bentaleb et al. (2024)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Advancing from Predictive Maintenance to Intelligent Maintenance with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AI and </a:t>
            </a:r>
            <a:r>
              <a:rPr lang="en-US" sz="2400" dirty="0" err="1">
                <a:solidFill>
                  <a:schemeClr val="tx1"/>
                </a:solidFill>
              </a:rPr>
              <a:t>IIoT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0" dirty="0">
                <a:solidFill>
                  <a:schemeClr val="tx1"/>
                </a:solidFill>
              </a:rPr>
              <a:t>– </a:t>
            </a:r>
            <a:r>
              <a:rPr lang="en-US" sz="2400" b="0" i="1" dirty="0">
                <a:solidFill>
                  <a:schemeClr val="tx1"/>
                </a:solidFill>
              </a:rPr>
              <a:t>Zheng et al. (2020)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Application-Wise Review of Machine Learning-Based Predictive Maintenance: Trends, Challenges, and Future Directions </a:t>
            </a:r>
            <a:r>
              <a:rPr lang="en-US" sz="2400" b="0" dirty="0">
                <a:solidFill>
                  <a:schemeClr val="tx1"/>
                </a:solidFill>
              </a:rPr>
              <a:t>– </a:t>
            </a:r>
            <a:r>
              <a:rPr lang="en-US" sz="2400" b="0" i="1" dirty="0" err="1">
                <a:solidFill>
                  <a:schemeClr val="tx1"/>
                </a:solidFill>
              </a:rPr>
              <a:t>Tsallis</a:t>
            </a:r>
            <a:r>
              <a:rPr lang="en-US" sz="2400" b="0" i="1" dirty="0">
                <a:solidFill>
                  <a:schemeClr val="tx1"/>
                </a:solidFill>
              </a:rPr>
              <a:t> et al. (2025)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An Explainable Machine Learning Framework for Railway Predictive Maintenance using Data Streams from the Metro Operator of Portugal</a:t>
            </a:r>
            <a:r>
              <a:rPr lang="en-US" sz="2400" b="0" dirty="0">
                <a:solidFill>
                  <a:schemeClr val="tx1"/>
                </a:solidFill>
              </a:rPr>
              <a:t> – </a:t>
            </a:r>
            <a:r>
              <a:rPr lang="en-US" sz="2400" b="0" i="1" dirty="0">
                <a:solidFill>
                  <a:schemeClr val="tx1"/>
                </a:solidFill>
              </a:rPr>
              <a:t>Silvia </a:t>
            </a:r>
            <a:br>
              <a:rPr lang="en-US" sz="2400" b="0" i="1" dirty="0">
                <a:solidFill>
                  <a:schemeClr val="tx1"/>
                </a:solidFill>
              </a:rPr>
            </a:br>
            <a:r>
              <a:rPr lang="en-US" sz="2400" b="0" i="1" dirty="0">
                <a:solidFill>
                  <a:schemeClr val="tx1"/>
                </a:solidFill>
              </a:rPr>
              <a:t>et al. (2025)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w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Predicting Aircraft Engine Failures using Artificial Intelligence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dirty="0"/>
              <a:t>The aviation industry is evolving with a focus on safety and efficiency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Aircraft engines require smart, cost-effective monitoring and maintenance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Machine learning enables predictive maintenance by forecasting failures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This reduces unscheduled repairs and service disruptions, improving reliability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 (1)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91B8-8C81-E636-19A6-84094BCE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AFF779-B6D8-BEDC-65D7-8961BC4EB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Advancing from Predictive Maintenance to Intelligent Maintenance with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AI (Artificial Intelligence) and </a:t>
            </a:r>
            <a:r>
              <a:rPr lang="en-US" sz="2400" dirty="0" err="1">
                <a:solidFill>
                  <a:schemeClr val="tx1"/>
                </a:solidFill>
              </a:rPr>
              <a:t>IIoT</a:t>
            </a:r>
            <a:r>
              <a:rPr lang="en-US" sz="2400" dirty="0">
                <a:solidFill>
                  <a:schemeClr val="tx1"/>
                </a:solidFill>
              </a:rPr>
              <a:t> (Industrial Internet of Things)</a:t>
            </a:r>
            <a:endParaRPr lang="en-US" sz="24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dirty="0"/>
              <a:t>AI and IIOT -&gt; smarter predictive maintenance strategies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Introduces Intelligent Maintenance Framework through AI and </a:t>
            </a:r>
            <a:r>
              <a:rPr lang="en-US" dirty="0" err="1"/>
              <a:t>IIoT</a:t>
            </a: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dirty="0"/>
              <a:t>Acquiring real-time data via wireless smart sensors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Deep learning approach using the </a:t>
            </a:r>
            <a:r>
              <a:rPr lang="en-US" b="1" dirty="0"/>
              <a:t>Turbofan Engine Degradation </a:t>
            </a:r>
            <a:r>
              <a:rPr lang="en-US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05391-D3B3-1DC5-EB46-02EB1A7D504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 (2)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7460E8-119C-3237-CD7C-010CF15F7AB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AFD9061-EC9C-2EB0-9B35-3AAAF551936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41489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1118</Words>
  <Application>Microsoft Office PowerPoint</Application>
  <PresentationFormat>Widescreen</PresentationFormat>
  <Paragraphs>131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Kapilesh Simha</cp:lastModifiedBy>
  <cp:revision>216</cp:revision>
  <dcterms:created xsi:type="dcterms:W3CDTF">2024-05-13T10:33:11Z</dcterms:created>
  <dcterms:modified xsi:type="dcterms:W3CDTF">2025-09-11T01:37:38Z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