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1" r:id="rId8"/>
    <p:sldId id="271" r:id="rId9"/>
    <p:sldId id="265" r:id="rId10"/>
    <p:sldId id="268" r:id="rId11"/>
    <p:sldId id="269" r:id="rId12"/>
    <p:sldId id="270" r:id="rId13"/>
    <p:sldId id="266" r:id="rId14"/>
    <p:sldId id="267" r:id="rId15"/>
    <p:sldId id="272" r:id="rId16"/>
    <p:sldId id="273" r:id="rId17"/>
    <p:sldId id="274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01" d="100"/>
          <a:sy n="101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A451-7E7D-B147-9AF4-6F238E93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C98C4-8189-2746-B480-730972273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80AF-1379-2B40-B650-E5304E08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A687-FCB1-834B-BEB9-6BAB3F4E77C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4F59-10E8-5046-B761-1089B04B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576EC-546F-5549-8DFA-08B272ED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4A-A7AD-1C44-B717-A94208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5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14F1-C8C9-AA42-A447-57D2E87C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60736-CE7E-DB4F-A083-479C47FC8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5E90-390D-874C-B0E1-64EA5FB1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A687-FCB1-834B-BEB9-6BAB3F4E77C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7091-21AE-104F-A565-CB9B662A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4E7A-CF25-8C49-A458-4DDD5592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4A-A7AD-1C44-B717-A94208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9113-CCC1-1D4C-B3FB-4E98BEFD0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4743A-5E75-454C-9ECD-F1E03FAE6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FC35-1DC5-444A-B678-905BFCE7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A687-FCB1-834B-BEB9-6BAB3F4E77C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9BE63-391E-C643-B9D0-FC2D1188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B658-20B6-E342-8982-D49E7764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4A-A7AD-1C44-B717-A94208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689F-2142-4F42-AF72-DDF9F304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F15E-DF7C-5045-AE18-876EC048D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52AD2-1B0C-FB4C-B403-54E1BA94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A687-FCB1-834B-BEB9-6BAB3F4E77C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5E7E-8978-EC44-BAB1-ABE4026D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C0BC-3569-EF4E-AD88-4A663027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4A-A7AD-1C44-B717-A94208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1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F980-650F-E740-B799-03B29F79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61C7-A933-A24B-B154-1D99CA7D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E0E7-BF04-2F41-AE49-5E81899C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A687-FCB1-834B-BEB9-6BAB3F4E77C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C602-E1CA-B642-80FF-FD756049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9C9E-BB6F-AA49-8015-06EB7228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4A-A7AD-1C44-B717-A94208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6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0886-AEF0-4045-8286-C4FF38DC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D48F-62F8-D14E-8B98-E8E4427F3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584C5-412C-3B42-B0D0-D4ED71EA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DDF19-624E-DB49-9797-A9A2548F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A687-FCB1-834B-BEB9-6BAB3F4E77C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F45FA-7236-BC49-A736-75CA22D4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5628A-1E94-E64A-8F0F-9F57AD71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4A-A7AD-1C44-B717-A94208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D7C0-7A90-7347-BA03-B229B654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20AB1-A19C-B04F-AD81-46BD1A5C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B3A9D-F686-5A42-B027-1185F2AA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F6B85-E105-D341-9807-21AEDFC2A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7BC9C-1FFF-0F4A-9015-2742D4E07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190E2-7422-0D46-8E42-535DF897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A687-FCB1-834B-BEB9-6BAB3F4E77C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A7AFB-98A3-5447-BFBD-1BD599E6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397AC-8134-074C-A7A2-AF9D0B09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4A-A7AD-1C44-B717-A94208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B580-1C76-F749-8D5A-B0791903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A8DA-9C65-7749-A68B-A2899764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A687-FCB1-834B-BEB9-6BAB3F4E77C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C50-C149-6447-AE66-8345D03D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2AACA-6931-FF47-B818-946F548C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4A-A7AD-1C44-B717-A94208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5F0C5-6A23-9244-BEB1-842B3E2A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A687-FCB1-834B-BEB9-6BAB3F4E77C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B4CD5-4C70-9047-BC72-E5165A0B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7D392-6270-C04D-9CB3-A552345C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4A-A7AD-1C44-B717-A94208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4A8B-BAA0-FE41-A8C3-BCAD86E1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685B-C831-2748-AA33-D8C964FE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E9E2-7847-4348-8978-5FCD98FB9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C5321-ADE8-2E42-9661-4D066B95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A687-FCB1-834B-BEB9-6BAB3F4E77C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7F8DA-3CC5-8946-B273-827814ED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EAE74-53E7-F146-AF5D-7F051BAA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4A-A7AD-1C44-B717-A94208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2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3986-E37A-AA40-A8CB-DDE1CF8D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CDF42-073B-734B-B064-5D5DFCCF9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43650-248D-774C-A657-B08BC3F1B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EE599-D152-FD47-9A1E-F2B36B2B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A687-FCB1-834B-BEB9-6BAB3F4E77C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45A1B-2CE1-B648-BC2C-4606D48E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455F-131D-6840-971D-3FDB55A8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14A-A7AD-1C44-B717-A94208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8D4AC-1838-BF4B-8724-0AA35F0C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FE859-C24D-8C4C-BA5A-31B01C582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B428F-41EA-A244-A234-5CB25BDC5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A687-FCB1-834B-BEB9-6BAB3F4E77C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45B7-CBE5-5442-A4FB-F6FE8EF9D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CF2B-4D6A-0247-A96F-1CB54D4A3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714A-A7AD-1C44-B717-A94208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cid:BD299E31-17FC-4B4B-962B-FAAC9E4254F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cid:FEAB3B91-3A52-46FB-9470-15F73F92D78B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cid:113296A0-3215-4A04-8E19-E02D05F19A29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A2C3-F3DE-6542-8128-E3A90515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884"/>
            <a:ext cx="9144000" cy="419286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</a:t>
            </a:r>
            <a:r>
              <a:rPr lang="en-US" sz="4400" dirty="0"/>
              <a:t>Medical Imaging - Computed Tomography</a:t>
            </a:r>
            <a:br>
              <a:rPr lang="en-US" sz="4400" dirty="0"/>
            </a:br>
            <a:br>
              <a:rPr lang="en-US" sz="4400" dirty="0"/>
            </a:br>
            <a:r>
              <a:rPr lang="en-US" sz="2700" dirty="0"/>
              <a:t>CT Image Deconvolution in the Presence of Poisson Noise</a:t>
            </a:r>
            <a:br>
              <a:rPr lang="en-US" dirty="0"/>
            </a:br>
            <a:br>
              <a:rPr lang="en-US" dirty="0"/>
            </a:br>
            <a:r>
              <a:rPr lang="en-US" sz="2000" dirty="0" err="1"/>
              <a:t>YongHwan</a:t>
            </a:r>
            <a:r>
              <a:rPr lang="en-US" sz="2000" dirty="0"/>
              <a:t> Lee and Tony Storey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61774-D487-7941-80B7-DC9206C89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2575"/>
            <a:ext cx="9144000" cy="1655762"/>
          </a:xfrm>
        </p:spPr>
        <p:txBody>
          <a:bodyPr/>
          <a:lstStyle/>
          <a:p>
            <a:r>
              <a:rPr lang="en-US" dirty="0"/>
              <a:t>ECE565</a:t>
            </a:r>
            <a:br>
              <a:rPr lang="en-US" dirty="0"/>
            </a:br>
            <a:r>
              <a:rPr lang="en-US" dirty="0"/>
              <a:t>Estimation Filtering and Detection</a:t>
            </a:r>
          </a:p>
        </p:txBody>
      </p:sp>
    </p:spTree>
    <p:extLst>
      <p:ext uri="{BB962C8B-B14F-4D97-AF65-F5344CB8AC3E}">
        <p14:creationId xmlns:p14="http://schemas.microsoft.com/office/powerpoint/2010/main" val="58997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94EC-CBF1-CC49-A5AE-55B5C377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E2FC-C09B-CD44-AF87-60A2DEB5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0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32CF-5EDC-DF47-9C7D-BA23215E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DC7EA-9E71-EE4F-9F3D-FAEEA51DB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As the particles travel along their respective rays from voxel to voxel, they are absorbed, this absorption follows a Poisson distribution for each voxel.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1,7 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1,9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r>
                  <a:rPr lang="en-US" dirty="0"/>
                  <a:t>This allows us to use this fact as a mechanism for the iterative optimization algorithm, expectation maximization.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Finding the log likelihood of the joint Poisson PMFs, the function is not analytically optimizable: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∏"/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𝑃𝑜𝑖𝑠𝑠𝑜𝑛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))−</m:t>
                                </m:r>
                              </m:e>
                            </m:func>
                          </m:e>
                        </m:nary>
                      </m:e>
                    </m:nary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))−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!))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DC7EA-9E71-EE4F-9F3D-FAEEA51DB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96" t="-2611" b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9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1E56-AFFB-3548-850C-9FAB15F7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 -- E-Step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29F3B-2D89-1A49-952E-952A6BCAF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84345" cy="452899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Expectation Maximization can be used to optimize the objective.</a:t>
                </a:r>
              </a:p>
              <a:p>
                <a:r>
                  <a:rPr lang="en-US" dirty="0"/>
                  <a:t>For a surrogate function; find the expectation of the complete-data log likelihood: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́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́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́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!)</m:t>
                                    </m:r>
                                  </m:e>
                                </m:func>
                              </m:e>
                            </m:func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́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́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́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] )</m:t>
                                    </m:r>
                                  </m:e>
                                </m:func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29F3B-2D89-1A49-952E-952A6BCAF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84345" cy="4528994"/>
              </a:xfrm>
              <a:blipFill>
                <a:blip r:embed="rId2"/>
                <a:stretch>
                  <a:fillRect l="-832" t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13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7351-0AD5-CF40-A683-1AA58470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 -- M-Step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EA6E5-1F0E-B34E-92EC-D3042B6A9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Maximize the surrogate to find an update equation to iterate over and find the maximum for the objective function by setting it equal to 0 and solving for theta: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́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́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́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		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EA6E5-1F0E-B34E-92EC-D3042B6A9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16" t="-2632" r="-1930" b="-9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06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1D9F-A060-F342-9CE7-D6903D7E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3FCA-60F7-EE4E-9261-7BA7B8A7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6491" cy="4351338"/>
          </a:xfrm>
        </p:spPr>
        <p:txBody>
          <a:bodyPr/>
          <a:lstStyle/>
          <a:p>
            <a:r>
              <a:rPr lang="en-US" dirty="0"/>
              <a:t>We implemented the expectation maximization algorithm in MATLAB  to reduce the noise and estimate the 9 parameters from our 3x3 pixel matrix.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200 Monte Carlo simulations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50 EM Iterations</a:t>
            </a:r>
          </a:p>
        </p:txBody>
      </p:sp>
      <p:pic>
        <p:nvPicPr>
          <p:cNvPr id="4" name="Picture 3" descr="cid:BD299E31-17FC-4B4B-962B-FAAC9E4254F8">
            <a:extLst>
              <a:ext uri="{FF2B5EF4-FFF2-40B4-BE49-F238E27FC236}">
                <a16:creationId xmlns:a16="http://schemas.microsoft.com/office/drawing/2014/main" id="{B63D0052-6341-4CC3-8DF9-628EA428C53D}"/>
              </a:ext>
            </a:extLst>
          </p:cNvPr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1032669"/>
            <a:ext cx="4724400" cy="39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72CC7D-548A-4D13-A928-C953D4BAA110}"/>
              </a:ext>
            </a:extLst>
          </p:cNvPr>
          <p:cNvSpPr txBox="1">
            <a:spLocks/>
          </p:cNvSpPr>
          <p:nvPr/>
        </p:nvSpPr>
        <p:spPr>
          <a:xfrm>
            <a:off x="7498484" y="5222876"/>
            <a:ext cx="3655291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 of Log Likelihood</a:t>
            </a:r>
          </a:p>
        </p:txBody>
      </p:sp>
    </p:spTree>
    <p:extLst>
      <p:ext uri="{BB962C8B-B14F-4D97-AF65-F5344CB8AC3E}">
        <p14:creationId xmlns:p14="http://schemas.microsoft.com/office/powerpoint/2010/main" val="274579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F58B-2D03-46E7-B96A-D11B3E48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A5348-0D9F-497C-BFE0-E1AFB546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625"/>
          </a:xfrm>
        </p:spPr>
        <p:txBody>
          <a:bodyPr/>
          <a:lstStyle/>
          <a:p>
            <a:r>
              <a:rPr lang="en-US" dirty="0"/>
              <a:t>After sweeping the signal gain from 0.1 to 100 we found both the Cramer-Rao Lower Bound and the MSE for each parameter. </a:t>
            </a:r>
          </a:p>
        </p:txBody>
      </p:sp>
      <p:pic>
        <p:nvPicPr>
          <p:cNvPr id="4" name="Picture 3" descr="cid:FEAB3B91-3A52-46FB-9470-15F73F92D78B">
            <a:extLst>
              <a:ext uri="{FF2B5EF4-FFF2-40B4-BE49-F238E27FC236}">
                <a16:creationId xmlns:a16="http://schemas.microsoft.com/office/drawing/2014/main" id="{FC3A2B7A-2FE6-4AA6-B413-6883A55A8AC1}"/>
              </a:ext>
            </a:extLst>
          </p:cNvPr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3009900"/>
            <a:ext cx="7858125" cy="334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58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C707-26EA-42A2-AE76-7232699D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MATLAB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97AB-DF16-43FF-A648-5585A3A3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2450"/>
            <a:ext cx="4257675" cy="4351338"/>
          </a:xfrm>
        </p:spPr>
        <p:txBody>
          <a:bodyPr/>
          <a:lstStyle/>
          <a:p>
            <a:r>
              <a:rPr lang="en-US" dirty="0"/>
              <a:t>EM algorithm converging on the true value of the parameters.</a:t>
            </a:r>
          </a:p>
        </p:txBody>
      </p:sp>
      <p:pic>
        <p:nvPicPr>
          <p:cNvPr id="4" name="Picture 3" descr="cid:113296A0-3215-4A04-8E19-E02D05F19A29">
            <a:extLst>
              <a:ext uri="{FF2B5EF4-FFF2-40B4-BE49-F238E27FC236}">
                <a16:creationId xmlns:a16="http://schemas.microsoft.com/office/drawing/2014/main" id="{8CBD6BBD-F2C4-4129-8F12-71ADF62C4ED0}"/>
              </a:ext>
            </a:extLst>
          </p:cNvPr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1" y="1562417"/>
            <a:ext cx="6901180" cy="4930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82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638F-A82D-47BB-A0FA-49FF8834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FB51-8CC2-442E-986A-CB87C192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r>
              <a:rPr lang="en-US" dirty="0"/>
              <a:t>We chose a method of moments estimator via a least-squares approximation as a starting point.  </a:t>
            </a:r>
          </a:p>
          <a:p>
            <a:r>
              <a:rPr lang="en-US" dirty="0"/>
              <a:t>EM algorithm converges on a solution faster.</a:t>
            </a:r>
          </a:p>
        </p:txBody>
      </p:sp>
      <p:pic>
        <p:nvPicPr>
          <p:cNvPr id="1026" name="44F931C6-6EB5-42FC-BBD5-72C2765894A7" descr="37DD9896-9A9B-4640-8F9A-1131F45AEB23">
            <a:extLst>
              <a:ext uri="{FF2B5EF4-FFF2-40B4-BE49-F238E27FC236}">
                <a16:creationId xmlns:a16="http://schemas.microsoft.com/office/drawing/2014/main" id="{A2C33286-B538-417F-81D3-D773FA1E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43" y="2619375"/>
            <a:ext cx="690858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397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0358-E006-544F-90F4-A12E8B92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A4B5-5D01-D945-B9CA-BDD9A357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[1] 	</a:t>
            </a:r>
            <a:r>
              <a:rPr lang="en-US" sz="2000" dirty="0" err="1"/>
              <a:t>Buzwig</a:t>
            </a:r>
            <a:r>
              <a:rPr lang="en-US" sz="2000" dirty="0"/>
              <a:t>, Thorsten. </a:t>
            </a:r>
            <a:r>
              <a:rPr lang="en-US" sz="2000" i="1" dirty="0"/>
              <a:t>Computed Tomography from Photon Statistics to Modern Cone-Beam CT</a:t>
            </a:r>
            <a:r>
              <a:rPr lang="en-US" sz="2000" dirty="0"/>
              <a:t>.  Springer-Verlag Berlin </a:t>
            </a:r>
            <a:r>
              <a:rPr lang="en-US" sz="2000" dirty="0" err="1"/>
              <a:t>Heildelberg</a:t>
            </a:r>
            <a:r>
              <a:rPr lang="en-US" sz="2000" dirty="0"/>
              <a:t>, 2010.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[2] 	</a:t>
            </a:r>
            <a:r>
              <a:rPr lang="en-US" sz="2000" dirty="0" err="1"/>
              <a:t>Hata</a:t>
            </a:r>
            <a:r>
              <a:rPr lang="en-US" sz="2000" dirty="0"/>
              <a:t>, </a:t>
            </a:r>
            <a:r>
              <a:rPr lang="en-US" sz="2000" dirty="0" err="1"/>
              <a:t>Akanori</a:t>
            </a:r>
            <a:r>
              <a:rPr lang="en-US" sz="2000" dirty="0"/>
              <a:t> et al. </a:t>
            </a:r>
            <a:r>
              <a:rPr lang="en-US" sz="2000" i="1" dirty="0"/>
              <a:t>Effect of Matrix Size on the Image Quality of Ultra-high-resolution CT of the Lung</a:t>
            </a:r>
            <a:r>
              <a:rPr lang="en-US" sz="2000" dirty="0"/>
              <a:t>. Academic Radiology, </a:t>
            </a:r>
            <a:r>
              <a:rPr lang="en-US" sz="2000" dirty="0" err="1"/>
              <a:t>vol</a:t>
            </a:r>
            <a:r>
              <a:rPr lang="en-US" sz="2000" dirty="0"/>
              <a:t> 25 issue 7, 28 July. 2018, https://</a:t>
            </a:r>
            <a:r>
              <a:rPr lang="en-US" sz="2000" dirty="0" err="1"/>
              <a:t>www.sciencedirect.com</a:t>
            </a:r>
            <a:r>
              <a:rPr lang="en-US" sz="2000" dirty="0"/>
              <a:t>/science/article/</a:t>
            </a:r>
            <a:r>
              <a:rPr lang="en-US" sz="2000" dirty="0" err="1"/>
              <a:t>pii</a:t>
            </a:r>
            <a:r>
              <a:rPr lang="en-US" sz="2000" dirty="0"/>
              <a:t>/S1076633217305044 Accessed 24 Dec 2019.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117-87D4-F64E-A520-1D88D7FC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Tomography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C9AA-E98A-5D41-BD85-D3F00896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diseases and tissue anomalies, such as cancer, can be diagnosed through modern, high-resolution, X-ray Computed Tomography (CT) scans.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higher radiation levels the signal-to-noise ratio is high, producing highly detailed images, but this leads to higher patient radiation exposure.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low level radiation dosages, the recovered image suffers from a phenomenon known as shot noise.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Shot noise can cause image anomalies which can be misconstrued and cause false diagnoses.</a:t>
            </a:r>
          </a:p>
        </p:txBody>
      </p:sp>
    </p:spTree>
    <p:extLst>
      <p:ext uri="{BB962C8B-B14F-4D97-AF65-F5344CB8AC3E}">
        <p14:creationId xmlns:p14="http://schemas.microsoft.com/office/powerpoint/2010/main" val="388819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6419-08FC-B640-BD9E-E1882AC6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C2CF-D189-194B-98C7-889F2BFF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first step to improving the CT image, we observe that this “shot noise” follows a Poisson distribution [1].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derive a maximum likelihood estimator to reduce the noise recovered in the CT scan.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a better understanding of how the CT images are captured we will be looking at the problem on a small, 3x3 pixel scale.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practice 512x512, 1024x1024, and 2048x2048 images are used [2].  This means the cross section of the area of interest in a patient would contain up to 4,194,304 voxels.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simplified system contains 9.</a:t>
            </a:r>
          </a:p>
        </p:txBody>
      </p:sp>
    </p:spTree>
    <p:extLst>
      <p:ext uri="{BB962C8B-B14F-4D97-AF65-F5344CB8AC3E}">
        <p14:creationId xmlns:p14="http://schemas.microsoft.com/office/powerpoint/2010/main" val="35772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6942-A93E-1149-8BED-1838BF63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EB06-F7C2-A743-8022-DBF9ED356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7324" cy="4351338"/>
          </a:xfrm>
        </p:spPr>
        <p:txBody>
          <a:bodyPr/>
          <a:lstStyle/>
          <a:p>
            <a:r>
              <a:rPr lang="en-US" dirty="0"/>
              <a:t>For a 3x3 pixel image, there must be at least 16 particle rays, or line integrals, to provide enough equations to solve for all the unknown absorption coefficients.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Recovering the absorption coefficients gives us the variation in tissue densities that show up in a CT image.</a:t>
            </a:r>
          </a:p>
        </p:txBody>
      </p:sp>
      <p:pic>
        <p:nvPicPr>
          <p:cNvPr id="4" name="Picture 3" descr="A picture containing bird, text&#10;&#10;Description automatically generated">
            <a:extLst>
              <a:ext uri="{FF2B5EF4-FFF2-40B4-BE49-F238E27FC236}">
                <a16:creationId xmlns:a16="http://schemas.microsoft.com/office/drawing/2014/main" id="{4387DCBA-9500-3F4C-8C3E-47F5520BC5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15" y="1077229"/>
            <a:ext cx="4790954" cy="46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9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BAC1-7904-2342-B85E-2EE8D61C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C711E-ECFB-4C4A-8513-6421EB92F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 the particles travel through each voxel, they are absorbed.  We can express this as a sum of logs.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dirty="0"/>
                  <a:t>  		</a:t>
                </a:r>
              </a:p>
              <a:p>
                <a:pPr marL="0" indent="0">
                  <a:buNone/>
                </a:pPr>
                <a:r>
                  <a:rPr lang="en-US" dirty="0">
                    <a:effectLst/>
                  </a:rPr>
                  <a:t> </a:t>
                </a:r>
              </a:p>
              <a:p>
                <a:r>
                  <a:rPr lang="en-US" dirty="0"/>
                  <a:t>This will be written as a sum of theta values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C711E-ECFB-4C4A-8513-6421EB92F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06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E8CB-7168-F04A-857C-2D7BF452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5DC65-2250-294E-A7CF-A8F82CB11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81013" y="1686729"/>
                <a:ext cx="3297820" cy="4490234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0 0 0 0 0 0 1 1 1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0 0 0 1 1 1 0 0 0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1 1 1 0 0 0 0 0 0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0 0 0 0 0 0 1 0 0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0 0 0 1 0 0 0 1 0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1 0 0 0 1 0 0 0 1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0 1 0 0 0 1 0 0 0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0 0 1 0 0 0 0 0 0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1 0 0 1 0 0 1 0 0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0 1 0 0 1 0 0 1 0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0 0 1 0 0 1 0 0 1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1 0 0 0 0 0 0 0 0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0 1 0 1 0 0 0 0 0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0 0 1 0 1 0 1 0 0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0 0 0 0 0 1 0 1 0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0 0 0 0 0 0 0 0 1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= A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5DC65-2250-294E-A7CF-A8F82CB11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1013" y="1686729"/>
                <a:ext cx="3297820" cy="4490234"/>
              </a:xfrm>
              <a:blipFill>
                <a:blip r:embed="rId2"/>
                <a:stretch>
                  <a:fillRect l="-3089" t="-28531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3522E3-CED5-9842-BA99-E7E8059FC3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218" y="1825625"/>
                <a:ext cx="841479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parameter vector is the collection of theta values with observations y.</a:t>
                </a:r>
                <a:r>
                  <a:rPr lang="en-US" dirty="0">
                    <a:effectLst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effectLst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effectLst/>
                </a:endParaRPr>
              </a:p>
              <a:p>
                <a:r>
                  <a:rPr lang="en-US" dirty="0"/>
                  <a:t>Where m is 16 and n is 9, the Poisson probability mass function for our system: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		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3522E3-CED5-9842-BA99-E7E8059FC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8" y="1825625"/>
                <a:ext cx="8414795" cy="4351338"/>
              </a:xfrm>
              <a:prstGeom prst="rect">
                <a:avLst/>
              </a:prstGeom>
              <a:blipFill>
                <a:blip r:embed="rId3"/>
                <a:stretch>
                  <a:fillRect l="-105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64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561-0F03-5C43-A84D-56A29BC4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Specs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A567C-ABA3-C441-925E-BF8333C16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4157"/>
                <a:ext cx="10515600" cy="46028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Once we have an idea of the framework for the problem, we will next compute the Fisher Information Matrix (FIM) and the Cramer-Rao Lower Bound (CRLB).</a:t>
                </a:r>
              </a:p>
              <a:p>
                <a:r>
                  <a:rPr lang="en-US" dirty="0"/>
                  <a:t>This will tell us the best possible mean squared error we can achieve.</a:t>
                </a:r>
              </a:p>
              <a:p>
                <a:r>
                  <a:rPr lang="en-US" dirty="0"/>
                  <a:t>Where e subscript-j is the canonical (one-hot) vector of all 0s and a single 1, allowing us to select a single element: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𝑃𝑜𝑖𝑠𝑠𝑜𝑛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]=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FIM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ym typeface="Wingdings" pitchFamily="2" charset="2"/>
                  </a:rPr>
                  <a:t> Creates Diagonal Matrix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CRLB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	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A567C-ABA3-C441-925E-BF8333C16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4157"/>
                <a:ext cx="10515600" cy="4602806"/>
              </a:xfrm>
              <a:blipFill>
                <a:blip r:embed="rId2"/>
                <a:stretch>
                  <a:fillRect l="-724" t="-2755" b="-14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71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5227-F0DB-FD44-BEB0-0DE9E44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Specs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060A6-AE97-3A46-B3AE-0D4208662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CRLB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060A6-AE97-3A46-B3AE-0D4208662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5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4E70-1613-FD40-AC25-89E440B4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Kullback-Leibler</a:t>
            </a:r>
            <a:r>
              <a:rPr lang="en-US" dirty="0"/>
              <a:t>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1234-E0B1-6941-8C22-746E4D2A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9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621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      Medical Imaging - Computed Tomography  CT Image Deconvolution in the Presence of Poisson Noise  YongHwan Lee and Tony Storey </vt:lpstr>
      <vt:lpstr>Computed Tomography Background</vt:lpstr>
      <vt:lpstr>Framing the Problem</vt:lpstr>
      <vt:lpstr>System Model</vt:lpstr>
      <vt:lpstr>System Model (cont)</vt:lpstr>
      <vt:lpstr>System Model (cont)</vt:lpstr>
      <vt:lpstr>Model Performance Specs</vt:lpstr>
      <vt:lpstr>Model Performance Specs</vt:lpstr>
      <vt:lpstr>Kullback-Leibler Divergence</vt:lpstr>
      <vt:lpstr>PowerPoint Presentation</vt:lpstr>
      <vt:lpstr>Expectation Maximization</vt:lpstr>
      <vt:lpstr>Expectation Maximization -- E-Step</vt:lpstr>
      <vt:lpstr>Expectation Maximization -- M-Step</vt:lpstr>
      <vt:lpstr>MATLAB Simulation</vt:lpstr>
      <vt:lpstr>MATLAB Simulation</vt:lpstr>
      <vt:lpstr>MATLAB Simulation</vt:lpstr>
      <vt:lpstr>MATLAB Simulation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    Medical Imaging Computed Tomography  CT Image Deconvolution in the Presence of Poisson Noise  YongHwan Lee and Tony Storey </dc:title>
  <dc:creator>Tony Storey</dc:creator>
  <cp:lastModifiedBy>Storey, Tony Len</cp:lastModifiedBy>
  <cp:revision>17</cp:revision>
  <dcterms:created xsi:type="dcterms:W3CDTF">2019-12-10T03:29:53Z</dcterms:created>
  <dcterms:modified xsi:type="dcterms:W3CDTF">2019-12-10T08:34:37Z</dcterms:modified>
</cp:coreProperties>
</file>