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1"/>
  </p:handoutMasterIdLst>
  <p:sldIdLst>
    <p:sldId id="257" r:id="rId2"/>
    <p:sldId id="265" r:id="rId3"/>
    <p:sldId id="262" r:id="rId4"/>
    <p:sldId id="266" r:id="rId5"/>
    <p:sldId id="267" r:id="rId6"/>
    <p:sldId id="264" r:id="rId7"/>
    <p:sldId id="259" r:id="rId8"/>
    <p:sldId id="258" r:id="rId9"/>
    <p:sldId id="260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6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4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  <p:guide pos="56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261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FD734-C537-4D55-9247-D0859BB24E58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278B0-5292-4BF8-921E-33D061D8E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372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specialist.ru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cialist.ru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cialist.ru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cialist.ru/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specialist.ru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cialist.ru/" TargetMode="Externa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specialist.ru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specialist.ru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specialist.ru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specialist.ru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cialist.ru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 (название курса)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88640"/>
            <a:ext cx="2872007" cy="142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35" name="Rectangle 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27582" y="1844824"/>
            <a:ext cx="7632847" cy="1753889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10000"/>
              </a:lnSpc>
              <a:defRPr sz="2800" baseline="0">
                <a:solidFill>
                  <a:srgbClr val="094E89"/>
                </a:solidFill>
                <a:latin typeface="+mj-lt"/>
              </a:defRPr>
            </a:lvl1pPr>
          </a:lstStyle>
          <a:p>
            <a:r>
              <a:rPr lang="ru-RU" dirty="0" smtClean="0"/>
              <a:t>НАЗВАНИЕ КУРСА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546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екомендуемые курсы">
    <p:bg>
      <p:bgPr>
        <a:blipFill dpi="0" rotWithShape="0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1705199"/>
            <a:ext cx="8567737" cy="330812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lang="ru-RU" sz="24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80975" lvl="0" indent="-1809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Font typeface="Wingdings" pitchFamily="2" charset="2"/>
              <a:buChar char="§"/>
            </a:pPr>
            <a:r>
              <a:rPr lang="ru-RU" dirty="0" smtClean="0"/>
              <a:t>Основные или все модули программы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68313" y="836712"/>
            <a:ext cx="8229600" cy="6524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ru-RU" dirty="0" smtClean="0"/>
              <a:t>Название курса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248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рольные 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gray">
          <a:xfrm>
            <a:off x="125413" y="6397625"/>
            <a:ext cx="28813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1000" b="1" dirty="0">
                <a:solidFill>
                  <a:srgbClr val="004587"/>
                </a:solidFill>
              </a:rPr>
              <a:t>Страница</a:t>
            </a:r>
            <a:r>
              <a:rPr lang="de-DE" sz="1000" b="1" dirty="0">
                <a:solidFill>
                  <a:srgbClr val="004587"/>
                </a:solidFill>
              </a:rPr>
              <a:t> </a:t>
            </a:r>
            <a:r>
              <a:rPr lang="de-DE" sz="1000" b="1" dirty="0">
                <a:solidFill>
                  <a:srgbClr val="004587"/>
                </a:solidFill>
                <a:sym typeface="Wingdings" pitchFamily="2" charset="2"/>
              </a:rPr>
              <a:t></a:t>
            </a:r>
            <a:r>
              <a:rPr lang="de-DE" sz="1000" b="1" dirty="0">
                <a:solidFill>
                  <a:srgbClr val="004587"/>
                </a:solidFill>
              </a:rPr>
              <a:t> </a:t>
            </a:r>
            <a:fld id="{E954A806-4C9A-4049-A854-D2B0930134C5}" type="slidenum">
              <a:rPr lang="de-DE" sz="1000" b="1">
                <a:solidFill>
                  <a:srgbClr val="004587"/>
                </a:solidFill>
              </a:rPr>
              <a:pPr/>
              <a:t>‹#›</a:t>
            </a:fld>
            <a:endParaRPr lang="de-DE" sz="1000" b="1" dirty="0">
              <a:solidFill>
                <a:srgbClr val="004587"/>
              </a:solidFill>
            </a:endParaRPr>
          </a:p>
        </p:txBody>
      </p:sp>
      <p:sp>
        <p:nvSpPr>
          <p:cNvPr id="8" name="TextBox 4">
            <a:hlinkClick r:id="rId2"/>
          </p:cNvPr>
          <p:cNvSpPr txBox="1">
            <a:spLocks noChangeArrowheads="1"/>
          </p:cNvSpPr>
          <p:nvPr userDrawn="1"/>
        </p:nvSpPr>
        <p:spPr bwMode="auto">
          <a:xfrm>
            <a:off x="7370763" y="6380163"/>
            <a:ext cx="148113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 dirty="0">
                <a:solidFill>
                  <a:srgbClr val="004587"/>
                </a:solidFill>
              </a:rPr>
              <a:t>www.specialist.ru</a:t>
            </a:r>
            <a:endParaRPr lang="ru-RU" sz="1200" b="1" dirty="0">
              <a:solidFill>
                <a:srgbClr val="004587"/>
              </a:solidFill>
            </a:endParaRPr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336" y="260648"/>
            <a:ext cx="1739957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2298076" y="466480"/>
            <a:ext cx="4419800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latin typeface="Arial" charset="0"/>
                <a:cs typeface="Arial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latin typeface="Arial" charset="0"/>
                <a:cs typeface="Arial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latin typeface="Arial" charset="0"/>
                <a:cs typeface="Arial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latin typeface="Arial" charset="0"/>
                <a:cs typeface="Arial" charset="0"/>
              </a:defRPr>
            </a:lvl9pPr>
          </a:lstStyle>
          <a:p>
            <a:pPr lvl="0"/>
            <a:r>
              <a:rPr lang="ru-RU" dirty="0" smtClean="0"/>
              <a:t>Контрольные</a:t>
            </a:r>
            <a:r>
              <a:rPr lang="ru-RU" baseline="0" dirty="0" smtClean="0"/>
              <a:t> вопросы</a:t>
            </a:r>
            <a:endParaRPr lang="ru-RU" dirty="0"/>
          </a:p>
        </p:txBody>
      </p:sp>
      <p:pic>
        <p:nvPicPr>
          <p:cNvPr id="10" name="Picture 2" descr="G:\!_SPECIALIST\_WORK\_prezent\324433324234342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260648"/>
            <a:ext cx="1729022" cy="254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Объект 6"/>
          <p:cNvSpPr>
            <a:spLocks noGrp="1"/>
          </p:cNvSpPr>
          <p:nvPr>
            <p:ph sz="quarter" idx="11" hasCustomPrompt="1"/>
          </p:nvPr>
        </p:nvSpPr>
        <p:spPr>
          <a:xfrm>
            <a:off x="2195736" y="1525222"/>
            <a:ext cx="6048672" cy="4500000"/>
          </a:xfrm>
        </p:spPr>
        <p:txBody>
          <a:bodyPr/>
          <a:lstStyle>
            <a:lvl1pPr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ru-RU" dirty="0" smtClean="0"/>
              <a:t>Перечень вопросов</a:t>
            </a:r>
          </a:p>
        </p:txBody>
      </p:sp>
    </p:spTree>
    <p:extLst>
      <p:ext uri="{BB962C8B-B14F-4D97-AF65-F5344CB8AC3E}">
        <p14:creationId xmlns:p14="http://schemas.microsoft.com/office/powerpoint/2010/main" val="399349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преподаватед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 hasCustomPrompt="1"/>
          </p:nvPr>
        </p:nvSpPr>
        <p:spPr>
          <a:xfrm>
            <a:off x="468710" y="1916832"/>
            <a:ext cx="2951162" cy="42481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ru-RU" dirty="0" smtClean="0"/>
              <a:t>Фото, пожалуйста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>
          <a:xfrm>
            <a:off x="3563938" y="1916832"/>
            <a:ext cx="5111750" cy="424815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336" y="260648"/>
            <a:ext cx="1739957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/>
          <p:cNvSpPr>
            <a:spLocks noChangeArrowheads="1"/>
          </p:cNvSpPr>
          <p:nvPr userDrawn="1"/>
        </p:nvSpPr>
        <p:spPr bwMode="gray">
          <a:xfrm>
            <a:off x="125413" y="6397625"/>
            <a:ext cx="28813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1000" b="1" dirty="0">
                <a:solidFill>
                  <a:srgbClr val="004587"/>
                </a:solidFill>
              </a:rPr>
              <a:t>Страница</a:t>
            </a:r>
            <a:r>
              <a:rPr lang="de-DE" sz="1000" b="1" dirty="0">
                <a:solidFill>
                  <a:srgbClr val="004587"/>
                </a:solidFill>
              </a:rPr>
              <a:t> </a:t>
            </a:r>
            <a:r>
              <a:rPr lang="de-DE" sz="1000" b="1" dirty="0">
                <a:solidFill>
                  <a:srgbClr val="004587"/>
                </a:solidFill>
                <a:sym typeface="Wingdings" pitchFamily="2" charset="2"/>
              </a:rPr>
              <a:t></a:t>
            </a:r>
            <a:r>
              <a:rPr lang="de-DE" sz="1000" b="1" dirty="0">
                <a:solidFill>
                  <a:srgbClr val="004587"/>
                </a:solidFill>
              </a:rPr>
              <a:t> </a:t>
            </a:r>
            <a:fld id="{E954A806-4C9A-4049-A854-D2B0930134C5}" type="slidenum">
              <a:rPr lang="de-DE" sz="1000" b="1">
                <a:solidFill>
                  <a:srgbClr val="004587"/>
                </a:solidFill>
              </a:rPr>
              <a:pPr/>
              <a:t>‹#›</a:t>
            </a:fld>
            <a:endParaRPr lang="de-DE" sz="1000" b="1" dirty="0">
              <a:solidFill>
                <a:srgbClr val="004587"/>
              </a:solidFill>
            </a:endParaRPr>
          </a:p>
        </p:txBody>
      </p:sp>
      <p:sp>
        <p:nvSpPr>
          <p:cNvPr id="11" name="TextBox 4">
            <a:hlinkClick r:id="rId3"/>
          </p:cNvPr>
          <p:cNvSpPr txBox="1">
            <a:spLocks noChangeArrowheads="1"/>
          </p:cNvSpPr>
          <p:nvPr userDrawn="1"/>
        </p:nvSpPr>
        <p:spPr bwMode="auto">
          <a:xfrm>
            <a:off x="7370763" y="6380163"/>
            <a:ext cx="148113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 dirty="0">
                <a:solidFill>
                  <a:srgbClr val="004587"/>
                </a:solidFill>
              </a:rPr>
              <a:t>www.specialist.ru</a:t>
            </a:r>
            <a:endParaRPr lang="ru-RU" sz="1200" b="1" dirty="0">
              <a:solidFill>
                <a:srgbClr val="004587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68313" y="466480"/>
            <a:ext cx="4995095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latin typeface="Arial" charset="0"/>
                <a:cs typeface="Arial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latin typeface="Arial" charset="0"/>
                <a:cs typeface="Arial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latin typeface="Arial" charset="0"/>
                <a:cs typeface="Arial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latin typeface="Arial" charset="0"/>
                <a:cs typeface="Arial" charset="0"/>
              </a:defRPr>
            </a:lvl9pPr>
          </a:lstStyle>
          <a:p>
            <a:pPr lvl="0"/>
            <a:r>
              <a:rPr lang="ru-RU" dirty="0" smtClean="0"/>
              <a:t>О преподавателе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46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2840309" y="2967335"/>
            <a:ext cx="346338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4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Вопросы</a:t>
            </a:r>
            <a:endParaRPr lang="ru-RU" sz="4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263743" y="2644169"/>
            <a:ext cx="261651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32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Вопросы</a:t>
            </a:r>
            <a:endParaRPr lang="ru-RU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-1"/>
            <a:ext cx="9143999" cy="4293097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336" y="260648"/>
            <a:ext cx="1739957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Капля 13"/>
          <p:cNvSpPr/>
          <p:nvPr/>
        </p:nvSpPr>
        <p:spPr>
          <a:xfrm rot="10113506">
            <a:off x="6699739" y="1497923"/>
            <a:ext cx="1584176" cy="1512168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15" name="TextBox 14"/>
          <p:cNvSpPr txBox="1"/>
          <p:nvPr/>
        </p:nvSpPr>
        <p:spPr>
          <a:xfrm>
            <a:off x="6948264" y="1484784"/>
            <a:ext cx="11521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 smtClean="0">
                <a:solidFill>
                  <a:schemeClr val="bg1"/>
                </a:solidFill>
                <a:latin typeface="Arial Black" pitchFamily="34" charset="0"/>
              </a:rPr>
              <a:t>?</a:t>
            </a:r>
            <a:endParaRPr lang="ru-RU" sz="8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42216" y="3105835"/>
            <a:ext cx="765956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8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Вопросы</a:t>
            </a:r>
            <a:endParaRPr lang="ru-RU" sz="8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gray">
          <a:xfrm>
            <a:off x="125413" y="6397625"/>
            <a:ext cx="28813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1000" b="1" dirty="0">
                <a:solidFill>
                  <a:srgbClr val="004587"/>
                </a:solidFill>
              </a:rPr>
              <a:t>Страница</a:t>
            </a:r>
            <a:r>
              <a:rPr lang="de-DE" sz="1000" b="1" dirty="0">
                <a:solidFill>
                  <a:srgbClr val="004587"/>
                </a:solidFill>
              </a:rPr>
              <a:t> </a:t>
            </a:r>
            <a:r>
              <a:rPr lang="de-DE" sz="1000" b="1" dirty="0">
                <a:solidFill>
                  <a:srgbClr val="004587"/>
                </a:solidFill>
                <a:sym typeface="Wingdings" pitchFamily="2" charset="2"/>
              </a:rPr>
              <a:t></a:t>
            </a:r>
            <a:r>
              <a:rPr lang="de-DE" sz="1000" b="1" dirty="0">
                <a:solidFill>
                  <a:srgbClr val="004587"/>
                </a:solidFill>
              </a:rPr>
              <a:t> </a:t>
            </a:r>
            <a:fld id="{E954A806-4C9A-4049-A854-D2B0930134C5}" type="slidenum">
              <a:rPr lang="de-DE" sz="1000" b="1">
                <a:solidFill>
                  <a:srgbClr val="004587"/>
                </a:solidFill>
              </a:rPr>
              <a:pPr/>
              <a:t>‹#›</a:t>
            </a:fld>
            <a:endParaRPr lang="de-DE" sz="1000" b="1" dirty="0">
              <a:solidFill>
                <a:srgbClr val="004587"/>
              </a:solidFill>
            </a:endParaRPr>
          </a:p>
        </p:txBody>
      </p:sp>
      <p:sp>
        <p:nvSpPr>
          <p:cNvPr id="17" name="TextBox 4">
            <a:hlinkClick r:id="rId3"/>
          </p:cNvPr>
          <p:cNvSpPr txBox="1">
            <a:spLocks noChangeArrowheads="1"/>
          </p:cNvSpPr>
          <p:nvPr userDrawn="1"/>
        </p:nvSpPr>
        <p:spPr bwMode="auto">
          <a:xfrm>
            <a:off x="7370763" y="6380163"/>
            <a:ext cx="148113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 dirty="0">
                <a:solidFill>
                  <a:srgbClr val="004587"/>
                </a:solidFill>
              </a:rPr>
              <a:t>www.specialist.ru</a:t>
            </a:r>
            <a:endParaRPr lang="ru-RU" sz="1200" b="1" dirty="0">
              <a:solidFill>
                <a:srgbClr val="0045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1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ьный слайд">
    <p:bg>
      <p:bgPr>
        <a:blipFill dpi="0" rotWithShape="0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064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>
                  <a:lumMod val="75000"/>
                </a:schemeClr>
              </a:buClr>
              <a:buFont typeface="Wingdings" pitchFamily="2" charset="2"/>
              <a:buChar char="Ø"/>
              <a:defRPr/>
            </a:lvl1pPr>
            <a:lvl2pPr>
              <a:buClr>
                <a:schemeClr val="accent6">
                  <a:lumMod val="75000"/>
                </a:schemeClr>
              </a:buClr>
              <a:buSzPct val="80000"/>
              <a:buFontTx/>
              <a:buBlip>
                <a:blip r:embed="rId2"/>
              </a:buBlip>
              <a:defRPr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02450" y="6408738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6DFA2-0533-4E62-B532-6A7BCCA0C2C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39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рганизациооные момен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336" y="260648"/>
            <a:ext cx="1739957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/>
          <p:cNvSpPr>
            <a:spLocks noChangeArrowheads="1"/>
          </p:cNvSpPr>
          <p:nvPr userDrawn="1"/>
        </p:nvSpPr>
        <p:spPr bwMode="gray">
          <a:xfrm>
            <a:off x="125413" y="6397625"/>
            <a:ext cx="28813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1000" b="1" dirty="0">
                <a:solidFill>
                  <a:srgbClr val="004587"/>
                </a:solidFill>
              </a:rPr>
              <a:t>Страница</a:t>
            </a:r>
            <a:r>
              <a:rPr lang="de-DE" sz="1000" b="1" dirty="0">
                <a:solidFill>
                  <a:srgbClr val="004587"/>
                </a:solidFill>
              </a:rPr>
              <a:t> </a:t>
            </a:r>
            <a:r>
              <a:rPr lang="de-DE" sz="1000" b="1" dirty="0">
                <a:solidFill>
                  <a:srgbClr val="004587"/>
                </a:solidFill>
                <a:sym typeface="Wingdings" pitchFamily="2" charset="2"/>
              </a:rPr>
              <a:t></a:t>
            </a:r>
            <a:r>
              <a:rPr lang="de-DE" sz="1000" b="1" dirty="0">
                <a:solidFill>
                  <a:srgbClr val="004587"/>
                </a:solidFill>
              </a:rPr>
              <a:t> </a:t>
            </a:r>
            <a:fld id="{E954A806-4C9A-4049-A854-D2B0930134C5}" type="slidenum">
              <a:rPr lang="de-DE" sz="1000" b="1">
                <a:solidFill>
                  <a:srgbClr val="004587"/>
                </a:solidFill>
              </a:rPr>
              <a:pPr/>
              <a:t>‹#›</a:t>
            </a:fld>
            <a:endParaRPr lang="de-DE" sz="1000" b="1" dirty="0">
              <a:solidFill>
                <a:srgbClr val="004587"/>
              </a:solidFill>
            </a:endParaRPr>
          </a:p>
        </p:txBody>
      </p:sp>
      <p:sp>
        <p:nvSpPr>
          <p:cNvPr id="11" name="TextBox 4">
            <a:hlinkClick r:id="rId3"/>
          </p:cNvPr>
          <p:cNvSpPr txBox="1">
            <a:spLocks noChangeArrowheads="1"/>
          </p:cNvSpPr>
          <p:nvPr userDrawn="1"/>
        </p:nvSpPr>
        <p:spPr bwMode="auto">
          <a:xfrm>
            <a:off x="7370763" y="6380163"/>
            <a:ext cx="148113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 dirty="0">
                <a:solidFill>
                  <a:srgbClr val="004587"/>
                </a:solidFill>
              </a:rPr>
              <a:t>www.specialist.ru</a:t>
            </a:r>
            <a:endParaRPr lang="ru-RU" sz="1200" b="1" dirty="0">
              <a:solidFill>
                <a:srgbClr val="004587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372934" y="2240867"/>
            <a:ext cx="1872208" cy="123567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>
              <a:buNone/>
              <a:defRPr lang="ru-RU" sz="2000" b="1" baseline="0" smtClean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Aft>
                <a:spcPct val="0"/>
              </a:spcAft>
            </a:pPr>
            <a:r>
              <a:rPr lang="ru-RU" dirty="0" smtClean="0"/>
              <a:t>Ввести время занятий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3573" y="2419511"/>
            <a:ext cx="1656185" cy="93610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80975" indent="-180975">
              <a:buNone/>
              <a:defRPr lang="ru-RU" b="1" baseline="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lnSpc>
                <a:spcPct val="90000"/>
              </a:lnSpc>
              <a:spcAft>
                <a:spcPct val="0"/>
              </a:spcAft>
            </a:pPr>
            <a:r>
              <a:rPr lang="ru-RU" dirty="0" smtClean="0"/>
              <a:t>Ввести время перерывов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57200" y="473475"/>
            <a:ext cx="5347874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 baseline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latin typeface="Arial" charset="0"/>
                <a:cs typeface="Arial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latin typeface="Arial" charset="0"/>
                <a:cs typeface="Arial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latin typeface="Arial" charset="0"/>
                <a:cs typeface="Arial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latin typeface="Arial" charset="0"/>
                <a:cs typeface="Arial" charset="0"/>
              </a:defRPr>
            </a:lvl9pPr>
          </a:lstStyle>
          <a:p>
            <a:pPr lvl="0"/>
            <a:r>
              <a:rPr lang="ru-RU" dirty="0" smtClean="0"/>
              <a:t>Организационная информация</a:t>
            </a:r>
            <a:endParaRPr lang="ru-RU" dirty="0"/>
          </a:p>
        </p:txBody>
      </p:sp>
      <p:pic>
        <p:nvPicPr>
          <p:cNvPr id="12" name="Picture 5" descr="G:\!_SPECIALIST\_WORK\_prezent\Untitled-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060848"/>
            <a:ext cx="1818351" cy="159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G:\!_SPECIALIST\_WORK\_prezent\WC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144" y="4330141"/>
            <a:ext cx="1938338" cy="170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G:\!_SPECIALIST\_WORK\_prezent\cofe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758" y="1989675"/>
            <a:ext cx="1980556" cy="173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G:\!_SPECIALIST\_WORK\_prezent\sotpvii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470" y="3583947"/>
            <a:ext cx="3184198" cy="279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52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по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70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617663"/>
            <a:ext cx="8229600" cy="450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gray">
          <a:xfrm>
            <a:off x="125413" y="6397625"/>
            <a:ext cx="28813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1000" b="1" dirty="0">
                <a:solidFill>
                  <a:srgbClr val="004587"/>
                </a:solidFill>
              </a:rPr>
              <a:t>Страница</a:t>
            </a:r>
            <a:r>
              <a:rPr lang="de-DE" sz="1000" b="1" dirty="0">
                <a:solidFill>
                  <a:srgbClr val="004587"/>
                </a:solidFill>
              </a:rPr>
              <a:t> </a:t>
            </a:r>
            <a:r>
              <a:rPr lang="de-DE" sz="1000" b="1" dirty="0">
                <a:solidFill>
                  <a:srgbClr val="004587"/>
                </a:solidFill>
                <a:sym typeface="Wingdings" pitchFamily="2" charset="2"/>
              </a:rPr>
              <a:t></a:t>
            </a:r>
            <a:r>
              <a:rPr lang="de-DE" sz="1000" b="1" dirty="0">
                <a:solidFill>
                  <a:srgbClr val="004587"/>
                </a:solidFill>
              </a:rPr>
              <a:t> </a:t>
            </a:r>
            <a:fld id="{E954A806-4C9A-4049-A854-D2B0930134C5}" type="slidenum">
              <a:rPr lang="de-DE" sz="1000" b="1">
                <a:solidFill>
                  <a:srgbClr val="004587"/>
                </a:solidFill>
              </a:rPr>
              <a:pPr/>
              <a:t>‹#›</a:t>
            </a:fld>
            <a:endParaRPr lang="de-DE" sz="1000" b="1" dirty="0">
              <a:solidFill>
                <a:srgbClr val="004587"/>
              </a:solidFill>
            </a:endParaRPr>
          </a:p>
        </p:txBody>
      </p:sp>
      <p:sp>
        <p:nvSpPr>
          <p:cNvPr id="8" name="TextBox 4">
            <a:hlinkClick r:id="rId2"/>
          </p:cNvPr>
          <p:cNvSpPr txBox="1">
            <a:spLocks noChangeArrowheads="1"/>
          </p:cNvSpPr>
          <p:nvPr userDrawn="1"/>
        </p:nvSpPr>
        <p:spPr bwMode="auto">
          <a:xfrm>
            <a:off x="7370763" y="6380163"/>
            <a:ext cx="148113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 dirty="0">
                <a:solidFill>
                  <a:srgbClr val="004587"/>
                </a:solidFill>
              </a:rPr>
              <a:t>www.specialist.ru</a:t>
            </a:r>
            <a:endParaRPr lang="ru-RU" sz="1200" b="1" dirty="0">
              <a:solidFill>
                <a:srgbClr val="004587"/>
              </a:solidFill>
            </a:endParaRPr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336" y="260648"/>
            <a:ext cx="1739957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56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рограмма курса (титул)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sz="1000" b="1">
                <a:solidFill>
                  <a:srgbClr val="004587"/>
                </a:solidFill>
              </a:rPr>
              <a:t>Страница</a:t>
            </a:r>
            <a:r>
              <a:rPr lang="de-DE" sz="1000" b="1">
                <a:solidFill>
                  <a:srgbClr val="004587"/>
                </a:solidFill>
              </a:rPr>
              <a:t> </a:t>
            </a:r>
            <a:r>
              <a:rPr lang="de-DE" sz="1000" b="1">
                <a:solidFill>
                  <a:srgbClr val="004587"/>
                </a:solidFill>
                <a:sym typeface="Wingdings" pitchFamily="2" charset="2"/>
              </a:rPr>
              <a:t></a:t>
            </a:r>
            <a:r>
              <a:rPr lang="de-DE" sz="1000" b="1">
                <a:solidFill>
                  <a:srgbClr val="004587"/>
                </a:solidFill>
              </a:rPr>
              <a:t> </a:t>
            </a:r>
            <a:fld id="{A98F7BBB-E0B4-4AA5-A85B-70C11E36B5E5}" type="slidenum">
              <a:rPr lang="de-DE" sz="1000" b="1">
                <a:solidFill>
                  <a:srgbClr val="004587"/>
                </a:solidFill>
              </a:rPr>
              <a:pPr/>
              <a:t>‹#›</a:t>
            </a:fld>
            <a:endParaRPr lang="de-DE" sz="1000" b="1">
              <a:solidFill>
                <a:srgbClr val="004587"/>
              </a:solidFill>
            </a:endParaRPr>
          </a:p>
        </p:txBody>
      </p:sp>
      <p:sp>
        <p:nvSpPr>
          <p:cNvPr id="7" name="TextBox 4">
            <a:hlinkClick r:id="rId3"/>
          </p:cNvPr>
          <p:cNvSpPr txBox="1">
            <a:spLocks noChangeArrowheads="1"/>
          </p:cNvSpPr>
          <p:nvPr userDrawn="1"/>
        </p:nvSpPr>
        <p:spPr bwMode="auto">
          <a:xfrm>
            <a:off x="7370763" y="6380163"/>
            <a:ext cx="148113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 dirty="0">
                <a:solidFill>
                  <a:srgbClr val="004587"/>
                </a:solidFill>
              </a:rPr>
              <a:t>www.specialist.ru</a:t>
            </a:r>
            <a:endParaRPr lang="ru-RU" sz="1200" b="1" dirty="0">
              <a:solidFill>
                <a:srgbClr val="004587"/>
              </a:solidFill>
            </a:endParaRPr>
          </a:p>
        </p:txBody>
      </p:sp>
      <p:pic>
        <p:nvPicPr>
          <p:cNvPr id="8" name="Рисунок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336" y="260648"/>
            <a:ext cx="1739957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827584" y="2564904"/>
            <a:ext cx="7272808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cap="none">
                <a:solidFill>
                  <a:srgbClr val="004587"/>
                </a:solidFill>
                <a:latin typeface="Arial Black" pitchFamily="34" charset="0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latin typeface="Arial" charset="0"/>
                <a:cs typeface="Arial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latin typeface="Arial" charset="0"/>
                <a:cs typeface="Arial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latin typeface="Arial" charset="0"/>
                <a:cs typeface="Arial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latin typeface="Arial" charset="0"/>
                <a:cs typeface="Arial" charset="0"/>
              </a:defRPr>
            </a:lvl9pPr>
          </a:lstStyle>
          <a:p>
            <a:pPr lvl="0" algn="ctr"/>
            <a:r>
              <a:rPr lang="ru-RU" sz="4000" dirty="0" smtClean="0">
                <a:latin typeface="+mj-lt"/>
              </a:rPr>
              <a:t>ПРОГРАММА КУРСА</a:t>
            </a:r>
            <a:endParaRPr lang="ru-RU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911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грамма (модул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707088" cy="11430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ru-RU" dirty="0" smtClean="0"/>
              <a:t>Заголовок модуля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1" hasCustomPrompt="1"/>
          </p:nvPr>
        </p:nvSpPr>
        <p:spPr>
          <a:xfrm>
            <a:off x="484188" y="1617663"/>
            <a:ext cx="8229600" cy="4500000"/>
          </a:xfrm>
        </p:spPr>
        <p:txBody>
          <a:bodyPr/>
          <a:lstStyle>
            <a:lvl1pPr>
              <a:defRPr sz="24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ru-RU" dirty="0" smtClean="0"/>
              <a:t>Пункты модуля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gray">
          <a:xfrm>
            <a:off x="125413" y="6397625"/>
            <a:ext cx="28813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1000" b="1" dirty="0">
                <a:solidFill>
                  <a:srgbClr val="004587"/>
                </a:solidFill>
              </a:rPr>
              <a:t>Страница</a:t>
            </a:r>
            <a:r>
              <a:rPr lang="de-DE" sz="1000" b="1" dirty="0">
                <a:solidFill>
                  <a:srgbClr val="004587"/>
                </a:solidFill>
              </a:rPr>
              <a:t> </a:t>
            </a:r>
            <a:r>
              <a:rPr lang="de-DE" sz="1000" b="1" dirty="0">
                <a:solidFill>
                  <a:srgbClr val="004587"/>
                </a:solidFill>
                <a:sym typeface="Wingdings" pitchFamily="2" charset="2"/>
              </a:rPr>
              <a:t></a:t>
            </a:r>
            <a:r>
              <a:rPr lang="de-DE" sz="1000" b="1" dirty="0">
                <a:solidFill>
                  <a:srgbClr val="004587"/>
                </a:solidFill>
              </a:rPr>
              <a:t> </a:t>
            </a:r>
            <a:fld id="{E954A806-4C9A-4049-A854-D2B0930134C5}" type="slidenum">
              <a:rPr lang="de-DE" sz="1000" b="1">
                <a:solidFill>
                  <a:srgbClr val="004587"/>
                </a:solidFill>
              </a:rPr>
              <a:pPr/>
              <a:t>‹#›</a:t>
            </a:fld>
            <a:endParaRPr lang="de-DE" sz="1000" b="1" dirty="0">
              <a:solidFill>
                <a:srgbClr val="004587"/>
              </a:solidFill>
            </a:endParaRPr>
          </a:p>
        </p:txBody>
      </p:sp>
      <p:sp>
        <p:nvSpPr>
          <p:cNvPr id="8" name="TextBox 4">
            <a:hlinkClick r:id="rId2"/>
          </p:cNvPr>
          <p:cNvSpPr txBox="1">
            <a:spLocks noChangeArrowheads="1"/>
          </p:cNvSpPr>
          <p:nvPr userDrawn="1"/>
        </p:nvSpPr>
        <p:spPr bwMode="auto">
          <a:xfrm>
            <a:off x="7370763" y="6380163"/>
            <a:ext cx="148113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 dirty="0">
                <a:solidFill>
                  <a:srgbClr val="004587"/>
                </a:solidFill>
              </a:rPr>
              <a:t>www.specialist.ru</a:t>
            </a:r>
            <a:endParaRPr lang="ru-RU" sz="1200" b="1" dirty="0">
              <a:solidFill>
                <a:srgbClr val="004587"/>
              </a:solidFill>
            </a:endParaRPr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336" y="260648"/>
            <a:ext cx="1739957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09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идетельство (розовое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gray">
          <a:xfrm>
            <a:off x="125413" y="6397625"/>
            <a:ext cx="28813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1000" b="1" dirty="0">
                <a:solidFill>
                  <a:srgbClr val="004587"/>
                </a:solidFill>
              </a:rPr>
              <a:t>Страница</a:t>
            </a:r>
            <a:r>
              <a:rPr lang="de-DE" sz="1000" b="1" dirty="0">
                <a:solidFill>
                  <a:srgbClr val="004587"/>
                </a:solidFill>
              </a:rPr>
              <a:t> </a:t>
            </a:r>
            <a:r>
              <a:rPr lang="de-DE" sz="1000" b="1" dirty="0">
                <a:solidFill>
                  <a:srgbClr val="004587"/>
                </a:solidFill>
                <a:sym typeface="Wingdings" pitchFamily="2" charset="2"/>
              </a:rPr>
              <a:t></a:t>
            </a:r>
            <a:r>
              <a:rPr lang="de-DE" sz="1000" b="1" dirty="0">
                <a:solidFill>
                  <a:srgbClr val="004587"/>
                </a:solidFill>
              </a:rPr>
              <a:t> </a:t>
            </a:r>
            <a:fld id="{E954A806-4C9A-4049-A854-D2B0930134C5}" type="slidenum">
              <a:rPr lang="de-DE" sz="1000" b="1">
                <a:solidFill>
                  <a:srgbClr val="004587"/>
                </a:solidFill>
              </a:rPr>
              <a:pPr/>
              <a:t>‹#›</a:t>
            </a:fld>
            <a:endParaRPr lang="de-DE" sz="1000" b="1" dirty="0">
              <a:solidFill>
                <a:srgbClr val="004587"/>
              </a:solidFill>
            </a:endParaRPr>
          </a:p>
        </p:txBody>
      </p:sp>
      <p:sp>
        <p:nvSpPr>
          <p:cNvPr id="8" name="TextBox 4">
            <a:hlinkClick r:id="rId2"/>
          </p:cNvPr>
          <p:cNvSpPr txBox="1">
            <a:spLocks noChangeArrowheads="1"/>
          </p:cNvSpPr>
          <p:nvPr userDrawn="1"/>
        </p:nvSpPr>
        <p:spPr bwMode="auto">
          <a:xfrm>
            <a:off x="7370763" y="6380163"/>
            <a:ext cx="148113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 dirty="0">
                <a:solidFill>
                  <a:srgbClr val="004587"/>
                </a:solidFill>
              </a:rPr>
              <a:t>www.specialist.ru</a:t>
            </a:r>
            <a:endParaRPr lang="ru-RU" sz="1200" b="1" dirty="0">
              <a:solidFill>
                <a:srgbClr val="004587"/>
              </a:solidFill>
            </a:endParaRPr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336" y="260648"/>
            <a:ext cx="1739957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Свидетельство об окончании курсов в Центре Компьютерного Обучения при МГТУ им.Н.Э.Баумана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922" y="1772816"/>
            <a:ext cx="4812156" cy="331236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467544" y="466480"/>
            <a:ext cx="4419800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latin typeface="Arial" charset="0"/>
                <a:cs typeface="Arial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latin typeface="Arial" charset="0"/>
                <a:cs typeface="Arial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latin typeface="Arial" charset="0"/>
                <a:cs typeface="Arial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latin typeface="Arial" charset="0"/>
                <a:cs typeface="Arial" charset="0"/>
              </a:defRPr>
            </a:lvl9pPr>
          </a:lstStyle>
          <a:p>
            <a:pPr lvl="0"/>
            <a:r>
              <a:rPr lang="ru-RU" dirty="0" smtClean="0"/>
              <a:t>Документы об окончании</a:t>
            </a:r>
            <a:endParaRPr lang="ru-RU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11222" y="5279739"/>
            <a:ext cx="433142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4587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latin typeface="Arial" charset="0"/>
                <a:cs typeface="Arial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latin typeface="Arial" charset="0"/>
                <a:cs typeface="Arial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latin typeface="Arial" charset="0"/>
                <a:cs typeface="Arial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latin typeface="Arial" charset="0"/>
                <a:cs typeface="Arial" charset="0"/>
              </a:defRPr>
            </a:lvl9pPr>
          </a:lstStyle>
          <a:p>
            <a:pPr lvl="0"/>
            <a:r>
              <a:rPr lang="ru-RU" dirty="0" smtClean="0"/>
              <a:t>Свидетельство Центра компьютерного обучения «Специалист»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198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идетельства (розовое+зеленое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gray">
          <a:xfrm>
            <a:off x="125413" y="6397625"/>
            <a:ext cx="28813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1000" b="1" dirty="0">
                <a:solidFill>
                  <a:srgbClr val="004587"/>
                </a:solidFill>
              </a:rPr>
              <a:t>Страница</a:t>
            </a:r>
            <a:r>
              <a:rPr lang="de-DE" sz="1000" b="1" dirty="0">
                <a:solidFill>
                  <a:srgbClr val="004587"/>
                </a:solidFill>
              </a:rPr>
              <a:t> </a:t>
            </a:r>
            <a:r>
              <a:rPr lang="de-DE" sz="1000" b="1" dirty="0">
                <a:solidFill>
                  <a:srgbClr val="004587"/>
                </a:solidFill>
                <a:sym typeface="Wingdings" pitchFamily="2" charset="2"/>
              </a:rPr>
              <a:t></a:t>
            </a:r>
            <a:r>
              <a:rPr lang="de-DE" sz="1000" b="1" dirty="0">
                <a:solidFill>
                  <a:srgbClr val="004587"/>
                </a:solidFill>
              </a:rPr>
              <a:t> </a:t>
            </a:r>
            <a:fld id="{E954A806-4C9A-4049-A854-D2B0930134C5}" type="slidenum">
              <a:rPr lang="de-DE" sz="1000" b="1">
                <a:solidFill>
                  <a:srgbClr val="004587"/>
                </a:solidFill>
              </a:rPr>
              <a:pPr/>
              <a:t>‹#›</a:t>
            </a:fld>
            <a:endParaRPr lang="de-DE" sz="1000" b="1" dirty="0">
              <a:solidFill>
                <a:srgbClr val="004587"/>
              </a:solidFill>
            </a:endParaRPr>
          </a:p>
        </p:txBody>
      </p:sp>
      <p:sp>
        <p:nvSpPr>
          <p:cNvPr id="8" name="TextBox 4">
            <a:hlinkClick r:id="rId2"/>
          </p:cNvPr>
          <p:cNvSpPr txBox="1">
            <a:spLocks noChangeArrowheads="1"/>
          </p:cNvSpPr>
          <p:nvPr userDrawn="1"/>
        </p:nvSpPr>
        <p:spPr bwMode="auto">
          <a:xfrm>
            <a:off x="7370763" y="6380163"/>
            <a:ext cx="148113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 dirty="0">
                <a:solidFill>
                  <a:srgbClr val="004587"/>
                </a:solidFill>
              </a:rPr>
              <a:t>www.specialist.ru</a:t>
            </a:r>
            <a:endParaRPr lang="ru-RU" sz="1200" b="1" dirty="0">
              <a:solidFill>
                <a:srgbClr val="004587"/>
              </a:solidFill>
            </a:endParaRPr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336" y="260648"/>
            <a:ext cx="1739957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Свидетельство об окончании курсов в Центре Компьютерного Обучения при МГТУ им.Н.Э.Баумана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47013"/>
            <a:ext cx="4184484" cy="288032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251520" y="4728046"/>
            <a:ext cx="433142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4587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latin typeface="Arial" charset="0"/>
                <a:cs typeface="Arial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latin typeface="Arial" charset="0"/>
                <a:cs typeface="Arial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latin typeface="Arial" charset="0"/>
                <a:cs typeface="Arial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latin typeface="Arial" charset="0"/>
                <a:cs typeface="Arial" charset="0"/>
              </a:defRPr>
            </a:lvl9pPr>
          </a:lstStyle>
          <a:p>
            <a:pPr lvl="0"/>
            <a:r>
              <a:rPr lang="ru-RU" dirty="0" smtClean="0"/>
              <a:t>Свидетельство Центра компьютерного обучения «Специалист»</a:t>
            </a:r>
            <a:endParaRPr lang="ru-RU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44008" y="4728046"/>
            <a:ext cx="4104456" cy="117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latin typeface="Arial" charset="0"/>
                <a:cs typeface="Arial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latin typeface="Arial" charset="0"/>
                <a:cs typeface="Arial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latin typeface="Arial" charset="0"/>
                <a:cs typeface="Arial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latin typeface="Arial" charset="0"/>
                <a:cs typeface="Arial" charset="0"/>
              </a:defRPr>
            </a:lvl9pPr>
          </a:lstStyle>
          <a:p>
            <a:pPr lvl="0"/>
            <a:r>
              <a:rPr lang="ru-RU" sz="2000" dirty="0" smtClean="0"/>
              <a:t>Международный сертификат </a:t>
            </a:r>
            <a:r>
              <a:rPr lang="en-US" sz="2000" dirty="0" smtClean="0"/>
              <a:t>Microsoft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pic>
        <p:nvPicPr>
          <p:cNvPr id="12" name="Picture 2" descr="Сертификат Microsoft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60" y="1647013"/>
            <a:ext cx="4077220" cy="2880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467544" y="466480"/>
            <a:ext cx="4419800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latin typeface="Arial" charset="0"/>
                <a:cs typeface="Arial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latin typeface="Arial" charset="0"/>
                <a:cs typeface="Arial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latin typeface="Arial" charset="0"/>
                <a:cs typeface="Arial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latin typeface="Arial" charset="0"/>
                <a:cs typeface="Arial" charset="0"/>
              </a:defRPr>
            </a:lvl9pPr>
          </a:lstStyle>
          <a:p>
            <a:pPr lvl="0"/>
            <a:r>
              <a:rPr lang="ru-RU" dirty="0" smtClean="0"/>
              <a:t>Документы об окончании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594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ышение квалификац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gray">
          <a:xfrm>
            <a:off x="125413" y="6397625"/>
            <a:ext cx="28813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1000" b="1" dirty="0">
                <a:solidFill>
                  <a:srgbClr val="004587"/>
                </a:solidFill>
              </a:rPr>
              <a:t>Страница</a:t>
            </a:r>
            <a:r>
              <a:rPr lang="de-DE" sz="1000" b="1" dirty="0">
                <a:solidFill>
                  <a:srgbClr val="004587"/>
                </a:solidFill>
              </a:rPr>
              <a:t> </a:t>
            </a:r>
            <a:r>
              <a:rPr lang="de-DE" sz="1000" b="1" dirty="0">
                <a:solidFill>
                  <a:srgbClr val="004587"/>
                </a:solidFill>
                <a:sym typeface="Wingdings" pitchFamily="2" charset="2"/>
              </a:rPr>
              <a:t></a:t>
            </a:r>
            <a:r>
              <a:rPr lang="de-DE" sz="1000" b="1" dirty="0">
                <a:solidFill>
                  <a:srgbClr val="004587"/>
                </a:solidFill>
              </a:rPr>
              <a:t> </a:t>
            </a:r>
            <a:fld id="{E954A806-4C9A-4049-A854-D2B0930134C5}" type="slidenum">
              <a:rPr lang="de-DE" sz="1000" b="1">
                <a:solidFill>
                  <a:srgbClr val="004587"/>
                </a:solidFill>
              </a:rPr>
              <a:pPr/>
              <a:t>‹#›</a:t>
            </a:fld>
            <a:endParaRPr lang="de-DE" sz="1000" b="1" dirty="0">
              <a:solidFill>
                <a:srgbClr val="004587"/>
              </a:solidFill>
            </a:endParaRPr>
          </a:p>
        </p:txBody>
      </p:sp>
      <p:sp>
        <p:nvSpPr>
          <p:cNvPr id="8" name="TextBox 4">
            <a:hlinkClick r:id="rId2"/>
          </p:cNvPr>
          <p:cNvSpPr txBox="1">
            <a:spLocks noChangeArrowheads="1"/>
          </p:cNvSpPr>
          <p:nvPr userDrawn="1"/>
        </p:nvSpPr>
        <p:spPr bwMode="auto">
          <a:xfrm>
            <a:off x="7370763" y="6380163"/>
            <a:ext cx="148113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 dirty="0">
                <a:solidFill>
                  <a:srgbClr val="004587"/>
                </a:solidFill>
              </a:rPr>
              <a:t>www.specialist.ru</a:t>
            </a:r>
            <a:endParaRPr lang="ru-RU" sz="1200" b="1" dirty="0">
              <a:solidFill>
                <a:srgbClr val="004587"/>
              </a:solidFill>
            </a:endParaRPr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336" y="260648"/>
            <a:ext cx="1739957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Удостоверение государственного образца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508" y="1494976"/>
            <a:ext cx="5158985" cy="359020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1655676" y="5302945"/>
            <a:ext cx="58326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0" i="0" kern="1200" dirty="0" smtClean="0">
                <a:solidFill>
                  <a:schemeClr val="bg2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После окончания обучения в нашем Центре Вы можете получить удостоверение о повышении квалификации.</a:t>
            </a:r>
          </a:p>
          <a:p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67544" y="466480"/>
            <a:ext cx="4419800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latin typeface="Arial" charset="0"/>
                <a:cs typeface="Arial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latin typeface="Arial" charset="0"/>
                <a:cs typeface="Arial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latin typeface="Arial" charset="0"/>
                <a:cs typeface="Arial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latin typeface="Arial" charset="0"/>
                <a:cs typeface="Arial" charset="0"/>
              </a:defRPr>
            </a:lvl9pPr>
          </a:lstStyle>
          <a:p>
            <a:pPr lvl="0"/>
            <a:r>
              <a:rPr lang="ru-RU" dirty="0" smtClean="0"/>
              <a:t>Документы об окончании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688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едставте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336" y="260648"/>
            <a:ext cx="1739957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5"/>
          <p:cNvSpPr>
            <a:spLocks noChangeArrowheads="1"/>
          </p:cNvSpPr>
          <p:nvPr userDrawn="1"/>
        </p:nvSpPr>
        <p:spPr bwMode="gray">
          <a:xfrm>
            <a:off x="125413" y="6397625"/>
            <a:ext cx="28813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1000" b="1" dirty="0">
                <a:solidFill>
                  <a:srgbClr val="004587"/>
                </a:solidFill>
              </a:rPr>
              <a:t>Страница</a:t>
            </a:r>
            <a:r>
              <a:rPr lang="de-DE" sz="1000" b="1" dirty="0">
                <a:solidFill>
                  <a:srgbClr val="004587"/>
                </a:solidFill>
              </a:rPr>
              <a:t> </a:t>
            </a:r>
            <a:r>
              <a:rPr lang="de-DE" sz="1000" b="1" dirty="0">
                <a:solidFill>
                  <a:srgbClr val="004587"/>
                </a:solidFill>
                <a:sym typeface="Wingdings" pitchFamily="2" charset="2"/>
              </a:rPr>
              <a:t></a:t>
            </a:r>
            <a:r>
              <a:rPr lang="de-DE" sz="1000" b="1" dirty="0">
                <a:solidFill>
                  <a:srgbClr val="004587"/>
                </a:solidFill>
              </a:rPr>
              <a:t> </a:t>
            </a:r>
            <a:fld id="{E954A806-4C9A-4049-A854-D2B0930134C5}" type="slidenum">
              <a:rPr lang="de-DE" sz="1000" b="1">
                <a:solidFill>
                  <a:srgbClr val="004587"/>
                </a:solidFill>
              </a:rPr>
              <a:pPr/>
              <a:t>‹#›</a:t>
            </a:fld>
            <a:endParaRPr lang="de-DE" sz="1000" b="1" dirty="0">
              <a:solidFill>
                <a:srgbClr val="004587"/>
              </a:solidFill>
            </a:endParaRPr>
          </a:p>
        </p:txBody>
      </p:sp>
      <p:sp>
        <p:nvSpPr>
          <p:cNvPr id="17" name="TextBox 4">
            <a:hlinkClick r:id="rId3"/>
          </p:cNvPr>
          <p:cNvSpPr txBox="1">
            <a:spLocks noChangeArrowheads="1"/>
          </p:cNvSpPr>
          <p:nvPr userDrawn="1"/>
        </p:nvSpPr>
        <p:spPr bwMode="auto">
          <a:xfrm>
            <a:off x="7370763" y="6380163"/>
            <a:ext cx="148113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 dirty="0">
                <a:solidFill>
                  <a:srgbClr val="004587"/>
                </a:solidFill>
              </a:rPr>
              <a:t>www.specialist.ru</a:t>
            </a:r>
            <a:endParaRPr lang="ru-RU" sz="1200" b="1" dirty="0">
              <a:solidFill>
                <a:srgbClr val="004587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7078495" y="1628800"/>
            <a:ext cx="1165913" cy="1112917"/>
            <a:chOff x="6361257" y="527922"/>
            <a:chExt cx="1165913" cy="1112917"/>
          </a:xfrm>
        </p:grpSpPr>
        <p:sp>
          <p:nvSpPr>
            <p:cNvPr id="19" name="Капля 18"/>
            <p:cNvSpPr/>
            <p:nvPr/>
          </p:nvSpPr>
          <p:spPr>
            <a:xfrm rot="10113506">
              <a:off x="6361257" y="527922"/>
              <a:ext cx="1165913" cy="1112917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0" name="Picture 3" descr="G:\!_SPECIALIST\_WORK\_prezent\1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4693" y="587975"/>
              <a:ext cx="599040" cy="824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Заголовок 1"/>
          <p:cNvSpPr txBox="1">
            <a:spLocks/>
          </p:cNvSpPr>
          <p:nvPr userDrawn="1"/>
        </p:nvSpPr>
        <p:spPr>
          <a:xfrm>
            <a:off x="0" y="2492896"/>
            <a:ext cx="9361040" cy="27363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72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Представьтесь,</a:t>
            </a:r>
          </a:p>
          <a:p>
            <a:r>
              <a:rPr lang="ru-RU" sz="72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пожалуйста!</a:t>
            </a:r>
            <a:endParaRPr lang="ru-RU" sz="72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916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1028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5627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62" r:id="rId3"/>
    <p:sldLayoutId id="2147483663" r:id="rId4"/>
    <p:sldLayoutId id="2147483667" r:id="rId5"/>
    <p:sldLayoutId id="2147483668" r:id="rId6"/>
    <p:sldLayoutId id="2147483669" r:id="rId7"/>
    <p:sldLayoutId id="2147483676" r:id="rId8"/>
    <p:sldLayoutId id="2147483674" r:id="rId9"/>
    <p:sldLayoutId id="2147483678" r:id="rId10"/>
    <p:sldLayoutId id="2147483679" r:id="rId11"/>
    <p:sldLayoutId id="2147483672" r:id="rId12"/>
    <p:sldLayoutId id="2147483673" r:id="rId13"/>
    <p:sldLayoutId id="2147483666" r:id="rId14"/>
    <p:sldLayoutId id="2147483680" r:id="rId15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4587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4587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4587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4587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4587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1" fontAlgn="base" hangingPunct="1">
        <a:spcBef>
          <a:spcPct val="0"/>
        </a:spcBef>
        <a:spcAft>
          <a:spcPct val="40000"/>
        </a:spcAft>
        <a:buClr>
          <a:srgbClr val="004587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1" fontAlgn="base" hangingPunct="1">
        <a:spcBef>
          <a:spcPct val="0"/>
        </a:spcBef>
        <a:spcAft>
          <a:spcPct val="40000"/>
        </a:spcAft>
        <a:buClr>
          <a:srgbClr val="004587"/>
        </a:buClr>
        <a:buChar char="–"/>
        <a:defRPr>
          <a:solidFill>
            <a:schemeClr val="tx1"/>
          </a:solidFill>
          <a:latin typeface="+mn-lt"/>
          <a:cs typeface="+mn-cs"/>
        </a:defRPr>
      </a:lvl2pPr>
      <a:lvl3pPr marL="720725" indent="-274638" algn="l" rtl="0" eaLnBrk="1" fontAlgn="base" hangingPunct="1">
        <a:spcBef>
          <a:spcPct val="0"/>
        </a:spcBef>
        <a:spcAft>
          <a:spcPct val="40000"/>
        </a:spcAft>
        <a:buClr>
          <a:srgbClr val="004587"/>
        </a:buClr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987425" indent="-265113" algn="l" rtl="0" eaLnBrk="1" fontAlgn="base" hangingPunct="1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254125" indent="-265113" algn="l" rtl="0" eaLnBrk="1" fontAlgn="base" hangingPunct="1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17113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cialist.ru/test/495" TargetMode="External"/><Relationship Id="rId2" Type="http://schemas.openxmlformats.org/officeDocument/2006/relationships/hyperlink" Target="http://www.specialist.ru/test/498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ecialist.ru/test/514" TargetMode="Externa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79512" y="1988840"/>
            <a:ext cx="8712968" cy="1753889"/>
          </a:xfrm>
        </p:spPr>
        <p:txBody>
          <a:bodyPr/>
          <a:lstStyle/>
          <a:p>
            <a:r>
              <a:rPr lang="ru-RU" sz="4000" dirty="0"/>
              <a:t>Анализ и визуализация данных в </a:t>
            </a:r>
            <a:r>
              <a:rPr lang="ru-RU" sz="4000" dirty="0" err="1"/>
              <a:t>Microsoft</a:t>
            </a:r>
            <a:r>
              <a:rPr lang="ru-RU" sz="4000" dirty="0"/>
              <a:t> </a:t>
            </a:r>
            <a:r>
              <a:rPr lang="ru-RU" sz="4000" dirty="0" err="1"/>
              <a:t>Excel</a:t>
            </a:r>
            <a:endParaRPr lang="en-US" sz="4000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2195736" y="4581128"/>
            <a:ext cx="6768752" cy="2016224"/>
          </a:xfrm>
          <a:prstGeom prst="rect">
            <a:avLst/>
          </a:prstGeom>
        </p:spPr>
        <p:txBody>
          <a:bodyPr/>
          <a:lstStyle>
            <a:lvl1pPr marL="180975" indent="-1809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261938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720725" indent="-274638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9874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2541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17113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1685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6257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0829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600" kern="0" dirty="0" smtClean="0">
                <a:solidFill>
                  <a:schemeClr val="bg1"/>
                </a:solidFill>
                <a:latin typeface="Tahoma" pitchFamily="34" charset="0"/>
              </a:rPr>
              <a:t>Сергей Ожиганов</a:t>
            </a:r>
          </a:p>
          <a:p>
            <a:pPr marL="0" indent="0" algn="r">
              <a:buNone/>
            </a:pPr>
            <a:r>
              <a:rPr lang="en-US" sz="1200" kern="0" dirty="0" smtClean="0">
                <a:solidFill>
                  <a:schemeClr val="bg1"/>
                </a:solidFill>
                <a:latin typeface="Tahoma" pitchFamily="34" charset="0"/>
              </a:rPr>
              <a:t>Microsoft Certified Trainer</a:t>
            </a:r>
          </a:p>
          <a:p>
            <a:pPr marL="0" indent="0" algn="r">
              <a:buNone/>
            </a:pPr>
            <a:r>
              <a:rPr lang="en-US" sz="1200" kern="0" dirty="0" smtClean="0">
                <a:solidFill>
                  <a:schemeClr val="bg1"/>
                </a:solidFill>
                <a:latin typeface="Tahoma" pitchFamily="34" charset="0"/>
              </a:rPr>
              <a:t>MOS: Microsoft </a:t>
            </a:r>
            <a:r>
              <a:rPr lang="en-US" sz="1200" kern="0" dirty="0" smtClean="0">
                <a:solidFill>
                  <a:schemeClr val="bg1"/>
                </a:solidFill>
                <a:latin typeface="Tahoma" pitchFamily="34" charset="0"/>
              </a:rPr>
              <a:t>Office EXCEL 2010 / 2013 </a:t>
            </a:r>
            <a:r>
              <a:rPr lang="en-US" sz="1200" kern="0" dirty="0" smtClean="0">
                <a:solidFill>
                  <a:schemeClr val="bg1"/>
                </a:solidFill>
                <a:latin typeface="Tahoma" pitchFamily="34" charset="0"/>
              </a:rPr>
              <a:t>EXPERT</a:t>
            </a:r>
          </a:p>
          <a:p>
            <a:pPr marL="0" indent="0" algn="r">
              <a:buNone/>
            </a:pPr>
            <a:r>
              <a:rPr lang="en-US" sz="1200" kern="0" dirty="0">
                <a:solidFill>
                  <a:schemeClr val="bg1"/>
                </a:solidFill>
                <a:latin typeface="Tahoma" pitchFamily="34" charset="0"/>
              </a:rPr>
              <a:t>MOS: Microsoft office ACCESS 2013</a:t>
            </a:r>
          </a:p>
          <a:p>
            <a:pPr marL="0" indent="0" algn="r">
              <a:buNone/>
            </a:pPr>
            <a:r>
              <a:rPr lang="en-US" sz="1200" kern="0" dirty="0">
                <a:solidFill>
                  <a:schemeClr val="bg1"/>
                </a:solidFill>
                <a:latin typeface="Tahoma" pitchFamily="34" charset="0"/>
              </a:rPr>
              <a:t>MOS: Microsoft office POWERPOINT </a:t>
            </a:r>
            <a:r>
              <a:rPr lang="en-US" sz="1200" kern="0" dirty="0" smtClean="0">
                <a:solidFill>
                  <a:schemeClr val="bg1"/>
                </a:solidFill>
                <a:latin typeface="Tahoma" pitchFamily="34" charset="0"/>
              </a:rPr>
              <a:t>2013</a:t>
            </a:r>
            <a:endParaRPr lang="en-US" sz="1200" kern="0" dirty="0" smtClean="0">
              <a:solidFill>
                <a:schemeClr val="bg1"/>
              </a:solidFill>
              <a:latin typeface="Tahoma" pitchFamily="34" charset="0"/>
            </a:endParaRPr>
          </a:p>
          <a:p>
            <a:pPr marL="0" indent="0" algn="r">
              <a:buNone/>
            </a:pPr>
            <a:r>
              <a:rPr lang="en-US" sz="1200" kern="0" dirty="0" smtClean="0">
                <a:solidFill>
                  <a:schemeClr val="bg1"/>
                </a:solidFill>
                <a:latin typeface="Tahoma" pitchFamily="34" charset="0"/>
              </a:rPr>
              <a:t>MCTS</a:t>
            </a:r>
            <a:r>
              <a:rPr lang="en-US" sz="1200" kern="0" dirty="0" smtClean="0">
                <a:solidFill>
                  <a:schemeClr val="bg1"/>
                </a:solidFill>
                <a:latin typeface="Tahoma" pitchFamily="34" charset="0"/>
              </a:rPr>
              <a:t>: Managing projects with Microsoft PROJECT 2010</a:t>
            </a:r>
          </a:p>
          <a:p>
            <a:pPr marL="0" indent="0" algn="r">
              <a:buNone/>
            </a:pPr>
            <a:r>
              <a:rPr lang="en-US" sz="1400" kern="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</a:rPr>
              <a:t>SOzhiganov@specialist.ru</a:t>
            </a:r>
            <a:endParaRPr lang="ru-RU" sz="1400" kern="0" dirty="0" smtClean="0">
              <a:solidFill>
                <a:schemeClr val="bg1">
                  <a:lumMod val="75000"/>
                </a:schemeClr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86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Предварительная подготовка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ru-RU" sz="2400" dirty="0"/>
              <a:t>Пользователь </a:t>
            </a:r>
            <a:r>
              <a:rPr lang="en-US" sz="2400" dirty="0"/>
              <a:t>Microsoft Excel </a:t>
            </a:r>
            <a:r>
              <a:rPr lang="en-US" sz="2400" dirty="0" smtClean="0"/>
              <a:t>2010 (</a:t>
            </a:r>
            <a:r>
              <a:rPr lang="ru-RU" sz="2400" dirty="0" smtClean="0"/>
              <a:t>Уровень 1</a:t>
            </a:r>
            <a:r>
              <a:rPr lang="en-US" sz="2400" dirty="0" smtClean="0"/>
              <a:t>)</a:t>
            </a:r>
          </a:p>
          <a:p>
            <a:pPr marL="182562" lvl="1" indent="0">
              <a:buNone/>
              <a:defRPr/>
            </a:pP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www.specialist.ru/test/498</a:t>
            </a:r>
            <a:endParaRPr lang="en-US" sz="2000" dirty="0" smtClean="0"/>
          </a:p>
          <a:p>
            <a:pPr marL="0" indent="0">
              <a:buNone/>
              <a:defRPr/>
            </a:pPr>
            <a:r>
              <a:rPr lang="ru-RU" sz="2400" dirty="0"/>
              <a:t>Специалист </a:t>
            </a:r>
            <a:r>
              <a:rPr lang="en-US" sz="2400" dirty="0"/>
              <a:t>Microsoft Excel </a:t>
            </a:r>
            <a:r>
              <a:rPr lang="en-US" sz="2400" dirty="0" smtClean="0"/>
              <a:t>2010</a:t>
            </a:r>
            <a:r>
              <a:rPr lang="ru-RU" sz="2400" dirty="0" smtClean="0"/>
              <a:t> (Уровень 2</a:t>
            </a:r>
            <a:r>
              <a:rPr lang="en-US" sz="2400" dirty="0" smtClean="0"/>
              <a:t>)</a:t>
            </a:r>
          </a:p>
          <a:p>
            <a:pPr marL="182562" lvl="1" indent="0">
              <a:buNone/>
              <a:defRPr/>
            </a:pP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www.specialist.ru/test/495</a:t>
            </a:r>
          </a:p>
          <a:p>
            <a:pPr marL="182562" lvl="1" indent="0">
              <a:buNone/>
              <a:defRPr/>
            </a:pPr>
            <a:endParaRPr lang="en-US" sz="1600" dirty="0" smtClean="0"/>
          </a:p>
          <a:p>
            <a:pPr marL="446087" lvl="2" indent="0">
              <a:buNone/>
              <a:defRPr/>
            </a:pPr>
            <a:endParaRPr lang="ru-RU" sz="1800" dirty="0"/>
          </a:p>
        </p:txBody>
      </p:sp>
      <p:sp>
        <p:nvSpPr>
          <p:cNvPr id="4100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29588" y="5734050"/>
            <a:ext cx="609600" cy="52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ED53BD0-6D20-4F4A-A107-0C18433EC1EA}" type="slidenum">
              <a:rPr lang="ru-RU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10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курса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ru-RU" dirty="0"/>
              <a:t>Магия формул</a:t>
            </a:r>
          </a:p>
          <a:p>
            <a:pPr lvl="1"/>
            <a:r>
              <a:rPr lang="ru-RU" dirty="0"/>
              <a:t>Формулы массивов</a:t>
            </a:r>
          </a:p>
          <a:p>
            <a:pPr lvl="1"/>
            <a:r>
              <a:rPr lang="ru-RU" dirty="0"/>
              <a:t>Функции категории Ссылки и массивы (</a:t>
            </a:r>
            <a:r>
              <a:rPr lang="ru-RU" dirty="0" err="1"/>
              <a:t>Lookup</a:t>
            </a:r>
            <a:r>
              <a:rPr lang="ru-RU" dirty="0"/>
              <a:t> &amp; </a:t>
            </a:r>
            <a:r>
              <a:rPr lang="ru-RU" dirty="0" err="1"/>
              <a:t>Reference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Создание сложных формул с использованием массивов и встроенных функций</a:t>
            </a:r>
          </a:p>
          <a:p>
            <a:r>
              <a:rPr lang="ru-RU" dirty="0"/>
              <a:t>Прогнозирование</a:t>
            </a:r>
          </a:p>
          <a:p>
            <a:pPr lvl="1"/>
            <a:r>
              <a:rPr lang="ru-RU" dirty="0"/>
              <a:t>Скользящее среднее</a:t>
            </a:r>
          </a:p>
          <a:p>
            <a:pPr lvl="1"/>
            <a:r>
              <a:rPr lang="ru-RU" dirty="0"/>
              <a:t>Линейный и экспоненциальный тренды</a:t>
            </a:r>
          </a:p>
          <a:p>
            <a:r>
              <a:rPr lang="ru-RU" dirty="0"/>
              <a:t>Пользовательские форматы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7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курса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ru-RU" dirty="0"/>
              <a:t>Вариативный анализ и оптимизация</a:t>
            </a:r>
          </a:p>
          <a:p>
            <a:pPr lvl="1"/>
            <a:r>
              <a:rPr lang="ru-RU" dirty="0"/>
              <a:t>Сценарии</a:t>
            </a:r>
          </a:p>
          <a:p>
            <a:pPr lvl="1"/>
            <a:r>
              <a:rPr lang="ru-RU" dirty="0"/>
              <a:t>Таблица подстановок</a:t>
            </a:r>
          </a:p>
          <a:p>
            <a:pPr lvl="1"/>
            <a:r>
              <a:rPr lang="ru-RU" dirty="0"/>
              <a:t>Подбор параметра</a:t>
            </a:r>
          </a:p>
          <a:p>
            <a:pPr lvl="1"/>
            <a:r>
              <a:rPr lang="ru-RU" dirty="0"/>
              <a:t>Поиск решения (</a:t>
            </a:r>
            <a:r>
              <a:rPr lang="ru-RU" dirty="0" err="1"/>
              <a:t>Solver</a:t>
            </a:r>
            <a:r>
              <a:rPr lang="ru-RU" dirty="0"/>
              <a:t>)</a:t>
            </a:r>
          </a:p>
          <a:p>
            <a:r>
              <a:rPr lang="ru-RU" dirty="0"/>
              <a:t>Обработка внешних данных</a:t>
            </a:r>
          </a:p>
          <a:p>
            <a:pPr lvl="1"/>
            <a:r>
              <a:rPr lang="ru-RU" dirty="0"/>
              <a:t>Запросы к внешним базам данных: </a:t>
            </a:r>
            <a:r>
              <a:rPr lang="ru-RU" dirty="0" err="1"/>
              <a:t>Access</a:t>
            </a:r>
            <a:r>
              <a:rPr lang="ru-RU" dirty="0"/>
              <a:t>, </a:t>
            </a:r>
            <a:r>
              <a:rPr lang="ru-RU" dirty="0" err="1"/>
              <a:t>Excel</a:t>
            </a:r>
            <a:endParaRPr lang="ru-RU" dirty="0"/>
          </a:p>
          <a:p>
            <a:pPr lvl="1"/>
            <a:r>
              <a:rPr lang="ru-RU" dirty="0"/>
              <a:t>Кубы данных OLAP для оперативного анализа данных в MS </a:t>
            </a:r>
            <a:r>
              <a:rPr lang="ru-RU" dirty="0" err="1"/>
              <a:t>Excel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499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курса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ru-RU" dirty="0"/>
              <a:t>Сложные диаграммы</a:t>
            </a:r>
          </a:p>
          <a:p>
            <a:pPr lvl="1"/>
            <a:r>
              <a:rPr lang="ru-RU" dirty="0"/>
              <a:t>График и круговая</a:t>
            </a:r>
          </a:p>
          <a:p>
            <a:pPr lvl="1"/>
            <a:r>
              <a:rPr lang="ru-RU" dirty="0"/>
              <a:t>Лепестковая</a:t>
            </a:r>
          </a:p>
          <a:p>
            <a:pPr lvl="1"/>
            <a:r>
              <a:rPr lang="ru-RU" dirty="0"/>
              <a:t>Пузырьковая</a:t>
            </a:r>
          </a:p>
          <a:p>
            <a:pPr lvl="1"/>
            <a:r>
              <a:rPr lang="ru-RU" dirty="0"/>
              <a:t>Проектная диаграмма </a:t>
            </a:r>
            <a:r>
              <a:rPr lang="ru-RU" dirty="0" err="1"/>
              <a:t>Ганта</a:t>
            </a:r>
            <a:endParaRPr lang="ru-RU" dirty="0"/>
          </a:p>
          <a:p>
            <a:pPr lvl="1"/>
            <a:r>
              <a:rPr lang="ru-RU" dirty="0"/>
              <a:t>Сравнительная (</a:t>
            </a:r>
            <a:r>
              <a:rPr lang="ru-RU" dirty="0" err="1"/>
              <a:t>tornado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Диаграмма отклонений (</a:t>
            </a:r>
            <a:r>
              <a:rPr lang="ru-RU" dirty="0" err="1"/>
              <a:t>waterfall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Интерактивные </a:t>
            </a:r>
            <a:r>
              <a:rPr lang="ru-RU" dirty="0" smtClean="0"/>
              <a:t>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593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7633592" cy="1143000"/>
          </a:xfrm>
        </p:spPr>
        <p:txBody>
          <a:bodyPr/>
          <a:lstStyle/>
          <a:p>
            <a:pPr algn="l"/>
            <a:r>
              <a:rPr lang="ru-RU" sz="2800" dirty="0" smtClean="0"/>
              <a:t>Проверка</a:t>
            </a:r>
            <a:r>
              <a:rPr lang="ru-RU" dirty="0" smtClean="0"/>
              <a:t> знаний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600" dirty="0" smtClean="0"/>
              <a:t>Анализ </a:t>
            </a:r>
            <a:r>
              <a:rPr lang="ru-RU" sz="2600" dirty="0"/>
              <a:t>и визуализация данных в </a:t>
            </a:r>
            <a:r>
              <a:rPr lang="ru-RU" sz="2600" dirty="0" err="1"/>
              <a:t>Microsoft</a:t>
            </a:r>
            <a:r>
              <a:rPr lang="ru-RU" sz="2600" dirty="0"/>
              <a:t> </a:t>
            </a:r>
            <a:r>
              <a:rPr lang="ru-RU" sz="2600" dirty="0" err="1" smtClean="0"/>
              <a:t>Excel</a:t>
            </a:r>
            <a:endParaRPr lang="ru-RU" sz="2600" dirty="0"/>
          </a:p>
          <a:p>
            <a:pPr marL="182562" lvl="1" indent="0">
              <a:buNone/>
            </a:pPr>
            <a:r>
              <a:rPr lang="ru-RU" sz="2400" dirty="0">
                <a:hlinkClick r:id="rId2"/>
              </a:rPr>
              <a:t>http://</a:t>
            </a:r>
            <a:r>
              <a:rPr lang="ru-RU" sz="2400" dirty="0" smtClean="0">
                <a:hlinkClick r:id="rId2"/>
              </a:rPr>
              <a:t>www.specialist.ru/test/514</a:t>
            </a:r>
            <a:endParaRPr lang="ru-RU" sz="2400" dirty="0"/>
          </a:p>
          <a:p>
            <a:pPr marL="0" indent="0">
              <a:buNone/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05370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46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Бизнес </a:t>
            </a:r>
            <a:r>
              <a:rPr lang="ru-RU" dirty="0"/>
              <a:t>- аналитика с использованием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err="1" smtClean="0"/>
              <a:t>PowerPivot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dirty="0" err="1"/>
              <a:t>PowerView</a:t>
            </a:r>
            <a:endParaRPr lang="en-US" dirty="0" smtClean="0"/>
          </a:p>
          <a:p>
            <a:r>
              <a:rPr lang="ru-RU" dirty="0" smtClean="0"/>
              <a:t>Уровень </a:t>
            </a:r>
            <a:r>
              <a:rPr lang="ru-RU" dirty="0"/>
              <a:t>4. Макросы на </a:t>
            </a:r>
            <a:r>
              <a:rPr lang="ru-RU" dirty="0" smtClean="0"/>
              <a:t>VBA</a:t>
            </a:r>
            <a:endParaRPr lang="en-US" dirty="0" smtClean="0"/>
          </a:p>
          <a:p>
            <a:r>
              <a:rPr lang="ru-RU" dirty="0"/>
              <a:t>Уровень 5. Углубленное программирование на VBA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8313" y="980728"/>
            <a:ext cx="8229600" cy="652463"/>
          </a:xfrm>
        </p:spPr>
        <p:txBody>
          <a:bodyPr/>
          <a:lstStyle/>
          <a:p>
            <a:r>
              <a:rPr lang="en-US" dirty="0"/>
              <a:t>Microsoft Excel </a:t>
            </a:r>
            <a:r>
              <a:rPr lang="en-US" dirty="0" smtClean="0"/>
              <a:t>2013/2010</a:t>
            </a:r>
            <a:endParaRPr lang="en-US" dirty="0"/>
          </a:p>
        </p:txBody>
      </p:sp>
      <p:sp>
        <p:nvSpPr>
          <p:cNvPr id="4" name="Wave 3"/>
          <p:cNvSpPr/>
          <p:nvPr/>
        </p:nvSpPr>
        <p:spPr bwMode="auto">
          <a:xfrm>
            <a:off x="468313" y="1844824"/>
            <a:ext cx="338583" cy="288032"/>
          </a:xfrm>
          <a:prstGeom prst="wav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NEW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 bwMode="auto">
          <a:xfrm>
            <a:off x="468313" y="3645024"/>
            <a:ext cx="822960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 baseline="0">
                <a:solidFill>
                  <a:srgbClr val="004587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587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/>
              <a:t>Microsoft Word 2013/2010</a:t>
            </a:r>
          </a:p>
          <a:p>
            <a:r>
              <a:rPr lang="en-US" kern="0" dirty="0"/>
              <a:t>Microsoft </a:t>
            </a:r>
            <a:r>
              <a:rPr lang="en-US" kern="0" dirty="0" smtClean="0"/>
              <a:t>PowerPoint 2013/2010</a:t>
            </a:r>
          </a:p>
          <a:p>
            <a:r>
              <a:rPr lang="en-US" kern="0" dirty="0"/>
              <a:t>Microsoft </a:t>
            </a:r>
            <a:r>
              <a:rPr lang="en-US" kern="0" dirty="0" smtClean="0"/>
              <a:t>Access 2013/2010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4903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574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ablon_specialist">
  <a:themeElements>
    <a:clrScheme name="Specialist">
      <a:dk1>
        <a:srgbClr val="000000"/>
      </a:dk1>
      <a:lt1>
        <a:srgbClr val="FFFFFF"/>
      </a:lt1>
      <a:dk2>
        <a:srgbClr val="002346"/>
      </a:dk2>
      <a:lt2>
        <a:srgbClr val="C1E3FF"/>
      </a:lt2>
      <a:accent1>
        <a:srgbClr val="004587"/>
      </a:accent1>
      <a:accent2>
        <a:srgbClr val="008776"/>
      </a:accent2>
      <a:accent3>
        <a:srgbClr val="010087"/>
      </a:accent3>
      <a:accent4>
        <a:srgbClr val="5583AF"/>
      </a:accent4>
      <a:accent5>
        <a:srgbClr val="55AFA4"/>
      </a:accent5>
      <a:accent6>
        <a:srgbClr val="5655AF"/>
      </a:accent6>
      <a:hlink>
        <a:srgbClr val="7F7F7F"/>
      </a:hlink>
      <a:folHlink>
        <a:srgbClr val="7F7F7F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Презентация.pptx" id="{56E7D3F8-4D93-4343-BEAA-EDA3AAA3EF34}" vid="{505623BF-B743-486A-AA74-8E26AF35774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Template_specialist</Template>
  <TotalTime>33</TotalTime>
  <Words>192</Words>
  <Application>Microsoft Office PowerPoint</Application>
  <PresentationFormat>Экран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Tahoma</vt:lpstr>
      <vt:lpstr>Wingdings</vt:lpstr>
      <vt:lpstr>Shablon_specialist</vt:lpstr>
      <vt:lpstr>Анализ и визуализация данных в Microsoft Excel</vt:lpstr>
      <vt:lpstr>Предварительная подготовка</vt:lpstr>
      <vt:lpstr>Программа курса</vt:lpstr>
      <vt:lpstr>Программа курса</vt:lpstr>
      <vt:lpstr>Программа курса</vt:lpstr>
      <vt:lpstr>Проверка знаний</vt:lpstr>
      <vt:lpstr>Презентация PowerPoint</vt:lpstr>
      <vt:lpstr>Microsoft Excel 2013/2010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Расширенные возможности Microsoft Excel</dc:title>
  <dc:creator>Сергей Ожиганов</dc:creator>
  <cp:lastModifiedBy>student</cp:lastModifiedBy>
  <cp:revision>11</cp:revision>
  <dcterms:created xsi:type="dcterms:W3CDTF">2014-05-19T11:51:55Z</dcterms:created>
  <dcterms:modified xsi:type="dcterms:W3CDTF">2014-06-17T14:02:31Z</dcterms:modified>
</cp:coreProperties>
</file>