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256" r:id="rId4"/>
    <p:sldId id="289" r:id="rId6"/>
    <p:sldId id="269" r:id="rId7"/>
    <p:sldId id="290" r:id="rId8"/>
    <p:sldId id="272" r:id="rId9"/>
    <p:sldId id="271" r:id="rId10"/>
    <p:sldId id="270" r:id="rId11"/>
    <p:sldId id="273" r:id="rId12"/>
    <p:sldId id="274" r:id="rId13"/>
    <p:sldId id="275" r:id="rId14"/>
    <p:sldId id="276" r:id="rId15"/>
    <p:sldId id="277" r:id="rId16"/>
    <p:sldId id="278" r:id="rId17"/>
    <p:sldId id="279" r:id="rId18"/>
    <p:sldId id="280" r:id="rId19"/>
    <p:sldId id="282" r:id="rId20"/>
    <p:sldId id="281" r:id="rId21"/>
    <p:sldId id="283" r:id="rId22"/>
    <p:sldId id="284" r:id="rId23"/>
    <p:sldId id="285" r:id="rId24"/>
    <p:sldId id="286" r:id="rId25"/>
    <p:sldId id="267" r:id="rId26"/>
    <p:sldId id="293" r:id="rId27"/>
  </p:sldIdLst>
  <p:sldSz cx="9144000" cy="5143500" type="screen16x9"/>
  <p:notesSz cx="7099300"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47" autoAdjust="0"/>
  </p:normalViewPr>
  <p:slideViewPr>
    <p:cSldViewPr>
      <p:cViewPr>
        <p:scale>
          <a:sx n="100" d="100"/>
          <a:sy n="100" d="100"/>
        </p:scale>
        <p:origin x="-504" y="12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p:cNvSpPr>
          <p:nvPr>
            <p:ph type="body"/>
          </p:nvPr>
        </p:nvSpPr>
        <p:spPr>
          <a:xfrm>
            <a:off x="787097" y="5259722"/>
            <a:ext cx="6296406" cy="4982686"/>
          </a:xfrm>
          <a:prstGeom prst="rect">
            <a:avLst/>
          </a:prstGeom>
        </p:spPr>
        <p:txBody>
          <a:bodyPr wrap="none" lIns="0" tIns="0" rIns="0" bIns="0"/>
          <a:lstStyle/>
          <a:p>
            <a:r>
              <a:rPr lang="en-US"/>
              <a:t>Click to edit the notes format</a:t>
            </a:r>
            <a:endParaRPr lang="en-US"/>
          </a:p>
        </p:txBody>
      </p:sp>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lang="en-US"/>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lang="en-US"/>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lang="en-US"/>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fld>
            <a:endParaRPr 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Statistikas mācīšanā ir daudz klasisku uzdevumu, kuri prasa</a:t>
            </a:r>
            <a:r>
              <a:rPr lang="lv-LV" baseline="0" dirty="0" smtClean="0"/>
              <a:t> tikai nedaudz padomāt. Daži piemēri:</a:t>
            </a:r>
            <a:endParaRPr lang="lv-LV" baseline="0" dirty="0" smtClean="0"/>
          </a:p>
          <a:p>
            <a:pPr marL="228600" indent="-228600">
              <a:buAutoNum type="arabicParenBoth"/>
            </a:pPr>
            <a:r>
              <a:rPr lang="lv-LV" baseline="0" dirty="0" smtClean="0"/>
              <a:t>Kādā svētku atrakcijā Jums parāda 3 kastes, no kurām divas ir tukšas, bet vienā ir balva. Jūs varat izvēlēties vienu no kastēm – bet vēl neatverat to; šajā brīdī spēles vadītājs var izlemt atvērt kādu citu kasti un parāda, ka tā ir tukša. Turklāt piedāvā Jums iespēju – vērt vaļā sākotnēji izraudzīto kasti, vai arī trešo – pāri palikušo. Ko Jūs darītu?  (Un pēc tam – tas pats jautājums, ja spēles vadītājam ir OBLIGĀTS PIENĀKUMS atvērt kādu citu kasti pēc tam, kad esat izvēlējies savējo.) </a:t>
            </a:r>
            <a:br>
              <a:rPr lang="lv-LV" baseline="0" dirty="0" smtClean="0"/>
            </a:br>
            <a:r>
              <a:rPr lang="lv-LV" baseline="0" dirty="0" smtClean="0"/>
              <a:t>Parasti atbilde ir – pirmajā gadījumā nemainīt izraudzīto kasti (ja nu spēles vadītājam ir padomā aizvilināt cilvēku no pareizās izvēles?, bet otrajā gadījumā – mainīt, jo tādējādi var uzlabot veiksmes varbūtību no 1/3 līdz 1/2). </a:t>
            </a:r>
            <a:endParaRPr lang="lv-LV" baseline="0" dirty="0" smtClean="0"/>
          </a:p>
          <a:p>
            <a:pPr marL="228600" indent="-228600">
              <a:buAutoNum type="arabicParenBoth"/>
            </a:pPr>
            <a:r>
              <a:rPr lang="lv-LV" baseline="0" dirty="0" smtClean="0"/>
              <a:t>Ābrams ir kara lidmašīnu remonta strādnieks. Ikreizi viņš uzskaita, kādi ir bojājumi tajās lidmašīnās, kuras sekmīgi atgriezušās no uzdevuma (nav notriektas). Ir redzams, ka korpuss un degvielas sistēma daudz biežāk cietuši no lodēm un šķembām nekā dzinēji. Ja viņiem ir iespējams pieskrūvēt papildu aizsargplāksnes kādām no lidmašīnas daļām – ko viņiem vajadzētu aizsargāt: degvielas sistēmu vai dzinējus?</a:t>
            </a:r>
            <a:br>
              <a:rPr lang="lv-LV" baseline="0" dirty="0" smtClean="0"/>
            </a:br>
            <a:r>
              <a:rPr lang="lv-LV" baseline="0" dirty="0" smtClean="0"/>
              <a:t>(Parasti atbilde ir – dzinējus, jo lidmašīnas, kurām tie bija bojāti, neatgriezās.)</a:t>
            </a:r>
            <a:endParaRPr lang="lv-LV" baseline="0" dirty="0" smtClean="0"/>
          </a:p>
          <a:p>
            <a:pPr marL="0" indent="0">
              <a:buNone/>
            </a:pPr>
            <a:endParaRPr lang="lv-LV" baseline="0" dirty="0" smtClean="0"/>
          </a:p>
          <a:p>
            <a:pPr marL="0" indent="0">
              <a:buNone/>
            </a:pPr>
            <a:r>
              <a:rPr lang="lv-LV" b="1" baseline="0" dirty="0" smtClean="0"/>
              <a:t>Atsauces</a:t>
            </a:r>
            <a:endParaRPr lang="lv-LV" b="1" baseline="0" dirty="0" smtClean="0"/>
          </a:p>
          <a:p>
            <a:pPr marL="0" indent="0">
              <a:buNone/>
            </a:pPr>
            <a:r>
              <a:rPr lang="lv-LV" baseline="0" dirty="0" smtClean="0"/>
              <a:t>http://www.businessinsider.com/five-statistics-problems-that-will-change-the-way-you-see-the-world-2012-11?op=1 </a:t>
            </a:r>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85750" lvl="1" indent="-285750">
              <a:buFont typeface="Arial" panose="020B0604020202020204" pitchFamily="34" charset="0"/>
              <a:buChar char="•"/>
            </a:pPr>
            <a:r>
              <a:rPr lang="lv-LV" dirty="0" smtClean="0"/>
              <a:t>Piemēri: </a:t>
            </a:r>
            <a:r>
              <a:rPr lang="en-US" dirty="0" err="1" smtClean="0"/>
              <a:t>Automobi</a:t>
            </a:r>
            <a:r>
              <a:rPr lang="lv-LV" dirty="0" smtClean="0"/>
              <a:t>ļu izplūdes gāzu analīze (rādījumi var būtiski atšķirties dažādos mērījumos). </a:t>
            </a:r>
            <a:endParaRPr lang="lv-LV" dirty="0" smtClean="0"/>
          </a:p>
          <a:p>
            <a:pPr marL="285750" lvl="1" indent="-285750">
              <a:buFont typeface="Arial" panose="020B0604020202020204" pitchFamily="34" charset="0"/>
              <a:buChar char="•"/>
            </a:pPr>
            <a:r>
              <a:rPr lang="lv-LV" dirty="0" smtClean="0"/>
              <a:t>Galvassāpju medikamentu iedarības noteikšana vai arī salīdzinājums ar esošu medikamentu.</a:t>
            </a:r>
            <a:endParaRPr lang="lv-LV" dirty="0" smtClean="0"/>
          </a:p>
          <a:p>
            <a:pPr marL="285750" lvl="1" indent="-285750">
              <a:buFont typeface="Arial" panose="020B0604020202020204" pitchFamily="34" charset="0"/>
              <a:buChar char="•"/>
            </a:pPr>
            <a:r>
              <a:rPr lang="lv-LV" dirty="0" smtClean="0"/>
              <a:t>PISA testu rezultāti dažādās valstīs.</a:t>
            </a:r>
            <a:endParaRPr lang="lv-LV" dirty="0" smtClean="0"/>
          </a:p>
          <a:p>
            <a:endParaRPr lang="lv-LV" dirty="0" smtClean="0"/>
          </a:p>
          <a:p>
            <a:r>
              <a:rPr lang="lv-LV" dirty="0" smtClean="0"/>
              <a:t>Noteikumi par metroloģiskajām prasībām izplūdes gāzu analizatoriem – ir runa par skābekļa, oglekļa monoksīda, oglekļa dioksīda</a:t>
            </a:r>
            <a:r>
              <a:rPr lang="lv-LV" baseline="0" dirty="0" smtClean="0"/>
              <a:t> un ogļūdeņražu mērīšanu izplūdes gāzēs. </a:t>
            </a:r>
            <a:endParaRPr lang="en-US"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b="1" dirty="0" smtClean="0"/>
              <a:t>Aktivitāte: </a:t>
            </a:r>
            <a:endParaRPr lang="lv-LV" b="1" dirty="0" smtClean="0"/>
          </a:p>
          <a:p>
            <a:pPr marL="228600" indent="-228600">
              <a:buFont typeface="+mj-lt"/>
              <a:buAutoNum type="arabicPeriod"/>
            </a:pPr>
            <a:r>
              <a:rPr lang="lv-LV" dirty="0" smtClean="0"/>
              <a:t>Cilvēki tiešsaistē izvēlas «mīļāko krāsu» no komplekta (zils, zaļš, sarkans). </a:t>
            </a:r>
            <a:r>
              <a:rPr lang="lv-LV" baseline="0" dirty="0" smtClean="0"/>
              <a:t> Novērojumi veido raibu virkni, bet to viegli apkopot tabulā. Un pēc tam zīmēt «joslu diagrammu». </a:t>
            </a:r>
            <a:endParaRPr lang="lv-LV" baseline="0" dirty="0" smtClean="0"/>
          </a:p>
          <a:p>
            <a:pPr marL="228600" indent="-228600">
              <a:buFont typeface="+mj-lt"/>
              <a:buAutoNum type="arabicPeriod"/>
            </a:pPr>
            <a:r>
              <a:rPr lang="lv-LV" baseline="0" dirty="0" smtClean="0"/>
              <a:t>Joslu diagrammā, kas apkopo kvalitatīva atribūta vērtības ir pareizi nenorādīt horizontālo asi, jo vērtības nav sakārtotas (tās nevar viennozīmīgi «uzlikt uz ass»). Joslas var pārkārtot – un diagramma joprojām attēlo to pašu informāciju.</a:t>
            </a:r>
            <a:endParaRPr lang="lv-LV" baseline="0" dirty="0" smtClean="0"/>
          </a:p>
          <a:p>
            <a:pPr marL="228600" indent="-228600">
              <a:buFont typeface="+mj-lt"/>
              <a:buAutoNum type="arabicPeriod"/>
            </a:pPr>
            <a:r>
              <a:rPr lang="lv-LV" baseline="0" dirty="0" smtClean="0"/>
              <a:t>Joslu diagrammā būtiski ir vizuālie laukumi – nedrīkst joslas zīmēt dažādā platumā «vienkārši tāpat». Ja novāc vertikālo asi, joprojām saglabājas proporcijas.</a:t>
            </a:r>
            <a:endParaRPr lang="lv-LV" baseline="0" dirty="0" smtClean="0"/>
          </a:p>
          <a:p>
            <a:pPr marL="228600" indent="-228600">
              <a:buFont typeface="+mj-lt"/>
              <a:buAutoNum type="arabicPeriod"/>
            </a:pPr>
            <a:endParaRPr lang="lv-LV" baseline="0" dirty="0" smtClean="0"/>
          </a:p>
          <a:p>
            <a:pPr marL="0" indent="0">
              <a:buFont typeface="+mj-lt"/>
              <a:buNone/>
            </a:pPr>
            <a:r>
              <a:rPr lang="lv-LV" b="1" baseline="0" dirty="0" smtClean="0"/>
              <a:t>Elementārā matemātika: </a:t>
            </a:r>
            <a:endParaRPr lang="lv-LV" b="1" baseline="0" dirty="0" smtClean="0"/>
          </a:p>
          <a:p>
            <a:pPr marL="0" indent="0">
              <a:buFont typeface="+mj-lt"/>
              <a:buNone/>
            </a:pPr>
            <a:r>
              <a:rPr lang="lv-LV" baseline="0" dirty="0" smtClean="0"/>
              <a:t>Dotas proporcijas (2:3:3:1) – atrast, kā tās sadala noteiktu kvantumu. </a:t>
            </a:r>
            <a:endParaRPr lang="lv-LV" baseline="0" dirty="0" smtClean="0"/>
          </a:p>
          <a:p>
            <a:pPr marL="0" indent="0">
              <a:buFont typeface="+mj-lt"/>
              <a:buNone/>
            </a:pPr>
            <a:r>
              <a:rPr lang="lv-LV" baseline="0" dirty="0" smtClean="0"/>
              <a:t>No joslu diagrammas pateikt, kādu daļu (vai cik %) aizņem katras krāsas stabiņš no visiem stabiņiem.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fld>
            <a:endParaRPr lang="en-US"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fld>
            <a:endParaRPr lang="en-US"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http://blog.timesunion.com/holistichealth/files/2012/04/time.jpg</a:t>
            </a:r>
            <a:r>
              <a:rPr lang="lv-LV" dirty="0" smtClean="0"/>
              <a:t>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52280" y="-9000"/>
            <a:ext cx="7543080" cy="522720"/>
          </a:xfrm>
          <a:prstGeom prst="rect">
            <a:avLst/>
          </a:prstGeom>
        </p:spPr>
        <p:txBody>
          <a:bodyPr wrap="none" lIns="0" tIns="0" rIns="0" bIns="0" anchor="ctr"/>
          <a:lstStyle/>
          <a:p/>
        </p:txBody>
      </p:sp>
      <p:sp>
        <p:nvSpPr>
          <p:cNvPr id="55" name="PlaceHolder 2"/>
          <p:cNvSpPr>
            <a:spLocks noGrp="1"/>
          </p:cNvSpPr>
          <p:nvPr>
            <p:ph type="subTitle"/>
          </p:nvPr>
        </p:nvSpPr>
        <p:spPr>
          <a:xfrm>
            <a:off x="152280" y="895320"/>
            <a:ext cx="8838360" cy="385128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280" y="-9000"/>
            <a:ext cx="7543080" cy="522720"/>
          </a:xfrm>
          <a:prstGeom prst="rect">
            <a:avLst/>
          </a:prstGeom>
        </p:spPr>
        <p:txBody>
          <a:bodyPr wrap="none" lIns="0" tIns="0" rIns="0" bIns="0" anchor="ctr"/>
          <a:lstStyle/>
          <a:p/>
        </p:txBody>
      </p:sp>
      <p:sp>
        <p:nvSpPr>
          <p:cNvPr id="60" name="PlaceHolder 3"/>
          <p:cNvSpPr>
            <a:spLocks noGrp="1"/>
          </p:cNvSpPr>
          <p:nvPr>
            <p:ph type="body"/>
          </p:nvPr>
        </p:nvSpPr>
        <p:spPr>
          <a:xfrm>
            <a:off x="4681080" y="895320"/>
            <a:ext cx="4312800" cy="3850920"/>
          </a:xfrm>
          <a:prstGeom prst="rect">
            <a:avLst/>
          </a:prstGeom>
        </p:spPr>
        <p:txBody>
          <a:bodyPr wrap="square" lIns="0" tIns="0" rIns="0" bIns="0">
            <a:normAutofit/>
          </a:bodyPr>
          <a:lstStyle/>
          <a:p>
            <a:endParaRPr dirty="0"/>
          </a:p>
        </p:txBody>
      </p:sp>
      <p:sp>
        <p:nvSpPr>
          <p:cNvPr id="5" name="PlaceHolder 3"/>
          <p:cNvSpPr>
            <a:spLocks noGrp="1"/>
          </p:cNvSpPr>
          <p:nvPr>
            <p:ph type="body" idx="10"/>
          </p:nvPr>
        </p:nvSpPr>
        <p:spPr>
          <a:xfrm>
            <a:off x="228600" y="895350"/>
            <a:ext cx="4312800" cy="3850920"/>
          </a:xfrm>
          <a:prstGeom prst="rect">
            <a:avLst/>
          </a:prstGeom>
        </p:spPr>
        <p:txBody>
          <a:bodyPr wrap="square" lIns="0" tIns="0" rIns="0" bIns="0">
            <a:normAutofit/>
          </a:bodyPr>
          <a:lstStyl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panose="020B0604020202020204"/>
                <a:ea typeface="DejaVu Sans" panose="020B0603030804020204"/>
              </a:rPr>
              <a:t>Proprietary and Confidential</a:t>
            </a:r>
            <a:endParaRPr lang="en-US" sz="800">
              <a:solidFill>
                <a:srgbClr val="BFBFBF"/>
              </a:solidFill>
              <a:latin typeface="Arial" panose="020B0604020202020204"/>
              <a:ea typeface="DejaVu Sans" panose="020B0603030804020204"/>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panose="020B0604020202020204"/>
                <a:ea typeface="DejaVu Sans" panose="020B0603030804020204"/>
              </a:rPr>
              <a:t>Proprietary and Confidential</a:t>
            </a:r>
            <a:endParaRPr lang="en-US" sz="800">
              <a:solidFill>
                <a:srgbClr val="BFBFBF"/>
              </a:solidFill>
              <a:latin typeface="Arial" panose="020B0604020202020204"/>
              <a:ea typeface="DejaVu Sans" panose="020B0603030804020204"/>
            </a:endParaRPr>
          </a:p>
        </p:txBody>
      </p:sp>
      <p:sp>
        <p:nvSpPr>
          <p:cNvPr id="2"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panose="020B0604020202020204"/>
                <a:ea typeface="DejaVu Sans" panose="020B0603030804020204"/>
              </a:rPr>
              <a:t>Creative Commons</a:t>
            </a:r>
            <a:endParaRPr lang="en-US" sz="800">
              <a:solidFill>
                <a:srgbClr val="BFBFBF"/>
              </a:solidFill>
              <a:latin typeface="Arial" panose="020B0604020202020204"/>
              <a:ea typeface="DejaVu Sans" panose="020B0603030804020204"/>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panose="020B0604020202020204"/>
                <a:ea typeface="DejaVu Sans" panose="020B0603030804020204"/>
              </a:rPr>
              <a:t>Page </a:t>
            </a:r>
            <a:fld id="{10D20CA4-D535-4DD9-970A-832CE17BD47C}" type="slidenum">
              <a:rPr lang="en-US" sz="800">
                <a:solidFill>
                  <a:srgbClr val="BFBFBF"/>
                </a:solidFill>
                <a:latin typeface="Arial" panose="020B0604020202020204"/>
                <a:ea typeface="DejaVu Sans" panose="020B0603030804020204"/>
              </a:rPr>
            </a:fld>
            <a:endParaRPr lang="en-US" sz="800">
              <a:solidFill>
                <a:srgbClr val="BFBFBF"/>
              </a:solidFill>
              <a:latin typeface="Arial" panose="020B0604020202020204"/>
              <a:ea typeface="DejaVu Sans" panose="020B0603030804020204"/>
            </a:endParaRPr>
          </a:p>
        </p:txBody>
      </p:sp>
      <p:pic>
        <p:nvPicPr>
          <p:cNvPr id="4" name="Picture 9"/>
          <p:cNvPicPr/>
          <p:nvPr/>
        </p:nvPicPr>
        <p:blipFill>
          <a:blip r:embed="rId2"/>
          <a:stretch>
            <a:fillRect/>
          </a:stretch>
        </p:blipFill>
        <p:spPr>
          <a:xfrm>
            <a:off x="0" y="590400"/>
            <a:ext cx="9143280" cy="4571280"/>
          </a:xfrm>
          <a:prstGeom prst="rect">
            <a:avLst/>
          </a:prstGeom>
          <a:ln>
            <a:noFill/>
          </a:ln>
        </p:spPr>
      </p:pic>
      <p:sp>
        <p:nvSpPr>
          <p:cNvPr id="5" name="CustomShape 5"/>
          <p:cNvSpPr/>
          <p:nvPr/>
        </p:nvSpPr>
        <p:spPr>
          <a:xfrm>
            <a:off x="380880" y="21146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panose="020B0604020202020204"/>
                <a:ea typeface="DejaVu Sans" panose="020B0603030804020204"/>
              </a:rPr>
              <a:t>Jūsu logo 1</a:t>
            </a:r>
            <a:endParaRPr lang="en-US">
              <a:solidFill>
                <a:srgbClr val="000000"/>
              </a:solidFill>
              <a:latin typeface="Arial" panose="020B0604020202020204"/>
              <a:ea typeface="DejaVu Sans" panose="020B0603030804020204"/>
            </a:endParaRPr>
          </a:p>
        </p:txBody>
      </p:sp>
      <p:sp>
        <p:nvSpPr>
          <p:cNvPr id="6" name="CustomShape 6"/>
          <p:cNvSpPr/>
          <p:nvPr/>
        </p:nvSpPr>
        <p:spPr>
          <a:xfrm>
            <a:off x="2148840" y="21146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panose="020B0604020202020204"/>
                <a:ea typeface="DejaVu Sans" panose="020B0603030804020204"/>
              </a:rPr>
              <a:t>Jūsu logo 2</a:t>
            </a:r>
            <a:endParaRPr lang="en-US">
              <a:solidFill>
                <a:srgbClr val="000000"/>
              </a:solidFill>
              <a:latin typeface="Arial" panose="020B0604020202020204"/>
              <a:ea typeface="DejaVu Sans" panose="020B0603030804020204"/>
            </a:endParaRPr>
          </a:p>
        </p:txBody>
      </p:sp>
      <p:sp>
        <p:nvSpPr>
          <p:cNvPr id="7" name="CustomShape 7"/>
          <p:cNvSpPr/>
          <p:nvPr/>
        </p:nvSpPr>
        <p:spPr>
          <a:xfrm>
            <a:off x="380880" y="29984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panose="020B0604020202020204"/>
                <a:ea typeface="DejaVu Sans" panose="020B0603030804020204"/>
              </a:rPr>
              <a:t>Jūsu logo 3</a:t>
            </a:r>
            <a:endParaRPr lang="en-US">
              <a:solidFill>
                <a:srgbClr val="000000"/>
              </a:solidFill>
              <a:latin typeface="Arial" panose="020B0604020202020204"/>
              <a:ea typeface="DejaVu Sans" panose="020B0603030804020204"/>
            </a:endParaRPr>
          </a:p>
        </p:txBody>
      </p:sp>
      <p:sp>
        <p:nvSpPr>
          <p:cNvPr id="8" name="CustomShape 8"/>
          <p:cNvSpPr/>
          <p:nvPr/>
        </p:nvSpPr>
        <p:spPr>
          <a:xfrm>
            <a:off x="2133720" y="2998440"/>
            <a:ext cx="1279440" cy="639360"/>
          </a:xfrm>
          <a:prstGeom prst="rect">
            <a:avLst/>
          </a:prstGeom>
          <a:noFill/>
          <a:ln w="12600">
            <a:solidFill>
              <a:srgbClr val="005E99"/>
            </a:solidFill>
            <a:round/>
          </a:ln>
        </p:spPr>
        <p:txBody>
          <a:bodyPr lIns="90000" tIns="45000" rIns="90000" bIns="45000" anchor="ctr"/>
          <a:lstStyle/>
          <a:p>
            <a:pPr algn="ctr">
              <a:lnSpc>
                <a:spcPct val="100000"/>
              </a:lnSpc>
            </a:pPr>
            <a:r>
              <a:rPr lang="en-US">
                <a:solidFill>
                  <a:srgbClr val="000000"/>
                </a:solidFill>
                <a:latin typeface="Arial" panose="020B0604020202020204"/>
                <a:ea typeface="DejaVu Sans" panose="020B0603030804020204"/>
              </a:rPr>
              <a:t>Jūsu logo 4</a:t>
            </a:r>
            <a:endParaRPr lang="en-US">
              <a:solidFill>
                <a:srgbClr val="000000"/>
              </a:solidFill>
              <a:latin typeface="Arial" panose="020B0604020202020204"/>
              <a:ea typeface="DejaVu Sans" panose="020B0603030804020204"/>
            </a:endParaRPr>
          </a:p>
        </p:txBody>
      </p:sp>
      <p:pic>
        <p:nvPicPr>
          <p:cNvPr id="9" name="Picture 3"/>
          <p:cNvPicPr/>
          <p:nvPr/>
        </p:nvPicPr>
        <p:blipFill>
          <a:blip r:embed="rId3"/>
          <a:stretch>
            <a:fillRect/>
          </a:stretch>
        </p:blipFill>
        <p:spPr>
          <a:xfrm>
            <a:off x="257760" y="0"/>
            <a:ext cx="1904400" cy="951840"/>
          </a:xfrm>
          <a:prstGeom prst="rect">
            <a:avLst/>
          </a:prstGeom>
          <a:ln>
            <a:noFill/>
          </a:ln>
        </p:spPr>
      </p:pic>
      <p:sp>
        <p:nvSpPr>
          <p:cNvPr id="10" name="PlaceHolder 9"/>
          <p:cNvSpPr>
            <a:spLocks noGrp="1"/>
          </p:cNvSpPr>
          <p:nvPr>
            <p:ph type="title"/>
          </p:nvPr>
        </p:nvSpPr>
        <p:spPr>
          <a:xfrm>
            <a:off x="152280" y="-9000"/>
            <a:ext cx="7543080" cy="522720"/>
          </a:xfrm>
          <a:prstGeom prst="rect">
            <a:avLst/>
          </a:prstGeom>
        </p:spPr>
        <p:txBody>
          <a:bodyPr wrap="none" lIns="0" tIns="0" rIns="0" bIns="0" anchor="ctr"/>
          <a:lstStyle/>
          <a:p>
            <a:r>
              <a:rPr lang="en-US"/>
              <a:t>Click to edit the title text format</a:t>
            </a:r>
            <a:endParaRPr lang="en-US"/>
          </a:p>
        </p:txBody>
      </p:sp>
      <p:sp>
        <p:nvSpPr>
          <p:cNvPr id="11" name="PlaceHolder 10"/>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US"/>
              <a:t>Click to edit the outline text format</a:t>
            </a:r>
            <a:endParaRPr lang="en-US"/>
          </a:p>
          <a:p>
            <a:pPr lvl="1">
              <a:buSzPct val="25000"/>
              <a:buFont typeface="StarSymbol"/>
              <a:buChar char=""/>
            </a:pPr>
            <a:r>
              <a:rPr lang="en-US"/>
              <a:t>Second Outline Level</a:t>
            </a:r>
            <a:endParaRPr lang="en-US"/>
          </a:p>
          <a:p>
            <a:pPr lvl="2">
              <a:buSzPct val="25000"/>
              <a:buFont typeface="StarSymbol"/>
              <a:buChar char=""/>
            </a:pPr>
            <a:r>
              <a:rPr lang="en-US"/>
              <a:t>Third Outline Level</a:t>
            </a:r>
            <a:endParaRPr lang="en-US"/>
          </a:p>
          <a:p>
            <a:pPr lvl="3">
              <a:buSzPct val="25000"/>
              <a:buFont typeface="StarSymbol"/>
              <a:buChar char=""/>
            </a:pPr>
            <a:r>
              <a:rPr lang="en-US"/>
              <a:t>Fourth Outline Level</a:t>
            </a:r>
            <a:endParaRPr lang="en-US"/>
          </a:p>
          <a:p>
            <a:pPr lvl="4">
              <a:buSzPct val="25000"/>
              <a:buFont typeface="StarSymbol"/>
              <a:buChar char=""/>
            </a:pPr>
            <a:r>
              <a:rPr lang="en-US"/>
              <a:t>Fifth Outline Level</a:t>
            </a:r>
            <a:endParaRPr lang="en-US"/>
          </a:p>
          <a:p>
            <a:pPr lvl="5">
              <a:buSzPct val="25000"/>
              <a:buFont typeface="StarSymbol"/>
              <a:buChar char=""/>
            </a:pPr>
            <a:r>
              <a:rPr lang="en-US"/>
              <a:t>Sixth Outline Level</a:t>
            </a:r>
            <a:endParaRPr lang="en-US"/>
          </a:p>
          <a:p>
            <a:pPr lvl="6">
              <a:buSzPct val="25000"/>
              <a:buFont typeface="StarSymbol"/>
              <a:buChar char=""/>
            </a:pPr>
            <a:r>
              <a:rPr lang="en-US"/>
              <a:t>Seventh Outline Level</a:t>
            </a:r>
            <a:endParaRPr lang="en-US"/>
          </a:p>
        </p:txBody>
      </p:sp>
      <p:sp>
        <p:nvSpPr>
          <p:cNvPr id="14" name="Rectangle 13"/>
          <p:cNvSpPr/>
          <p:nvPr userDrawn="1"/>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2"/>
          <p:cNvPicPr/>
          <p:nvPr/>
        </p:nvPicPr>
        <p:blipFill>
          <a:blip r:embed="rId6"/>
          <a:stretch>
            <a:fillRect/>
          </a:stretch>
        </p:blipFill>
        <p:spPr>
          <a:xfrm>
            <a:off x="0" y="0"/>
            <a:ext cx="9143640" cy="511560"/>
          </a:xfrm>
          <a:prstGeom prst="rect">
            <a:avLst/>
          </a:prstGeom>
          <a:ln>
            <a:noFill/>
          </a:ln>
        </p:spPr>
      </p:pic>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panose="020B0604020202020204"/>
                <a:ea typeface="DejaVu Sans" panose="020B0603030804020204"/>
              </a:rPr>
              <a:t>Proprietary and Confidential</a:t>
            </a:r>
            <a:endParaRPr lang="en-US" sz="800">
              <a:solidFill>
                <a:srgbClr val="BFBFBF"/>
              </a:solidFill>
              <a:latin typeface="Arial" panose="020B0604020202020204"/>
              <a:ea typeface="DejaVu Sans" panose="020B0603030804020204"/>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panose="020B0604020202020204"/>
                <a:ea typeface="DejaVu Sans" panose="020B0603030804020204"/>
              </a:rPr>
              <a:t>Proprietary and Confidential</a:t>
            </a:r>
            <a:endParaRPr lang="en-US" sz="800">
              <a:solidFill>
                <a:srgbClr val="BFBFBF"/>
              </a:solidFill>
              <a:latin typeface="Arial" panose="020B0604020202020204"/>
              <a:ea typeface="DejaVu Sans" panose="020B0603030804020204"/>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panose="020B0604020202020204"/>
                <a:ea typeface="DejaVu Sans" panose="020B0603030804020204"/>
              </a:rPr>
              <a:t>Creative Commons</a:t>
            </a:r>
            <a:endParaRPr lang="en-US" sz="800">
              <a:solidFill>
                <a:srgbClr val="BFBFBF"/>
              </a:solidFill>
              <a:latin typeface="Arial" panose="020B0604020202020204"/>
              <a:ea typeface="DejaVu Sans" panose="020B0603030804020204"/>
            </a:endParaRPr>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panose="020B0604020202020204"/>
                <a:ea typeface="DejaVu Sans" panose="020B0603030804020204"/>
              </a:rPr>
              <a:t>Page </a:t>
            </a:r>
            <a:fld id="{E5F447E5-9DC4-4A02-8A39-B4DD67ECFEBB}" type="slidenum">
              <a:rPr lang="en-US" sz="800">
                <a:solidFill>
                  <a:srgbClr val="BFBFBF"/>
                </a:solidFill>
                <a:latin typeface="Arial" panose="020B0604020202020204"/>
                <a:ea typeface="DejaVu Sans" panose="020B0603030804020204"/>
              </a:rPr>
            </a:fld>
            <a:endParaRPr lang="en-US" sz="800">
              <a:solidFill>
                <a:srgbClr val="BFBFBF"/>
              </a:solidFill>
              <a:latin typeface="Arial" panose="020B0604020202020204"/>
              <a:ea typeface="DejaVu Sans" panose="020B0603030804020204"/>
            </a:endParaRPr>
          </a:p>
        </p:txBody>
      </p:sp>
      <p:pic>
        <p:nvPicPr>
          <p:cNvPr id="51" name="Picture 4"/>
          <p:cNvPicPr/>
          <p:nvPr/>
        </p:nvPicPr>
        <p:blipFill>
          <a:blip r:embed="rId7"/>
          <a:stretch>
            <a:fillRect/>
          </a:stretch>
        </p:blipFill>
        <p:spPr>
          <a:xfrm>
            <a:off x="8119080" y="0"/>
            <a:ext cx="1024200" cy="511560"/>
          </a:xfrm>
          <a:prstGeom prst="rect">
            <a:avLst/>
          </a:prstGeom>
          <a:ln>
            <a:noFill/>
          </a:ln>
        </p:spPr>
      </p:pic>
      <p:sp>
        <p:nvSpPr>
          <p:cNvPr id="52" name="PlaceHolder 5"/>
          <p:cNvSpPr>
            <a:spLocks noGrp="1"/>
          </p:cNvSpPr>
          <p:nvPr>
            <p:ph type="title"/>
          </p:nvPr>
        </p:nvSpPr>
        <p:spPr>
          <a:xfrm>
            <a:off x="152280" y="-9000"/>
            <a:ext cx="7543080" cy="522360"/>
          </a:xfrm>
          <a:prstGeom prst="rect">
            <a:avLst/>
          </a:prstGeom>
        </p:spPr>
        <p:txBody>
          <a:bodyPr lIns="90000" tIns="45000" rIns="90000" bIns="45000" anchor="ctr"/>
          <a:lstStyle/>
          <a:p>
            <a:pPr>
              <a:lnSpc>
                <a:spcPct val="100000"/>
              </a:lnSpc>
            </a:pPr>
            <a:r>
              <a:rPr lang="en-US" sz="2500" dirty="0">
                <a:solidFill>
                  <a:srgbClr val="000000"/>
                </a:solidFill>
                <a:latin typeface="Arial" panose="020B0604020202020204"/>
              </a:rPr>
              <a:t>Click to edit the title text </a:t>
            </a:r>
            <a:r>
              <a:rPr lang="en-US" sz="2500" dirty="0" err="1">
                <a:solidFill>
                  <a:srgbClr val="000000"/>
                </a:solidFill>
                <a:latin typeface="Arial" panose="020B0604020202020204"/>
              </a:rPr>
              <a:t>formatClick</a:t>
            </a:r>
            <a:r>
              <a:rPr lang="en-US" sz="2500" dirty="0">
                <a:solidFill>
                  <a:srgbClr val="000000"/>
                </a:solidFill>
                <a:latin typeface="Arial" panose="020B0604020202020204"/>
              </a:rPr>
              <a:t> to edit the title text </a:t>
            </a:r>
            <a:r>
              <a:rPr lang="en-US" sz="2500" dirty="0" err="1">
                <a:solidFill>
                  <a:srgbClr val="000000"/>
                </a:solidFill>
                <a:latin typeface="Arial" panose="020B0604020202020204"/>
              </a:rPr>
              <a:t>formatClick</a:t>
            </a:r>
            <a:r>
              <a:rPr lang="en-US" sz="2500" dirty="0">
                <a:solidFill>
                  <a:srgbClr val="000000"/>
                </a:solidFill>
                <a:latin typeface="Arial" panose="020B0604020202020204"/>
              </a:rPr>
              <a:t> to edit Master title style</a:t>
            </a:r>
            <a:endParaRPr dirty="0"/>
          </a:p>
        </p:txBody>
      </p:sp>
      <p:sp>
        <p:nvSpPr>
          <p:cNvPr id="53" name="PlaceHolder 6"/>
          <p:cNvSpPr>
            <a:spLocks noGrp="1"/>
          </p:cNvSpPr>
          <p:nvPr>
            <p:ph type="body"/>
          </p:nvPr>
        </p:nvSpPr>
        <p:spPr>
          <a:xfrm>
            <a:off x="152280" y="895320"/>
            <a:ext cx="8838360" cy="3850920"/>
          </a:xfrm>
          <a:prstGeom prst="rect">
            <a:avLst/>
          </a:prstGeom>
        </p:spPr>
        <p:txBody>
          <a:bodyPr lIns="90000" tIns="45000" rIns="90000" bIns="45000"/>
          <a:lstStyle/>
          <a:p>
            <a:pPr>
              <a:buSzPct val="25000"/>
              <a:buFont typeface="StarSymbol"/>
              <a:buChar char=""/>
            </a:pPr>
            <a:r>
              <a:rPr lang="en-US" sz="2000" dirty="0">
                <a:solidFill>
                  <a:srgbClr val="003352"/>
                </a:solidFill>
                <a:latin typeface="Arial" panose="020B0604020202020204"/>
              </a:rPr>
              <a:t>Click to edit the outline text format</a:t>
            </a:r>
            <a:endParaRPr dirty="0"/>
          </a:p>
          <a:p>
            <a:pPr lvl="1">
              <a:buSzPct val="25000"/>
              <a:buFont typeface="StarSymbol"/>
              <a:buChar char=""/>
            </a:pPr>
            <a:r>
              <a:rPr lang="en-US" sz="2000" dirty="0">
                <a:solidFill>
                  <a:srgbClr val="003352"/>
                </a:solidFill>
                <a:latin typeface="Arial" panose="020B0604020202020204"/>
              </a:rPr>
              <a:t>Second Outline Level</a:t>
            </a:r>
            <a:endParaRPr dirty="0"/>
          </a:p>
          <a:p>
            <a:pPr lvl="2">
              <a:buSzPct val="25000"/>
              <a:buFont typeface="StarSymbol"/>
              <a:buChar char=""/>
            </a:pPr>
            <a:r>
              <a:rPr lang="en-US" sz="2000" dirty="0">
                <a:solidFill>
                  <a:srgbClr val="003352"/>
                </a:solidFill>
                <a:latin typeface="Arial" panose="020B0604020202020204"/>
              </a:rPr>
              <a:t>Third Outline Level</a:t>
            </a:r>
            <a:endParaRPr dirty="0"/>
          </a:p>
          <a:p>
            <a:pPr lvl="3">
              <a:buSzPct val="25000"/>
              <a:buFont typeface="StarSymbol"/>
              <a:buChar char=""/>
            </a:pPr>
            <a:r>
              <a:rPr lang="en-US" sz="2000" dirty="0">
                <a:solidFill>
                  <a:srgbClr val="003352"/>
                </a:solidFill>
                <a:latin typeface="Arial" panose="020B0604020202020204"/>
              </a:rPr>
              <a:t>Fourth Outline Level</a:t>
            </a:r>
            <a:endParaRPr dirty="0"/>
          </a:p>
          <a:p>
            <a:pPr lvl="4">
              <a:buSzPct val="25000"/>
              <a:buFont typeface="StarSymbol"/>
              <a:buChar char=""/>
            </a:pPr>
            <a:r>
              <a:rPr lang="en-US" sz="2000" dirty="0">
                <a:solidFill>
                  <a:srgbClr val="003352"/>
                </a:solidFill>
                <a:latin typeface="Arial" panose="020B0604020202020204"/>
              </a:rPr>
              <a:t>Fifth Outline Level</a:t>
            </a:r>
            <a:endParaRPr dirty="0"/>
          </a:p>
          <a:p>
            <a:pPr lvl="5">
              <a:buSzPct val="25000"/>
              <a:buFont typeface="StarSymbol"/>
              <a:buChar char=""/>
            </a:pPr>
            <a:r>
              <a:rPr lang="en-US" sz="2000" dirty="0">
                <a:solidFill>
                  <a:srgbClr val="003352"/>
                </a:solidFill>
                <a:latin typeface="Arial" panose="020B0604020202020204"/>
              </a:rPr>
              <a:t>Sixth Outline Level</a:t>
            </a:r>
            <a:endParaRPr dirty="0"/>
          </a:p>
          <a:p>
            <a:pPr>
              <a:lnSpc>
                <a:spcPct val="100000"/>
              </a:lnSpc>
              <a:buFont typeface="Arial" panose="020B0604020202020204"/>
              <a:buChar char="•"/>
            </a:pPr>
            <a:r>
              <a:rPr lang="en-US" sz="2000" dirty="0">
                <a:solidFill>
                  <a:srgbClr val="003352"/>
                </a:solidFill>
                <a:latin typeface="Arial" panose="020B0604020202020204"/>
              </a:rPr>
              <a:t>Seventh Outline </a:t>
            </a:r>
            <a:r>
              <a:rPr lang="en-US" sz="2000" dirty="0" err="1">
                <a:solidFill>
                  <a:srgbClr val="003352"/>
                </a:solidFill>
                <a:latin typeface="Arial" panose="020B0604020202020204"/>
              </a:rPr>
              <a:t>LevelClick</a:t>
            </a:r>
            <a:r>
              <a:rPr lang="en-US" sz="2000" dirty="0">
                <a:solidFill>
                  <a:srgbClr val="003352"/>
                </a:solidFill>
                <a:latin typeface="Arial" panose="020B0604020202020204"/>
              </a:rPr>
              <a:t> to edit Master text styles</a:t>
            </a:r>
            <a:endParaRPr dirty="0"/>
          </a:p>
        </p:txBody>
      </p:sp>
      <p:sp>
        <p:nvSpPr>
          <p:cNvPr id="2" name="Rectangle 1"/>
          <p:cNvSpPr/>
          <p:nvPr userDrawn="1"/>
        </p:nvSpPr>
        <p:spPr>
          <a:xfrm>
            <a:off x="8631180" y="76200"/>
            <a:ext cx="436620"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iming>
    <p:tnLst>
      <p:par>
        <p:cTn id="1" dur="indefinite" restart="never" nodeType="tmRoot"/>
      </p:par>
    </p:tnLst>
  </p:timing>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hyperlink" Target="http://news.bbc.co.uk/2/hi/health/583722.s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err="1" smtClean="0">
                <a:solidFill>
                  <a:srgbClr val="000000"/>
                </a:solidFill>
                <a:latin typeface="Calibri" panose="020F0502020204030204"/>
                <a:ea typeface="DejaVu Sans" panose="020B0603030804020204"/>
              </a:rPr>
              <a:t>Datu</a:t>
            </a:r>
            <a:r>
              <a:rPr lang="en-US" sz="4000" dirty="0" smtClean="0">
                <a:solidFill>
                  <a:srgbClr val="000000"/>
                </a:solidFill>
                <a:latin typeface="Calibri" panose="020F0502020204030204"/>
                <a:ea typeface="DejaVu Sans" panose="020B0603030804020204"/>
              </a:rPr>
              <a:t> </a:t>
            </a:r>
            <a:r>
              <a:rPr lang="en-US" sz="4000" dirty="0" err="1" smtClean="0">
                <a:solidFill>
                  <a:srgbClr val="000000"/>
                </a:solidFill>
                <a:latin typeface="Calibri" panose="020F0502020204030204"/>
                <a:ea typeface="DejaVu Sans" panose="020B0603030804020204"/>
              </a:rPr>
              <a:t>tabulas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en-US" sz="2800" dirty="0" err="1" smtClean="0">
                <a:solidFill>
                  <a:srgbClr val="000000"/>
                </a:solidFill>
                <a:latin typeface="Calibri" panose="020F0502020204030204"/>
                <a:ea typeface="DejaVu Sans" panose="020B0603030804020204"/>
              </a:rPr>
              <a:t>Tabulu</a:t>
            </a:r>
            <a:r>
              <a:rPr lang="en-US" sz="2800" dirty="0" smtClean="0">
                <a:solidFill>
                  <a:srgbClr val="000000"/>
                </a:solidFill>
                <a:latin typeface="Calibri" panose="020F0502020204030204"/>
                <a:ea typeface="DejaVu Sans" panose="020B0603030804020204"/>
              </a:rPr>
              <a:t> </a:t>
            </a:r>
            <a:r>
              <a:rPr lang="en-US" sz="2800" dirty="0" err="1" smtClean="0">
                <a:solidFill>
                  <a:srgbClr val="000000"/>
                </a:solidFill>
                <a:latin typeface="Calibri" panose="020F0502020204030204"/>
                <a:ea typeface="DejaVu Sans" panose="020B0603030804020204"/>
              </a:rPr>
              <a:t>veido</a:t>
            </a:r>
            <a:r>
              <a:rPr lang="lv-LV" sz="2800" dirty="0" smtClean="0">
                <a:solidFill>
                  <a:srgbClr val="000000"/>
                </a:solidFill>
                <a:latin typeface="Calibri" panose="020F0502020204030204"/>
                <a:ea typeface="DejaVu Sans" panose="020B0603030804020204"/>
              </a:rPr>
              <a:t>šana un nolasīšana</a:t>
            </a:r>
            <a:r>
              <a:rPr lang="en-US" sz="2800" dirty="0" smtClean="0">
                <a:solidFill>
                  <a:srgbClr val="000000"/>
                </a:solidFill>
                <a:latin typeface="Calibri" panose="020F0502020204030204"/>
                <a:ea typeface="DejaVu Sans" panose="020B0603030804020204"/>
              </a:rPr>
              <a:t>; </a:t>
            </a:r>
            <a:r>
              <a:rPr lang="en-US" sz="2800" dirty="0" err="1" smtClean="0">
                <a:solidFill>
                  <a:srgbClr val="000000"/>
                </a:solidFill>
                <a:latin typeface="Calibri" panose="020F0502020204030204"/>
                <a:ea typeface="DejaVu Sans" panose="020B0603030804020204"/>
              </a:rPr>
              <a:t>ar</a:t>
            </a:r>
            <a:r>
              <a:rPr lang="lv-LV" sz="2800" smtClean="0">
                <a:solidFill>
                  <a:srgbClr val="000000"/>
                </a:solidFill>
                <a:latin typeface="Calibri" panose="020F0502020204030204"/>
                <a:ea typeface="DejaVu Sans" panose="020B0603030804020204"/>
              </a:rPr>
              <a:t>ī vienkāršas joslu diagrammas</a:t>
            </a:r>
            <a:endParaRPr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err="1" smtClean="0">
                <a:solidFill>
                  <a:srgbClr val="000000"/>
                </a:solidFill>
                <a:latin typeface="Calibri" panose="020F0502020204030204"/>
                <a:ea typeface="DejaVu Sans" panose="020B0603030804020204"/>
              </a:rPr>
              <a:t>Datu</a:t>
            </a:r>
            <a:r>
              <a:rPr lang="en-US" sz="4000" dirty="0" smtClean="0">
                <a:solidFill>
                  <a:srgbClr val="000000"/>
                </a:solidFill>
                <a:latin typeface="Calibri" panose="020F0502020204030204"/>
                <a:ea typeface="DejaVu Sans" panose="020B0603030804020204"/>
              </a:rPr>
              <a:t> </a:t>
            </a:r>
            <a:r>
              <a:rPr lang="en-US" sz="4000" dirty="0" err="1" smtClean="0">
                <a:solidFill>
                  <a:srgbClr val="000000"/>
                </a:solidFill>
                <a:latin typeface="Calibri" panose="020F0502020204030204"/>
                <a:ea typeface="DejaVu Sans" panose="020B0603030804020204"/>
              </a:rPr>
              <a:t>tabulas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en-US" sz="2800" dirty="0" err="1" smtClean="0">
                <a:solidFill>
                  <a:srgbClr val="000000"/>
                </a:solidFill>
                <a:latin typeface="Calibri" panose="020F0502020204030204"/>
                <a:ea typeface="DejaVu Sans" panose="020B0603030804020204"/>
              </a:rPr>
              <a:t>Tabulu</a:t>
            </a:r>
            <a:r>
              <a:rPr lang="en-US" sz="2800" dirty="0" smtClean="0">
                <a:solidFill>
                  <a:srgbClr val="000000"/>
                </a:solidFill>
                <a:latin typeface="Calibri" panose="020F0502020204030204"/>
                <a:ea typeface="DejaVu Sans" panose="020B0603030804020204"/>
              </a:rPr>
              <a:t> </a:t>
            </a:r>
            <a:r>
              <a:rPr lang="en-US" sz="2800" dirty="0" err="1" smtClean="0">
                <a:solidFill>
                  <a:srgbClr val="000000"/>
                </a:solidFill>
                <a:latin typeface="Calibri" panose="020F0502020204030204"/>
                <a:ea typeface="DejaVu Sans" panose="020B0603030804020204"/>
              </a:rPr>
              <a:t>veido</a:t>
            </a:r>
            <a:r>
              <a:rPr lang="lv-LV" sz="2800" dirty="0" smtClean="0">
                <a:solidFill>
                  <a:srgbClr val="000000"/>
                </a:solidFill>
                <a:latin typeface="Calibri" panose="020F0502020204030204"/>
                <a:ea typeface="DejaVu Sans" panose="020B0603030804020204"/>
              </a:rPr>
              <a:t>šana un nolasīšana</a:t>
            </a:r>
            <a:endParaRPr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7475" y="1119188"/>
            <a:ext cx="38290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7950" y="1123950"/>
            <a:ext cx="38481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1275" y="1114425"/>
            <a:ext cx="39814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8900" y="1104900"/>
            <a:ext cx="38862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9850" y="1133475"/>
            <a:ext cx="392430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err="1" smtClean="0">
                <a:solidFill>
                  <a:srgbClr val="000000"/>
                </a:solidFill>
                <a:latin typeface="Calibri" panose="020F0502020204030204"/>
                <a:ea typeface="DejaVu Sans" panose="020B0603030804020204"/>
              </a:rPr>
              <a:t>Datu</a:t>
            </a:r>
            <a:r>
              <a:rPr lang="en-US" sz="4000" dirty="0" smtClean="0">
                <a:solidFill>
                  <a:srgbClr val="000000"/>
                </a:solidFill>
                <a:latin typeface="Calibri" panose="020F0502020204030204"/>
                <a:ea typeface="DejaVu Sans" panose="020B0603030804020204"/>
              </a:rPr>
              <a:t> </a:t>
            </a:r>
            <a:r>
              <a:rPr lang="en-US" sz="4000" dirty="0" err="1" smtClean="0">
                <a:solidFill>
                  <a:srgbClr val="000000"/>
                </a:solidFill>
                <a:latin typeface="Calibri" panose="020F0502020204030204"/>
                <a:ea typeface="DejaVu Sans" panose="020B0603030804020204"/>
              </a:rPr>
              <a:t>tabulas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en-US" sz="2800" dirty="0" err="1" smtClean="0">
                <a:solidFill>
                  <a:srgbClr val="000000"/>
                </a:solidFill>
                <a:latin typeface="Calibri" panose="020F0502020204030204"/>
                <a:ea typeface="DejaVu Sans" panose="020B0603030804020204"/>
              </a:rPr>
              <a:t>Tabulu</a:t>
            </a:r>
            <a:r>
              <a:rPr lang="en-US" sz="2800" dirty="0" smtClean="0">
                <a:solidFill>
                  <a:srgbClr val="000000"/>
                </a:solidFill>
                <a:latin typeface="Calibri" panose="020F0502020204030204"/>
                <a:ea typeface="DejaVu Sans" panose="020B0603030804020204"/>
              </a:rPr>
              <a:t> </a:t>
            </a:r>
            <a:r>
              <a:rPr lang="en-US" sz="2800" dirty="0" err="1" smtClean="0">
                <a:solidFill>
                  <a:srgbClr val="000000"/>
                </a:solidFill>
                <a:latin typeface="Calibri" panose="020F0502020204030204"/>
                <a:ea typeface="DejaVu Sans" panose="020B0603030804020204"/>
              </a:rPr>
              <a:t>veido</a:t>
            </a:r>
            <a:r>
              <a:rPr lang="lv-LV" sz="2800" dirty="0" smtClean="0">
                <a:solidFill>
                  <a:srgbClr val="000000"/>
                </a:solidFill>
                <a:latin typeface="Calibri" panose="020F0502020204030204"/>
                <a:ea typeface="DejaVu Sans" panose="020B0603030804020204"/>
              </a:rPr>
              <a:t>šana un nolasīšana</a:t>
            </a:r>
            <a:endParaRPr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8900" y="1123950"/>
            <a:ext cx="38862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800" y="1295400"/>
            <a:ext cx="38957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98" y="1276350"/>
            <a:ext cx="3905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276350"/>
            <a:ext cx="3905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86703"/>
            <a:ext cx="38385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Statistikas mācīšana bez datora</a:t>
            </a:r>
            <a:endParaRPr lang="en-GB" dirty="0"/>
          </a:p>
        </p:txBody>
      </p:sp>
      <p:sp>
        <p:nvSpPr>
          <p:cNvPr id="3" name="Content Placeholder 2"/>
          <p:cNvSpPr>
            <a:spLocks noGrp="1"/>
          </p:cNvSpPr>
          <p:nvPr>
            <p:ph idx="1"/>
          </p:nvPr>
        </p:nvSpPr>
        <p:spPr/>
        <p:txBody>
          <a:bodyPr>
            <a:normAutofit/>
          </a:bodyPr>
          <a:lstStyle/>
          <a:p>
            <a:pPr marL="285750" indent="-285750"/>
            <a:r>
              <a:rPr lang="lv-LV" dirty="0" smtClean="0"/>
              <a:t>Domu eksperimenti (maldīšanās pa kvadrātveida pilsētas ielām; Bifona eksperiments ar adatu utml.</a:t>
            </a:r>
            <a:endParaRPr lang="lv-LV" dirty="0" smtClean="0"/>
          </a:p>
          <a:p>
            <a:pPr marL="285750" indent="-285750"/>
            <a:r>
              <a:rPr lang="lv-LV" dirty="0" smtClean="0"/>
              <a:t>Jautājumi par jēdzienu izpratni (kāda ir reprezentatīva izlase, vai dotie notikumi ir neatkarīgi, u.c.)</a:t>
            </a:r>
            <a:endParaRPr lang="lv-LV" dirty="0" smtClean="0"/>
          </a:p>
          <a:p>
            <a:pPr marL="285750" indent="-285750"/>
            <a:r>
              <a:rPr lang="lv-LV" dirty="0" smtClean="0"/>
              <a:t>Vienkārši skaitliski piemēri (vidējās vērtības, mediānas utml. atrašanai)</a:t>
            </a:r>
            <a:endParaRPr lang="lv-LV" dirty="0" smtClean="0"/>
          </a:p>
          <a:p>
            <a:pPr marL="285750" indent="-285750"/>
            <a:r>
              <a:rPr lang="lv-LV" dirty="0" smtClean="0"/>
              <a:t>Datu nolasīšana no diagrammas vai tabulas; vairāku datu avotu kombinēšana atbildes iegūšanai; iespējams ar papildu aprēķinu. </a:t>
            </a:r>
            <a:endParaRPr lang="en-GB"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200150"/>
            <a:ext cx="39243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209675"/>
            <a:ext cx="39052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7950" y="1123950"/>
            <a:ext cx="38481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r>
              <a:rPr lang="lv-LV" dirty="0" smtClean="0"/>
              <a:t>Par katru objektu/indivīdu apkopojam datus:</a:t>
            </a:r>
            <a:br>
              <a:rPr lang="lv-LV" dirty="0" smtClean="0"/>
            </a:br>
            <a:r>
              <a:rPr lang="lv-LV" dirty="0" smtClean="0"/>
              <a:t>Dati ir kvantitatīvi jeb skaitliski (veseli skaitļi; daļskaitļi; datumi)</a:t>
            </a:r>
            <a:endParaRPr lang="lv-LV" dirty="0" smtClean="0"/>
          </a:p>
          <a:p>
            <a:r>
              <a:rPr lang="lv-LV" dirty="0" smtClean="0"/>
              <a:t>Dati ir kvalitatīvi: virknes jeb </a:t>
            </a:r>
            <a:r>
              <a:rPr lang="lv-LV" smtClean="0"/>
              <a:t>stringi, pārskaitījuma tipi(?). </a:t>
            </a:r>
            <a:endParaRPr lang="lv-LV" dirty="0" smtClean="0"/>
          </a:p>
          <a:p>
            <a:pPr marL="285750" indent="-285750">
              <a:buFont typeface="Arial" panose="020B0604020202020204" pitchFamily="34" charset="0"/>
              <a:buChar char="•"/>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Laika mērīšana</a:t>
            </a:r>
            <a:endParaRPr lang="en-GB" dirty="0"/>
          </a:p>
        </p:txBody>
      </p:sp>
      <p:sp>
        <p:nvSpPr>
          <p:cNvPr id="3" name="Text Placeholder 2"/>
          <p:cNvSpPr>
            <a:spLocks noGrp="1"/>
          </p:cNvSpPr>
          <p:nvPr>
            <p:ph type="body" idx="10"/>
          </p:nvPr>
        </p:nvSpPr>
        <p:spPr/>
        <p:txBody>
          <a:bodyPr/>
          <a:lstStyle/>
          <a:p>
            <a:endParaRPr lang="en-GB"/>
          </a:p>
        </p:txBody>
      </p:sp>
      <p:pic>
        <p:nvPicPr>
          <p:cNvPr id="1026" name="Picture 2" descr="http://blog.timesunion.com/holistichealth/files/2012/04/time-300x20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0" y="971550"/>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statistika (vārda plašā nozīmē)? </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Statistika aplūko likumsakarības, kas izpaužas nenoteiktības (</a:t>
            </a:r>
            <a:r>
              <a:rPr lang="lv-LV" i="1" dirty="0" smtClean="0"/>
              <a:t>uncertainty</a:t>
            </a:r>
            <a:r>
              <a:rPr lang="lv-LV" dirty="0" smtClean="0"/>
              <a:t>) un mainības (</a:t>
            </a:r>
            <a:r>
              <a:rPr lang="lv-LV" i="1" dirty="0" smtClean="0"/>
              <a:t>variation</a:t>
            </a:r>
            <a:r>
              <a:rPr lang="lv-LV" dirty="0" smtClean="0"/>
              <a:t>) apstākļos. Ja kādai parādībai visi nosacījumi ir precīzi zināmi un sekas nosakāmas viennozīmīgi, tad tās pētīšanai statistika nav vajadzīga. Piemēri – klasiskā mehānika, astronomija, ķīmija. </a:t>
            </a:r>
            <a:endParaRPr lang="lv-LV" dirty="0" smtClean="0"/>
          </a:p>
          <a:p>
            <a:pPr marL="285750" indent="-285750">
              <a:buFont typeface="Arial" panose="020B0604020202020204" pitchFamily="34" charset="0"/>
              <a:buChar char="•"/>
            </a:pPr>
            <a:r>
              <a:rPr lang="en-US" dirty="0"/>
              <a:t>K</a:t>
            </a:r>
            <a:r>
              <a:rPr lang="lv-LV" dirty="0" smtClean="0"/>
              <a:t>ursa mērķis </a:t>
            </a:r>
            <a:r>
              <a:rPr lang="en-US" dirty="0" smtClean="0"/>
              <a:t>– </a:t>
            </a:r>
            <a:r>
              <a:rPr lang="lv-LV" dirty="0" smtClean="0"/>
              <a:t>būt prasmīgiem datu lietotājiem.</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dirty="0" smtClean="0">
                <a:hlinkClick r:id="rId1"/>
              </a:rPr>
              <a:t>http://news.bbc.co.uk/2/hi/health/583722.stm</a:t>
            </a:r>
            <a:r>
              <a:rPr lang="en-GB" dirty="0" smtClean="0"/>
              <a: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Atribūti</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Atribūti iedalās sekojoši: kvantitatīvi atribūti (bieži kopā ar mērvienībām) – nepārtraukti vai diskrēti (ne obligāti ar veselām vērtībām); bezdimensiju (bērnu skaits).</a:t>
            </a:r>
            <a:endParaRPr lang="lv-LV" dirty="0" smtClean="0"/>
          </a:p>
          <a:p>
            <a:pPr marL="285750" indent="-285750">
              <a:buFont typeface="Arial" panose="020B0604020202020204" pitchFamily="34" charset="0"/>
              <a:buChar char="•"/>
            </a:pPr>
            <a:r>
              <a:rPr lang="lv-LV" dirty="0" smtClean="0"/>
              <a:t>Nepārtrauktus mainīgos var diskretizēt (gadu skaits ir vesels skaitlis); arī otrādi – diskrētus mainīgos var uzskatīt par nepārtrauktiem, ja, teiksim, vajag atzīmju sadalījumu aprakstīt ar līkni. </a:t>
            </a:r>
            <a:endParaRPr lang="lv-LV" dirty="0" smtClean="0"/>
          </a:p>
          <a:p>
            <a:pPr marL="285750" indent="-285750">
              <a:buFont typeface="Arial" panose="020B0604020202020204" pitchFamily="34" charset="0"/>
              <a:buChar char="•"/>
            </a:pPr>
            <a:r>
              <a:rPr lang="lv-LV" dirty="0" smtClean="0"/>
              <a:t>Kvalitatīvie atribūti var būt ar nesakārtotām vai arī sakārtotām atribūtu vērtībām.</a:t>
            </a:r>
            <a:endParaRPr lang="lv-LV" dirty="0" smtClean="0"/>
          </a:p>
          <a:p>
            <a:pPr marL="285750" indent="-285750">
              <a:buFont typeface="Arial" panose="020B0604020202020204" pitchFamily="34" charset="0"/>
              <a:buChar char="•"/>
            </a:pPr>
            <a:r>
              <a:rPr lang="lv-LV" dirty="0" smtClean="0"/>
              <a:t>Kvalitatīviem atribūtiem parasti nav jēgas veikt aritmētiskas darbības; rēķināt aritmētisko vidējo (izņēmums varētu būt patiesuma vērtības vai atbildes «Jā» un «Nē»).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Kas</a:t>
            </a:r>
            <a:r>
              <a:rPr lang="en-US" dirty="0" smtClean="0"/>
              <a:t> </a:t>
            </a:r>
            <a:r>
              <a:rPr lang="en-US" dirty="0" err="1" smtClean="0"/>
              <a:t>ir</a:t>
            </a:r>
            <a:r>
              <a:rPr lang="en-US" dirty="0" smtClean="0"/>
              <a:t> </a:t>
            </a:r>
            <a:r>
              <a:rPr lang="en-US" dirty="0" err="1" smtClean="0"/>
              <a:t>deskript</a:t>
            </a:r>
            <a:r>
              <a:rPr lang="lv-LV" dirty="0" smtClean="0"/>
              <a:t>īvā statistika?</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Ir lielas datu kopas – dati jāapkopo, lai varētu izdarīt kaut kādus secinājumus.</a:t>
            </a:r>
            <a:endParaRPr lang="lv-LV" dirty="0" smtClean="0"/>
          </a:p>
          <a:p>
            <a:pPr marL="285750" indent="-285750">
              <a:buFont typeface="Arial" panose="020B0604020202020204" pitchFamily="34" charset="0"/>
              <a:buChar char="•"/>
            </a:pPr>
            <a:r>
              <a:rPr lang="lv-LV" dirty="0" smtClean="0"/>
              <a:t>Dažu skaitļu - kopskaita, aritmētiskā vidējā u.c. - atrašanu sauc par datu kopsavilkumu jeb agregāciju (</a:t>
            </a:r>
            <a:r>
              <a:rPr lang="lv-LV" i="1" dirty="0" smtClean="0"/>
              <a:t>summary</a:t>
            </a:r>
            <a:r>
              <a:rPr lang="lv-LV" dirty="0" smtClean="0"/>
              <a:t>). </a:t>
            </a:r>
            <a:endParaRPr lang="lv-LV" dirty="0" smtClean="0"/>
          </a:p>
          <a:p>
            <a:pPr marL="285750" indent="-285750">
              <a:buFont typeface="Arial" panose="020B0604020202020204" pitchFamily="34" charset="0"/>
              <a:buChar char="•"/>
            </a:pPr>
            <a:endParaRPr lang="lv-LV" dirty="0"/>
          </a:p>
          <a:p>
            <a:r>
              <a:rPr lang="lv-LV" b="1" dirty="0" smtClean="0"/>
              <a:t>Piemērs </a:t>
            </a:r>
            <a:endParaRPr lang="lv-LV" b="1" dirty="0" smtClean="0"/>
          </a:p>
          <a:p>
            <a:pPr marL="285750" indent="-285750">
              <a:buFont typeface="Arial" panose="020B0604020202020204" pitchFamily="34" charset="0"/>
              <a:buChar char="•"/>
            </a:pPr>
            <a:r>
              <a:rPr lang="lv-LV" dirty="0" smtClean="0"/>
              <a:t>Apkopojam datus par piekaramajām atslēgām uz Ādažu-Kadagas tilta.</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varbūtību teorija?</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Varbūtību teorija nodarbojas ar «nejaušu» notikumu saprašanu un skaitlisku izteikšanu (pierakstot notikumiem varbūtības – skaitļus intervālā [0,1]). </a:t>
            </a:r>
            <a:endParaRPr lang="lv-LV" dirty="0" smtClean="0"/>
          </a:p>
          <a:p>
            <a:pPr marL="285750" indent="-285750">
              <a:buFont typeface="Arial" panose="020B0604020202020204" pitchFamily="34" charset="0"/>
              <a:buChar char="•"/>
            </a:pPr>
            <a:r>
              <a:rPr lang="lv-LV" dirty="0" smtClean="0"/>
              <a:t>Ja trīs loterijas biļetes pēc kartas visas zaudē, vai nākamajai loterijas biļetei ir labākas izredzes vinnēt?</a:t>
            </a:r>
            <a:endParaRPr lang="lv-LV" dirty="0" smtClean="0"/>
          </a:p>
          <a:p>
            <a:pPr marL="285750" indent="-285750">
              <a:buFont typeface="Arial" panose="020B0604020202020204" pitchFamily="34" charset="0"/>
              <a:buChar char="•"/>
            </a:pPr>
            <a:r>
              <a:rPr lang="lv-LV" dirty="0" smtClean="0"/>
              <a:t>Ko mēs varam sagaidīt notiekam «tīri nejauši»?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Kas ir inferenciālā statistika?</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Izdarām secinājumus no datiem, kas ņemti no nejaušām izlasēm.</a:t>
            </a:r>
            <a:endParaRPr lang="lv-LV" dirty="0" smtClean="0"/>
          </a:p>
          <a:p>
            <a:pPr marL="285750" lvl="3" indent="-285750">
              <a:buFont typeface="Arial" panose="020B0604020202020204" pitchFamily="34" charset="0"/>
              <a:buChar char="•"/>
            </a:pPr>
            <a:r>
              <a:rPr lang="lv-LV" dirty="0" smtClean="0"/>
              <a:t>Kā zinātnieki izdara secinājumus par medikamentu efektivitāti? </a:t>
            </a:r>
            <a:endParaRPr lang="lv-LV" dirty="0" smtClean="0"/>
          </a:p>
          <a:p>
            <a:pPr marL="285750" lvl="3" indent="-285750">
              <a:buFont typeface="Arial" panose="020B0604020202020204" pitchFamily="34" charset="0"/>
              <a:buChar char="•"/>
            </a:pPr>
            <a:r>
              <a:rPr lang="lv-LV" dirty="0" smtClean="0"/>
              <a:t>Kā socioloģiskas aptaujas var ļaut izdarīt precīzas prognozes, aptaujājot tikai nelielu daļu no vēlētājiem (pircējiem, TV skatītājiem, utml.) </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8425" y="1123950"/>
            <a:ext cx="38671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0"/>
          </p:nvPr>
        </p:nvSpPr>
        <p:spPr/>
        <p:txBody>
          <a:bodyPr/>
          <a:lstStyle/>
          <a:p>
            <a:endParaRPr lang="en-GB"/>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7950" y="1119188"/>
            <a:ext cx="38481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2751</Words>
  <Application>WPS Presentation</Application>
  <PresentationFormat>On-screen Show (16:9)</PresentationFormat>
  <Paragraphs>59</Paragraphs>
  <Slides>23</Slides>
  <Notes>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SimSun</vt:lpstr>
      <vt:lpstr>Wingdings</vt:lpstr>
      <vt:lpstr>Arial</vt:lpstr>
      <vt:lpstr>DejaVu Sans</vt:lpstr>
      <vt:lpstr>StarSymbol</vt:lpstr>
      <vt:lpstr>Calibri</vt:lpstr>
      <vt:lpstr>微软雅黑</vt:lpstr>
      <vt:lpstr>SimHei</vt:lpstr>
      <vt:lpstr/>
      <vt:lpstr>Arial Unicode MS</vt:lpstr>
      <vt:lpstr>Gubbi</vt:lpstr>
      <vt:lpstr>Office Theme</vt:lpstr>
      <vt:lpstr>Office Theme</vt:lpstr>
      <vt:lpstr>PowerPoint 演示文稿</vt:lpstr>
      <vt:lpstr>Statistikas mācīšana bez datora</vt:lpstr>
      <vt:lpstr>Kas ir statistika (vārda plašā nozīmē)? </vt:lpstr>
      <vt:lpstr>Atribūti</vt:lpstr>
      <vt:lpstr>Kas ir deskriptīvā statistika?</vt:lpstr>
      <vt:lpstr>Kas ir varbūtību teorija?</vt:lpstr>
      <vt:lpstr>Kas ir inferenciālā statistika?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Laika mērīšana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kalvis</cp:lastModifiedBy>
  <cp:revision>130</cp:revision>
  <dcterms:created xsi:type="dcterms:W3CDTF">2019-08-18T20:10:06Z</dcterms:created>
  <dcterms:modified xsi:type="dcterms:W3CDTF">2019-08-18T20:10:06Z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