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1"/>
  </p:notes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70" r:id="rId19"/>
    <p:sldId id="287" r:id="rId2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66911" autoAdjust="0"/>
  </p:normalViewPr>
  <p:slideViewPr>
    <p:cSldViewPr>
      <p:cViewPr varScale="1">
        <p:scale>
          <a:sx n="64" d="100"/>
          <a:sy n="64" d="100"/>
        </p:scale>
        <p:origin x="-14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Taisnstūrīši četriem logo</a:t>
            </a:r>
            <a:r>
              <a:rPr lang="lv-LV" baseline="0" dirty="0" smtClean="0"/>
              <a:t> domāti, lai ievietotu Jūsu organizācijas vai Jūsu sponsoru logotipus (to izvietojumu var rediģēt ar </a:t>
            </a:r>
            <a:r>
              <a:rPr lang="lv-LV" b="1" baseline="0" dirty="0" smtClean="0"/>
              <a:t>View &gt; Slide Master</a:t>
            </a:r>
            <a:r>
              <a:rPr lang="lv-LV" baseline="0" dirty="0" smtClean="0"/>
              <a:t>). </a:t>
            </a:r>
          </a:p>
          <a:p>
            <a:r>
              <a:rPr lang="lv-LV" baseline="0" dirty="0" smtClean="0"/>
              <a:t>Abi nosaukumi «Datu apstrāde» un «Varbūtības un statistika» apzīmē līdzīgas lietas. Šī zinību nozare ir matemātikas sadaļa, un tad tās nosaukums ir «</a:t>
            </a:r>
            <a:r>
              <a:rPr lang="lv-LV" i="1" baseline="0" dirty="0" smtClean="0"/>
              <a:t>Varbūtību teorija un statistika</a:t>
            </a:r>
            <a:r>
              <a:rPr lang="lv-LV" baseline="0" dirty="0" smtClean="0"/>
              <a:t>» (Probability theory and statistics), vai arī ar uzsvaru uz atbilstošo informātikas tēmu «</a:t>
            </a:r>
            <a:r>
              <a:rPr lang="lv-LV" i="1" baseline="0" dirty="0" smtClean="0"/>
              <a:t>Datu apstrāde un vizualizācija</a:t>
            </a:r>
            <a:r>
              <a:rPr lang="lv-LV" baseline="0" dirty="0" smtClean="0"/>
              <a:t>» (Data processing and data visualization), vai arī kā dažādu nozaru un prasmju kopsalikums «</a:t>
            </a:r>
            <a:r>
              <a:rPr lang="lv-LV" i="1" baseline="0" dirty="0" smtClean="0"/>
              <a:t>Datu mācība</a:t>
            </a:r>
            <a:r>
              <a:rPr lang="lv-LV" baseline="0" dirty="0" smtClean="0"/>
              <a:t>» (Data science). Var iztēloties dažādus statistikas pasniegšanas formātus – to var mācīt obligātajās matemātikas stundās (vajadzības gadījumā saskaņojot programmu), to var piedāvāt arī kā izvēles priekšmetu vai arī var mācīt pulciņos (šajos gadījumos tomēr jārēķinās, ka atsaucība nebūs liela – jo skolēniem jau sākot ar 5.klasi ir ļoti daudzveidīgas intereses). 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Gravity Data</a:t>
            </a:r>
          </a:p>
          <a:p>
            <a:r>
              <a:rPr lang="en-GB" smtClean="0"/>
              <a:t>http://www.stat.berkeley.edu/~stark/SticiGui/Text/histograms.htm#gravity_data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lv-LV" b="1" dirty="0" smtClean="0"/>
              <a:t>Attēlos izmantotie fakti: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lv-LV" dirty="0" smtClean="0"/>
              <a:t>Vīriešu vidējais garums 178cm</a:t>
            </a:r>
            <a:r>
              <a:rPr lang="lv-LV" baseline="0" dirty="0" smtClean="0"/>
              <a:t>, dispersija 10cm; sieviešu vidējais garums 165cm, dispersija 9cm. 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lv-LV" baseline="0" dirty="0" smtClean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lv-LV" b="1" baseline="0" dirty="0" smtClean="0"/>
              <a:t>Jautājumi: 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Cik liela ir apdzīvota vieta, kurā var atrast 10 tūkstošus pieaugušo? Var nosaukt piemērus. 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Kā izskatīsies grafiks, ja vīriešus un sievietes skaitīs kopā? (Vai grafikam būs viens «kupris», vai divi «kupri»?)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Kāpēc sieviešu grafiks ir «augstāks»? (zīmējumā tas īpaši uzskatāmi nav redzams...)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Ar ko atšķiras stabiņi no gludās līknes? 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Kāda īpašība ir sarkanās un zilās līknes krustojumam (šis krustpunkts iestājas aptuveni pie 172 cm)? 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lv-LV" dirty="0" smtClean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lv-LV" b="1" dirty="0" smtClean="0"/>
              <a:t>Atsauces: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baseline="0" dirty="0" smtClean="0"/>
              <a:t>http://www.geog.ubc.ca/courses/geob370/notes/Lecture09.html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dirty="0" smtClean="0"/>
              <a:t>http://www.usablestats.com/lessons/normal</a:t>
            </a:r>
          </a:p>
          <a:p>
            <a:pPr marL="228600" lvl="1" indent="-228600">
              <a:buFont typeface="Arial" panose="020B0604020202020204" pitchFamily="34" charset="0"/>
              <a:buAutoNum type="arabicPeriod"/>
            </a:pPr>
            <a:r>
              <a:rPr lang="lv-LV" dirty="0" smtClean="0"/>
              <a:t>http://en.wikipedia.org/wiki/Human_height</a:t>
            </a:r>
          </a:p>
          <a:p>
            <a:endParaRPr lang="lv-LV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2014-07-19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460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2014-07-19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895320"/>
            <a:ext cx="8838360" cy="3851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1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876800" y="2266950"/>
            <a:ext cx="3809640" cy="191949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229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DBC1-556A-4EA0-9477-A2E8A2CDA29A}" type="datetimeFigureOut">
              <a:rPr lang="en-GB" smtClean="0"/>
              <a:t>2014-07-19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"/>
          </a:xfrm>
          <a:prstGeom prst="rect">
            <a:avLst/>
          </a:prstGeom>
        </p:spPr>
      </p:pic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Click to edit the title text format</a:t>
            </a:r>
            <a:endParaRPr dirty="0"/>
          </a:p>
        </p:txBody>
      </p:sp>
      <p:pic>
        <p:nvPicPr>
          <p:cNvPr id="9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631180" y="57150"/>
            <a:ext cx="4366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Datu apstrāde - 201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DejaVu Sans"/>
              </a:rPr>
              <a:t>Norm</a:t>
            </a:r>
            <a: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  <a:t>ālā sadalījuma līkne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376238"/>
            <a:ext cx="5895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14338"/>
            <a:ext cx="58578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9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76238"/>
            <a:ext cx="58769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5763"/>
            <a:ext cx="5867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1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23863"/>
            <a:ext cx="5867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23863"/>
            <a:ext cx="5867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39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1000"/>
            <a:ext cx="5867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4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Uzdevumi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Gravity Data – atrast amplitūdu, IQR</a:t>
            </a:r>
          </a:p>
          <a:p>
            <a:r>
              <a:rPr lang="lv-LV" sz="2800" dirty="0" smtClean="0"/>
              <a:t>Diviem klasesbiedriem liecībās ir viena un tā pati vidējā atzīme – 8.5</a:t>
            </a:r>
            <a:r>
              <a:rPr lang="en-GB" sz="2800" dirty="0" smtClean="0"/>
              <a:t>.</a:t>
            </a:r>
            <a:r>
              <a:rPr lang="en-GB" sz="2800" dirty="0"/>
              <a:t> </a:t>
            </a:r>
            <a:r>
              <a:rPr lang="lv-LV" sz="2800" dirty="0"/>
              <a:t> </a:t>
            </a:r>
            <a:r>
              <a:rPr lang="lv-LV" sz="2800" dirty="0" smtClean="0"/>
              <a:t>Viņiem izliktas atzīmes par vieniem un tiem pašiem priekšmetiem; un neviens no vērtējumiem nav bijis 10 balles. Vai viņiem ir vienāds skaits «9»? </a:t>
            </a:r>
          </a:p>
          <a:p>
            <a:r>
              <a:rPr lang="lv-LV" sz="2800" dirty="0" smtClean="0"/>
              <a:t>Datu tabulai izrēķināt aritm.vidējo, rms (vidējo kvadrātisko) un arī vidējo kvadrātisko novirzi. </a:t>
            </a: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65432"/>
              </p:ext>
            </p:extLst>
          </p:nvPr>
        </p:nvGraphicFramePr>
        <p:xfrm>
          <a:off x="457200" y="4400550"/>
          <a:ext cx="8229600" cy="3657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0" descr="data:image/jpeg;base64,/9j/4AAQSkZJRgABAQAAAQABAAD/2wCEAAkGBhQSERQTExQUFRQWGCIYGBgWGR0dHhsaHBgdGiAcICEcHyYiHCElHBwYHy8gJCkpLC0sHB8xNTAqNSYrLCwBCQoKDgwOGg8PGiwkHSQvNSwuLy0sLCosLyksMDIsKS8qKSksKSkpKS8xKik1LiwsNS4sLSosKS8pLywtNCkpL//AABEIALsBDQMBIgACEQEDEQH/xAAbAAACAgMBAAAAAAAAAAAAAAAABgQFAQMHAv/EAE8QAAIBAwMDAgQDAwMODQUBAAECAwAEEQUSIQYTMSJBBxRRYSMycUJSgRWRoRYkM1NUVWJzdJOUs9LTJTQ1Y3KCkpWxssHR4SZDotTwF//EABkBAQADAQEAAAAAAAAAAAAAAAABAwUEAv/EACsRAQACAAQDCAIDAQAAAAAAAAABAgMRITEEQaESYXGBkcHR8FGxIjLxE//aAAwDAQACEQMRAD8A7jRRRQFFFFAUUUUBRRRQFFFFBgmgHNKPxM1m5ttPmntnjRoxklk3nllX0gnaDznLBhxjHuGewcmNCfJUE/qQM0EivJqsm6mtkkaNriFZFyWQuoYALvORnPC5b9OakWWqJMgeJ0kQ5wyEMDg4OCODg8UEjNehSFq/UcnevF74g+WQNGm1TvyN25twJIzhcLjz9ab9JumkgidxtZ0VmX6EjJFeYvErsTAth1i08/8AVjRVPqWtmK4tIQoIuHdS2cbdkLSZA98lcVa7qmVLIevQNJesavcx6rZQh0FvP3cqE9R2RbvUxz+0cjaF8ck5xTgz4Gfb3Jr3NZrETPPUbKKqv6qLX+6bf/Op/tVNtrxZFDxsrqfDKQwPt5Bwea8jdvrINcon6yvHsp9VimHahuCottiFWgRxGcvt7gc7t2QwAx4rqFhciSNXX8rqGH6MoI/oNBIooooCiiigKKKKAooooCsGs1g0GaKKKAooooCiiigKKKKAory54qh1HrCKG7gtCshlnJCkIQgwhc5Y4BOAOFyRkZxQVfxfbOjXmP3F/wBalNenH8KP/oL/AOUUofELWbVFWC4tp7skGTswhmwi8F3AYDaD4z7jjxV30XqlvcWcUlrnskEKGJJXB5U5JOQcjyfbHGKBE+MVt+JDNbiQ3UMbtN2jg/JkFX3N7ZLEL7/2Qj8vHQNDuoZLaJ7fHYKKYwvACYwBj2x4x7EYol6VtmkmlMfrnXZK25xuXj0nDeOB4+/1Oc6ZoUNpH2reMRx53bQTgE+cAk4/hRE7EXqDTDd3F1KhWOSz2iPgerCmQs2fIJ4HsP56dtBvjPbQzMNpkQMR9yM+9UGv3FqZpd1tJM0ajvvHwAvkK3qHc49W3nimuxnRo0aMjYwDLjgbSMj+jFVVr/KdWhxOJNsKtZjSNvTX5JWu9LAXunL8xeHfJLy07kri2c5U/s/T9DinbTLDsx7N8snJO6Vy7cn6mvUt7GjxozANJkICeWKqWIH6KCf4VIarLbOAldUn/hjST/lH+pFOUy7lIGOQRz48HyPpXOOouqdOF33J7a4ftSdo3YV+3HIDgqGDjx4O0c8+a6PC2RkHIPII9x9quxe1Fa6cvfP3RBHHRNz/AGnRv9Db/aps0OwaGBUcQqwzkQJsjGWJGFJOPbP3yferLFeXqpLjHWnSctrG9haXJZdRnzHamMZXJDSN3M5EYAGfT9OfOew6baCKJIx4RVQfoqhf/SkUdUWNtPLMtvMU7vy8t8fWqvnlNzuZAgY4JVdgNMOq9ViGYW8UMtzOU7pSLYNse7aGJdlXk8BQcnnigYqKrdA12O8gjniJKOOMjBBBKkEexDAg/pVlQFFFFAUUUUBRRRQFYNZrBoM0UUUBRRRQFFFFAUUUUBSL1v8A8q6L/jZv9SKde9zj3/p9/wD2pR6o0K4nvbOeN7dRalmVJN+5y67W/L4AA4Izz5oLzUrqG1SW6kAXag3sPzFUJKoPc+pzge5b71V/DfQ2tLFVkXZLK7zug/YMjZ2f9Vdq/qDUPrDp+9uJ4ZIbi2ihhO9UmRmBl5w7cgHb+yPY8+cYueldKuYkkN5OJ5XfcCilUVQoCqq+3gkn3J98UCj8RtbvLCeKdJ3NrNuiMf4S9uZkPbbcyE7M4Y5zjax5BC076VaPHCiSytNIAN8jBRub3wFAAGfA+mOTS51L0ZLeyzmYwPCYGit0beDG7FSZSeRuOMZHgKB+01W3Sem3MFskN1KkrxgIsiAjcgGBu3ftDxn3wD5JoiST1VI8VzdNAztCyqt3sA9BIxlSf2tnn6ZOft0LRxH2Iu1/Y9g2f9Hbx/GqG+0CVZbgxPDsuvzCUHKtt2Erj8+QT6Tj9av9IsFggjhXJWNQoz5OBjP8aprWYtOf3Vo8Vi0vhVrG8ddOfgTde1G++d0/dZwhhJLsUXWQ5+WcEE9kbcLk5weRj3zTxpc0rRhp4likycosncAGeDu2rnP6V5vNISWW3lYtut2ZkweCXjMZzxz6WPjHNTWqy2zPgk9eWKPaDToFUSXT7UUDhV3iSWU/RV5JPuzAeTTXHGI4toJAVcA4yQFXAOPfwOPeki46a1P5meZLy0WSX0ruiZmSMZ2oufAB9R45bk59njTLYxwxozM7KoUuxJLEAAsSeSScmrr6ViM8+fmhz7+qWTH/ACnd/wDdT/7qnjpq4MlsjmV5ic+t4jCxw5HMZAK4xjxyAD71bAV58VWlwnWJpbHRr+wubefcZm7c2zMTh5VYNvzjOQTjluR9Di06v+atri2lsS7X0dgBcxbdw7KgAOefzCQsQoyTt+2Gdbzpt7u7je7eLtQP3IbeMk7nH5ZJSwBO3nChcDnk0atoM0d8b62eANJCIZEuCwU7WLK6suSCPBGMEe4NBu+Gr25062NoXMW08v8An37iX3Y43by2ccfTjFNVL/SPTwsLZYNwY7md2xtBd2LHA/ZXJwB9AKvBMD4INBsooFFAUUUUBRRRQFYNZrBoM0UUUBRRRQFFFFAUGisUHPukrMR63qqqXP4cB9bs5yysx5Yk4yTx4HsAOKqPiP0HElpd30ju14H7kUqswK/iBYokUHAAUhc+d3P2q26bvl/lzUSN2JUhVCUcBmjQhwGIxwfvVfr3XEUt7iaC7a3tW3Isdu7CaZc+sk4GyP8AZHux3HgCgtOrtGtXtUn1aT0xwbdhYqomK5Z1AILSHGFHOADgcmrL4Vow0m03SCQ7PzBt2AWJC5+qjCkexGPatNx1vAEiS8hljM8IlKGF5UAbP4bFUOXxwUK++PpW74YaK1rYhGRo98skixv+aNHclFP0O3BI9iTQa9d6+jtbn5eaKVd0bypITGI3WNC5AJfhuMYI84Pg1e6ZqBmhSUxvFvG4JJjcAfGQpIBI5xnI8Hmuf/FCM3zNBF6HskN13GjY7pQQFiU4wRhgzYzz2x+9hy6T6g+dtUm2NHJjEiOrKVkABI9QGRzkEeQR9wCJ2JvU86pdXSXERkadALVj7cbdoJPow5ySMeOfan/SY3SCNZTudUUM31YAAn+ekfXLONpr4XQbewU2xCk5ULwseB53+QPqadOnYZFtYBN/ZBGofP1wP6f/AJqmn9mpxfYnBplvz9I29+8v6v1zbi7sRHewdsvIJtsqYwLdyu7nj14x45xTbZahFOu+KRJEyRuRgwyPIyKp9X0Rnu7GREUpE8jSeBgPbug49/UR/wCNX0aBeAMVZbWGY5X8QdFtIpYm7+zUZblWSVnwUQvjkZwsSJwPqQPJLV1FpMAnBOPYef0/X/1rnnW2pw6jbz2UUMrXXc2Rh4XXawcZk3kbVQDdlsjjjHPL/bW/4QQknC7SQSCcKAT9QfeujFn+Fc99URuov6t2/vfqP+ZX/eVeaZfmaNXMcsRP7EqhWGDjkAnGcZ8+DVOPh/b/ANtvf9Nuf95V1p+nLBGsalyq5wZHZ25JPLOSx8+5qlLiz7Z9HvdRb038V20nd47kbJIqpGD7KEONvjnxVv1XrscV5aXWoQd6znswEBUOsc7ethtbgFlwufOMewJrZ1b0hbahc9m0gGXkEl5cqGCKqn8q59DSscjKgkc58mpvU2nw/wApMt9GTZNZ9uA7WZEfeN4G0HZJtC4Pk4AHsKDfpHQJudOsYL9mZYt0jRByc7s9pC4OSERsYHk45wOc/DTpuCC71KS2TZEsq2yDczcxIDIcsSeXb+ipXQQlstHUziQ9lZHRXBD9oFmjBHkErj0+RkD2q2+HentFp0Akz3XUzS5GD3JWMrZ++Wx/CgZRRRmigKKKKAooooCsGs1g0GaKKKAooooCiiig0Xu/Y3bCl8ekOSFz7ZIBIH6ClDo7qm4msLi4mQSSxSzKI4VPq7fhFHk5IwM8806mkT4T/wDFJ/8ALJ/9ZQQk6h1O1vLNb75eSC8ft7YlYGGQjIXJ/MPuc5w3jHPvrXX9TtQ13H2Ft45VjEDDdJKjME37wfSSx9KjnByeeKltdxXV4l5JIiWlmWSBmOBLO5CNICfKLxGp/abcRwBnR8WtHd7NrqO5kie0xMqBh2yyNkEjGS/Pp58445zQNPUuvi1tml2ln4WOPPLyscKn8T5+gBPtUP4c61Jd6bb3ExBkkDFiAAOJGUcDgcAUr6/dag1xFN/J7XEUVtlcTxxhZpI8SOQ3JKqSgGOMsfcYl/BW9lbSoVeEoiAiN94bugu5LYHKYPpwfOM0DpJq8KsUM0YYeVLqCMDJyM5HHP6VlbpZBujZXXxlSCPP1HFcv+MFmscsN1AGFyqP3+0qljaEdt3OfBG8KreeT+7x0XQuwLaH5baIDGpj2jjYRkf/AD980C1qmvzGW7WOVIhaqG2soYv6NxJJIwucKMc5Pn2pp0i8MsMUhXbvQNj6EgHFc/6l0xru4upo9qva7VwRnu4G87vbGAAB745p70G+M9tDLjb3EDEfTIqqkzMtDicKlcKs135905dc92dQ1oRXFrDtz8wzruzjbsiMmcY5ztx5HmrQmuda90y4vdPX5+9JeWUAl4spi3dsr+F5Pg5zwT+tPGmWLQxhGllmOSd8pUvyfBKqo4/Svc7M8q/ELrSS0EUVuMyu6FyRkRxGQJkg8ZZjtA+zH2p28VxPqmW9WCZ7iwZWmuo3M3ejPCSARRBRkqoHGc+SSfNdftJnlgVpIhHI6eqJiGCsR+UsBhh7EgV042FFKVnx5+CI3T+6PqKN+fFc8/qLm/vdov8ANJ/uacunbExW6RtHBEVzlLfPbHqJ9OQD9zx5zVCSFddc3ZtZtTiaM2sM5jFuU5eFZAjPvzkOScgD04Hg1b33U8k1+lnBOlsrWouRIyB2ky2AoDEABV9Te+M4Ixmk3rHpm4sraWwt5o3iv7jEMJjPdBZgzjcG2hFAUlsH9BkmrDrDpf5+5TT0KxSWdkHSbHqdmxGsZweI+CT55b9QwXmn9Tahe2NpLapCs8pfuSSBjEqxlk3AA7vWwBUc8Z+ma29LdQ3nevlv3tu3aKu54VdVDMhkbJY87Uxnjy1TPh7rpn02OSZFiaPdG4UAKO0xQlQOAMDwOByBxilK9jkfpu+uQCJLwvct9djyrgfwgUf00DV0tq11f4u89i0LHsxbAXlQcb5GbOwMeQqAHgcnPLglcih0lbO40SWzLD5gCOZd7ESJ2lcsQxP5QWP2wo9hXXI6D3RRRQFFFFAVg1msGgzRRRQFFFFAVUdSdSQWMLTXDbUH0BJJ+gA9/wCj6kVb0r/E4f8ABN9/iGoJuq9QQR2ZuZWaOFkDZGQ/rA2hdvO45AGOc0rdFXWmTxXVtbd+IcmeGZ5VYBuGf1OSufdlIP1pn0vT0ktLMuu7tpHImc8MIgAce+AT59+fIFL+j6elzq17dBAYVhFkSQCszht0p5HqC4WI5znBHtQL/SunaFJexJb28qTr+NA0neVZNhyHj3P6gMbhkc4q96j0HTbDfeTpJiSYOY+47I8zNkHtFwjHOW5GBgn2qHrOosuvWAuLcxxBZIraQMpDSMAMkD8o2jaE+rA/alr4l65DeJcSGaIiCVILeLeu4t3l7023OR47an91XPhs0HWOp+oYLS3Ms5bYxCYUFmYtngAcngE/oCai9BXNs9mgs0kS3jJRFkVlPnccbySRljz+o9qqer9Dnvhb3NheJG0O54sKro7N6M7skDjcucH8xqz+H/Ur3toJJUCTxu0MyjwJIzg4+3g45xnHtQSZ+l4HlnlIk3zp2pCJZOUHhQA2F9/y4/M37xrZoegw2cIhgUrGCSFLswGfON5O0e+Bxkk+5pN6/wCobywuI5BIWtJt0aqI48xzmNu2CzD8hb1ZPja2cjinbSYJUhRbiQSzAetwoUFvJAA9h4Hvgc0JLmvG07029JywQfMGHdt2YyBJtYBuPYAnH2pq09k7advGzaNu3xtxxj7Yrm3Vtw8FzddpiYplUXGFz2Sw2AjnlioPH3H2roGioiwRCLDRhFCHOcrjg/xqmls7TDv4nC7OFS2eefx0+E2SZAyBiu4khAcZJC5O33PGc49qkE1zjXtbujeacxsJFZZJSimaE782zg4IbjAyefpT1pV3JLHulhaF8kbGZWOAeDlCRz5q2XAWeueo7BCtteCR87ZdsaO2NrHaSU8chsD3wabLaXeqsAQGAOCMHkZ5HsftXOuqrW+0+efU4ZVmhZlM8DIAREo2ja2SfSCfpgknB5FdAS5DRb1OAU3AsM4BXIJA/wDCrcSkRSs1nPz589EQmisNXPf6s5P76WH+hTf/ALFOHT96ZYEcyxzE59caMithiOFZmIxjHk8jNVpKia9p9vdvIwnd+58u93IGkjjc89kOxxGMnB2gLnGTmpPVYtDdRho7l7ztMR8oXWQQZwdxVl9JPgE5J/KM1znU782ui6hYXUcwnEzFWMTFHDzKyyb8bcZB9/cYz7XHV13c2VxbXVqe7dCwC3MBUnESAHunxjEhPHk7T7ZoGm76h02DTIgu4Wc6mGNYVbdhg24YHqDDD7iec5zzUvpLquyu0a1tlkCQxqpSWNlAjI2Kvq88Aj74PmsfDzT7X5G0eA90IrFJXGG3SNmTjnaS+QQPGMZI8rlxrDxafrGpofXLKyQsPaOIrbIw/wCsXb+n3oLnQILGO87VrHPK8GYy4LyRWwblo1aRtqnxlUyfbwCBYav8R7S2uPln7zSjbkRxM4BYAgEjwcEHH0IpT6Q1ObTP5Ns5ooOxdr6HiLbxMQHPc3cMW3LyMYzjwvOb9L7R7k3RnW5srm4zOhTa0ZlIUODk5AAVfPsBjnNB1UGs15WvVAUUUUBWDWawaDNFFFAUUUUHgSCqHrfSpbqymt4e3vmUpmRmAUHyfSrEn7cfrVB19bkX+lSCSXDXYQx7vRwrHdt92+5z/CrTqjo75+VFnkcWyxnEcblC0rE+tiPIVQNo55JJ4HIedR02+OnJb27wRXOxY2fe5VVC7SyERhtxwMZA27uCSBVf09omqQqqNJYRxRRMsMcCy7WkK4TubxuKA5Y7Tkk+/kQehLCafTJreS5k7cd1JEswPqe3jcZAbOV3HeNw5AzjwKz8NLWOK81FLWbuWaNGEUyb9smwl9pJJ2543HzjydpoLa00S9uZbWS/+WQWrGQLAWbuS7SoYllGxVBJCgnJPOABWnrT4ZwXNsyW1vaxTM6t3DGBwHDNyqk8jI++eaov5akuddsZQ39bETrAP3xGmGm+4dyQv+CgP7VR+u9TifUtl+L+3tVCxQzRExxFzlnZmx6hyqjGcBSfrQOuoWl7C8SWEdkLYIVMcm9CjZJDAoCNvI9IX6/Xix6X0T5SDYW3yO7Syvt275JG3McewycAewApN+IPUgtms9OhlaBZgO5Km55Et0GMJtDMXfBAbB8H6khr6KFk1sHsChiYnLKSSzDgly3qLfXdz4+1BUdW9FS6hJMJhC0AgKWy9xgVmYgmVvwiAcAAYJwARg7zi46XsrqK1jivGjeVAE3xliGUDAY7lBDfXznGffAj6p19Db3JtpY5lftvKrFVCMkaF2KsXA4CkYODnzgc1a6ZqXzEKTBHQONyrIAGwfBIycZHODz9hREly70KZZLrtCKSO65y5I2Pt2HICneuDnAxTDomnCC3ihB3BEC7j74HmkPqS7Vbq6juFkaRkX5Mru/dxhMeG385+x/QvmkbxDGJTmQIu8/Vtoyf56qplno0OJi8YdZtOk5eenX8eLF7o6yz20xYg27OygeG3xGMg5+gbPFWVKusdVol1YolxD25HkEvrQjCwOy5OTt9YH0z4pltrpZBuRlcfVSCOPuK922cBR1LSNQuu/bTNbLayNjuR7+72SclNpGNxA2l88ZJweKb7dAqhQMADAH0AGAP5q5ZqXV1tc6jPHeTGOytX7axgPtllJwWlKDGxSCArEA+eea6dbbUjGwDYF9IQcbQOMAe2PAH2q7GrasRnGX39kSmCgilwdcR/wBz3/8Aoc/+xVxp2oCaMSBZFBz6ZEZGGCRyrAEeMjjkVWFjUum5r6eM3YSO1gfuJCjFzLICdrSHaqhQPCDOcnJr1qOhXEeoNe2wil7kAhkikcpja25XDBGyPIKkfpn2QHnM2l3erb3W+huWZXycxhJVUQ4zjZsblcYJPOatuqNdhF9bS6ijGxmsw0X5iizt6myB5coQqnyMjGPIBs6d6ZkstNa3iKNcbZGBGVQSuWYAe4VWIA98D+FeoOi1/kldOkPHYEbMv7+ASwzjPr9Q/SqbS+kLi606yhvJZo+2WeRVYiUj1CJGf/BRvV75Cj2JqB0ykennV7kPNJBbERKJJC5LRpukGT4y7qv8KC203pO6kksfnOzssASpiZmM0gUIjkFQIwFGcZJLfath0PULsLDfm1ECSiRjBv3TBGDom1hhBuxuOSTjAAyTVP8ADzV7a6kSa5nE2oygyojBwsSc4SAMAnpHllJJO7k4qqmvILnVmTUBf20jy7bUFmiheNMKq/Ul2DHPg7wMig7Gr17Vs1zz4saxJ8rNawNtfsPNMw/YhUePsZXwg+28+1NfR3/ELT/J4v8AVLQXNFFFAVg1msGgzRRRQFFeXPFKmldWzyancWckKxpFCJUO7czhn2gnGAoxn08n70FX8SNQjW70rc6jZdh2yfyptI3H90Z4yf8A0rf8ROtktVS3V2SSccyKjP2YjkGQBQcueQg8Z5PA5i9TdZ38JuJ7e0ie0tmKyNI7LJIF/sjIBxsU5GTnODjPNWuo6/dywwNp8CM00Qm33BYIqkAqh28mRi3jIAAJPFBXaL1vYQ2RKLLFZQMlurvG2GLDJ4wWwMgszDkt9+amw6djur6/k09+xbzWghaaNcI07PktGBhWxGACy+7HnJNOHRPUhv7JLh4+2zFldc5AZGKnB+hI/wD7FV/R/W5vry8hRQIIBH2n5zIG3gv9CpK5XA8c85oFC86XvIdU0yL57dtjkEbrbRqIkRACm0cHcoC5PjHFMPWnVFpd295YKGluuYVg2NuaU/kcZGNqthjJ4AGfcZmaV1Ve3U5MEFsbITGPumX17UYqW2D6lW259iD4qTq/VD/NrY2kaSXOzuTPISEhjPgtt9TMcjCAjyOQKBevbX5DVdPuZ2HZ+SFm0zcBJUywZmPC784BOPerT4Yabt+fmQbYLi7eSDyAU8bwD4VjnH2A9sVK1vVdQR44La3huH7W+aRy0UeS21QuSeThjt3EgAZ8jMrobqG4u4pnuIoomjnaECNiwPbwGIJ8jdleP3TQJ3xYRbxjDD2u7Yobp2kx5BAEAyedwwzZyBiMH81PPS3UqX1rHcICpIw6Hgo+PUpz9zwfcEH3q72CvMmBRE7Oa9QQRSzXq3bbZAFNsT52BS34YH5iXGCBzz9uHbpzufKw97Pd7Y3587se/wB6pNT6glMlyIhCFtFDN3MkuShfAx+QAe/PNMml3QmhSQDaHUPj3G4A4qmsRnnDQ4m95wqxMafrTpnuW9Y6Iga7smjs7ftq8hmxFGBgwOF3DA3esr7Hnn701WVhHCgSKNI0ByFjUKMnzwoA5NRrvV1imt4SGLXDOqEYwCkZkOefovt71YmrZcDj34drbazYzg92WV5IVI9UwlA7ZQftkOACF8e9dJ6Z014rG3hkJEiQqjkHkEKAefsfelTXesNQiWedLOD5aEvteWQq7Kh2lgvnDEHA9+PrTxpMzvDG8ihXZFZlGcAlQSBnngnHNdGPe01znLfx1y6IhVf1Hn+7b/8Azw/2KudPs+1GELySY/akbcxyc8nA+uP0qUDXlqoS5F1b0nbXlwbWwDb55RJePHIxhiVW9TFQ3bMrHgLgnzwPNT+qbG3fUDb6gRHY/J7bYudqLJuAchjwJVQDGecfqcyLj4gzrBLfRxQmwhnMTL6u66BwjTKQQg9R4QjkA8irbUeppJbxbO17APy4uS84Zgyl9qqqqVPPktngHwaCN8P7qW30ZJbgsVhSRlLggmFCxjJB5GUAxnwMVWt03LN028QGbi4iNwwA5aSSQTkfqeF/mFWMHW9zc2drLaWqSTTs4dHYiNBEWV23+MFwoX65+xrf0t1RdSzXcV5DBALZVLGNywBcF8EnjhBk/TIoFqO4jvp9D+WOZLcb5tvmFEjVWST3UlxtCn7/AFqX1Rrtrq8EVval3uPmEIGxlaDY+XkfI9A2ZA9ySAOfDB031FPfMZ4UjistxCtIrGWcDILqAQI13eCdxODwKizdT3kt1NFY29tJDDII5JJJdrbwAX9IOSF3Yz7kEUFN130bdJDqVyl6e3Ohd4ewhLKqbVj3k7gAMgY8ZPGTTh8PraRNOthLKZW7SEEqFwpRSqYH7owufJxWrrzq/wDk+0eYLvkxiJOfU2C2Tjnaqgu32HtWuXXbx7W1a1gjee4iWRmk3CGL8NWO4jLElmCqo58kn0mgbKKWOguqpL63Zpo1imimeCRVOV3x4yV+3P38GmegKwazWDQZoorVcXAQFmICgZJJwAPqSfAoNjGkawP/ANRXX+RR/wCtNMuk6/Ddo0kEiyRq5TcucFlxnBxyORyODShouqadLqryQ3zyXbjtlMjYyrzsX8MA7SMja2eCcnmgteuJTOn8nwn8W6XDnGe1bk4kkP6j0KPdj/gnFleaSWtOxazG3wgjSRFD7Ao24GeMjGM+Rj2PNInU+maXHfP8xqF3FcTkMwWdlAzwgO1MIoHChjwPtzTTJ0HGFt+zc3dstvH217MoAZfJLhlKk5yS2B9fYUCTpOpXaaO1oIZZWiunspGtY8sIU5d1HHqILIGJHJ3E5zUroXVg2r3sa2d1DHJFBGEeML2VjhIAkw3oDAYXGc/annpCS1+TQ2bZtwWwxzkkOwdiW5JLBiWPnzVJoeo6Zd3V2ba4Ms11EBKqlxhEXt5U7Bt/MOcnnGKCpv8ApFNL1CxuLANElxOLaeAMSrKys28A5xtCknn2BGOc0+n6JJO2u3AuLiG5juHCdt2QYiBaPcB+cEDbg5GOcZ5ps0zTLOxuYonuLm6uVUiFJWaZoUY4LBY0wgI4Lv7DAOOKr+p7vSUurhZr57eWVRHdRRkgSgAYDfhsQdp2lkIJBIoL/Suqn/kZL+bG8W3dbjGWCnnHgbiAfGOasehNKNtp9tE359gd/wDGP+I//wCTGqrXruxmsYImkYQT7OykKMWkSMq4VUCliuFAPAwMcjIpm0fVormISwuHjbOCM+QcEEHBBByCCARQct+MNittPDexYErh45l2b8wsmxpivjKbwuT5LIOfFdH0Kxhhtokt8doIChH7SkZ3E+5bOSffNR73o2OWW4laSYm4h7DDKELH9EBQ45yTnOcnPtjboHTqWUAt43leNfy91gxUH9kEAenOTg58/TiiJ2IvU9g09xdTQKP632pMmW/Hx6yCARwFA+5p+0S8E1vFIo2h0BC/u59uPp4pf1uO1SaXdPNE0ijvrFyu3GAz4Ru3kcbsjimjT4USNEjwEVQFx42gADH8KqpXK0y0eKxe3hUrMbbenXXoRdd0a9F7p4N/uZpJdjfLRjYRbOScZw2Rkc/XNPWlWkqRhZpe8+Tl9ipkZ4G1eOK2yW0bNGzKpdCShIGVJXB2+4ypIOPY1vY17tszyj1+O78pZ+fmbhQ4/wCai/Fk/wDKoP2JppmXKtxnIPGcZ48Z9v19qV9W1iyjvllmmYSW6GMjaxji7xX1SMFIRiAANzDgn65prRq93nKsfdfuQ54NBn/vW/8A3pLTp0/bsluitEYWGfwzKZceon855bPn7Zx7VaCsMKgcQ6q0W70/T7iwTsSwXVxtt/U3dzI4bthNuMjb+Ytgc/UAWHWPTb3VzFa2jdu8s7IFpgzDeGAjWEYI4b1ncfG7HgmmX56wTUA09y810rGGMyD8OFn57aFEEaSMODk7yBjPtW7qqG1juUmaeeC6MTL/AFspd3hU5O5O3INqnkOQMHweMUEj4c6uk+nQuIltwgMbRgYVGjYq2M+2cnnJ55ycmlC/d26f1G8XIe8d5ufIiaRY1H8IV/pNM8t3p9ppaqLgRWkymNJgSzMZFYlgcElz6mJI4OfHit3TWs6dd25s7aRJ4oohGybW/se3ZhsqM598fegU7K2l0+bRjBPO8NyFhlikkLJzGrBlXwmMn8oHCj6nO7rjo+OwaPUrHdDOs6CRVYkTLLIFZSGJ5Jb+PP0BFzo2l2UF5FAs89xNbKUijbMi2yuPdkQBCVwuZGJAwBVd2dM0+5SG4vp3dH7sUE8jyLG7nhgFTlvONxOM5wCc0FT8QNUkL6iZbO9KpA9vbyLFmFEZQZJWcsOWIAyAcKvvk069JzPcaVAI+7av2URXeNSw2oo3qrEgq3lSfY5q06rigNlcC5YpAY2EjA4IUjnHB59gMHmlvqGCzS0s52vbm0hiRVhaJyDIrRrtBUo28lFBxt49WRigPhN3o0u7Ocq7WtyyCRRjeGHc3HHliWzk884JOKf6V+lruyjsjPbyq1v6pZJnYks3l3kLAHd9c49gABipHTvXNpfF1tplkZOWGGUgfXDAEj7/APxQMFYNANBoM1rmiDDBAIPkHkEVsrTPKQCQpYgZwMZP2GSB/OaBD+GNqHsbyPlVa8uE9JwQC23g+xweK09V9Pwm60m2to0WSGbvekfktoh6skc4ZtgGfLfxqw6E065tLe5SWDDtNLOg7qEN3DkJuB9J4wSRjnPPiqfSrfWVkkdrW2WW4cdy4MwcxxhsBUTxtRCcLzliWOSaD18W0ihsZkFrIyXEivPMihhH61Bc5bO7aoVfC84yvg22u6klwttYwSYS4jV5HzjbaDAPPs0uRGPflz7VjqB9QuRdWYs4xFKDHHcGZSojYbS7JjcWA8KB9j9TLn+GdhKsXegWVoolhVmZgdiDAzggff8AjQLXQmnyXHTpt7d0jkkMyAtkhFaZwfHI9O4A/wAa99NdTy2nzdteW8KXFpbGdHgXak0KjH0GMEKMce/AK1t6P6VuNL01jBaxPfM/4imTAdBI231ZxkIwwOPPvVtD07Jdyzz3kYh7ls1okSuHKxucuzsuAWJ2gAeAPOTQJvRPUkljDb3F3b5XUpsyXXcDNvcnt7k28Jt8ANxhjgflps6602K3sLgRRp3rqTthiMsZbiQITk88AnAHgKAOBVVb9LXclrZ6dPGFjtplZ5xIpEkURJQIo9YZshTuAC4zk5wGjX9MlnvLH05t4XeeRsj+yKhWJceTyzN49vOaBV+IBbTpdOurYLIbdGt/ludzw9vLFMAkbVTJPt6f0q/+FYRrEzrKsjXUz3EhUYCySEbkAPI24A58nn3r31Bpk639tewx99Y43heMMoYByGEibyFJBG0gkcVt6A6aa0inLosRnuHnESEERKwUBMjgnC5O3jnA4FBTdbdY3en3MYKxNazK4jZYnZxOEOyJsSAHc+3B44JHGN1N+kCfsp8z2+8Rl+0CFB/dG5iTjxnPOM4HilLrjpmfUGmikjYQRwk25WRAWuSRh2BYYCjKjPsXPkimDpWS6NrGL1AlwgCsVdWD4H5/T4J9x9c+2KIkmdT3r211dICrR3Kr3GwT2SwMYLYHgjJA9/8Axf8AR7cRwRop3KqKA31AUYP6Glm+0WZZL0CETpdYKkuq7W2bdrhiDgfmBGf56Y9A04wW0MJOTGgUn6kAZ/hmqaRlMtHisSlsKsRvp56e2xQ13qote6e3yd8NkkvBiALZtnXCjfzjyfsDTxpmod6MSduWLJI2TLtYYOOQCeD7c1G1HRe7cWk27Hy7O2MZ3b4WjxnPGN2ffxVqatnZnuK9Vak9rc39mXT5a+kUvMQx+WaUAMHwMElFJC59lPjNdctkEcKqh9KIApY8EKuASf4ef1pF1Dpi5CalbCBZ0vZWljlMigIXCj8QE7hsIBUqGzj2p60iw7UEcRO7toqZP7W1Quf448V08Retq17O/Pv0jVEQVh1nP/b9F/0xv9imnRbxpYVkZoWJzkwOXj4YjhjjPjnjzmt38jw/2mL/ALC/+1b44VQYUAD6AYH8wrnS4Ld61FHomo2dywW8W5dijA7mdplYSDjxwfV9h9Rm96r1yfT7m11BAJ3lsQk8JzuUJh+8cA4QSMASfuPfhq1rQptSmjjmi7FnFJvdWZS9wyE7VwhISIfm5OTkcD29alpE8WpPeJD8zFNbiB0VkDIVfd4kKqUbJzzkc8H3A6I6ZtjY2ZDLciNXdHx6d8rEuwQ8AgllGRkcjgk1RDVPlrXWdTjAUmQxQ4AA2wYgVsD/AJ1nP3xTB0poM1hpZiVQ04EkixqfSHcs6xhm4IBwuTwcGsQdE7tEGnOQrNAFZvOJT6yfviTn70C90LrDWHyVpcW2z51TILjuhzJM3qbuDAwxBXHJwCo55xru5bvS7w3F2ltcWl1cDdIifiQs2ETJYflVVUe44PIPm0s9Au7mTTfmoViWw9TNvVu7IqhE2bSSF43ksAecYOMnbd2l/qCLbXdtFbxLKryuswcOkbhwsaj1AsQAWbGBn34oK34n3XzUV3AG/BtIWkl9WN9wUzHH9xGPxWH1MY+tMmjLGLCzuBCZ5IbZAgjCl/VFGGC7iACcAH34I+xg9Z/C61uYbmSO2Q3kqsVcsw/EI4PLbRz9sV7sLO4061tILSySZdv9cKswQrIVXcV38Nlt+ef0xmgpvhlZW15p80bIy5vGlngYbQjh1kWPHugCICD5wRgVZQ6YsnUHeiUKLa17c7LwGkkOUQ4GCQmGP0G0fStljpN7bW95PFFE17dymUR7wEjyAq5Y43lQNxxjcx+nNaej7TUomiilt4YYAzSTy90SyTOynJbxyzkEkeAABgUHQV8UGhTxQaBa+ITSpp1zJDM8LxxM+5MZO1ScZIOPbkc8cEVEtra5uNKtFhlaOSWKLuTZy6oYwzsu7y5xtB+rZ9s1M+I8oGlXuSBm3ccnHJQ8c+9QtN6ogstGtriV17aW8Y4IJZu2MIv1YnjHtznABNBT9MR3NpqlxY/My3MJthPGbhi7I5faFLecE58Y4xxmta6bdWuqWKi9muXnDtdRyN+GEVfzog4jXe21R9QBkjNbui+qLNpZZGnjlvLgGWcx5KQxRKdqbiAAka4Gf2mYn34g9QW9nc32m3Vg8b3L3ILtC2S0ABMjOB4wPTkgH1Ff0CZ8YOpJYrWSC1ZkkEfemkUkGOLuBAARyGkc4H+Cshrf8SupvlrW2QyzQd5h3JoVLNHGq7mIPsWbYvPsWPOKWviF0/fwWWpSvNatDO4d/Q/d2dxFjQNnaAoCgDH731zT7a69HBFBb6hcWwnlRmxykboCfG/j8uAQTzzQVVvrsWn6TJefNy36H1xvK3LMcIsY/dG4cjGR6vpivPR0pnhkm+dS51AxklFn/ChZ19KCOMlQqnAL7WJIPPApQ1XQcaLctCrG0XUDcRLgnNqGVSwB/YzuYfVRn3zTOtvFJr1pNabCnybNMYsbe23EWdvHPGB9FHsOAh3nTV1bXFhH/Kl7LJPOA6l8KY417kp45xgBQCf2xUbqTqTF1qcc09xDcRIpsY43dQ2UG3ainErNIQCGDcZxgA4a7f8AH1qV/K2VsIx/jZzvY/wjVR/1qUOq9PS8l1OWecwXNiVNqd23txqncDf4Xccn1exC4+hC9ub2a5v7SwuHeH+sfmZxBIYy8xPb2blIYKpDtgHnA9hU/wCGmsyyx3VvO7SSWdy8HcY5LoD6WJ9zjIP1wPeq/WrSJ7Oz1K8kltryKBTvhKpIzOnMW1lYEsxIC44LH71YfCfpmS1s2efcJ7mQzyBjll3Y2qxPJbHJzzlj9KC4u+trWK4Ns7SCYIX29qTlFUuWB2YYYB5GeRjzU7T9US4iSaLJRxuUsrLkexwwBwRyD7jkVzf4vW4uWVLdUe4s42uJTvxiAjaYTjkmQZO3I9Kn94ZfOm9divLWOe3I2OoOBzsOOUOPBU8Yoidihr+rYubxJZZInjQG2CswByvlQD62MmBg54z9DTxpTOYIjKAJCilx/hbef6c0idQW63E1800naktgvY527V2ltw+u5+M+3GOac+npXktYXlGHZAWB+pAzx7H3xVGHn2mnxdaxg1mN+fpG3d+e951XV3jurKJQNk7yK+Qc4SBpBt549Sjznirqufax8O7T5uxCWgMZkl7xAcgDsPt3HPpG/GPHOBTtpekRW0QihQRxgkhRnyTk+SaulmuZ3OoTXNvqV8txNHLazOsCK7BFSHadrIPS+8ZJLAnkYwK6Noeqia1huD6RJEsh+2Vyf5ua511303GryQWckwub9hvgRx28BvXM67dyqBnPIBJ8EcV0fS9OENvHCpI7cYQH39K4zzx98V043/OaR2d/bL5eYzVf/wDpGn/3QP8AsSf7FXWnanHcRrLE25G8MAR4JB4IB8iqr+Qbv++M3+Yt/wDd1b2Fu6RhZJWlYeXZVUnnPhQAMeOB7VzvTkkmtzy6bc6ulxMs8NwxSPe3aESSKnZaPO05U5LEbs+9WmvdUIb+BbuaW3s5bLvRFJHiUynltzqQxKpjaDxnbxkiq3rbo+MyNY2M0/cvZe7NArgwwpuBeZwF3KCQAFLYJHg4GLHqbRYry/8A5PuW7dvFZbrb1bfxM7GkzwGKKANvjGfvQTdK02/vdOsxJczWzep5ZBxMyAsIgRjGWUqzE/QeSeNfTFw9m+qSz3dzc21ptQGZtx3qnckwPGcsij75qz+Husy/ySk90+/tLJ+If/uRxswV+eTlV8nzwfeqKbRpZemp8Ke/dI104UHLGSQTY+v9jCqP0oJ3QOrLfN8xPdh7lsulpFPhYI/ABRWG9sYLF84zjAqni19b/VJYm1C7tGWXZDAmUSVEwCcnyzsH44OAMZo7UM0/T8lps3qpLdvHECxL3N2PA3bl5x6mYVP621K01KC2FrLHNdfMp2Chy6lXBkYg+pUVMsSRjhT9KCx+KfUMkNrJDbNidoXkLA4McMY9b5Hgk4jU/Vs+1So9JlvLCyU3UsMZgRpniYiVz2UwBIc7RkszHycDnzS3170/fxx6pcia1MM0Z3BkcyCFFwsanO1cZY+PLEnPtdaBewrp1nbajLbE3ESiND6VeMIhUeo4LAFcn3Pigi9INfTaTIiXBeRp2jhuX5b5cSBTKP3mAEhXPJ458GvGhW1xY6wtn81Pc281s0xE77mjZWxnPsCeOMDnxxmtXQlzBp1tqM3cxp63LG3YkkFQoBCZPrBf0rj8xXyeTW3ozqm0nujKZklvbs7RHFlhBCis4QnAGBgszA8u30FBOt7mdeoTC08jxNZGZYzgKhM4TgL+YgL+Zsnk884p8rn5uF/qmX1Ln+TduMjz8yTj9cc4+lP6tmg13Fokgw6q4znDAEZHvz71p/kqLbs7UezOduxcZ+uMYz96mUUESLTIkyUijUkYO1VGR9OB4rxZaNDCWMMMUW783bRVz+u0DP8AGp1FBrngV1KsoYHyGAIP8DUW90iGbb3YopNvK70Vtp+oyDj+FTqKDwYxjGBjxj7VGsdKihBEUUcQJyRGiqCfqdoGT96mUUEa3skRnZURS53OVUAs2MZYjycADJ+la7vRoZXWSSGJ3T8rOisy/oSCR/CptFBDfS42kWVoozIowrlVLKM5wGIyOeeDUtRWaKCG2lREsTHGS3DEouWHHB45HA8/QVmGxVMiNEQHkhVA58Z4+2B/CpdFBAudKjkZWeNGZfyllBI/QnxUlYjW6ihuxisMK9UUEK00yONmZI40ZzlyqqCxPksQMsf1qZis0UBWCKzRQRLLTIod3aijj3Hc2xQu4n3OAMnPuaxqGkxTgCaKKUA5AkRWAP1G4HBqZRQaJrRWjMbKrIV2lSAVK4xjHjGOMeK9QwhQFAAA4AAwABwMAeAPpW2ighWmkRRM7RxRRs5y7IiqWP3IAJ/jRaaPDEzPHFEjN+ZkRVLe/JAyefrU2ig1ywhlKsAQRggjIP65qLeaLDKqrLDFIqflDorBf0BBx/Cp1FBGexRlCMiFB4UqCBjxxjHFeYdMiQ5SKNT9VRQf5wKl0UEM6VFv39qPfndu2Luz9c4zn71KAr1WD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subTitle"/>
          </p:nvPr>
        </p:nvSpPr>
        <p:spPr>
          <a:xfrm>
            <a:off x="4495800" y="895320"/>
            <a:ext cx="4494840" cy="3851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 smtClean="0"/>
              <a:t>10000 pieauguš</a:t>
            </a:r>
            <a:r>
              <a:rPr lang="en-US" sz="2400" dirty="0" smtClean="0"/>
              <a:t>o (</a:t>
            </a:r>
            <a:r>
              <a:rPr lang="en-US" sz="2400" dirty="0" err="1" smtClean="0"/>
              <a:t>atsevi</a:t>
            </a:r>
            <a:r>
              <a:rPr lang="lv-LV" sz="2400" dirty="0" smtClean="0"/>
              <a:t>šķi – vīriešu un sieviešu</a:t>
            </a:r>
            <a:r>
              <a:rPr lang="en-US" sz="2400" dirty="0" smtClean="0"/>
              <a:t>)</a:t>
            </a:r>
            <a:r>
              <a:rPr lang="lv-LV" sz="2400" dirty="0" smtClean="0"/>
              <a:t> augumi centimetros</a:t>
            </a:r>
            <a:r>
              <a:rPr lang="lv-LV" sz="2400" dirty="0"/>
              <a:t> </a:t>
            </a:r>
            <a:r>
              <a:rPr lang="lv-LV" sz="2400" dirty="0" smtClean="0"/>
              <a:t>– noapaļoti līdz veseliem centimetriem.</a:t>
            </a:r>
            <a:endParaRPr lang="lv-LV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Statistikas jēdziens: mainība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4350"/>
            <a:ext cx="4114800" cy="27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666750"/>
            <a:ext cx="58197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5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1950"/>
            <a:ext cx="58388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9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9575"/>
            <a:ext cx="795178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5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71475"/>
            <a:ext cx="58388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5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38150"/>
            <a:ext cx="58959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04813"/>
            <a:ext cx="5867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6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23863"/>
            <a:ext cx="58864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438150"/>
            <a:ext cx="58388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1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338</Words>
  <Application>Microsoft Office PowerPoint</Application>
  <PresentationFormat>On-screen Show (16:9)</PresentationFormat>
  <Paragraphs>34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Uzdevumi</vt:lpstr>
      <vt:lpstr>Statistikas jēdziens: mainība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181</cp:revision>
  <dcterms:modified xsi:type="dcterms:W3CDTF">2014-07-19T20:42:11Z</dcterms:modified>
</cp:coreProperties>
</file>