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2"/>
    <p:sldMasterId id="2147483661" r:id="rId3"/>
  </p:sldMasterIdLst>
  <p:notesMasterIdLst>
    <p:notesMasterId r:id="rId29"/>
  </p:notesMasterIdLst>
  <p:sldIdLst>
    <p:sldId id="256" r:id="rId4"/>
    <p:sldId id="273" r:id="rId5"/>
    <p:sldId id="274" r:id="rId6"/>
    <p:sldId id="261" r:id="rId7"/>
    <p:sldId id="281" r:id="rId8"/>
    <p:sldId id="280" r:id="rId9"/>
    <p:sldId id="276" r:id="rId10"/>
    <p:sldId id="282" r:id="rId11"/>
    <p:sldId id="287" r:id="rId12"/>
    <p:sldId id="277" r:id="rId13"/>
    <p:sldId id="286" r:id="rId14"/>
    <p:sldId id="257" r:id="rId15"/>
    <p:sldId id="278" r:id="rId16"/>
    <p:sldId id="263" r:id="rId17"/>
    <p:sldId id="267" r:id="rId18"/>
    <p:sldId id="279" r:id="rId19"/>
    <p:sldId id="285" r:id="rId20"/>
    <p:sldId id="283" r:id="rId21"/>
    <p:sldId id="284" r:id="rId22"/>
    <p:sldId id="275" r:id="rId23"/>
    <p:sldId id="290" r:id="rId24"/>
    <p:sldId id="288" r:id="rId25"/>
    <p:sldId id="289" r:id="rId26"/>
    <p:sldId id="291" r:id="rId27"/>
    <p:sldId id="292" r:id="rId28"/>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38745EB0-1C97-47A9-A77B-A80BCD955156}">
          <p14:sldIdLst>
            <p14:sldId id="256"/>
            <p14:sldId id="273"/>
          </p14:sldIdLst>
        </p14:section>
        <p14:section name="Skolu matemātika un datu analīze" id="{224924F3-B127-483A-9BA0-8BB8B75C1E58}">
          <p14:sldIdLst>
            <p14:sldId id="274"/>
            <p14:sldId id="261"/>
            <p14:sldId id="281"/>
            <p14:sldId id="280"/>
          </p14:sldIdLst>
        </p14:section>
        <p14:section name="Datori ārpus informātikas" id="{5B169BC8-E843-45FC-982B-EE407CCFA2ED}">
          <p14:sldIdLst>
            <p14:sldId id="276"/>
            <p14:sldId id="282"/>
            <p14:sldId id="287"/>
          </p14:sldIdLst>
        </p14:section>
        <p14:section name="Statistika kā mācību tēma" id="{40D434DC-6799-455B-8B03-C928D813F116}">
          <p14:sldIdLst>
            <p14:sldId id="277"/>
            <p14:sldId id="286"/>
            <p14:sldId id="257"/>
          </p14:sldIdLst>
        </p14:section>
        <p14:section name="Valoda R un tās lietojumi" id="{AB35185D-25EE-4626-B41C-66BAA797B31F}">
          <p14:sldIdLst>
            <p14:sldId id="278"/>
            <p14:sldId id="263"/>
            <p14:sldId id="267"/>
          </p14:sldIdLst>
        </p14:section>
        <p14:section name="Statistikas elementi dabaszinātnēs" id="{CA550D8B-D567-48ED-AD5B-F3F3E1EF38E6}">
          <p14:sldIdLst>
            <p14:sldId id="279"/>
            <p14:sldId id="285"/>
            <p14:sldId id="283"/>
            <p14:sldId id="284"/>
            <p14:sldId id="275"/>
            <p14:sldId id="290"/>
            <p14:sldId id="288"/>
            <p14:sldId id="289"/>
            <p14:sldId id="291"/>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CCCC"/>
    <a:srgbClr val="00FFCC"/>
    <a:srgbClr val="009900"/>
    <a:srgbClr val="CDC8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84547" autoAdjust="0"/>
  </p:normalViewPr>
  <p:slideViewPr>
    <p:cSldViewPr>
      <p:cViewPr varScale="1">
        <p:scale>
          <a:sx n="82" d="100"/>
          <a:sy n="82" d="100"/>
        </p:scale>
        <p:origin x="-86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p:cNvSpPr>
          <p:nvPr>
            <p:ph type="body"/>
          </p:nvPr>
        </p:nvSpPr>
        <p:spPr>
          <a:xfrm>
            <a:off x="787097" y="5259722"/>
            <a:ext cx="6296406" cy="4982686"/>
          </a:xfrm>
          <a:prstGeom prst="rect">
            <a:avLst/>
          </a:prstGeom>
        </p:spPr>
        <p:txBody>
          <a:bodyPr wrap="none" lIns="0" tIns="0" rIns="0" bIns="0"/>
          <a:lstStyle/>
          <a:p>
            <a:r>
              <a:rPr lang="en-US"/>
              <a:t>Click to edit the notes format</a:t>
            </a:r>
            <a:endParaRPr/>
          </a:p>
        </p:txBody>
      </p:sp>
      <p:sp>
        <p:nvSpPr>
          <p:cNvPr id="89" name="PlaceHolder 2"/>
          <p:cNvSpPr>
            <a:spLocks noGrp="1"/>
          </p:cNvSpPr>
          <p:nvPr>
            <p:ph type="hdr"/>
          </p:nvPr>
        </p:nvSpPr>
        <p:spPr>
          <a:xfrm>
            <a:off x="2" y="2"/>
            <a:ext cx="3415611" cy="553279"/>
          </a:xfrm>
          <a:prstGeom prst="rect">
            <a:avLst/>
          </a:prstGeom>
        </p:spPr>
        <p:txBody>
          <a:bodyPr wrap="none" lIns="0" tIns="0" rIns="0" bIns="0"/>
          <a:lstStyle/>
          <a:p>
            <a:r>
              <a:rPr lang="en-US"/>
              <a:t>&lt;header&gt;</a:t>
            </a:r>
            <a:endParaRPr/>
          </a:p>
        </p:txBody>
      </p:sp>
      <p:sp>
        <p:nvSpPr>
          <p:cNvPr id="90" name="PlaceHolder 3"/>
          <p:cNvSpPr>
            <a:spLocks noGrp="1"/>
          </p:cNvSpPr>
          <p:nvPr>
            <p:ph type="dt"/>
          </p:nvPr>
        </p:nvSpPr>
        <p:spPr>
          <a:xfrm>
            <a:off x="4454989" y="2"/>
            <a:ext cx="3415611" cy="553279"/>
          </a:xfrm>
          <a:prstGeom prst="rect">
            <a:avLst/>
          </a:prstGeom>
        </p:spPr>
        <p:txBody>
          <a:bodyPr wrap="none" lIns="0" tIns="0" rIns="0" bIns="0"/>
          <a:lstStyle/>
          <a:p>
            <a:pPr algn="r"/>
            <a:r>
              <a:rPr lang="en-US"/>
              <a:t>&lt;date/time&gt;</a:t>
            </a:r>
            <a:endParaRPr/>
          </a:p>
        </p:txBody>
      </p:sp>
      <p:sp>
        <p:nvSpPr>
          <p:cNvPr id="91" name="PlaceHolder 4"/>
          <p:cNvSpPr>
            <a:spLocks noGrp="1"/>
          </p:cNvSpPr>
          <p:nvPr>
            <p:ph type="ftr"/>
          </p:nvPr>
        </p:nvSpPr>
        <p:spPr>
          <a:xfrm>
            <a:off x="2" y="10519843"/>
            <a:ext cx="3415611" cy="553279"/>
          </a:xfrm>
          <a:prstGeom prst="rect">
            <a:avLst/>
          </a:prstGeom>
        </p:spPr>
        <p:txBody>
          <a:bodyPr wrap="none" lIns="0" tIns="0" rIns="0" bIns="0" anchor="b"/>
          <a:lstStyle/>
          <a:p>
            <a:r>
              <a:rPr lang="en-US"/>
              <a:t>&lt;footer&gt;</a:t>
            </a:r>
            <a:endParaRPr/>
          </a:p>
        </p:txBody>
      </p:sp>
      <p:sp>
        <p:nvSpPr>
          <p:cNvPr id="92" name="PlaceHolder 5"/>
          <p:cNvSpPr>
            <a:spLocks noGrp="1"/>
          </p:cNvSpPr>
          <p:nvPr>
            <p:ph type="sldNum"/>
          </p:nvPr>
        </p:nvSpPr>
        <p:spPr>
          <a:xfrm>
            <a:off x="4454989" y="10519843"/>
            <a:ext cx="3415611" cy="553279"/>
          </a:xfrm>
          <a:prstGeom prst="rect">
            <a:avLst/>
          </a:prstGeom>
        </p:spPr>
        <p:txBody>
          <a:bodyPr wrap="none" lIns="0" tIns="0" rIns="0" bIns="0" anchor="b"/>
          <a:lstStyle/>
          <a:p>
            <a:pPr algn="r"/>
            <a:fld id="{59F38593-E0AF-4C4A-8A23-F1E93B36D532}" type="slidenum">
              <a:rPr lang="en-US"/>
              <a:t>‹#›</a:t>
            </a:fld>
            <a:endParaRPr/>
          </a:p>
        </p:txBody>
      </p:sp>
    </p:spTree>
    <p:extLst>
      <p:ext uri="{BB962C8B-B14F-4D97-AF65-F5344CB8AC3E}">
        <p14:creationId xmlns:p14="http://schemas.microsoft.com/office/powerpoint/2010/main" val="4249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a:r>
              <a:rPr lang="lv-LV" dirty="0" smtClean="0"/>
              <a:t>Taisnstūrīši četriem logo</a:t>
            </a:r>
            <a:r>
              <a:rPr lang="lv-LV" baseline="0" dirty="0" smtClean="0"/>
              <a:t> domāti, lai ievietotu Jūsu organizācijas vai Jūsu sponsoru logotipus (to izvietojumu var rediģēt ar </a:t>
            </a:r>
            <a:r>
              <a:rPr lang="lv-LV" b="1" baseline="0" dirty="0" smtClean="0"/>
              <a:t>View &gt; Slide Master</a:t>
            </a:r>
            <a:r>
              <a:rPr lang="lv-LV" baseline="0" dirty="0" smtClean="0"/>
              <a:t>). </a:t>
            </a:r>
          </a:p>
          <a:p>
            <a:r>
              <a:rPr lang="lv-LV" baseline="0" dirty="0" smtClean="0"/>
              <a:t>Abi nosaukumi «Datu apstrāde» un «Varbūtības un statistika» apzīmē līdzīgas lietas. Šī zinību nozare ir matemātikas sadaļa, un tad tās nosaukums ir «</a:t>
            </a:r>
            <a:r>
              <a:rPr lang="lv-LV" i="1" baseline="0" dirty="0" smtClean="0"/>
              <a:t>Varbūtību teorija un statistika</a:t>
            </a:r>
            <a:r>
              <a:rPr lang="lv-LV" baseline="0" dirty="0" smtClean="0"/>
              <a:t>» (Probability theory and statistics), vai arī ar uzsvaru uz atbilstošo informātikas tēmu «</a:t>
            </a:r>
            <a:r>
              <a:rPr lang="lv-LV" i="1" baseline="0" dirty="0" smtClean="0"/>
              <a:t>Datu apstrāde un vizualizācija</a:t>
            </a:r>
            <a:r>
              <a:rPr lang="lv-LV" baseline="0" dirty="0" smtClean="0"/>
              <a:t>» (Data processing and data visualization), vai arī kā dažādu nozaru un prasmju kopsalikums «</a:t>
            </a:r>
            <a:r>
              <a:rPr lang="lv-LV" i="1" baseline="0" dirty="0" smtClean="0"/>
              <a:t>Datu mācība</a:t>
            </a:r>
            <a:r>
              <a:rPr lang="lv-LV" baseline="0" dirty="0" smtClean="0"/>
              <a:t>» (Data science). Var iztēloties dažādus statistikas pasniegšanas formātus – to var mācīt obligātajās matemātikas stundās (vajadzības gadījumā saskaņojot programmu), to var piedāvāt arī kā izvēles priekšmetu vai arī var mācīt pulciņos (šajos gadījumos tomēr jārēķinās, ka atsaucība nebūs liela – jo skolēniem jau sākot ar 5.klasi ir ļoti daudzveidīgas intereses). </a:t>
            </a:r>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Sk. arī http://www.demografija.lv/age-structure/age-histogram1.html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18</a:t>
            </a:fld>
            <a:endParaRPr lang="en-US"/>
          </a:p>
        </p:txBody>
      </p:sp>
    </p:spTree>
    <p:extLst>
      <p:ext uri="{BB962C8B-B14F-4D97-AF65-F5344CB8AC3E}">
        <p14:creationId xmlns:p14="http://schemas.microsoft.com/office/powerpoint/2010/main" val="315316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https://www.youtube.com/watch?v=0ICcEgFaIdM</a:t>
            </a:r>
            <a:r>
              <a:rPr lang="lv-LV" dirty="0" smtClean="0"/>
              <a:t> – Ivars Austers.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23</a:t>
            </a:fld>
            <a:endParaRPr lang="en-US"/>
          </a:p>
        </p:txBody>
      </p:sp>
    </p:spTree>
    <p:extLst>
      <p:ext uri="{BB962C8B-B14F-4D97-AF65-F5344CB8AC3E}">
        <p14:creationId xmlns:p14="http://schemas.microsoft.com/office/powerpoint/2010/main" val="2543592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Datorus Latvijas</a:t>
            </a:r>
            <a:r>
              <a:rPr lang="lv-LV" baseline="0" dirty="0" smtClean="0"/>
              <a:t> skolās izmanto nu jau gandrīz 30 gadus, tomēr līdz šim datortehnikas iespaids uz matemātikas mācīšanas tradīciju bijis neliels. Lielāka sakustēšanās notikusi nevis pateicoties datoru ieviešanai skolās, bet gan ļoti daudzu dzīves jomu datorizācijai, Interneta un tiešsaistes pakalpojumu attīstībai kā arī arvien lielākajai dažādu datu kopu pieejamībai jeb t.s. «big data» (uzņēmējdarbība un valsts pārvalde, kura izmanto ļoti lielus datu apjomus). Skolu matemātikas tēmas visos laikos bijušas cieši saistītas ar sabiedrības praktiskajām vajadzībām – tādēļ arī šoreiz var diskutēt par to, vai skolas matemātikas kurss sagatavo tiem matemātikas lietojumiem, kurus skolu absolventi visticamāk sastaps savā darba dzīvē. Šos jautājumus aplūkosim pirmajā nodarbības daļā </a:t>
            </a:r>
            <a:r>
              <a:rPr lang="lv-LV" i="1" baseline="0" dirty="0" smtClean="0"/>
              <a:t>Skolu matemātika un datu analīze</a:t>
            </a:r>
            <a:r>
              <a:rPr lang="lv-LV" baseline="0" dirty="0" smtClean="0"/>
              <a:t>.</a:t>
            </a:r>
          </a:p>
          <a:p>
            <a:endParaRPr lang="lv-LV" baseline="0" dirty="0" smtClean="0"/>
          </a:p>
          <a:p>
            <a:r>
              <a:rPr lang="lv-LV" baseline="0" dirty="0" smtClean="0"/>
              <a:t>Arī pašas skolas nav izolētas no tendencēm citās dzīves jomās. Skolas un vecāku saziņa izmantojot informācijas sistēmas (IS), dažādi skolēnu vajadzībām izveidoti tiešsaistes pakalpojumi, skolēnu pašu aktivitātes datoru netradicionālā izmantošanā, izvēļu testi, dažādu eksāmenu rezultātu apkopošana valsts vai pat pasaules mērogā (PISA testi) rada motivāciju plašāk izmantot datu apstrādi arī skolas ikdienas darbā – neapmierinoties tikai ar informātikas nodarbībām. Sadaļa </a:t>
            </a:r>
            <a:r>
              <a:rPr lang="lv-LV" i="1" baseline="0" dirty="0" smtClean="0"/>
              <a:t>Datori ārpus informātikas</a:t>
            </a:r>
            <a:r>
              <a:rPr lang="lv-LV" baseline="0" dirty="0" smtClean="0"/>
              <a:t> aplūko šo aspektu. </a:t>
            </a:r>
            <a:endParaRPr lang="lv-LV" dirty="0" smtClean="0"/>
          </a:p>
          <a:p>
            <a:endParaRPr lang="lv-LV" dirty="0" smtClean="0"/>
          </a:p>
          <a:p>
            <a:r>
              <a:rPr lang="lv-LV" dirty="0" smtClean="0"/>
              <a:t>Ne</a:t>
            </a:r>
            <a:r>
              <a:rPr lang="lv-LV" baseline="0" dirty="0" smtClean="0"/>
              <a:t> vienmēr to pienācīgi akcentē, bet jau pašlaik Latvijas izglītības standarts paredz kombinatorikas, varbūtību un statistikas tēmu mācīšanu diezgan detalizētā līmenī. Ir arī ārvalstu pieredze, kas parāda kā to var darīt – matemātikas priekšmeta ietvaros vai arī ārpus tā. Par to ir sadaļa </a:t>
            </a:r>
            <a:r>
              <a:rPr lang="lv-LV" i="1" baseline="0" dirty="0" smtClean="0"/>
              <a:t>Statistika kā apmācību tēma</a:t>
            </a:r>
            <a:r>
              <a:rPr lang="lv-LV" baseline="0" dirty="0" smtClean="0"/>
              <a:t>. </a:t>
            </a:r>
          </a:p>
          <a:p>
            <a:endParaRPr lang="lv-LV" baseline="0" dirty="0" smtClean="0"/>
          </a:p>
          <a:p>
            <a:r>
              <a:rPr lang="lv-LV" baseline="0" dirty="0" smtClean="0"/>
              <a:t>Sadaļā </a:t>
            </a:r>
            <a:r>
              <a:rPr lang="lv-LV" i="1" baseline="0" dirty="0" smtClean="0"/>
              <a:t>Valoda R un tās lietojumi</a:t>
            </a:r>
            <a:r>
              <a:rPr lang="lv-LV" baseline="0" dirty="0" smtClean="0"/>
              <a:t>  pieskarsimies priekšmetspecifiskajai valodai R, kas īpaši domāta statistiskai modelēšanai un datu vizualizācijai, kuru protams var izmantot arī dažiem citiem līdzīgiem mērķiem. Visbeidzot sadaļā </a:t>
            </a:r>
            <a:r>
              <a:rPr lang="lv-LV" i="1" baseline="0" dirty="0" smtClean="0"/>
              <a:t>Statistikas elementi dabaszinātnēs</a:t>
            </a:r>
            <a:r>
              <a:rPr lang="lv-LV" baseline="0" dirty="0" smtClean="0"/>
              <a:t> mēģināsim raksturot datu apstrādes uzdevumus saistībā ar dabaszinātņu projektiem.</a:t>
            </a:r>
          </a:p>
        </p:txBody>
      </p:sp>
      <p:sp>
        <p:nvSpPr>
          <p:cNvPr id="4" name="Slide Number Placeholder 3"/>
          <p:cNvSpPr>
            <a:spLocks noGrp="1"/>
          </p:cNvSpPr>
          <p:nvPr>
            <p:ph type="sldNum" idx="10"/>
          </p:nvPr>
        </p:nvSpPr>
        <p:spPr/>
        <p:txBody>
          <a:bodyPr/>
          <a:lstStyle/>
          <a:p>
            <a:pPr algn="r"/>
            <a:fld id="{59F38593-E0AF-4C4A-8A23-F1E93B36D532}" type="slidenum">
              <a:rPr lang="en-US" smtClean="0"/>
              <a:t>2</a:t>
            </a:fld>
            <a:endParaRPr lang="en-US"/>
          </a:p>
        </p:txBody>
      </p:sp>
    </p:spTree>
    <p:extLst>
      <p:ext uri="{BB962C8B-B14F-4D97-AF65-F5344CB8AC3E}">
        <p14:creationId xmlns:p14="http://schemas.microsoft.com/office/powerpoint/2010/main" val="143726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Matemātikas un informātikas</a:t>
            </a:r>
            <a:r>
              <a:rPr lang="lv-LV" baseline="0" dirty="0" smtClean="0"/>
              <a:t> programmās iekļautās prasmes, būdamas noderīgas un pat nepieciešamas tālākai izglītībai, ne visos gadījumos var «tīrā veidā» izmantot praktiski.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lv-LV" dirty="0" smtClean="0"/>
              <a:t>Matemātikā tradicionāli liela</a:t>
            </a:r>
            <a:r>
              <a:rPr lang="lv-LV" baseline="0" dirty="0" smtClean="0"/>
              <a:t> uzmanība tiek pievērsta aprēķinu algoritmiem un rēķināšanas tehnikai kopumā (saistītais pieraksts un citu konvenciju ievērošanai, spējai veikt aritmētiskas darbības uz papīra, «stabiņā», u.c.). Tomēr sava loma ir arī tam, kas notiek pirms un pēc rēķināšanas. Svarīga ir prasme izvirzīt jautājumus, kam ir saistība ar apkārtējo pasauli. Rēķināšana var iespaidot to, kā mēs uztveram ekonomikas, demogrāfijas, klimata, enerģētikas u.c. likumsakarības.</a:t>
            </a:r>
            <a:br>
              <a:rPr lang="lv-LV" baseline="0" dirty="0" smtClean="0"/>
            </a:br>
            <a:r>
              <a:rPr lang="lv-LV" baseline="0" dirty="0" smtClean="0"/>
              <a:t>Uzdevuma piemērs: </a:t>
            </a:r>
            <a:r>
              <a:rPr lang="lv-LV" i="1" baseline="0" dirty="0" smtClean="0"/>
              <a:t>Ātrās palīdzības auto ar ieslēgtu skaņas signālu brauc pa ielu ar 50 km/h ātrumu. Noskaidrot par cik diatoniskās gammas pustoņiem izmainījās sirēnas dzirdamās skaņas augstums tanī brīdī, kad auto pabrauca garām ielas malā stāvošam novērotājam. </a:t>
            </a:r>
            <a:br>
              <a:rPr lang="lv-LV" i="1" baseline="0" dirty="0" smtClean="0"/>
            </a:br>
            <a:r>
              <a:rPr lang="lv-LV" i="0" baseline="0" dirty="0" smtClean="0"/>
              <a:t>(Par Doplera efektu var izdomāt dažādus uzdevumus, bet vēlams, lai vismaz daži saistītos ar ikdienā sastopamām lietām – ātro palīdzību, klavierēm, idejām par Visuma izplešanos – t.sk. ūdeņraža spektra līniju nobīdi. Visos šajos gadījumos ir jēga salīdzināt ar mūsu praktisko pieredzi, avīžu ziņām, utml. Jautājuma uzdošana un rezultāta interpretācija kļūst būtiska.</a:t>
            </a:r>
          </a:p>
          <a:p>
            <a:pPr marL="228600" indent="-228600">
              <a:buAutoNum type="arabicPeriod"/>
            </a:pPr>
            <a:r>
              <a:rPr lang="lv-LV" baseline="0" dirty="0" smtClean="0"/>
              <a:t>Ne vienmēr risinājuma iegūšanai jāizmanto visi dotie dati. Reizēm datu ir par daudz; reizēm to pietrūkst. Ir jāzina, kur tos meklēt un kā atrastos datus izvērtēt un pielāgot savam uzdevumam. </a:t>
            </a:r>
            <a:br>
              <a:rPr lang="lv-LV" baseline="0" dirty="0" smtClean="0"/>
            </a:br>
            <a:r>
              <a:rPr lang="lv-LV" baseline="0" dirty="0" smtClean="0"/>
              <a:t>Uzdevuma piemērs: </a:t>
            </a:r>
            <a:r>
              <a:rPr lang="lv-LV" i="1" baseline="0" dirty="0" smtClean="0"/>
              <a:t>Cik maksā tehnoloģiskā nafta, kas bija palikusi Ventspils naftas vadā Latvijas teritorijā pēc šī vada lietošanas beigām?</a:t>
            </a:r>
            <a:r>
              <a:rPr lang="lv-LV" baseline="0" dirty="0" smtClean="0"/>
              <a:t> (Jāvar novērtēt naftas vada garumu, diametru, līdz kuram augstumam cilindriskā caurule var būt aizpildīta ar naftu, cik maksā naftas barels, kā konvertē barelus uz metriskajām mērvienībām, utml.)</a:t>
            </a:r>
          </a:p>
          <a:p>
            <a:pPr marL="228600" indent="-228600">
              <a:buAutoNum type="arabicPeriod"/>
            </a:pPr>
            <a:r>
              <a:rPr lang="lv-LV" baseline="0" dirty="0" smtClean="0"/>
              <a:t>Rēķināšana galvā (arī uz papīra vai ar kalkulatoru) ir būtiska prasme – it īpaši tad, ja jānovērtē vienas vai otras atbildes ticamība, tās atbilstība veselajam saprātam. No otras puses, ievērojamu daļu praktiski svarīgu uzdevumu nevar atrisināt bez datora. Iztikt bez datora bieži vien nozīmē aprobežoties ar mākslīgi izveidotiem piemēriem, kuros rezultāts (un visi starprezultāti) ir precīzi nosakāmi, «skaisti» skaitļi.</a:t>
            </a:r>
            <a:br>
              <a:rPr lang="lv-LV" baseline="0" dirty="0" smtClean="0"/>
            </a:br>
            <a:r>
              <a:rPr lang="lv-LV" baseline="0" dirty="0" smtClean="0"/>
              <a:t>Uzdevuma piemērs: </a:t>
            </a:r>
            <a:r>
              <a:rPr lang="lv-LV" i="1" baseline="0" dirty="0" smtClean="0"/>
              <a:t>Noskaidrot janvāra un jūlija mēnešu vidējo temperatūru Liepājā, Rīgā un Daugavpilī (doti meteoroloģisko novērojumu dati ik pēc stundas par pēdējiem 10 gadiem)</a:t>
            </a:r>
            <a:r>
              <a:rPr lang="lv-LV" baseline="0" dirty="0" smtClean="0"/>
              <a:t>. </a:t>
            </a:r>
          </a:p>
          <a:p>
            <a:pPr marL="228600" indent="-228600">
              <a:buAutoNum type="arabicPeriod"/>
            </a:pPr>
            <a:r>
              <a:rPr lang="lv-LV" baseline="0" dirty="0" smtClean="0"/>
              <a:t>Datu apstrādes uzdevumu risinājumi ir citiem saprotami, ja no tās izveido lasāmu tekstu (stāstiņu, kurā ir izklāstīti secinājumi, ko pavada tikai nedaudzi datu punkti), vai arī attēlo datus saprotamā pārskatā ar tabulām un diagrammām – bet arī šajā gadījumā dati jāattēlo skaidri bez nevajadzīgas sarežģītības; jāizvairās no 3D diagrammām, pārāk sīkiem burtiņiem, ārējām diagrammu «leģendām» un pārāk detalizētiem paskaidrojumiem.</a:t>
            </a:r>
          </a:p>
          <a:p>
            <a:pPr marL="228600" indent="-228600">
              <a:buAutoNum type="arabicPeriod"/>
            </a:pPr>
            <a:endParaRPr lang="lv-LV" baseline="0" dirty="0" smtClean="0"/>
          </a:p>
          <a:p>
            <a:pPr marL="0" indent="0">
              <a:buNone/>
            </a:pPr>
            <a:r>
              <a:rPr lang="lv-LV" b="1" baseline="0" dirty="0" smtClean="0"/>
              <a:t>Atsauce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lv-LV" sz="1200" b="0" i="0" kern="1200" dirty="0" smtClean="0">
                <a:solidFill>
                  <a:schemeClr val="tx1"/>
                </a:solidFill>
                <a:effectLst/>
                <a:latin typeface="+mn-lt"/>
                <a:ea typeface="+mn-ea"/>
                <a:cs typeface="+mn-cs"/>
              </a:rPr>
              <a:t>[1]</a:t>
            </a:r>
            <a:r>
              <a:rPr lang="lv-LV"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Conrad Wolfram</a:t>
            </a:r>
            <a:r>
              <a:rPr lang="lv-LV"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Teaching kids real math with computers</a:t>
            </a:r>
            <a:r>
              <a:rPr lang="lv-LV" sz="1200" b="0" i="0" kern="1200" dirty="0" smtClean="0">
                <a:solidFill>
                  <a:schemeClr val="tx1"/>
                </a:solidFill>
                <a:effectLst/>
                <a:latin typeface="+mn-lt"/>
                <a:ea typeface="+mn-ea"/>
                <a:cs typeface="+mn-cs"/>
              </a:rPr>
              <a:t> (YouTube.com). </a:t>
            </a:r>
            <a:endParaRPr lang="en-US" dirty="0"/>
          </a:p>
        </p:txBody>
      </p:sp>
      <p:sp>
        <p:nvSpPr>
          <p:cNvPr id="4" name="Slide Number Placeholder 3"/>
          <p:cNvSpPr>
            <a:spLocks noGrp="1"/>
          </p:cNvSpPr>
          <p:nvPr>
            <p:ph type="sldNum" idx="10"/>
          </p:nvPr>
        </p:nvSpPr>
        <p:spPr/>
        <p:txBody>
          <a:bodyPr/>
          <a:lstStyle/>
          <a:p>
            <a:pPr algn="r"/>
            <a:fld id="{59F38593-E0AF-4C4A-8A23-F1E93B36D532}" type="slidenum">
              <a:rPr lang="en-US" smtClean="0"/>
              <a:t>4</a:t>
            </a:fld>
            <a:endParaRPr lang="en-US"/>
          </a:p>
        </p:txBody>
      </p:sp>
    </p:spTree>
    <p:extLst>
      <p:ext uri="{BB962C8B-B14F-4D97-AF65-F5344CB8AC3E}">
        <p14:creationId xmlns:p14="http://schemas.microsoft.com/office/powerpoint/2010/main" val="2196285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b="1" dirty="0" smtClean="0"/>
              <a:t>Par</a:t>
            </a:r>
            <a:r>
              <a:rPr lang="lv-LV" b="1" baseline="0" dirty="0" smtClean="0"/>
              <a:t> zināšanu piramīdu</a:t>
            </a:r>
            <a:endParaRPr lang="lv-LV" b="1" dirty="0" smtClean="0"/>
          </a:p>
          <a:p>
            <a:r>
              <a:rPr lang="lv-LV" dirty="0" smtClean="0"/>
              <a:t>Vidusskolas</a:t>
            </a:r>
            <a:r>
              <a:rPr lang="lv-LV" baseline="0" dirty="0" smtClean="0"/>
              <a:t> matemātika būvē piramīdas pamatu. Piramīdas virsotni iepazīst tikai neliels skaits vidusskolu absolventu («</a:t>
            </a:r>
            <a:r>
              <a:rPr lang="lv-LV" sz="1200" b="0" i="0" kern="1200" dirty="0" smtClean="0">
                <a:solidFill>
                  <a:schemeClr val="tx1"/>
                </a:solidFill>
                <a:effectLst/>
                <a:latin typeface="+mn-lt"/>
                <a:ea typeface="+mn-ea"/>
                <a:cs typeface="+mn-cs"/>
              </a:rPr>
              <a:t>Saskaņā ar ISEC datiem Latvijā satraucoši maz jauniešu - tikai 16,3 procenti no visiem studējošajiem, izvēlas mācīties dabaszinātņu, matemātikas un tehnoloģiju priekšmetus. Tas ir viens no zemākajiem rādītājiem visās ES esošajās un jaunajās dalībvalstīs, piemēram, salīdzinoši Somijā eksaktās zinātnes izvēlas 36,8 procenti studējošo.» - http://www.letera.lv/en/news/letera-organize-diskusiju-ar-politiskajam-partijam-par-visparejas-eksaktas-izglitibas-kvalitates-uzlabosanu ). </a:t>
            </a:r>
          </a:p>
          <a:p>
            <a:endParaRPr lang="lv-LV" sz="1200" b="0" i="0" kern="1200" dirty="0" smtClean="0">
              <a:solidFill>
                <a:schemeClr val="tx1"/>
              </a:solidFill>
              <a:effectLst/>
              <a:latin typeface="+mn-lt"/>
              <a:ea typeface="+mn-ea"/>
              <a:cs typeface="+mn-cs"/>
            </a:endParaRPr>
          </a:p>
          <a:p>
            <a:r>
              <a:rPr lang="lv-LV" sz="1200" b="1" i="0" kern="1200" dirty="0" smtClean="0">
                <a:solidFill>
                  <a:schemeClr val="tx1"/>
                </a:solidFill>
                <a:effectLst/>
                <a:latin typeface="+mn-lt"/>
                <a:ea typeface="+mn-ea"/>
                <a:cs typeface="+mn-cs"/>
              </a:rPr>
              <a:t>Piramīdas</a:t>
            </a:r>
            <a:r>
              <a:rPr lang="lv-LV" sz="1200" b="1" i="0" kern="1200" baseline="0" dirty="0" smtClean="0">
                <a:solidFill>
                  <a:schemeClr val="tx1"/>
                </a:solidFill>
                <a:effectLst/>
                <a:latin typeface="+mn-lt"/>
                <a:ea typeface="+mn-ea"/>
                <a:cs typeface="+mn-cs"/>
              </a:rPr>
              <a:t> virsotne</a:t>
            </a:r>
          </a:p>
          <a:p>
            <a:r>
              <a:rPr lang="lv-LV" sz="1200" b="0" i="0" kern="1200" baseline="0" dirty="0" smtClean="0">
                <a:solidFill>
                  <a:schemeClr val="tx1"/>
                </a:solidFill>
                <a:effectLst/>
                <a:latin typeface="+mn-lt"/>
                <a:ea typeface="+mn-ea"/>
                <a:cs typeface="+mn-cs"/>
              </a:rPr>
              <a:t>Ņemot vērā to, ka skolēni ne vienmēr apzinās matemātikas zināšanu piramīdas virsotni (izglītības galamērķi), viņiem var būt grūti izvērtēt, kādā apjomā būtu jāapgūst, teiksim, nevienādības, elementārās funkcijas (logaritmi, saknes, trigonometriskās un inversi trigonometriskās funkcijas), planimetrijas un stereometrijas fakti. </a:t>
            </a:r>
            <a:br>
              <a:rPr lang="lv-LV" sz="1200" b="0" i="0" kern="1200" baseline="0" dirty="0" smtClean="0">
                <a:solidFill>
                  <a:schemeClr val="tx1"/>
                </a:solidFill>
                <a:effectLst/>
                <a:latin typeface="+mn-lt"/>
                <a:ea typeface="+mn-ea"/>
                <a:cs typeface="+mn-cs"/>
              </a:rPr>
            </a:br>
            <a:r>
              <a:rPr lang="lv-LV" sz="1200" b="0" i="0" kern="1200" baseline="0" dirty="0" smtClean="0">
                <a:solidFill>
                  <a:schemeClr val="tx1"/>
                </a:solidFill>
                <a:effectLst/>
                <a:latin typeface="+mn-lt"/>
                <a:ea typeface="+mn-ea"/>
                <a:cs typeface="+mn-cs"/>
              </a:rPr>
              <a:t>Piramīdas virsotne gan agrāk, gan tagad ir – gatavošanās matemātiskās analīzes, lineārās algebras un diferenciālvienādojumu (precīzāk, diferenciālvienādojumos balstītu matemātisko modeļu) apgūšana. </a:t>
            </a:r>
          </a:p>
          <a:p>
            <a:endParaRPr lang="lv-LV" sz="1200" b="0" i="0" kern="1200" baseline="0" dirty="0" smtClean="0">
              <a:solidFill>
                <a:schemeClr val="tx1"/>
              </a:solidFill>
              <a:effectLst/>
              <a:latin typeface="+mn-lt"/>
              <a:ea typeface="+mn-ea"/>
              <a:cs typeface="+mn-cs"/>
            </a:endParaRPr>
          </a:p>
          <a:p>
            <a:r>
              <a:rPr lang="lv-LV" sz="1200" b="0" i="0" kern="1200" baseline="0" dirty="0" smtClean="0">
                <a:solidFill>
                  <a:schemeClr val="tx1"/>
                </a:solidFill>
                <a:effectLst/>
                <a:latin typeface="+mn-lt"/>
                <a:ea typeface="+mn-ea"/>
                <a:cs typeface="+mn-cs"/>
              </a:rPr>
              <a:t>Zinot to, ka tikai neliela daļa (aptuveni katrs sestais no tiem, kuri iestājas augstskolā) kaut kādā veidā apgūs šo piramīdas virsotni, ir jāmotivē arī pārējie skolēni. Par laimi datu apstrādei un statistikai arī ir vajadzība pēc ievērojamas daļas no vidusskolas matemātikas zināšanām – vienīgi akcenti un praktiskās ilustrācijas izskatās mazliet savādāk. Un statistikas apguves nepieciešamību ir vieglāk pamatot nekā tas ir diferenciālvienādojumiem. </a:t>
            </a:r>
          </a:p>
          <a:p>
            <a:endParaRPr lang="lv-LV" sz="1200" b="0" i="0" kern="1200" baseline="0" dirty="0" smtClean="0">
              <a:solidFill>
                <a:schemeClr val="tx1"/>
              </a:solidFill>
              <a:effectLst/>
              <a:latin typeface="+mn-lt"/>
              <a:ea typeface="+mn-ea"/>
              <a:cs typeface="+mn-cs"/>
            </a:endParaRPr>
          </a:p>
          <a:p>
            <a:r>
              <a:rPr lang="lv-LV" sz="1200" b="1" i="0" kern="1200" dirty="0" smtClean="0">
                <a:solidFill>
                  <a:schemeClr val="tx1"/>
                </a:solidFill>
                <a:effectLst/>
                <a:latin typeface="+mn-lt"/>
                <a:ea typeface="+mn-ea"/>
                <a:cs typeface="+mn-cs"/>
              </a:rPr>
              <a:t>Kādēļ statistikas</a:t>
            </a:r>
            <a:r>
              <a:rPr lang="lv-LV" sz="1200" b="1" i="0" kern="1200" baseline="0" dirty="0" smtClean="0">
                <a:solidFill>
                  <a:schemeClr val="tx1"/>
                </a:solidFill>
                <a:effectLst/>
                <a:latin typeface="+mn-lt"/>
                <a:ea typeface="+mn-ea"/>
                <a:cs typeface="+mn-cs"/>
              </a:rPr>
              <a:t> apguvi līdz šim bieži atlika līdz augstskolu vecākajiem kursiem?</a:t>
            </a:r>
            <a:br>
              <a:rPr lang="lv-LV" sz="1200" b="1" i="0" kern="1200" baseline="0" dirty="0" smtClean="0">
                <a:solidFill>
                  <a:schemeClr val="tx1"/>
                </a:solidFill>
                <a:effectLst/>
                <a:latin typeface="+mn-lt"/>
                <a:ea typeface="+mn-ea"/>
                <a:cs typeface="+mn-cs"/>
              </a:rPr>
            </a:br>
            <a:r>
              <a:rPr lang="lv-LV" sz="1200" b="0" i="0" kern="1200" baseline="0" dirty="0" smtClean="0">
                <a:solidFill>
                  <a:schemeClr val="tx1"/>
                </a:solidFill>
                <a:effectLst/>
                <a:latin typeface="+mn-lt"/>
                <a:ea typeface="+mn-ea"/>
                <a:cs typeface="+mn-cs"/>
              </a:rPr>
              <a:t>Viens no iemesliem ir vēlme matemātikas kursu izklāstīt, ievērojot loģisko struktūru un arī matemātikas zinātnes vēsturisko attīstību. Statistika un varbūtību teorija ir vienas no jaunākajām matemātikas sadaļām. Nepārtraukti sadalītu gadījuma lielumu izpratnei nepieciešami integrālrēķini; centrālajai robežteorēmai un Gausa/normālajam sadalījumam – arī pietiekami dziļa izpratne par matemātisko analīzi. Dažus paradoksus varbūtību teorijā izskaidroja 20.gs. vidus matemātiķis Kolmogorovs. </a:t>
            </a:r>
            <a:br>
              <a:rPr lang="lv-LV" sz="1200" b="0" i="0" kern="1200" baseline="0" dirty="0" smtClean="0">
                <a:solidFill>
                  <a:schemeClr val="tx1"/>
                </a:solidFill>
                <a:effectLst/>
                <a:latin typeface="+mn-lt"/>
                <a:ea typeface="+mn-ea"/>
                <a:cs typeface="+mn-cs"/>
              </a:rPr>
            </a:br>
            <a:r>
              <a:rPr lang="lv-LV" sz="1200" b="0" i="0" kern="1200" baseline="0" dirty="0" smtClean="0">
                <a:solidFill>
                  <a:schemeClr val="tx1"/>
                </a:solidFill>
                <a:effectLst/>
                <a:latin typeface="+mn-lt"/>
                <a:ea typeface="+mn-ea"/>
                <a:cs typeface="+mn-cs"/>
              </a:rPr>
              <a:t>Tomēr mūsdienās ne visus matemātikas rezultātus skolā mēdz rūpīgi pierādīt. Ontoģenēze (konkrētā skolēna iepazīšanās ar matemātikas zināšanām) var būtiski atšķirties no filoģenēzes (t.i. secības, kādā šīs zināšanas ir ieguvusi cilvēce kopumā). </a:t>
            </a:r>
          </a:p>
          <a:p>
            <a:endParaRPr lang="lv-LV" sz="1200" b="0" i="0" kern="1200" baseline="0" dirty="0" smtClean="0">
              <a:solidFill>
                <a:schemeClr val="tx1"/>
              </a:solidFill>
              <a:effectLst/>
              <a:latin typeface="+mn-lt"/>
              <a:ea typeface="+mn-ea"/>
              <a:cs typeface="+mn-cs"/>
            </a:endParaRPr>
          </a:p>
          <a:p>
            <a:r>
              <a:rPr lang="lv-LV" sz="1200" b="1" i="0" kern="1200" dirty="0" smtClean="0">
                <a:solidFill>
                  <a:schemeClr val="tx1"/>
                </a:solidFill>
                <a:effectLst/>
                <a:latin typeface="+mn-lt"/>
                <a:ea typeface="+mn-ea"/>
                <a:cs typeface="+mn-cs"/>
              </a:rPr>
              <a:t>Vai var iztikt bez statistikas?</a:t>
            </a:r>
          </a:p>
          <a:p>
            <a:r>
              <a:rPr lang="lv-LV" dirty="0" smtClean="0"/>
              <a:t>Ļoti</a:t>
            </a:r>
            <a:r>
              <a:rPr lang="lv-LV" baseline="0" dirty="0" smtClean="0"/>
              <a:t> saturīgu vidusskolas matemātikas kursu var izveidot arī pilnīgi bez datu apstrādes vai statistikas (un pirms 50 un vairāk gadiem tā arī praktiski visur darīja) – tomēr daudzi mūsdienu skolēni pieraduši izmantot datorizētus rīkus visvisādiem uzdevumiem, tādēļ varētu būt nedaudz nedabiski tos neizmantot arī matemātikā. Pirms 50 gadiem svarīgākie inženiertehniskie uzdevumi bija saistīti ar matemātisko analīzi un diferenciālvienādojumu rēķināšanu deterministiskos modeļos (astronomijā, kuģu būvē, arhitektūrā, miltārajās tehnoloģijās, utml.), tad šobrīd tie ir saistīti ar varbūtiskiem modeļiem (masu apkalpošanas uzdevumi, liela apjoma datu apstrāde marketinga u.c. mērķiem). </a:t>
            </a:r>
          </a:p>
          <a:p>
            <a:endParaRPr lang="lv-LV" baseline="0" dirty="0" smtClean="0"/>
          </a:p>
          <a:p>
            <a:r>
              <a:rPr lang="lv-LV" b="1" baseline="0" dirty="0" smtClean="0"/>
              <a:t>Secinājumi</a:t>
            </a:r>
            <a:r>
              <a:rPr lang="lv-LV" baseline="0" dirty="0" smtClean="0"/>
              <a:t/>
            </a:r>
            <a:br>
              <a:rPr lang="lv-LV" baseline="0" dirty="0" smtClean="0"/>
            </a:br>
            <a:r>
              <a:rPr lang="lv-LV" baseline="0" dirty="0" smtClean="0"/>
              <a:t>Statistika parasti raksturo to veidu, kā mūsdienās ar matemātiku strādā daudzu profesiju (nematemātiķu) pārstāvji. Tādēļ varētu uzskatīt, ka to ir attaisnojami mācīt skolā. Šo uzskatu vēl jo vairāk apstiprina Latvijas Republikas izglītības standarts, par kuru runāsim turpmāk.</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a:t>
            </a:fld>
            <a:endParaRPr lang="en-US"/>
          </a:p>
        </p:txBody>
      </p:sp>
    </p:spTree>
    <p:extLst>
      <p:ext uri="{BB962C8B-B14F-4D97-AF65-F5344CB8AC3E}">
        <p14:creationId xmlns:p14="http://schemas.microsoft.com/office/powerpoint/2010/main" val="201242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b="0" dirty="0" smtClean="0"/>
              <a:t>Lai</a:t>
            </a:r>
            <a:r>
              <a:rPr lang="lv-LV" b="0" baseline="0" dirty="0" smtClean="0"/>
              <a:t> statistikas apguves materiāli iespējami labi nodrošinātu gan teorētisku pamatu, gan arī saistību ar dzīvi, to veidošanā var ievērot vairākas vadlīnijas. Piemēram:</a:t>
            </a:r>
            <a:endParaRPr lang="lv-LV" b="0" dirty="0" smtClean="0"/>
          </a:p>
          <a:p>
            <a:r>
              <a:rPr lang="lv-LV" b="1" dirty="0" smtClean="0"/>
              <a:t>1A: </a:t>
            </a:r>
            <a:r>
              <a:rPr lang="lv-LV" dirty="0" smtClean="0"/>
              <a:t>Visu teorijas tēmu ilustrēšanai izmanto ne vien īpaši konstruētus piemērus, bet arī datu kopas un problēmas no citām mācību disciplīnām un ikdienas pieredzes.</a:t>
            </a:r>
            <a:br>
              <a:rPr lang="lv-LV" dirty="0" smtClean="0"/>
            </a:br>
            <a:r>
              <a:rPr lang="lv-LV" b="1" dirty="0" smtClean="0"/>
              <a:t>1B: </a:t>
            </a:r>
            <a:r>
              <a:rPr lang="lv-LV" dirty="0" smtClean="0"/>
              <a:t>Izvirzāmie jautājumi un uzdevumi ir iespējami «dabiski», kurss paredz arī to apspriešanu intuitīvā līmenī.</a:t>
            </a:r>
          </a:p>
          <a:p>
            <a:r>
              <a:rPr lang="lv-LV" b="1" dirty="0" smtClean="0"/>
              <a:t>2A: </a:t>
            </a:r>
            <a:r>
              <a:rPr lang="lv-LV" dirty="0" smtClean="0"/>
              <a:t>Kur vien iespējams, aprēķiniem izmanto Internetā atrodamās datu kopas (kuras pēc attīrīšanas un pārveidošanas atkal publisko – piemēram, kā CSV datus).</a:t>
            </a:r>
            <a:br>
              <a:rPr lang="lv-LV" dirty="0" smtClean="0"/>
            </a:br>
            <a:r>
              <a:rPr lang="lv-LV" b="1" dirty="0" smtClean="0"/>
              <a:t>2B: </a:t>
            </a:r>
            <a:r>
              <a:rPr lang="lv-LV" dirty="0" smtClean="0"/>
              <a:t>Parasti katram dalībniekam ir nedaudz cita datu kopa, lai veicinātu sadarbību, bet apgrūtinātu špikošanu. </a:t>
            </a:r>
          </a:p>
          <a:p>
            <a:r>
              <a:rPr lang="lv-LV" b="1" dirty="0" smtClean="0"/>
              <a:t>3A: </a:t>
            </a:r>
            <a:r>
              <a:rPr lang="lv-LV" dirty="0" smtClean="0"/>
              <a:t>Aprēķinus un vizualizācijas iegūst uz datora ar nelieliem scenārijiem (scripts) – piemēram, domēnspecifiskajā valodā R.</a:t>
            </a:r>
          </a:p>
          <a:p>
            <a:r>
              <a:rPr lang="lv-LV" b="1" dirty="0" smtClean="0"/>
              <a:t>4A: </a:t>
            </a:r>
            <a:r>
              <a:rPr lang="lv-LV" dirty="0" smtClean="0"/>
              <a:t>Rezultātus, piemēram, attēlus vai lielākas atskaites iesūta Google Code un publisko tīmeklī (Web). </a:t>
            </a:r>
            <a:br>
              <a:rPr lang="lv-LV" dirty="0" smtClean="0"/>
            </a:br>
            <a:r>
              <a:rPr lang="lv-LV" b="1" dirty="0" smtClean="0"/>
              <a:t>4B: </a:t>
            </a:r>
            <a:r>
              <a:rPr lang="lv-LV" dirty="0" smtClean="0"/>
              <a:t>Kursu dalībnieki var izmantot cits cita datus. </a:t>
            </a:r>
            <a:br>
              <a:rPr lang="lv-LV" dirty="0" smtClean="0"/>
            </a:br>
            <a:r>
              <a:rPr lang="lv-LV" b="1" dirty="0" smtClean="0"/>
              <a:t>4C: </a:t>
            </a:r>
            <a:r>
              <a:rPr lang="lv-LV" dirty="0" smtClean="0"/>
              <a:t>Kursā pievēršama uzmanība arī kļūdām, maldinošiem izteikumiem un pārpratumiem saistībā ar datu apstrādi un statistiku. </a:t>
            </a:r>
          </a:p>
          <a:p>
            <a:endParaRPr lang="lv-LV"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v-LV" i="1" dirty="0" smtClean="0"/>
              <a:t>«</a:t>
            </a:r>
            <a:r>
              <a:rPr lang="en-GB" i="1" dirty="0" smtClean="0"/>
              <a:t>All the world's a stage,</a:t>
            </a:r>
            <a:r>
              <a:rPr lang="lv-LV" i="1" dirty="0" smtClean="0"/>
              <a:t>\\</a:t>
            </a:r>
            <a:r>
              <a:rPr lang="lv-LV" i="1" baseline="0" dirty="0" smtClean="0"/>
              <a:t> </a:t>
            </a:r>
            <a:r>
              <a:rPr lang="en-GB" i="1" dirty="0" smtClean="0"/>
              <a:t>And all the men and women merely players;</a:t>
            </a:r>
            <a:r>
              <a:rPr lang="lv-LV" i="1" dirty="0" smtClean="0"/>
              <a:t>\\</a:t>
            </a:r>
            <a:r>
              <a:rPr lang="lv-LV" i="1" baseline="0" dirty="0" smtClean="0"/>
              <a:t> </a:t>
            </a:r>
            <a:r>
              <a:rPr lang="en-GB" i="1" dirty="0" smtClean="0"/>
              <a:t>They have their exits and their entrances,</a:t>
            </a:r>
            <a:r>
              <a:rPr lang="lv-LV" i="1" dirty="0" smtClean="0"/>
              <a:t>\\</a:t>
            </a:r>
            <a:r>
              <a:rPr lang="lv-LV" i="1" baseline="0" dirty="0" smtClean="0"/>
              <a:t> </a:t>
            </a:r>
            <a:r>
              <a:rPr lang="en-GB" i="1" dirty="0" smtClean="0"/>
              <a:t>And one man in his time plays many parts</a:t>
            </a:r>
            <a:r>
              <a:rPr lang="lv-LV" i="1" dirty="0" smtClean="0"/>
              <a:t>»</a:t>
            </a:r>
            <a:r>
              <a:rPr lang="lv-LV" dirty="0" smtClean="0"/>
              <a:t> (Shakespeare.</a:t>
            </a:r>
            <a:r>
              <a:rPr lang="lv-LV" baseline="0" dirty="0" smtClean="0"/>
              <a:t> As You Like It). </a:t>
            </a:r>
            <a:br>
              <a:rPr lang="lv-LV" baseline="0" dirty="0" smtClean="0"/>
            </a:br>
            <a:r>
              <a:rPr lang="lv-LV" baseline="0" dirty="0" smtClean="0"/>
              <a:t>Līdzīgi kā visu dzīvi (tostarp dzīvi skolā) var uzskatīt par teātri, tāpat to var uzskatīt par datu apstrādi. Skolotājam var palīdzēt iespēja ģenerēt skolēniem dažādus uzdevumu variantus; klases vai mājas darbu iesniegšanu atskaišu formā; automātiska darbu labošana </a:t>
            </a:r>
            <a:endParaRPr lang="lv-LV"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10</a:t>
            </a:fld>
            <a:endParaRPr lang="en-US"/>
          </a:p>
        </p:txBody>
      </p:sp>
    </p:spTree>
    <p:extLst>
      <p:ext uri="{BB962C8B-B14F-4D97-AF65-F5344CB8AC3E}">
        <p14:creationId xmlns:p14="http://schemas.microsoft.com/office/powerpoint/2010/main" val="1156901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1. </a:t>
            </a:r>
            <a:r>
              <a:rPr lang="lv-LV" b="1" dirty="0" smtClean="0"/>
              <a:t>Kas ir dati. </a:t>
            </a:r>
            <a:r>
              <a:rPr lang="lv-LV" dirty="0" smtClean="0"/>
              <a:t>Populācija, tās objektu atribūti un vērtības. Kas ir populācija</a:t>
            </a:r>
            <a:r>
              <a:rPr lang="lv-LV" baseline="0" dirty="0" smtClean="0"/>
              <a:t> un</a:t>
            </a:r>
            <a:r>
              <a:rPr lang="lv-LV" dirty="0" smtClean="0"/>
              <a:t> indivīdi,</a:t>
            </a:r>
            <a:r>
              <a:rPr lang="lv-LV" baseline="0" dirty="0" smtClean="0"/>
              <a:t> pilna skaitīšana (census) populācijā, iztvērumi. Atribūti un to </a:t>
            </a:r>
            <a:r>
              <a:rPr lang="lv-LV" dirty="0" smtClean="0"/>
              <a:t>vērtību tipi – veseli un</a:t>
            </a:r>
            <a:r>
              <a:rPr lang="lv-LV" baseline="0" dirty="0" smtClean="0"/>
              <a:t> reāli </a:t>
            </a:r>
            <a:r>
              <a:rPr lang="lv-LV" dirty="0" smtClean="0"/>
              <a:t>skaitļi, virknes/stringi, datumi,</a:t>
            </a:r>
            <a:r>
              <a:rPr lang="lv-LV" baseline="0" dirty="0" smtClean="0"/>
              <a:t> u.c.</a:t>
            </a:r>
          </a:p>
          <a:p>
            <a:pPr marL="0" marR="0" indent="0" algn="l" defTabSz="914400" rtl="0" eaLnBrk="1" fontAlgn="auto" latinLnBrk="0" hangingPunct="1">
              <a:lnSpc>
                <a:spcPct val="100000"/>
              </a:lnSpc>
              <a:spcBef>
                <a:spcPts val="0"/>
              </a:spcBef>
              <a:spcAft>
                <a:spcPts val="0"/>
              </a:spcAft>
              <a:buClrTx/>
              <a:buSzTx/>
              <a:buFontTx/>
              <a:buNone/>
              <a:tabLst/>
              <a:defRPr/>
            </a:pPr>
            <a:r>
              <a:rPr lang="lv-LV" baseline="0" dirty="0" smtClean="0"/>
              <a:t>2. </a:t>
            </a:r>
            <a:r>
              <a:rPr lang="lv-LV" b="1" baseline="0" dirty="0" smtClean="0"/>
              <a:t>Datu tabulas.</a:t>
            </a:r>
            <a:r>
              <a:rPr lang="lv-LV" baseline="0" dirty="0" smtClean="0"/>
              <a:t> </a:t>
            </a:r>
            <a:r>
              <a:rPr lang="lv-LV" dirty="0" smtClean="0"/>
              <a:t>To veidošana un izmantošana. Vienkārši aprēķini tabulās. Atšķirība starp procentiem un procentpunktiem. </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3. </a:t>
            </a:r>
            <a:r>
              <a:rPr lang="lv-LV" b="1" dirty="0" smtClean="0"/>
              <a:t>Vienkāršas diagrammas.</a:t>
            </a:r>
            <a:r>
              <a:rPr lang="lv-LV" dirty="0" smtClean="0"/>
              <a:t> To veidošana un lasīšana. Joslu un sektoru diagrammas. Klīvlenda "punktu diagrammas" jeb "dot plot" (vērtību</a:t>
            </a:r>
            <a:r>
              <a:rPr lang="lv-LV" baseline="0" dirty="0" smtClean="0"/>
              <a:t> masīva attēlošana ar </a:t>
            </a:r>
            <a:r>
              <a:rPr lang="lv-LV" dirty="0" smtClean="0"/>
              <a:t>aplīšiem uz taisnes nogriežņa) - kādēļ tās var nolasīt precīzāk nekā sektoru diagrammas. </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4. </a:t>
            </a:r>
            <a:r>
              <a:rPr lang="lv-LV" b="1" dirty="0" smtClean="0"/>
              <a:t>Vērtību biežuma tabulas un histogrammas. </a:t>
            </a:r>
            <a:r>
              <a:rPr lang="lv-LV" dirty="0" smtClean="0"/>
              <a:t>to attēlojums «stumbra un lapu» diagrammās un histogrammās. Nokrišņu, vēja un temperatūras sezonālās diagrammas un vēju rozes.</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5. </a:t>
            </a:r>
            <a:r>
              <a:rPr lang="lv-LV" b="1" dirty="0" smtClean="0"/>
              <a:t>Aprakstošā statistika. </a:t>
            </a:r>
            <a:r>
              <a:rPr lang="lv-LV" dirty="0" smtClean="0"/>
              <a:t>Vidējā vērtība, mediāna, amplitūda. Kvantiles. Kartogrammas (chloropleth maps) - bildītes, kur administratīvi-teritoriālās vienības izkrāsotas atbilstoši kādam parametram.</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6. </a:t>
            </a:r>
            <a:r>
              <a:rPr lang="lv-LV" b="1" dirty="0" smtClean="0"/>
              <a:t>Izkliedes mēri.</a:t>
            </a:r>
            <a:r>
              <a:rPr lang="lv-LV" dirty="0" smtClean="0"/>
              <a:t> Vidējā absolūtā novirze un dispersija (vidējā kvadrātiskā novirze.</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7. </a:t>
            </a:r>
            <a:r>
              <a:rPr lang="lv-LV" b="1" dirty="0" smtClean="0"/>
              <a:t>Lielumu mērīšana.</a:t>
            </a:r>
            <a:r>
              <a:rPr lang="lv-LV" dirty="0" smtClean="0"/>
              <a:t> Lielumu gadījuma izmaiņas un mērījumu kļūdas. Reāla skaitļa pieraksts ar mantisu un kāpinātāju. Zīmīgie cipari mērījumu rezultātos.</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8. </a:t>
            </a:r>
            <a:r>
              <a:rPr lang="lv-LV" b="1" dirty="0" smtClean="0"/>
              <a:t>Varbūtības un to piemēri.</a:t>
            </a:r>
            <a:r>
              <a:rPr lang="lv-LV" dirty="0" smtClean="0"/>
              <a:t> Notikumi, varbūtība kā notikumu biežuma mērs. Notikumi, kuriem nevar pierakstīt varbūtību (piemēram, unikāli, neatkārtojami notikumi).</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9. </a:t>
            </a:r>
            <a:r>
              <a:rPr lang="lv-LV" b="1" dirty="0" smtClean="0"/>
              <a:t>Kombinatorikas</a:t>
            </a:r>
            <a:r>
              <a:rPr lang="lv-LV" b="1" baseline="0" dirty="0" smtClean="0"/>
              <a:t> ievads. </a:t>
            </a:r>
            <a:r>
              <a:rPr lang="lv-LV" dirty="0" smtClean="0"/>
              <a:t>Kombinatorisku</a:t>
            </a:r>
            <a:r>
              <a:rPr lang="lv-LV" baseline="0" dirty="0" smtClean="0"/>
              <a:t> aprēķinu</a:t>
            </a:r>
            <a:r>
              <a:rPr lang="lv-LV" dirty="0" smtClean="0"/>
              <a:t> pārskats</a:t>
            </a:r>
            <a:r>
              <a:rPr lang="lv-LV" baseline="0" dirty="0" smtClean="0"/>
              <a:t> un dažāda veida izlašu (ar atkārtojumiem, bez atkārtojumiem, ar atšķiramām/neatšķiramām elementu grupu) skaita noteikšana. </a:t>
            </a:r>
            <a:endParaRPr lang="lv-LV"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v-LV" baseline="0" dirty="0" smtClean="0"/>
              <a:t>10. </a:t>
            </a:r>
            <a:r>
              <a:rPr lang="lv-LV" b="1" baseline="0" dirty="0" smtClean="0"/>
              <a:t>Notikumu telpas kombinatoriska analīze. </a:t>
            </a:r>
            <a:r>
              <a:rPr lang="lv-LV" dirty="0" smtClean="0"/>
              <a:t>Reizināšanas un saskaitīšanas likumi.</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11. </a:t>
            </a:r>
            <a:r>
              <a:rPr lang="lv-LV" b="1" dirty="0" smtClean="0"/>
              <a:t>Spēļu analīze ar varbūtībām.</a:t>
            </a:r>
            <a:r>
              <a:rPr lang="lv-LV" dirty="0" smtClean="0"/>
              <a:t> Spēles rezultātu (pay-off) attēlošana tabulā jeb matricā, spēle akmens-šķēres-papīrs, spēle «uzmini 2/3 no vidējā» (katrs dalībnieks iedomājas skaitli, uzvar tas, kura nosauktais skaitlis ir vistuvāk divām trešdaļām no visu dalībnieku nosaukto skaitļu aritmētiskā vidējā). Spēles, kur «līdzsvara» stratēģija ir varbūtiska, jo jebkuru deterministisku stratēģiju pretinieks var uzminēt un pārspēt. Loterijas un ar</a:t>
            </a:r>
            <a:r>
              <a:rPr lang="lv-LV" baseline="0" dirty="0" smtClean="0"/>
              <a:t> tām saistītās vidējās vērtības.</a:t>
            </a:r>
          </a:p>
          <a:p>
            <a:pPr marL="0" marR="0" indent="0" algn="l" defTabSz="914400" rtl="0" eaLnBrk="1" fontAlgn="auto" latinLnBrk="0" hangingPunct="1">
              <a:lnSpc>
                <a:spcPct val="100000"/>
              </a:lnSpc>
              <a:spcBef>
                <a:spcPts val="0"/>
              </a:spcBef>
              <a:spcAft>
                <a:spcPts val="0"/>
              </a:spcAft>
              <a:buClrTx/>
              <a:buSzTx/>
              <a:buFontTx/>
              <a:buNone/>
              <a:tabLst/>
              <a:defRPr/>
            </a:pPr>
            <a:r>
              <a:rPr lang="lv-LV" baseline="0" dirty="0" smtClean="0"/>
              <a:t>12. </a:t>
            </a:r>
            <a:r>
              <a:rPr lang="lv-LV" b="1" baseline="0" dirty="0" smtClean="0"/>
              <a:t>Ģeometriskas varbūtības.</a:t>
            </a:r>
            <a:r>
              <a:rPr lang="lv-LV" baseline="0" dirty="0" smtClean="0"/>
              <a:t> </a:t>
            </a:r>
            <a:r>
              <a:rPr lang="lv-LV" dirty="0" smtClean="0"/>
              <a:t>Piemēram, Uz nogriežņa nejauši izvēlas 3 punktus A,B,C, atrast varbūtību, ka punkts C atrodas starp A un B. Laukumu/garumu/leņķu attiecība kā varbūtība. Bifona eksperimenti ar adatu.</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13.</a:t>
            </a:r>
            <a:r>
              <a:rPr lang="lv-LV" baseline="0" dirty="0" smtClean="0"/>
              <a:t> </a:t>
            </a:r>
            <a:r>
              <a:rPr lang="lv-LV" b="1" baseline="0" dirty="0" smtClean="0"/>
              <a:t>Bernulli eksperimenti un to īpašības.</a:t>
            </a:r>
            <a:r>
              <a:rPr lang="lv-LV" baseline="0" dirty="0" smtClean="0"/>
              <a:t> </a:t>
            </a:r>
            <a:r>
              <a:rPr lang="lv-LV" dirty="0" smtClean="0"/>
              <a:t>Neatkarīgi notikumi. Nosacītā varbūtība.</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14. </a:t>
            </a:r>
            <a:r>
              <a:rPr lang="lv-LV" b="1" dirty="0" smtClean="0"/>
              <a:t>Gadījuma lielumu ievads. </a:t>
            </a:r>
            <a:r>
              <a:rPr lang="lv-LV" dirty="0" smtClean="0"/>
              <a:t>To raksturlielumi – vidējā vērtība, dispersija, u.c. </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15. </a:t>
            </a:r>
            <a:r>
              <a:rPr lang="lv-LV" b="1" dirty="0" smtClean="0"/>
              <a:t>Gadījuma lielumi statistikā.</a:t>
            </a:r>
            <a:r>
              <a:rPr lang="lv-LV" baseline="0" dirty="0" smtClean="0"/>
              <a:t> Vērtību biežuma un dažādu citu atribūtu noteikšana populācijā, balstoties uz iztvērumu datiem. </a:t>
            </a:r>
            <a:r>
              <a:rPr lang="lv-LV" dirty="0" smtClean="0"/>
              <a:t>Lielo skaitļu likums (kā empīriskā vidējā vērtība tuvojas gadījuma lieluma vidējai vērtībai, u.c.).</a:t>
            </a:r>
          </a:p>
          <a:p>
            <a:pPr marL="0" marR="0" indent="0" algn="l" defTabSz="914400" rtl="0" eaLnBrk="1" fontAlgn="auto" latinLnBrk="0" hangingPunct="1">
              <a:lnSpc>
                <a:spcPct val="100000"/>
              </a:lnSpc>
              <a:spcBef>
                <a:spcPts val="0"/>
              </a:spcBef>
              <a:spcAft>
                <a:spcPts val="0"/>
              </a:spcAft>
              <a:buClrTx/>
              <a:buSzTx/>
              <a:buFontTx/>
              <a:buNone/>
              <a:tabLst/>
              <a:defRPr/>
            </a:pPr>
            <a:endParaRPr lang="lv-LV" baseline="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12</a:t>
            </a:fld>
            <a:endParaRPr lang="en-US"/>
          </a:p>
        </p:txBody>
      </p:sp>
    </p:spTree>
    <p:extLst>
      <p:ext uri="{BB962C8B-B14F-4D97-AF65-F5344CB8AC3E}">
        <p14:creationId xmlns:p14="http://schemas.microsoft.com/office/powerpoint/2010/main" val="1034573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lv-LV" dirty="0" smtClean="0"/>
              <a:t>Šāda veida uzdevumam</a:t>
            </a:r>
            <a:r>
              <a:rPr lang="lv-LV" baseline="0" dirty="0" smtClean="0"/>
              <a:t> ir pedagoģiska vērtība galvenokārt divu iemeslu dēļ: </a:t>
            </a:r>
            <a:br>
              <a:rPr lang="lv-LV" baseline="0" dirty="0" smtClean="0"/>
            </a:br>
            <a:r>
              <a:rPr lang="lv-LV" baseline="0" dirty="0" smtClean="0"/>
              <a:t>Dažos gadījumos ar to var pārsteigt klausītāju (jo atbilde «23» reti kad nāk prātā, ja uzdevums ir par visām 365 gada dienām). </a:t>
            </a:r>
          </a:p>
          <a:p>
            <a:pPr marL="171450" indent="-171450">
              <a:buFont typeface="Arial" panose="020B0604020202020204" pitchFamily="34" charset="0"/>
              <a:buChar char="•"/>
            </a:pPr>
            <a:r>
              <a:rPr lang="lv-LV" baseline="0" dirty="0" smtClean="0"/>
              <a:t>Var piedāvāt līdzīgus uzdevumus, lai pārliecinātos par to, ka risināšanas metode ir skaidra. Daži piemēri: </a:t>
            </a:r>
          </a:p>
          <a:p>
            <a:pPr marL="171450" indent="-171450">
              <a:buFont typeface="Arial" panose="020B0604020202020204" pitchFamily="34" charset="0"/>
              <a:buChar char="•"/>
            </a:pPr>
            <a:endParaRPr lang="lv-LV" baseline="0" dirty="0" smtClean="0"/>
          </a:p>
          <a:p>
            <a:pPr marL="228600" indent="-228600">
              <a:buFont typeface="+mj-lt"/>
              <a:buAutoNum type="arabicPeriod"/>
            </a:pPr>
            <a:r>
              <a:rPr lang="lv-LV" sz="1200" b="0" i="0" kern="1200" dirty="0" smtClean="0">
                <a:solidFill>
                  <a:schemeClr val="tx1"/>
                </a:solidFill>
                <a:effectLst/>
                <a:latin typeface="+mn-lt"/>
                <a:ea typeface="+mn-ea"/>
                <a:cs typeface="+mn-cs"/>
              </a:rPr>
              <a:t>Reālajā dzīvē visas dzimšanas dienas nav ar vienādu varbūtību - dzimstībai ir nelielas sezonālas izmaiņas. Vai tas paildzinās vai saīsinās divu vienādo dzimšanas dienu meklēšanas laiku, salīdzinot ar mūsu pieņēmumu, ka visas dz.d. ir ar vienādām varbūtībām?</a:t>
            </a:r>
          </a:p>
          <a:p>
            <a:pPr marL="228600" indent="-228600">
              <a:buFont typeface="+mj-lt"/>
              <a:buAutoNum type="arabicPeriod"/>
            </a:pPr>
            <a:r>
              <a:rPr lang="lv-LV" sz="1200" b="0" i="0" kern="1200" dirty="0" smtClean="0">
                <a:solidFill>
                  <a:schemeClr val="tx1"/>
                </a:solidFill>
                <a:effectLst/>
                <a:latin typeface="+mn-lt"/>
                <a:ea typeface="+mn-ea"/>
                <a:cs typeface="+mn-cs"/>
              </a:rPr>
              <a:t>Uz</a:t>
            </a:r>
            <a:r>
              <a:rPr lang="lv-LV" sz="1200" b="0" i="0" kern="1200" baseline="0" dirty="0" smtClean="0">
                <a:solidFill>
                  <a:schemeClr val="tx1"/>
                </a:solidFill>
                <a:effectLst/>
                <a:latin typeface="+mn-lt"/>
                <a:ea typeface="+mn-ea"/>
                <a:cs typeface="+mn-cs"/>
              </a:rPr>
              <a:t> kuru pusi mainīsies varbūtība 23 cilvēku gadījumā, ja pieļausim arī 29.februāri (pieņemot, ka tajā dzimušo ir 4x mazāk)? </a:t>
            </a:r>
            <a:endParaRPr lang="lv-LV" sz="1200" b="0" i="0" kern="1200" dirty="0" smtClean="0">
              <a:solidFill>
                <a:schemeClr val="tx1"/>
              </a:solidFill>
              <a:effectLst/>
              <a:latin typeface="+mn-lt"/>
              <a:ea typeface="+mn-ea"/>
              <a:cs typeface="+mn-cs"/>
            </a:endParaRPr>
          </a:p>
          <a:p>
            <a:pPr marL="228600" indent="-228600">
              <a:buFont typeface="+mj-lt"/>
              <a:buAutoNum type="arabicPeriod"/>
            </a:pPr>
            <a:r>
              <a:rPr lang="lv-LV" sz="1200" b="0" i="0" kern="1200" dirty="0" smtClean="0">
                <a:solidFill>
                  <a:schemeClr val="tx1"/>
                </a:solidFill>
                <a:effectLst/>
                <a:latin typeface="+mn-lt"/>
                <a:ea typeface="+mn-ea"/>
                <a:cs typeface="+mn-cs"/>
              </a:rPr>
              <a:t>Cik daudzi cilvēki jāsapulcina, lai ar varbūtību P&gt;0.5 būtu vismaz divi dažādi sakrītošu dzimšanas dienu pāri? Cik daudzi cilvēki jāsapulcina, lai ar varbūtību P&gt;0.5 vismaz trim no viņiem sakristu dzimšanas dienas.</a:t>
            </a:r>
          </a:p>
          <a:p>
            <a:pPr marL="228600" indent="-228600">
              <a:buFont typeface="+mj-lt"/>
              <a:buAutoNum type="arabicPeriod"/>
            </a:pPr>
            <a:r>
              <a:rPr lang="lv-LV" sz="1200" b="0" i="0" kern="1200" dirty="0" smtClean="0">
                <a:solidFill>
                  <a:schemeClr val="tx1"/>
                </a:solidFill>
                <a:effectLst/>
                <a:latin typeface="+mn-lt"/>
                <a:ea typeface="+mn-ea"/>
                <a:cs typeface="+mn-cs"/>
              </a:rPr>
              <a:t>Sapulcināti 23 cilvēki. Ar kādu varbūtību diviem no viņiem dzimšanas dienas būs blakus datumos? Vai šī varbūtība ir lielāka vai mazāka nekā varbūtība, ka divas dzimšanas dienas sakritīs?</a:t>
            </a:r>
          </a:p>
          <a:p>
            <a:pPr marL="228600" indent="-228600">
              <a:buFont typeface="+mj-lt"/>
              <a:buAutoNum type="arabicPeriod"/>
            </a:pP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14</a:t>
            </a:fld>
            <a:endParaRPr lang="en-US"/>
          </a:p>
        </p:txBody>
      </p:sp>
    </p:spTree>
    <p:extLst>
      <p:ext uri="{BB962C8B-B14F-4D97-AF65-F5344CB8AC3E}">
        <p14:creationId xmlns:p14="http://schemas.microsoft.com/office/powerpoint/2010/main" val="4069068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171450" indent="-171450" hangingPunct="1">
              <a:lnSpc>
                <a:spcPct val="90000"/>
              </a:lnSpc>
              <a:spcAft>
                <a:spcPts val="600"/>
              </a:spcAft>
              <a:buSzPct val="109000"/>
              <a:buFont typeface="Arial" panose="020B0604020202020204" pitchFamily="34" charset="0"/>
              <a:buChar char="•"/>
            </a:pPr>
            <a:r>
              <a:rPr lang="en-US" altLang="en-US" sz="1200" dirty="0" err="1" smtClean="0">
                <a:solidFill>
                  <a:srgbClr val="332E21"/>
                </a:solidFill>
                <a:latin typeface="Arial" charset="0"/>
              </a:rPr>
              <a:t>Statistikas</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rīki</a:t>
            </a:r>
            <a:r>
              <a:rPr lang="en-US" altLang="en-US" sz="1200" dirty="0" smtClean="0">
                <a:solidFill>
                  <a:srgbClr val="332E21"/>
                </a:solidFill>
                <a:latin typeface="Arial" charset="0"/>
              </a:rPr>
              <a:t> – </a:t>
            </a:r>
            <a:r>
              <a:rPr lang="lv-LV" altLang="en-US" sz="1200" dirty="0" smtClean="0">
                <a:solidFill>
                  <a:srgbClr val="332E21"/>
                </a:solidFill>
                <a:latin typeface="Arial" charset="0"/>
              </a:rPr>
              <a:t>arī </a:t>
            </a:r>
            <a:r>
              <a:rPr lang="en-US" altLang="en-US" sz="1200" dirty="0" smtClean="0">
                <a:solidFill>
                  <a:srgbClr val="332E21"/>
                </a:solidFill>
                <a:latin typeface="Arial" charset="0"/>
              </a:rPr>
              <a:t>SPSS, SAS, R, Stata, Minitab, </a:t>
            </a:r>
            <a:r>
              <a:rPr lang="en-US" altLang="en-US" sz="1200" dirty="0" err="1" smtClean="0">
                <a:solidFill>
                  <a:srgbClr val="332E21"/>
                </a:solidFill>
                <a:latin typeface="Arial" charset="0"/>
              </a:rPr>
              <a:t>u.c</a:t>
            </a:r>
            <a:r>
              <a:rPr lang="en-US" altLang="en-US" sz="1200" dirty="0" smtClean="0">
                <a:solidFill>
                  <a:srgbClr val="332E21"/>
                </a:solidFill>
                <a:latin typeface="Arial" charset="0"/>
              </a:rPr>
              <a:t>. </a:t>
            </a:r>
          </a:p>
          <a:p>
            <a:pPr marL="171450" indent="-171450" hangingPunct="1">
              <a:lnSpc>
                <a:spcPct val="90000"/>
              </a:lnSpc>
              <a:spcAft>
                <a:spcPts val="600"/>
              </a:spcAft>
              <a:buSzPct val="109000"/>
              <a:buFont typeface="Arial" panose="020B0604020202020204" pitchFamily="34" charset="0"/>
              <a:buChar char="•"/>
            </a:pPr>
            <a:r>
              <a:rPr lang="en-US" altLang="en-US" sz="1200" dirty="0" err="1" smtClean="0">
                <a:solidFill>
                  <a:srgbClr val="332E21"/>
                </a:solidFill>
                <a:latin typeface="Arial" charset="0"/>
              </a:rPr>
              <a:t>Ir</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arī</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vispārmatemātiski</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rīki</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piemēram</a:t>
            </a:r>
            <a:r>
              <a:rPr lang="en-US" altLang="en-US" sz="1200" dirty="0" smtClean="0">
                <a:solidFill>
                  <a:srgbClr val="332E21"/>
                </a:solidFill>
                <a:latin typeface="Arial" charset="0"/>
              </a:rPr>
              <a:t>, MATLAB un </a:t>
            </a:r>
            <a:r>
              <a:rPr lang="en-US" altLang="en-US" sz="1200" dirty="0" err="1" smtClean="0">
                <a:solidFill>
                  <a:srgbClr val="332E21"/>
                </a:solidFill>
                <a:latin typeface="Arial" charset="0"/>
              </a:rPr>
              <a:t>Mathematica</a:t>
            </a:r>
            <a:r>
              <a:rPr lang="lv-LV" altLang="en-US" sz="1200" dirty="0" smtClean="0">
                <a:solidFill>
                  <a:srgbClr val="332E21"/>
                </a:solidFill>
                <a:latin typeface="Arial" charset="0"/>
              </a:rPr>
              <a:t>.</a:t>
            </a:r>
            <a:endParaRPr lang="en-US" altLang="en-US" sz="1200" dirty="0" smtClean="0">
              <a:solidFill>
                <a:srgbClr val="332E21"/>
              </a:solidFill>
              <a:latin typeface="Arial" charset="0"/>
            </a:endParaRPr>
          </a:p>
          <a:p>
            <a:pPr marL="171450" indent="-171450" hangingPunct="1">
              <a:lnSpc>
                <a:spcPct val="90000"/>
              </a:lnSpc>
              <a:spcAft>
                <a:spcPts val="600"/>
              </a:spcAft>
              <a:buSzPct val="109000"/>
              <a:buFont typeface="Arial" panose="020B0604020202020204" pitchFamily="34" charset="0"/>
              <a:buChar char="•"/>
            </a:pPr>
            <a:r>
              <a:rPr lang="en-US" altLang="en-US" sz="1200" dirty="0" smtClean="0">
                <a:solidFill>
                  <a:srgbClr val="332E21"/>
                </a:solidFill>
                <a:latin typeface="Arial" charset="0"/>
              </a:rPr>
              <a:t>R </a:t>
            </a:r>
            <a:r>
              <a:rPr lang="en-US" altLang="en-US" sz="1200" dirty="0" err="1" smtClean="0">
                <a:solidFill>
                  <a:srgbClr val="332E21"/>
                </a:solidFill>
                <a:latin typeface="Arial" charset="0"/>
              </a:rPr>
              <a:t>ir</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populārākais</a:t>
            </a:r>
            <a:r>
              <a:rPr lang="en-US" altLang="en-US" sz="1200" dirty="0" smtClean="0">
                <a:solidFill>
                  <a:srgbClr val="332E21"/>
                </a:solidFill>
                <a:latin typeface="Arial" charset="0"/>
              </a:rPr>
              <a:t> no </a:t>
            </a:r>
            <a:r>
              <a:rPr lang="en-US" altLang="en-US" sz="1200" dirty="0" err="1" smtClean="0">
                <a:solidFill>
                  <a:srgbClr val="332E21"/>
                </a:solidFill>
                <a:latin typeface="Arial" charset="0"/>
              </a:rPr>
              <a:t>bezmaksas</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rīkiem</a:t>
            </a:r>
            <a:r>
              <a:rPr lang="en-US" altLang="en-US" sz="1200" dirty="0" smtClean="0">
                <a:solidFill>
                  <a:srgbClr val="332E21"/>
                </a:solidFill>
                <a:latin typeface="Arial" charset="0"/>
              </a:rPr>
              <a:t>, un tam </a:t>
            </a:r>
            <a:r>
              <a:rPr lang="en-US" altLang="en-US" sz="1200" dirty="0" err="1" smtClean="0">
                <a:solidFill>
                  <a:srgbClr val="332E21"/>
                </a:solidFill>
                <a:latin typeface="Arial" charset="0"/>
              </a:rPr>
              <a:t>ir</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izredzes</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kļūt</a:t>
            </a:r>
            <a:r>
              <a:rPr lang="en-US" altLang="en-US" sz="1200" dirty="0" smtClean="0">
                <a:solidFill>
                  <a:srgbClr val="332E21"/>
                </a:solidFill>
                <a:latin typeface="Arial" charset="0"/>
              </a:rPr>
              <a:t> #1. </a:t>
            </a:r>
          </a:p>
          <a:p>
            <a:pPr marL="171450" indent="-171450" hangingPunct="1">
              <a:lnSpc>
                <a:spcPct val="90000"/>
              </a:lnSpc>
              <a:spcAft>
                <a:spcPts val="600"/>
              </a:spcAft>
              <a:buSzPct val="109000"/>
              <a:buFont typeface="Arial" panose="020B0604020202020204" pitchFamily="34" charset="0"/>
              <a:buChar char="•"/>
            </a:pPr>
            <a:r>
              <a:rPr lang="en-US" altLang="en-US" sz="1200" dirty="0" smtClean="0">
                <a:solidFill>
                  <a:srgbClr val="332E21"/>
                </a:solidFill>
                <a:latin typeface="Arial" charset="0"/>
              </a:rPr>
              <a:t>SPSS </a:t>
            </a:r>
            <a:r>
              <a:rPr lang="en-US" altLang="en-US" sz="1200" dirty="0" err="1" smtClean="0">
                <a:solidFill>
                  <a:srgbClr val="332E21"/>
                </a:solidFill>
                <a:latin typeface="Arial" charset="0"/>
              </a:rPr>
              <a:t>ir</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populārs</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socioloģijā</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neprasa</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programmēšanas</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prasmes</a:t>
            </a:r>
            <a:r>
              <a:rPr lang="en-US" altLang="en-US" sz="1200" dirty="0" smtClean="0">
                <a:solidFill>
                  <a:srgbClr val="332E21"/>
                </a:solidFill>
                <a:latin typeface="Arial" charset="0"/>
              </a:rPr>
              <a:t>.</a:t>
            </a:r>
          </a:p>
          <a:p>
            <a:pPr marL="171450" indent="-171450" hangingPunct="1">
              <a:lnSpc>
                <a:spcPct val="90000"/>
              </a:lnSpc>
              <a:spcAft>
                <a:spcPts val="600"/>
              </a:spcAft>
              <a:buSzPct val="109000"/>
              <a:buFont typeface="Arial" panose="020B0604020202020204" pitchFamily="34" charset="0"/>
              <a:buChar char="•"/>
            </a:pPr>
            <a:r>
              <a:rPr lang="en-US" altLang="en-US" sz="1200" dirty="0" smtClean="0">
                <a:solidFill>
                  <a:srgbClr val="332E21"/>
                </a:solidFill>
                <a:latin typeface="Arial" charset="0"/>
              </a:rPr>
              <a:t>SAS </a:t>
            </a:r>
            <a:r>
              <a:rPr lang="en-US" altLang="en-US" sz="1200" dirty="0" err="1" smtClean="0">
                <a:solidFill>
                  <a:srgbClr val="332E21"/>
                </a:solidFill>
                <a:latin typeface="Arial" charset="0"/>
              </a:rPr>
              <a:t>spēj</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darboties</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ar</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ļoti</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lieliem</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datu</a:t>
            </a:r>
            <a:r>
              <a:rPr lang="en-US" altLang="en-US" sz="1200" dirty="0" smtClean="0">
                <a:solidFill>
                  <a:srgbClr val="332E21"/>
                </a:solidFill>
                <a:latin typeface="Arial" charset="0"/>
              </a:rPr>
              <a:t> </a:t>
            </a:r>
            <a:r>
              <a:rPr lang="en-US" altLang="en-US" sz="1200" dirty="0" err="1" smtClean="0">
                <a:solidFill>
                  <a:srgbClr val="332E21"/>
                </a:solidFill>
                <a:latin typeface="Arial" charset="0"/>
              </a:rPr>
              <a:t>apjomiem</a:t>
            </a:r>
            <a:r>
              <a:rPr lang="lv-LV" altLang="en-US" sz="1200" dirty="0" smtClean="0">
                <a:solidFill>
                  <a:srgbClr val="332E21"/>
                </a:solidFill>
                <a:latin typeface="Arial" charset="0"/>
              </a:rPr>
              <a:t>.</a:t>
            </a:r>
          </a:p>
          <a:p>
            <a:pPr marL="171450" indent="-171450" hangingPunct="1">
              <a:lnSpc>
                <a:spcPct val="90000"/>
              </a:lnSpc>
              <a:spcAft>
                <a:spcPts val="600"/>
              </a:spcAft>
              <a:buSzPct val="109000"/>
              <a:buFont typeface="Arial" panose="020B0604020202020204" pitchFamily="34" charset="0"/>
              <a:buChar char="•"/>
            </a:pPr>
            <a:endParaRPr lang="lv-LV" altLang="en-US" sz="1200" dirty="0" smtClean="0">
              <a:solidFill>
                <a:srgbClr val="332E21"/>
              </a:solidFill>
              <a:latin typeface="Arial" charset="0"/>
            </a:endParaRPr>
          </a:p>
          <a:p>
            <a:pPr marL="0" indent="0" hangingPunct="1">
              <a:lnSpc>
                <a:spcPct val="90000"/>
              </a:lnSpc>
              <a:spcAft>
                <a:spcPts val="600"/>
              </a:spcAft>
              <a:buSzPct val="109000"/>
              <a:buFont typeface="Arial" panose="020B0604020202020204" pitchFamily="34" charset="0"/>
              <a:buNone/>
            </a:pPr>
            <a:r>
              <a:rPr lang="lv-LV" altLang="en-US" sz="1200" dirty="0" smtClean="0">
                <a:solidFill>
                  <a:srgbClr val="332E21"/>
                </a:solidFill>
                <a:latin typeface="Arial" charset="0"/>
              </a:rPr>
              <a:t>Lai datorklases izmantošana būtu veiksmīga, nedrīkst būt prasība tanī kaut ko uzstādīt</a:t>
            </a:r>
            <a:r>
              <a:rPr lang="lv-LV" altLang="en-US" sz="1200" baseline="0" dirty="0" smtClean="0">
                <a:solidFill>
                  <a:srgbClr val="332E21"/>
                </a:solidFill>
                <a:latin typeface="Arial" charset="0"/>
              </a:rPr>
              <a:t> (instalēt). </a:t>
            </a:r>
          </a:p>
          <a:p>
            <a:pPr marL="0" indent="0" hangingPunct="1">
              <a:lnSpc>
                <a:spcPct val="90000"/>
              </a:lnSpc>
              <a:spcAft>
                <a:spcPts val="600"/>
              </a:spcAft>
              <a:buSzPct val="109000"/>
              <a:buFont typeface="Arial" panose="020B0604020202020204" pitchFamily="34" charset="0"/>
              <a:buNone/>
            </a:pPr>
            <a:r>
              <a:rPr lang="lv-LV" altLang="en-US" sz="1200" baseline="0" dirty="0" smtClean="0">
                <a:solidFill>
                  <a:srgbClr val="332E21"/>
                </a:solidFill>
                <a:latin typeface="Arial" charset="0"/>
              </a:rPr>
              <a:t>Valodu R un vidi RStudio, protams var uzstādīt arī uz atsevišķa datora, bet lielāku popularitāti iemantojuši risinājumi, kuri neprasa datorklasē uzstādīt neko jaunu – bet gan pieslēdzas attālinātajai R konsolei no pārlūkprogrammas. </a:t>
            </a:r>
          </a:p>
          <a:p>
            <a:pPr marL="0" indent="0" hangingPunct="1">
              <a:lnSpc>
                <a:spcPct val="90000"/>
              </a:lnSpc>
              <a:spcAft>
                <a:spcPts val="600"/>
              </a:spcAft>
              <a:buSzPct val="109000"/>
              <a:buFont typeface="Arial" panose="020B0604020202020204" pitchFamily="34" charset="0"/>
              <a:buNone/>
            </a:pPr>
            <a:endParaRPr lang="lv-LV" altLang="en-US" sz="1200" baseline="0" dirty="0" smtClean="0">
              <a:solidFill>
                <a:srgbClr val="332E21"/>
              </a:solidFill>
              <a:latin typeface="Arial" charset="0"/>
            </a:endParaRPr>
          </a:p>
          <a:p>
            <a:pPr marL="0" indent="0" hangingPunct="1">
              <a:lnSpc>
                <a:spcPct val="90000"/>
              </a:lnSpc>
              <a:spcAft>
                <a:spcPts val="600"/>
              </a:spcAft>
              <a:buSzPct val="109000"/>
              <a:buFont typeface="Arial" panose="020B0604020202020204" pitchFamily="34" charset="0"/>
              <a:buNone/>
            </a:pPr>
            <a:r>
              <a:rPr lang="lv-LV" altLang="en-US" sz="1200" b="1" baseline="0" dirty="0" smtClean="0">
                <a:solidFill>
                  <a:srgbClr val="332E21"/>
                </a:solidFill>
                <a:latin typeface="Arial" charset="0"/>
              </a:rPr>
              <a:t>Atsauces</a:t>
            </a:r>
          </a:p>
          <a:p>
            <a:pPr marL="228600" indent="-228600" hangingPunct="1">
              <a:lnSpc>
                <a:spcPct val="90000"/>
              </a:lnSpc>
              <a:spcAft>
                <a:spcPts val="600"/>
              </a:spcAft>
              <a:buSzPct val="109000"/>
              <a:buFont typeface="+mj-lt"/>
              <a:buAutoNum type="arabicPeriod"/>
            </a:pPr>
            <a:r>
              <a:rPr lang="en-US" altLang="en-US" sz="1200" dirty="0" smtClean="0">
                <a:solidFill>
                  <a:srgbClr val="332E21"/>
                </a:solidFill>
                <a:latin typeface="Arial" charset="0"/>
              </a:rPr>
              <a:t>http://www.dudajevagatve.lv/java-eim/de/dataproc-vide.html</a:t>
            </a:r>
            <a:r>
              <a:rPr lang="lv-LV" altLang="en-US" sz="1200" dirty="0" smtClean="0">
                <a:solidFill>
                  <a:srgbClr val="332E21"/>
                </a:solidFill>
                <a:latin typeface="Arial" charset="0"/>
              </a:rPr>
              <a:t> -</a:t>
            </a:r>
            <a:r>
              <a:rPr lang="lv-LV" altLang="en-US" sz="1200" baseline="0" dirty="0" smtClean="0">
                <a:solidFill>
                  <a:srgbClr val="332E21"/>
                </a:solidFill>
                <a:latin typeface="Arial" charset="0"/>
              </a:rPr>
              <a:t> vides uzstādīšanas instrukcijas.</a:t>
            </a:r>
            <a:endParaRPr lang="en-US" altLang="en-US" sz="1200" dirty="0" smtClean="0">
              <a:solidFill>
                <a:srgbClr val="332E21"/>
              </a:solidFill>
              <a:latin typeface="Arial" charset="0"/>
            </a:endParaRPr>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15</a:t>
            </a:fld>
            <a:endParaRPr lang="en-US"/>
          </a:p>
        </p:txBody>
      </p:sp>
    </p:spTree>
    <p:extLst>
      <p:ext uri="{BB962C8B-B14F-4D97-AF65-F5344CB8AC3E}">
        <p14:creationId xmlns:p14="http://schemas.microsoft.com/office/powerpoint/2010/main" val="95997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Šajā un daudzos citos gadījumos datus nav lietderīgi rēķināt (kaut arī astronomijas gadījumā to vēl varētu izdarīt), bet gan savākt no avotiem</a:t>
            </a:r>
            <a:r>
              <a:rPr lang="lv-LV" baseline="0" dirty="0" smtClean="0"/>
              <a:t> Internetā. Konkrēti ASV militārā observatorija publicē saulrietu/saullēktu datus atkarībā no vietas ģeogrāfiskā garuma un platuma. Prasmīgi lietojot Google Maps, iespējams diezgan precīzi noteikt garumu un platumu jebkuram objektam (ēkai utml.) dabā. </a:t>
            </a:r>
          </a:p>
          <a:p>
            <a:endParaRPr lang="lv-LV" baseline="0" dirty="0" smtClean="0"/>
          </a:p>
          <a:p>
            <a:r>
              <a:rPr lang="lv-LV" baseline="0" dirty="0" smtClean="0"/>
              <a:t>Šāda veida astronomijas uzdevumi viegli parametrizējami – ikviens skolēns var zīmēt grafiku citam ģeogrāfiskam punktam. Var arī atbildēt uz kvalitatīva rakstura jautājumiem: </a:t>
            </a:r>
          </a:p>
          <a:p>
            <a:pPr marL="228600" indent="-228600">
              <a:buFont typeface="+mj-lt"/>
              <a:buAutoNum type="arabicPeriod"/>
            </a:pPr>
            <a:r>
              <a:rPr lang="lv-LV" baseline="0" dirty="0" smtClean="0"/>
              <a:t>Ar ko atšķiras saullēktu un saulrietu dati virs polārā loka; mērenajā joslā; tuvu ekvatoram. </a:t>
            </a:r>
          </a:p>
          <a:p>
            <a:pPr marL="228600" indent="-228600">
              <a:buFont typeface="+mj-lt"/>
              <a:buAutoNum type="arabicPeriod"/>
            </a:pPr>
            <a:r>
              <a:rPr lang="lv-LV" baseline="0" dirty="0" smtClean="0"/>
              <a:t>Kādēļ saullēktu un saulrietu datus neizsaka ar precizitāti līdz sekundei?</a:t>
            </a:r>
          </a:p>
          <a:p>
            <a:endParaRPr lang="lv-LV" baseline="0" dirty="0" smtClean="0"/>
          </a:p>
          <a:p>
            <a:r>
              <a:rPr lang="lv-LV" b="1" baseline="0" dirty="0" smtClean="0"/>
              <a:t>Atsauces</a:t>
            </a:r>
          </a:p>
          <a:p>
            <a:r>
              <a:rPr lang="en-GB" dirty="0" smtClean="0"/>
              <a:t>http://www.dudajevagatve.lv/java-eim/de/dataproc-pract-sunset-graph.html</a:t>
            </a:r>
            <a:r>
              <a:rPr lang="lv-LV" dirty="0" smtClean="0"/>
              <a:t> (tur redzamo R scenāriju var ievērojami vienkāršot). </a:t>
            </a:r>
          </a:p>
        </p:txBody>
      </p:sp>
      <p:sp>
        <p:nvSpPr>
          <p:cNvPr id="4" name="Slide Number Placeholder 3"/>
          <p:cNvSpPr>
            <a:spLocks noGrp="1"/>
          </p:cNvSpPr>
          <p:nvPr>
            <p:ph type="sldNum" idx="10"/>
          </p:nvPr>
        </p:nvSpPr>
        <p:spPr/>
        <p:txBody>
          <a:bodyPr/>
          <a:lstStyle/>
          <a:p>
            <a:pPr algn="r"/>
            <a:fld id="{59F38593-E0AF-4C4A-8A23-F1E93B36D532}" type="slidenum">
              <a:rPr lang="en-US" smtClean="0"/>
              <a:t>17</a:t>
            </a:fld>
            <a:endParaRPr lang="en-US"/>
          </a:p>
        </p:txBody>
      </p:sp>
    </p:spTree>
    <p:extLst>
      <p:ext uri="{BB962C8B-B14F-4D97-AF65-F5344CB8AC3E}">
        <p14:creationId xmlns:p14="http://schemas.microsoft.com/office/powerpoint/2010/main" val="127060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24DBC1-556A-4EA0-9477-A2E8A2CDA29A}" type="datetimeFigureOut">
              <a:rPr lang="en-GB" smtClean="0"/>
              <a:t>2014-08-03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2916743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975"/>
            <a:ext cx="8229600" cy="460375"/>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924DBC1-556A-4EA0-9477-A2E8A2CDA29A}" type="datetimeFigureOut">
              <a:rPr lang="en-GB" smtClean="0"/>
              <a:t>2014-08-03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276848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a:t>
            </a:r>
            <a:r>
              <a:rPr lang="lv-LV" dirty="0" smtClean="0"/>
              <a:t>title</a:t>
            </a:r>
            <a:endParaRPr lang="en-GB" dirty="0"/>
          </a:p>
        </p:txBody>
      </p:sp>
      <p:sp>
        <p:nvSpPr>
          <p:cNvPr id="5" name="Text Placeholder 4"/>
          <p:cNvSpPr>
            <a:spLocks noGrp="1"/>
          </p:cNvSpPr>
          <p:nvPr>
            <p:ph type="body" sz="quarter" idx="11"/>
          </p:nvPr>
        </p:nvSpPr>
        <p:spPr>
          <a:xfrm>
            <a:off x="381000" y="2495550"/>
            <a:ext cx="48006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 Placeholder 6"/>
          <p:cNvSpPr>
            <a:spLocks noGrp="1"/>
          </p:cNvSpPr>
          <p:nvPr>
            <p:ph type="body" sz="quarter" idx="12" hasCustomPrompt="1"/>
          </p:nvPr>
        </p:nvSpPr>
        <p:spPr>
          <a:xfrm>
            <a:off x="381000" y="2038350"/>
            <a:ext cx="5562600" cy="304800"/>
          </a:xfrm>
        </p:spPr>
        <p:txBody>
          <a:bodyPr/>
          <a:lstStyle>
            <a:lvl1pPr>
              <a:defRPr>
                <a:solidFill>
                  <a:schemeClr val="bg1"/>
                </a:solidFill>
              </a:defRPr>
            </a:lvl1pPr>
          </a:lstStyle>
          <a:p>
            <a:pPr lvl="0"/>
            <a:r>
              <a:rPr lang="en-US" dirty="0" smtClean="0"/>
              <a:t>Click to </a:t>
            </a:r>
            <a:r>
              <a:rPr lang="lv-LV" dirty="0" smtClean="0"/>
              <a:t>e</a:t>
            </a:r>
            <a:r>
              <a:rPr lang="en-US" dirty="0" err="1" smtClean="0"/>
              <a:t>dit</a:t>
            </a:r>
            <a:r>
              <a:rPr lang="en-US" dirty="0" smtClean="0"/>
              <a:t> </a:t>
            </a:r>
            <a:r>
              <a:rPr lang="lv-LV" dirty="0" smtClean="0"/>
              <a:t>subtitle</a:t>
            </a:r>
            <a:endParaRPr lang="en-US" dirty="0" smtClean="0"/>
          </a:p>
        </p:txBody>
      </p:sp>
    </p:spTree>
    <p:extLst>
      <p:ext uri="{BB962C8B-B14F-4D97-AF65-F5344CB8AC3E}">
        <p14:creationId xmlns:p14="http://schemas.microsoft.com/office/powerpoint/2010/main" val="251427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13"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2"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a:ea typeface="DejaVu Sans"/>
              </a:rPr>
              <a:t>Creative Commons</a:t>
            </a:r>
            <a:endParaRPr/>
          </a:p>
        </p:txBody>
      </p:sp>
      <p:sp>
        <p:nvSpPr>
          <p:cNvPr id="3"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10D20CA4-D535-4DD9-970A-832CE17BD47C}" type="slidenum">
              <a:rPr lang="en-US" sz="800">
                <a:solidFill>
                  <a:srgbClr val="BFBFBF"/>
                </a:solidFill>
                <a:latin typeface="Arial"/>
                <a:ea typeface="DejaVu Sans"/>
              </a:rPr>
              <a:t>‹#›</a:t>
            </a:fld>
            <a:endParaRPr/>
          </a:p>
        </p:txBody>
      </p:sp>
      <p:pic>
        <p:nvPicPr>
          <p:cNvPr id="4" name="Picture 9"/>
          <p:cNvPicPr/>
          <p:nvPr/>
        </p:nvPicPr>
        <p:blipFill>
          <a:blip r:embed="rId3"/>
          <a:stretch>
            <a:fillRect/>
          </a:stretch>
        </p:blipFill>
        <p:spPr>
          <a:xfrm>
            <a:off x="0" y="590400"/>
            <a:ext cx="9143280" cy="4571280"/>
          </a:xfrm>
          <a:prstGeom prst="rect">
            <a:avLst/>
          </a:prstGeom>
          <a:ln>
            <a:noFill/>
          </a:ln>
        </p:spPr>
      </p:pic>
      <p:sp>
        <p:nvSpPr>
          <p:cNvPr id="5" name="CustomShape 5"/>
          <p:cNvSpPr/>
          <p:nvPr/>
        </p:nvSpPr>
        <p:spPr>
          <a:xfrm>
            <a:off x="380880" y="21146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a:ea typeface="DejaVu Sans"/>
              </a:rPr>
              <a:t>Jūsu logo 1</a:t>
            </a:r>
            <a:endParaRPr/>
          </a:p>
        </p:txBody>
      </p:sp>
      <p:sp>
        <p:nvSpPr>
          <p:cNvPr id="6" name="CustomShape 6"/>
          <p:cNvSpPr/>
          <p:nvPr/>
        </p:nvSpPr>
        <p:spPr>
          <a:xfrm>
            <a:off x="2148840" y="21146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a:ea typeface="DejaVu Sans"/>
              </a:rPr>
              <a:t>Jūsu logo 2</a:t>
            </a:r>
            <a:endParaRPr/>
          </a:p>
        </p:txBody>
      </p:sp>
      <p:sp>
        <p:nvSpPr>
          <p:cNvPr id="7" name="CustomShape 7"/>
          <p:cNvSpPr/>
          <p:nvPr/>
        </p:nvSpPr>
        <p:spPr>
          <a:xfrm>
            <a:off x="380880" y="29984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a:ea typeface="DejaVu Sans"/>
              </a:rPr>
              <a:t>Jūsu logo 3</a:t>
            </a:r>
            <a:endParaRPr/>
          </a:p>
        </p:txBody>
      </p:sp>
      <p:sp>
        <p:nvSpPr>
          <p:cNvPr id="8" name="CustomShape 8"/>
          <p:cNvSpPr/>
          <p:nvPr/>
        </p:nvSpPr>
        <p:spPr>
          <a:xfrm>
            <a:off x="2133720" y="29984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a:ea typeface="DejaVu Sans"/>
              </a:rPr>
              <a:t>Jūsu logo 4</a:t>
            </a:r>
            <a:endParaRPr/>
          </a:p>
        </p:txBody>
      </p:sp>
      <p:pic>
        <p:nvPicPr>
          <p:cNvPr id="9" name="Picture 3"/>
          <p:cNvPicPr/>
          <p:nvPr/>
        </p:nvPicPr>
        <p:blipFill>
          <a:blip r:embed="rId4"/>
          <a:stretch>
            <a:fillRect/>
          </a:stretch>
        </p:blipFill>
        <p:spPr>
          <a:xfrm>
            <a:off x="257760" y="0"/>
            <a:ext cx="1904400" cy="951840"/>
          </a:xfrm>
          <a:prstGeom prst="rect">
            <a:avLst/>
          </a:prstGeom>
          <a:ln>
            <a:noFill/>
          </a:ln>
        </p:spPr>
      </p:pic>
      <p:sp>
        <p:nvSpPr>
          <p:cNvPr id="11" name="PlaceHolder 10"/>
          <p:cNvSpPr>
            <a:spLocks noGrp="1"/>
          </p:cNvSpPr>
          <p:nvPr>
            <p:ph type="body"/>
          </p:nvPr>
        </p:nvSpPr>
        <p:spPr>
          <a:xfrm>
            <a:off x="4876800" y="2266950"/>
            <a:ext cx="3809640" cy="1919490"/>
          </a:xfrm>
          <a:prstGeom prst="rect">
            <a:avLst/>
          </a:prstGeom>
        </p:spPr>
        <p:txBody>
          <a:bodyPr wrap="none" lIns="0" tIns="0" rIns="0" bIns="0"/>
          <a:lstStyle/>
          <a:p>
            <a:pPr>
              <a:buSzPct val="25000"/>
              <a:buFont typeface="StarSymbol"/>
              <a:buChar char=""/>
            </a:pPr>
            <a:r>
              <a:rPr lang="en-US" dirty="0"/>
              <a:t>Click to edit the outline text format</a:t>
            </a:r>
            <a:endParaRPr dirty="0"/>
          </a:p>
          <a:p>
            <a:pPr lvl="1">
              <a:buSzPct val="25000"/>
              <a:buFont typeface="StarSymbol"/>
              <a:buChar char=""/>
            </a:pPr>
            <a:r>
              <a:rPr lang="en-US" dirty="0"/>
              <a:t>Second Outline Level</a:t>
            </a:r>
            <a:endParaRPr dirty="0"/>
          </a:p>
          <a:p>
            <a:pPr lvl="2">
              <a:buSzPct val="25000"/>
              <a:buFont typeface="StarSymbol"/>
              <a:buChar char=""/>
            </a:pPr>
            <a:r>
              <a:rPr lang="en-US" dirty="0"/>
              <a:t>Third Outline Level</a:t>
            </a:r>
            <a:endParaRPr dirty="0"/>
          </a:p>
          <a:p>
            <a:pPr lvl="3">
              <a:buSzPct val="25000"/>
              <a:buFont typeface="StarSymbol"/>
              <a:buChar char=""/>
            </a:pPr>
            <a:r>
              <a:rPr lang="en-US" dirty="0"/>
              <a:t>Fourth Outline Level</a:t>
            </a:r>
            <a:endParaRPr dirty="0"/>
          </a:p>
          <a:p>
            <a:pPr lvl="4">
              <a:buSzPct val="25000"/>
              <a:buFont typeface="StarSymbol"/>
              <a:buChar char=""/>
            </a:pPr>
            <a:r>
              <a:rPr lang="en-US" dirty="0"/>
              <a:t>Fifth Outline Level</a:t>
            </a:r>
            <a:endParaRPr dirty="0"/>
          </a:p>
          <a:p>
            <a:pPr lvl="5">
              <a:buSzPct val="25000"/>
              <a:buFont typeface="StarSymbol"/>
              <a:buChar char=""/>
            </a:pPr>
            <a:r>
              <a:rPr lang="en-US" dirty="0"/>
              <a:t>Sixth Outline Level</a:t>
            </a:r>
            <a:endParaRPr dirty="0"/>
          </a:p>
          <a:p>
            <a:pPr lvl="6">
              <a:buSzPct val="25000"/>
              <a:buFont typeface="StarSymbol"/>
              <a:buChar char=""/>
            </a:pPr>
            <a:r>
              <a:rPr lang="en-US" dirty="0"/>
              <a:t>Seventh Outline Level</a:t>
            </a:r>
            <a:endParaRPr dirty="0"/>
          </a:p>
        </p:txBody>
      </p:sp>
      <p:sp>
        <p:nvSpPr>
          <p:cNvPr id="14" name="Rectangle 13"/>
          <p:cNvSpPr/>
          <p:nvPr/>
        </p:nvSpPr>
        <p:spPr>
          <a:xfrm>
            <a:off x="1209960" y="133350"/>
            <a:ext cx="84744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90550"/>
            <a:ext cx="8229600" cy="4003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2924DBC1-556A-4EA0-9477-A2E8A2CDA29A}" type="datetimeFigureOut">
              <a:rPr lang="en-GB" smtClean="0"/>
              <a:t>2014-08-03</a:t>
            </a:fld>
            <a:endParaRPr lang="en-GB"/>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A1CA410-5910-49E2-8CD3-6A14C280120A}" type="slidenum">
              <a:rPr lang="en-GB" smtClean="0"/>
              <a:t>‹#›</a:t>
            </a:fld>
            <a:endParaRPr lang="en-GB"/>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2064"/>
          </a:xfrm>
          <a:prstGeom prst="rect">
            <a:avLst/>
          </a:prstGeom>
        </p:spPr>
      </p:pic>
      <p:sp>
        <p:nvSpPr>
          <p:cNvPr id="8" name="PlaceHolder 9"/>
          <p:cNvSpPr>
            <a:spLocks noGrp="1"/>
          </p:cNvSpPr>
          <p:nvPr>
            <p:ph type="title"/>
          </p:nvPr>
        </p:nvSpPr>
        <p:spPr>
          <a:xfrm>
            <a:off x="152280" y="-9000"/>
            <a:ext cx="7543080" cy="522720"/>
          </a:xfrm>
          <a:prstGeom prst="rect">
            <a:avLst/>
          </a:prstGeom>
        </p:spPr>
        <p:txBody>
          <a:bodyPr wrap="none" lIns="0" tIns="0" rIns="0" bIns="0" anchor="ctr"/>
          <a:lstStyle/>
          <a:p>
            <a:r>
              <a:rPr lang="en-US" dirty="0"/>
              <a:t>Click to edit the title text format</a:t>
            </a:r>
            <a:endParaRPr dirty="0"/>
          </a:p>
        </p:txBody>
      </p:sp>
      <p:pic>
        <p:nvPicPr>
          <p:cNvPr id="9" name="Picture 4"/>
          <p:cNvPicPr/>
          <p:nvPr/>
        </p:nvPicPr>
        <p:blipFill>
          <a:blip r:embed="rId5"/>
          <a:stretch>
            <a:fillRect/>
          </a:stretch>
        </p:blipFill>
        <p:spPr>
          <a:xfrm>
            <a:off x="8119080" y="0"/>
            <a:ext cx="1024200" cy="511560"/>
          </a:xfrm>
          <a:prstGeom prst="rect">
            <a:avLst/>
          </a:prstGeom>
          <a:ln>
            <a:noFill/>
          </a:ln>
        </p:spPr>
      </p:pic>
      <p:sp>
        <p:nvSpPr>
          <p:cNvPr id="10" name="Rectangle 9"/>
          <p:cNvSpPr/>
          <p:nvPr/>
        </p:nvSpPr>
        <p:spPr>
          <a:xfrm>
            <a:off x="8631180" y="57150"/>
            <a:ext cx="43662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8710041"/>
      </p:ext>
    </p:extLst>
  </p:cSld>
  <p:clrMap bg1="lt1" tx1="dk1" bg2="lt2" tx2="dk2" accent1="accent1" accent2="accent2" accent3="accent3" accent4="accent4" accent5="accent5" accent6="accent6" hlink="hlink" folHlink="folHlink"/>
  <p:sldLayoutIdLst>
    <p:sldLayoutId id="2147483677" r:id="rId1"/>
    <p:sldLayoutId id="2147483679"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dirty="0">
                <a:solidFill>
                  <a:srgbClr val="BFBFBF"/>
                </a:solidFill>
                <a:latin typeface="Arial"/>
                <a:ea typeface="DejaVu Sans"/>
              </a:rPr>
              <a:t>Creative Commons</a:t>
            </a:r>
            <a:endParaRPr dirty="0"/>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E5F447E5-9DC4-4A02-8A39-B4DD67ECFEBB}" type="slidenum">
              <a:rPr lang="en-US" sz="800">
                <a:solidFill>
                  <a:srgbClr val="BFBFBF"/>
                </a:solidFill>
                <a:latin typeface="Arial"/>
                <a:ea typeface="DejaVu Sans"/>
              </a:rPr>
              <a:t>‹#›</a:t>
            </a:fld>
            <a:endParaRPr/>
          </a:p>
        </p:txBody>
      </p:sp>
      <p:sp>
        <p:nvSpPr>
          <p:cNvPr id="11" name="Subtitle 2"/>
          <p:cNvSpPr txBox="1">
            <a:spLocks/>
          </p:cNvSpPr>
          <p:nvPr/>
        </p:nvSpPr>
        <p:spPr>
          <a:xfrm>
            <a:off x="0" y="1990271"/>
            <a:ext cx="6400593" cy="400504"/>
          </a:xfrm>
          <a:prstGeom prst="rect">
            <a:avLst/>
          </a:prstGeom>
          <a:solidFill>
            <a:schemeClr val="tx1">
              <a:alpha val="31000"/>
            </a:schemeClr>
          </a:solidFill>
        </p:spPr>
        <p:txBody>
          <a:bodyPr vert="horz" lIns="91440" tIns="45720" rIns="91440" bIns="45720" rtlCol="0" anchor="ctr" anchorCtr="0">
            <a:noAutofit/>
          </a:bodyPr>
          <a:lstStyle>
            <a:lvl1pPr marL="645750" indent="-285750">
              <a:buNone/>
              <a:defRPr lang="en-US" sz="1800" b="0" i="0" cap="none" dirty="0">
                <a:solidFill>
                  <a:schemeClr val="bg1"/>
                </a:solidFill>
              </a:defRPr>
            </a:lvl1pPr>
          </a:lstStyle>
          <a:p>
            <a:pPr marL="360000" indent="0"/>
            <a:endParaRPr lang="en-GB" kern="0" dirty="0"/>
          </a:p>
        </p:txBody>
      </p:sp>
      <p:sp>
        <p:nvSpPr>
          <p:cNvPr id="12" name="Text Placeholder 6"/>
          <p:cNvSpPr txBox="1">
            <a:spLocks/>
          </p:cNvSpPr>
          <p:nvPr/>
        </p:nvSpPr>
        <p:spPr>
          <a:xfrm>
            <a:off x="-2275" y="1414283"/>
            <a:ext cx="6403075" cy="557213"/>
          </a:xfrm>
          <a:prstGeom prst="rect">
            <a:avLst/>
          </a:prstGeom>
          <a:solidFill>
            <a:srgbClr val="0070C0">
              <a:alpha val="90000"/>
            </a:srgbClr>
          </a:solidFill>
        </p:spPr>
        <p:txBody>
          <a:bodyPr anchor="ctr" anchorCtr="0">
            <a:normAutofit/>
          </a:bodyPr>
          <a:lstStyle>
            <a:lvl1pPr marL="360000" indent="0" algn="l">
              <a:buNone/>
              <a:defRPr sz="2430" b="0" i="0" cap="small" baseline="0">
                <a:solidFill>
                  <a:schemeClr val="bg1"/>
                </a:solidFill>
              </a:defRPr>
            </a:lvl1pPr>
          </a:lstStyle>
          <a:p>
            <a:endParaRPr lang="en-GB" kern="0" dirty="0"/>
          </a:p>
        </p:txBody>
      </p:sp>
      <p:pic>
        <p:nvPicPr>
          <p:cNvPr id="14" name="Picture 3"/>
          <p:cNvPicPr/>
          <p:nvPr/>
        </p:nvPicPr>
        <p:blipFill>
          <a:blip r:embed="rId3"/>
          <a:stretch>
            <a:fillRect/>
          </a:stretch>
        </p:blipFill>
        <p:spPr>
          <a:xfrm>
            <a:off x="6477000" y="1428750"/>
            <a:ext cx="1904400" cy="951840"/>
          </a:xfrm>
          <a:prstGeom prst="rect">
            <a:avLst/>
          </a:prstGeom>
          <a:ln>
            <a:noFill/>
          </a:ln>
        </p:spPr>
      </p:pic>
      <p:sp>
        <p:nvSpPr>
          <p:cNvPr id="3" name="Rectangle 2"/>
          <p:cNvSpPr/>
          <p:nvPr/>
        </p:nvSpPr>
        <p:spPr>
          <a:xfrm>
            <a:off x="7429200" y="1553757"/>
            <a:ext cx="876600" cy="685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3"/>
          <p:cNvSpPr>
            <a:spLocks noGrp="1"/>
          </p:cNvSpPr>
          <p:nvPr>
            <p:ph type="title"/>
          </p:nvPr>
        </p:nvSpPr>
        <p:spPr>
          <a:xfrm>
            <a:off x="381000" y="1485530"/>
            <a:ext cx="5943600" cy="476620"/>
          </a:xfrm>
          <a:prstGeom prst="rect">
            <a:avLst/>
          </a:prstGeom>
        </p:spPr>
        <p:txBody>
          <a:bodyPr vert="horz" lIns="91440" tIns="45720" rIns="91440" bIns="45720" rtlCol="0" anchor="ctr">
            <a:normAutofit/>
          </a:bodyPr>
          <a:lstStyle/>
          <a:p>
            <a:r>
              <a:rPr lang="lv-LV" kern="0" dirty="0" smtClean="0"/>
              <a:t>Click to edit title</a:t>
            </a:r>
            <a:endParaRPr lang="lv-LV" kern="0" dirty="0"/>
          </a:p>
        </p:txBody>
      </p:sp>
      <p:sp>
        <p:nvSpPr>
          <p:cNvPr id="6" name="Text Placeholder 5"/>
          <p:cNvSpPr>
            <a:spLocks noGrp="1"/>
          </p:cNvSpPr>
          <p:nvPr>
            <p:ph type="body" idx="1"/>
          </p:nvPr>
        </p:nvSpPr>
        <p:spPr>
          <a:xfrm>
            <a:off x="457200" y="2495550"/>
            <a:ext cx="8229600" cy="2098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 bg1="lt1" tx1="dk1" bg2="lt2" tx2="dk2" accent1="accent1" accent2="accent2" accent3="accent3" accent4="accent4" accent5="accent5" accent6="accent6" hlink="hlink" folHlink="folHlink"/>
  <p:sldLayoutIdLst>
    <p:sldLayoutId id="2147483680"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defRPr sz="2400" cap="small" baseline="0">
          <a:solidFill>
            <a:schemeClr val="bg1"/>
          </a:solidFill>
        </a:defRPr>
      </a:lvl1pPr>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visc.gov.lv/vispizglitiba/eksameni/dokumenti/ce_paraugi/20121017_dzm/20110111_indikatori_mat.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demografija.lv/"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Choropleth_map" TargetMode="External"/><Relationship Id="rId2" Type="http://schemas.openxmlformats.org/officeDocument/2006/relationships/hyperlink" Target="http://www.dudajevagatve.lv/java-eim/de/dataproc-demography-color-maps.html"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meteo.lv/meteorologija-datu-meklesana/?nid=461" TargetMode="External"/><Relationship Id="rId3" Type="http://schemas.openxmlformats.org/officeDocument/2006/relationships/hyperlink" Target="http://www6.vid.gov.lv/vid_pdb/vad" TargetMode="External"/><Relationship Id="rId7" Type="http://schemas.openxmlformats.org/officeDocument/2006/relationships/hyperlink" Target="http://www.csdd.lv/lat/noderiga_informacija/statistika/celu_satiksmes_negadijumi/?doc=524" TargetMode="External"/><Relationship Id="rId2" Type="http://schemas.openxmlformats.org/officeDocument/2006/relationships/hyperlink" Target="http://dati.ur.gov.lv/csv/" TargetMode="External"/><Relationship Id="rId1" Type="http://schemas.openxmlformats.org/officeDocument/2006/relationships/slideLayout" Target="../slideLayouts/slideLayout2.xml"/><Relationship Id="rId6" Type="http://schemas.openxmlformats.org/officeDocument/2006/relationships/hyperlink" Target="http://www.sprk.gov.lv/lapas/Elektroenergija" TargetMode="External"/><Relationship Id="rId5" Type="http://schemas.openxmlformats.org/officeDocument/2006/relationships/hyperlink" Target="http://www.iub.lv/?object_id=7" TargetMode="External"/><Relationship Id="rId10" Type="http://schemas.openxmlformats.org/officeDocument/2006/relationships/hyperlink" Target="http://www.pmlp.gov.lv/lv/sakums/statistika/iedzivotaju-registrs/" TargetMode="External"/><Relationship Id="rId4" Type="http://schemas.openxmlformats.org/officeDocument/2006/relationships/hyperlink" Target="http://www.knab.gov.lv/lv/finances/db/donations/" TargetMode="External"/><Relationship Id="rId9" Type="http://schemas.openxmlformats.org/officeDocument/2006/relationships/hyperlink" Target="http://www.csb.gov.lv/dati/statistika-skoleniem-un-skolotajiem-28317.html-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0ICcEgFaId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omputerbasedmath.org/resources/reforming-math-curriculum-with-computers.html" TargetMode="External"/><Relationship Id="rId2" Type="http://schemas.openxmlformats.org/officeDocument/2006/relationships/hyperlink" Target="http://computerbasedmath.org/computer-based-math-education-estoni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lv-LV" sz="4000" dirty="0" smtClean="0">
                <a:solidFill>
                  <a:srgbClr val="000000"/>
                </a:solidFill>
                <a:latin typeface="Calibri"/>
                <a:ea typeface="DejaVu Sans"/>
              </a:rPr>
              <a:t>Datu apstrāde skolās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lv-LV" sz="2800" dirty="0" smtClean="0">
                <a:solidFill>
                  <a:srgbClr val="000000"/>
                </a:solidFill>
                <a:latin typeface="Calibri"/>
                <a:ea typeface="DejaVu Sans"/>
              </a:rPr>
              <a:t>Varbūtību un statistikas mācīšana 7.-12.kl. </a:t>
            </a:r>
            <a:br>
              <a:rPr lang="lv-LV" sz="2800" dirty="0" smtClean="0">
                <a:solidFill>
                  <a:srgbClr val="000000"/>
                </a:solidFill>
                <a:latin typeface="Calibri"/>
                <a:ea typeface="DejaVu Sans"/>
              </a:rPr>
            </a:br>
            <a:endParaRPr lang="lv-LV" sz="2800" dirty="0" smtClean="0">
              <a:solidFill>
                <a:srgbClr val="000000"/>
              </a:solidFill>
              <a:latin typeface="Calibri"/>
              <a:ea typeface="DejaVu Sans"/>
            </a:endParaRPr>
          </a:p>
          <a:p>
            <a:pPr>
              <a:lnSpc>
                <a:spcPct val="100000"/>
              </a:lnSpc>
            </a:pPr>
            <a:r>
              <a:rPr lang="lv-LV" sz="2000" dirty="0" smtClean="0">
                <a:solidFill>
                  <a:srgbClr val="000000"/>
                </a:solidFill>
                <a:latin typeface="Calibri"/>
              </a:rPr>
              <a:t>Kalvis Apsītis</a:t>
            </a:r>
            <a:r>
              <a:rPr lang="en-US" sz="2000" dirty="0" smtClean="0">
                <a:solidFill>
                  <a:srgbClr val="000000"/>
                </a:solidFill>
                <a:latin typeface="Calibri"/>
              </a:rPr>
              <a:t>, </a:t>
            </a:r>
            <a:r>
              <a:rPr lang="lv-LV" sz="2000" dirty="0" smtClean="0">
                <a:solidFill>
                  <a:srgbClr val="000000"/>
                </a:solidFill>
                <a:latin typeface="Calibri"/>
              </a:rPr>
              <a:t>PhD</a:t>
            </a:r>
            <a:r>
              <a:rPr lang="en-US" sz="2000" dirty="0" smtClean="0">
                <a:solidFill>
                  <a:srgbClr val="000000"/>
                </a:solidFill>
                <a:latin typeface="Calibri"/>
              </a:rPr>
              <a:t> (</a:t>
            </a:r>
            <a:r>
              <a:rPr lang="lv-LV" sz="2000" dirty="0" smtClean="0">
                <a:solidFill>
                  <a:srgbClr val="000000"/>
                </a:solidFill>
                <a:latin typeface="Calibri"/>
              </a:rPr>
              <a:t>University of Maryland College Park)</a:t>
            </a:r>
          </a:p>
          <a:p>
            <a:pPr>
              <a:lnSpc>
                <a:spcPct val="100000"/>
              </a:lnSpc>
            </a:pPr>
            <a:r>
              <a:rPr lang="lv-LV" sz="2000" dirty="0" smtClean="0">
                <a:solidFill>
                  <a:srgbClr val="000000"/>
                </a:solidFill>
                <a:latin typeface="Calibri"/>
              </a:rPr>
              <a:t>kalvis.apsitis@gmail.com</a:t>
            </a:r>
            <a:endParaRPr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Varb</a:t>
            </a:r>
            <a:r>
              <a:rPr lang="lv-LV" dirty="0" smtClean="0"/>
              <a:t>ūtības un statistika kā mācību tēma</a:t>
            </a:r>
            <a:endParaRPr lang="en-GB"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lv-LV" dirty="0" smtClean="0"/>
              <a:t>Latvijas izglītības standarts</a:t>
            </a:r>
          </a:p>
          <a:p>
            <a:pPr marL="285750" indent="-285750">
              <a:buFont typeface="Arial" panose="020B0604020202020204" pitchFamily="34" charset="0"/>
              <a:buChar char="•"/>
            </a:pPr>
            <a:r>
              <a:rPr lang="lv-LV" dirty="0" smtClean="0"/>
              <a:t>Citu valstu pieredze</a:t>
            </a:r>
          </a:p>
          <a:p>
            <a:pPr marL="285750" indent="-285750">
              <a:buFont typeface="Arial" panose="020B0604020202020204" pitchFamily="34" charset="0"/>
              <a:buChar char="•"/>
            </a:pPr>
            <a:r>
              <a:rPr lang="lv-LV" dirty="0" smtClean="0"/>
              <a:t>Piedāvāto tēmu saraksts 7.-9.kl.</a:t>
            </a:r>
          </a:p>
        </p:txBody>
      </p:sp>
      <p:sp>
        <p:nvSpPr>
          <p:cNvPr id="4" name="Text Placeholder 3"/>
          <p:cNvSpPr>
            <a:spLocks noGrp="1"/>
          </p:cNvSpPr>
          <p:nvPr>
            <p:ph type="body" sz="quarter" idx="12"/>
          </p:nvPr>
        </p:nvSpPr>
        <p:spPr/>
        <p:txBody>
          <a:bodyPr>
            <a:normAutofit fontScale="92500" lnSpcReduction="20000"/>
          </a:bodyPr>
          <a:lstStyle/>
          <a:p>
            <a:pPr algn="l"/>
            <a:r>
              <a:rPr lang="lv-LV" dirty="0" smtClean="0">
                <a:latin typeface="Calibri"/>
                <a:ea typeface="DejaVu Sans"/>
              </a:rPr>
              <a:t>Datu apstrāde skolās</a:t>
            </a:r>
            <a:endParaRPr lang="lv-LV" dirty="0" smtClean="0"/>
          </a:p>
          <a:p>
            <a:endParaRPr lang="en-GB" dirty="0"/>
          </a:p>
        </p:txBody>
      </p:sp>
    </p:spTree>
    <p:extLst>
      <p:ext uri="{BB962C8B-B14F-4D97-AF65-F5344CB8AC3E}">
        <p14:creationId xmlns:p14="http://schemas.microsoft.com/office/powerpoint/2010/main" val="416553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Latvijas izglītības standarts</a:t>
            </a:r>
            <a:endParaRPr lang="en-GB" dirty="0"/>
          </a:p>
        </p:txBody>
      </p:sp>
      <p:sp>
        <p:nvSpPr>
          <p:cNvPr id="6" name="Content Placeholder 5"/>
          <p:cNvSpPr>
            <a:spLocks noGrp="1"/>
          </p:cNvSpPr>
          <p:nvPr>
            <p:ph idx="1"/>
          </p:nvPr>
        </p:nvSpPr>
        <p:spPr/>
        <p:txBody>
          <a:bodyPr>
            <a:normAutofit fontScale="92500" lnSpcReduction="20000"/>
          </a:bodyPr>
          <a:lstStyle/>
          <a:p>
            <a:pPr marL="0" indent="0">
              <a:buNone/>
            </a:pPr>
            <a:r>
              <a:rPr lang="lv-LV" sz="1200" dirty="0" smtClean="0">
                <a:hlinkClick r:id="rId2"/>
              </a:rPr>
              <a:t>http</a:t>
            </a:r>
            <a:r>
              <a:rPr lang="lv-LV" sz="1200" dirty="0">
                <a:hlinkClick r:id="rId2"/>
              </a:rPr>
              <a:t>://</a:t>
            </a:r>
            <a:r>
              <a:rPr lang="lv-LV" sz="1200" dirty="0" smtClean="0">
                <a:hlinkClick r:id="rId2"/>
              </a:rPr>
              <a:t>visc.gov.lv/vispizglitiba/eksameni/dokumenti/ce_paraugi/20121017_dzm/20110111_indikatori_mat.pdf</a:t>
            </a:r>
            <a:endParaRPr lang="en-US" sz="1200" dirty="0" smtClean="0"/>
          </a:p>
          <a:p>
            <a:pPr marL="0" indent="0">
              <a:buNone/>
            </a:pPr>
            <a:r>
              <a:rPr lang="lv-LV" sz="1200" dirty="0"/>
              <a:t>6.9. Pamatprasība mācību priekšmeta „Matemātika” apguvei: izprot kombinatorikas, varbūtību </a:t>
            </a:r>
            <a:r>
              <a:rPr lang="en-US" sz="1200" dirty="0" smtClean="0"/>
              <a:t> </a:t>
            </a:r>
            <a:r>
              <a:rPr lang="lv-LV" sz="1200" dirty="0" smtClean="0"/>
              <a:t>teorijas  </a:t>
            </a:r>
            <a:r>
              <a:rPr lang="lv-LV" sz="1200" dirty="0"/>
              <a:t>un statistikas jēdzienus, lieto tos, raksturojot datus un procesus. </a:t>
            </a:r>
          </a:p>
          <a:p>
            <a:r>
              <a:rPr lang="lv-LV" sz="1200" dirty="0"/>
              <a:t>1. Lieto, raksturojot datus un procesus, jēdzienus: ģenerālkopa, izlase, poligons, histogramma, </a:t>
            </a:r>
            <a:r>
              <a:rPr lang="lv-LV" sz="1200" dirty="0" smtClean="0"/>
              <a:t>vidējais </a:t>
            </a:r>
            <a:r>
              <a:rPr lang="lv-LV" sz="1200" dirty="0"/>
              <a:t>aritmētiskais, mediāna, moda, amplitūda, absolūtais un relatīvais biežums, </a:t>
            </a:r>
            <a:r>
              <a:rPr lang="en-US" sz="1200" dirty="0" smtClean="0"/>
              <a:t> </a:t>
            </a:r>
            <a:r>
              <a:rPr lang="lv-LV" sz="1200" dirty="0" smtClean="0"/>
              <a:t>normālsadalījums</a:t>
            </a:r>
            <a:r>
              <a:rPr lang="lv-LV" sz="1200" dirty="0"/>
              <a:t>, standartnovirze. </a:t>
            </a:r>
          </a:p>
          <a:p>
            <a:r>
              <a:rPr lang="lv-LV" sz="1200" dirty="0"/>
              <a:t>2. Lasa korelācijas diagrammas. </a:t>
            </a:r>
          </a:p>
          <a:p>
            <a:r>
              <a:rPr lang="lv-LV" sz="1200" dirty="0"/>
              <a:t>3. Atšķir sakārtotas izlases (permutācijas, variācijas), nesakārtotas izlases (kombinācijas). </a:t>
            </a:r>
          </a:p>
          <a:p>
            <a:r>
              <a:rPr lang="lv-LV" sz="1200" dirty="0"/>
              <a:t>4. Izveido kombinatoriskus objektus ar noteiktām īpašībām. </a:t>
            </a:r>
          </a:p>
          <a:p>
            <a:r>
              <a:rPr lang="lv-LV" sz="1200" dirty="0"/>
              <a:t>5. Lieto, raksturojot procesus, jēdzienus: gadījuma mēģinājums, iznākumu kopa, notikums, pretējais </a:t>
            </a:r>
            <a:r>
              <a:rPr lang="en-US" sz="1200" dirty="0" smtClean="0"/>
              <a:t> </a:t>
            </a:r>
            <a:r>
              <a:rPr lang="lv-LV" sz="1200" dirty="0" smtClean="0"/>
              <a:t>notikums</a:t>
            </a:r>
            <a:r>
              <a:rPr lang="lv-LV" sz="1200" dirty="0"/>
              <a:t>, labvēlīgs notikums. </a:t>
            </a:r>
          </a:p>
          <a:p>
            <a:r>
              <a:rPr lang="lv-LV" sz="1200" dirty="0"/>
              <a:t>6. Atšķir drošus un neiespējamus notikumus, savienojamus un nesavienojams notikumus, neatkarīgus </a:t>
            </a:r>
            <a:r>
              <a:rPr lang="lv-LV" sz="1200" dirty="0" smtClean="0"/>
              <a:t>un </a:t>
            </a:r>
            <a:r>
              <a:rPr lang="lv-LV" sz="1200" dirty="0"/>
              <a:t>atkarīgus notikums. </a:t>
            </a:r>
          </a:p>
          <a:p>
            <a:pPr marL="0" indent="0">
              <a:buNone/>
            </a:pPr>
            <a:r>
              <a:rPr lang="lv-LV" sz="1200" dirty="0"/>
              <a:t>6.10. Pamatprasība mācību priekšmeta „Matemātika” apguvei: aprēķina elementu kopas izlašu skaitu, </a:t>
            </a:r>
            <a:r>
              <a:rPr lang="lv-LV" sz="1200" dirty="0" smtClean="0"/>
              <a:t>lietojot </a:t>
            </a:r>
            <a:r>
              <a:rPr lang="lv-LV" sz="1200" dirty="0"/>
              <a:t>kombinatoriskos saskaitīšanas un reizināšanas likumus un (vai) piemērotus aprēķināšanas </a:t>
            </a:r>
            <a:r>
              <a:rPr lang="lv-LV" sz="1200" dirty="0" smtClean="0"/>
              <a:t>algoritmus</a:t>
            </a:r>
            <a:r>
              <a:rPr lang="lv-LV" sz="1200" dirty="0"/>
              <a:t>, notikumu varbūtību, datu statistiskos raksturlielumus. </a:t>
            </a:r>
          </a:p>
          <a:p>
            <a:r>
              <a:rPr lang="lv-LV" sz="1200" dirty="0"/>
              <a:t>1. Nosaka notikumu šķēlumu, apvienojumu, starpību. </a:t>
            </a:r>
          </a:p>
          <a:p>
            <a:r>
              <a:rPr lang="lv-LV" sz="1200" dirty="0"/>
              <a:t>2. Nosaka vai aprēķina doto datu vidējos lielumus (vidējo aritmētisko, mediānu, modu) un izkliedes </a:t>
            </a:r>
          </a:p>
          <a:p>
            <a:r>
              <a:rPr lang="lv-LV" sz="1200" dirty="0"/>
              <a:t>mērus (amplitūda, standartnovirze). </a:t>
            </a:r>
          </a:p>
          <a:p>
            <a:r>
              <a:rPr lang="lv-LV" sz="1200" dirty="0"/>
              <a:t>3. Nosaka kombinatorisko objektu skaitu, izmantojot saskaitīšanas un reizināšanas likumu vai pilno </a:t>
            </a:r>
          </a:p>
          <a:p>
            <a:r>
              <a:rPr lang="lv-LV" sz="1200" dirty="0"/>
              <a:t>pārlasi. </a:t>
            </a:r>
          </a:p>
          <a:p>
            <a:r>
              <a:rPr lang="lv-LV" sz="1200" dirty="0"/>
              <a:t>4. Aprēķina izlašu skaitu (permutācijas, variācijas vai kombinācijas), ja dotas formulas. </a:t>
            </a:r>
          </a:p>
          <a:p>
            <a:r>
              <a:rPr lang="lv-LV" sz="1200" dirty="0"/>
              <a:t>5. Aprēķina varbūtību gadījuma notikumiem, izmantojot varbūtību aprēķināšanas klasisko, </a:t>
            </a:r>
          </a:p>
          <a:p>
            <a:r>
              <a:rPr lang="lv-LV" sz="1200" dirty="0"/>
              <a:t>ģeometrisko vai statistisko metodi. </a:t>
            </a:r>
          </a:p>
          <a:p>
            <a:r>
              <a:rPr lang="lv-LV" sz="1200" dirty="0"/>
              <a:t>6. Aprēķina notikumu summas varbūtību, neatkarīgu notikumu reizinājuma varbūtību.  </a:t>
            </a:r>
            <a:endParaRPr lang="lv-LV" sz="1200" dirty="0" smtClean="0"/>
          </a:p>
          <a:p>
            <a:pPr marL="0" indent="0">
              <a:buNone/>
            </a:pPr>
            <a:r>
              <a:rPr lang="en-US" sz="1200" dirty="0" smtClean="0"/>
              <a:t>(</a:t>
            </a:r>
            <a:r>
              <a:rPr lang="en-US" sz="1200" dirty="0" err="1" smtClean="0"/>
              <a:t>Ir</a:t>
            </a:r>
            <a:r>
              <a:rPr lang="en-US" sz="1200" dirty="0" smtClean="0"/>
              <a:t> </a:t>
            </a:r>
            <a:r>
              <a:rPr lang="en-US" sz="1200" dirty="0" err="1" smtClean="0"/>
              <a:t>ar</a:t>
            </a:r>
            <a:r>
              <a:rPr lang="lv-LV" sz="1200" dirty="0" smtClean="0"/>
              <a:t>ī 7.-.9.kl. Standarta tēmas). </a:t>
            </a:r>
            <a:endParaRPr lang="en-GB" sz="1200" dirty="0"/>
          </a:p>
        </p:txBody>
      </p:sp>
    </p:spTree>
    <p:extLst>
      <p:ext uri="{BB962C8B-B14F-4D97-AF65-F5344CB8AC3E}">
        <p14:creationId xmlns:p14="http://schemas.microsoft.com/office/powerpoint/2010/main" val="1957208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data:image/jpeg;base64,/9j/4AAQSkZJRgABAQAAAQABAAD/2wCEAAkGBhQSERUUExQUFRQWFxQXFBcYGBkYGBcYGBocGBYaGBwaHCceGBojGhcUHy8gIycpLCwsFR4xNTAqNSYrLCkBCQoKDgwOGg8PGikkHyQsLSwsLy8sLiwsLC0qLCwqLCwsLCwsKSwtLCwsKSwqLCwsLCwpLCwsLCwsKSksLCwsLP/AABEIAQEAxAMBIgACEQEDEQH/xAAbAAABBQEBAAAAAAAAAAAAAAAEAAECAwUGB//EAEUQAAEDAgQDBQQIAwcCBwEAAAEAAhEDIQQSMUEFUWETInGBkQYyobEjQlJicsHR8BSCshUzQ5Ki4fEkYzRTg7PCw+IH/8QAGwEAAQUBAQAAAAAAAAAAAAAAAQACAwQFBgf/xAA9EQABAwIDBAYHBgUFAAAAAAABAAIRAyEEEjEFQVFhEyIyocHhFVNxgZHR8AYUFiOisUNSYnKSM0JEgvH/2gAMAwEAAhEDEQA/AEDqpoqmdUBQ4qTUykNAl4POBn72ugyQepUNLbz6rXObS7OvW8uSv1NhtpkB1XX+nzV6ZPjscWOYAJDok8u+xvP7x84VuLrkNBYW3cwXuO8Q0RBHOURt1/V/K7WnW8kDsRvW/M016vmqU4Kr/toS4ZTLSRqBJDg3yFxfxGyj/bzb911g0/5spA8e98FMNq4g/wAA/wCQ+XNReiqI/jfpPzVrnJp6q+vjA2kX/dkDqYgHzIT4fFB1MPMe7mMbWv8AIqD087Lm6ExMdrf8FN6DGbL0t4nTd8UL5qQPVW8MxvasDrAyQQDMQf0j1QVPj1nFzIDRP4u8R3fKD4yp27YqOc5oomWmD1h7OChdshjQ1xq2IkdU/NFZzzPqkHnmfVM7jLJNjZ4Z4ySJHQZT+wmZxhpjum7su33RP+ttkvS9X1B/yHyS9EM9cPgfmpCqeZ9U/aHmfUq3A4ttVuYAi5EGJ5/IhEwFXf8AaIU3FrqRBHPyUzdgF7Q5tQQeXmge1P2j6lI1Xfad6lG5UC83PiVpbO2m3HFwDYiN86z8ln4/ZxwYaS6Z5cE4qu+0fUpdo77R9SokJSteFlqYquH1j6lMazvtO9SoynKEIynFZ3M+qH4jiHdlU7zvdO55ImnhnOEhrj1gwqeJ4N4ovljvddeChImErrkRi3/ad6lMcW/d7vUqsJipYCMqRqn7TvUpKAKSEJSu/panyQfD8YXveHgAA5W2ue8+fg34I2lqUVSwziaYkfSNLtD3cpe0jW/927lsvK8PdjmhskxBmIv46L0iuQ1zXF0ATumbeGqzKddxqPzZezaYkxMw0iL8yduSqxeOcysGANy5QYi+jza/3RtafBa+GoGo0uBaOXXuVKm0x3aTudyEzqBFPPI0aYvMOfUYOmtIz4jVWmgzmNMEZY14b/aq7nt7OeDI3Hfu9ixm8SbUgZGw4tBm3NxFhe7bCbymZxcGJY24J1GwnlfQDxC36vDntIBy3NcAyf8AAJDzpocroVNahBgwSMpHm1rwbjXvDzCe5zGDrUjH9x1jxt8Exk1IDagJ17O6f/VijjQA/u4kPeeQLc+ttZpj9hF4fEB1IuhoOVxLYG2aMw6wfitE4V2UO7t8lpMjtO0DZt/2nT4jVJmDOd7e73TlLrwT2jaQ0E+88eUpPAdAbTgzPameV/qyLHhsl1SbR2Yj68Vm8JxfaDMWta6TawMQ2/PcfBU8MxIq5g9tOxAAAHNxjU/ZJix3hbLcMYJ7tjUBF5+jyZ4tH+I2JN4Karhi1od3YOS15GdgqAnu37jhMb2TXAw8hkTBF+yi17ZaC+YmbarGr44NquaWMLGkXga9y8ncdoTpyvdRo8QpgNy0mx33agwQASZi5vHNb39nuNR1OGS2oymTJgl78kjuzGYHXkqqWEHZ5wGAEF5G8BzKZOkavaNdAVOHDJDqZ0/msYEE/EqL/dIqDX+XjcdyyaXF2tENp5Rlc6LAWzdNTkP7C0sNXztDoiZ66GNd9FfUwuVzW9wkkNIB92Qw97uzEVRcT9bkkaZAfYQx4Zabk54y20+jdrGyqYimHdlkGby6easUKkRL5EWtHJRQD9T4laP8K8NzmMv0e/8A5jXPbbIIgNE3PnNs1+p8Sug+z1J1N9QO4N8Vh7dqtqMYW8T4JBMSkAk5dYuWTtBJgXJMAb3Wlg6LabgSA8gjNuI3DdifvHy5mPCaE5nHbujxIMkR0t/MiKmHI0uPiPLfy9Fm417yCxvvjX3I5ssEarouJYdhoFzQI7jgYmRI3N9OaFoUxkbYaN26BUcMxmam+ib5mvyeMElvrf1RFCoBTaTplb8lxNGnUosdQcSSHkg7yHAR+3xXS4J7ahL+X7LD497I06zS5oDKmzgNT94D3vHXx0PnGKwrqbyx4hzTBH71BsQd5XsLnF2thy3PjyHT/hcb7e8MGVtUCIIa7wMx6H+vouz2b94YyKxtu4hZONqUH1Ipe/h7lxkpKEp1rwqa7+jqUdQxmV1Iw76MOBiJMuqkEd7/ALjdY0KBo6nyWnjMC1lNrhOYuobn3XYYOO8XqB58gvLMOHgOe2LQe+fBejYksJax03kd0eKowWKyNIcDJJNoM/RVqd5Nr1WnewKhVxBNNrACMrYPu94ipVc2+sAVNDFyVOgGhr3OGbL2RgktBDqrGuEjQlpInaVTkAol24qC8k27Nzo5ES0bSp89QsBkaE7+KrllMVDY6jhrHhKOxnFg+oHhrgA+u4A5fdqGWt96INw78Z1Q1avmcXREhmsD3WNabCwEtKufgAK1JpBANRjHXd3oqBjjczcOGkaJcPwDXtJdNnvHvOH+DVe1tj9sNM/dhSVKdWqSwka89wHgVDTqUaIFRoOnLifFQfigWMBDszOy5WDTVzxf62en/lvCX8b9JWeASXmWkwf8ZlQEgm0Bp5iQqazGhjBHefTDs2YyD2lVrraEZWsiwiJ3V/8ABAveLgCi1/vOsclJ7nak2zvMaWFrIg1XGARNuO8FEik0EkGL8NxHimp4kBhBnMe28+17G8/+k+fER0jXxWak1kGW5bkATFIMiQbwe6OjAiMTw5gOIjNFOpUa0ZnTGWoG7yYdkcTyZeyofQAph0GSWkmTBDnV2xExbsWaDc80n9M1pBjTnoEmdC5wIB15akIqnxICu9/eyvrU3i18gque6ROuUiyFpvHYZDObI5kRbvVaVSZ5AMcPGPFVplV+9viLb+9W/uVOZvu7hARFeu01GvBd7zC4QLBopAAbl0tq7ke6oVa4Laov3qjHgRq0dtI0MHvs+N1UUkw4p0kwLz3iE4YRoaBJt4GeCKq44OptpgEQ3D7WLmNqtef9VIdY6LFqanxK0FnP1PiV1H2frGq+o48G+K5zbtFtKmwN4k/smzJOKiApSuqXLrY4TOSwnvO0jkyNfNHdm7l8R+UrL4Licri3nceImR5gn/KFvtbNm3J9PHwXN7QrVqVfK0a6KdtMPugv4JznDLAdqCCZkc7CwUcNVc0NDgHFrWixIGkS0Hn4yt5tDs2O3OUyedvgFl1aNragW/ROpTTcH1IJ9gstahgc9JzRy3pv4wcnDyn5SsT2yrA4V8HTL/WyFpyuV9tuIjK2iDcnO7oBIb6kk/yjmthri4gLMdh2suJXIykownVxQwvQKWp8kQ6u5whziR3LQPqM7Nug2aT81mU3XPgPzV0rj2/Z1wBAq6/0+a6d23WuIJpac/JH0cQ5hlpgy06A3Y4Pab7hzQVUZyls90mYga5S2Z8CUG5NKd+H3gQK1v7fNN9OMmTSv7eHuWicS8uDi64qOqCws9zmvPlLBbxTUq72iGugTmNhrkdTn/K91ucLOJKfN1RGwaoM9N+nzTfTVKI6G3t8lodu7LltENGl4a57mieQdUefPomNV3evdzOzdYe7layPGGNv4rPLlHMl6Bq+u/T580fTdLToe/j7uS1amLe4uJI77nud3d3tex29hFR3nCj2rogm0MER9guIi+svdJ3lZgd1KcPROwaxEGt+nzQG2qIMij38PctIFKVnh/imDjzKg/DTvWd3mp/xE31ff5LQSQGfqlnPND8NP9YPh5o/iJvqz8fJHoF4uUxeeqbdbGy9lnAl0umY3RpPzWTtLaQxgaA2InfOqQCYp0ltLHTNMLpOCceaBlqQ0n62x8eXy8NFzcJQo6lNtTVSU3lhkLv8VXBpuIIuNZ52/NAGoOYXJ06rhoSPAkIbilZxo1AXGMptJj00VJ+CLj2u5atHafRAjL3rR497UUqUimQ9/IXaDzcR8hc9NVwOJxTnuLnGXOMk/vTlHIKDgoFXqNEUxAVCvWdVcXFSCdRSUqhldtT18h+a2v4emRLWd112kOcHaxecwkGQbX1EBYtMXPgFusMgdG0x4DI025XJPmVWduThvVRwDBq1x8X/AKU/zVFThk/3Zv8AYdGb+U2D/g77qahwssMirUImQwWEzMADnMRfXwgtwEluZjnDMCBm+r70S2HQAd7xYbJmYj6lGJWK5pBINiNQtVnDWcnO0vnDRcB0xlMCDa5Ok7gRxNYA0i7vkTMwS5kwySdTAdE7ZUZhTmhwzOtlHd0AMluVgytN5trmB1MJlao7KCLJhETCE/sthP8AiN6Q18jo4RBP3mgWN9JG4jhWsylogOBtObQ6gwJBkbah3JH0qJDHCS8nMRAcSbeJ9RA8Fm8TfNapee8fQaAdBoOgQw73vdcps2QytwuGc9wABNxMAmLxJjZUwtLhLpD27d10c4Jafg+f5Vbe4tbIRY3M4BXHhbAYJqkyREMExruSIvsdNQgcbh8jy0TENNxB7zQ6CJsRMLZNXsxnFsgLgAYm4aBbYlwkbiRusCVFSLiSSVLWDW2ATSkUgE5CsKumCaU7QkkgmTtCYBJJFEjDjsi8kzmygCI0Bvvufgh2BbvBMIH0iHARnOwJ90aSCOeyyMYzK94AgB7gPI2VenWDqjqe8eKmdSLWNfuPgqShOJN+if8AhKKzeCH4ifoX/hKsKJcjCiVMqLjZSJyk0JKIKSCS7ZhufL81oU+IEAAta6BFwQY27zSDA8fGYEZ7Dc+StlQ5QRdGSCtNuLbYh2Uggw7MYIIIIcGukSNHC3VCYqoM0sOgbdoLe8AMxA1HemNPJDlIJoYAZRzSEn1S4y4knckkk+qv4d/eNnQHMRrIZ3ojc2t4oZynh6uVwdMQRNgbb2NjabFFwlpATQbrSo1XFhBIz5Tltb3XdoNbuI0Jka2khY0LaaIcXhsskulo7uUkkwYhsAmxiIuAhW8OZI+kkEwAGuDvA5oaD5m+krPwlYMBa+xSIKAWjwvBmzzZpDgBu6QW2H2b+8bWtJsiqXDabTYEn75BA/lAAPnI6FFDWTfqdT+9FPUxAIhqZmDb71U3vgyGmQA4GbEEE+6ROg32Buh8Rwxpu2GHzyHzMuYfGR1boiKzbg6GWiehMQeYurwmMcdQrjCKrZIWHVwL23LDHMCW/wCZsj4oaV0mQTOh5ix9RdO8k6kn8Xf+DwVYFU7wmnD8CualKVp4zhoJ7ghxk5B9aNSzre7PSdBlqZjg4WVV7S0wU6SZOCnoLpPZsHsncsx/pEfmtHGiQ+597mRu5Z/s2PonfjP9IWljR7/4j83LE/5NX/qtP+FS9p/ZIcOZUJa4SDHP9fH1WRxX2bpvY9olshoBEnXLNnOjcrocF76FxP1v5PmxQGtUY5gaTc+CkxTGgTG4fsvHuMcO7Cs+mDmylt4jVodoD1jyQRXqXEfZ9mJL2QxrnNpQ/I0un6PexuJGu68949wn+GrPpZs2XLeI1aDpJ5rZw+Mp1XdHPWAmOWk/FZpYQM25Z4akmSVxMXbUz3j4D5q4KloufJXKEaJxTHRMFIpgEigFF4utGk3IGwAHZQS6+YZr2v3e6W3AnUygajLI6rUzBr7AuEGwEuYBnJ2cTIM8rRaTRxrnCn1U7SSnq1wctyaha5pJBlrZMnMfeOUtaL2zO+yFCJF4hRqUXNcw5SJzCSCJET+n+bqnIWQ5znRKjeTvRuDfLdZIkHy0J8RB81KjWJLgWwAbWN9ekHQGxOt0Lg6kPI+0CfNsD5H/AEo8K2wy0FRlV4r3T0g+YII+IVpKrxMZHT9l3yVjWmL62nx3VmkrmF0KCwgr5/pCMmX7s5t4ygW6co3R0JwE2Hw+eS6YkhrQ4jQkS4iJmNNPHaYDcrFSoGCSnwFMFplozaPOpcYDpmJi4tt5BUcS4Vnlws/noHfi5O+9o7eDd2jSpBogaa7k+JJufNShTAQOayi/rEjRcc9pBgiCLEGxHMFMF0XEuGh4mwcBZ3ya88uTttDa7eeqUy0kEEEGCDsRseSla7N7U/mF0vs3/dO/Gf6Vo40+/wDiPzcuX4fxh1JhaACC6fhHL9yr6ntE50y3Uybjr06lZ/3Z4rPfFjHcr3TNyMbwnvXV4H3/ADQeJPvfy/Nqw6ftQ9pkNHr/APlC472oe1jnZQSBOvIj7vRVnYKqXNMaGdeSlxGIY8QOHhC6LBf3x8Kf/wBa4v254A81q9cOblAYY72bRreUTedVRT//AKDUa7N2bZt9a1oj6v3QhuJ+2z67HtdTb3xBOY20g6dAjhsFXpYs1iLFoH6iVXL29Hl5yucKSYp1vKsu9p0LnwHzVhoq5jb+QVuVVQ6ynLboI0khTR3ZqJpIlyAahxTspUqxaIhpgkguaHQTEkTb6o22V7aasrS0ZcjHljXPfMiMsuOZwg+7lBBm8AXlV6tRrR1lJlQ+Klrd3ODS93Nzn94+JyimPGULQxRc4jLEAGbwbkRdo8UU9xJJNySSfE3UFiPfncXKq4glMTEE6AtPoRPwlaoCzCi8G7ugcpHkCQPhCnoncoyr3MzAtOhBHrZNh6mZrXbkA+qmp0eH1Oza5ozBxcGwDLe9DS692xvaIUr8VSw8Gq6Jt4q5hASSAoVHQCdenMmwHmbeaLw1PK0DU7nmTcn1JU6vAHggh4fDgcpGUQBAgybzBva2yZ5LbOa5p6tPzEg+RSwe1cHif9OoJ4Gx+BhHGU6ggRZThLKma5CuwX0wq5jZuXLtvf4/ALWWdZElDfwzbHKScoDjlzkRLWjQ5RlAgxJIIkRBJJWTxAd4EcnD0qPCY8SQpqO8Jsc9kOaYLhMAMaMrujm6xedpnX3hk9mijSTCipGANEKYiUJ2aD4rTijU/D+YWv2N0Fxql9BUP3fzCeHJuVcQUxCdwTQp0xJJNPinSSleo06V/JXCir2UbqzslnA2VwhDdio9iizSSNHojKUKiiIFiWmbODWuI156XgyL2UTh2APaA6HMcHZnTIDHjpE5iSdZi9lfkVlOjJHW3qI/NV6jAZO9PCB/stm+Z3RxkHx5/JOOGUvsN+Y9NEQx1hsSBPTmh8dhjUbbb6pPdd0P7K4wPc4w5xQIA0Cz6FEucWtNhmIJvIBAGhHPXp1RfDcLUNQ0w3XvT9UbTPIxprINrqzA4QtlzozGBAMgAX13v8gjqNUtOZpAMEXEggxrBG4HorNXGVGZuhjS08UxlJhIzrTo8Cpj3gX/AIjb0FkTXxLaQE2FwAB9lpdtp3WO9Fi0w6pVaZl8gzplaDeOQ1Ebk73W7iMM2oMr2tc07EAjSN+hPquRxvS5x0zy4+3T69y16OUjqCFaUI/EkmGRacxIdAMxA0BOvp1RRQtVmQyDYm7T950S3fU6GR4JbJp4d+JDcTMGw4Em19/1wUr5iyygzK541AcYnqA4/EuTyisVgJlzPeNy3Zx/Ixvpa4Qea8EEHkbH/cdQvX6Lm5Q0LmsTScxxdFipIDFMmP5//cejgqyIF8upg5ZPeMx3iW2JN48VI+11HRcATKzexSFFadaiYh13A2EXGstMAA3jTcu6Kt+FLdQR4hND5VyFniks/j7P+mq/h/MLcFJZvtLRjC1vw/8AyCeDcIEWXmpUVIpnK4qxTJ02ZJFNXtVMfJWAKqldX5bLJGi0CnbTUXNUgExQSVTaasyJzZKUCnBB1mw9w65h4O73zLh/KVTWrBjS50wBJgE28kfUo5hA976vifqnobDoYO1wHMa4XALSBYjzXK43DmjVncbpFWNdMEaFOFGI8NuiZzojcmwHM/kOqpAEmAgASYC0uG42mxkEw/V4glxPMQLi1jyEbK5uOc67MuUxlzB0nmdRE8om3kgaFHKNZJu48z+nRTovyujZ0kdHbjz18Q7mk/Y9ITUdLideC6GnQytGZW4qm54OYz3SAGy0SfA321VuEoU3BtQAGwymZgcgSbAXEDl0TlV0Q5gDWlpaLAERbYZh8yCtDAOo0OqQBwso69EkDKjVVXwweII8DoQeYOyX8S3JnNmhpcegAk/IobD8apPeGNJzOEiQQCC3ODPVtwugBWeRuKprYV7Pvt5j3h4ga+LfRVSCNZB3HotoILFYIFwcDlJIBtYl0BpcN77iDfW0Gy2uR2ln1sGDdiDD3i5dEQAQ1rTbcmJnwgWCWFpwIAAp3GouQIBaBNwbSYkTJ0i3sgNgTu5zQT5fZHQecm6k+pzPIfG3zRtoBCjax0y4pqTYWX7XD/o6/wCEf1BauZZPtc7/AKOt+Ef1NTm9oKU6FeTlM5O4piFpBUioSnSiU6KavaaOp8EQ1UUd1cskaLRKkmJSlQJQSUyq8RiWstBLgAcugIgON76NO4Fz4qbDzkjWBqYvA5k6DqUBTqeGZxLnDQydbajl5LNx+KdQaMupTgEViKzcrw14kSNwTeCGx7xIzAFsiSNroRrgdCLbCLforSVdkL2MB94MZlm0HKLdARY+uyypfj5OhaPiiQhQEsI2Xlw0iCeZB+ryAvOxPhKZlMv2LW3mbEnQjoBoefhc11+Ltpuc3Ie6ByaD3cwDZ1A0PK3NLDUC05nLSweGLSKr7cFpquoLsnTMJ8dW/wCoD/iUqdfMwPg3aHQbG4mOhSoS57HZXAAON4jvAREHXX1KtVXANK1XG0I0hQpU3PvOVskW94wY1NhpyKsKhTeWWiW3sNWzrHMdNRtOgqYXo8/5irV8+XqokUgBEWiI2jSFFuFYDIY0OvcNAN9bxvuo/wAazmf8rv0VdTGnUN7o1LpBN4sInzMeC3DWY3UhZwY47kWEDTYGNDRIy5gBNrFwBiOUaRe6Lq1MvU6AaSfy0JJ2AJ2QJMCJk3JPMklziOQkkDoApmiSq9QwEis3iWLytBF7tNjycj6tSATGglB9jTc0gZcxzDXczf4q0LaqqUTQrhwBHIEidJFll+17v+jrfhb/AFNVPs9WAc5ka3B8Lfmrfa3/AMHW/CP6mp2WHhCZavK3FRlSJUStAKmUgUkpTopq9ooXto4iWgyJtOu2oUauMhmeIbMaySZM6bW+KxcVjajKhyuIgCANLgbei6LDYVnZtDwXgtY433cSduUrLjKASr8yVTh8Vm1BFgRvIPyUe1kvh12mIg300PmtanRpU2FwBbY6GdtN+S5WiM73hpObMHNEi3vZrxzDE1vWko6LUbWOhH+yse8OBFjcGxAIgRmnoLXkRbRZwouYHOeJDiAb6kn8z81ZSqsbUyGWun3dQCQMokfzX8E17GvEESngq6o2mw3E5heXE5iCRoCB0jT5qTsaDO7jEDq6+3Qyq6+GDiCSQRpAnefNZfEuI9m7IIghpMtvOgnyA9UKVBjbMEIF0arbY8kZiCNA7x0DvPQ9Y5lTBXLjjxmbdReCDqNdLnwXQYHGtqNzNJI35j8QGh66HbkKuJw5YcwFlr4DFtI6NxvuVuKdDHSM1jaYnpPVGYanDGgkkxcmZO5mb+WyDxRGRxnQZgQbd246ESAjwsbFHRaLrlB8Rp1Tl7Ige9mmJNu7BIIF7m2k7wQY0WE67+KdJU02ElViSMpB3BHI6ddI1k2G6epVieY9BOknb5nYFY+PD6gkTkOp7su3j3tLTlHSZN1eweDdXdJsOPyVPE4ptIQLlU43iJeT3pJEEgQCJBhoPutkA8yRJ0AbZwh8l1z9X80IMAZiHHnlBJGnSD5StanhGtbIbByTrv6rqYa1uULBkkyU1fF/S9nlAAY8kyZPdm/nCGwo7w9fRQxNSJf9b3TYmxtHx1VuFLRJf2jY+y07XMmOSUQEN6Do4RtGs2XatmTa5tCzPajiWejVy2bDRE2MOF422RnEj2r8wMtkhpyuEgX2Bvf4rI41hHDD1DtDbiftDopWiSCdUxxtAXGSmTuCiVcVYqQCSYBJJBemUgHvJOUHfM4j3bWOk23K2MFxWnTAY1wgDQgE3n70i8+vguRdx2sKjzTcaYdJcBG+scj1QzMc/MHhzgRF5JPTfVUuiLhdWzUAK9Gq4qYJIAdsQAB3Sb3tYn0XPYFh7c5TlJDjPdMQ8iIvM5hM8lX7PYt1UuZUdmYGyGk77ddNlnV8WaRa5hAcQ68C8wXTtqZUQZBLU7NoV0P9kvcCTXJBiIFrTB5KscNOdj3VA6CIMOuZtJWMziGLbYlzZjUNHUEAohuMq5BmqXaQWxBLo1k+POdUsrhvCcHAro3WgSLmN/0usbifA3VqxLXsEBoMzIsenQ7rKxHtBVEDMO6ZBgT/ALqyh7V1A4vLWmQ0Rce7PzkotpvbcIF7TYp6/Amspue6oXd7K0tAgm8zNxcLPpu7NwLX+YkHr8VstxZxVMNAj6Quc43aCZOUR3nGDsPGEfheCsa2CA4xBLgHE+WjR4X+8mvxDaVn68FJSwr6x/LFuKIwZ7SnLjJe1uY6E2uT1nMJ+6EbhxVc+A5hFi4ulpAJgRlkOMzaBp4BU4TDBjcosLREwAAABck6AalTw/tBSpltMuh7nAmWkiHFpZJG+QAdFkGi2u82kLZqvOHoNB10UqmNAqilIzEA2DiIIzaxy6I7+CP1nbxDQ4bke8RpY6AbXXPYh7+37Ui4AbYHKe7lF51vpzVlTj1Zp70c4Mg6mY73jtzVgbOpSCAsw42qRBK6FlOGw0CJmIIH1CT43PUyVY2naIHM6nYrnf7cqR7niCXG4idtt/JRbxmqHFxAIOrMpjSNckj3jvv1va6IgQFXzhFYmif4zMJDWtJLhaC6WtAmAXS5u/VUYxxa4Z2vzOENyvgQL3EHmNwhcXxdz6hcGlmk+9e1thaZ15nxVY4rUDSDmJtDpI+fnyUwa6yZIQ1biTPs1DJaTLtI9/YyDYg7ToU+I9oi6nk7Mxe8ARuNGgxFjMz0V9bEuexzXmpciMpiNDu3mNZTYcsZAh8ARcNMm/eJsZ03Ult4Tb8VRQ4yapFGnTc7M8FjQ4WOXvfVFoHlG6p9quHPpYWoancLgAKesw9vezXaSLWCMbiA15cG7Q1uYNAM3dIvpP8AmPJY3tNjHvpVCXDLAytJkiXN0MePok0dYRogbC64d6YpyU0K6FXKQKdIJJJq36bhJk6gK1ju8ALI5vspV2dTJto8cz/spM9nakxmZm2GYGdRt4FQB7Y1U5aZUcLjHMc4MfklpDrTmBtHjcmbRCErtJgSisZwWpSgvDROmvnsgC25II1tr1SEG4SM70VRLg4FxzAEWzajf80fX46ACGgNu78RYZ7rpMeYjRYht6f8qbWCMzrT8vDfZAtB1RDiFY+HHr+4UHwYg6fsoihwwOEtJdpyPwBlSqYXKY06aH93RBGiaQVo8H4o2kyMrpknugQZDdyRpl03tcLawXG2VDFweREG17XIO+89FxoDjpcdFZgqLpkTmBmQbi+vTxVWrhWPk71doY2rSAA04LvaleAYuQJ3IHIujQdVzeNB/i6Zjul1IMPNoIbJ5OkOBGxBF9w6lWtmzOqObBMDvZRNibdLXVYxby69QOi4zAm2sDumN/VMoYY0jMzZOxeM6eARELtsTV7jiI+pvH1Wb5h80M/Dh1ITybFzA15OjUj0WE3jVQMLczdgD3gREaQOUK+p7QgMAgEjKHXkQImLSd9f9lJ0bhoq2YLUe4l7xmOjiAHOtJto88uQ80qNSK7mjNAB3cfrNG8jz+PLIpcUZne4hozAixB1dN5bHw8Z1FvDuNAPeajm6yLjSWk2A5A31+EHIUA4I3itRwpmGySdeXcHNnX96JVsNNO7SSOzsbgnKeTbcpkR91D1eKU3Ahr2Agi5i3caPs33FoU6/E6REBzSZZ9kaAifdO6EG1kZCPwjIaBH2beVLm39/Kqm4kukkADk3d870+f73VDOK0mhveGoH9Ef0H08iBS4yGmzTBnTLNoM2I/Px2SDSUZAWpRw4FQgSO9rAF80z7gBNhe6zfa9hGDcLnS/d/7fIaemnhJHD+ICcziGku3yzHe96PEbnVCe12PY/CvDXA6Cxndk/W8djv4pAHOEDGVecOCYFO4pir6rJoSTgpJyauqosa3NLw+W92xscwMmemYeajXaCAGkm/JDGp1AsJ353so1K0aEz0EKABTErQdhagaCZ2/Z5eaGo1HB4FwDA+J/RXHjNSpTyOeSARctGblrqRqg3VI0J+H72QvvS9irdiJMnVTcT8uqgbTodPgnOIGw/f7hFJEYbEvY8FhcCSBYxN9FDtCZLtf3qrsHiGEEv20A1O97WGqNY2g7L9JllpJkOlp1jkdvXZNJg6JRKz2VXAQCR58/9lXTxzmOlriHbkWWnxLBtZGV/aNIBmCPK6CFQfoiCChonOLe5gBc5wMmCbCdfBM7O2CCJAaRB5gWPUaeRUqT4np0sovxDb9U4JpRGIruc0Oce8S6dvsjaENXxJc65JAH7hQFawk6KWYaSbA+f/CIEIEppfqCQekphmvEyouqdfLoplxE2O0WKKajafGHtABbSdFpLZJ8b3KGxFZzjpqSYiAEINLmfyVZfHMH5IZQE6SUe/GuAFwSJsQOm3OZSq4okyGsHQAR8ZKzwyTuiQ7VKAldGN4iCINKlJGoBt8YlZ/EK003C0208VOpUiIsUPjavcI8D8QkAjKylFwTpiU9JRhOnkpJSmwtykwH0H5qZwwvKjRI1HJNVrz56pikTMI/NSga+n7lCuKix6CKIyF0/wDP5p6jIgK/DkEaC8fL9+ijA8EEdEzGxO0gpBrhDpA3UDVurzVHz1RQKnisWXNaJJIAE2iLnYdSqWOFhvzVdWrKNp8KeWtPdEi0m/NCwS1VDd/030H5qiozYI6vQIsXAnkD1PJUPYRtGqITSqWURcEk7q9zbzYCFTVpnr5KQMjryTkxOCBNvDdODaP3dVOZbe6YCLgSjCSY18u3jOpTuIdchO0G9hKY1D57gBJFTyNi087/APCm4jVD1DoD5ealciB+/wBECkFCs7NdV4kQwzyHzVraUD737CjjRFM7m3zSRWXKi4KUqJRRhOElEFOkgugZ7375Kqrv4FJJNTihaugURonSSS3o/DaO8WfJJ3uj97JJJu9E6IPYeBT7HySSTkE7Vs4/+7pfgHyCSSYdQnDQobA/WSdqkknqNUH9+gSp6JJJyaqz7x8/mo1f0SSSSRTdlA6HxTpJBFUVNW+CJb7h8CkkgURqoU/1+SCxfun+VJJBJZxSekkinJikkkkgv//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http://www.hse.ru/data/855/478/1235/2makaro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14363"/>
            <a:ext cx="1905000" cy="24907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774" y="3157537"/>
            <a:ext cx="4329252" cy="1771650"/>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07975" y="589836"/>
            <a:ext cx="3883025" cy="4431983"/>
          </a:xfrm>
          <a:prstGeom prst="rect">
            <a:avLst/>
          </a:prstGeom>
          <a:noFill/>
        </p:spPr>
        <p:txBody>
          <a:bodyPr wrap="square" rtlCol="0">
            <a:spAutoFit/>
          </a:bodyPr>
          <a:lstStyle/>
          <a:p>
            <a:r>
              <a:rPr lang="lv-LV" sz="1600" dirty="0"/>
              <a:t>1. Kas ir dati. </a:t>
            </a:r>
            <a:br>
              <a:rPr lang="lv-LV" sz="1600" dirty="0"/>
            </a:br>
            <a:r>
              <a:rPr lang="lv-LV" sz="1600" dirty="0"/>
              <a:t>2. Datu tabulas. </a:t>
            </a:r>
            <a:br>
              <a:rPr lang="lv-LV" sz="1600" dirty="0"/>
            </a:br>
            <a:r>
              <a:rPr lang="lv-LV" sz="1600" dirty="0"/>
              <a:t>3. Vienkāršas diagrammas. </a:t>
            </a:r>
          </a:p>
          <a:p>
            <a:r>
              <a:rPr lang="lv-LV" sz="1600" dirty="0"/>
              <a:t>4. Vērtību biežums. </a:t>
            </a:r>
            <a:br>
              <a:rPr lang="lv-LV" sz="1600" dirty="0"/>
            </a:br>
            <a:r>
              <a:rPr lang="lv-LV" sz="1600" dirty="0"/>
              <a:t>5. Aprakstošā statistika. </a:t>
            </a:r>
          </a:p>
          <a:p>
            <a:r>
              <a:rPr lang="lv-LV" sz="1600" dirty="0"/>
              <a:t>6. Izkliedes mēri. </a:t>
            </a:r>
          </a:p>
          <a:p>
            <a:r>
              <a:rPr lang="lv-LV" sz="1600" dirty="0"/>
              <a:t>7. Lielumu mērīšana. </a:t>
            </a:r>
          </a:p>
          <a:p>
            <a:r>
              <a:rPr lang="lv-LV" sz="1600" dirty="0"/>
              <a:t>8. Varbūtības un to piemēri.</a:t>
            </a:r>
          </a:p>
          <a:p>
            <a:r>
              <a:rPr lang="lv-LV" sz="1600" dirty="0"/>
              <a:t>9. Kombinatorikas ievads.</a:t>
            </a:r>
          </a:p>
          <a:p>
            <a:r>
              <a:rPr lang="lv-LV" sz="1600" dirty="0"/>
              <a:t>10. Spēļu analīze ar varbūtībām. </a:t>
            </a:r>
          </a:p>
          <a:p>
            <a:r>
              <a:rPr lang="lv-LV" sz="1600" dirty="0"/>
              <a:t>11. Notikumu telpas kombinatoriska analīze.  </a:t>
            </a:r>
          </a:p>
          <a:p>
            <a:r>
              <a:rPr lang="lv-LV" sz="1600" dirty="0"/>
              <a:t>12. Ģeometriskas varbūtības. </a:t>
            </a:r>
          </a:p>
          <a:p>
            <a:r>
              <a:rPr lang="lv-LV" sz="1600" dirty="0"/>
              <a:t>13. Bernulli eksperimenti un to īpašības.   </a:t>
            </a:r>
          </a:p>
          <a:p>
            <a:r>
              <a:rPr lang="lv-LV" sz="1600" dirty="0"/>
              <a:t>14. Gadījuma lielumu ievads. </a:t>
            </a:r>
          </a:p>
          <a:p>
            <a:r>
              <a:rPr lang="lv-LV" sz="1600" dirty="0"/>
              <a:t>15. Gadījuma lielumi statistikā</a:t>
            </a:r>
            <a:r>
              <a:rPr lang="lv-LV" sz="1600" dirty="0" smtClean="0"/>
              <a:t>.</a:t>
            </a:r>
            <a:endParaRPr lang="en-US" sz="1600" dirty="0"/>
          </a:p>
        </p:txBody>
      </p:sp>
      <p:sp>
        <p:nvSpPr>
          <p:cNvPr id="7" name="TextBox 6"/>
          <p:cNvSpPr txBox="1"/>
          <p:nvPr/>
        </p:nvSpPr>
        <p:spPr>
          <a:xfrm>
            <a:off x="6629400" y="971550"/>
            <a:ext cx="2326278" cy="369332"/>
          </a:xfrm>
          <a:prstGeom prst="rect">
            <a:avLst/>
          </a:prstGeom>
          <a:noFill/>
        </p:spPr>
        <p:txBody>
          <a:bodyPr wrap="none" rtlCol="0">
            <a:spAutoFit/>
          </a:bodyPr>
          <a:lstStyle/>
          <a:p>
            <a:r>
              <a:rPr lang="lv-LV" dirty="0" smtClean="0"/>
              <a:t>Šī ir 7.-9.kl. grāmata!</a:t>
            </a:r>
            <a:endParaRPr lang="en-GB" dirty="0"/>
          </a:p>
        </p:txBody>
      </p:sp>
      <p:cxnSp>
        <p:nvCxnSpPr>
          <p:cNvPr id="9" name="Straight Arrow Connector 8"/>
          <p:cNvCxnSpPr>
            <a:stCxn id="7" idx="2"/>
          </p:cNvCxnSpPr>
          <p:nvPr/>
        </p:nvCxnSpPr>
        <p:spPr>
          <a:xfrm flipH="1">
            <a:off x="6477000" y="1340882"/>
            <a:ext cx="13155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lv-LV" dirty="0" smtClean="0">
                <a:solidFill>
                  <a:srgbClr val="000000"/>
                </a:solidFill>
              </a:rPr>
              <a:t>Citu valstu pieredze (īpaši </a:t>
            </a:r>
            <a:r>
              <a:rPr lang="en-US" dirty="0" smtClean="0">
                <a:solidFill>
                  <a:srgbClr val="000000"/>
                </a:solidFill>
              </a:rPr>
              <a:t>7.-9.kl.</a:t>
            </a:r>
            <a:r>
              <a:rPr lang="lv-LV" dirty="0" smtClean="0">
                <a:solidFill>
                  <a:srgbClr val="000000"/>
                </a:solidFill>
              </a:rPr>
              <a:t>)</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Valoda R un tās lietojumi</a:t>
            </a:r>
            <a:endParaRPr lang="en-GB"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lv-LV" dirty="0" smtClean="0"/>
              <a:t>Bruņurupuču uzdevums</a:t>
            </a:r>
          </a:p>
          <a:p>
            <a:pPr marL="285750" indent="-285750">
              <a:buFont typeface="Arial" panose="020B0604020202020204" pitchFamily="34" charset="0"/>
              <a:buChar char="•"/>
            </a:pPr>
            <a:r>
              <a:rPr lang="lv-LV" dirty="0"/>
              <a:t>K</a:t>
            </a:r>
            <a:r>
              <a:rPr lang="lv-LV" dirty="0" smtClean="0"/>
              <a:t>vadrātiskās novirzes </a:t>
            </a:r>
          </a:p>
          <a:p>
            <a:pPr marL="285750" indent="-285750">
              <a:buFont typeface="Arial" panose="020B0604020202020204" pitchFamily="34" charset="0"/>
              <a:buChar char="•"/>
            </a:pPr>
            <a:r>
              <a:rPr lang="lv-LV" dirty="0" smtClean="0"/>
              <a:t>Korelācijas</a:t>
            </a:r>
          </a:p>
        </p:txBody>
      </p:sp>
      <p:sp>
        <p:nvSpPr>
          <p:cNvPr id="4" name="Text Placeholder 3"/>
          <p:cNvSpPr>
            <a:spLocks noGrp="1"/>
          </p:cNvSpPr>
          <p:nvPr>
            <p:ph type="body" sz="quarter" idx="12"/>
          </p:nvPr>
        </p:nvSpPr>
        <p:spPr/>
        <p:txBody>
          <a:bodyPr>
            <a:normAutofit fontScale="92500" lnSpcReduction="20000"/>
          </a:bodyPr>
          <a:lstStyle/>
          <a:p>
            <a:r>
              <a:rPr lang="lv-LV" dirty="0" smtClean="0"/>
              <a:t>Datu apstrāde skolās</a:t>
            </a:r>
            <a:endParaRPr lang="en-GB" dirty="0"/>
          </a:p>
        </p:txBody>
      </p:sp>
    </p:spTree>
    <p:extLst>
      <p:ext uri="{BB962C8B-B14F-4D97-AF65-F5344CB8AC3E}">
        <p14:creationId xmlns:p14="http://schemas.microsoft.com/office/powerpoint/2010/main" val="3725510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Dzimšanas dienu uzdevums</a:t>
            </a:r>
            <a:endParaRPr lang="en-US" dirty="0"/>
          </a:p>
        </p:txBody>
      </p:sp>
      <p:sp>
        <p:nvSpPr>
          <p:cNvPr id="4" name="Content Placeholder 3"/>
          <p:cNvSpPr>
            <a:spLocks noGrp="1"/>
          </p:cNvSpPr>
          <p:nvPr>
            <p:ph idx="1"/>
          </p:nvPr>
        </p:nvSpPr>
        <p:spPr/>
        <p:txBody>
          <a:bodyPr>
            <a:normAutofit/>
          </a:bodyPr>
          <a:lstStyle/>
          <a:p>
            <a:pPr marL="0" indent="0">
              <a:buNone/>
            </a:pPr>
            <a:r>
              <a:rPr lang="lv-LV" sz="2000" dirty="0" smtClean="0"/>
              <a:t>Kāds mazākais skaits cilvēku ir jāsapulcina, lai varbūtība, ka vismaz diviem no viņiem sakritīs dzimšanas diena (t.i. sakritīs mēnesis un datums)  būtu lielāka par 0.5?</a:t>
            </a:r>
          </a:p>
          <a:p>
            <a:pPr marL="285750" indent="-285750"/>
            <a:r>
              <a:rPr lang="lv-LV" sz="2000" dirty="0" smtClean="0"/>
              <a:t>Aprēķina piemērs valodā R:</a:t>
            </a:r>
          </a:p>
          <a:p>
            <a:pPr marL="285750" indent="-285750"/>
            <a:endParaRPr lang="en-GB" sz="2000" dirty="0" smtClean="0"/>
          </a:p>
          <a:p>
            <a:endParaRPr lang="lv-LV" sz="2000" dirty="0" smtClean="0"/>
          </a:p>
          <a:p>
            <a:endParaRPr lang="lv-LV" sz="2000" dirty="0"/>
          </a:p>
          <a:p>
            <a:r>
              <a:rPr lang="lv-LV" sz="2000" kern="0" dirty="0" smtClean="0">
                <a:solidFill>
                  <a:sysClr val="windowText" lastClr="000000"/>
                </a:solidFill>
              </a:rPr>
              <a:t>«Tradicionālāka» programmēšana valodā R:</a:t>
            </a:r>
          </a:p>
        </p:txBody>
      </p:sp>
      <p:pic>
        <p:nvPicPr>
          <p:cNvPr id="3074" name="Picture 2" descr="http://www.dudajevagatve.lv/java-eim/images/dataproc/demo-gaidisana1-conso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962150"/>
            <a:ext cx="2219325" cy="1038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3562350"/>
            <a:ext cx="4373313" cy="1169551"/>
          </a:xfrm>
          <a:prstGeom prst="rect">
            <a:avLst/>
          </a:prstGeom>
          <a:noFill/>
        </p:spPr>
        <p:txBody>
          <a:bodyPr wrap="none" rtlCol="0">
            <a:spAutoFit/>
          </a:bodyPr>
          <a:lstStyle/>
          <a:p>
            <a:r>
              <a:rPr lang="en-GB" sz="1400" b="1" dirty="0">
                <a:latin typeface="Courier New" panose="02070309020205020404" pitchFamily="49" charset="0"/>
                <a:cs typeface="Courier New" panose="02070309020205020404" pitchFamily="49" charset="0"/>
              </a:rPr>
              <a:t>current &lt;- 1 </a:t>
            </a:r>
            <a:endParaRPr lang="lv-LV" sz="1400" b="1" dirty="0" smtClean="0">
              <a:latin typeface="Courier New" panose="02070309020205020404" pitchFamily="49" charset="0"/>
              <a:cs typeface="Courier New" panose="02070309020205020404" pitchFamily="49" charset="0"/>
            </a:endParaRPr>
          </a:p>
          <a:p>
            <a:r>
              <a:rPr lang="en-GB" sz="1400" b="1" dirty="0" smtClean="0">
                <a:latin typeface="Courier New" panose="02070309020205020404" pitchFamily="49" charset="0"/>
                <a:cs typeface="Courier New" panose="02070309020205020404" pitchFamily="49" charset="0"/>
              </a:rPr>
              <a:t>for </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i</a:t>
            </a:r>
            <a:r>
              <a:rPr lang="en-GB" sz="1400" b="1" dirty="0">
                <a:latin typeface="Courier New" panose="02070309020205020404" pitchFamily="49" charset="0"/>
                <a:cs typeface="Courier New" panose="02070309020205020404" pitchFamily="49" charset="0"/>
              </a:rPr>
              <a:t> in 1:365) { </a:t>
            </a:r>
            <a:endParaRPr lang="lv-LV" sz="1400" b="1" dirty="0" smtClean="0">
              <a:latin typeface="Courier New" panose="02070309020205020404" pitchFamily="49" charset="0"/>
              <a:cs typeface="Courier New" panose="02070309020205020404" pitchFamily="49" charset="0"/>
            </a:endParaRPr>
          </a:p>
          <a:p>
            <a:r>
              <a:rPr lang="lv-LV" sz="1400" b="1" dirty="0">
                <a:latin typeface="Courier New" panose="02070309020205020404" pitchFamily="49" charset="0"/>
                <a:cs typeface="Courier New" panose="02070309020205020404" pitchFamily="49" charset="0"/>
              </a:rPr>
              <a:t> </a:t>
            </a:r>
            <a:r>
              <a:rPr lang="lv-LV" sz="14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current </a:t>
            </a:r>
            <a:r>
              <a:rPr lang="en-GB" sz="1400" b="1" dirty="0">
                <a:latin typeface="Courier New" panose="02070309020205020404" pitchFamily="49" charset="0"/>
                <a:cs typeface="Courier New" panose="02070309020205020404" pitchFamily="49" charset="0"/>
              </a:rPr>
              <a:t>&lt;- current * (365-i+1) / 365 </a:t>
            </a:r>
            <a:endParaRPr lang="lv-LV" sz="1400" b="1" dirty="0" smtClean="0">
              <a:latin typeface="Courier New" panose="02070309020205020404" pitchFamily="49" charset="0"/>
              <a:cs typeface="Courier New" panose="02070309020205020404" pitchFamily="49" charset="0"/>
            </a:endParaRPr>
          </a:p>
          <a:p>
            <a:r>
              <a:rPr lang="lv-LV" sz="1400" b="1" dirty="0">
                <a:latin typeface="Courier New" panose="02070309020205020404" pitchFamily="49" charset="0"/>
                <a:cs typeface="Courier New" panose="02070309020205020404" pitchFamily="49" charset="0"/>
              </a:rPr>
              <a:t> </a:t>
            </a:r>
            <a:r>
              <a:rPr lang="lv-LV" sz="14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if </a:t>
            </a:r>
            <a:r>
              <a:rPr lang="en-GB" sz="1400" b="1" dirty="0">
                <a:latin typeface="Courier New" panose="02070309020205020404" pitchFamily="49" charset="0"/>
                <a:cs typeface="Courier New" panose="02070309020205020404" pitchFamily="49" charset="0"/>
              </a:rPr>
              <a:t>(current &lt; 0.5) break </a:t>
            </a:r>
            <a:endParaRPr lang="lv-LV" sz="1400" b="1" dirty="0" smtClean="0">
              <a:latin typeface="Courier New" panose="02070309020205020404" pitchFamily="49" charset="0"/>
              <a:cs typeface="Courier New" panose="02070309020205020404" pitchFamily="49" charset="0"/>
            </a:endParaRPr>
          </a:p>
          <a:p>
            <a:r>
              <a:rPr lang="en-GB" sz="1400" b="1" dirty="0" smtClean="0">
                <a:latin typeface="Courier New" panose="02070309020205020404" pitchFamily="49" charset="0"/>
                <a:cs typeface="Courier New" panose="02070309020205020404" pitchFamily="49" charset="0"/>
              </a:rPr>
              <a:t>}</a:t>
            </a:r>
            <a:endParaRPr lang="en-GB" sz="1400" b="1" dirty="0">
              <a:latin typeface="Courier New" panose="02070309020205020404" pitchFamily="49" charset="0"/>
              <a:cs typeface="Courier New" panose="02070309020205020404" pitchFamily="49" charset="0"/>
            </a:endParaRPr>
          </a:p>
        </p:txBody>
      </p:sp>
      <p:pic>
        <p:nvPicPr>
          <p:cNvPr id="3076" name="Picture 4" descr="http://www.dudajevagatve.lv/java-eim/images/dataproc/demo-gaidisana1-pl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354" y="1261162"/>
            <a:ext cx="3499246" cy="347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0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Kas ir R?</a:t>
            </a:r>
            <a:endParaRPr lang="en-GB"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7" y="3080672"/>
            <a:ext cx="3987800" cy="17880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574" y="742950"/>
            <a:ext cx="3759696" cy="37596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254000" y="523651"/>
            <a:ext cx="4419600" cy="2533001"/>
          </a:xfrm>
          <a:prstGeom prst="rect">
            <a:avLst/>
          </a:prstGeom>
          <a:noFill/>
        </p:spPr>
        <p:txBody>
          <a:bodyPr wrap="square" rtlCol="0">
            <a:spAutoFit/>
          </a:bodyPr>
          <a:lstStyle/>
          <a:p>
            <a:pPr marL="285750" indent="-285750">
              <a:lnSpc>
                <a:spcPct val="90000"/>
              </a:lnSpc>
              <a:spcAft>
                <a:spcPts val="600"/>
              </a:spcAft>
              <a:buSzPct val="109000"/>
              <a:buFont typeface="Arial" panose="020B0604020202020204" pitchFamily="34" charset="0"/>
              <a:buChar char="•"/>
            </a:pPr>
            <a:r>
              <a:rPr lang="en-US" altLang="en-US" sz="1400" dirty="0">
                <a:solidFill>
                  <a:srgbClr val="332E21"/>
                </a:solidFill>
                <a:latin typeface="Arial" charset="0"/>
              </a:rPr>
              <a:t>R </a:t>
            </a:r>
            <a:r>
              <a:rPr lang="en-US" altLang="en-US" sz="1400" dirty="0" err="1">
                <a:solidFill>
                  <a:srgbClr val="332E21"/>
                </a:solidFill>
                <a:latin typeface="Arial" charset="0"/>
              </a:rPr>
              <a:t>ir</a:t>
            </a:r>
            <a:r>
              <a:rPr lang="en-US" altLang="en-US" sz="1400" dirty="0">
                <a:solidFill>
                  <a:srgbClr val="332E21"/>
                </a:solidFill>
                <a:latin typeface="Arial" charset="0"/>
              </a:rPr>
              <a:t> (1) vide, </a:t>
            </a:r>
            <a:r>
              <a:rPr lang="en-US" altLang="en-US" sz="1400" dirty="0" err="1">
                <a:solidFill>
                  <a:srgbClr val="332E21"/>
                </a:solidFill>
                <a:latin typeface="Arial" charset="0"/>
              </a:rPr>
              <a:t>kur</a:t>
            </a:r>
            <a:r>
              <a:rPr lang="en-US" altLang="en-US" sz="1400" dirty="0">
                <a:solidFill>
                  <a:srgbClr val="332E21"/>
                </a:solidFill>
                <a:latin typeface="Arial" charset="0"/>
              </a:rPr>
              <a:t> </a:t>
            </a:r>
            <a:r>
              <a:rPr lang="en-US" altLang="en-US" sz="1400" dirty="0" err="1">
                <a:solidFill>
                  <a:srgbClr val="332E21"/>
                </a:solidFill>
                <a:latin typeface="Arial" charset="0"/>
              </a:rPr>
              <a:t>veikt</a:t>
            </a:r>
            <a:r>
              <a:rPr lang="en-US" altLang="en-US" sz="1400" dirty="0">
                <a:solidFill>
                  <a:srgbClr val="332E21"/>
                </a:solidFill>
                <a:latin typeface="Arial" charset="0"/>
              </a:rPr>
              <a:t> </a:t>
            </a:r>
            <a:r>
              <a:rPr lang="en-US" altLang="en-US" sz="1400" dirty="0" err="1">
                <a:solidFill>
                  <a:srgbClr val="332E21"/>
                </a:solidFill>
                <a:latin typeface="Arial" charset="0"/>
              </a:rPr>
              <a:t>datu</a:t>
            </a:r>
            <a:r>
              <a:rPr lang="en-US" altLang="en-US" sz="1400" dirty="0">
                <a:solidFill>
                  <a:srgbClr val="332E21"/>
                </a:solidFill>
                <a:latin typeface="Arial" charset="0"/>
              </a:rPr>
              <a:t> </a:t>
            </a:r>
            <a:r>
              <a:rPr lang="en-US" altLang="en-US" sz="1400" dirty="0" err="1">
                <a:solidFill>
                  <a:srgbClr val="332E21"/>
                </a:solidFill>
                <a:latin typeface="Arial" charset="0"/>
              </a:rPr>
              <a:t>apstrādi</a:t>
            </a:r>
            <a:r>
              <a:rPr lang="en-US" altLang="en-US" sz="1400" dirty="0">
                <a:solidFill>
                  <a:srgbClr val="332E21"/>
                </a:solidFill>
                <a:latin typeface="Arial" charset="0"/>
              </a:rPr>
              <a:t> un (2) </a:t>
            </a:r>
            <a:r>
              <a:rPr lang="en-US" altLang="en-US" sz="1400" dirty="0" err="1">
                <a:solidFill>
                  <a:srgbClr val="332E21"/>
                </a:solidFill>
                <a:latin typeface="Arial" charset="0"/>
              </a:rPr>
              <a:t>valoda</a:t>
            </a:r>
            <a:r>
              <a:rPr lang="en-US" altLang="en-US" sz="1400" dirty="0">
                <a:solidFill>
                  <a:srgbClr val="332E21"/>
                </a:solidFill>
                <a:latin typeface="Arial" charset="0"/>
              </a:rPr>
              <a:t>, </a:t>
            </a:r>
            <a:r>
              <a:rPr lang="en-US" altLang="en-US" sz="1400" dirty="0" err="1">
                <a:solidFill>
                  <a:srgbClr val="332E21"/>
                </a:solidFill>
                <a:latin typeface="Arial" charset="0"/>
              </a:rPr>
              <a:t>kurā</a:t>
            </a:r>
            <a:r>
              <a:rPr lang="en-US" altLang="en-US" sz="1400" dirty="0">
                <a:solidFill>
                  <a:srgbClr val="332E21"/>
                </a:solidFill>
                <a:latin typeface="Arial" charset="0"/>
              </a:rPr>
              <a:t> </a:t>
            </a:r>
            <a:r>
              <a:rPr lang="en-US" altLang="en-US" sz="1400" dirty="0" err="1">
                <a:solidFill>
                  <a:srgbClr val="332E21"/>
                </a:solidFill>
                <a:latin typeface="Arial" charset="0"/>
              </a:rPr>
              <a:t>šo</a:t>
            </a:r>
            <a:r>
              <a:rPr lang="en-US" altLang="en-US" sz="1400" dirty="0">
                <a:solidFill>
                  <a:srgbClr val="332E21"/>
                </a:solidFill>
                <a:latin typeface="Arial" charset="0"/>
              </a:rPr>
              <a:t> </a:t>
            </a:r>
            <a:r>
              <a:rPr lang="en-US" altLang="en-US" sz="1400" dirty="0" err="1">
                <a:solidFill>
                  <a:srgbClr val="332E21"/>
                </a:solidFill>
                <a:latin typeface="Arial" charset="0"/>
              </a:rPr>
              <a:t>vidi</a:t>
            </a:r>
            <a:r>
              <a:rPr lang="en-US" altLang="en-US" sz="1400" dirty="0">
                <a:solidFill>
                  <a:srgbClr val="332E21"/>
                </a:solidFill>
                <a:latin typeface="Arial" charset="0"/>
              </a:rPr>
              <a:t> </a:t>
            </a:r>
            <a:r>
              <a:rPr lang="en-US" altLang="en-US" sz="1400" dirty="0" err="1">
                <a:solidFill>
                  <a:srgbClr val="332E21"/>
                </a:solidFill>
                <a:latin typeface="Arial" charset="0"/>
              </a:rPr>
              <a:t>programmē</a:t>
            </a:r>
            <a:r>
              <a:rPr lang="en-US" altLang="en-US" sz="1400" dirty="0">
                <a:solidFill>
                  <a:srgbClr val="332E21"/>
                </a:solidFill>
                <a:latin typeface="Arial" charset="0"/>
              </a:rPr>
              <a:t>.</a:t>
            </a:r>
          </a:p>
          <a:p>
            <a:pPr marL="285750" indent="-285750">
              <a:lnSpc>
                <a:spcPct val="90000"/>
              </a:lnSpc>
              <a:spcAft>
                <a:spcPts val="600"/>
              </a:spcAft>
              <a:buSzPct val="109000"/>
              <a:buFont typeface="Arial" panose="020B0604020202020204" pitchFamily="34" charset="0"/>
              <a:buChar char="•"/>
            </a:pPr>
            <a:r>
              <a:rPr lang="en-US" altLang="en-US" sz="1400" dirty="0">
                <a:solidFill>
                  <a:srgbClr val="332E21"/>
                </a:solidFill>
                <a:latin typeface="Arial" charset="0"/>
              </a:rPr>
              <a:t>R </a:t>
            </a:r>
            <a:r>
              <a:rPr lang="en-US" altLang="en-US" sz="1400" dirty="0" err="1">
                <a:solidFill>
                  <a:srgbClr val="332E21"/>
                </a:solidFill>
                <a:latin typeface="Arial" charset="0"/>
              </a:rPr>
              <a:t>piemērots</a:t>
            </a:r>
            <a:r>
              <a:rPr lang="en-US" altLang="en-US" sz="1400" dirty="0">
                <a:solidFill>
                  <a:srgbClr val="332E21"/>
                </a:solidFill>
                <a:latin typeface="Arial" charset="0"/>
              </a:rPr>
              <a:t> </a:t>
            </a:r>
            <a:r>
              <a:rPr lang="en-US" altLang="en-US" sz="1400" dirty="0" err="1">
                <a:solidFill>
                  <a:srgbClr val="332E21"/>
                </a:solidFill>
                <a:latin typeface="Arial" charset="0"/>
              </a:rPr>
              <a:t>datu</a:t>
            </a:r>
            <a:r>
              <a:rPr lang="en-US" altLang="en-US" sz="1400" dirty="0">
                <a:solidFill>
                  <a:srgbClr val="332E21"/>
                </a:solidFill>
                <a:latin typeface="Arial" charset="0"/>
              </a:rPr>
              <a:t> </a:t>
            </a:r>
            <a:r>
              <a:rPr lang="en-US" altLang="en-US" sz="1400" dirty="0" err="1">
                <a:solidFill>
                  <a:srgbClr val="332E21"/>
                </a:solidFill>
                <a:latin typeface="Arial" charset="0"/>
              </a:rPr>
              <a:t>analīzei</a:t>
            </a:r>
            <a:r>
              <a:rPr lang="en-US" altLang="en-US" sz="1400" dirty="0">
                <a:solidFill>
                  <a:srgbClr val="332E21"/>
                </a:solidFill>
                <a:latin typeface="Arial" charset="0"/>
              </a:rPr>
              <a:t>, </a:t>
            </a:r>
            <a:r>
              <a:rPr lang="en-US" altLang="en-US" sz="1400" dirty="0" err="1">
                <a:solidFill>
                  <a:srgbClr val="332E21"/>
                </a:solidFill>
                <a:latin typeface="Arial" charset="0"/>
              </a:rPr>
              <a:t>vizualizācijai</a:t>
            </a:r>
            <a:r>
              <a:rPr lang="en-US" altLang="en-US" sz="1400" dirty="0">
                <a:solidFill>
                  <a:srgbClr val="332E21"/>
                </a:solidFill>
                <a:latin typeface="Arial" charset="0"/>
              </a:rPr>
              <a:t>, </a:t>
            </a:r>
            <a:r>
              <a:rPr lang="en-US" altLang="en-US" sz="1400" dirty="0" err="1">
                <a:solidFill>
                  <a:srgbClr val="332E21"/>
                </a:solidFill>
                <a:latin typeface="Arial" charset="0"/>
              </a:rPr>
              <a:t>statistikai</a:t>
            </a:r>
            <a:r>
              <a:rPr lang="en-US" altLang="en-US" sz="1400" dirty="0">
                <a:solidFill>
                  <a:srgbClr val="332E21"/>
                </a:solidFill>
                <a:latin typeface="Arial" charset="0"/>
              </a:rPr>
              <a:t>, </a:t>
            </a:r>
            <a:r>
              <a:rPr lang="en-US" altLang="en-US" sz="1400" dirty="0" err="1">
                <a:solidFill>
                  <a:srgbClr val="332E21"/>
                </a:solidFill>
                <a:latin typeface="Arial" charset="0"/>
              </a:rPr>
              <a:t>mašīnmācīšanai</a:t>
            </a:r>
            <a:r>
              <a:rPr lang="en-US" altLang="en-US" sz="1400" dirty="0">
                <a:solidFill>
                  <a:srgbClr val="332E21"/>
                </a:solidFill>
                <a:latin typeface="Arial" charset="0"/>
              </a:rPr>
              <a:t> </a:t>
            </a:r>
            <a:r>
              <a:rPr lang="en-US" altLang="en-US" sz="1400" dirty="0" err="1">
                <a:solidFill>
                  <a:srgbClr val="332E21"/>
                </a:solidFill>
                <a:latin typeface="Arial" charset="0"/>
              </a:rPr>
              <a:t>u.c</a:t>
            </a:r>
            <a:r>
              <a:rPr lang="en-US" altLang="en-US" sz="1400" dirty="0">
                <a:solidFill>
                  <a:srgbClr val="332E21"/>
                </a:solidFill>
                <a:latin typeface="Arial" charset="0"/>
              </a:rPr>
              <a:t>.</a:t>
            </a:r>
          </a:p>
          <a:p>
            <a:pPr marL="285750" indent="-285750">
              <a:lnSpc>
                <a:spcPct val="90000"/>
              </a:lnSpc>
              <a:spcAft>
                <a:spcPts val="600"/>
              </a:spcAft>
              <a:buSzPct val="109000"/>
              <a:buFont typeface="Arial" panose="020B0604020202020204" pitchFamily="34" charset="0"/>
              <a:buChar char="•"/>
            </a:pPr>
            <a:r>
              <a:rPr lang="en-US" altLang="en-US" sz="1400" dirty="0">
                <a:solidFill>
                  <a:srgbClr val="332E21"/>
                </a:solidFill>
                <a:latin typeface="Arial" charset="0"/>
              </a:rPr>
              <a:t>R </a:t>
            </a:r>
            <a:r>
              <a:rPr lang="en-US" altLang="en-US" sz="1400" dirty="0" err="1">
                <a:solidFill>
                  <a:srgbClr val="332E21"/>
                </a:solidFill>
                <a:latin typeface="Arial" charset="0"/>
              </a:rPr>
              <a:t>ir</a:t>
            </a:r>
            <a:r>
              <a:rPr lang="en-US" altLang="en-US" sz="1400" dirty="0">
                <a:solidFill>
                  <a:srgbClr val="332E21"/>
                </a:solidFill>
                <a:latin typeface="Arial" charset="0"/>
              </a:rPr>
              <a:t> </a:t>
            </a:r>
            <a:r>
              <a:rPr lang="en-US" altLang="en-US" sz="1400" dirty="0" err="1">
                <a:solidFill>
                  <a:srgbClr val="332E21"/>
                </a:solidFill>
                <a:latin typeface="Arial" charset="0"/>
              </a:rPr>
              <a:t>radusies</a:t>
            </a:r>
            <a:r>
              <a:rPr lang="en-US" altLang="en-US" sz="1400" dirty="0">
                <a:solidFill>
                  <a:srgbClr val="332E21"/>
                </a:solidFill>
                <a:latin typeface="Arial" charset="0"/>
              </a:rPr>
              <a:t> 1993.g. - to </a:t>
            </a:r>
            <a:r>
              <a:rPr lang="en-US" altLang="en-US" sz="1400" dirty="0" err="1">
                <a:solidFill>
                  <a:srgbClr val="332E21"/>
                </a:solidFill>
                <a:latin typeface="Arial" charset="0"/>
              </a:rPr>
              <a:t>izveidoja</a:t>
            </a:r>
            <a:r>
              <a:rPr lang="en-US" altLang="en-US" sz="1400" dirty="0">
                <a:solidFill>
                  <a:srgbClr val="332E21"/>
                </a:solidFill>
                <a:latin typeface="Arial" charset="0"/>
              </a:rPr>
              <a:t> </a:t>
            </a:r>
            <a:r>
              <a:rPr lang="en-US" altLang="en-US" sz="1400" dirty="0" err="1">
                <a:solidFill>
                  <a:srgbClr val="332E21"/>
                </a:solidFill>
                <a:latin typeface="Arial" charset="0"/>
              </a:rPr>
              <a:t>Jaunzēlandes</a:t>
            </a:r>
            <a:r>
              <a:rPr lang="en-US" altLang="en-US" sz="1400" dirty="0">
                <a:solidFill>
                  <a:srgbClr val="332E21"/>
                </a:solidFill>
                <a:latin typeface="Arial" charset="0"/>
              </a:rPr>
              <a:t> (</a:t>
            </a:r>
            <a:r>
              <a:rPr lang="en-US" altLang="en-US" sz="1400" dirty="0" err="1">
                <a:solidFill>
                  <a:srgbClr val="332E21"/>
                </a:solidFill>
                <a:latin typeface="Arial" charset="0"/>
              </a:rPr>
              <a:t>Oklendas</a:t>
            </a:r>
            <a:r>
              <a:rPr lang="en-US" altLang="en-US" sz="1400" dirty="0">
                <a:solidFill>
                  <a:srgbClr val="332E21"/>
                </a:solidFill>
                <a:latin typeface="Arial" charset="0"/>
              </a:rPr>
              <a:t> </a:t>
            </a:r>
            <a:r>
              <a:rPr lang="en-US" altLang="en-US" sz="1400" dirty="0" err="1">
                <a:solidFill>
                  <a:srgbClr val="332E21"/>
                </a:solidFill>
                <a:latin typeface="Arial" charset="0"/>
              </a:rPr>
              <a:t>universitātes</a:t>
            </a:r>
            <a:r>
              <a:rPr lang="en-US" altLang="en-US" sz="1400" dirty="0">
                <a:solidFill>
                  <a:srgbClr val="332E21"/>
                </a:solidFill>
                <a:latin typeface="Arial" charset="0"/>
              </a:rPr>
              <a:t>) </a:t>
            </a:r>
            <a:r>
              <a:rPr lang="en-US" altLang="en-US" sz="1400" dirty="0" err="1">
                <a:solidFill>
                  <a:srgbClr val="332E21"/>
                </a:solidFill>
                <a:latin typeface="Arial" charset="0"/>
              </a:rPr>
              <a:t>pētnieki</a:t>
            </a:r>
            <a:r>
              <a:rPr lang="en-US" altLang="en-US" sz="1400" dirty="0">
                <a:solidFill>
                  <a:srgbClr val="332E21"/>
                </a:solidFill>
                <a:latin typeface="Arial" charset="0"/>
              </a:rPr>
              <a:t> Ross </a:t>
            </a:r>
            <a:r>
              <a:rPr lang="en-US" altLang="en-US" sz="1400" dirty="0" err="1">
                <a:solidFill>
                  <a:srgbClr val="332E21"/>
                </a:solidFill>
                <a:latin typeface="Arial" charset="0"/>
              </a:rPr>
              <a:t>Ihaka</a:t>
            </a:r>
            <a:r>
              <a:rPr lang="en-US" altLang="en-US" sz="1400" dirty="0">
                <a:solidFill>
                  <a:srgbClr val="332E21"/>
                </a:solidFill>
                <a:latin typeface="Arial" charset="0"/>
              </a:rPr>
              <a:t> un Robert Gentleman</a:t>
            </a:r>
          </a:p>
          <a:p>
            <a:pPr marL="285750" indent="-285750">
              <a:lnSpc>
                <a:spcPct val="90000"/>
              </a:lnSpc>
              <a:spcAft>
                <a:spcPts val="600"/>
              </a:spcAft>
              <a:buSzPct val="109000"/>
              <a:buFont typeface="Arial" panose="020B0604020202020204" pitchFamily="34" charset="0"/>
              <a:buChar char="•"/>
            </a:pPr>
            <a:r>
              <a:rPr lang="en-US" altLang="en-US" sz="1400" dirty="0">
                <a:solidFill>
                  <a:srgbClr val="332E21"/>
                </a:solidFill>
                <a:latin typeface="Arial" charset="0"/>
              </a:rPr>
              <a:t>R </a:t>
            </a:r>
            <a:r>
              <a:rPr lang="en-US" altLang="en-US" sz="1400" dirty="0" err="1">
                <a:solidFill>
                  <a:srgbClr val="332E21"/>
                </a:solidFill>
                <a:latin typeface="Arial" charset="0"/>
              </a:rPr>
              <a:t>programmatūra</a:t>
            </a:r>
            <a:r>
              <a:rPr lang="en-US" altLang="en-US" sz="1400" dirty="0">
                <a:solidFill>
                  <a:srgbClr val="332E21"/>
                </a:solidFill>
                <a:latin typeface="Arial" charset="0"/>
              </a:rPr>
              <a:t> </a:t>
            </a:r>
            <a:r>
              <a:rPr lang="en-US" altLang="en-US" sz="1400" dirty="0" err="1">
                <a:solidFill>
                  <a:srgbClr val="332E21"/>
                </a:solidFill>
                <a:latin typeface="Arial" charset="0"/>
              </a:rPr>
              <a:t>ir</a:t>
            </a:r>
            <a:r>
              <a:rPr lang="en-US" altLang="en-US" sz="1400" dirty="0">
                <a:solidFill>
                  <a:srgbClr val="332E21"/>
                </a:solidFill>
                <a:latin typeface="Arial" charset="0"/>
              </a:rPr>
              <a:t> </a:t>
            </a:r>
            <a:r>
              <a:rPr lang="en-US" altLang="en-US" sz="1400" dirty="0" err="1">
                <a:solidFill>
                  <a:srgbClr val="332E21"/>
                </a:solidFill>
                <a:latin typeface="Arial" charset="0"/>
              </a:rPr>
              <a:t>bezmaksas</a:t>
            </a:r>
            <a:r>
              <a:rPr lang="en-US" altLang="en-US" sz="1400" dirty="0">
                <a:solidFill>
                  <a:srgbClr val="332E21"/>
                </a:solidFill>
                <a:latin typeface="Arial" charset="0"/>
              </a:rPr>
              <a:t>, </a:t>
            </a:r>
            <a:r>
              <a:rPr lang="en-US" altLang="en-US" sz="1400" dirty="0" err="1">
                <a:solidFill>
                  <a:srgbClr val="332E21"/>
                </a:solidFill>
                <a:latin typeface="Arial" charset="0"/>
              </a:rPr>
              <a:t>ar</a:t>
            </a:r>
            <a:r>
              <a:rPr lang="en-US" altLang="en-US" sz="1400" dirty="0">
                <a:solidFill>
                  <a:srgbClr val="332E21"/>
                </a:solidFill>
                <a:latin typeface="Arial" charset="0"/>
              </a:rPr>
              <a:t> </a:t>
            </a:r>
            <a:r>
              <a:rPr lang="en-US" altLang="en-US" sz="1400" dirty="0" err="1">
                <a:solidFill>
                  <a:srgbClr val="332E21"/>
                </a:solidFill>
                <a:latin typeface="Arial" charset="0"/>
              </a:rPr>
              <a:t>atvērtu</a:t>
            </a:r>
            <a:r>
              <a:rPr lang="en-US" altLang="en-US" sz="1400" dirty="0">
                <a:solidFill>
                  <a:srgbClr val="332E21"/>
                </a:solidFill>
                <a:latin typeface="Arial" charset="0"/>
              </a:rPr>
              <a:t> (un </a:t>
            </a:r>
            <a:r>
              <a:rPr lang="en-US" altLang="en-US" sz="1400" dirty="0" err="1">
                <a:solidFill>
                  <a:srgbClr val="332E21"/>
                </a:solidFill>
                <a:latin typeface="Arial" charset="0"/>
              </a:rPr>
              <a:t>papildināmu</a:t>
            </a:r>
            <a:r>
              <a:rPr lang="en-US" altLang="en-US" sz="1400" dirty="0">
                <a:solidFill>
                  <a:srgbClr val="332E21"/>
                </a:solidFill>
                <a:latin typeface="Arial" charset="0"/>
              </a:rPr>
              <a:t>) </a:t>
            </a:r>
            <a:r>
              <a:rPr lang="en-US" altLang="en-US" sz="1400" dirty="0" err="1">
                <a:solidFill>
                  <a:srgbClr val="332E21"/>
                </a:solidFill>
                <a:latin typeface="Arial" charset="0"/>
              </a:rPr>
              <a:t>kodu</a:t>
            </a:r>
            <a:endParaRPr lang="en-US" altLang="en-US" sz="1400" dirty="0">
              <a:solidFill>
                <a:srgbClr val="332E21"/>
              </a:solidFill>
              <a:latin typeface="Arial" charset="0"/>
            </a:endParaRPr>
          </a:p>
          <a:p>
            <a:pPr marL="285750" indent="-285750">
              <a:lnSpc>
                <a:spcPct val="90000"/>
              </a:lnSpc>
              <a:spcAft>
                <a:spcPts val="600"/>
              </a:spcAft>
              <a:buSzPct val="109000"/>
              <a:buFont typeface="Arial" panose="020B0604020202020204" pitchFamily="34" charset="0"/>
              <a:buChar char="•"/>
            </a:pPr>
            <a:r>
              <a:rPr lang="en-US" altLang="en-US" sz="1400" dirty="0">
                <a:solidFill>
                  <a:srgbClr val="332E21"/>
                </a:solidFill>
                <a:latin typeface="Arial" charset="0"/>
              </a:rPr>
              <a:t>R </a:t>
            </a:r>
            <a:r>
              <a:rPr lang="en-US" altLang="en-US" sz="1400" dirty="0" err="1">
                <a:solidFill>
                  <a:srgbClr val="332E21"/>
                </a:solidFill>
                <a:latin typeface="Arial" charset="0"/>
              </a:rPr>
              <a:t>var</a:t>
            </a:r>
            <a:r>
              <a:rPr lang="en-US" altLang="en-US" sz="1400" dirty="0">
                <a:solidFill>
                  <a:srgbClr val="332E21"/>
                </a:solidFill>
                <a:latin typeface="Arial" charset="0"/>
              </a:rPr>
              <a:t> </a:t>
            </a:r>
            <a:r>
              <a:rPr lang="en-US" altLang="en-US" sz="1400" dirty="0" err="1">
                <a:solidFill>
                  <a:srgbClr val="332E21"/>
                </a:solidFill>
                <a:latin typeface="Arial" charset="0"/>
              </a:rPr>
              <a:t>darbināt</a:t>
            </a:r>
            <a:r>
              <a:rPr lang="en-US" altLang="en-US" sz="1400" dirty="0">
                <a:solidFill>
                  <a:srgbClr val="332E21"/>
                </a:solidFill>
                <a:latin typeface="Arial" charset="0"/>
              </a:rPr>
              <a:t> </a:t>
            </a:r>
            <a:r>
              <a:rPr lang="en-US" altLang="en-US" sz="1400" dirty="0" err="1">
                <a:solidFill>
                  <a:srgbClr val="332E21"/>
                </a:solidFill>
                <a:latin typeface="Arial" charset="0"/>
              </a:rPr>
              <a:t>uz</a:t>
            </a:r>
            <a:r>
              <a:rPr lang="en-US" altLang="en-US" sz="1400" dirty="0">
                <a:solidFill>
                  <a:srgbClr val="332E21"/>
                </a:solidFill>
                <a:latin typeface="Arial" charset="0"/>
              </a:rPr>
              <a:t> Linux, Windows un Mac OS X </a:t>
            </a:r>
            <a:r>
              <a:rPr lang="en-US" altLang="en-US" sz="1400" dirty="0" err="1" smtClean="0">
                <a:solidFill>
                  <a:srgbClr val="332E21"/>
                </a:solidFill>
                <a:latin typeface="Arial" charset="0"/>
              </a:rPr>
              <a:t>operētājsistēmām</a:t>
            </a:r>
            <a:endParaRPr lang="en-US" altLang="en-US" sz="1400" dirty="0">
              <a:solidFill>
                <a:srgbClr val="332E21"/>
              </a:solidFill>
              <a:latin typeface="Arial" charset="0"/>
            </a:endParaRPr>
          </a:p>
        </p:txBody>
      </p:sp>
    </p:spTree>
    <p:extLst>
      <p:ext uri="{BB962C8B-B14F-4D97-AF65-F5344CB8AC3E}">
        <p14:creationId xmlns:p14="http://schemas.microsoft.com/office/powerpoint/2010/main" val="3513164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dirty="0" smtClean="0"/>
              <a:t>Statistikas elementi citos priekšmetos</a:t>
            </a:r>
            <a:endParaRPr lang="en-GB"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lv-LV" dirty="0" smtClean="0"/>
              <a:t>Dabaszinātņu (astronomijas) piemēri</a:t>
            </a:r>
          </a:p>
          <a:p>
            <a:pPr marL="285750" indent="-285750">
              <a:buFont typeface="Arial" panose="020B0604020202020204" pitchFamily="34" charset="0"/>
              <a:buChar char="•"/>
            </a:pPr>
            <a:r>
              <a:rPr lang="lv-LV" dirty="0" smtClean="0"/>
              <a:t>Ģeogrāfijas piemēri</a:t>
            </a:r>
            <a:endParaRPr lang="lv-LV" dirty="0"/>
          </a:p>
          <a:p>
            <a:pPr marL="285750" indent="-285750">
              <a:buFont typeface="Arial" panose="020B0604020202020204" pitchFamily="34" charset="0"/>
              <a:buChar char="•"/>
            </a:pPr>
            <a:r>
              <a:rPr lang="lv-LV" dirty="0" smtClean="0"/>
              <a:t>Demogrāfijas piemēri</a:t>
            </a:r>
          </a:p>
        </p:txBody>
      </p:sp>
      <p:sp>
        <p:nvSpPr>
          <p:cNvPr id="4" name="Text Placeholder 3"/>
          <p:cNvSpPr>
            <a:spLocks noGrp="1"/>
          </p:cNvSpPr>
          <p:nvPr>
            <p:ph type="body" sz="quarter" idx="12"/>
          </p:nvPr>
        </p:nvSpPr>
        <p:spPr/>
        <p:txBody>
          <a:bodyPr>
            <a:normAutofit fontScale="92500" lnSpcReduction="20000"/>
          </a:bodyPr>
          <a:lstStyle/>
          <a:p>
            <a:r>
              <a:rPr lang="lv-LV" dirty="0" smtClean="0"/>
              <a:t>Datu apstrāde skolās</a:t>
            </a:r>
            <a:endParaRPr lang="en-GB" dirty="0"/>
          </a:p>
        </p:txBody>
      </p:sp>
    </p:spTree>
    <p:extLst>
      <p:ext uri="{BB962C8B-B14F-4D97-AF65-F5344CB8AC3E}">
        <p14:creationId xmlns:p14="http://schemas.microsoft.com/office/powerpoint/2010/main" val="897409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Astronomija: Saullēktu piemērs</a:t>
            </a:r>
            <a:endParaRPr lang="en-GB" dirty="0"/>
          </a:p>
        </p:txBody>
      </p:sp>
      <p:sp>
        <p:nvSpPr>
          <p:cNvPr id="3" name="Text Placeholder 2"/>
          <p:cNvSpPr>
            <a:spLocks noGrp="1"/>
          </p:cNvSpPr>
          <p:nvPr>
            <p:ph idx="1"/>
          </p:nvPr>
        </p:nvSpPr>
        <p:spPr/>
        <p:txBody>
          <a:bodyPr wrap="square">
            <a:normAutofit/>
          </a:bodyPr>
          <a:lstStyle/>
          <a:p>
            <a:r>
              <a:rPr lang="lv-LV" sz="2800" dirty="0"/>
              <a:t>Izveidot scenāriju valodā R, kas attēlo grafikā datus par saullēktiem, saulrietiem un dienas gaišās daļas ilgumu kādā Zemeslodes punktā 2013.gada gaitā.</a:t>
            </a:r>
            <a:endParaRPr lang="en-GB" sz="2800" dirty="0"/>
          </a:p>
        </p:txBody>
      </p:sp>
      <p:pic>
        <p:nvPicPr>
          <p:cNvPr id="4098" name="Picture 2" descr="http://www.dudajevagatve.lv/java-eim/images/dataproc/lab-sunse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171" y="1962150"/>
            <a:ext cx="4049396"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Demogrāfija: Nepilsoņu vecumstruktūra</a:t>
            </a:r>
            <a:endParaRPr lang="en-GB"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895350"/>
            <a:ext cx="5338233" cy="4003675"/>
          </a:xfrm>
        </p:spPr>
      </p:pic>
      <p:sp>
        <p:nvSpPr>
          <p:cNvPr id="8" name="Text Placeholder 2"/>
          <p:cNvSpPr txBox="1">
            <a:spLocks/>
          </p:cNvSpPr>
          <p:nvPr/>
        </p:nvSpPr>
        <p:spPr>
          <a:xfrm>
            <a:off x="5715000" y="590550"/>
            <a:ext cx="2971800" cy="4003675"/>
          </a:xfrm>
          <a:prstGeom prst="rect">
            <a:avLst/>
          </a:prstGeom>
        </p:spPr>
        <p:txBody>
          <a:bodyPr vert="horz" wrap="square"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lv-LV" sz="2000" dirty="0" smtClean="0"/>
              <a:t>Demogrāfiju var aplūkot ģeogrāfijas vai ekonomikas priekšmetos</a:t>
            </a:r>
          </a:p>
          <a:p>
            <a:r>
              <a:rPr lang="lv-LV" sz="2000" dirty="0" smtClean="0"/>
              <a:t>Nepilsoņu vecumstruktūra pēc PMLP datiem (2007.-2014.g.)</a:t>
            </a:r>
          </a:p>
          <a:p>
            <a:r>
              <a:rPr lang="lv-LV" sz="2000" dirty="0" smtClean="0"/>
              <a:t>(Animēto GIF vislabāk aplūkot, prezentāciju skatoties pilna ekrāna režīmā.)</a:t>
            </a:r>
            <a:endParaRPr lang="en-GB" sz="2000" dirty="0"/>
          </a:p>
        </p:txBody>
      </p:sp>
      <p:sp>
        <p:nvSpPr>
          <p:cNvPr id="9" name="TextBox 8"/>
          <p:cNvSpPr txBox="1"/>
          <p:nvPr/>
        </p:nvSpPr>
        <p:spPr>
          <a:xfrm>
            <a:off x="304800" y="819150"/>
            <a:ext cx="3988208" cy="369332"/>
          </a:xfrm>
          <a:prstGeom prst="rect">
            <a:avLst/>
          </a:prstGeom>
          <a:noFill/>
        </p:spPr>
        <p:txBody>
          <a:bodyPr wrap="none" rtlCol="0">
            <a:spAutoFit/>
          </a:bodyPr>
          <a:lstStyle/>
          <a:p>
            <a:r>
              <a:rPr lang="lv-LV" dirty="0" smtClean="0"/>
              <a:t>Piemērus sk. </a:t>
            </a:r>
            <a:r>
              <a:rPr lang="lv-LV" dirty="0" smtClean="0">
                <a:hlinkClick r:id="rId4"/>
              </a:rPr>
              <a:t>http://www.demografija.lv</a:t>
            </a:r>
            <a:r>
              <a:rPr lang="lv-LV" dirty="0" smtClean="0"/>
              <a:t> </a:t>
            </a:r>
            <a:endParaRPr lang="en-GB" dirty="0"/>
          </a:p>
        </p:txBody>
      </p:sp>
    </p:spTree>
    <p:extLst>
      <p:ext uri="{BB962C8B-B14F-4D97-AF65-F5344CB8AC3E}">
        <p14:creationId xmlns:p14="http://schemas.microsoft.com/office/powerpoint/2010/main" val="1409996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Ģeogrāfiskas kartes kā aprēķina rezultāts</a:t>
            </a:r>
            <a:endParaRPr lang="en-GB" dirty="0"/>
          </a:p>
        </p:txBody>
      </p:sp>
      <p:sp>
        <p:nvSpPr>
          <p:cNvPr id="3" name="Content Placeholder 2"/>
          <p:cNvSpPr>
            <a:spLocks noGrp="1"/>
          </p:cNvSpPr>
          <p:nvPr>
            <p:ph sz="half" idx="1"/>
          </p:nvPr>
        </p:nvSpPr>
        <p:spPr>
          <a:xfrm>
            <a:off x="457200" y="4076700"/>
            <a:ext cx="4038600" cy="517525"/>
          </a:xfrm>
        </p:spPr>
        <p:txBody>
          <a:bodyPr>
            <a:normAutofit fontScale="55000" lnSpcReduction="20000"/>
          </a:bodyPr>
          <a:lstStyle/>
          <a:p>
            <a:pPr marL="0" indent="0">
              <a:buNone/>
            </a:pPr>
            <a:r>
              <a:rPr lang="en-GB" dirty="0">
                <a:hlinkClick r:id="rId2"/>
              </a:rPr>
              <a:t>http://</a:t>
            </a:r>
            <a:r>
              <a:rPr lang="en-GB" dirty="0" smtClean="0">
                <a:hlinkClick r:id="rId2"/>
              </a:rPr>
              <a:t>www.dudajevagatve.lv/java-eim/de/dataproc-demography-color-maps.html</a:t>
            </a:r>
            <a:r>
              <a:rPr lang="lv-LV" dirty="0" smtClean="0"/>
              <a:t> </a:t>
            </a:r>
            <a:endParaRPr lang="en-GB" dirty="0"/>
          </a:p>
        </p:txBody>
      </p:sp>
      <p:sp>
        <p:nvSpPr>
          <p:cNvPr id="4" name="Content Placeholder 3"/>
          <p:cNvSpPr>
            <a:spLocks noGrp="1"/>
          </p:cNvSpPr>
          <p:nvPr>
            <p:ph sz="half" idx="2"/>
          </p:nvPr>
        </p:nvSpPr>
        <p:spPr>
          <a:xfrm>
            <a:off x="5867400" y="819150"/>
            <a:ext cx="2819400" cy="4267200"/>
          </a:xfrm>
        </p:spPr>
        <p:txBody>
          <a:bodyPr>
            <a:normAutofit fontScale="55000" lnSpcReduction="20000"/>
          </a:bodyPr>
          <a:lstStyle/>
          <a:p>
            <a:r>
              <a:rPr lang="lv-LV" dirty="0" smtClean="0"/>
              <a:t>Izmantojot ESRI Shapefile datus (katram Latvijas novadam atbilstošs daudzstūris ar ļoti daudzām malām) var zīmēt izkrāsotas kontūrkartes. </a:t>
            </a:r>
          </a:p>
          <a:p>
            <a:r>
              <a:rPr lang="lv-LV" dirty="0"/>
              <a:t>Angļu termins - </a:t>
            </a:r>
            <a:r>
              <a:rPr lang="lv-LV" dirty="0">
                <a:hlinkClick r:id="rId3"/>
              </a:rPr>
              <a:t>http://</a:t>
            </a:r>
            <a:r>
              <a:rPr lang="lv-LV" dirty="0" smtClean="0">
                <a:hlinkClick r:id="rId3"/>
              </a:rPr>
              <a:t>en.wikipedia.org/wiki/Choropleth_map</a:t>
            </a:r>
            <a:r>
              <a:rPr lang="lv-LV" dirty="0" smtClean="0"/>
              <a:t> </a:t>
            </a:r>
          </a:p>
          <a:p>
            <a:r>
              <a:rPr lang="lv-LV" dirty="0" smtClean="0"/>
              <a:t>Lai laukumiņus varētu izkrāsot, jāizrēķina nepilsoņu īpatsvars katra novada iedzīvotājos; un novadi jāgrupē, piemēram 7 grupās (atbilstoši krāsas intensitātei). </a:t>
            </a:r>
          </a:p>
          <a:p>
            <a:r>
              <a:rPr lang="lv-LV" dirty="0" smtClean="0"/>
              <a:t>Var iegūt ar SVG – vektorgrafikas karti, kas katram novadam parāda tā nosaukumu un nepilsoņu īpatsvaru tajā (sk. Avotu pa kreisi)</a:t>
            </a:r>
            <a:endParaRPr lang="en-GB" dirty="0"/>
          </a:p>
        </p:txBody>
      </p:sp>
      <p:pic>
        <p:nvPicPr>
          <p:cNvPr id="1026" name="Picture 2" descr="http://www.dudajevagatve.lv/java-eim/images/dataproc/maps/map-noncit-colored-2013-07-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42950"/>
            <a:ext cx="5715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303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Ievads</a:t>
            </a:r>
            <a:endParaRPr lang="en-GB" dirty="0"/>
          </a:p>
        </p:txBody>
      </p:sp>
      <p:sp>
        <p:nvSpPr>
          <p:cNvPr id="4" name="Text Placeholder 2"/>
          <p:cNvSpPr>
            <a:spLocks noGrp="1"/>
          </p:cNvSpPr>
          <p:nvPr>
            <p:ph idx="1"/>
          </p:nvPr>
        </p:nvSpPr>
        <p:spPr/>
        <p:txBody>
          <a:bodyPr wrap="square" anchor="t" anchorCtr="0">
            <a:normAutofit/>
          </a:bodyPr>
          <a:lstStyle/>
          <a:p>
            <a:pPr marL="342900" indent="-342900">
              <a:buFont typeface="+mj-lt"/>
              <a:buAutoNum type="arabicPeriod"/>
            </a:pPr>
            <a:r>
              <a:rPr lang="lv-LV" sz="2000" dirty="0" smtClean="0"/>
              <a:t>Skolu matemātika un datu analīze</a:t>
            </a:r>
            <a:endParaRPr lang="lv-LV" sz="2000" dirty="0"/>
          </a:p>
          <a:p>
            <a:pPr marL="342900" indent="-342900">
              <a:buFont typeface="+mj-lt"/>
              <a:buAutoNum type="arabicPeriod"/>
            </a:pPr>
            <a:r>
              <a:rPr lang="lv-LV" sz="2000" dirty="0" smtClean="0"/>
              <a:t>Datori ārpus informātikas</a:t>
            </a:r>
          </a:p>
          <a:p>
            <a:pPr marL="342900" indent="-342900">
              <a:buFont typeface="+mj-lt"/>
              <a:buAutoNum type="arabicPeriod"/>
            </a:pPr>
            <a:r>
              <a:rPr lang="lv-LV" sz="2000" dirty="0" smtClean="0"/>
              <a:t>Statistika kā apmācību tēma</a:t>
            </a:r>
            <a:endParaRPr lang="lv-LV" sz="2000" dirty="0"/>
          </a:p>
          <a:p>
            <a:pPr marL="342900" indent="-342900">
              <a:buFont typeface="+mj-lt"/>
              <a:buAutoNum type="arabicPeriod"/>
            </a:pPr>
            <a:r>
              <a:rPr lang="lv-LV" sz="2000" dirty="0" smtClean="0"/>
              <a:t>Valoda R un tās lietojumi </a:t>
            </a:r>
          </a:p>
          <a:p>
            <a:pPr marL="342900" indent="-342900">
              <a:buFont typeface="+mj-lt"/>
              <a:buAutoNum type="arabicPeriod"/>
            </a:pPr>
            <a:r>
              <a:rPr lang="lv-LV" sz="2000" dirty="0" smtClean="0"/>
              <a:t>Statistikas elementi dabaszinātnēs</a:t>
            </a:r>
            <a:endParaRPr lang="en-GB" sz="2000" dirty="0"/>
          </a:p>
        </p:txBody>
      </p:sp>
    </p:spTree>
    <p:extLst>
      <p:ext uri="{BB962C8B-B14F-4D97-AF65-F5344CB8AC3E}">
        <p14:creationId xmlns:p14="http://schemas.microsoft.com/office/powerpoint/2010/main" val="1663638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Datu avoti, kas bieži parādās ziņās</a:t>
            </a:r>
            <a:endParaRPr lang="en-GB" dirty="0"/>
          </a:p>
        </p:txBody>
      </p:sp>
      <p:sp>
        <p:nvSpPr>
          <p:cNvPr id="3" name="Text Placeholder 2"/>
          <p:cNvSpPr>
            <a:spLocks noGrp="1"/>
          </p:cNvSpPr>
          <p:nvPr>
            <p:ph idx="1"/>
          </p:nvPr>
        </p:nvSpPr>
        <p:spPr/>
        <p:txBody>
          <a:bodyPr>
            <a:normAutofit fontScale="70000" lnSpcReduction="20000"/>
          </a:bodyPr>
          <a:lstStyle/>
          <a:p>
            <a:r>
              <a:rPr lang="lv-LV" sz="2400" dirty="0" smtClean="0"/>
              <a:t>Uzņēmumu reģistrs: </a:t>
            </a:r>
            <a:r>
              <a:rPr lang="lv-LV" sz="2400" dirty="0" smtClean="0">
                <a:hlinkClick r:id="rId2"/>
              </a:rPr>
              <a:t>http://dati.ur.gov.lv/csv/</a:t>
            </a:r>
            <a:r>
              <a:rPr lang="lv-LV" sz="2400" dirty="0" smtClean="0"/>
              <a:t> </a:t>
            </a:r>
          </a:p>
          <a:p>
            <a:r>
              <a:rPr lang="lv-LV" sz="2400" dirty="0" smtClean="0"/>
              <a:t>Amatpersonu </a:t>
            </a:r>
            <a:r>
              <a:rPr lang="lv-LV" sz="2400" dirty="0"/>
              <a:t>deklarācijas no VID: </a:t>
            </a:r>
            <a:r>
              <a:rPr lang="lv-LV" sz="2400" dirty="0">
                <a:hlinkClick r:id="rId3"/>
              </a:rPr>
              <a:t>http://</a:t>
            </a:r>
            <a:r>
              <a:rPr lang="lv-LV" sz="2400" dirty="0" smtClean="0">
                <a:hlinkClick r:id="rId3"/>
              </a:rPr>
              <a:t>www6.vid.gov.lv/vid_pdb/vad</a:t>
            </a:r>
            <a:r>
              <a:rPr lang="lv-LV" sz="2400" dirty="0" smtClean="0"/>
              <a:t> </a:t>
            </a:r>
            <a:endParaRPr lang="lv-LV" sz="2400" dirty="0"/>
          </a:p>
          <a:p>
            <a:r>
              <a:rPr lang="lv-LV" sz="2400" dirty="0"/>
              <a:t>KNAB ziedojumi: </a:t>
            </a:r>
            <a:r>
              <a:rPr lang="lv-LV" sz="2400" dirty="0">
                <a:hlinkClick r:id="rId4"/>
              </a:rPr>
              <a:t>http://www.knab.gov.lv/lv/finances/db/donations</a:t>
            </a:r>
            <a:r>
              <a:rPr lang="lv-LV" sz="2400" dirty="0" smtClean="0">
                <a:hlinkClick r:id="rId4"/>
              </a:rPr>
              <a:t>/</a:t>
            </a:r>
            <a:r>
              <a:rPr lang="lv-LV" sz="2400" dirty="0" smtClean="0"/>
              <a:t> </a:t>
            </a:r>
          </a:p>
          <a:p>
            <a:r>
              <a:rPr lang="lv-LV" sz="2400" dirty="0"/>
              <a:t>Valsts iepirkumi: </a:t>
            </a:r>
            <a:r>
              <a:rPr lang="lv-LV" sz="2400" dirty="0">
                <a:hlinkClick r:id="rId5"/>
              </a:rPr>
              <a:t>http://www.iub.lv/?</a:t>
            </a:r>
            <a:r>
              <a:rPr lang="lv-LV" sz="2400" dirty="0" smtClean="0">
                <a:hlinkClick r:id="rId5"/>
              </a:rPr>
              <a:t>object_id=7</a:t>
            </a:r>
            <a:r>
              <a:rPr lang="lv-LV" sz="2400" dirty="0" smtClean="0"/>
              <a:t> </a:t>
            </a:r>
          </a:p>
          <a:p>
            <a:r>
              <a:rPr lang="lv-LV" sz="2400" dirty="0"/>
              <a:t>D</a:t>
            </a:r>
            <a:r>
              <a:rPr lang="lv-LV" sz="2400" dirty="0" smtClean="0"/>
              <a:t>ati </a:t>
            </a:r>
            <a:r>
              <a:rPr lang="lv-LV" sz="2400" dirty="0"/>
              <a:t>par valsts iestāžu un pašvaldību </a:t>
            </a:r>
            <a:r>
              <a:rPr lang="lv-LV" sz="2400" dirty="0" smtClean="0"/>
              <a:t>budžetu (iestāžu mājaslapās) </a:t>
            </a:r>
          </a:p>
          <a:p>
            <a:r>
              <a:rPr lang="lv-LV" sz="2400" dirty="0" smtClean="0"/>
              <a:t>Pakalpojumu regulators </a:t>
            </a:r>
            <a:r>
              <a:rPr lang="lv-LV" sz="2400" dirty="0"/>
              <a:t>un tarifi: </a:t>
            </a:r>
            <a:r>
              <a:rPr lang="lv-LV" sz="2400" dirty="0">
                <a:hlinkClick r:id="rId6"/>
              </a:rPr>
              <a:t>http://</a:t>
            </a:r>
            <a:r>
              <a:rPr lang="lv-LV" sz="2400" dirty="0" smtClean="0">
                <a:hlinkClick r:id="rId6"/>
              </a:rPr>
              <a:t>www.sprk.gov.lv/lapas/Elektroenergija</a:t>
            </a:r>
            <a:r>
              <a:rPr lang="lv-LV" sz="2400" dirty="0" smtClean="0"/>
              <a:t> </a:t>
            </a:r>
            <a:endParaRPr lang="lv-LV" sz="2400" dirty="0"/>
          </a:p>
          <a:p>
            <a:r>
              <a:rPr lang="lv-LV" sz="2400" dirty="0" smtClean="0"/>
              <a:t>Makroekonomiski </a:t>
            </a:r>
            <a:r>
              <a:rPr lang="lv-LV" sz="2400" dirty="0"/>
              <a:t>dati - </a:t>
            </a:r>
            <a:r>
              <a:rPr lang="lv-LV" sz="2400" dirty="0" smtClean="0"/>
              <a:t>no </a:t>
            </a:r>
            <a:r>
              <a:rPr lang="lv-LV" sz="2400" dirty="0"/>
              <a:t>Latvijas Bankas vai </a:t>
            </a:r>
            <a:r>
              <a:rPr lang="lv-LV" sz="2400" dirty="0" smtClean="0"/>
              <a:t>Eurostat</a:t>
            </a:r>
            <a:endParaRPr lang="lv-LV" sz="2400" dirty="0"/>
          </a:p>
          <a:p>
            <a:r>
              <a:rPr lang="lv-LV" sz="2400" dirty="0"/>
              <a:t>CSDD notikumi: </a:t>
            </a:r>
            <a:r>
              <a:rPr lang="lv-LV" sz="2400" dirty="0">
                <a:hlinkClick r:id="rId7"/>
              </a:rPr>
              <a:t>http://www.csdd.lv/lat/noderiga_informacija/statistika/celu_satiksmes_negadijumi/?</a:t>
            </a:r>
            <a:r>
              <a:rPr lang="lv-LV" sz="2400" dirty="0" smtClean="0">
                <a:hlinkClick r:id="rId7"/>
              </a:rPr>
              <a:t>doc=524</a:t>
            </a:r>
            <a:r>
              <a:rPr lang="lv-LV" sz="2400" dirty="0" smtClean="0"/>
              <a:t> </a:t>
            </a:r>
            <a:endParaRPr lang="lv-LV" sz="2400" dirty="0"/>
          </a:p>
          <a:p>
            <a:r>
              <a:rPr lang="lv-LV" sz="2400" dirty="0" smtClean="0"/>
              <a:t>Meteoroloģisko </a:t>
            </a:r>
            <a:r>
              <a:rPr lang="lv-LV" sz="2400" dirty="0"/>
              <a:t>novērojumu dati: </a:t>
            </a:r>
            <a:r>
              <a:rPr lang="lv-LV" sz="2400" dirty="0">
                <a:hlinkClick r:id="rId8"/>
              </a:rPr>
              <a:t>http://www.meteo.lv/meteorologija-datu-meklesana/?</a:t>
            </a:r>
            <a:r>
              <a:rPr lang="lv-LV" sz="2400" dirty="0" smtClean="0">
                <a:hlinkClick r:id="rId8"/>
              </a:rPr>
              <a:t>nid=461</a:t>
            </a:r>
            <a:r>
              <a:rPr lang="lv-LV" sz="2400" dirty="0" smtClean="0"/>
              <a:t> </a:t>
            </a:r>
          </a:p>
          <a:p>
            <a:r>
              <a:rPr lang="lv-LV" sz="2400" dirty="0" smtClean="0"/>
              <a:t>Demogrāfiskie </a:t>
            </a:r>
            <a:r>
              <a:rPr lang="lv-LV" sz="2400" dirty="0"/>
              <a:t>dati </a:t>
            </a:r>
            <a:r>
              <a:rPr lang="lv-LV" sz="2400" dirty="0" smtClean="0"/>
              <a:t>– Latvijas Statistikas Pārvalde, tautskaites</a:t>
            </a:r>
            <a:r>
              <a:rPr lang="lv-LV" sz="2400" dirty="0"/>
              <a:t>, PMLP: </a:t>
            </a:r>
            <a:r>
              <a:rPr lang="lv-LV" sz="2400" dirty="0">
                <a:hlinkClick r:id="rId9"/>
              </a:rPr>
              <a:t>http://</a:t>
            </a:r>
            <a:r>
              <a:rPr lang="lv-LV" sz="2400" dirty="0" smtClean="0">
                <a:hlinkClick r:id="rId9"/>
              </a:rPr>
              <a:t>www.csb.gov.lv/dati/statistika-skoleniem-un-skolotajiem-28317.html-0</a:t>
            </a:r>
            <a:r>
              <a:rPr lang="lv-LV" sz="2400" dirty="0"/>
              <a:t>  ; </a:t>
            </a:r>
            <a:br>
              <a:rPr lang="lv-LV" sz="2400" dirty="0"/>
            </a:br>
            <a:r>
              <a:rPr lang="lv-LV" sz="2400" dirty="0">
                <a:hlinkClick r:id="rId10"/>
              </a:rPr>
              <a:t>http://www.pmlp.gov.lv/lv/sakums/statistika/iedzivotaju-registrs</a:t>
            </a:r>
            <a:r>
              <a:rPr lang="lv-LV" sz="2400" dirty="0" smtClean="0">
                <a:hlinkClick r:id="rId10"/>
              </a:rPr>
              <a:t>/</a:t>
            </a:r>
            <a:r>
              <a:rPr lang="lv-LV" sz="2400" dirty="0" smtClean="0"/>
              <a:t> </a:t>
            </a:r>
          </a:p>
          <a:p>
            <a:r>
              <a:rPr lang="lv-LV" sz="2400" dirty="0" smtClean="0"/>
              <a:t>Ikmēneša </a:t>
            </a:r>
            <a:r>
              <a:rPr lang="lv-LV" sz="2400" dirty="0"/>
              <a:t>"Latvijas </a:t>
            </a:r>
            <a:r>
              <a:rPr lang="lv-LV" sz="2400" dirty="0" smtClean="0"/>
              <a:t>faktu» vai SKDS aptaujas</a:t>
            </a:r>
            <a:r>
              <a:rPr lang="lv-LV" sz="2400" dirty="0"/>
              <a:t>, arī agrāko vēlēšanu rezultāti. </a:t>
            </a:r>
            <a:endParaRPr lang="en-GB" sz="2400" dirty="0"/>
          </a:p>
        </p:txBody>
      </p:sp>
    </p:spTree>
    <p:extLst>
      <p:ext uri="{BB962C8B-B14F-4D97-AF65-F5344CB8AC3E}">
        <p14:creationId xmlns:p14="http://schemas.microsoft.com/office/powerpoint/2010/main" val="3989148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Tēmas atspoguļojums</a:t>
            </a:r>
            <a:endParaRPr lang="en-GB" dirty="0"/>
          </a:p>
        </p:txBody>
      </p:sp>
      <p:sp>
        <p:nvSpPr>
          <p:cNvPr id="6" name="Content Placeholder 5"/>
          <p:cNvSpPr>
            <a:spLocks noGrp="1"/>
          </p:cNvSpPr>
          <p:nvPr>
            <p:ph idx="1"/>
          </p:nvPr>
        </p:nvSpPr>
        <p:spPr/>
        <p:txBody>
          <a:bodyPr>
            <a:normAutofit fontScale="70000" lnSpcReduction="20000"/>
          </a:bodyPr>
          <a:lstStyle/>
          <a:p>
            <a:r>
              <a:rPr lang="lv-LV" dirty="0" smtClean="0"/>
              <a:t>Video lekcija</a:t>
            </a:r>
          </a:p>
          <a:p>
            <a:pPr lvl="1"/>
            <a:r>
              <a:rPr lang="lv-LV" b="1" dirty="0" smtClean="0">
                <a:solidFill>
                  <a:srgbClr val="FF0000"/>
                </a:solidFill>
              </a:rPr>
              <a:t>Prezentācijas</a:t>
            </a:r>
            <a:r>
              <a:rPr lang="lv-LV" dirty="0" smtClean="0">
                <a:solidFill>
                  <a:srgbClr val="FF0000"/>
                </a:solidFill>
              </a:rPr>
              <a:t>: </a:t>
            </a:r>
            <a:r>
              <a:rPr lang="lv-LV" dirty="0" smtClean="0"/>
              <a:t>Statistikas teorija un piemēri. </a:t>
            </a:r>
          </a:p>
          <a:p>
            <a:pPr lvl="1"/>
            <a:r>
              <a:rPr lang="lv-LV" b="1" dirty="0" smtClean="0">
                <a:solidFill>
                  <a:srgbClr val="FF9900"/>
                </a:solidFill>
              </a:rPr>
              <a:t>Intuīcija: </a:t>
            </a:r>
            <a:r>
              <a:rPr lang="lv-LV" dirty="0"/>
              <a:t>P</a:t>
            </a:r>
            <a:r>
              <a:rPr lang="lv-LV" dirty="0" smtClean="0"/>
              <a:t>raktiskas ilustrācijas, spekulatīvi spriedumi un iespējamie pārpratumi. </a:t>
            </a:r>
          </a:p>
          <a:p>
            <a:pPr lvl="1"/>
            <a:r>
              <a:rPr lang="lv-LV" b="1" dirty="0" smtClean="0">
                <a:solidFill>
                  <a:srgbClr val="CDC800"/>
                </a:solidFill>
              </a:rPr>
              <a:t>Simulācijas:</a:t>
            </a:r>
            <a:r>
              <a:rPr lang="lv-LV" dirty="0" smtClean="0"/>
              <a:t> Gadījuma skaitļu ģeneratori u.c., kas parāda statistikas jēdzienus «darbībā».</a:t>
            </a:r>
          </a:p>
          <a:p>
            <a:pPr lvl="1"/>
            <a:r>
              <a:rPr lang="lv-LV" b="1" dirty="0" smtClean="0">
                <a:solidFill>
                  <a:srgbClr val="009900"/>
                </a:solidFill>
              </a:rPr>
              <a:t>Testi: </a:t>
            </a:r>
            <a:r>
              <a:rPr lang="lv-LV" dirty="0" smtClean="0"/>
              <a:t>Izvēļu jautājumi, vienkārši aprēķini.</a:t>
            </a:r>
            <a:endParaRPr lang="lv-LV" b="1" dirty="0" smtClean="0">
              <a:solidFill>
                <a:srgbClr val="009900"/>
              </a:solidFill>
            </a:endParaRPr>
          </a:p>
          <a:p>
            <a:r>
              <a:rPr lang="lv-LV" dirty="0" smtClean="0"/>
              <a:t>Praktiski aprēķini</a:t>
            </a:r>
          </a:p>
          <a:p>
            <a:pPr lvl="1"/>
            <a:r>
              <a:rPr lang="lv-LV" b="1" dirty="0" smtClean="0">
                <a:solidFill>
                  <a:srgbClr val="33CCCC"/>
                </a:solidFill>
              </a:rPr>
              <a:t>R valodas elementi:</a:t>
            </a:r>
            <a:r>
              <a:rPr lang="lv-LV" dirty="0" smtClean="0"/>
              <a:t> Mērķis ir atvieglot aprēķinus; veido špikeri par R.</a:t>
            </a:r>
          </a:p>
          <a:p>
            <a:pPr lvl="1"/>
            <a:r>
              <a:rPr lang="lv-LV" b="1" dirty="0" smtClean="0">
                <a:solidFill>
                  <a:srgbClr val="0000CC"/>
                </a:solidFill>
              </a:rPr>
              <a:t>Vizualizācijas:</a:t>
            </a:r>
            <a:r>
              <a:rPr lang="lv-LV" dirty="0" smtClean="0"/>
              <a:t> Reālu datu kopu attēlojums. kas iegūtas ar R no reālām datu kopām.</a:t>
            </a:r>
          </a:p>
          <a:p>
            <a:pPr lvl="1"/>
            <a:r>
              <a:rPr lang="lv-LV" b="1" dirty="0" smtClean="0">
                <a:solidFill>
                  <a:srgbClr val="7030A0"/>
                </a:solidFill>
              </a:rPr>
              <a:t>Praktiskais darbs</a:t>
            </a:r>
            <a:r>
              <a:rPr lang="lv-LV" dirty="0" smtClean="0"/>
              <a:t>, ko iesūta ar versiju kontroli un attēlo Webā.</a:t>
            </a:r>
          </a:p>
          <a:p>
            <a:pPr lvl="1"/>
            <a:r>
              <a:rPr lang="lv-LV" b="1" dirty="0" smtClean="0"/>
              <a:t>Atgriezeniskā saite</a:t>
            </a:r>
            <a:r>
              <a:rPr lang="lv-LV" dirty="0" smtClean="0"/>
              <a:t> jeb vērtējums (vienību testi, drukājamas bildītes)</a:t>
            </a:r>
          </a:p>
          <a:p>
            <a:endParaRPr lang="en-GB" dirty="0"/>
          </a:p>
        </p:txBody>
      </p:sp>
    </p:spTree>
    <p:extLst>
      <p:ext uri="{BB962C8B-B14F-4D97-AF65-F5344CB8AC3E}">
        <p14:creationId xmlns:p14="http://schemas.microsoft.com/office/powerpoint/2010/main" val="4095276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Kļūdaini priekšstati varbūtībās (misconceptions)</a:t>
            </a:r>
            <a:endParaRPr lang="en-GB" dirty="0"/>
          </a:p>
        </p:txBody>
      </p:sp>
      <p:sp>
        <p:nvSpPr>
          <p:cNvPr id="6" name="Content Placeholder 5"/>
          <p:cNvSpPr>
            <a:spLocks noGrp="1"/>
          </p:cNvSpPr>
          <p:nvPr>
            <p:ph idx="1"/>
          </p:nvPr>
        </p:nvSpPr>
        <p:spPr/>
        <p:txBody>
          <a:bodyPr>
            <a:noAutofit/>
          </a:bodyPr>
          <a:lstStyle/>
          <a:p>
            <a:r>
              <a:rPr lang="lv-LV" sz="1400" dirty="0" smtClean="0"/>
              <a:t>Notikumi ir vai nu iespējami vai neiespējami (kaut kas neparasts, kas it kā nevar būt «sagadīšanās»)</a:t>
            </a:r>
          </a:p>
          <a:p>
            <a:r>
              <a:rPr lang="lv-LV" sz="1400" dirty="0" smtClean="0"/>
              <a:t>Notikuma varbūtību nevar skaitliski izteikt (vai arī – visiem iespējamiem notikumiem ir līdzīga varbūtība).</a:t>
            </a:r>
          </a:p>
          <a:p>
            <a:r>
              <a:rPr lang="lv-LV" sz="1400" dirty="0" smtClean="0"/>
              <a:t>Hipotēzes kļūda mainās apgriezti proporcionāli izlases apjomam (faktiski – apgriezti kvadrātsaknei). </a:t>
            </a:r>
          </a:p>
          <a:p>
            <a:r>
              <a:rPr lang="lv-LV" sz="1400" dirty="0" smtClean="0"/>
              <a:t>Atkārtojumu skaita palielināšana neiespaido novērtējuma prcecizitāti.</a:t>
            </a:r>
            <a:endParaRPr lang="en-GB" sz="1400" dirty="0"/>
          </a:p>
          <a:p>
            <a:r>
              <a:rPr lang="lv-LV" sz="1400" dirty="0" smtClean="0"/>
              <a:t>Ja ilgu laiku viens iznākums (teiksim, monētas mešanā) bija pārsvarā, tad tas turpmāk vai nu «koriģēsies», vai arī turpināsies nākotnē. </a:t>
            </a:r>
            <a:endParaRPr lang="en-GB" sz="1400" dirty="0"/>
          </a:p>
          <a:p>
            <a:r>
              <a:rPr lang="lv-LV" sz="1400" dirty="0" smtClean="0"/>
              <a:t>Varbūtību vienmēr iegūst izdalot veiksmīgo notikumu skaitu ar visu notikumu skaitu. </a:t>
            </a:r>
          </a:p>
          <a:p>
            <a:r>
              <a:rPr lang="lv-LV" sz="1400" dirty="0" smtClean="0"/>
              <a:t>Vienkārša nejauša izlase nedod labus novērtējumus. </a:t>
            </a:r>
          </a:p>
          <a:p>
            <a:r>
              <a:rPr lang="lv-LV" sz="1400" dirty="0" smtClean="0"/>
              <a:t>Kļūdaina intuīcija par riskiem, kaut kādu parādību biežumu. </a:t>
            </a:r>
          </a:p>
          <a:p>
            <a:r>
              <a:rPr lang="lv-LV" sz="1400" dirty="0" smtClean="0"/>
              <a:t>Procentu un procentpunktu neatšķiršana (pieaugums no 70% uz 77%).</a:t>
            </a:r>
          </a:p>
          <a:p>
            <a:r>
              <a:rPr lang="lv-LV" sz="1400" dirty="0" smtClean="0"/>
              <a:t>Laukuma saistīšana  ar relatīvo nozīmību (valstu teritorija un iedz. skaits)</a:t>
            </a:r>
          </a:p>
          <a:p>
            <a:r>
              <a:rPr lang="lv-LV" sz="1400" dirty="0" smtClean="0"/>
              <a:t>«Melnā gulbja» paradoksi ekonomikā – normalitātes saskatīšana tur, kur tās nav (zostēviņa hipotēze).</a:t>
            </a:r>
          </a:p>
          <a:p>
            <a:r>
              <a:rPr lang="lv-LV" sz="1400" dirty="0" smtClean="0"/>
              <a:t>Kādēļ automašīna lietotu auto tirgū zaudē ap 30% vērtības? (Nosacītā varbūtība)</a:t>
            </a:r>
          </a:p>
          <a:p>
            <a:r>
              <a:rPr lang="lv-LV" sz="1400" dirty="0" smtClean="0"/>
              <a:t>Korelācija nenozīmē cēloņsakarību. </a:t>
            </a:r>
          </a:p>
          <a:p>
            <a:endParaRPr lang="en-GB" sz="1400" dirty="0"/>
          </a:p>
        </p:txBody>
      </p:sp>
    </p:spTree>
    <p:extLst>
      <p:ext uri="{BB962C8B-B14F-4D97-AF65-F5344CB8AC3E}">
        <p14:creationId xmlns:p14="http://schemas.microsoft.com/office/powerpoint/2010/main" val="1603041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Intuīcijas liste</a:t>
            </a:r>
            <a:endParaRPr lang="en-GB" dirty="0"/>
          </a:p>
        </p:txBody>
      </p:sp>
      <p:sp>
        <p:nvSpPr>
          <p:cNvPr id="5" name="Content Placeholder 4"/>
          <p:cNvSpPr>
            <a:spLocks noGrp="1"/>
          </p:cNvSpPr>
          <p:nvPr>
            <p:ph idx="1"/>
          </p:nvPr>
        </p:nvSpPr>
        <p:spPr/>
        <p:txBody>
          <a:bodyPr/>
          <a:lstStyle/>
          <a:p>
            <a:r>
              <a:rPr lang="lv-LV" b="1" dirty="0" smtClean="0"/>
              <a:t>Relatīvais/absolūtais biežums: </a:t>
            </a:r>
          </a:p>
          <a:p>
            <a:pPr lvl="1"/>
            <a:r>
              <a:rPr lang="lv-LV" dirty="0" smtClean="0"/>
              <a:t>Ebola/putnu gripa un malārija</a:t>
            </a:r>
          </a:p>
          <a:p>
            <a:pPr lvl="1"/>
            <a:r>
              <a:rPr lang="lv-LV" dirty="0" smtClean="0"/>
              <a:t>Haizivis un zibens</a:t>
            </a:r>
          </a:p>
          <a:p>
            <a:pPr lvl="1"/>
            <a:r>
              <a:rPr lang="lv-LV" dirty="0" smtClean="0"/>
              <a:t>Šaujamieroči un peldbaseini</a:t>
            </a:r>
          </a:p>
          <a:p>
            <a:pPr lvl="1"/>
            <a:r>
              <a:rPr lang="en-GB" dirty="0">
                <a:hlinkClick r:id="rId3"/>
              </a:rPr>
              <a:t>https://</a:t>
            </a:r>
            <a:r>
              <a:rPr lang="en-GB" dirty="0" smtClean="0">
                <a:hlinkClick r:id="rId3"/>
              </a:rPr>
              <a:t>www.youtube.com/watch?v=0ICcEgFaIdM</a:t>
            </a:r>
            <a:r>
              <a:rPr lang="lv-LV" dirty="0" smtClean="0"/>
              <a:t> </a:t>
            </a:r>
          </a:p>
          <a:p>
            <a:endParaRPr lang="en-GB" dirty="0"/>
          </a:p>
        </p:txBody>
      </p:sp>
    </p:spTree>
    <p:extLst>
      <p:ext uri="{BB962C8B-B14F-4D97-AF65-F5344CB8AC3E}">
        <p14:creationId xmlns:p14="http://schemas.microsoft.com/office/powerpoint/2010/main" val="1068254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Kursa</a:t>
            </a:r>
            <a:r>
              <a:rPr lang="en-US" dirty="0" smtClean="0"/>
              <a:t> </a:t>
            </a:r>
            <a:r>
              <a:rPr lang="en-US" dirty="0" err="1" smtClean="0"/>
              <a:t>Ievads</a:t>
            </a:r>
            <a:r>
              <a:rPr lang="en-US" dirty="0" smtClean="0"/>
              <a:t> </a:t>
            </a:r>
            <a:r>
              <a:rPr lang="lv-LV" dirty="0" smtClean="0"/>
              <a:t>Vidusskolēniem (10.-12.kl.)</a:t>
            </a:r>
            <a:endParaRPr lang="en-GB" dirty="0"/>
          </a:p>
        </p:txBody>
      </p:sp>
      <p:sp>
        <p:nvSpPr>
          <p:cNvPr id="6" name="Text Placeholder 5"/>
          <p:cNvSpPr>
            <a:spLocks noGrp="1"/>
          </p:cNvSpPr>
          <p:nvPr>
            <p:ph type="body" sz="quarter" idx="11"/>
          </p:nvPr>
        </p:nvSpPr>
        <p:spPr/>
        <p:txBody>
          <a:bodyPr/>
          <a:lstStyle/>
          <a:p>
            <a:pPr marL="285750" indent="-285750">
              <a:buFont typeface="Arial" panose="020B0604020202020204" pitchFamily="34" charset="0"/>
              <a:buChar char="•"/>
            </a:pPr>
            <a:r>
              <a:rPr lang="lv-LV" dirty="0" smtClean="0"/>
              <a:t>Prasmīga skaitlisku datu lietošana</a:t>
            </a:r>
          </a:p>
          <a:p>
            <a:pPr marL="285750" indent="-285750">
              <a:buFont typeface="Arial" panose="020B0604020202020204" pitchFamily="34" charset="0"/>
              <a:buChar char="•"/>
            </a:pPr>
            <a:r>
              <a:rPr lang="lv-LV" dirty="0" smtClean="0"/>
              <a:t>Matemātikas standarts un arī ielaušanās nezināmajā</a:t>
            </a:r>
          </a:p>
          <a:p>
            <a:pPr marL="285750" indent="-285750">
              <a:buFont typeface="Arial" panose="020B0604020202020204" pitchFamily="34" charset="0"/>
              <a:buChar char="•"/>
            </a:pPr>
            <a:r>
              <a:rPr lang="lv-LV" dirty="0" smtClean="0"/>
              <a:t>Statistikas saistība ar citām nozarēm</a:t>
            </a:r>
          </a:p>
          <a:p>
            <a:pPr marL="285750" indent="-285750">
              <a:buFont typeface="Arial" panose="020B0604020202020204" pitchFamily="34" charset="0"/>
              <a:buChar char="•"/>
            </a:pPr>
            <a:r>
              <a:rPr lang="lv-LV" dirty="0" smtClean="0"/>
              <a:t>Datu izmantošana saziņai un demagoģijai</a:t>
            </a:r>
          </a:p>
        </p:txBody>
      </p:sp>
      <p:sp>
        <p:nvSpPr>
          <p:cNvPr id="7" name="Text Placeholder 6"/>
          <p:cNvSpPr>
            <a:spLocks noGrp="1"/>
          </p:cNvSpPr>
          <p:nvPr>
            <p:ph type="body" sz="quarter" idx="12"/>
          </p:nvPr>
        </p:nvSpPr>
        <p:spPr/>
        <p:txBody>
          <a:bodyPr>
            <a:normAutofit fontScale="92500" lnSpcReduction="20000"/>
          </a:bodyPr>
          <a:lstStyle/>
          <a:p>
            <a:r>
              <a:rPr lang="lv-LV" dirty="0" smtClean="0"/>
              <a:t>Statistika kā izziņas un saziņas līdzeklis</a:t>
            </a:r>
            <a:endParaRPr lang="en-GB" dirty="0"/>
          </a:p>
        </p:txBody>
      </p:sp>
    </p:spTree>
    <p:extLst>
      <p:ext uri="{BB962C8B-B14F-4D97-AF65-F5344CB8AC3E}">
        <p14:creationId xmlns:p14="http://schemas.microsoft.com/office/powerpoint/2010/main" val="1944707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endParaRPr lang="en-GB"/>
          </a:p>
        </p:txBody>
      </p:sp>
    </p:spTree>
    <p:extLst>
      <p:ext uri="{BB962C8B-B14F-4D97-AF65-F5344CB8AC3E}">
        <p14:creationId xmlns:p14="http://schemas.microsoft.com/office/powerpoint/2010/main" val="4221079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smtClean="0"/>
              <a:t>Skolu matemātika un datu analīze</a:t>
            </a:r>
            <a:endParaRPr lang="en-GB" dirty="0"/>
          </a:p>
        </p:txBody>
      </p:sp>
      <p:sp>
        <p:nvSpPr>
          <p:cNvPr id="7" name="Text Placeholder 6"/>
          <p:cNvSpPr>
            <a:spLocks noGrp="1"/>
          </p:cNvSpPr>
          <p:nvPr>
            <p:ph type="body" sz="quarter" idx="11"/>
          </p:nvPr>
        </p:nvSpPr>
        <p:spPr/>
        <p:txBody>
          <a:bodyPr/>
          <a:lstStyle/>
          <a:p>
            <a:pPr marL="285750" indent="-285750">
              <a:buFont typeface="Arial" panose="020B0604020202020204" pitchFamily="34" charset="0"/>
              <a:buChar char="•"/>
            </a:pPr>
            <a:r>
              <a:rPr lang="lv-LV" dirty="0" smtClean="0">
                <a:latin typeface="Calibri" panose="020F0502020204030204" pitchFamily="34" charset="0"/>
              </a:rPr>
              <a:t>Jauni akcenti matemātikas mācīšanā</a:t>
            </a:r>
          </a:p>
          <a:p>
            <a:pPr marL="285750" indent="-285750">
              <a:buFont typeface="Arial" panose="020B0604020202020204" pitchFamily="34" charset="0"/>
              <a:buChar char="•"/>
            </a:pPr>
            <a:r>
              <a:rPr lang="lv-LV" dirty="0" smtClean="0">
                <a:latin typeface="Calibri" panose="020F0502020204030204" pitchFamily="34" charset="0"/>
              </a:rPr>
              <a:t>Datu apstrādes mērķauditorija</a:t>
            </a:r>
          </a:p>
          <a:p>
            <a:pPr marL="285750" indent="-285750">
              <a:buFont typeface="Arial" panose="020B0604020202020204" pitchFamily="34" charset="0"/>
              <a:buChar char="•"/>
            </a:pPr>
            <a:r>
              <a:rPr lang="lv-LV" dirty="0" smtClean="0">
                <a:latin typeface="Calibri" panose="020F0502020204030204" pitchFamily="34" charset="0"/>
              </a:rPr>
              <a:t>Digitālā plaisa un mūžizglītība</a:t>
            </a:r>
          </a:p>
          <a:p>
            <a:endParaRPr lang="en-GB" dirty="0">
              <a:latin typeface="Calibri" panose="020F0502020204030204" pitchFamily="34" charset="0"/>
            </a:endParaRPr>
          </a:p>
        </p:txBody>
      </p:sp>
      <p:sp>
        <p:nvSpPr>
          <p:cNvPr id="8" name="Text Placeholder 7"/>
          <p:cNvSpPr>
            <a:spLocks noGrp="1"/>
          </p:cNvSpPr>
          <p:nvPr>
            <p:ph type="body" sz="quarter" idx="12"/>
          </p:nvPr>
        </p:nvSpPr>
        <p:spPr/>
        <p:txBody>
          <a:bodyPr>
            <a:noAutofit/>
          </a:bodyPr>
          <a:lstStyle/>
          <a:p>
            <a:pPr algn="l"/>
            <a:r>
              <a:rPr lang="lv-LV" sz="2000" dirty="0" smtClean="0">
                <a:latin typeface="Calibri"/>
                <a:ea typeface="DejaVu Sans"/>
              </a:rPr>
              <a:t>Datu apstrāde skolās</a:t>
            </a:r>
            <a:endParaRPr lang="lv-LV" sz="2000" dirty="0" smtClean="0"/>
          </a:p>
        </p:txBody>
      </p:sp>
    </p:spTree>
    <p:extLst>
      <p:ext uri="{BB962C8B-B14F-4D97-AF65-F5344CB8AC3E}">
        <p14:creationId xmlns:p14="http://schemas.microsoft.com/office/powerpoint/2010/main" val="754772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math.kennesaw.edu/~sellerme/sfehtml/classes/math2202/HWS73S/tank.gif"/>
          <p:cNvPicPr>
            <a:picLocks noChangeAspect="1" noChangeArrowheads="1"/>
          </p:cNvPicPr>
          <p:nvPr/>
        </p:nvPicPr>
        <p:blipFill rotWithShape="1">
          <a:blip r:embed="rId3">
            <a:extLst>
              <a:ext uri="{28A0092B-C50C-407E-A947-70E740481C1C}">
                <a14:useLocalDpi xmlns:a14="http://schemas.microsoft.com/office/drawing/2010/main" val="0"/>
              </a:ext>
            </a:extLst>
          </a:blip>
          <a:srcRect l="15997" t="4084" r="28506" b="25918"/>
          <a:stretch/>
        </p:blipFill>
        <p:spPr bwMode="auto">
          <a:xfrm>
            <a:off x="2362200" y="3634431"/>
            <a:ext cx="1615440" cy="1528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b="23956"/>
          <a:stretch/>
        </p:blipFill>
        <p:spPr>
          <a:xfrm>
            <a:off x="4191000" y="1200150"/>
            <a:ext cx="2762250" cy="1463040"/>
          </a:xfrm>
          <a:prstGeom prst="rect">
            <a:avLst/>
          </a:prstGeom>
        </p:spPr>
      </p:pic>
      <p:sp>
        <p:nvSpPr>
          <p:cNvPr id="2" name="Title 1"/>
          <p:cNvSpPr>
            <a:spLocks noGrp="1"/>
          </p:cNvSpPr>
          <p:nvPr>
            <p:ph type="title"/>
          </p:nvPr>
        </p:nvSpPr>
        <p:spPr/>
        <p:txBody>
          <a:bodyPr/>
          <a:lstStyle/>
          <a:p>
            <a:r>
              <a:rPr lang="lv-LV" dirty="0" smtClean="0"/>
              <a:t>Jauni akcenti matemātikas mācīšanā</a:t>
            </a:r>
            <a:endParaRPr lang="en-US" dirty="0"/>
          </a:p>
        </p:txBody>
      </p:sp>
      <p:sp>
        <p:nvSpPr>
          <p:cNvPr id="3" name="Text Placeholder 2"/>
          <p:cNvSpPr>
            <a:spLocks noGrp="1"/>
          </p:cNvSpPr>
          <p:nvPr>
            <p:ph sz="half" idx="1"/>
          </p:nvPr>
        </p:nvSpPr>
        <p:spPr>
          <a:xfrm>
            <a:off x="457200" y="666750"/>
            <a:ext cx="4038600" cy="3927475"/>
          </a:xfrm>
        </p:spPr>
        <p:txBody>
          <a:bodyPr wrap="square" anchor="t" anchorCtr="0">
            <a:normAutofit/>
          </a:bodyPr>
          <a:lstStyle/>
          <a:p>
            <a:pPr marL="342900" lvl="8" indent="-342900">
              <a:buFont typeface="+mj-lt"/>
              <a:buAutoNum type="arabicPeriod"/>
            </a:pPr>
            <a:r>
              <a:rPr lang="lv-LV" dirty="0" smtClean="0">
                <a:latin typeface="Calibri" panose="020F0502020204030204" pitchFamily="34" charset="0"/>
              </a:rPr>
              <a:t>Spēja uzdot labus jautājumus, veidot modeļus un interpretēt rezultātu</a:t>
            </a:r>
            <a:r>
              <a:rPr lang="lv-LV" baseline="30000" dirty="0" smtClean="0">
                <a:latin typeface="Calibri" panose="020F0502020204030204" pitchFamily="34" charset="0"/>
              </a:rPr>
              <a:t>[1]</a:t>
            </a:r>
            <a:br>
              <a:rPr lang="lv-LV" baseline="30000" dirty="0" smtClean="0">
                <a:latin typeface="Calibri" panose="020F0502020204030204" pitchFamily="34" charset="0"/>
              </a:rPr>
            </a:br>
            <a:r>
              <a:rPr lang="lv-LV" dirty="0" smtClean="0">
                <a:latin typeface="Calibri" panose="020F0502020204030204" pitchFamily="34" charset="0"/>
              </a:rPr>
              <a:t/>
            </a:r>
            <a:br>
              <a:rPr lang="lv-LV" dirty="0" smtClean="0">
                <a:latin typeface="Calibri" panose="020F0502020204030204" pitchFamily="34" charset="0"/>
              </a:rPr>
            </a:br>
            <a:r>
              <a:rPr lang="lv-LV" dirty="0" smtClean="0">
                <a:latin typeface="Calibri" panose="020F0502020204030204" pitchFamily="34" charset="0"/>
              </a:rPr>
              <a:t/>
            </a:r>
            <a:br>
              <a:rPr lang="lv-LV" dirty="0" smtClean="0">
                <a:latin typeface="Calibri" panose="020F0502020204030204" pitchFamily="34" charset="0"/>
              </a:rPr>
            </a:br>
            <a:r>
              <a:rPr lang="lv-LV" dirty="0" smtClean="0">
                <a:latin typeface="Calibri" panose="020F0502020204030204" pitchFamily="34" charset="0"/>
              </a:rPr>
              <a:t/>
            </a:r>
            <a:br>
              <a:rPr lang="lv-LV" dirty="0" smtClean="0">
                <a:latin typeface="Calibri" panose="020F0502020204030204" pitchFamily="34" charset="0"/>
              </a:rPr>
            </a:br>
            <a:endParaRPr lang="lv-LV" dirty="0" smtClean="0">
              <a:latin typeface="Calibri" panose="020F0502020204030204" pitchFamily="34" charset="0"/>
            </a:endParaRPr>
          </a:p>
          <a:p>
            <a:pPr marL="342900" lvl="8" indent="-342900">
              <a:buFont typeface="+mj-lt"/>
              <a:buAutoNum type="arabicPeriod"/>
            </a:pPr>
            <a:endParaRPr lang="lv-LV" dirty="0" smtClean="0">
              <a:latin typeface="Calibri" panose="020F0502020204030204" pitchFamily="34" charset="0"/>
            </a:endParaRPr>
          </a:p>
          <a:p>
            <a:pPr marL="342900" lvl="8" indent="-342900">
              <a:buFont typeface="+mj-lt"/>
              <a:buAutoNum type="arabicPeriod"/>
            </a:pPr>
            <a:r>
              <a:rPr lang="lv-LV" dirty="0" smtClean="0">
                <a:latin typeface="Calibri" panose="020F0502020204030204" pitchFamily="34" charset="0"/>
              </a:rPr>
              <a:t>Spēja iegūt un izvērtēt jautājuma risināšanai nepieciešamos datus</a:t>
            </a:r>
          </a:p>
          <a:p>
            <a:pPr marL="342900" lvl="8" indent="-342900">
              <a:buFont typeface="+mj-lt"/>
              <a:buAutoNum type="arabicPeriod"/>
            </a:pPr>
            <a:endParaRPr lang="lv-LV" dirty="0" smtClean="0">
              <a:latin typeface="Calibri" panose="020F0502020204030204" pitchFamily="34" charset="0"/>
            </a:endParaRPr>
          </a:p>
        </p:txBody>
      </p:sp>
      <p:sp>
        <p:nvSpPr>
          <p:cNvPr id="7" name="Text Placeholder 2"/>
          <p:cNvSpPr txBox="1">
            <a:spLocks/>
          </p:cNvSpPr>
          <p:nvPr/>
        </p:nvSpPr>
        <p:spPr>
          <a:xfrm>
            <a:off x="4572000" y="702060"/>
            <a:ext cx="4191120" cy="4231890"/>
          </a:xfrm>
          <a:prstGeom prst="rect">
            <a:avLst/>
          </a:prstGeom>
        </p:spPr>
        <p:txBody>
          <a:bodyPr wrap="square" lIns="0" tIns="0" rIns="0" bIns="0" anchor="t" anchorCtr="0"/>
          <a:lstStyle/>
          <a:p>
            <a:pPr marL="342900" lvl="8" indent="-342900">
              <a:buFont typeface="+mj-lt"/>
              <a:buAutoNum type="arabicPeriod" startAt="3"/>
            </a:pPr>
            <a:r>
              <a:rPr lang="lv-LV" dirty="0" smtClean="0"/>
              <a:t>Spēja apstrādāt arī «nesmukus» skaitliskos lielumus</a:t>
            </a:r>
            <a:br>
              <a:rPr lang="lv-LV" dirty="0" smtClean="0"/>
            </a:br>
            <a:r>
              <a:rPr lang="lv-LV" dirty="0" smtClean="0"/>
              <a:t/>
            </a:r>
            <a:br>
              <a:rPr lang="lv-LV" dirty="0" smtClean="0"/>
            </a:br>
            <a:endParaRPr lang="lv-LV" dirty="0" smtClean="0"/>
          </a:p>
          <a:p>
            <a:pPr marL="342900" lvl="8" indent="-342900">
              <a:buFont typeface="+mj-lt"/>
              <a:buAutoNum type="arabicPeriod" startAt="3"/>
            </a:pPr>
            <a:endParaRPr lang="lv-LV" dirty="0" smtClean="0"/>
          </a:p>
          <a:p>
            <a:pPr marL="0" lvl="8"/>
            <a:r>
              <a:rPr lang="lv-LV" dirty="0" smtClean="0"/>
              <a:t/>
            </a:r>
            <a:br>
              <a:rPr lang="lv-LV" dirty="0" smtClean="0"/>
            </a:br>
            <a:r>
              <a:rPr lang="lv-LV" dirty="0" smtClean="0"/>
              <a:t/>
            </a:r>
            <a:br>
              <a:rPr lang="lv-LV" dirty="0" smtClean="0"/>
            </a:br>
            <a:r>
              <a:rPr lang="lv-LV" dirty="0" smtClean="0"/>
              <a:t/>
            </a:r>
            <a:br>
              <a:rPr lang="lv-LV" dirty="0" smtClean="0"/>
            </a:br>
            <a:endParaRPr lang="lv-LV" dirty="0" smtClean="0"/>
          </a:p>
          <a:p>
            <a:pPr marL="342900" lvl="8" indent="-342900">
              <a:buFont typeface="+mj-lt"/>
              <a:buAutoNum type="arabicPeriod" startAt="4"/>
            </a:pPr>
            <a:r>
              <a:rPr lang="lv-LV" dirty="0" smtClean="0"/>
              <a:t>Spēja sadarboties un </a:t>
            </a:r>
            <a:r>
              <a:rPr lang="en-US" dirty="0" err="1" smtClean="0"/>
              <a:t>saprotami</a:t>
            </a:r>
            <a:r>
              <a:rPr lang="en-US" dirty="0" smtClean="0"/>
              <a:t> </a:t>
            </a:r>
            <a:r>
              <a:rPr lang="lv-LV" dirty="0" smtClean="0"/>
              <a:t>attēlot darba rezultātus (vizualizācijas un pārskati)</a:t>
            </a:r>
          </a:p>
          <a:p>
            <a:pPr marL="285750" lvl="1" indent="-285750">
              <a:buFont typeface="Arial" pitchFamily="34" charset="0"/>
              <a:buChar char="•"/>
            </a:pPr>
            <a:endParaRPr lang="en-US" dirty="0"/>
          </a:p>
        </p:txBody>
      </p:sp>
      <p:sp>
        <p:nvSpPr>
          <p:cNvPr id="15" name="AutoShape 10" descr="data:image/jpeg;base64,/9j/4AAQSkZJRgABAQAAAQABAAD/2wCEAAkGBhQSERQTExQUFRQWGCIYGBgWGR0dHhsaHBgdGiAcICEcHyYiHCElHBwYHy8gJCkpLC0sHB8xNTAqNSYrLCwBCQoKDgwOGg8PGiwkHSQvNSwuLy0sLCosLyksMDIsKS8qKSksKSkpKS8xKik1LiwsNS4sLSosKS8pLywtNCkpL//AABEIALsBDQMBIgACEQEDEQH/xAAbAAACAgMBAAAAAAAAAAAAAAAABgQFAQMHAv/EAE8QAAIBAwMDAgQDAwMODQUBAAECAwAEEQUSIQYTMSJBBxRRYSMycUJSgRWRoRYkM1NUVWJzdJOUs9LTJTQ1Y3KCkpWxssHR4SZDotTwF//EABkBAQADAQEAAAAAAAAAAAAAAAABAwUEAv/EACsRAQACAAQDCAIDAQAAAAAAAAABAgMRITEEQaESYXGBkcHR8FGxIjLxE//aAAwDAQACEQMRAD8A7jRRRQFFFFAUUUUBRRRQFFFFBgmgHNKPxM1m5ttPmntnjRoxklk3nllX0gnaDznLBhxjHuGewcmNCfJUE/qQM0EivJqsm6mtkkaNriFZFyWQuoYALvORnPC5b9OakWWqJMgeJ0kQ5wyEMDg4OCODg8UEjNehSFq/UcnevF74g+WQNGm1TvyN25twJIzhcLjz9ab9JumkgidxtZ0VmX6EjJFeYvErsTAth1i08/8AVjRVPqWtmK4tIQoIuHdS2cbdkLSZA98lcVa7qmVLIevQNJesavcx6rZQh0FvP3cqE9R2RbvUxz+0cjaF8ck5xTgz4Gfb3Jr3NZrETPPUbKKqv6qLX+6bf/Op/tVNtrxZFDxsrqfDKQwPt5Bwea8jdvrINcon6yvHsp9VimHahuCottiFWgRxGcvt7gc7t2QwAx4rqFhciSNXX8rqGH6MoI/oNBIooooCiiigKKKKAooooCsGs1g0GaKKKAooooCiiigKKKKAory54qh1HrCKG7gtCshlnJCkIQgwhc5Y4BOAOFyRkZxQVfxfbOjXmP3F/wBalNenH8KP/oL/AOUUofELWbVFWC4tp7skGTswhmwi8F3AYDaD4z7jjxV30XqlvcWcUlrnskEKGJJXB5U5JOQcjyfbHGKBE+MVt+JDNbiQ3UMbtN2jg/JkFX3N7ZLEL7/2Qj8vHQNDuoZLaJ7fHYKKYwvACYwBj2x4x7EYol6VtmkmlMfrnXZK25xuXj0nDeOB4+/1Oc6ZoUNpH2reMRx53bQTgE+cAk4/hRE7EXqDTDd3F1KhWOSz2iPgerCmQs2fIJ4HsP56dtBvjPbQzMNpkQMR9yM+9UGv3FqZpd1tJM0ajvvHwAvkK3qHc49W3nimuxnRo0aMjYwDLjgbSMj+jFVVr/KdWhxOJNsKtZjSNvTX5JWu9LAXunL8xeHfJLy07kri2c5U/s/T9DinbTLDsx7N8snJO6Vy7cn6mvUt7GjxozANJkICeWKqWIH6KCf4VIarLbOAldUn/hjST/lH+pFOUy7lIGOQRz48HyPpXOOouqdOF33J7a4ftSdo3YV+3HIDgqGDjx4O0c8+a6PC2RkHIPII9x9quxe1Fa6cvfP3RBHHRNz/AGnRv9Db/aps0OwaGBUcQqwzkQJsjGWJGFJOPbP3yferLFeXqpLjHWnSctrG9haXJZdRnzHamMZXJDSN3M5EYAGfT9OfOew6baCKJIx4RVQfoqhf/SkUdUWNtPLMtvMU7vy8t8fWqvnlNzuZAgY4JVdgNMOq9ViGYW8UMtzOU7pSLYNse7aGJdlXk8BQcnnigYqKrdA12O8gjniJKOOMjBBBKkEexDAg/pVlQFFFFAUUUUBRRRQFYNZrBoM0UUUBRRRQFFFFAUUUUBSL1v8A8q6L/jZv9SKde9zj3/p9/wD2pR6o0K4nvbOeN7dRalmVJN+5y67W/L4AA4Izz5oLzUrqG1SW6kAXag3sPzFUJKoPc+pzge5b71V/DfQ2tLFVkXZLK7zug/YMjZ2f9Vdq/qDUPrDp+9uJ4ZIbi2ihhO9UmRmBl5w7cgHb+yPY8+cYueldKuYkkN5OJ5XfcCilUVQoCqq+3gkn3J98UCj8RtbvLCeKdJ3NrNuiMf4S9uZkPbbcyE7M4Y5zjax5BC076VaPHCiSytNIAN8jBRub3wFAAGfA+mOTS51L0ZLeyzmYwPCYGit0beDG7FSZSeRuOMZHgKB+01W3Sem3MFskN1KkrxgIsiAjcgGBu3ftDxn3wD5JoiST1VI8VzdNAztCyqt3sA9BIxlSf2tnn6ZOft0LRxH2Iu1/Y9g2f9Hbx/GqG+0CVZbgxPDsuvzCUHKtt2Erj8+QT6Tj9av9IsFggjhXJWNQoz5OBjP8aprWYtOf3Vo8Vi0vhVrG8ddOfgTde1G++d0/dZwhhJLsUXWQ5+WcEE9kbcLk5weRj3zTxpc0rRhp4likycosncAGeDu2rnP6V5vNISWW3lYtut2ZkweCXjMZzxz6WPjHNTWqy2zPgk9eWKPaDToFUSXT7UUDhV3iSWU/RV5JPuzAeTTXHGI4toJAVcA4yQFXAOPfwOPeki46a1P5meZLy0WSX0ruiZmSMZ2oufAB9R45bk59njTLYxwxozM7KoUuxJLEAAsSeSScmrr6ViM8+fmhz7+qWTH/ACnd/wDdT/7qnjpq4MlsjmV5ic+t4jCxw5HMZAK4xjxyAD71bAV58VWlwnWJpbHRr+wubefcZm7c2zMTh5VYNvzjOQTjluR9Di06v+atri2lsS7X0dgBcxbdw7KgAOefzCQsQoyTt+2Gdbzpt7u7je7eLtQP3IbeMk7nH5ZJSwBO3nChcDnk0atoM0d8b62eANJCIZEuCwU7WLK6suSCPBGMEe4NBu+Gr25062NoXMW08v8An37iX3Y43by2ccfTjFNVL/SPTwsLZYNwY7md2xtBd2LHA/ZXJwB9AKvBMD4INBsooFFAUUUUBRRRQFYNZrBoM0UUUBRRRQFFFFAUGisUHPukrMR63qqqXP4cB9bs5yysx5Yk4yTx4HsAOKqPiP0HElpd30ju14H7kUqswK/iBYokUHAAUhc+d3P2q26bvl/lzUSN2JUhVCUcBmjQhwGIxwfvVfr3XEUt7iaC7a3tW3Isdu7CaZc+sk4GyP8AZHux3HgCgtOrtGtXtUn1aT0xwbdhYqomK5Z1AILSHGFHOADgcmrL4Vow0m03SCQ7PzBt2AWJC5+qjCkexGPatNx1vAEiS8hljM8IlKGF5UAbP4bFUOXxwUK++PpW74YaK1rYhGRo98skixv+aNHclFP0O3BI9iTQa9d6+jtbn5eaKVd0bypITGI3WNC5AJfhuMYI84Pg1e6ZqBmhSUxvFvG4JJjcAfGQpIBI5xnI8Hmuf/FCM3zNBF6HskN13GjY7pQQFiU4wRhgzYzz2x+9hy6T6g+dtUm2NHJjEiOrKVkABI9QGRzkEeQR9wCJ2JvU86pdXSXERkadALVj7cbdoJPow5ySMeOfan/SY3SCNZTudUUM31YAAn+ekfXLONpr4XQbewU2xCk5ULwseB53+QPqadOnYZFtYBN/ZBGofP1wP6f/AJqmn9mpxfYnBplvz9I29+8v6v1zbi7sRHewdsvIJtsqYwLdyu7nj14x45xTbZahFOu+KRJEyRuRgwyPIyKp9X0Rnu7GREUpE8jSeBgPbug49/UR/wCNX0aBeAMVZbWGY5X8QdFtIpYm7+zUZblWSVnwUQvjkZwsSJwPqQPJLV1FpMAnBOPYef0/X/1rnnW2pw6jbz2UUMrXXc2Rh4XXawcZk3kbVQDdlsjjjHPL/bW/4QQknC7SQSCcKAT9QfeujFn+Fc99URuov6t2/vfqP+ZX/eVeaZfmaNXMcsRP7EqhWGDjkAnGcZ8+DVOPh/b/ANtvf9Nuf95V1p+nLBGsalyq5wZHZ25JPLOSx8+5qlLiz7Z9HvdRb038V20nd47kbJIqpGD7KEONvjnxVv1XrscV5aXWoQd6znswEBUOsc7ethtbgFlwufOMewJrZ1b0hbahc9m0gGXkEl5cqGCKqn8q59DSscjKgkc58mpvU2nw/wApMt9GTZNZ9uA7WZEfeN4G0HZJtC4Pk4AHsKDfpHQJudOsYL9mZYt0jRByc7s9pC4OSERsYHk45wOc/DTpuCC71KS2TZEsq2yDczcxIDIcsSeXb+ipXQQlstHUziQ9lZHRXBD9oFmjBHkErj0+RkD2q2+HentFp0Akz3XUzS5GD3JWMrZ++Wx/CgZRRRmigKKKKAooooCsGs1g0GaKKKAooooCiiig0Xu/Y3bCl8ekOSFz7ZIBIH6ClDo7qm4msLi4mQSSxSzKI4VPq7fhFHk5IwM8806mkT4T/wDFJ/8ALJ/9ZQQk6h1O1vLNb75eSC8ft7YlYGGQjIXJ/MPuc5w3jHPvrXX9TtQ13H2Ft45VjEDDdJKjME37wfSSx9KjnByeeKltdxXV4l5JIiWlmWSBmOBLO5CNICfKLxGp/abcRwBnR8WtHd7NrqO5kie0xMqBh2yyNkEjGS/Pp58445zQNPUuvi1tml2ln4WOPPLyscKn8T5+gBPtUP4c61Jd6bb3ExBkkDFiAAOJGUcDgcAUr6/dag1xFN/J7XEUVtlcTxxhZpI8SOQ3JKqSgGOMsfcYl/BW9lbSoVeEoiAiN94bugu5LYHKYPpwfOM0DpJq8KsUM0YYeVLqCMDJyM5HHP6VlbpZBujZXXxlSCPP1HFcv+MFmscsN1AGFyqP3+0qljaEdt3OfBG8KreeT+7x0XQuwLaH5baIDGpj2jjYRkf/AD980C1qmvzGW7WOVIhaqG2soYv6NxJJIwucKMc5Pn2pp0i8MsMUhXbvQNj6EgHFc/6l0xru4upo9qva7VwRnu4G87vbGAAB745p70G+M9tDLjb3EDEfTIqqkzMtDicKlcKs135905dc92dQ1oRXFrDtz8wzruzjbsiMmcY5ztx5HmrQmuda90y4vdPX5+9JeWUAl4spi3dsr+F5Pg5zwT+tPGmWLQxhGllmOSd8pUvyfBKqo4/Svc7M8q/ELrSS0EUVuMyu6FyRkRxGQJkg8ZZjtA+zH2p28VxPqmW9WCZ7iwZWmuo3M3ejPCSARRBRkqoHGc+SSfNdftJnlgVpIhHI6eqJiGCsR+UsBhh7EgV042FFKVnx5+CI3T+6PqKN+fFc8/qLm/vdov8ANJ/uacunbExW6RtHBEVzlLfPbHqJ9OQD9zx5zVCSFddc3ZtZtTiaM2sM5jFuU5eFZAjPvzkOScgD04Hg1b33U8k1+lnBOlsrWouRIyB2ky2AoDEABV9Te+M4Ixmk3rHpm4sraWwt5o3iv7jEMJjPdBZgzjcG2hFAUlsH9BkmrDrDpf5+5TT0KxSWdkHSbHqdmxGsZweI+CT55b9QwXmn9Tahe2NpLapCs8pfuSSBjEqxlk3AA7vWwBUc8Z+ma29LdQ3nevlv3tu3aKu54VdVDMhkbJY87Uxnjy1TPh7rpn02OSZFiaPdG4UAKO0xQlQOAMDwOByBxilK9jkfpu+uQCJLwvct9djyrgfwgUf00DV0tq11f4u89i0LHsxbAXlQcb5GbOwMeQqAHgcnPLglcih0lbO40SWzLD5gCOZd7ESJ2lcsQxP5QWP2wo9hXXI6D3RRRQFFFFAVg1msGgzRRRQFFFFAVUdSdSQWMLTXDbUH0BJJ+gA9/wCj6kVb0r/E4f8ABN9/iGoJuq9QQR2ZuZWaOFkDZGQ/rA2hdvO45AGOc0rdFXWmTxXVtbd+IcmeGZ5VYBuGf1OSufdlIP1pn0vT0ktLMuu7tpHImc8MIgAce+AT59+fIFL+j6elzq17dBAYVhFkSQCszht0p5HqC4WI5znBHtQL/SunaFJexJb28qTr+NA0neVZNhyHj3P6gMbhkc4q96j0HTbDfeTpJiSYOY+47I8zNkHtFwjHOW5GBgn2qHrOosuvWAuLcxxBZIraQMpDSMAMkD8o2jaE+rA/alr4l65DeJcSGaIiCVILeLeu4t3l7023OR47an91XPhs0HWOp+oYLS3Ms5bYxCYUFmYtngAcngE/oCai9BXNs9mgs0kS3jJRFkVlPnccbySRljz+o9qqer9Dnvhb3NheJG0O54sKro7N6M7skDjcucH8xqz+H/Ur3toJJUCTxu0MyjwJIzg4+3g45xnHtQSZ+l4HlnlIk3zp2pCJZOUHhQA2F9/y4/M37xrZoegw2cIhgUrGCSFLswGfON5O0e+Bxkk+5pN6/wCobywuI5BIWtJt0aqI48xzmNu2CzD8hb1ZPja2cjinbSYJUhRbiQSzAetwoUFvJAA9h4Hvgc0JLmvG07029JywQfMGHdt2YyBJtYBuPYAnH2pq09k7advGzaNu3xtxxj7Yrm3Vtw8FzddpiYplUXGFz2Sw2AjnlioPH3H2roGioiwRCLDRhFCHOcrjg/xqmls7TDv4nC7OFS2eefx0+E2SZAyBiu4khAcZJC5O33PGc49qkE1zjXtbujeacxsJFZZJSimaE782zg4IbjAyefpT1pV3JLHulhaF8kbGZWOAeDlCRz5q2XAWeueo7BCtteCR87ZdsaO2NrHaSU8chsD3wabLaXeqsAQGAOCMHkZ5HsftXOuqrW+0+efU4ZVmhZlM8DIAREo2ja2SfSCfpgknB5FdAS5DRb1OAU3AsM4BXIJA/wDCrcSkRSs1nPz589EQmisNXPf6s5P76WH+hTf/ALFOHT96ZYEcyxzE59caMithiOFZmIxjHk8jNVpKia9p9vdvIwnd+58u93IGkjjc89kOxxGMnB2gLnGTmpPVYtDdRho7l7ztMR8oXWQQZwdxVl9JPgE5J/KM1znU782ui6hYXUcwnEzFWMTFHDzKyyb8bcZB9/cYz7XHV13c2VxbXVqe7dCwC3MBUnESAHunxjEhPHk7T7ZoGm76h02DTIgu4Wc6mGNYVbdhg24YHqDDD7iec5zzUvpLquyu0a1tlkCQxqpSWNlAjI2Kvq88Aj74PmsfDzT7X5G0eA90IrFJXGG3SNmTjnaS+QQPGMZI8rlxrDxafrGpofXLKyQsPaOIrbIw/wCsXb+n3oLnQILGO87VrHPK8GYy4LyRWwblo1aRtqnxlUyfbwCBYav8R7S2uPln7zSjbkRxM4BYAgEjwcEHH0IpT6Q1ObTP5Ns5ooOxdr6HiLbxMQHPc3cMW3LyMYzjwvOb9L7R7k3RnW5srm4zOhTa0ZlIUODk5AAVfPsBjnNB1UGs15WvVAUUUUBWDWawaDNFFFAUUUUHgSCqHrfSpbqymt4e3vmUpmRmAUHyfSrEn7cfrVB19bkX+lSCSXDXYQx7vRwrHdt92+5z/CrTqjo75+VFnkcWyxnEcblC0rE+tiPIVQNo55JJ4HIedR02+OnJb27wRXOxY2fe5VVC7SyERhtxwMZA27uCSBVf09omqQqqNJYRxRRMsMcCy7WkK4TubxuKA5Y7Tkk+/kQehLCafTJreS5k7cd1JEswPqe3jcZAbOV3HeNw5AzjwKz8NLWOK81FLWbuWaNGEUyb9smwl9pJJ2543HzjydpoLa00S9uZbWS/+WQWrGQLAWbuS7SoYllGxVBJCgnJPOABWnrT4ZwXNsyW1vaxTM6t3DGBwHDNyqk8jI++eaov5akuddsZQ39bETrAP3xGmGm+4dyQv+CgP7VR+u9TifUtl+L+3tVCxQzRExxFzlnZmx6hyqjGcBSfrQOuoWl7C8SWEdkLYIVMcm9CjZJDAoCNvI9IX6/Xix6X0T5SDYW3yO7Syvt275JG3McewycAewApN+IPUgtms9OhlaBZgO5Km55Et0GMJtDMXfBAbB8H6khr6KFk1sHsChiYnLKSSzDgly3qLfXdz4+1BUdW9FS6hJMJhC0AgKWy9xgVmYgmVvwiAcAAYJwARg7zi46XsrqK1jivGjeVAE3xliGUDAY7lBDfXznGffAj6p19Db3JtpY5lftvKrFVCMkaF2KsXA4CkYODnzgc1a6ZqXzEKTBHQONyrIAGwfBIycZHODz9hREly70KZZLrtCKSO65y5I2Pt2HICneuDnAxTDomnCC3ihB3BEC7j74HmkPqS7Vbq6juFkaRkX5Mru/dxhMeG385+x/QvmkbxDGJTmQIu8/Vtoyf56qplno0OJi8YdZtOk5eenX8eLF7o6yz20xYg27OygeG3xGMg5+gbPFWVKusdVol1YolxD25HkEvrQjCwOy5OTt9YH0z4pltrpZBuRlcfVSCOPuK922cBR1LSNQuu/bTNbLayNjuR7+72SclNpGNxA2l88ZJweKb7dAqhQMADAH0AGAP5q5ZqXV1tc6jPHeTGOytX7axgPtllJwWlKDGxSCArEA+eea6dbbUjGwDYF9IQcbQOMAe2PAH2q7GrasRnGX39kSmCgilwdcR/wBz3/8Aoc/+xVxp2oCaMSBZFBz6ZEZGGCRyrAEeMjjkVWFjUum5r6eM3YSO1gfuJCjFzLICdrSHaqhQPCDOcnJr1qOhXEeoNe2wil7kAhkikcpja25XDBGyPIKkfpn2QHnM2l3erb3W+huWZXycxhJVUQ4zjZsblcYJPOatuqNdhF9bS6ijGxmsw0X5iizt6myB5coQqnyMjGPIBs6d6ZkstNa3iKNcbZGBGVQSuWYAe4VWIA98D+FeoOi1/kldOkPHYEbMv7+ASwzjPr9Q/SqbS+kLi606yhvJZo+2WeRVYiUj1CJGf/BRvV75Cj2JqB0ykennV7kPNJBbERKJJC5LRpukGT4y7qv8KC203pO6kksfnOzssASpiZmM0gUIjkFQIwFGcZJLfath0PULsLDfm1ECSiRjBv3TBGDom1hhBuxuOSTjAAyTVP8ADzV7a6kSa5nE2oygyojBwsSc4SAMAnpHllJJO7k4qqmvILnVmTUBf20jy7bUFmiheNMKq/Ul2DHPg7wMig7Gr17Vs1zz4saxJ8rNawNtfsPNMw/YhUePsZXwg+28+1NfR3/ELT/J4v8AVLQXNFFFAVg1msGgzRRRQFFeXPFKmldWzyancWckKxpFCJUO7czhn2gnGAoxn08n70FX8SNQjW70rc6jZdh2yfyptI3H90Z4yf8A0rf8ROtktVS3V2SSccyKjP2YjkGQBQcueQg8Z5PA5i9TdZ38JuJ7e0ie0tmKyNI7LJIF/sjIBxsU5GTnODjPNWuo6/dywwNp8CM00Qm33BYIqkAqh28mRi3jIAAJPFBXaL1vYQ2RKLLFZQMlurvG2GLDJ4wWwMgszDkt9+amw6djur6/k09+xbzWghaaNcI07PktGBhWxGACy+7HnJNOHRPUhv7JLh4+2zFldc5AZGKnB+hI/wD7FV/R/W5vry8hRQIIBH2n5zIG3gv9CpK5XA8c85oFC86XvIdU0yL57dtjkEbrbRqIkRACm0cHcoC5PjHFMPWnVFpd295YKGluuYVg2NuaU/kcZGNqthjJ4AGfcZmaV1Ve3U5MEFsbITGPumX17UYqW2D6lW259iD4qTq/VD/NrY2kaSXOzuTPISEhjPgtt9TMcjCAjyOQKBevbX5DVdPuZ2HZ+SFm0zcBJUywZmPC784BOPerT4Yabt+fmQbYLi7eSDyAU8bwD4VjnH2A9sVK1vVdQR44La3huH7W+aRy0UeS21QuSeThjt3EgAZ8jMrobqG4u4pnuIoomjnaECNiwPbwGIJ8jdleP3TQJ3xYRbxjDD2u7Yobp2kx5BAEAyedwwzZyBiMH81PPS3UqX1rHcICpIw6Hgo+PUpz9zwfcEH3q72CvMmBRE7Oa9QQRSzXq3bbZAFNsT52BS34YH5iXGCBzz9uHbpzufKw97Pd7Y3587se/wB6pNT6glMlyIhCFtFDN3MkuShfAx+QAe/PNMml3QmhSQDaHUPj3G4A4qmsRnnDQ4m95wqxMafrTpnuW9Y6Iga7smjs7ftq8hmxFGBgwOF3DA3esr7Hnn701WVhHCgSKNI0ByFjUKMnzwoA5NRrvV1imt4SGLXDOqEYwCkZkOefovt71YmrZcDj34drbazYzg92WV5IVI9UwlA7ZQftkOACF8e9dJ6Z014rG3hkJEiQqjkHkEKAefsfelTXesNQiWedLOD5aEvteWQq7Kh2lgvnDEHA9+PrTxpMzvDG8ihXZFZlGcAlQSBnngnHNdGPe01znLfx1y6IhVf1Hn+7b/8Azw/2KudPs+1GELySY/akbcxyc8nA+uP0qUDXlqoS5F1b0nbXlwbWwDb55RJePHIxhiVW9TFQ3bMrHgLgnzwPNT+qbG3fUDb6gRHY/J7bYudqLJuAchjwJVQDGecfqcyLj4gzrBLfRxQmwhnMTL6u66BwjTKQQg9R4QjkA8irbUeppJbxbO17APy4uS84Zgyl9qqqqVPPktngHwaCN8P7qW30ZJbgsVhSRlLggmFCxjJB5GUAxnwMVWt03LN028QGbi4iNwwA5aSSQTkfqeF/mFWMHW9zc2drLaWqSTTs4dHYiNBEWV23+MFwoX65+xrf0t1RdSzXcV5DBALZVLGNywBcF8EnjhBk/TIoFqO4jvp9D+WOZLcb5tvmFEjVWST3UlxtCn7/AFqX1Rrtrq8EVval3uPmEIGxlaDY+XkfI9A2ZA9ySAOfDB031FPfMZ4UjistxCtIrGWcDILqAQI13eCdxODwKizdT3kt1NFY29tJDDII5JJJdrbwAX9IOSF3Yz7kEUFN130bdJDqVyl6e3Ohd4ewhLKqbVj3k7gAMgY8ZPGTTh8PraRNOthLKZW7SEEqFwpRSqYH7owufJxWrrzq/wDk+0eYLvkxiJOfU2C2Tjnaqgu32HtWuXXbx7W1a1gjee4iWRmk3CGL8NWO4jLElmCqo58kn0mgbKKWOguqpL63Zpo1imimeCRVOV3x4yV+3P38GmegKwazWDQZoorVcXAQFmICgZJJwAPqSfAoNjGkawP/ANRXX+RR/wCtNMuk6/Ddo0kEiyRq5TcucFlxnBxyORyODShouqadLqryQ3zyXbjtlMjYyrzsX8MA7SMja2eCcnmgteuJTOn8nwn8W6XDnGe1bk4kkP6j0KPdj/gnFleaSWtOxazG3wgjSRFD7Ao24GeMjGM+Rj2PNInU+maXHfP8xqF3FcTkMwWdlAzwgO1MIoHChjwPtzTTJ0HGFt+zc3dstvH217MoAZfJLhlKk5yS2B9fYUCTpOpXaaO1oIZZWiunspGtY8sIU5d1HHqILIGJHJ3E5zUroXVg2r3sa2d1DHJFBGEeML2VjhIAkw3oDAYXGc/annpCS1+TQ2bZtwWwxzkkOwdiW5JLBiWPnzVJoeo6Zd3V2ba4Ms11EBKqlxhEXt5U7Bt/MOcnnGKCpv8ApFNL1CxuLANElxOLaeAMSrKys28A5xtCknn2BGOc0+n6JJO2u3AuLiG5juHCdt2QYiBaPcB+cEDbg5GOcZ5ps0zTLOxuYonuLm6uVUiFJWaZoUY4LBY0wgI4Lv7DAOOKr+p7vSUurhZr57eWVRHdRRkgSgAYDfhsQdp2lkIJBIoL/Suqn/kZL+bG8W3dbjGWCnnHgbiAfGOasehNKNtp9tE359gd/wDGP+I//wCTGqrXruxmsYImkYQT7OykKMWkSMq4VUCliuFAPAwMcjIpm0fVormISwuHjbOCM+QcEEHBBByCCARQct+MNittPDexYErh45l2b8wsmxpivjKbwuT5LIOfFdH0Kxhhtokt8doIChH7SkZ3E+5bOSffNR73o2OWW4laSYm4h7DDKELH9EBQ45yTnOcnPtjboHTqWUAt43leNfy91gxUH9kEAenOTg58/TiiJ2IvU9g09xdTQKP632pMmW/Hx6yCARwFA+5p+0S8E1vFIo2h0BC/u59uPp4pf1uO1SaXdPNE0ijvrFyu3GAz4Ru3kcbsjimjT4USNEjwEVQFx42gADH8KqpXK0y0eKxe3hUrMbbenXXoRdd0a9F7p4N/uZpJdjfLRjYRbOScZw2Rkc/XNPWlWkqRhZpe8+Tl9ipkZ4G1eOK2yW0bNGzKpdCShIGVJXB2+4ypIOPY1vY17tszyj1+O78pZ+fmbhQ4/wCai/Fk/wDKoP2JppmXKtxnIPGcZ48Z9v19qV9W1iyjvllmmYSW6GMjaxji7xX1SMFIRiAANzDgn65prRq93nKsfdfuQ54NBn/vW/8A3pLTp0/bsluitEYWGfwzKZceon855bPn7Zx7VaCsMKgcQ6q0W70/T7iwTsSwXVxtt/U3dzI4bthNuMjb+Ytgc/UAWHWPTb3VzFa2jdu8s7IFpgzDeGAjWEYI4b1ncfG7HgmmX56wTUA09y810rGGMyD8OFn57aFEEaSMODk7yBjPtW7qqG1juUmaeeC6MTL/AFspd3hU5O5O3INqnkOQMHweMUEj4c6uk+nQuIltwgMbRgYVGjYq2M+2cnnJ55ycmlC/d26f1G8XIe8d5ufIiaRY1H8IV/pNM8t3p9ppaqLgRWkymNJgSzMZFYlgcElz6mJI4OfHit3TWs6dd25s7aRJ4oohGybW/se3ZhsqM598fegU7K2l0+bRjBPO8NyFhlikkLJzGrBlXwmMn8oHCj6nO7rjo+OwaPUrHdDOs6CRVYkTLLIFZSGJ5Jb+PP0BFzo2l2UF5FAs89xNbKUijbMi2yuPdkQBCVwuZGJAwBVd2dM0+5SG4vp3dH7sUE8jyLG7nhgFTlvONxOM5wCc0FT8QNUkL6iZbO9KpA9vbyLFmFEZQZJWcsOWIAyAcKvvk069JzPcaVAI+7av2URXeNSw2oo3qrEgq3lSfY5q06rigNlcC5YpAY2EjA4IUjnHB59gMHmlvqGCzS0s52vbm0hiRVhaJyDIrRrtBUo28lFBxt49WRigPhN3o0u7Ocq7WtyyCRRjeGHc3HHliWzk884JOKf6V+lruyjsjPbyq1v6pZJnYks3l3kLAHd9c49gABipHTvXNpfF1tplkZOWGGUgfXDAEj7/APxQMFYNANBoM1rmiDDBAIPkHkEVsrTPKQCQpYgZwMZP2GSB/OaBD+GNqHsbyPlVa8uE9JwQC23g+xweK09V9Pwm60m2to0WSGbvekfktoh6skc4ZtgGfLfxqw6E065tLe5SWDDtNLOg7qEN3DkJuB9J4wSRjnPPiqfSrfWVkkdrW2WW4cdy4MwcxxhsBUTxtRCcLzliWOSaD18W0ihsZkFrIyXEivPMihhH61Bc5bO7aoVfC84yvg22u6klwttYwSYS4jV5HzjbaDAPPs0uRGPflz7VjqB9QuRdWYs4xFKDHHcGZSojYbS7JjcWA8KB9j9TLn+GdhKsXegWVoolhVmZgdiDAzggff8AjQLXQmnyXHTpt7d0jkkMyAtkhFaZwfHI9O4A/wAa99NdTy2nzdteW8KXFpbGdHgXak0KjH0GMEKMce/AK1t6P6VuNL01jBaxPfM/4imTAdBI231ZxkIwwOPPvVtD07Jdyzz3kYh7ls1okSuHKxucuzsuAWJ2gAeAPOTQJvRPUkljDb3F3b5XUpsyXXcDNvcnt7k28Jt8ANxhjgflps6602K3sLgRRp3rqTthiMsZbiQITk88AnAHgKAOBVVb9LXclrZ6dPGFjtplZ5xIpEkURJQIo9YZshTuAC4zk5wGjX9MlnvLH05t4XeeRsj+yKhWJceTyzN49vOaBV+IBbTpdOurYLIbdGt/ludzw9vLFMAkbVTJPt6f0q/+FYRrEzrKsjXUz3EhUYCySEbkAPI24A58nn3r31Bpk639tewx99Y43heMMoYByGEibyFJBG0gkcVt6A6aa0inLosRnuHnESEERKwUBMjgnC5O3jnA4FBTdbdY3en3MYKxNazK4jZYnZxOEOyJsSAHc+3B44JHGN1N+kCfsp8z2+8Rl+0CFB/dG5iTjxnPOM4HilLrjpmfUGmikjYQRwk25WRAWuSRh2BYYCjKjPsXPkimDpWS6NrGL1AlwgCsVdWD4H5/T4J9x9c+2KIkmdT3r211dICrR3Kr3GwT2SwMYLYHgjJA9/8Axf8AR7cRwRop3KqKA31AUYP6Glm+0WZZL0CETpdYKkuq7W2bdrhiDgfmBGf56Y9A04wW0MJOTGgUn6kAZ/hmqaRlMtHisSlsKsRvp56e2xQ13qote6e3yd8NkkvBiALZtnXCjfzjyfsDTxpmod6MSduWLJI2TLtYYOOQCeD7c1G1HRe7cWk27Hy7O2MZ3b4WjxnPGN2ffxVqatnZnuK9Vak9rc39mXT5a+kUvMQx+WaUAMHwMElFJC59lPjNdctkEcKqh9KIApY8EKuASf4ef1pF1Dpi5CalbCBZ0vZWljlMigIXCj8QE7hsIBUqGzj2p60iw7UEcRO7toqZP7W1Quf448V08Retq17O/Pv0jVEQVh1nP/b9F/0xv9imnRbxpYVkZoWJzkwOXj4YjhjjPjnjzmt38jw/2mL/ALC/+1b44VQYUAD6AYH8wrnS4Ld61FHomo2dywW8W5dijA7mdplYSDjxwfV9h9Rm96r1yfT7m11BAJ3lsQk8JzuUJh+8cA4QSMASfuPfhq1rQptSmjjmi7FnFJvdWZS9wyE7VwhISIfm5OTkcD29alpE8WpPeJD8zFNbiB0VkDIVfd4kKqUbJzzkc8H3A6I6ZtjY2ZDLciNXdHx6d8rEuwQ8AgllGRkcjgk1RDVPlrXWdTjAUmQxQ4AA2wYgVsD/AJ1nP3xTB0poM1hpZiVQ04EkixqfSHcs6xhm4IBwuTwcGsQdE7tEGnOQrNAFZvOJT6yfviTn70C90LrDWHyVpcW2z51TILjuhzJM3qbuDAwxBXHJwCo55xru5bvS7w3F2ltcWl1cDdIifiQs2ETJYflVVUe44PIPm0s9Au7mTTfmoViWw9TNvVu7IqhE2bSSF43ksAecYOMnbd2l/qCLbXdtFbxLKryuswcOkbhwsaj1AsQAWbGBn34oK34n3XzUV3AG/BtIWkl9WN9wUzHH9xGPxWH1MY+tMmjLGLCzuBCZ5IbZAgjCl/VFGGC7iACcAH34I+xg9Z/C61uYbmSO2Q3kqsVcsw/EI4PLbRz9sV7sLO4061tILSySZdv9cKswQrIVXcV38Nlt+ef0xmgpvhlZW15p80bIy5vGlngYbQjh1kWPHugCICD5wRgVZQ6YsnUHeiUKLa17c7LwGkkOUQ4GCQmGP0G0fStljpN7bW95PFFE17dymUR7wEjyAq5Y43lQNxxjcx+nNaej7TUomiilt4YYAzSTy90SyTOynJbxyzkEkeAABgUHQV8UGhTxQaBa+ITSpp1zJDM8LxxM+5MZO1ScZIOPbkc8cEVEtra5uNKtFhlaOSWKLuTZy6oYwzsu7y5xtB+rZ9s1M+I8oGlXuSBm3ccnHJQ8c+9QtN6ogstGtriV17aW8Y4IJZu2MIv1YnjHtznABNBT9MR3NpqlxY/My3MJthPGbhi7I5faFLecE58Y4xxmta6bdWuqWKi9muXnDtdRyN+GEVfzog4jXe21R9QBkjNbui+qLNpZZGnjlvLgGWcx5KQxRKdqbiAAka4Gf2mYn34g9QW9nc32m3Vg8b3L3ILtC2S0ABMjOB4wPTkgH1Ff0CZ8YOpJYrWSC1ZkkEfemkUkGOLuBAARyGkc4H+Cshrf8SupvlrW2QyzQd5h3JoVLNHGq7mIPsWbYvPsWPOKWviF0/fwWWpSvNatDO4d/Q/d2dxFjQNnaAoCgDH731zT7a69HBFBb6hcWwnlRmxykboCfG/j8uAQTzzQVVvrsWn6TJefNy36H1xvK3LMcIsY/dG4cjGR6vpivPR0pnhkm+dS51AxklFn/ChZ19KCOMlQqnAL7WJIPPApQ1XQcaLctCrG0XUDcRLgnNqGVSwB/YzuYfVRn3zTOtvFJr1pNabCnybNMYsbe23EWdvHPGB9FHsOAh3nTV1bXFhH/Kl7LJPOA6l8KY417kp45xgBQCf2xUbqTqTF1qcc09xDcRIpsY43dQ2UG3ainErNIQCGDcZxgA4a7f8AH1qV/K2VsIx/jZzvY/wjVR/1qUOq9PS8l1OWecwXNiVNqd23txqncDf4Xccn1exC4+hC9ub2a5v7SwuHeH+sfmZxBIYy8xPb2blIYKpDtgHnA9hU/wCGmsyyx3VvO7SSWdy8HcY5LoD6WJ9zjIP1wPeq/WrSJ7Oz1K8kltryKBTvhKpIzOnMW1lYEsxIC44LH71YfCfpmS1s2efcJ7mQzyBjll3Y2qxPJbHJzzlj9KC4u+trWK4Ns7SCYIX29qTlFUuWB2YYYB5GeRjzU7T9US4iSaLJRxuUsrLkexwwBwRyD7jkVzf4vW4uWVLdUe4s42uJTvxiAjaYTjkmQZO3I9Kn94ZfOm9divLWOe3I2OoOBzsOOUOPBU8Yoidihr+rYubxJZZInjQG2CswByvlQD62MmBg54z9DTxpTOYIjKAJCilx/hbef6c0idQW63E1800naktgvY527V2ltw+u5+M+3GOac+npXktYXlGHZAWB+pAzx7H3xVGHn2mnxdaxg1mN+fpG3d+e951XV3jurKJQNk7yK+Qc4SBpBt549Sjznirqufax8O7T5uxCWgMZkl7xAcgDsPt3HPpG/GPHOBTtpekRW0QihQRxgkhRnyTk+SaulmuZ3OoTXNvqV8txNHLazOsCK7BFSHadrIPS+8ZJLAnkYwK6Noeqia1huD6RJEsh+2Vyf5ua511303GryQWckwub9hvgRx28BvXM67dyqBnPIBJ8EcV0fS9OENvHCpI7cYQH39K4zzx98V043/OaR2d/bL5eYzVf/wDpGn/3QP8AsSf7FXWnanHcRrLE25G8MAR4JB4IB8iqr+Qbv++M3+Yt/wDd1b2Fu6RhZJWlYeXZVUnnPhQAMeOB7VzvTkkmtzy6bc6ulxMs8NwxSPe3aESSKnZaPO05U5LEbs+9WmvdUIb+BbuaW3s5bLvRFJHiUynltzqQxKpjaDxnbxkiq3rbo+MyNY2M0/cvZe7NArgwwpuBeZwF3KCQAFLYJHg4GLHqbRYry/8A5PuW7dvFZbrb1bfxM7GkzwGKKANvjGfvQTdK02/vdOsxJczWzep5ZBxMyAsIgRjGWUqzE/QeSeNfTFw9m+qSz3dzc21ptQGZtx3qnckwPGcsij75qz+Husy/ySk90+/tLJ+If/uRxswV+eTlV8nzwfeqKbRpZemp8Ke/dI104UHLGSQTY+v9jCqP0oJ3QOrLfN8xPdh7lsulpFPhYI/ABRWG9sYLF84zjAqni19b/VJYm1C7tGWXZDAmUSVEwCcnyzsH44OAMZo7UM0/T8lps3qpLdvHECxL3N2PA3bl5x6mYVP621K01KC2FrLHNdfMp2Chy6lXBkYg+pUVMsSRjhT9KCx+KfUMkNrJDbNidoXkLA4McMY9b5Hgk4jU/Vs+1So9JlvLCyU3UsMZgRpniYiVz2UwBIc7RkszHycDnzS3170/fxx6pcia1MM0Z3BkcyCFFwsanO1cZY+PLEnPtdaBewrp1nbajLbE3ESiND6VeMIhUeo4LAFcn3Pigi9INfTaTIiXBeRp2jhuX5b5cSBTKP3mAEhXPJ458GvGhW1xY6wtn81Pc281s0xE77mjZWxnPsCeOMDnxxmtXQlzBp1tqM3cxp63LG3YkkFQoBCZPrBf0rj8xXyeTW3ozqm0nujKZklvbs7RHFlhBCis4QnAGBgszA8u30FBOt7mdeoTC08jxNZGZYzgKhM4TgL+YgL+Zsnk884p8rn5uF/qmX1Ln+TduMjz8yTj9cc4+lP6tmg13Fokgw6q4znDAEZHvz71p/kqLbs7UezOduxcZ+uMYz96mUUESLTIkyUijUkYO1VGR9OB4rxZaNDCWMMMUW783bRVz+u0DP8AGp1FBrngV1KsoYHyGAIP8DUW90iGbb3YopNvK70Vtp+oyDj+FTqKDwYxjGBjxj7VGsdKihBEUUcQJyRGiqCfqdoGT96mUUEa3skRnZURS53OVUAs2MZYjycADJ+la7vRoZXWSSGJ3T8rOisy/oSCR/CptFBDfS42kWVoozIowrlVLKM5wGIyOeeDUtRWaKCG2lREsTHGS3DEouWHHB45HA8/QVmGxVMiNEQHkhVA58Z4+2B/CpdFBAudKjkZWeNGZfyllBI/QnxUlYjW6ihuxisMK9UUEK00yONmZI40ZzlyqqCxPksQMsf1qZis0UBWCKzRQRLLTIod3aijj3Hc2xQu4n3OAMnPuaxqGkxTgCaKKUA5AkRWAP1G4HBqZRQaJrRWjMbKrIV2lSAVK4xjHjGOMeK9QwhQFAAA4AAwABwMAeAPpW2ighWmkRRM7RxRRs5y7IiqWP3IAJ/jRaaPDEzPHFEjN+ZkRVLe/JAyefrU2ig1ywhlKsAQRggjIP65qLeaLDKqrLDFIqflDorBf0BBx/Cp1FBGexRlCMiFB4UqCBjxxjHFeYdMiQ5SKNT9VRQf5wKl0UEM6VFv39qPfndu2Luz9c4zn71KAr1WD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0600" y="3714750"/>
            <a:ext cx="2257600" cy="1128800"/>
          </a:xfrm>
          <a:prstGeom prst="rect">
            <a:avLst/>
          </a:prstGeom>
        </p:spPr>
      </p:pic>
      <p:pic>
        <p:nvPicPr>
          <p:cNvPr id="1044" name="Picture 20" descr="Number crunchi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200" y="975819"/>
            <a:ext cx="1557339" cy="2076452"/>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6667560" y="1823546"/>
            <a:ext cx="419040" cy="190500"/>
          </a:xfrm>
          <a:prstGeom prst="rightArrow">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p:cNvGrpSpPr/>
          <p:nvPr/>
        </p:nvGrpSpPr>
        <p:grpSpPr>
          <a:xfrm>
            <a:off x="917575" y="1352550"/>
            <a:ext cx="2892425" cy="1295400"/>
            <a:chOff x="917575" y="1352550"/>
            <a:chExt cx="2892425" cy="1295400"/>
          </a:xfrm>
        </p:grpSpPr>
        <p:sp>
          <p:nvSpPr>
            <p:cNvPr id="5" name="Rectangle 4"/>
            <p:cNvSpPr/>
            <p:nvPr/>
          </p:nvSpPr>
          <p:spPr>
            <a:xfrm>
              <a:off x="917575" y="1352550"/>
              <a:ext cx="1231791"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400" dirty="0" smtClean="0">
                  <a:solidFill>
                    <a:srgbClr val="C00000"/>
                  </a:solidFill>
                </a:rPr>
                <a:t>Jautājums</a:t>
              </a:r>
              <a:endParaRPr lang="en-US" sz="1400" dirty="0">
                <a:solidFill>
                  <a:srgbClr val="C00000"/>
                </a:solidFill>
              </a:endParaRPr>
            </a:p>
          </p:txBody>
        </p:sp>
        <p:sp>
          <p:nvSpPr>
            <p:cNvPr id="10" name="Rectangle 9"/>
            <p:cNvSpPr/>
            <p:nvPr/>
          </p:nvSpPr>
          <p:spPr>
            <a:xfrm>
              <a:off x="2667000" y="1366345"/>
              <a:ext cx="11430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400" dirty="0" smtClean="0">
                  <a:solidFill>
                    <a:srgbClr val="C00000"/>
                  </a:solidFill>
                </a:rPr>
                <a:t>Modelis</a:t>
              </a:r>
              <a:endParaRPr lang="en-US" sz="1400" dirty="0">
                <a:solidFill>
                  <a:srgbClr val="C00000"/>
                </a:solidFill>
              </a:endParaRPr>
            </a:p>
          </p:txBody>
        </p:sp>
        <p:sp>
          <p:nvSpPr>
            <p:cNvPr id="11" name="Rectangle 10"/>
            <p:cNvSpPr/>
            <p:nvPr/>
          </p:nvSpPr>
          <p:spPr>
            <a:xfrm>
              <a:off x="2667000" y="2266950"/>
              <a:ext cx="1143000" cy="381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400" dirty="0" smtClean="0">
                  <a:solidFill>
                    <a:schemeClr val="bg1"/>
                  </a:solidFill>
                </a:rPr>
                <a:t>Aprēķins</a:t>
              </a:r>
              <a:endParaRPr lang="en-US" sz="1400" dirty="0">
                <a:solidFill>
                  <a:schemeClr val="bg1"/>
                </a:solidFill>
              </a:endParaRPr>
            </a:p>
          </p:txBody>
        </p:sp>
        <p:sp>
          <p:nvSpPr>
            <p:cNvPr id="14" name="Rectangle 13"/>
            <p:cNvSpPr/>
            <p:nvPr/>
          </p:nvSpPr>
          <p:spPr>
            <a:xfrm>
              <a:off x="917575" y="2266950"/>
              <a:ext cx="1216025"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400" dirty="0" smtClean="0">
                  <a:solidFill>
                    <a:srgbClr val="C00000"/>
                  </a:solidFill>
                </a:rPr>
                <a:t>Interpretācija</a:t>
              </a:r>
              <a:endParaRPr lang="en-US" sz="1400" dirty="0">
                <a:solidFill>
                  <a:srgbClr val="C00000"/>
                </a:solidFill>
              </a:endParaRPr>
            </a:p>
          </p:txBody>
        </p:sp>
        <p:sp>
          <p:nvSpPr>
            <p:cNvPr id="21" name="Right Arrow 20"/>
            <p:cNvSpPr/>
            <p:nvPr/>
          </p:nvSpPr>
          <p:spPr>
            <a:xfrm rot="10800000">
              <a:off x="2171760" y="2362200"/>
              <a:ext cx="419040" cy="190500"/>
            </a:xfrm>
            <a:prstGeom prst="rightArrow">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a:off x="2209800" y="1428750"/>
              <a:ext cx="419040" cy="190500"/>
            </a:xfrm>
            <a:prstGeom prst="rightArrow">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rot="5400000">
              <a:off x="3035863" y="1911898"/>
              <a:ext cx="367174" cy="190500"/>
            </a:xfrm>
            <a:prstGeom prst="rightArrow">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07811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Praktiskais labums no statistikas?</a:t>
            </a:r>
            <a:endParaRPr lang="en-GB" dirty="0"/>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2400" y="1200150"/>
            <a:ext cx="4890054" cy="3117285"/>
          </a:xfrm>
        </p:spPr>
      </p:pic>
      <p:sp>
        <p:nvSpPr>
          <p:cNvPr id="10" name="Content Placeholder 9"/>
          <p:cNvSpPr>
            <a:spLocks noGrp="1"/>
          </p:cNvSpPr>
          <p:nvPr>
            <p:ph sz="half" idx="2"/>
          </p:nvPr>
        </p:nvSpPr>
        <p:spPr>
          <a:xfrm>
            <a:off x="5105400" y="666750"/>
            <a:ext cx="3810000" cy="4191000"/>
          </a:xfrm>
        </p:spPr>
        <p:txBody>
          <a:bodyPr>
            <a:normAutofit fontScale="92500" lnSpcReduction="10000"/>
          </a:bodyPr>
          <a:lstStyle/>
          <a:p>
            <a:r>
              <a:rPr lang="lv-LV" sz="2000" dirty="0" smtClean="0"/>
              <a:t>Pasargāšanās no apmānīšanas</a:t>
            </a:r>
          </a:p>
          <a:p>
            <a:pPr lvl="1"/>
            <a:r>
              <a:rPr lang="lv-LV" sz="1600" dirty="0" smtClean="0"/>
              <a:t>Socioloģiskas aptaujas</a:t>
            </a:r>
          </a:p>
          <a:p>
            <a:pPr lvl="1"/>
            <a:r>
              <a:rPr lang="lv-LV" sz="1600" dirty="0" smtClean="0"/>
              <a:t>Produktu reklāmas</a:t>
            </a:r>
          </a:p>
          <a:p>
            <a:pPr lvl="1"/>
            <a:r>
              <a:rPr lang="lv-LV" sz="1600" dirty="0" smtClean="0"/>
              <a:t>Statistisku datu lietošana manipulācijām ar sabiedrisko  domu</a:t>
            </a:r>
          </a:p>
          <a:p>
            <a:r>
              <a:rPr lang="lv-LV" sz="2000" dirty="0" smtClean="0"/>
              <a:t>Risku analīze</a:t>
            </a:r>
          </a:p>
          <a:p>
            <a:pPr lvl="1"/>
            <a:r>
              <a:rPr lang="lv-LV" sz="1600" dirty="0" smtClean="0"/>
              <a:t>Kodolenerģijas saprātīga izmantošana</a:t>
            </a:r>
          </a:p>
          <a:p>
            <a:pPr lvl="1"/>
            <a:r>
              <a:rPr lang="lv-LV" sz="1600" dirty="0" smtClean="0"/>
              <a:t>Klimata zinātne</a:t>
            </a:r>
          </a:p>
          <a:p>
            <a:r>
              <a:rPr lang="lv-LV" sz="2000" dirty="0" smtClean="0"/>
              <a:t>Bankas, kredīti, apdrošināšana</a:t>
            </a:r>
          </a:p>
          <a:p>
            <a:r>
              <a:rPr lang="lv-LV" sz="2000" dirty="0" smtClean="0"/>
              <a:t>Azartspēļu analīze</a:t>
            </a:r>
          </a:p>
          <a:p>
            <a:r>
              <a:rPr lang="lv-LV" sz="2000" dirty="0" smtClean="0"/>
              <a:t>Mērījumu dati bioloģijā, medicīnā, demogrāfijā, socioloģijā, uzņēmējdarbībā un citur.</a:t>
            </a:r>
          </a:p>
          <a:p>
            <a:endParaRPr lang="en-GB" sz="2000" dirty="0"/>
          </a:p>
        </p:txBody>
      </p:sp>
      <p:sp>
        <p:nvSpPr>
          <p:cNvPr id="13" name="Right Arrow 12"/>
          <p:cNvSpPr/>
          <p:nvPr/>
        </p:nvSpPr>
        <p:spPr>
          <a:xfrm rot="5400000">
            <a:off x="4501568" y="2609820"/>
            <a:ext cx="419040" cy="190500"/>
          </a:xfrm>
          <a:prstGeom prst="rightArrow">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rot="5400000">
            <a:off x="4207556" y="2287636"/>
            <a:ext cx="419040" cy="190500"/>
          </a:xfrm>
          <a:prstGeom prst="rightArrow">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rot="5400000">
            <a:off x="3913543" y="1965453"/>
            <a:ext cx="419040" cy="190500"/>
          </a:xfrm>
          <a:prstGeom prst="rightArrow">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rot="5400000">
            <a:off x="3619530" y="1643270"/>
            <a:ext cx="419040" cy="190500"/>
          </a:xfrm>
          <a:prstGeom prst="rightArrow">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rot="2509393">
            <a:off x="4027813" y="1276349"/>
            <a:ext cx="1076669" cy="671691"/>
          </a:xfrm>
          <a:prstGeom prst="ellipse">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1200" dirty="0" smtClean="0">
                <a:solidFill>
                  <a:schemeClr val="tx1"/>
                </a:solidFill>
              </a:rPr>
              <a:t>statistika</a:t>
            </a:r>
            <a:endParaRPr lang="en-GB" sz="1200" dirty="0">
              <a:solidFill>
                <a:schemeClr val="tx1"/>
              </a:solidFill>
            </a:endParaRPr>
          </a:p>
        </p:txBody>
      </p:sp>
    </p:spTree>
    <p:extLst>
      <p:ext uri="{BB962C8B-B14F-4D97-AF65-F5344CB8AC3E}">
        <p14:creationId xmlns:p14="http://schemas.microsoft.com/office/powerpoint/2010/main" val="52658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Datu apstrādes mērķauditorija</a:t>
            </a:r>
            <a:endParaRPr lang="en-GB" dirty="0"/>
          </a:p>
        </p:txBody>
      </p:sp>
      <p:sp>
        <p:nvSpPr>
          <p:cNvPr id="3" name="Content Placeholder 2"/>
          <p:cNvSpPr>
            <a:spLocks noGrp="1"/>
          </p:cNvSpPr>
          <p:nvPr>
            <p:ph sz="half" idx="1"/>
          </p:nvPr>
        </p:nvSpPr>
        <p:spPr>
          <a:xfrm>
            <a:off x="457200" y="742950"/>
            <a:ext cx="4038600" cy="3851275"/>
          </a:xfrm>
        </p:spPr>
        <p:txBody>
          <a:bodyPr>
            <a:normAutofit fontScale="85000" lnSpcReduction="20000"/>
          </a:bodyPr>
          <a:lstStyle/>
          <a:p>
            <a:pPr marL="0" indent="0">
              <a:buNone/>
            </a:pPr>
            <a:r>
              <a:rPr lang="lv-LV" sz="2000" dirty="0" smtClean="0"/>
              <a:t>Statistiku var mācīt:</a:t>
            </a:r>
          </a:p>
          <a:p>
            <a:r>
              <a:rPr lang="lv-LV" sz="2000" dirty="0" smtClean="0"/>
              <a:t>Integrēti matemātikas stundās</a:t>
            </a:r>
          </a:p>
          <a:p>
            <a:r>
              <a:rPr lang="lv-LV" sz="2000" dirty="0" smtClean="0"/>
              <a:t>Kā fakultatīvu</a:t>
            </a:r>
          </a:p>
          <a:p>
            <a:r>
              <a:rPr lang="lv-LV" sz="2000" dirty="0" smtClean="0"/>
              <a:t>Interešu izglītībā (pulciņos, nometnēs)</a:t>
            </a:r>
            <a:endParaRPr lang="en-US" sz="2000" dirty="0" smtClean="0"/>
          </a:p>
          <a:p>
            <a:endParaRPr lang="en-US" sz="2000" dirty="0"/>
          </a:p>
          <a:p>
            <a:pPr marL="0" indent="0">
              <a:buNone/>
            </a:pPr>
            <a:r>
              <a:rPr lang="en-US" sz="2000" dirty="0" err="1" smtClean="0"/>
              <a:t>Pagaid</a:t>
            </a:r>
            <a:r>
              <a:rPr lang="lv-LV" sz="2000" dirty="0" smtClean="0"/>
              <a:t>ām veiksmīgs formāts nav atrasts.</a:t>
            </a:r>
            <a:endParaRPr lang="en-GB" sz="2000" dirty="0"/>
          </a:p>
        </p:txBody>
      </p:sp>
      <p:sp>
        <p:nvSpPr>
          <p:cNvPr id="4" name="Content Placeholder 3"/>
          <p:cNvSpPr>
            <a:spLocks noGrp="1"/>
          </p:cNvSpPr>
          <p:nvPr>
            <p:ph sz="half" idx="2"/>
          </p:nvPr>
        </p:nvSpPr>
        <p:spPr>
          <a:xfrm>
            <a:off x="4648200" y="742950"/>
            <a:ext cx="4038600" cy="3851275"/>
          </a:xfrm>
        </p:spPr>
        <p:txBody>
          <a:bodyPr>
            <a:normAutofit fontScale="85000" lnSpcReduction="20000"/>
          </a:bodyPr>
          <a:lstStyle/>
          <a:p>
            <a:pPr marL="0" indent="0">
              <a:buNone/>
            </a:pPr>
            <a:r>
              <a:rPr lang="lv-LV" sz="2000" dirty="0" smtClean="0"/>
              <a:t>Statistikas apguvi varētu motivēt nepieciešamība skolā apgūt praktiskas iemaņas. </a:t>
            </a:r>
          </a:p>
          <a:p>
            <a:r>
              <a:rPr lang="lv-LV" sz="2000" dirty="0" smtClean="0"/>
              <a:t>Latvijā jau tagad ir labi sasniegumi PISA testos (valstu salīdzinājums pēc matemātikas prasmēm)</a:t>
            </a:r>
          </a:p>
          <a:p>
            <a:r>
              <a:rPr lang="lv-LV" sz="2000" dirty="0" smtClean="0"/>
              <a:t>Ir arī labi sasniegumi talantīgāko skolēnu (1-2%) apmācīšanā – olimpiāžu sistēma. </a:t>
            </a:r>
          </a:p>
          <a:p>
            <a:pPr marL="0" indent="0">
              <a:buNone/>
            </a:pPr>
            <a:r>
              <a:rPr lang="lv-LV" sz="2000" dirty="0" smtClean="0"/>
              <a:t>Latvijas saimnieciskajai varenībai varētu palīdzēt kvalificēts vidējā līmeņa inženiertehniskais personāls – cilvēki ar stabilām praktiskām iemaņām. Kādi 20-30% no skolu absolventiem profesionālajā dzīvē, iespējams, saskarsies ar matemātiskiem rīkiem un datu apstrāes tehnoloģijām.</a:t>
            </a:r>
            <a:endParaRPr lang="lv-LV" sz="2000" dirty="0"/>
          </a:p>
          <a:p>
            <a:pPr marL="0" indent="0">
              <a:buNone/>
            </a:pPr>
            <a:endParaRPr lang="lv-LV" sz="2000" dirty="0"/>
          </a:p>
          <a:p>
            <a:pPr marL="0" indent="0">
              <a:buNone/>
            </a:pPr>
            <a:endParaRPr lang="en-GB" sz="2000" dirty="0"/>
          </a:p>
        </p:txBody>
      </p:sp>
    </p:spTree>
    <p:extLst>
      <p:ext uri="{BB962C8B-B14F-4D97-AF65-F5344CB8AC3E}">
        <p14:creationId xmlns:p14="http://schemas.microsoft.com/office/powerpoint/2010/main" val="3565039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Datoru izmantošana matemātikā</a:t>
            </a:r>
            <a:endParaRPr lang="en-GB" dirty="0"/>
          </a:p>
        </p:txBody>
      </p:sp>
      <p:sp>
        <p:nvSpPr>
          <p:cNvPr id="3" name="Text Placeholder 2"/>
          <p:cNvSpPr>
            <a:spLocks noGrp="1"/>
          </p:cNvSpPr>
          <p:nvPr>
            <p:ph type="body" sz="quarter" idx="11"/>
          </p:nvPr>
        </p:nvSpPr>
        <p:spPr>
          <a:xfrm>
            <a:off x="381000" y="2495550"/>
            <a:ext cx="5410200" cy="2057400"/>
          </a:xfrm>
        </p:spPr>
        <p:txBody>
          <a:bodyPr/>
          <a:lstStyle/>
          <a:p>
            <a:pPr marL="285750" indent="-285750">
              <a:buFont typeface="Arial" panose="020B0604020202020204" pitchFamily="34" charset="0"/>
              <a:buChar char="•"/>
            </a:pPr>
            <a:r>
              <a:rPr lang="lv-LV" dirty="0" smtClean="0"/>
              <a:t>Trīs veidu datu apstrādes rīki</a:t>
            </a:r>
          </a:p>
          <a:p>
            <a:pPr marL="285750" indent="-285750">
              <a:buFont typeface="Arial" panose="020B0604020202020204" pitchFamily="34" charset="0"/>
              <a:buChar char="•"/>
            </a:pPr>
            <a:r>
              <a:rPr lang="lv-LV" dirty="0" smtClean="0"/>
              <a:t>«Computer-based math» Igaunijā</a:t>
            </a:r>
          </a:p>
        </p:txBody>
      </p:sp>
      <p:sp>
        <p:nvSpPr>
          <p:cNvPr id="4" name="Text Placeholder 3"/>
          <p:cNvSpPr>
            <a:spLocks noGrp="1"/>
          </p:cNvSpPr>
          <p:nvPr>
            <p:ph type="body" sz="quarter" idx="12"/>
          </p:nvPr>
        </p:nvSpPr>
        <p:spPr/>
        <p:txBody>
          <a:bodyPr>
            <a:normAutofit fontScale="92500" lnSpcReduction="20000"/>
          </a:bodyPr>
          <a:lstStyle/>
          <a:p>
            <a:pPr algn="l"/>
            <a:r>
              <a:rPr lang="lv-LV" dirty="0" smtClean="0">
                <a:latin typeface="Calibri"/>
                <a:ea typeface="DejaVu Sans"/>
              </a:rPr>
              <a:t>Datu apstrāde skolās</a:t>
            </a:r>
            <a:endParaRPr lang="lv-LV" dirty="0" smtClean="0"/>
          </a:p>
          <a:p>
            <a:endParaRPr lang="en-GB" dirty="0"/>
          </a:p>
        </p:txBody>
      </p:sp>
    </p:spTree>
    <p:extLst>
      <p:ext uri="{BB962C8B-B14F-4D97-AF65-F5344CB8AC3E}">
        <p14:creationId xmlns:p14="http://schemas.microsoft.com/office/powerpoint/2010/main" val="45744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Trīs veidu datu apstrādes rīki </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354881121"/>
              </p:ext>
            </p:extLst>
          </p:nvPr>
        </p:nvGraphicFramePr>
        <p:xfrm>
          <a:off x="457200" y="615950"/>
          <a:ext cx="8229600" cy="4394200"/>
        </p:xfrm>
        <a:graphic>
          <a:graphicData uri="http://schemas.openxmlformats.org/drawingml/2006/table">
            <a:tbl>
              <a:tblPr firstRow="1" bandRow="1">
                <a:tableStyleId>{5C22544A-7EE6-4342-B048-85BDC9FD1C3A}</a:tableStyleId>
              </a:tblPr>
              <a:tblGrid>
                <a:gridCol w="2743200"/>
                <a:gridCol w="2743200"/>
                <a:gridCol w="2743200"/>
              </a:tblGrid>
              <a:tr h="1193800">
                <a:tc>
                  <a:txBody>
                    <a:bodyPr/>
                    <a:lstStyle/>
                    <a:p>
                      <a:r>
                        <a:rPr lang="lv-LV" dirty="0" smtClean="0"/>
                        <a:t>Universālas</a:t>
                      </a:r>
                      <a:r>
                        <a:rPr lang="lv-LV" baseline="0" dirty="0" smtClean="0"/>
                        <a:t> programmēšanas valodas (C, C++, Java, Ruby, Python, u.c.)</a:t>
                      </a:r>
                      <a:endParaRPr lang="en-GB" dirty="0"/>
                    </a:p>
                  </a:txBody>
                  <a:tcPr/>
                </a:tc>
                <a:tc>
                  <a:txBody>
                    <a:bodyPr/>
                    <a:lstStyle/>
                    <a:p>
                      <a:r>
                        <a:rPr lang="lv-LV" dirty="0" smtClean="0"/>
                        <a:t>Domēnspecifiskas valodas un rīki (</a:t>
                      </a:r>
                      <a:r>
                        <a:rPr lang="lv-LV" baseline="0" dirty="0" smtClean="0"/>
                        <a:t>R/RStudio, Mathematica, Stata, Matlab, SPSS, arī PL/SQL)</a:t>
                      </a:r>
                      <a:endParaRPr lang="en-GB" dirty="0"/>
                    </a:p>
                  </a:txBody>
                  <a:tcPr/>
                </a:tc>
                <a:tc>
                  <a:txBody>
                    <a:bodyPr/>
                    <a:lstStyle/>
                    <a:p>
                      <a:r>
                        <a:rPr lang="lv-LV" dirty="0" smtClean="0"/>
                        <a:t>Izklājlapas jeb Spreadsheets (MS Excel,</a:t>
                      </a:r>
                      <a:r>
                        <a:rPr lang="lv-LV" baseline="0" dirty="0" smtClean="0"/>
                        <a:t> LibreOffice Calc u.c.)</a:t>
                      </a:r>
                      <a:endParaRPr lang="en-GB" dirty="0"/>
                    </a:p>
                  </a:txBody>
                  <a:tcPr/>
                </a:tc>
              </a:tr>
              <a:tr h="1193800">
                <a:tc>
                  <a:txBody>
                    <a:bodyPr/>
                    <a:lstStyle/>
                    <a:p>
                      <a:r>
                        <a:rPr lang="lv-LV" dirty="0" smtClean="0"/>
                        <a:t>«+» Lielas</a:t>
                      </a:r>
                      <a:r>
                        <a:rPr lang="lv-LV" baseline="0" dirty="0" smtClean="0"/>
                        <a:t> iespējas jebkurā jomā; labi dokkumentētas bibliotēkas; spēja integrēties ar Web un jebkuru citu vidi vai rīku.</a:t>
                      </a:r>
                      <a:endParaRPr lang="en-GB" dirty="0"/>
                    </a:p>
                  </a:txBody>
                  <a:tcPr/>
                </a:tc>
                <a:tc>
                  <a:txBody>
                    <a:bodyPr/>
                    <a:lstStyle/>
                    <a:p>
                      <a:r>
                        <a:rPr lang="lv-LV" dirty="0" smtClean="0"/>
                        <a:t>«+» Lielas</a:t>
                      </a:r>
                      <a:r>
                        <a:rPr lang="lv-LV" baseline="0" dirty="0" smtClean="0"/>
                        <a:t> iespējas datu apstrādei; nedaudzās rindiņās var iegūt interesantus rezultātus.</a:t>
                      </a:r>
                      <a:endParaRPr lang="en-GB" dirty="0"/>
                    </a:p>
                  </a:txBody>
                  <a:tcPr/>
                </a:tc>
                <a:tc>
                  <a:txBody>
                    <a:bodyPr/>
                    <a:lstStyle/>
                    <a:p>
                      <a:r>
                        <a:rPr lang="lv-LV" dirty="0" smtClean="0"/>
                        <a:t>«+» Izmantojamas pilnīgiem neprogrammētājiem. Dati un to apstrādes procedūras un rezultāti glabājas kopā.</a:t>
                      </a:r>
                      <a:endParaRPr lang="en-GB" dirty="0"/>
                    </a:p>
                  </a:txBody>
                  <a:tcPr/>
                </a:tc>
              </a:tr>
              <a:tr h="1193800">
                <a:tc>
                  <a:txBody>
                    <a:bodyPr/>
                    <a:lstStyle/>
                    <a:p>
                      <a:r>
                        <a:rPr lang="lv-LV" dirty="0" smtClean="0"/>
                        <a:t>«-» Jāraksta</a:t>
                      </a:r>
                      <a:r>
                        <a:rPr lang="lv-LV" baseline="0" dirty="0" smtClean="0"/>
                        <a:t> un jātestē daudz koda; šīs iemaņas ir šauri specializētas (ne visi IT jomā nodarbinātie ir programmētāji).</a:t>
                      </a:r>
                      <a:endParaRPr lang="en-GB" dirty="0"/>
                    </a:p>
                  </a:txBody>
                  <a:tcPr/>
                </a:tc>
                <a:tc>
                  <a:txBody>
                    <a:bodyPr/>
                    <a:lstStyle/>
                    <a:p>
                      <a:r>
                        <a:rPr lang="lv-LV" dirty="0" smtClean="0"/>
                        <a:t>«-» Šīs valodas un rīki ir atsevišķi jāmācās un datu apstrādes/statistikas</a:t>
                      </a:r>
                      <a:r>
                        <a:rPr lang="lv-LV" baseline="0" dirty="0" smtClean="0"/>
                        <a:t> kursā tam var nepietikt laika.</a:t>
                      </a:r>
                      <a:endParaRPr lang="en-GB" dirty="0"/>
                    </a:p>
                  </a:txBody>
                  <a:tcPr/>
                </a:tc>
                <a:tc>
                  <a:txBody>
                    <a:bodyPr/>
                    <a:lstStyle/>
                    <a:p>
                      <a:r>
                        <a:rPr lang="lv-LV" dirty="0" smtClean="0"/>
                        <a:t>«-» Nav</a:t>
                      </a:r>
                      <a:r>
                        <a:rPr lang="lv-LV" baseline="0" dirty="0" smtClean="0"/>
                        <a:t> ideāli piemērotas sarežģītākiem statistikas vai datu vizualizācijas uzdevumiem. Vai arī vajadzīga VBA programmēšana.</a:t>
                      </a:r>
                      <a:endParaRPr lang="en-GB" dirty="0"/>
                    </a:p>
                  </a:txBody>
                  <a:tcPr/>
                </a:tc>
              </a:tr>
            </a:tbl>
          </a:graphicData>
        </a:graphic>
      </p:graphicFrame>
    </p:spTree>
    <p:extLst>
      <p:ext uri="{BB962C8B-B14F-4D97-AF65-F5344CB8AC3E}">
        <p14:creationId xmlns:p14="http://schemas.microsoft.com/office/powerpoint/2010/main" val="1965935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Īsi par datorizēto matemātiku Igaunijā</a:t>
            </a:r>
            <a:endParaRPr lang="en-GB" dirty="0"/>
          </a:p>
        </p:txBody>
      </p:sp>
      <p:sp>
        <p:nvSpPr>
          <p:cNvPr id="6" name="Content Placeholder 5"/>
          <p:cNvSpPr>
            <a:spLocks noGrp="1"/>
          </p:cNvSpPr>
          <p:nvPr>
            <p:ph idx="1"/>
          </p:nvPr>
        </p:nvSpPr>
        <p:spPr/>
        <p:txBody>
          <a:bodyPr>
            <a:normAutofit lnSpcReduction="10000"/>
          </a:bodyPr>
          <a:lstStyle/>
          <a:p>
            <a:r>
              <a:rPr lang="en-GB" sz="1800" dirty="0">
                <a:hlinkClick r:id="rId2"/>
              </a:rPr>
              <a:t>http://</a:t>
            </a:r>
            <a:r>
              <a:rPr lang="en-GB" sz="1800" dirty="0" smtClean="0">
                <a:hlinkClick r:id="rId2"/>
              </a:rPr>
              <a:t>computerbasedmath.org/computer-based-math-education-estonia.html</a:t>
            </a:r>
            <a:r>
              <a:rPr lang="lv-LV" sz="1800" dirty="0" smtClean="0"/>
              <a:t> </a:t>
            </a:r>
          </a:p>
          <a:p>
            <a:r>
              <a:rPr lang="lv-LV" sz="1800" dirty="0">
                <a:hlinkClick r:id="rId3"/>
              </a:rPr>
              <a:t>http://</a:t>
            </a:r>
            <a:r>
              <a:rPr lang="lv-LV" sz="1800" dirty="0" smtClean="0">
                <a:hlinkClick r:id="rId3"/>
              </a:rPr>
              <a:t>www.computerbasedmath.org/resources/reforming-math-curriculum-with-computers.html</a:t>
            </a:r>
            <a:r>
              <a:rPr lang="lv-LV" sz="1800" dirty="0" smtClean="0"/>
              <a:t> </a:t>
            </a:r>
          </a:p>
          <a:p>
            <a:r>
              <a:rPr lang="lv-LV" sz="1800" dirty="0" smtClean="0"/>
              <a:t>Kopsavilkums par Igauniju:</a:t>
            </a:r>
          </a:p>
          <a:p>
            <a:pPr lvl="1"/>
            <a:r>
              <a:rPr lang="lv-LV" sz="1400" dirty="0" smtClean="0"/>
              <a:t>Tiks lietots maksas rīks Mathematica (autori un arī risinājuma īpašnieki – Stephen Wolfram un David Wolfram) – iespējams, Igaunijas skolām tas būs pieejams ar ievērojamām atlaidēm</a:t>
            </a:r>
          </a:p>
          <a:p>
            <a:pPr lvl="1"/>
            <a:r>
              <a:rPr lang="lv-LV" sz="1400" dirty="0" smtClean="0"/>
              <a:t>Izmaiņas saistībā ar «computer based math» skars ne vien varbūtību un statistikas mācīšanu, bet arī t.s. «tradicionālās» matemātikas jomas. </a:t>
            </a:r>
          </a:p>
          <a:p>
            <a:pPr lvl="1"/>
            <a:r>
              <a:rPr lang="lv-LV" sz="1400" dirty="0" smtClean="0"/>
              <a:t>Jau vairākus gadus Igaunijas izglītības sistēmā pieņemts politisks lēmums visiem mācīt programmēšanu.</a:t>
            </a:r>
          </a:p>
          <a:p>
            <a:r>
              <a:rPr lang="lv-LV" sz="2200" dirty="0" smtClean="0"/>
              <a:t>Kas no tā var būt aktuāli Latvijai? Ir iespējams izmantot līdzīgas idejas, plašāk gatavojot interaktīvus piemērus un demonstrācijas – to var darīt neatkarīgi no izmantotā rīka, programmēšanas prasmju līmeņa vai reformu mēroga. </a:t>
            </a:r>
            <a:endParaRPr lang="lv-LV" sz="2200" dirty="0"/>
          </a:p>
        </p:txBody>
      </p:sp>
    </p:spTree>
    <p:extLst>
      <p:ext uri="{BB962C8B-B14F-4D97-AF65-F5344CB8AC3E}">
        <p14:creationId xmlns:p14="http://schemas.microsoft.com/office/powerpoint/2010/main" val="1217968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3652</TotalTime>
  <Words>2654</Words>
  <Application>Microsoft Office PowerPoint</Application>
  <PresentationFormat>On-screen Show (16:9)</PresentationFormat>
  <Paragraphs>293</Paragraphs>
  <Slides>25</Slides>
  <Notes>11</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Custom Design</vt:lpstr>
      <vt:lpstr>Office Theme</vt:lpstr>
      <vt:lpstr>PowerPoint Presentation</vt:lpstr>
      <vt:lpstr>Ievads</vt:lpstr>
      <vt:lpstr>Skolu matemātika un datu analīze</vt:lpstr>
      <vt:lpstr>Jauni akcenti matemātikas mācīšanā</vt:lpstr>
      <vt:lpstr>Praktiskais labums no statistikas?</vt:lpstr>
      <vt:lpstr>Datu apstrādes mērķauditorija</vt:lpstr>
      <vt:lpstr>Datoru izmantošana matemātikā</vt:lpstr>
      <vt:lpstr>Trīs veidu datu apstrādes rīki </vt:lpstr>
      <vt:lpstr>Īsi par datorizēto matemātiku Igaunijā</vt:lpstr>
      <vt:lpstr>Varbūtības un statistika kā mācību tēma</vt:lpstr>
      <vt:lpstr>Latvijas izglītības standarts</vt:lpstr>
      <vt:lpstr>Citu valstu pieredze (īpaši 7.-9.kl.)</vt:lpstr>
      <vt:lpstr>Valoda R un tās lietojumi</vt:lpstr>
      <vt:lpstr>Dzimšanas dienu uzdevums</vt:lpstr>
      <vt:lpstr>Kas ir R?</vt:lpstr>
      <vt:lpstr>Statistikas elementi citos priekšmetos</vt:lpstr>
      <vt:lpstr>Astronomija: Saullēktu piemērs</vt:lpstr>
      <vt:lpstr>Demogrāfija: Nepilsoņu vecumstruktūra</vt:lpstr>
      <vt:lpstr>Ģeogrāfiskas kartes kā aprēķina rezultāts</vt:lpstr>
      <vt:lpstr>Datu avoti, kas bieži parādās ziņās</vt:lpstr>
      <vt:lpstr>Tēmas atspoguļojums</vt:lpstr>
      <vt:lpstr>Kļūdaini priekšstati varbūtībās (misconceptions)</vt:lpstr>
      <vt:lpstr>Intuīcijas liste</vt:lpstr>
      <vt:lpstr>Kursa Ievads Vidusskolēniem (10.-12.kl.)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166</cp:revision>
  <dcterms:modified xsi:type="dcterms:W3CDTF">2014-08-03T21:42:10Z</dcterms:modified>
</cp:coreProperties>
</file>