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89" r:id="rId4"/>
    <p:sldId id="269" r:id="rId5"/>
    <p:sldId id="290" r:id="rId6"/>
    <p:sldId id="272" r:id="rId7"/>
    <p:sldId id="271" r:id="rId8"/>
    <p:sldId id="270" r:id="rId9"/>
    <p:sldId id="273" r:id="rId10"/>
    <p:sldId id="274" r:id="rId11"/>
    <p:sldId id="275" r:id="rId12"/>
    <p:sldId id="276" r:id="rId13"/>
    <p:sldId id="277" r:id="rId14"/>
    <p:sldId id="278" r:id="rId15"/>
    <p:sldId id="279" r:id="rId16"/>
    <p:sldId id="280" r:id="rId17"/>
    <p:sldId id="282" r:id="rId18"/>
    <p:sldId id="281" r:id="rId19"/>
    <p:sldId id="283" r:id="rId20"/>
    <p:sldId id="284" r:id="rId21"/>
    <p:sldId id="285" r:id="rId22"/>
    <p:sldId id="286" r:id="rId23"/>
    <p:sldId id="267" r:id="rId24"/>
    <p:sldId id="293" r:id="rId25"/>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47" autoAdjust="0"/>
  </p:normalViewPr>
  <p:slideViewPr>
    <p:cSldViewPr>
      <p:cViewPr>
        <p:scale>
          <a:sx n="100" d="100"/>
          <a:sy n="100" d="100"/>
        </p:scale>
        <p:origin x="-504" y="12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endParaRPr/>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Statistikas mācīšanā ir daudz klasisku uzdevumu, kuri prasa</a:t>
            </a:r>
            <a:r>
              <a:rPr lang="lv-LV" baseline="0" dirty="0" smtClean="0"/>
              <a:t> tikai nedaudz padomāt. Daži piemēri:</a:t>
            </a:r>
          </a:p>
          <a:p>
            <a:pPr marL="228600" indent="-228600">
              <a:buAutoNum type="arabicParenBoth"/>
            </a:pPr>
            <a:r>
              <a:rPr lang="lv-LV" baseline="0" dirty="0" smtClean="0"/>
              <a:t>Kādā svētku atrakcijā Jums parāda 3 kastes, no kurām divas ir tukšas, bet vienā ir balva. Jūs varat izvēlēties vienu no kastēm – bet vēl neatverat to; šajā brīdī spēles vadītājs var izlemt atvērt kādu citu kasti un parāda, ka tā ir tukša. Turklāt piedāvā Jums iespēju – vērt vaļā sākotnēji izraudzīto kasti, vai arī trešo – pāri palikušo. Ko Jūs darītu?  (Un pēc tam – tas pats jautājums, ja spēles vadītājam ir OBLIGĀTS PIENĀKUMS atvērt kādu citu kasti pēc tam, kad esat izvēlējies savējo.) </a:t>
            </a:r>
            <a:br>
              <a:rPr lang="lv-LV" baseline="0" dirty="0" smtClean="0"/>
            </a:br>
            <a:r>
              <a:rPr lang="lv-LV" baseline="0" dirty="0" smtClean="0"/>
              <a:t>Parasti atbilde ir – pirmajā gadījumā nemainīt izraudzīto kasti (ja nu spēles vadītājam ir padomā aizvilināt cilvēku no pareizās izvēles?, bet otrajā gadījumā – mainīt, jo tādējādi var uzlabot veiksmes varbūtību no 1/3 līdz 1/2). </a:t>
            </a:r>
          </a:p>
          <a:p>
            <a:pPr marL="228600" indent="-228600">
              <a:buAutoNum type="arabicParenBoth"/>
            </a:pPr>
            <a:r>
              <a:rPr lang="lv-LV" baseline="0" dirty="0" smtClean="0"/>
              <a:t>Ābrams ir kara lidmašīnu remonta strādnieks. Ikreizi viņš uzskaita, kādi ir bojājumi tajās lidmašīnās, kuras sekmīgi atgriezušās no uzdevuma (nav notriektas). Ir redzams, ka korpuss un degvielas sistēma daudz biežāk cietuši no lodēm un šķembām nekā dzinēji. Ja viņiem ir iespējams pieskrūvēt papildu aizsargplāksnes kādām no lidmašīnas daļām – ko viņiem vajadzētu aizsargāt: degvielas sistēmu vai dzinējus?</a:t>
            </a:r>
            <a:br>
              <a:rPr lang="lv-LV" baseline="0" dirty="0" smtClean="0"/>
            </a:br>
            <a:r>
              <a:rPr lang="lv-LV" baseline="0" dirty="0" smtClean="0"/>
              <a:t>(Parasti atbilde ir – dzinējus, jo lidmašīnas, kurām tie bija bojāti, neatgriezās.)</a:t>
            </a:r>
          </a:p>
          <a:p>
            <a:pPr marL="0" indent="0">
              <a:buNone/>
            </a:pPr>
            <a:endParaRPr lang="lv-LV" baseline="0" dirty="0" smtClean="0"/>
          </a:p>
          <a:p>
            <a:pPr marL="0" indent="0">
              <a:buNone/>
            </a:pPr>
            <a:r>
              <a:rPr lang="lv-LV" b="1" baseline="0" dirty="0" smtClean="0"/>
              <a:t>Atsauces</a:t>
            </a:r>
          </a:p>
          <a:p>
            <a:pPr marL="0" indent="0">
              <a:buNone/>
            </a:pPr>
            <a:r>
              <a:rPr lang="lv-LV" baseline="0" dirty="0" smtClean="0"/>
              <a:t>http://www.businessinsider.com/five-statistics-problems-that-will-change-the-way-you-see-the-world-2012-11?op=1 </a:t>
            </a:r>
          </a:p>
        </p:txBody>
      </p:sp>
      <p:sp>
        <p:nvSpPr>
          <p:cNvPr id="4" name="Slide Number Placeholder 3"/>
          <p:cNvSpPr>
            <a:spLocks noGrp="1"/>
          </p:cNvSpPr>
          <p:nvPr>
            <p:ph type="sldNum" idx="10"/>
          </p:nvPr>
        </p:nvSpPr>
        <p:spPr/>
        <p:txBody>
          <a:bodyPr/>
          <a:lstStyle/>
          <a:p>
            <a:pPr algn="r"/>
            <a:fld id="{59F38593-E0AF-4C4A-8A23-F1E93B36D532}" type="slidenum">
              <a:rPr lang="en-US" smtClean="0"/>
              <a:t>2</a:t>
            </a:fld>
            <a:endParaRPr lang="en-US"/>
          </a:p>
        </p:txBody>
      </p:sp>
    </p:spTree>
    <p:extLst>
      <p:ext uri="{BB962C8B-B14F-4D97-AF65-F5344CB8AC3E}">
        <p14:creationId xmlns:p14="http://schemas.microsoft.com/office/powerpoint/2010/main" val="178366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5750" lvl="1" indent="-285750">
              <a:buFont typeface="Arial" panose="020B0604020202020204" pitchFamily="34" charset="0"/>
              <a:buChar char="•"/>
            </a:pPr>
            <a:r>
              <a:rPr lang="lv-LV" dirty="0" smtClean="0"/>
              <a:t>Piemēri: </a:t>
            </a:r>
            <a:r>
              <a:rPr lang="en-US" dirty="0" err="1" smtClean="0"/>
              <a:t>Automobi</a:t>
            </a:r>
            <a:r>
              <a:rPr lang="lv-LV" dirty="0" smtClean="0"/>
              <a:t>ļu izplūdes gāzu analīze (rādījumi var būtiski atšķirties dažādos mērījumos). </a:t>
            </a:r>
          </a:p>
          <a:p>
            <a:pPr marL="285750" lvl="1" indent="-285750">
              <a:buFont typeface="Arial" panose="020B0604020202020204" pitchFamily="34" charset="0"/>
              <a:buChar char="•"/>
            </a:pPr>
            <a:r>
              <a:rPr lang="lv-LV" dirty="0" smtClean="0"/>
              <a:t>Galvassāpju medikamentu iedarības noteikšana vai arī salīdzinājums ar esošu medikamentu.</a:t>
            </a:r>
          </a:p>
          <a:p>
            <a:pPr marL="285750" lvl="1" indent="-285750">
              <a:buFont typeface="Arial" panose="020B0604020202020204" pitchFamily="34" charset="0"/>
              <a:buChar char="•"/>
            </a:pPr>
            <a:r>
              <a:rPr lang="lv-LV" dirty="0" smtClean="0"/>
              <a:t>PISA testu rezultāti dažādās valstīs.</a:t>
            </a:r>
          </a:p>
          <a:p>
            <a:endParaRPr lang="lv-LV" dirty="0" smtClean="0"/>
          </a:p>
          <a:p>
            <a:r>
              <a:rPr lang="lv-LV" dirty="0" smtClean="0"/>
              <a:t>Noteikumi par metroloģiskajām prasībām izplūdes gāzu analizatoriem – ir runa par skābekļa, oglekļa monoksīda, oglekļa dioksīda</a:t>
            </a:r>
            <a:r>
              <a:rPr lang="lv-LV" baseline="0" dirty="0" smtClean="0"/>
              <a:t> un ogļūdeņražu mērīšanu izplūdes gāzēs. </a:t>
            </a:r>
            <a:endParaRPr lang="en-US"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a:t>
            </a:fld>
            <a:endParaRPr lang="en-US"/>
          </a:p>
        </p:txBody>
      </p:sp>
    </p:spTree>
    <p:extLst>
      <p:ext uri="{BB962C8B-B14F-4D97-AF65-F5344CB8AC3E}">
        <p14:creationId xmlns:p14="http://schemas.microsoft.com/office/powerpoint/2010/main" val="26860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1" dirty="0" smtClean="0"/>
              <a:t>Aktivitāte: </a:t>
            </a:r>
          </a:p>
          <a:p>
            <a:pPr marL="228600" indent="-228600">
              <a:buFont typeface="+mj-lt"/>
              <a:buAutoNum type="arabicPeriod"/>
            </a:pPr>
            <a:r>
              <a:rPr lang="lv-LV" dirty="0" smtClean="0"/>
              <a:t>Cilvēki tiešsaistē izvēlas «mīļāko krāsu» no komplekta (zils, zaļš, sarkans). </a:t>
            </a:r>
            <a:r>
              <a:rPr lang="lv-LV" baseline="0" dirty="0" smtClean="0"/>
              <a:t> Novērojumi veido raibu virkni, bet to viegli apkopot tabulā. Un pēc tam zīmēt «joslu diagrammu». </a:t>
            </a:r>
          </a:p>
          <a:p>
            <a:pPr marL="228600" indent="-228600">
              <a:buFont typeface="+mj-lt"/>
              <a:buAutoNum type="arabicPeriod"/>
            </a:pPr>
            <a:r>
              <a:rPr lang="lv-LV" baseline="0" dirty="0" smtClean="0"/>
              <a:t>Joslu diagrammā, kas apkopo kvalitatīva atribūta vērtības ir pareizi nenorādīt horizontālo asi, jo vērtības nav sakārtotas (tās nevar viennozīmīgi «uzlikt uz ass»). Joslas var pārkārtot – un diagramma joprojām attēlo to pašu informāciju.</a:t>
            </a:r>
          </a:p>
          <a:p>
            <a:pPr marL="228600" indent="-228600">
              <a:buFont typeface="+mj-lt"/>
              <a:buAutoNum type="arabicPeriod"/>
            </a:pPr>
            <a:r>
              <a:rPr lang="lv-LV" baseline="0" dirty="0" smtClean="0"/>
              <a:t>Joslu diagrammā būtiski ir vizuālie laukumi – nedrīkst joslas zīmēt dažādā platumā «vienkārši tāpat». Ja novāc vertikālo asi, joprojām saglabājas proporcijas.</a:t>
            </a:r>
          </a:p>
          <a:p>
            <a:pPr marL="228600" indent="-228600">
              <a:buFont typeface="+mj-lt"/>
              <a:buAutoNum type="arabicPeriod"/>
            </a:pPr>
            <a:endParaRPr lang="lv-LV" baseline="0" dirty="0" smtClean="0"/>
          </a:p>
          <a:p>
            <a:pPr marL="0" indent="0">
              <a:buFont typeface="+mj-lt"/>
              <a:buNone/>
            </a:pPr>
            <a:r>
              <a:rPr lang="lv-LV" b="1" baseline="0" dirty="0" smtClean="0"/>
              <a:t>Elementārā matemātika: </a:t>
            </a:r>
          </a:p>
          <a:p>
            <a:pPr marL="0" indent="0">
              <a:buFont typeface="+mj-lt"/>
              <a:buNone/>
            </a:pPr>
            <a:r>
              <a:rPr lang="lv-LV" baseline="0" dirty="0" smtClean="0"/>
              <a:t>Dotas proporcijas (2:3:3:1) – atrast, kā tās sadala noteiktu kvantumu. </a:t>
            </a:r>
          </a:p>
          <a:p>
            <a:pPr marL="0" indent="0">
              <a:buFont typeface="+mj-lt"/>
              <a:buNone/>
            </a:pPr>
            <a:r>
              <a:rPr lang="lv-LV" baseline="0" dirty="0" smtClean="0"/>
              <a:t>No joslu diagrammas pateikt, kādu daļu (vai cik %) aizņem katras krāsas stabiņš no visiem stabiņiem.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4</a:t>
            </a:fld>
            <a:endParaRPr lang="en-US"/>
          </a:p>
        </p:txBody>
      </p:sp>
    </p:spTree>
    <p:extLst>
      <p:ext uri="{BB962C8B-B14F-4D97-AF65-F5344CB8AC3E}">
        <p14:creationId xmlns:p14="http://schemas.microsoft.com/office/powerpoint/2010/main" val="83844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endParaRPr/>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endParaRPr/>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20</a:t>
            </a:fld>
            <a:endParaRPr lang="en-US"/>
          </a:p>
        </p:txBody>
      </p:sp>
    </p:spTree>
    <p:extLst>
      <p:ext uri="{BB962C8B-B14F-4D97-AF65-F5344CB8AC3E}">
        <p14:creationId xmlns:p14="http://schemas.microsoft.com/office/powerpoint/2010/main" val="656990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http://blog.timesunion.com/holistichealth/files/2012/04/time.jpg</a:t>
            </a:r>
            <a:r>
              <a:rPr lang="lv-LV" dirty="0" smtClean="0"/>
              <a:t>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23</a:t>
            </a:fld>
            <a:endParaRPr lang="en-US"/>
          </a:p>
        </p:txBody>
      </p:sp>
    </p:spTree>
    <p:extLst>
      <p:ext uri="{BB962C8B-B14F-4D97-AF65-F5344CB8AC3E}">
        <p14:creationId xmlns:p14="http://schemas.microsoft.com/office/powerpoint/2010/main" val="414014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9000"/>
            <a:ext cx="7543080" cy="522720"/>
          </a:xfrm>
          <a:prstGeom prst="rect">
            <a:avLst/>
          </a:prstGeom>
        </p:spPr>
        <p:txBody>
          <a:bodyPr wrap="none" lIns="0" tIns="0" rIns="0" bIns="0" anchor="ctr"/>
          <a:lstStyle/>
          <a:p>
            <a:endParaRPr/>
          </a:p>
        </p:txBody>
      </p:sp>
      <p:sp>
        <p:nvSpPr>
          <p:cNvPr id="55" name="PlaceHolder 2"/>
          <p:cNvSpPr>
            <a:spLocks noGrp="1"/>
          </p:cNvSpPr>
          <p:nvPr>
            <p:ph type="subTitle"/>
          </p:nvPr>
        </p:nvSpPr>
        <p:spPr>
          <a:xfrm>
            <a:off x="152280" y="895320"/>
            <a:ext cx="8838360" cy="385128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p>
            <a:endParaRPr/>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p>
            <a:endParaRPr/>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2015-02-10</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64441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2"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p:nvPicPr>
        <p:blipFill>
          <a:blip r:embed="rId3"/>
          <a:stretch>
            <a:fillRect/>
          </a:stretch>
        </p:blipFill>
        <p:spPr>
          <a:xfrm>
            <a:off x="0" y="590400"/>
            <a:ext cx="9143280" cy="4571280"/>
          </a:xfrm>
          <a:prstGeom prst="rect">
            <a:avLst/>
          </a:prstGeom>
          <a:ln>
            <a:noFill/>
          </a:ln>
        </p:spPr>
      </p:pic>
      <p:sp>
        <p:nvSpPr>
          <p:cNvPr id="5" name="CustomShape 5"/>
          <p:cNvSpPr/>
          <p:nvPr/>
        </p:nvSpPr>
        <p:spPr>
          <a:xfrm>
            <a:off x="38088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1</a:t>
            </a:r>
            <a:endParaRPr/>
          </a:p>
        </p:txBody>
      </p:sp>
      <p:sp>
        <p:nvSpPr>
          <p:cNvPr id="6" name="CustomShape 6"/>
          <p:cNvSpPr/>
          <p:nvPr/>
        </p:nvSpPr>
        <p:spPr>
          <a:xfrm>
            <a:off x="214884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2</a:t>
            </a:r>
            <a:endParaRPr/>
          </a:p>
        </p:txBody>
      </p:sp>
      <p:sp>
        <p:nvSpPr>
          <p:cNvPr id="7" name="CustomShape 7"/>
          <p:cNvSpPr/>
          <p:nvPr/>
        </p:nvSpPr>
        <p:spPr>
          <a:xfrm>
            <a:off x="38088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3</a:t>
            </a:r>
            <a:endParaRPr/>
          </a:p>
        </p:txBody>
      </p:sp>
      <p:sp>
        <p:nvSpPr>
          <p:cNvPr id="8" name="CustomShape 8"/>
          <p:cNvSpPr/>
          <p:nvPr/>
        </p:nvSpPr>
        <p:spPr>
          <a:xfrm>
            <a:off x="213372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a:ea typeface="DejaVu Sans"/>
              </a:rPr>
              <a:t>Jūsu logo 4</a:t>
            </a:r>
            <a:endParaRPr/>
          </a:p>
        </p:txBody>
      </p:sp>
      <p:pic>
        <p:nvPicPr>
          <p:cNvPr id="9" name="Picture 3"/>
          <p:cNvPicPr/>
          <p:nvPr/>
        </p:nvPicPr>
        <p:blipFill>
          <a:blip r:embed="rId4"/>
          <a:stretch>
            <a:fillRect/>
          </a:stretch>
        </p:blipFill>
        <p:spPr>
          <a:xfrm>
            <a:off x="257760" y="0"/>
            <a:ext cx="1904400" cy="951840"/>
          </a:xfrm>
          <a:prstGeom prst="rect">
            <a:avLst/>
          </a:prstGeom>
          <a:ln>
            <a:noFill/>
          </a:ln>
        </p:spPr>
      </p:pic>
      <p:sp>
        <p:nvSpPr>
          <p:cNvPr id="10" name="PlaceHolder 9"/>
          <p:cNvSpPr>
            <a:spLocks noGrp="1"/>
          </p:cNvSpPr>
          <p:nvPr>
            <p:ph type="title"/>
          </p:nvPr>
        </p:nvSpPr>
        <p:spPr>
          <a:xfrm>
            <a:off x="152280" y="-9000"/>
            <a:ext cx="7543080" cy="522720"/>
          </a:xfrm>
          <a:prstGeom prst="rect">
            <a:avLst/>
          </a:prstGeom>
        </p:spPr>
        <p:txBody>
          <a:bodyPr wrap="none" lIns="0" tIns="0" rIns="0" bIns="0" anchor="ctr"/>
          <a:lstStyle/>
          <a:p>
            <a:r>
              <a:rPr lang="en-US"/>
              <a:t>Click to edit the title text format</a:t>
            </a:r>
            <a:endParaRPr/>
          </a:p>
        </p:txBody>
      </p:sp>
      <p:sp>
        <p:nvSpPr>
          <p:cNvPr id="11" name="PlaceHolder 10"/>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4" name="Rectangle 13"/>
          <p:cNvSpPr/>
          <p:nvPr userDrawn="1"/>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2"/>
          <p:cNvPicPr/>
          <p:nvPr/>
        </p:nvPicPr>
        <p:blipFill>
          <a:blip r:embed="rId7"/>
          <a:stretch>
            <a:fillRect/>
          </a:stretch>
        </p:blipFill>
        <p:spPr>
          <a:xfrm>
            <a:off x="0" y="0"/>
            <a:ext cx="9143640" cy="511560"/>
          </a:xfrm>
          <a:prstGeom prst="rect">
            <a:avLst/>
          </a:prstGeom>
          <a:ln>
            <a:noFill/>
          </a:ln>
        </p:spPr>
      </p:pic>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pic>
        <p:nvPicPr>
          <p:cNvPr id="51" name="Picture 4"/>
          <p:cNvPicPr/>
          <p:nvPr/>
        </p:nvPicPr>
        <p:blipFill>
          <a:blip r:embed="rId8"/>
          <a:stretch>
            <a:fillRect/>
          </a:stretch>
        </p:blipFill>
        <p:spPr>
          <a:xfrm>
            <a:off x="8119080" y="0"/>
            <a:ext cx="1024200" cy="511560"/>
          </a:xfrm>
          <a:prstGeom prst="rect">
            <a:avLst/>
          </a:prstGeom>
          <a:ln>
            <a:noFill/>
          </a:ln>
        </p:spPr>
      </p:pic>
      <p:sp>
        <p:nvSpPr>
          <p:cNvPr id="52" name="PlaceHolder 5"/>
          <p:cNvSpPr>
            <a:spLocks noGrp="1"/>
          </p:cNvSpPr>
          <p:nvPr>
            <p:ph type="title"/>
          </p:nvPr>
        </p:nvSpPr>
        <p:spPr>
          <a:xfrm>
            <a:off x="152280" y="-9000"/>
            <a:ext cx="7543080" cy="522360"/>
          </a:xfrm>
          <a:prstGeom prst="rect">
            <a:avLst/>
          </a:prstGeom>
        </p:spPr>
        <p:txBody>
          <a:bodyPr lIns="90000" tIns="45000" rIns="90000" bIns="45000" anchor="ctr"/>
          <a:lstStyle/>
          <a:p>
            <a:pPr>
              <a:lnSpc>
                <a:spcPct val="100000"/>
              </a:lnSpc>
            </a:pPr>
            <a:r>
              <a:rPr lang="en-US" sz="2500" dirty="0">
                <a:solidFill>
                  <a:srgbClr val="000000"/>
                </a:solidFill>
                <a:latin typeface="Arial"/>
              </a:rPr>
              <a:t>Click to edit the title text </a:t>
            </a:r>
            <a:r>
              <a:rPr lang="en-US" sz="2500" dirty="0" err="1">
                <a:solidFill>
                  <a:srgbClr val="000000"/>
                </a:solidFill>
                <a:latin typeface="Arial"/>
              </a:rPr>
              <a:t>formatClick</a:t>
            </a:r>
            <a:r>
              <a:rPr lang="en-US" sz="2500" dirty="0">
                <a:solidFill>
                  <a:srgbClr val="000000"/>
                </a:solidFill>
                <a:latin typeface="Arial"/>
              </a:rPr>
              <a:t> to edit the title text </a:t>
            </a:r>
            <a:r>
              <a:rPr lang="en-US" sz="2500" dirty="0" err="1">
                <a:solidFill>
                  <a:srgbClr val="000000"/>
                </a:solidFill>
                <a:latin typeface="Arial"/>
              </a:rPr>
              <a:t>formatClick</a:t>
            </a:r>
            <a:r>
              <a:rPr lang="en-US" sz="2500" dirty="0">
                <a:solidFill>
                  <a:srgbClr val="000000"/>
                </a:solidFill>
                <a:latin typeface="Arial"/>
              </a:rPr>
              <a:t> to edit Master title style</a:t>
            </a:r>
            <a:endParaRPr dirty="0"/>
          </a:p>
        </p:txBody>
      </p:sp>
      <p:sp>
        <p:nvSpPr>
          <p:cNvPr id="53" name="PlaceHolder 6"/>
          <p:cNvSpPr>
            <a:spLocks noGrp="1"/>
          </p:cNvSpPr>
          <p:nvPr>
            <p:ph type="body"/>
          </p:nvPr>
        </p:nvSpPr>
        <p:spPr>
          <a:xfrm>
            <a:off x="152280" y="895320"/>
            <a:ext cx="8838360" cy="3850920"/>
          </a:xfrm>
          <a:prstGeom prst="rect">
            <a:avLst/>
          </a:prstGeom>
        </p:spPr>
        <p:txBody>
          <a:bodyPr lIns="90000" tIns="45000" rIns="90000" bIns="45000"/>
          <a:lstStyle/>
          <a:p>
            <a:pPr>
              <a:buSzPct val="25000"/>
              <a:buFont typeface="StarSymbol"/>
              <a:buChar char=""/>
            </a:pPr>
            <a:r>
              <a:rPr lang="en-US" sz="2000" dirty="0">
                <a:solidFill>
                  <a:srgbClr val="003352"/>
                </a:solidFill>
                <a:latin typeface="Arial"/>
              </a:rPr>
              <a:t>Click to edit the outline text format</a:t>
            </a:r>
            <a:endParaRPr dirty="0"/>
          </a:p>
          <a:p>
            <a:pPr lvl="1">
              <a:buSzPct val="25000"/>
              <a:buFont typeface="StarSymbol"/>
              <a:buChar char=""/>
            </a:pPr>
            <a:r>
              <a:rPr lang="en-US" sz="2000" dirty="0">
                <a:solidFill>
                  <a:srgbClr val="003352"/>
                </a:solidFill>
                <a:latin typeface="Arial"/>
              </a:rPr>
              <a:t>Second Outline Level</a:t>
            </a:r>
            <a:endParaRPr dirty="0"/>
          </a:p>
          <a:p>
            <a:pPr lvl="2">
              <a:buSzPct val="25000"/>
              <a:buFont typeface="StarSymbol"/>
              <a:buChar char=""/>
            </a:pPr>
            <a:r>
              <a:rPr lang="en-US" sz="2000" dirty="0">
                <a:solidFill>
                  <a:srgbClr val="003352"/>
                </a:solidFill>
                <a:latin typeface="Arial"/>
              </a:rPr>
              <a:t>Third Outline Level</a:t>
            </a:r>
            <a:endParaRPr dirty="0"/>
          </a:p>
          <a:p>
            <a:pPr lvl="3">
              <a:buSzPct val="25000"/>
              <a:buFont typeface="StarSymbol"/>
              <a:buChar char=""/>
            </a:pPr>
            <a:r>
              <a:rPr lang="en-US" sz="2000" dirty="0">
                <a:solidFill>
                  <a:srgbClr val="003352"/>
                </a:solidFill>
                <a:latin typeface="Arial"/>
              </a:rPr>
              <a:t>Fourth Outline Level</a:t>
            </a:r>
            <a:endParaRPr dirty="0"/>
          </a:p>
          <a:p>
            <a:pPr lvl="4">
              <a:buSzPct val="25000"/>
              <a:buFont typeface="StarSymbol"/>
              <a:buChar char=""/>
            </a:pPr>
            <a:r>
              <a:rPr lang="en-US" sz="2000" dirty="0">
                <a:solidFill>
                  <a:srgbClr val="003352"/>
                </a:solidFill>
                <a:latin typeface="Arial"/>
              </a:rPr>
              <a:t>Fifth Outline Level</a:t>
            </a:r>
            <a:endParaRPr dirty="0"/>
          </a:p>
          <a:p>
            <a:pPr lvl="5">
              <a:buSzPct val="25000"/>
              <a:buFont typeface="StarSymbol"/>
              <a:buChar char=""/>
            </a:pPr>
            <a:r>
              <a:rPr lang="en-US" sz="2000" dirty="0">
                <a:solidFill>
                  <a:srgbClr val="003352"/>
                </a:solidFill>
                <a:latin typeface="Arial"/>
              </a:rPr>
              <a:t>Sixth Outline Level</a:t>
            </a:r>
            <a:endParaRPr dirty="0"/>
          </a:p>
          <a:p>
            <a:pPr>
              <a:lnSpc>
                <a:spcPct val="100000"/>
              </a:lnSpc>
              <a:buFont typeface="Arial"/>
              <a:buChar char="•"/>
            </a:pPr>
            <a:r>
              <a:rPr lang="en-US" sz="2000" dirty="0">
                <a:solidFill>
                  <a:srgbClr val="003352"/>
                </a:solidFill>
                <a:latin typeface="Arial"/>
              </a:rPr>
              <a:t>Seventh Outline </a:t>
            </a:r>
            <a:r>
              <a:rPr lang="en-US" sz="2000" dirty="0" err="1">
                <a:solidFill>
                  <a:srgbClr val="003352"/>
                </a:solidFill>
                <a:latin typeface="Arial"/>
              </a:rPr>
              <a:t>LevelClick</a:t>
            </a:r>
            <a:r>
              <a:rPr lang="en-US" sz="2000" dirty="0">
                <a:solidFill>
                  <a:srgbClr val="003352"/>
                </a:solidFill>
                <a:latin typeface="Arial"/>
              </a:rPr>
              <a:t> to edit Master text styles</a:t>
            </a:r>
            <a:endParaRPr dirty="0"/>
          </a:p>
        </p:txBody>
      </p:sp>
      <p:sp>
        <p:nvSpPr>
          <p:cNvPr id="2" name="Rectangle 1"/>
          <p:cNvSpPr/>
          <p:nvPr userDrawn="1"/>
        </p:nvSpPr>
        <p:spPr>
          <a:xfrm>
            <a:off x="8631180" y="76200"/>
            <a:ext cx="436620"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iming>
    <p:tnLst>
      <p:par>
        <p:cTn id="1" dur="indefinite" restart="never" nodeType="tmRoot"/>
      </p:par>
    </p:tnLst>
  </p:timing>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news.bbc.co.uk/2/hi/health/583722.st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a:ea typeface="DejaVu Sans"/>
              </a:rPr>
              <a:t>Datu</a:t>
            </a:r>
            <a:r>
              <a:rPr lang="en-US" sz="4000" dirty="0" smtClean="0">
                <a:solidFill>
                  <a:srgbClr val="000000"/>
                </a:solidFill>
                <a:latin typeface="Calibri"/>
                <a:ea typeface="DejaVu Sans"/>
              </a:rPr>
              <a:t> </a:t>
            </a:r>
            <a:r>
              <a:rPr lang="en-US" sz="4000" dirty="0" err="1" smtClean="0">
                <a:solidFill>
                  <a:srgbClr val="000000"/>
                </a:solidFill>
                <a:latin typeface="Calibri"/>
                <a:ea typeface="DejaVu Sans"/>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a:ea typeface="DejaVu Sans"/>
              </a:rPr>
              <a:t>Tabulu</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veido</a:t>
            </a:r>
            <a:r>
              <a:rPr lang="lv-LV" sz="2800" dirty="0" smtClean="0">
                <a:solidFill>
                  <a:srgbClr val="000000"/>
                </a:solidFill>
                <a:latin typeface="Calibri"/>
                <a:ea typeface="DejaVu Sans"/>
              </a:rPr>
              <a:t>šana un nolasīšana</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ar</a:t>
            </a:r>
            <a:r>
              <a:rPr lang="lv-LV" sz="2800" smtClean="0">
                <a:solidFill>
                  <a:srgbClr val="000000"/>
                </a:solidFill>
                <a:latin typeface="Calibri"/>
                <a:ea typeface="DejaVu Sans"/>
              </a:rPr>
              <a:t>ī vienkāršas joslu diagrammas</a:t>
            </a:r>
            <a:endParaRPr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a:ea typeface="DejaVu Sans"/>
              </a:rPr>
              <a:t>Datu</a:t>
            </a:r>
            <a:r>
              <a:rPr lang="en-US" sz="4000" dirty="0" smtClean="0">
                <a:solidFill>
                  <a:srgbClr val="000000"/>
                </a:solidFill>
                <a:latin typeface="Calibri"/>
                <a:ea typeface="DejaVu Sans"/>
              </a:rPr>
              <a:t> </a:t>
            </a:r>
            <a:r>
              <a:rPr lang="en-US" sz="4000" dirty="0" err="1" smtClean="0">
                <a:solidFill>
                  <a:srgbClr val="000000"/>
                </a:solidFill>
                <a:latin typeface="Calibri"/>
                <a:ea typeface="DejaVu Sans"/>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a:ea typeface="DejaVu Sans"/>
              </a:rPr>
              <a:t>Tabulu</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veido</a:t>
            </a:r>
            <a:r>
              <a:rPr lang="lv-LV" sz="2800" dirty="0" smtClean="0">
                <a:solidFill>
                  <a:srgbClr val="000000"/>
                </a:solidFill>
                <a:latin typeface="Calibri"/>
                <a:ea typeface="DejaVu Sans"/>
              </a:rPr>
              <a:t>šana un nolasīšana</a:t>
            </a:r>
            <a:endParaRPr sz="1400" dirty="0"/>
          </a:p>
        </p:txBody>
      </p:sp>
    </p:spTree>
    <p:extLst>
      <p:ext uri="{BB962C8B-B14F-4D97-AF65-F5344CB8AC3E}">
        <p14:creationId xmlns:p14="http://schemas.microsoft.com/office/powerpoint/2010/main" val="31410362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1119188"/>
            <a:ext cx="38290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338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123950"/>
            <a:ext cx="3848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114425"/>
            <a:ext cx="39814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166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104900"/>
            <a:ext cx="38862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632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133475"/>
            <a:ext cx="392430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58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a:ea typeface="DejaVu Sans"/>
              </a:rPr>
              <a:t>Datu</a:t>
            </a:r>
            <a:r>
              <a:rPr lang="en-US" sz="4000" dirty="0" smtClean="0">
                <a:solidFill>
                  <a:srgbClr val="000000"/>
                </a:solidFill>
                <a:latin typeface="Calibri"/>
                <a:ea typeface="DejaVu Sans"/>
              </a:rPr>
              <a:t> </a:t>
            </a:r>
            <a:r>
              <a:rPr lang="en-US" sz="4000" dirty="0" err="1" smtClean="0">
                <a:solidFill>
                  <a:srgbClr val="000000"/>
                </a:solidFill>
                <a:latin typeface="Calibri"/>
                <a:ea typeface="DejaVu Sans"/>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a:ea typeface="DejaVu Sans"/>
              </a:rPr>
              <a:t>Tabulu</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veido</a:t>
            </a:r>
            <a:r>
              <a:rPr lang="lv-LV" sz="2800" dirty="0" smtClean="0">
                <a:solidFill>
                  <a:srgbClr val="000000"/>
                </a:solidFill>
                <a:latin typeface="Calibri"/>
                <a:ea typeface="DejaVu Sans"/>
              </a:rPr>
              <a:t>šana un nolasīšana</a:t>
            </a:r>
            <a:endParaRPr sz="1400" dirty="0"/>
          </a:p>
        </p:txBody>
      </p:sp>
    </p:spTree>
    <p:extLst>
      <p:ext uri="{BB962C8B-B14F-4D97-AF65-F5344CB8AC3E}">
        <p14:creationId xmlns:p14="http://schemas.microsoft.com/office/powerpoint/2010/main" val="16130803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123950"/>
            <a:ext cx="38862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485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95400"/>
            <a:ext cx="38957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98" y="1276350"/>
            <a:ext cx="3905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72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6350"/>
            <a:ext cx="3905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286703"/>
            <a:ext cx="38385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2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Statistikas mācīšana bez datora</a:t>
            </a:r>
            <a:endParaRPr lang="en-GB" dirty="0"/>
          </a:p>
        </p:txBody>
      </p:sp>
      <p:sp>
        <p:nvSpPr>
          <p:cNvPr id="3" name="Content Placeholder 2"/>
          <p:cNvSpPr>
            <a:spLocks noGrp="1"/>
          </p:cNvSpPr>
          <p:nvPr>
            <p:ph idx="1"/>
          </p:nvPr>
        </p:nvSpPr>
        <p:spPr/>
        <p:txBody>
          <a:bodyPr>
            <a:normAutofit/>
          </a:bodyPr>
          <a:lstStyle/>
          <a:p>
            <a:pPr marL="285750" indent="-285750"/>
            <a:r>
              <a:rPr lang="lv-LV" dirty="0" smtClean="0"/>
              <a:t>Domu eksperimenti (maldīšanās pa kvadrātveida pilsētas ielām; Bifona eksperiments ar adatu utml.</a:t>
            </a:r>
          </a:p>
          <a:p>
            <a:pPr marL="285750" indent="-285750"/>
            <a:r>
              <a:rPr lang="lv-LV" dirty="0" smtClean="0"/>
              <a:t>Jautājumi par jēdzienu izpratni (kāda ir reprezentatīva izlase, vai dotie notikumi ir neatkarīgi, u.c.)</a:t>
            </a:r>
          </a:p>
          <a:p>
            <a:pPr marL="285750" indent="-285750"/>
            <a:r>
              <a:rPr lang="lv-LV" dirty="0" smtClean="0"/>
              <a:t>Vienkārši skaitliski piemēri (vidējās vērtības, mediānas utml. atrašanai)</a:t>
            </a:r>
          </a:p>
          <a:p>
            <a:pPr marL="285750" indent="-285750"/>
            <a:r>
              <a:rPr lang="lv-LV" dirty="0" smtClean="0"/>
              <a:t>Datu nolasīšana no diagrammas vai tabulas; vairāku datu avotu kombinēšana atbildes iegūšanai; iespējams ar papildu aprēķinu. </a:t>
            </a:r>
            <a:endParaRPr lang="en-GB" dirty="0" smtClean="0"/>
          </a:p>
        </p:txBody>
      </p:sp>
    </p:spTree>
    <p:extLst>
      <p:ext uri="{BB962C8B-B14F-4D97-AF65-F5344CB8AC3E}">
        <p14:creationId xmlns:p14="http://schemas.microsoft.com/office/powerpoint/2010/main" val="63959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00150"/>
            <a:ext cx="39243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09675"/>
            <a:ext cx="39052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58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123950"/>
            <a:ext cx="3848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17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r>
              <a:rPr lang="lv-LV" dirty="0" smtClean="0"/>
              <a:t>Par katru objektu/indivīdu apkopojam datus:</a:t>
            </a:r>
            <a:br>
              <a:rPr lang="lv-LV" dirty="0" smtClean="0"/>
            </a:br>
            <a:r>
              <a:rPr lang="lv-LV" dirty="0" smtClean="0"/>
              <a:t>Dati ir kvantitatīvi jeb skaitliski (veseli skaitļi; daļskaitļi; datumi)</a:t>
            </a:r>
          </a:p>
          <a:p>
            <a:r>
              <a:rPr lang="lv-LV" dirty="0" smtClean="0"/>
              <a:t>Dati ir kvalitatīvi: virknes jeb </a:t>
            </a:r>
            <a:r>
              <a:rPr lang="lv-LV" smtClean="0"/>
              <a:t>stringi, pārskaitījuma tipi(?). </a:t>
            </a:r>
            <a:endParaRPr lang="lv-LV"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6985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Laika mērīšana</a:t>
            </a:r>
            <a:endParaRPr lang="en-GB" dirty="0"/>
          </a:p>
        </p:txBody>
      </p:sp>
      <p:sp>
        <p:nvSpPr>
          <p:cNvPr id="3" name="Text Placeholder 2"/>
          <p:cNvSpPr>
            <a:spLocks noGrp="1"/>
          </p:cNvSpPr>
          <p:nvPr>
            <p:ph type="body" idx="10"/>
          </p:nvPr>
        </p:nvSpPr>
        <p:spPr/>
        <p:txBody>
          <a:bodyPr/>
          <a:lstStyle/>
          <a:p>
            <a:endParaRPr lang="en-GB"/>
          </a:p>
        </p:txBody>
      </p:sp>
      <p:pic>
        <p:nvPicPr>
          <p:cNvPr id="1026" name="Picture 2" descr="http://blog.timesunion.com/holistichealth/files/2012/04/time-300x2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71550"/>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statistika (vārda plašā nozīmē)? </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Statistika aplūko likumsakarības, kas izpaužas nenoteiktības (</a:t>
            </a:r>
            <a:r>
              <a:rPr lang="lv-LV" i="1" dirty="0" smtClean="0"/>
              <a:t>uncertainty</a:t>
            </a:r>
            <a:r>
              <a:rPr lang="lv-LV" dirty="0" smtClean="0"/>
              <a:t>) un mainības (</a:t>
            </a:r>
            <a:r>
              <a:rPr lang="lv-LV" i="1" dirty="0" smtClean="0"/>
              <a:t>variation</a:t>
            </a:r>
            <a:r>
              <a:rPr lang="lv-LV" dirty="0" smtClean="0"/>
              <a:t>) apstākļos. Ja kādai parādībai visi nosacījumi ir precīzi zināmi un sekas nosakāmas viennozīmīgi, tad tās pētīšanai statistika nav vajadzīga. Piemēri – klasiskā mehānika, astronomija, ķīmija. </a:t>
            </a:r>
          </a:p>
          <a:p>
            <a:pPr marL="285750" indent="-285750">
              <a:buFont typeface="Arial" panose="020B0604020202020204" pitchFamily="34" charset="0"/>
              <a:buChar char="•"/>
            </a:pPr>
            <a:r>
              <a:rPr lang="en-US" dirty="0"/>
              <a:t>K</a:t>
            </a:r>
            <a:r>
              <a:rPr lang="lv-LV" dirty="0" smtClean="0"/>
              <a:t>ursa mērķis </a:t>
            </a:r>
            <a:r>
              <a:rPr lang="en-US" dirty="0" smtClean="0"/>
              <a:t>– </a:t>
            </a:r>
            <a:r>
              <a:rPr lang="lv-LV" dirty="0" smtClean="0"/>
              <a:t>būt prasmīgiem datu lietotājiem.</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dirty="0" smtClean="0">
                <a:hlinkClick r:id="rId3"/>
              </a:rPr>
              <a:t>http://news.bbc.co.uk/2/hi/health/583722.stm</a:t>
            </a:r>
            <a:r>
              <a:rPr lang="en-GB" dirty="0" smtClean="0"/>
              <a:t> </a:t>
            </a:r>
            <a:endParaRPr lang="en-GB" dirty="0"/>
          </a:p>
        </p:txBody>
      </p:sp>
    </p:spTree>
    <p:extLst>
      <p:ext uri="{BB962C8B-B14F-4D97-AF65-F5344CB8AC3E}">
        <p14:creationId xmlns:p14="http://schemas.microsoft.com/office/powerpoint/2010/main" val="231684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Atribūti</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Atribūti iedalās sekojoši: kvantitatīvi atribūti (bieži kopā ar mērvienībām) – nepārtraukti vai diskrēti (ne obligāti ar veselām vērtībām); bezdimensiju (bērnu skaits).</a:t>
            </a:r>
          </a:p>
          <a:p>
            <a:pPr marL="285750" indent="-285750">
              <a:buFont typeface="Arial" panose="020B0604020202020204" pitchFamily="34" charset="0"/>
              <a:buChar char="•"/>
            </a:pPr>
            <a:r>
              <a:rPr lang="lv-LV" dirty="0" smtClean="0"/>
              <a:t>Nepārtrauktus mainīgos var diskretizēt (gadu skaits ir vesels skaitlis); arī otrādi – diskrētus mainīgos var uzskatīt par nepārtrauktiem, ja, teiksim, vajag atzīmju sadalījumu aprakstīt ar līkni. </a:t>
            </a:r>
          </a:p>
          <a:p>
            <a:pPr marL="285750" indent="-285750">
              <a:buFont typeface="Arial" panose="020B0604020202020204" pitchFamily="34" charset="0"/>
              <a:buChar char="•"/>
            </a:pPr>
            <a:r>
              <a:rPr lang="lv-LV" dirty="0" smtClean="0"/>
              <a:t>Kvalitatīvie atribūti var būt ar nesakārtotām vai arī sakārtotām atribūtu vērtībām.</a:t>
            </a:r>
          </a:p>
          <a:p>
            <a:pPr marL="285750" indent="-285750">
              <a:buFont typeface="Arial" panose="020B0604020202020204" pitchFamily="34" charset="0"/>
              <a:buChar char="•"/>
            </a:pPr>
            <a:r>
              <a:rPr lang="lv-LV" dirty="0" smtClean="0"/>
              <a:t>Kvalitatīviem atribūtiem parasti nav jēgas veikt aritmētiskas darbības; rēķināt aritmētisko vidējo (izņēmums varētu būt patiesuma vērtības vai atbildes «Jā» un «Nē»). </a:t>
            </a:r>
            <a:endParaRPr lang="en-GB" dirty="0"/>
          </a:p>
        </p:txBody>
      </p:sp>
    </p:spTree>
    <p:extLst>
      <p:ext uri="{BB962C8B-B14F-4D97-AF65-F5344CB8AC3E}">
        <p14:creationId xmlns:p14="http://schemas.microsoft.com/office/powerpoint/2010/main" val="245076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Kas</a:t>
            </a:r>
            <a:r>
              <a:rPr lang="en-US" dirty="0" smtClean="0"/>
              <a:t> </a:t>
            </a:r>
            <a:r>
              <a:rPr lang="en-US" dirty="0" err="1" smtClean="0"/>
              <a:t>ir</a:t>
            </a:r>
            <a:r>
              <a:rPr lang="en-US" dirty="0" smtClean="0"/>
              <a:t> </a:t>
            </a:r>
            <a:r>
              <a:rPr lang="en-US" dirty="0" err="1" smtClean="0"/>
              <a:t>deskript</a:t>
            </a:r>
            <a:r>
              <a:rPr lang="lv-LV" dirty="0" smtClean="0"/>
              <a:t>īvā statistika?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Ir lielas datu kopas – dati jāapkopo, lai varētu izdarīt kaut kādus secinājumus.</a:t>
            </a:r>
          </a:p>
          <a:p>
            <a:pPr marL="285750" indent="-285750">
              <a:buFont typeface="Arial" panose="020B0604020202020204" pitchFamily="34" charset="0"/>
              <a:buChar char="•"/>
            </a:pPr>
            <a:r>
              <a:rPr lang="lv-LV" dirty="0" smtClean="0"/>
              <a:t>Dažu skaitļu - kopskaita, aritmētiskā vidējā u.c. - atrašanu sauc par datu kopsavilkumu jeb agregāciju (</a:t>
            </a:r>
            <a:r>
              <a:rPr lang="lv-LV" i="1" dirty="0" smtClean="0"/>
              <a:t>summary</a:t>
            </a:r>
            <a:r>
              <a:rPr lang="lv-LV" dirty="0" smtClean="0"/>
              <a:t>). </a:t>
            </a:r>
          </a:p>
          <a:p>
            <a:pPr marL="285750" indent="-285750">
              <a:buFont typeface="Arial" panose="020B0604020202020204" pitchFamily="34" charset="0"/>
              <a:buChar char="•"/>
            </a:pPr>
            <a:endParaRPr lang="lv-LV" dirty="0"/>
          </a:p>
          <a:p>
            <a:r>
              <a:rPr lang="lv-LV" b="1" dirty="0" smtClean="0"/>
              <a:t>Piemērs </a:t>
            </a:r>
          </a:p>
          <a:p>
            <a:pPr marL="285750" indent="-285750">
              <a:buFont typeface="Arial" panose="020B0604020202020204" pitchFamily="34" charset="0"/>
              <a:buChar char="•"/>
            </a:pPr>
            <a:r>
              <a:rPr lang="lv-LV" dirty="0" smtClean="0"/>
              <a:t>Apkopojam datus par piekaramajām atslēgām uz Ādažu-Kadagas tilta.</a:t>
            </a:r>
            <a:endParaRPr lang="en-GB" dirty="0"/>
          </a:p>
        </p:txBody>
      </p:sp>
    </p:spTree>
    <p:extLst>
      <p:ext uri="{BB962C8B-B14F-4D97-AF65-F5344CB8AC3E}">
        <p14:creationId xmlns:p14="http://schemas.microsoft.com/office/powerpoint/2010/main" val="334551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varbūtību teorija?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Varbūtību teorija nodarbojas ar «nejaušu» notikumu saprašanu un skaitlisku izteikšanu (pierakstot notikumiem varbūtības – skaitļus intervālā [0,1]). </a:t>
            </a:r>
          </a:p>
          <a:p>
            <a:pPr marL="285750" indent="-285750">
              <a:buFont typeface="Arial" panose="020B0604020202020204" pitchFamily="34" charset="0"/>
              <a:buChar char="•"/>
            </a:pPr>
            <a:r>
              <a:rPr lang="lv-LV" dirty="0" smtClean="0"/>
              <a:t>Ja trīs loterijas biļetes pēc kartas visas zaudē, vai nākamajai loterijas biļetei ir labākas izredzes vinnēt?</a:t>
            </a:r>
          </a:p>
          <a:p>
            <a:pPr marL="285750" indent="-285750">
              <a:buFont typeface="Arial" panose="020B0604020202020204" pitchFamily="34" charset="0"/>
              <a:buChar char="•"/>
            </a:pPr>
            <a:r>
              <a:rPr lang="lv-LV" dirty="0" smtClean="0"/>
              <a:t>Ko mēs varam sagaidīt notiekam «tīri nejauši»?  </a:t>
            </a:r>
            <a:endParaRPr lang="en-GB" dirty="0"/>
          </a:p>
        </p:txBody>
      </p:sp>
    </p:spTree>
    <p:extLst>
      <p:ext uri="{BB962C8B-B14F-4D97-AF65-F5344CB8AC3E}">
        <p14:creationId xmlns:p14="http://schemas.microsoft.com/office/powerpoint/2010/main" val="395860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inferenciālā statistika?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Izdarām secinājumus no datiem, kas ņemti no nejaušām izlasēm.</a:t>
            </a:r>
          </a:p>
          <a:p>
            <a:pPr marL="285750" lvl="3" indent="-285750">
              <a:buFont typeface="Arial" panose="020B0604020202020204" pitchFamily="34" charset="0"/>
              <a:buChar char="•"/>
            </a:pPr>
            <a:r>
              <a:rPr lang="lv-LV" dirty="0" smtClean="0"/>
              <a:t>Kā zinātnieki izdara secinājumus par medikamentu efektivitāti? </a:t>
            </a:r>
          </a:p>
          <a:p>
            <a:pPr marL="285750" lvl="3" indent="-285750">
              <a:buFont typeface="Arial" panose="020B0604020202020204" pitchFamily="34" charset="0"/>
              <a:buChar char="•"/>
            </a:pPr>
            <a:r>
              <a:rPr lang="lv-LV" dirty="0" smtClean="0"/>
              <a:t>Kā socioloģiskas aptaujas var ļaut izdarīt precīzas prognozes, aptaujājot tikai nelielu daļu no vēlētājiem (pircējiem, TV skatītājiem, utml.) </a:t>
            </a:r>
            <a:endParaRPr lang="en-GB" dirty="0"/>
          </a:p>
        </p:txBody>
      </p:sp>
    </p:spTree>
    <p:extLst>
      <p:ext uri="{BB962C8B-B14F-4D97-AF65-F5344CB8AC3E}">
        <p14:creationId xmlns:p14="http://schemas.microsoft.com/office/powerpoint/2010/main" val="36312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123950"/>
            <a:ext cx="38671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393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119188"/>
            <a:ext cx="38481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125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3518</TotalTime>
  <Words>739</Words>
  <Application>Microsoft Office PowerPoint</Application>
  <PresentationFormat>On-screen Show (16:9)</PresentationFormat>
  <Paragraphs>66</Paragraphs>
  <Slides>23</Slides>
  <Notes>8</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Statistikas mācīšana bez datora</vt:lpstr>
      <vt:lpstr>Kas ir statistika (vārda plašā nozīmē)? </vt:lpstr>
      <vt:lpstr>Atribūti</vt:lpstr>
      <vt:lpstr>Kas ir deskriptīvā statistika?</vt:lpstr>
      <vt:lpstr>Kas ir varbūtību teorija?</vt:lpstr>
      <vt:lpstr>Kas ir inferenciālā statistika?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Laika mērīšana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129</cp:revision>
  <dcterms:modified xsi:type="dcterms:W3CDTF">2015-02-10T10:41:56Z</dcterms:modified>
</cp:coreProperties>
</file>