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2"/>
  </p:sldMasterIdLst>
  <p:notesMasterIdLst>
    <p:notesMasterId r:id="rId33"/>
  </p:notesMasterIdLst>
  <p:sldIdLst>
    <p:sldId id="256" r:id="rId3"/>
    <p:sldId id="273" r:id="rId4"/>
    <p:sldId id="326" r:id="rId5"/>
    <p:sldId id="295" r:id="rId6"/>
    <p:sldId id="296" r:id="rId7"/>
    <p:sldId id="297" r:id="rId8"/>
    <p:sldId id="298" r:id="rId9"/>
    <p:sldId id="299" r:id="rId10"/>
    <p:sldId id="300" r:id="rId11"/>
    <p:sldId id="301" r:id="rId12"/>
    <p:sldId id="302" r:id="rId13"/>
    <p:sldId id="303" r:id="rId14"/>
    <p:sldId id="304" r:id="rId15"/>
    <p:sldId id="325" r:id="rId16"/>
    <p:sldId id="305" r:id="rId17"/>
    <p:sldId id="306" r:id="rId18"/>
    <p:sldId id="307" r:id="rId19"/>
    <p:sldId id="308" r:id="rId20"/>
    <p:sldId id="310" r:id="rId21"/>
    <p:sldId id="312" r:id="rId22"/>
    <p:sldId id="313" r:id="rId23"/>
    <p:sldId id="314" r:id="rId24"/>
    <p:sldId id="315" r:id="rId25"/>
    <p:sldId id="317" r:id="rId26"/>
    <p:sldId id="318" r:id="rId27"/>
    <p:sldId id="319" r:id="rId28"/>
    <p:sldId id="321" r:id="rId29"/>
    <p:sldId id="322" r:id="rId30"/>
    <p:sldId id="323" r:id="rId31"/>
    <p:sldId id="324" r:id="rId32"/>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CCCC"/>
    <a:srgbClr val="00FFCC"/>
    <a:srgbClr val="009900"/>
    <a:srgbClr val="CDC8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69627" autoAdjust="0"/>
  </p:normalViewPr>
  <p:slideViewPr>
    <p:cSldViewPr>
      <p:cViewPr varScale="1">
        <p:scale>
          <a:sx n="67" d="100"/>
          <a:sy n="67" d="100"/>
        </p:scale>
        <p:origin x="-1314" y="-96"/>
      </p:cViewPr>
      <p:guideLst>
        <p:guide orient="horz" pos="1620"/>
        <p:guide pos="2880"/>
      </p:guideLst>
    </p:cSldViewPr>
  </p:slideViewPr>
  <p:notesTextViewPr>
    <p:cViewPr>
      <p:scale>
        <a:sx n="1" d="1"/>
        <a:sy n="1" d="1"/>
      </p:scale>
      <p:origin x="0" y="0"/>
    </p:cViewPr>
  </p:notesTextViewPr>
  <p:notesViewPr>
    <p:cSldViewPr>
      <p:cViewPr varScale="1">
        <p:scale>
          <a:sx n="50" d="100"/>
          <a:sy n="50" d="100"/>
        </p:scale>
        <p:origin x="-2934"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PlaceHolder 2"/>
          <p:cNvSpPr>
            <a:spLocks noGrp="1"/>
          </p:cNvSpPr>
          <p:nvPr>
            <p:ph type="hdr"/>
          </p:nvPr>
        </p:nvSpPr>
        <p:spPr>
          <a:xfrm>
            <a:off x="2" y="2"/>
            <a:ext cx="3415611" cy="553279"/>
          </a:xfrm>
          <a:prstGeom prst="rect">
            <a:avLst/>
          </a:prstGeom>
        </p:spPr>
        <p:txBody>
          <a:bodyPr wrap="none" lIns="0" tIns="0" rIns="0" bIns="0"/>
          <a:lstStyle/>
          <a:p>
            <a:r>
              <a:rPr lang="en-US"/>
              <a:t>&lt;header&gt;</a:t>
            </a:r>
            <a:endParaRPr/>
          </a:p>
        </p:txBody>
      </p:sp>
      <p:sp>
        <p:nvSpPr>
          <p:cNvPr id="90" name="PlaceHolder 3"/>
          <p:cNvSpPr>
            <a:spLocks noGrp="1"/>
          </p:cNvSpPr>
          <p:nvPr>
            <p:ph type="dt"/>
          </p:nvPr>
        </p:nvSpPr>
        <p:spPr>
          <a:xfrm>
            <a:off x="4454989" y="2"/>
            <a:ext cx="3415611" cy="553279"/>
          </a:xfrm>
          <a:prstGeom prst="rect">
            <a:avLst/>
          </a:prstGeom>
        </p:spPr>
        <p:txBody>
          <a:bodyPr wrap="none" lIns="0" tIns="0" rIns="0" bIns="0"/>
          <a:lstStyle/>
          <a:p>
            <a:pPr algn="r"/>
            <a:r>
              <a:rPr lang="en-US"/>
              <a:t>&lt;date/time&gt;</a:t>
            </a:r>
            <a:endParaRPr/>
          </a:p>
        </p:txBody>
      </p:sp>
      <p:sp>
        <p:nvSpPr>
          <p:cNvPr id="91" name="PlaceHolder 4"/>
          <p:cNvSpPr>
            <a:spLocks noGrp="1"/>
          </p:cNvSpPr>
          <p:nvPr>
            <p:ph type="ftr"/>
          </p:nvPr>
        </p:nvSpPr>
        <p:spPr>
          <a:xfrm>
            <a:off x="2" y="10519843"/>
            <a:ext cx="3415611" cy="553279"/>
          </a:xfrm>
          <a:prstGeom prst="rect">
            <a:avLst/>
          </a:prstGeom>
        </p:spPr>
        <p:txBody>
          <a:bodyPr wrap="none" lIns="0" tIns="0" rIns="0" bIns="0" anchor="b"/>
          <a:lstStyle/>
          <a:p>
            <a:r>
              <a:rPr lang="en-US"/>
              <a:t>&lt;footer&gt;</a:t>
            </a:r>
            <a:endParaRPr/>
          </a:p>
        </p:txBody>
      </p:sp>
      <p:sp>
        <p:nvSpPr>
          <p:cNvPr id="92" name="PlaceHolder 5"/>
          <p:cNvSpPr>
            <a:spLocks noGrp="1"/>
          </p:cNvSpPr>
          <p:nvPr>
            <p:ph type="sldNum"/>
          </p:nvPr>
        </p:nvSpPr>
        <p:spPr>
          <a:xfrm>
            <a:off x="4454989" y="10519843"/>
            <a:ext cx="3415611" cy="553279"/>
          </a:xfrm>
          <a:prstGeom prst="rect">
            <a:avLst/>
          </a:prstGeom>
        </p:spPr>
        <p:txBody>
          <a:bodyPr wrap="none" lIns="0" tIns="0" rIns="0" bIns="0" anchor="b"/>
          <a:lstStyle/>
          <a:p>
            <a:pPr algn="r"/>
            <a:fld id="{59F38593-E0AF-4C4A-8A23-F1E93B36D532}" type="slidenum">
              <a:rPr lang="en-US"/>
              <a:t>‹#›</a:t>
            </a:fld>
            <a:endParaRPr/>
          </a:p>
        </p:txBody>
      </p:sp>
    </p:spTree>
    <p:extLst>
      <p:ext uri="{BB962C8B-B14F-4D97-AF65-F5344CB8AC3E}">
        <p14:creationId xmlns:p14="http://schemas.microsoft.com/office/powerpoint/2010/main" val="4249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nytimes.com/2011/08/21/magazine/do-you-suffer-from-decision-fatigue.html?pagewanted=all&amp;_r=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linkedin.com/pulse/article/20140413164917-113496637-business-ethics-business-and-ethic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709809" y="4861409"/>
            <a:ext cx="5678832" cy="4604980"/>
          </a:xfrm>
          <a:prstGeom prst="rect">
            <a:avLst/>
          </a:prstGeom>
        </p:spPr>
        <p:txBody>
          <a:bodyPr lIns="96718" tIns="48172" rIns="96718" bIns="48172"/>
          <a:lstStyle/>
          <a:p>
            <a:endParaRPr lang="lv-LV" baseline="0" dirty="0" smtClean="0"/>
          </a:p>
        </p:txBody>
      </p:sp>
      <p:sp>
        <p:nvSpPr>
          <p:cNvPr id="105" name="CustomShape 2"/>
          <p:cNvSpPr/>
          <p:nvPr/>
        </p:nvSpPr>
        <p:spPr>
          <a:xfrm>
            <a:off x="4021154" y="9721233"/>
            <a:ext cx="3075472" cy="510871"/>
          </a:xfrm>
          <a:prstGeom prst="rect">
            <a:avLst/>
          </a:prstGeom>
          <a:noFill/>
          <a:ln>
            <a:noFill/>
          </a:ln>
        </p:spPr>
        <p:txBody>
          <a:bodyPr lIns="96718" tIns="48172" rIns="96718" bIns="48172" anchor="b"/>
          <a:lstStyle/>
          <a:p>
            <a:pPr algn="r">
              <a:lnSpc>
                <a:spcPct val="100000"/>
              </a:lnSpc>
            </a:pPr>
            <a:fld id="{BF83EE64-CFC9-488B-AFA2-B50DE6FAF68C}" type="slidenum">
              <a:rPr lang="en-US" sz="1200">
                <a:solidFill>
                  <a:srgbClr val="000000"/>
                </a:solidFil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Ja IQR (</a:t>
            </a:r>
            <a:r>
              <a:rPr lang="lv-LV" b="1" dirty="0" smtClean="0"/>
              <a:t>Inter-quartile</a:t>
            </a:r>
            <a:r>
              <a:rPr lang="lv-LV" b="1" baseline="0" dirty="0" smtClean="0"/>
              <a:t> Range </a:t>
            </a:r>
            <a:r>
              <a:rPr lang="lv-LV" baseline="0" dirty="0" smtClean="0"/>
              <a:t>jeb </a:t>
            </a:r>
            <a:r>
              <a:rPr lang="lv-LV" dirty="0" smtClean="0"/>
              <a:t>kvartiļu intervāls) ir mazs</a:t>
            </a:r>
            <a:r>
              <a:rPr lang="lv-LV" baseline="0" dirty="0" smtClean="0"/>
              <a:t>, teiksim, nesasniedz simtu vienā vēlēšanu apgabalā, tad tas var nozīmēt, ka vēlētāji vāji zina sarakstu kandidātus. Tas var nozīmēt to, ka sarakstam bijuši daži atpazīstami līderi, bet par pārējiem nav bijis nedz partijas aktivitāšu nedz arī individuālo vēlēšanu kampaņu. </a:t>
            </a:r>
          </a:p>
          <a:p>
            <a:endParaRPr lang="lv-LV" baseline="0" dirty="0" smtClean="0"/>
          </a:p>
          <a:p>
            <a:r>
              <a:rPr lang="lv-LV" baseline="0" dirty="0" smtClean="0"/>
              <a:t>Ja Individuālo Kampaņu Stabilitāte (turpmāk </a:t>
            </a:r>
            <a:r>
              <a:rPr lang="lv-LV" b="1" baseline="0" dirty="0" smtClean="0"/>
              <a:t>I.K.Stabilitāte</a:t>
            </a:r>
            <a:r>
              <a:rPr lang="lv-LV" b="0" baseline="0" dirty="0" smtClean="0"/>
              <a:t>)</a:t>
            </a:r>
            <a:r>
              <a:rPr lang="lv-LV" baseline="0" dirty="0" smtClean="0"/>
              <a:t> ir zema, tad tas nozīmē, ka partija (neraugoties uz ievērojamo vēlēšanās saņemto atbalstu) nav veikusi savu «mājasdarbu»; nav skaidras atšķirības starp kandidātu pamatmasu un ievēlētajiem deputātiem. Tas nozīmē, ka ar samērā vienkāršu individuālo kampaņu Saeimā varētu iekļūt teju jebkurš kandidāts, kurš to vēlas. </a:t>
            </a:r>
          </a:p>
          <a:p>
            <a:endParaRPr lang="lv-LV" baseline="0" dirty="0" smtClean="0"/>
          </a:p>
          <a:p>
            <a:r>
              <a:rPr lang="lv-LV" baseline="0" dirty="0" smtClean="0"/>
              <a:t>Varbūt I.K.Stabilitāti ir jāmēra nevis no visa saraksta mediānas, bet no neiekļuvušo kandidātu mediānas? Pretējā gadījumā šis kritērijs labi nestrādās tad, ja saraksts savācis &gt;50% vai tuvu tam – kā tas bija ar SC+GKR (Ušakova/Amerika) sarakstu 2013.g. Rīgas Domes vēlēšanās. Vairumā citu gadījumu – tam nav lielas nozīmes, vai mediāna ir no visiem deputātu kandidātiem (vai tikai no neiekļuvušajiem), jo šie skaitļi parasti ir ļoti tuvu viens otram. </a:t>
            </a:r>
          </a:p>
          <a:p>
            <a:endParaRPr lang="lv-LV" baseline="0" dirty="0" smtClean="0"/>
          </a:p>
          <a:p>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11</a:t>
            </a:fld>
            <a:endParaRPr lang="en-US"/>
          </a:p>
        </p:txBody>
      </p:sp>
    </p:spTree>
    <p:extLst>
      <p:ext uri="{BB962C8B-B14F-4D97-AF65-F5344CB8AC3E}">
        <p14:creationId xmlns:p14="http://schemas.microsoft.com/office/powerpoint/2010/main" val="252711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Zatlera partijas gadījumā</a:t>
            </a:r>
            <a:r>
              <a:rPr lang="lv-LV" baseline="0" dirty="0" smtClean="0"/>
              <a:t> Rīgā iekļuva </a:t>
            </a:r>
            <a:r>
              <a:rPr lang="lv-LV" dirty="0" smtClean="0"/>
              <a:t>5 kandidāti.</a:t>
            </a:r>
            <a:r>
              <a:rPr lang="lv-LV" baseline="0" dirty="0" smtClean="0"/>
              <a:t> Kvantitatīvie rādītāji (par sarakstu nodotās balsis; intervāls starp maksimumu un minimumu) ir līdzīgi kā iepriekšējai «Vienotības» bildei, tomēr ar šo sarakstu ir problēma – kandidāti (atskaitot saraksta līderus – Edmundu Sprūdžu un Vjačeslavu Dombrovski) nav labi ie</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12</a:t>
            </a:fld>
            <a:endParaRPr lang="en-US"/>
          </a:p>
        </p:txBody>
      </p:sp>
    </p:spTree>
    <p:extLst>
      <p:ext uri="{BB962C8B-B14F-4D97-AF65-F5344CB8AC3E}">
        <p14:creationId xmlns:p14="http://schemas.microsoft.com/office/powerpoint/2010/main" val="2920342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b="1" dirty="0" smtClean="0"/>
              <a:t>Metodei noder</a:t>
            </a:r>
            <a:r>
              <a:rPr lang="lv-LV" b="1" baseline="0" dirty="0" smtClean="0"/>
              <a:t> arī piebilde: </a:t>
            </a:r>
            <a:r>
              <a:rPr lang="lv-LV" dirty="0" smtClean="0"/>
              <a:t>Nesvītrojiet visus, jo tas nemainīs kandidātu relatīvo izkārtojumu.</a:t>
            </a:r>
          </a:p>
          <a:p>
            <a:endParaRPr lang="lv-LV" dirty="0" smtClean="0"/>
          </a:p>
          <a:p>
            <a:r>
              <a:rPr lang="lv-LV" dirty="0" smtClean="0"/>
              <a:t>Droši vien vairumam cilvēku ir iespējams</a:t>
            </a:r>
            <a:r>
              <a:rPr lang="lv-LV" baseline="0" dirty="0" smtClean="0"/>
              <a:t> balsot arī kaut kā saturīgāk. </a:t>
            </a:r>
            <a:endParaRPr lang="lv-LV" dirty="0" smtClean="0"/>
          </a:p>
          <a:p>
            <a:r>
              <a:rPr lang="lv-LV" dirty="0" smtClean="0"/>
              <a:t>Šis algoritms ieteicams tad, ja kāds</a:t>
            </a:r>
            <a:r>
              <a:rPr lang="lv-LV" baseline="0" dirty="0" smtClean="0"/>
              <a:t> Jūsu paziņa uzskata, ka ar vēlēšanām neko nevar mainīt. Labāk, ja viņš atnāk un izsvītro pirmos piecus, nevis – ja neatnāk vispār. </a:t>
            </a:r>
          </a:p>
          <a:p>
            <a:pPr fontAlgn="base"/>
            <a:endParaRPr lang="lv-LV"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14</a:t>
            </a:fld>
            <a:endParaRPr lang="en-US"/>
          </a:p>
        </p:txBody>
      </p:sp>
    </p:spTree>
    <p:extLst>
      <p:ext uri="{BB962C8B-B14F-4D97-AF65-F5344CB8AC3E}">
        <p14:creationId xmlns:p14="http://schemas.microsoft.com/office/powerpoint/2010/main" val="186181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Šis grafiks parāda tendenci</a:t>
            </a:r>
            <a:r>
              <a:rPr lang="lv-LV" baseline="0" dirty="0" smtClean="0"/>
              <a:t> – jo «atbildīgāka» kāda loma valsts politikā, jo mazāks tur sieviešu īpatsvars. </a:t>
            </a:r>
          </a:p>
          <a:p>
            <a:pPr marL="171450" indent="-171450">
              <a:buFont typeface="Arial" panose="020B0604020202020204" pitchFamily="34" charset="0"/>
              <a:buChar char="•"/>
            </a:pPr>
            <a:r>
              <a:rPr lang="lv-LV" baseline="0" dirty="0" smtClean="0"/>
              <a:t>Sīkpartiju kandidātu vidū sieviešu ir diezgan daudz (visu kandidātu grafiks melnā krāsā)</a:t>
            </a:r>
          </a:p>
          <a:p>
            <a:pPr marL="171450" indent="-171450">
              <a:buFont typeface="Arial" panose="020B0604020202020204" pitchFamily="34" charset="0"/>
              <a:buChar char="•"/>
            </a:pPr>
            <a:r>
              <a:rPr lang="lv-LV" baseline="0" dirty="0" smtClean="0"/>
              <a:t>Saeimā pārstāvēto partiju kandidātu vidū sieviešu ir mazāk (zaļais grafiks)</a:t>
            </a:r>
          </a:p>
          <a:p>
            <a:pPr marL="171450" indent="-171450">
              <a:buFont typeface="Arial" panose="020B0604020202020204" pitchFamily="34" charset="0"/>
              <a:buChar char="•"/>
            </a:pPr>
            <a:r>
              <a:rPr lang="lv-LV" baseline="0" dirty="0" smtClean="0"/>
              <a:t>To kandidātu, kurus Saeimā pārstāvētās partijas izvirzīja par sarakstu līderiem (pirmie 5 kandidāti katrā no 5 apgabaliem) – sieviešu vēl mazāk</a:t>
            </a:r>
          </a:p>
          <a:p>
            <a:pPr marL="171450" indent="-171450">
              <a:buFont typeface="Arial" panose="020B0604020202020204" pitchFamily="34" charset="0"/>
              <a:buChar char="•"/>
            </a:pPr>
            <a:r>
              <a:rPr lang="lv-LV" baseline="0" dirty="0" smtClean="0"/>
              <a:t>Ievēlēto deputātu vidū – parasti vēl mazāk. </a:t>
            </a:r>
          </a:p>
          <a:p>
            <a:pPr marL="171450" indent="-171450">
              <a:buFont typeface="Arial" panose="020B0604020202020204" pitchFamily="34" charset="0"/>
              <a:buChar char="•"/>
            </a:pPr>
            <a:endParaRPr lang="lv-LV" baseline="0" dirty="0" smtClean="0"/>
          </a:p>
          <a:p>
            <a:pPr marL="0" indent="0">
              <a:buFont typeface="Arial" panose="020B0604020202020204" pitchFamily="34" charset="0"/>
              <a:buNone/>
            </a:pPr>
            <a:r>
              <a:rPr lang="lv-LV" baseline="0" dirty="0" smtClean="0"/>
              <a:t>Mēs zinām visu partiju kandidātus 12.Saeimai, bet vēl nezinām, kuras partijas pārsniegs 5% barjeru – tādēļ situācijas ticamākās izmaiņas attēlotas ar raustītām līnijām. Ticamākie pieņēmumi ir divi: (1) Saeimā iekļūst esošās tur pārstāvētās partijas (Vienotība, NA, ZZS, SC), bet neviens cits; (2) Saeimā bez nosauktajām iekļūst arī I.Sudrabas veidotā partija (šajā gadījumā ir spēkā augšējie zaļā un sarkanā grafika punkti).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16</a:t>
            </a:fld>
            <a:endParaRPr lang="en-US"/>
          </a:p>
        </p:txBody>
      </p:sp>
    </p:spTree>
    <p:extLst>
      <p:ext uri="{BB962C8B-B14F-4D97-AF65-F5344CB8AC3E}">
        <p14:creationId xmlns:p14="http://schemas.microsoft.com/office/powerpoint/2010/main" val="243341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Kreisajā diagrammā apkopoti punkti 5 partijām, kas piedalījās 11.Saeimas vēlēšanās – precīzāk</a:t>
            </a:r>
            <a:r>
              <a:rPr lang="lv-LV" baseline="0" dirty="0" smtClean="0"/>
              <a:t>: katra kandidāta grozījums (plusiņi mīnus svītrojumi).  </a:t>
            </a:r>
            <a:br>
              <a:rPr lang="lv-LV" baseline="0" dirty="0" smtClean="0"/>
            </a:br>
            <a:r>
              <a:rPr lang="lv-LV" baseline="0" dirty="0" smtClean="0"/>
              <a:t>(A) visiem kandidātiem (pelēkais stabiņš)</a:t>
            </a:r>
          </a:p>
          <a:p>
            <a:r>
              <a:rPr lang="lv-LV" baseline="0" dirty="0" smtClean="0"/>
              <a:t>(B) kandidātiem, kuri ir sievietes (rozā stabiņš)</a:t>
            </a:r>
          </a:p>
          <a:p>
            <a:r>
              <a:rPr lang="lv-LV" baseline="0" dirty="0" smtClean="0"/>
              <a:t>(C) kandidātiem, kuri ir vīrieši (zilais stabiņš)</a:t>
            </a:r>
          </a:p>
          <a:p>
            <a:r>
              <a:rPr lang="lv-LV" baseline="0" dirty="0" smtClean="0"/>
              <a:t>Kā redzams, SC vēlētājs ir noskaņots krietni «pozitīvāk» – biežāk liek plusiņus. No otras puses, SC balsotāji relatīvi nedaudz vairāk atbalsta vīriešus. </a:t>
            </a:r>
          </a:p>
          <a:p>
            <a:endParaRPr lang="lv-LV" baseline="0" dirty="0" smtClean="0"/>
          </a:p>
          <a:p>
            <a:r>
              <a:rPr lang="lv-LV" baseline="0" dirty="0" smtClean="0"/>
              <a:t>Labajā pusē diagramma attēlo starpību starp zilo un rozā stabiņu – t.i. Kāda ir punktu </a:t>
            </a:r>
            <a:endParaRPr lang="lv-LV"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17</a:t>
            </a:fld>
            <a:endParaRPr lang="en-US"/>
          </a:p>
        </p:txBody>
      </p:sp>
    </p:spTree>
    <p:extLst>
      <p:ext uri="{BB962C8B-B14F-4D97-AF65-F5344CB8AC3E}">
        <p14:creationId xmlns:p14="http://schemas.microsoft.com/office/powerpoint/2010/main" val="2980618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Šeit redzams efekts, ja</a:t>
            </a:r>
            <a:r>
              <a:rPr lang="lv-LV" baseline="0" dirty="0" smtClean="0"/>
              <a:t> izlaiž sarakstu līderus (par kuriem vēlētājiem parasti ir kaut kāds viedoklis, lai kāds arī būtu viņu dzimums). Šajā gadījumā redzam, ka vienotības un zaļo zemnieku vēlētājs ir kritisks pret saraksta tālāko daļu (ja no tās atskaita 3 līderus); toties relatīvi biežāk balso par sievietēm. </a:t>
            </a:r>
          </a:p>
          <a:p>
            <a:endParaRPr lang="lv-LV" baseline="0" dirty="0" smtClean="0"/>
          </a:p>
          <a:p>
            <a:r>
              <a:rPr lang="lv-LV" baseline="0" dirty="0" smtClean="0"/>
              <a:t>Ja izlaiž vēl vairāk – tendence tālāk nemainās. </a:t>
            </a:r>
          </a:p>
          <a:p>
            <a:endParaRPr lang="lv-LV" baseline="0" dirty="0" smtClean="0"/>
          </a:p>
          <a:p>
            <a:r>
              <a:rPr lang="lv-LV" baseline="0" dirty="0" smtClean="0"/>
              <a:t>Starpības precīzos skaitļos: </a:t>
            </a:r>
          </a:p>
          <a:p>
            <a:r>
              <a:rPr lang="lv-LV" baseline="0" dirty="0" smtClean="0"/>
              <a:t>-969; -72; 760; 100; -200</a:t>
            </a:r>
          </a:p>
        </p:txBody>
      </p:sp>
      <p:sp>
        <p:nvSpPr>
          <p:cNvPr id="4" name="Slide Number Placeholder 3"/>
          <p:cNvSpPr>
            <a:spLocks noGrp="1"/>
          </p:cNvSpPr>
          <p:nvPr>
            <p:ph type="sldNum" idx="10"/>
          </p:nvPr>
        </p:nvSpPr>
        <p:spPr/>
        <p:txBody>
          <a:bodyPr/>
          <a:lstStyle/>
          <a:p>
            <a:pPr algn="r"/>
            <a:fld id="{59F38593-E0AF-4C4A-8A23-F1E93B36D532}" type="slidenum">
              <a:rPr lang="en-US" smtClean="0"/>
              <a:t>18</a:t>
            </a:fld>
            <a:endParaRPr lang="en-US"/>
          </a:p>
        </p:txBody>
      </p:sp>
    </p:spTree>
    <p:extLst>
      <p:ext uri="{BB962C8B-B14F-4D97-AF65-F5344CB8AC3E}">
        <p14:creationId xmlns:p14="http://schemas.microsoft.com/office/powerpoint/2010/main" val="152510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Katram Latgales</a:t>
            </a:r>
            <a:r>
              <a:rPr lang="lv-LV" baseline="0" dirty="0" smtClean="0"/>
              <a:t> vēlētājam ir it kā 1.25 balsis (ja Vidzemes vēlētājam ir 1 balss). </a:t>
            </a:r>
            <a:br>
              <a:rPr lang="lv-LV" baseline="0" dirty="0" smtClean="0"/>
            </a:br>
            <a:r>
              <a:rPr lang="lv-LV" baseline="0" dirty="0" smtClean="0"/>
              <a:t>Jautājums – ja Latgalē daudzi cilvēki ir nepareizi deklarējušies vai nepiedalās, varbūt tiem nedaudzajiem, kuri piedalās, pienākas bonuss?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19</a:t>
            </a:fld>
            <a:endParaRPr lang="en-US"/>
          </a:p>
        </p:txBody>
      </p:sp>
    </p:spTree>
    <p:extLst>
      <p:ext uri="{BB962C8B-B14F-4D97-AF65-F5344CB8AC3E}">
        <p14:creationId xmlns:p14="http://schemas.microsoft.com/office/powerpoint/2010/main" val="72869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Šajā domu eksperimentā pieņemam, ka vietas tiek dalītas atbilstoši faktiski</a:t>
            </a:r>
            <a:r>
              <a:rPr lang="lv-LV" baseline="0" dirty="0" smtClean="0"/>
              <a:t> nodoto derīgo balsu skaitam, izmantojot to pašu «Saimas vēlēšanu likuma» algoritmu (Saeimas vēlēšanu likuma 7. un 8. pants)</a:t>
            </a:r>
            <a:endParaRPr lang="lv-LV" dirty="0" smtClean="0"/>
          </a:p>
          <a:p>
            <a:r>
              <a:rPr lang="lv-LV" dirty="0" smtClean="0"/>
              <a:t>Noapaļošanas</a:t>
            </a:r>
            <a:r>
              <a:rPr lang="lv-LV" baseline="0" dirty="0" smtClean="0"/>
              <a:t> kļūda saglabājas – t.i. nav vienāds vēlētāju skaits uz 1 deputātu visos apgabalos, bet </a:t>
            </a:r>
            <a:r>
              <a:rPr lang="en-US" baseline="0" dirty="0" smtClean="0"/>
              <a:t>t</a:t>
            </a:r>
            <a:r>
              <a:rPr lang="lv-LV" baseline="0" dirty="0" smtClean="0"/>
              <a:t>ā vairs nav sistemātiskā kļūda. Un kļūda šoreiz ir krietni mazāka: 6% &lt;&lt; 25%.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20</a:t>
            </a:fld>
            <a:endParaRPr lang="en-US"/>
          </a:p>
        </p:txBody>
      </p:sp>
    </p:spTree>
    <p:extLst>
      <p:ext uri="{BB962C8B-B14F-4D97-AF65-F5344CB8AC3E}">
        <p14:creationId xmlns:p14="http://schemas.microsoft.com/office/powerpoint/2010/main" val="1393437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Vairs nav</a:t>
            </a:r>
            <a:r>
              <a:rPr lang="lv-LV" baseline="0" dirty="0" smtClean="0"/>
              <a:t> neatkarības atjaunošanas pirmie soļi; kvalitatīva piedalīšanās politikā prasa spēju saprast makroekonomiku, vides problēmas, demogrāfiskus datus, utml. Ja vēlētāji pārāk bieži paļaujas uz «truthiness» (patiesumjausmu?), t.i. atbalsta politiķus tikai atbilstoši savai revolucionārajai sirdsapziņai, politiķiem nav motivācijas censties informēt sabiedrību par būtiskām lietām. </a:t>
            </a:r>
          </a:p>
        </p:txBody>
      </p:sp>
      <p:sp>
        <p:nvSpPr>
          <p:cNvPr id="4" name="Slide Number Placeholder 3"/>
          <p:cNvSpPr>
            <a:spLocks noGrp="1"/>
          </p:cNvSpPr>
          <p:nvPr>
            <p:ph type="sldNum" idx="10"/>
          </p:nvPr>
        </p:nvSpPr>
        <p:spPr/>
        <p:txBody>
          <a:bodyPr/>
          <a:lstStyle/>
          <a:p>
            <a:pPr algn="r"/>
            <a:fld id="{59F38593-E0AF-4C4A-8A23-F1E93B36D532}" type="slidenum">
              <a:rPr lang="en-US" smtClean="0"/>
              <a:t>21</a:t>
            </a:fld>
            <a:endParaRPr lang="en-US"/>
          </a:p>
        </p:txBody>
      </p:sp>
    </p:spTree>
    <p:extLst>
      <p:ext uri="{BB962C8B-B14F-4D97-AF65-F5344CB8AC3E}">
        <p14:creationId xmlns:p14="http://schemas.microsoft.com/office/powerpoint/2010/main" val="2188066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lv-LV" sz="1200" dirty="0" smtClean="0"/>
              <a:t>Vērtīgākais ieguvums būtu – </a:t>
            </a:r>
            <a:r>
              <a:rPr lang="lv-LV" sz="1200" i="1" dirty="0" smtClean="0"/>
              <a:t>pirmsvēlēšanu</a:t>
            </a:r>
            <a:r>
              <a:rPr lang="lv-LV" sz="1200" dirty="0" smtClean="0"/>
              <a:t> (primary) diskusijas. Potenciālie kandidāti, kuri skaidro vēlētājiem/atbalstītājiem savu programmu. </a:t>
            </a:r>
          </a:p>
        </p:txBody>
      </p:sp>
      <p:sp>
        <p:nvSpPr>
          <p:cNvPr id="4" name="Slide Number Placeholder 3"/>
          <p:cNvSpPr>
            <a:spLocks noGrp="1"/>
          </p:cNvSpPr>
          <p:nvPr>
            <p:ph type="sldNum" idx="10"/>
          </p:nvPr>
        </p:nvSpPr>
        <p:spPr/>
        <p:txBody>
          <a:bodyPr/>
          <a:lstStyle/>
          <a:p>
            <a:pPr algn="r"/>
            <a:fld id="{59F38593-E0AF-4C4A-8A23-F1E93B36D532}" type="slidenum">
              <a:rPr lang="en-US" smtClean="0"/>
              <a:t>23</a:t>
            </a:fld>
            <a:endParaRPr lang="en-US"/>
          </a:p>
        </p:txBody>
      </p:sp>
    </p:spTree>
    <p:extLst>
      <p:ext uri="{BB962C8B-B14F-4D97-AF65-F5344CB8AC3E}">
        <p14:creationId xmlns:p14="http://schemas.microsoft.com/office/powerpoint/2010/main" val="27783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87097" y="5259722"/>
            <a:ext cx="6296406" cy="4982686"/>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http://www.wikipremed.com/image.php?img=020800_68zzzz189600_354px-Meta-stability.svg_68.jpg&amp;image_id=189600</a:t>
            </a:r>
            <a:endParaRPr lang="lv-LV" dirty="0" smtClean="0"/>
          </a:p>
          <a:p>
            <a:endParaRPr lang="lv-LV" baseline="0" dirty="0" smtClean="0"/>
          </a:p>
          <a:p>
            <a:r>
              <a:rPr lang="lv-LV" b="1" dirty="0" smtClean="0"/>
              <a:t>Stabilitāte = mazas izmaiņas ieejas datos rada mazas izmaiņas rezultātā</a:t>
            </a:r>
            <a:r>
              <a:rPr lang="lv-LV" dirty="0" smtClean="0"/>
              <a:t> </a:t>
            </a:r>
          </a:p>
          <a:p>
            <a:pPr marL="285750" indent="-285750">
              <a:buFont typeface="Arial" panose="020B0604020202020204" pitchFamily="34" charset="0"/>
              <a:buChar char="•"/>
            </a:pPr>
            <a:r>
              <a:rPr lang="lv-LV" dirty="0" smtClean="0"/>
              <a:t>Kādus efektus rada daudzu mazpazīstamu kandidātu līdzdalība? </a:t>
            </a:r>
          </a:p>
          <a:p>
            <a:pPr marL="285750" indent="-285750">
              <a:buFont typeface="Arial" panose="020B0604020202020204" pitchFamily="34" charset="0"/>
              <a:buChar char="•"/>
            </a:pPr>
            <a:r>
              <a:rPr lang="lv-LV" dirty="0" smtClean="0"/>
              <a:t>Kā mērīt nestabilitāti</a:t>
            </a:r>
          </a:p>
          <a:p>
            <a:pPr marL="285750" indent="-285750">
              <a:buFont typeface="Arial" panose="020B0604020202020204" pitchFamily="34" charset="0"/>
              <a:buChar char="•"/>
            </a:pPr>
            <a:r>
              <a:rPr lang="lv-LV" dirty="0" smtClean="0"/>
              <a:t>Iedzīvotāju uzskaites sistemātiskā kļūda</a:t>
            </a:r>
          </a:p>
          <a:p>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2</a:t>
            </a:fld>
            <a:endParaRPr lang="en-US"/>
          </a:p>
        </p:txBody>
      </p:sp>
    </p:spTree>
    <p:extLst>
      <p:ext uri="{BB962C8B-B14F-4D97-AF65-F5344CB8AC3E}">
        <p14:creationId xmlns:p14="http://schemas.microsoft.com/office/powerpoint/2010/main" val="1437268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三虱相與訟，一虱過之，曰：「訟者奚說？」三虱曰：「爭肥饒之地。」 一虱曰：「若亦不患臘之至而茅之燥耳，若又奚患？」於是乃相與聚嘬其母而食之。彘臞，人乃弗殺。</a:t>
            </a:r>
            <a:endParaRPr lang="en-GB"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Once three lice were biting a pig and disputing with one another. Another louse, passing by them, asked, "What are you disputing about?" "We are fighting for fat places," replied the three lice. "If you fellows do not worry about the arrival of the mid-winter festival and the burning of the </a:t>
            </a:r>
            <a:r>
              <a:rPr lang="en-GB" sz="1200" b="0" i="0" kern="1200" dirty="0" err="1" smtClean="0">
                <a:solidFill>
                  <a:schemeClr val="tx1"/>
                </a:solidFill>
                <a:effectLst/>
                <a:latin typeface="+mn-lt"/>
                <a:ea typeface="+mn-ea"/>
                <a:cs typeface="+mn-cs"/>
              </a:rPr>
              <a:t>miscanthus</a:t>
            </a:r>
            <a:r>
              <a:rPr lang="en-GB" sz="1200" b="0" i="0" kern="1200" dirty="0" smtClean="0">
                <a:solidFill>
                  <a:schemeClr val="tx1"/>
                </a:solidFill>
                <a:effectLst/>
                <a:latin typeface="+mn-lt"/>
                <a:ea typeface="+mn-ea"/>
                <a:cs typeface="+mn-cs"/>
              </a:rPr>
              <a:t>, what else should you worry about?" So saying, the last louse joined the three in biting the body of the pig and ate as much as they wanted. In the meantime, the pig became very thin, wherefore people did not kill it at the time of the festival.</a:t>
            </a:r>
            <a:endParaRPr lang="lv-LV"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lv-LV" sz="1200" b="0" i="0" kern="1200" dirty="0" smtClean="0">
                <a:solidFill>
                  <a:schemeClr val="tx1"/>
                </a:solidFill>
                <a:effectLst/>
                <a:latin typeface="+mn-lt"/>
                <a:ea typeface="+mn-ea"/>
                <a:cs typeface="+mn-cs"/>
              </a:rPr>
              <a:t>Zīmējumi aizgūti no karikatūru grāmatas:</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24</a:t>
            </a:fld>
            <a:endParaRPr lang="en-US"/>
          </a:p>
        </p:txBody>
      </p:sp>
    </p:spTree>
    <p:extLst>
      <p:ext uri="{BB962C8B-B14F-4D97-AF65-F5344CB8AC3E}">
        <p14:creationId xmlns:p14="http://schemas.microsoft.com/office/powerpoint/2010/main" val="2804836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J.Čakste, būdams demokrāts, iet soli tālāk par Han Feizi</a:t>
            </a:r>
            <a:r>
              <a:rPr lang="lv-LV" baseline="0" dirty="0" smtClean="0"/>
              <a:t> – ziedojot laiku «vispārībai», iespējams panākt, lai, alegoriski sakot, ne tikai cūciņa būtu vajadzīga mums, bet arī mēs būtu vajadzīgi cūciņai.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27</a:t>
            </a:fld>
            <a:endParaRPr lang="en-US"/>
          </a:p>
        </p:txBody>
      </p:sp>
    </p:spTree>
    <p:extLst>
      <p:ext uri="{BB962C8B-B14F-4D97-AF65-F5344CB8AC3E}">
        <p14:creationId xmlns:p14="http://schemas.microsoft.com/office/powerpoint/2010/main" val="3528748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J.Čakstes pieeja</a:t>
            </a:r>
            <a:r>
              <a:rPr lang="lv-LV" baseline="0" dirty="0" smtClean="0"/>
              <a:t> – veidot citādu cilvēku organizācijas veidu (studentu biedrība «Austrums» nebija studentu korporācija tradicionālā izpratnē).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28</a:t>
            </a:fld>
            <a:endParaRPr lang="en-US"/>
          </a:p>
        </p:txBody>
      </p:sp>
    </p:spTree>
    <p:extLst>
      <p:ext uri="{BB962C8B-B14F-4D97-AF65-F5344CB8AC3E}">
        <p14:creationId xmlns:p14="http://schemas.microsoft.com/office/powerpoint/2010/main" val="1142449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a:t>
            </a:r>
            <a:r>
              <a:rPr lang="en-GB" sz="1200" i="1" dirty="0" err="1" smtClean="0"/>
              <a:t>Ja</a:t>
            </a:r>
            <a:r>
              <a:rPr lang="en-GB" sz="1200" i="1" dirty="0" smtClean="0"/>
              <a:t> </a:t>
            </a:r>
            <a:r>
              <a:rPr lang="en-GB" sz="1200" i="1" dirty="0" err="1" smtClean="0"/>
              <a:t>es</a:t>
            </a:r>
            <a:r>
              <a:rPr lang="en-GB" sz="1200" i="1" dirty="0" smtClean="0"/>
              <a:t> </a:t>
            </a:r>
            <a:r>
              <a:rPr lang="en-GB" sz="1200" i="1" dirty="0" err="1" smtClean="0"/>
              <a:t>neesmu</a:t>
            </a:r>
            <a:r>
              <a:rPr lang="en-GB" sz="1200" i="1" dirty="0" smtClean="0"/>
              <a:t> par </a:t>
            </a:r>
            <a:r>
              <a:rPr lang="en-GB" sz="1200" i="1" dirty="0" err="1" smtClean="0"/>
              <a:t>sevi</a:t>
            </a:r>
            <a:r>
              <a:rPr lang="en-GB" sz="1200" i="1" dirty="0" smtClean="0"/>
              <a:t>, </a:t>
            </a:r>
            <a:r>
              <a:rPr lang="en-GB" sz="1200" i="1" dirty="0" err="1" smtClean="0"/>
              <a:t>kas</a:t>
            </a:r>
            <a:r>
              <a:rPr lang="en-GB" sz="1200" i="1" dirty="0" smtClean="0"/>
              <a:t> tad </a:t>
            </a:r>
            <a:r>
              <a:rPr lang="en-GB" sz="1200" i="1" dirty="0" err="1" smtClean="0"/>
              <a:t>būs</a:t>
            </a:r>
            <a:r>
              <a:rPr lang="en-GB" sz="1200" i="1" dirty="0" smtClean="0"/>
              <a:t> par </a:t>
            </a:r>
            <a:r>
              <a:rPr lang="en-GB" sz="1200" i="1" dirty="0" err="1" smtClean="0"/>
              <a:t>mani</a:t>
            </a:r>
            <a:r>
              <a:rPr lang="en-GB" sz="1200" i="1" dirty="0" smtClean="0"/>
              <a:t>? Un </a:t>
            </a:r>
            <a:r>
              <a:rPr lang="en-GB" sz="1200" i="1" dirty="0" err="1" smtClean="0"/>
              <a:t>ja</a:t>
            </a:r>
            <a:r>
              <a:rPr lang="en-GB" sz="1200" i="1" dirty="0" smtClean="0"/>
              <a:t> </a:t>
            </a:r>
            <a:r>
              <a:rPr lang="en-GB" sz="1200" i="1" dirty="0" err="1" smtClean="0"/>
              <a:t>es</a:t>
            </a:r>
            <a:r>
              <a:rPr lang="en-GB" sz="1200" i="1" dirty="0" smtClean="0"/>
              <a:t> </a:t>
            </a:r>
            <a:r>
              <a:rPr lang="en-GB" sz="1200" i="1" dirty="0" err="1" smtClean="0"/>
              <a:t>esmu</a:t>
            </a:r>
            <a:r>
              <a:rPr lang="en-GB" sz="1200" i="1" dirty="0" smtClean="0"/>
              <a:t> </a:t>
            </a:r>
            <a:r>
              <a:rPr lang="en-GB" sz="1200" i="1" dirty="0" err="1" smtClean="0"/>
              <a:t>tikai</a:t>
            </a:r>
            <a:r>
              <a:rPr lang="en-GB" sz="1200" i="1" dirty="0" smtClean="0"/>
              <a:t> par </a:t>
            </a:r>
            <a:r>
              <a:rPr lang="en-GB" sz="1200" i="1" dirty="0" err="1" smtClean="0"/>
              <a:t>sevi</a:t>
            </a:r>
            <a:r>
              <a:rPr lang="en-GB" sz="1200" i="1" dirty="0" smtClean="0"/>
              <a:t>, tad </a:t>
            </a:r>
            <a:r>
              <a:rPr lang="en-GB" sz="1200" i="1" dirty="0" err="1" smtClean="0"/>
              <a:t>kas</a:t>
            </a:r>
            <a:r>
              <a:rPr lang="en-GB" sz="1200" i="1" dirty="0" smtClean="0"/>
              <a:t> </a:t>
            </a:r>
            <a:r>
              <a:rPr lang="en-GB" sz="1200" i="1" dirty="0" err="1" smtClean="0"/>
              <a:t>es</a:t>
            </a:r>
            <a:r>
              <a:rPr lang="en-GB" sz="1200" i="1" dirty="0" smtClean="0"/>
              <a:t> </a:t>
            </a:r>
            <a:r>
              <a:rPr lang="en-GB" sz="1200" i="1" dirty="0" err="1" smtClean="0"/>
              <a:t>esmu</a:t>
            </a:r>
            <a:r>
              <a:rPr lang="en-GB" sz="1200" i="1" dirty="0" smtClean="0"/>
              <a:t>? Un </a:t>
            </a:r>
            <a:r>
              <a:rPr lang="en-GB" sz="1200" i="1" dirty="0" err="1" smtClean="0"/>
              <a:t>ja</a:t>
            </a:r>
            <a:r>
              <a:rPr lang="en-GB" sz="1200" i="1" dirty="0" smtClean="0"/>
              <a:t> ne </a:t>
            </a:r>
            <a:r>
              <a:rPr lang="en-GB" sz="1200" i="1" dirty="0" err="1" smtClean="0"/>
              <a:t>tagad</a:t>
            </a:r>
            <a:r>
              <a:rPr lang="en-GB" sz="1200" i="1" dirty="0" smtClean="0"/>
              <a:t>, tad </a:t>
            </a:r>
            <a:r>
              <a:rPr lang="en-GB" sz="1200" i="1" dirty="0" err="1" smtClean="0"/>
              <a:t>kad</a:t>
            </a:r>
            <a:r>
              <a:rPr lang="en-GB" sz="1200" i="1" dirty="0" smtClean="0"/>
              <a:t>?</a:t>
            </a:r>
            <a:r>
              <a:rPr lang="en-GB" sz="1200" dirty="0" smtClean="0"/>
              <a:t>"</a:t>
            </a:r>
            <a:r>
              <a:rPr lang="lv-LV" sz="1200" dirty="0" smtClean="0"/>
              <a:t> (Hilels; [</a:t>
            </a:r>
            <a:r>
              <a:rPr lang="en-GB" sz="1200" b="0" i="0" kern="1200" dirty="0" err="1" smtClean="0">
                <a:solidFill>
                  <a:schemeClr val="tx1"/>
                </a:solidFill>
                <a:effectLst/>
                <a:latin typeface="+mn-lt"/>
                <a:ea typeface="+mn-ea"/>
                <a:cs typeface="+mn-cs"/>
              </a:rPr>
              <a:t>Pirkei</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Avot</a:t>
            </a:r>
            <a:r>
              <a:rPr lang="en-GB" sz="1200" b="0" i="0" kern="1200" dirty="0" smtClean="0">
                <a:solidFill>
                  <a:schemeClr val="tx1"/>
                </a:solidFill>
                <a:effectLst/>
                <a:latin typeface="+mn-lt"/>
                <a:ea typeface="+mn-ea"/>
                <a:cs typeface="+mn-cs"/>
              </a:rPr>
              <a:t>, 1:14</a:t>
            </a:r>
            <a:r>
              <a:rPr lang="lv-LV" sz="1200" b="0" i="0" kern="1200" dirty="0" smtClean="0">
                <a:solidFill>
                  <a:schemeClr val="tx1"/>
                </a:solidFill>
                <a:effectLst/>
                <a:latin typeface="+mn-lt"/>
                <a:ea typeface="+mn-ea"/>
                <a:cs typeface="+mn-cs"/>
              </a:rPr>
              <a:t>]</a:t>
            </a:r>
            <a:r>
              <a:rPr lang="lv-LV"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dirty="0" smtClean="0"/>
          </a:p>
          <a:p>
            <a:r>
              <a:rPr lang="lv-LV" sz="1200" dirty="0" smtClean="0"/>
              <a:t>Jauni organizatoriski risinājumi (Video blogi? Tālmācības kursi? Android aplikācijas?). </a:t>
            </a:r>
          </a:p>
          <a:p>
            <a:r>
              <a:rPr lang="lv-LV" sz="1200" dirty="0" smtClean="0"/>
              <a:t>Mūsdienu</a:t>
            </a:r>
            <a:r>
              <a:rPr lang="lv-LV" sz="1200" baseline="0" dirty="0" smtClean="0"/>
              <a:t> organizēšanas metodēm </a:t>
            </a:r>
            <a:r>
              <a:rPr lang="lv-LV" sz="1200" dirty="0" smtClean="0"/>
              <a:t>būtu jāapmierina vairākas īpašības: </a:t>
            </a:r>
          </a:p>
          <a:p>
            <a:pPr marL="285750" indent="-285750">
              <a:buFont typeface="Arial" panose="020B0604020202020204" pitchFamily="34" charset="0"/>
              <a:buChar char="•"/>
            </a:pPr>
            <a:r>
              <a:rPr lang="lv-LV" sz="1200" dirty="0" smtClean="0"/>
              <a:t>Interesants un praktisks saturs latviešu valodā</a:t>
            </a:r>
          </a:p>
          <a:p>
            <a:pPr marL="285750" indent="-285750">
              <a:buFont typeface="Arial" panose="020B0604020202020204" pitchFamily="34" charset="0"/>
              <a:buChar char="•"/>
            </a:pPr>
            <a:r>
              <a:rPr lang="lv-LV" sz="1200" dirty="0" smtClean="0"/>
              <a:t>Saziņa pievilcīga jauniešiem</a:t>
            </a:r>
            <a:r>
              <a:rPr lang="en-US" sz="1200" dirty="0" smtClean="0"/>
              <a:t>;</a:t>
            </a:r>
            <a:r>
              <a:rPr lang="lv-LV" sz="1200" dirty="0" smtClean="0"/>
              <a:t> rosina uz līdzradīšanu</a:t>
            </a:r>
            <a:r>
              <a:rPr lang="en-US" sz="1200" dirty="0" smtClean="0"/>
              <a:t>, ne</a:t>
            </a:r>
            <a:r>
              <a:rPr lang="lv-LV" sz="1200" dirty="0" smtClean="0"/>
              <a:t> tikai patērēšanu</a:t>
            </a:r>
          </a:p>
          <a:p>
            <a:pPr marL="285750" indent="-285750">
              <a:buFont typeface="Arial" panose="020B0604020202020204" pitchFamily="34" charset="0"/>
              <a:buChar char="•"/>
            </a:pPr>
            <a:r>
              <a:rPr lang="en-US" sz="1200" dirty="0" err="1" smtClean="0"/>
              <a:t>Sazi</a:t>
            </a:r>
            <a:r>
              <a:rPr lang="lv-LV" sz="1200" dirty="0" smtClean="0"/>
              <a:t>ņa pieejama arī Latvijas tautas locekļiem svešumā</a:t>
            </a:r>
          </a:p>
          <a:p>
            <a:pPr marL="285750" indent="-285750">
              <a:buFont typeface="Arial" panose="020B0604020202020204" pitchFamily="34" charset="0"/>
              <a:buChar char="•"/>
            </a:pPr>
            <a:r>
              <a:rPr lang="lv-LV" sz="1200" dirty="0" smtClean="0"/>
              <a:t>Balstās uz intelektuālu godīgumu</a:t>
            </a:r>
          </a:p>
          <a:p>
            <a:pPr marL="285750" indent="-285750">
              <a:buFont typeface="Arial" panose="020B0604020202020204" pitchFamily="34" charset="0"/>
              <a:buChar char="•"/>
            </a:pPr>
            <a:r>
              <a:rPr lang="lv-LV" sz="1200" dirty="0" smtClean="0"/>
              <a:t>Saziņa notiek atbilstoši vispārcilvēcīgām vērtībām un atvērta citu kultūru cilvēkiem; bez «aplenkta cietokšņa» mentalitātes.</a:t>
            </a:r>
          </a:p>
          <a:p>
            <a:pPr marL="0" marR="0" indent="0" algn="l" defTabSz="914400" rtl="0" eaLnBrk="1" fontAlgn="auto" latinLnBrk="0" hangingPunct="1">
              <a:lnSpc>
                <a:spcPct val="100000"/>
              </a:lnSpc>
              <a:spcBef>
                <a:spcPts val="0"/>
              </a:spcBef>
              <a:spcAft>
                <a:spcPts val="0"/>
              </a:spcAft>
              <a:buClrTx/>
              <a:buSzTx/>
              <a:buFontTx/>
              <a:buNone/>
              <a:tabLst/>
              <a:defRPr/>
            </a:pPr>
            <a:endParaRPr lang="lv-LV" sz="1200"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29</a:t>
            </a:fld>
            <a:endParaRPr lang="en-US"/>
          </a:p>
        </p:txBody>
      </p:sp>
    </p:spTree>
    <p:extLst>
      <p:ext uri="{BB962C8B-B14F-4D97-AF65-F5344CB8AC3E}">
        <p14:creationId xmlns:p14="http://schemas.microsoft.com/office/powerpoint/2010/main" val="133836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Jautājums: Ko tu pats esi izdarījis, lai tev būtu par ko balsot? </a:t>
            </a:r>
          </a:p>
          <a:p>
            <a:r>
              <a:rPr lang="lv-LV" dirty="0" smtClean="0"/>
              <a:t>Ir</a:t>
            </a:r>
            <a:r>
              <a:rPr lang="lv-LV" baseline="0" dirty="0" smtClean="0"/>
              <a:t> tomēr situācijas, kad pat Saeimas deputāti nevar iespaidot to, kā tiks veidoti saraksti – tostarp tie deputāti, kuri 2014.g. vasarā izstājās no Vienotības vai SC (Janīna Kursīte, Andris Buiķis, Inguna Rībena, u.c.). Sarakstu veidošana ir ļoti šauras grupas iniciativa – un ja partiju sistēma ir izveidojusies un ir ievērojamas iekļuves izmaksas (entry costs), tad monopolstāvoklis ir kaut kā jāregulē. </a:t>
            </a:r>
          </a:p>
          <a:p>
            <a:endParaRPr lang="lv-LV"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lv-LV" sz="1200" dirty="0" smtClean="0"/>
              <a:t>Atceramies DOSAAF... (</a:t>
            </a:r>
            <a:r>
              <a:rPr lang="ru-RU" sz="1200" dirty="0" smtClean="0"/>
              <a:t>Добровольное Общество Содействия Армии, Авиации и Флоту</a:t>
            </a:r>
            <a:r>
              <a:rPr lang="lv-LV" sz="1200" dirty="0" smtClean="0"/>
              <a:t> - </a:t>
            </a:r>
            <a:r>
              <a:rPr lang="en-GB" sz="1200" dirty="0" err="1" smtClean="0"/>
              <a:t>Brīvprātīgā</a:t>
            </a:r>
            <a:r>
              <a:rPr lang="en-GB" sz="1200" dirty="0" smtClean="0"/>
              <a:t> </a:t>
            </a:r>
            <a:r>
              <a:rPr lang="en-GB" sz="1200" dirty="0" err="1" smtClean="0"/>
              <a:t>Armijas</a:t>
            </a:r>
            <a:r>
              <a:rPr lang="en-GB" sz="1200" dirty="0" smtClean="0"/>
              <a:t>, </a:t>
            </a:r>
            <a:r>
              <a:rPr lang="en-GB" sz="1200" dirty="0" err="1" smtClean="0"/>
              <a:t>aviācijas</a:t>
            </a:r>
            <a:r>
              <a:rPr lang="en-GB" sz="1200" dirty="0" smtClean="0"/>
              <a:t> un </a:t>
            </a:r>
            <a:r>
              <a:rPr lang="en-GB" sz="1200" dirty="0" err="1" smtClean="0"/>
              <a:t>flotes</a:t>
            </a:r>
            <a:r>
              <a:rPr lang="en-GB" sz="1200" dirty="0" smtClean="0"/>
              <a:t> </a:t>
            </a:r>
            <a:r>
              <a:rPr lang="en-GB" sz="1200" dirty="0" err="1" smtClean="0"/>
              <a:t>veicināšanas</a:t>
            </a:r>
            <a:r>
              <a:rPr lang="en-GB" sz="1200" dirty="0" smtClean="0"/>
              <a:t> </a:t>
            </a:r>
            <a:r>
              <a:rPr lang="en-GB" sz="1200" dirty="0" err="1" smtClean="0"/>
              <a:t>biedrība</a:t>
            </a:r>
            <a:r>
              <a:rPr lang="lv-LV" sz="1200" dirty="0" smtClean="0"/>
              <a:t>).</a:t>
            </a:r>
            <a:r>
              <a:rPr lang="lv-LV" sz="1200" baseline="0" dirty="0" smtClean="0"/>
              <a:t> </a:t>
            </a:r>
            <a:r>
              <a:rPr lang="lv-LV" baseline="0" dirty="0" smtClean="0"/>
              <a:t>DOSAAF PSRS okupācijas apstākļos bija sabiedriska organizācija, kurā cilvēks varēja iestāties, maksāt biedru naudas, piedalīties pasākumos un pat ieņemt amatus. Vienīgi nebija iespējams saprast, kurš un ar kādu mērķi šo organizāciju vada; kā «tur augšā» tiek pieņemti lēmumi. Orgj-as vadība bija pietiekami necaurspīdīga. </a:t>
            </a:r>
          </a:p>
          <a:p>
            <a:endParaRPr lang="lv-LV" baseline="0" dirty="0" smtClean="0"/>
          </a:p>
        </p:txBody>
      </p:sp>
      <p:sp>
        <p:nvSpPr>
          <p:cNvPr id="4" name="Slide Number Placeholder 3"/>
          <p:cNvSpPr>
            <a:spLocks noGrp="1"/>
          </p:cNvSpPr>
          <p:nvPr>
            <p:ph type="sldNum" idx="10"/>
          </p:nvPr>
        </p:nvSpPr>
        <p:spPr/>
        <p:txBody>
          <a:bodyPr/>
          <a:lstStyle/>
          <a:p>
            <a:pPr algn="r"/>
            <a:fld id="{59F38593-E0AF-4C4A-8A23-F1E93B36D532}" type="slidenum">
              <a:rPr lang="en-US" smtClean="0"/>
              <a:t>3</a:t>
            </a:fld>
            <a:endParaRPr lang="en-US"/>
          </a:p>
        </p:txBody>
      </p:sp>
    </p:spTree>
    <p:extLst>
      <p:ext uri="{BB962C8B-B14F-4D97-AF65-F5344CB8AC3E}">
        <p14:creationId xmlns:p14="http://schemas.microsoft.com/office/powerpoint/2010/main" val="23471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5</a:t>
            </a:fld>
            <a:endParaRPr lang="en-US"/>
          </a:p>
        </p:txBody>
      </p:sp>
    </p:spTree>
    <p:extLst>
      <p:ext uri="{BB962C8B-B14F-4D97-AF65-F5344CB8AC3E}">
        <p14:creationId xmlns:p14="http://schemas.microsoft.com/office/powerpoint/2010/main" val="416178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Kvadriljons domāts t.s. īsajā</a:t>
            </a:r>
            <a:r>
              <a:rPr lang="lv-LV" baseline="0" dirty="0" smtClean="0"/>
              <a:t> skalā – t.i. skaitlis 10^15.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6</a:t>
            </a:fld>
            <a:endParaRPr lang="en-US"/>
          </a:p>
        </p:txBody>
      </p:sp>
    </p:spTree>
    <p:extLst>
      <p:ext uri="{BB962C8B-B14F-4D97-AF65-F5344CB8AC3E}">
        <p14:creationId xmlns:p14="http://schemas.microsoft.com/office/powerpoint/2010/main" val="34043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Sistēmā, kurā vēlētājam ir</a:t>
            </a:r>
            <a:r>
              <a:rPr lang="lv-LV" baseline="0" dirty="0" smtClean="0"/>
              <a:t> mazāk izvēļu, stabilitāti sasniegt ir drusku vienkāršāk (nav tik bieži jāanalizē troksnis). </a:t>
            </a:r>
          </a:p>
          <a:p>
            <a:r>
              <a:rPr lang="lv-LV" baseline="0" dirty="0" smtClean="0"/>
              <a:t>Tomēr arī ASV ir dažas problēmas ar stabilitāti:</a:t>
            </a:r>
          </a:p>
          <a:p>
            <a:pPr marL="228600" indent="-228600">
              <a:buAutoNum type="arabicParenBoth"/>
            </a:pPr>
            <a:r>
              <a:rPr lang="lv-LV" baseline="0" dirty="0" smtClean="0"/>
              <a:t>Gerrymandering (vienmandāta iecirkņu robežas kļūst ļoti robainas «packing» un «splitting» dēļ – t.i. notiek spēle uz to, lai pretinieka vēlētāji iespējami bieži zaudētu savas balsis «first past the post» sistēmas dēļ. </a:t>
            </a:r>
          </a:p>
          <a:p>
            <a:pPr marL="228600" indent="-228600">
              <a:buAutoNum type="arabicParenBoth"/>
            </a:pPr>
            <a:r>
              <a:rPr lang="lv-LV" baseline="0" dirty="0" smtClean="0"/>
              <a:t>Reizēm balsošana «uzkaras» pārāk tuvu rezultātu dēļ (sal. 2000.g. prezidenta vēlēšanas Floridā). </a:t>
            </a:r>
          </a:p>
          <a:p>
            <a:pPr marL="228600" indent="-228600">
              <a:buAutoNum type="arabicParenBoth"/>
            </a:pPr>
            <a:r>
              <a:rPr lang="lv-LV" baseline="0" dirty="0" smtClean="0"/>
              <a:t>Tautskaites (census) nepilnību dēļ balsis, kuras pienākas ASV Kongresa pārstāvju palātai ne vienmēr perfekti atspoguļo reālo iedzīvotāju skaitu. </a:t>
            </a: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7</a:t>
            </a:fld>
            <a:endParaRPr lang="en-US"/>
          </a:p>
        </p:txBody>
      </p:sp>
    </p:spTree>
    <p:extLst>
      <p:ext uri="{BB962C8B-B14F-4D97-AF65-F5344CB8AC3E}">
        <p14:creationId xmlns:p14="http://schemas.microsoft.com/office/powerpoint/2010/main" val="306105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a:xfrm>
                <a:off x="709613" y="4860925"/>
                <a:ext cx="5680075" cy="4605338"/>
              </a:xfrm>
              <a:prstGeom prst="rect">
                <a:avLst/>
              </a:prstGeom>
            </p:spPr>
            <p:txBody>
              <a:bodyPr/>
              <a:lstStyle/>
              <a:p>
                <a:pPr marL="285750" indent="-285750">
                  <a:buFont typeface="Arial" panose="020B0604020202020204" pitchFamily="34" charset="0"/>
                  <a:buChar char="•"/>
                </a:pPr>
                <a:r>
                  <a:rPr lang="lv-LV" b="1" dirty="0" smtClean="0"/>
                  <a:t>Ukrainā</a:t>
                </a:r>
                <a:r>
                  <a:rPr lang="lv-LV" dirty="0" smtClean="0"/>
                  <a:t> un </a:t>
                </a:r>
                <a:r>
                  <a:rPr lang="lv-LV" b="1" dirty="0" smtClean="0"/>
                  <a:t>Vācijā</a:t>
                </a:r>
                <a:r>
                  <a:rPr lang="lv-LV" dirty="0" smtClean="0"/>
                  <a:t> (jaukta sistēma; t.s. «slēgtie» jeb negrozāmie saraksti. Var nobalsot </a:t>
                </a:r>
                <a:r>
                  <a:rPr lang="lv-LV" dirty="0" smtClean="0">
                    <a:solidFill>
                      <a:srgbClr val="FF0000"/>
                    </a:solidFill>
                  </a:rPr>
                  <a:t>aptuveni 100 veidos </a:t>
                </a:r>
                <a:r>
                  <a:rPr lang="lv-LV" dirty="0" smtClean="0"/>
                  <a:t>(zīmējumā dotajā piemērā </a:t>
                </a:r>
                <a14:m>
                  <m:oMath xmlns:m="http://schemas.openxmlformats.org/officeDocument/2006/math">
                    <m:r>
                      <a:rPr lang="lv-LV" b="0" i="1" smtClean="0">
                        <a:solidFill>
                          <a:srgbClr val="FF0000"/>
                        </a:solidFill>
                        <a:latin typeface="Cambria Math"/>
                      </a:rPr>
                      <m:t>8</m:t>
                    </m:r>
                    <m:r>
                      <a:rPr lang="lv-LV" b="0" i="1" smtClean="0">
                        <a:solidFill>
                          <a:srgbClr val="FF0000"/>
                        </a:solidFill>
                        <a:latin typeface="Cambria Math"/>
                        <a:ea typeface="Cambria Math"/>
                      </a:rPr>
                      <m:t>×14=112</m:t>
                    </m:r>
                  </m:oMath>
                </a14:m>
                <a:r>
                  <a:rPr lang="lv-LV" dirty="0" smtClean="0">
                    <a:solidFill>
                      <a:srgbClr val="FF0000"/>
                    </a:solidFill>
                  </a:rPr>
                  <a:t> veidos</a:t>
                </a:r>
                <a:r>
                  <a:rPr lang="lv-LV" dirty="0" smtClean="0"/>
                  <a:t>). </a:t>
                </a:r>
              </a:p>
              <a:p>
                <a:pPr marL="285750" indent="-285750">
                  <a:buFont typeface="Arial" panose="020B0604020202020204" pitchFamily="34" charset="0"/>
                  <a:buChar char="•"/>
                </a:pPr>
                <a:r>
                  <a:rPr lang="lv-LV" b="1" dirty="0" smtClean="0"/>
                  <a:t>Lietuvā</a:t>
                </a:r>
                <a:r>
                  <a:rPr lang="lv-LV" dirty="0" smtClean="0"/>
                  <a:t> (jauktā sistēma; </a:t>
                </a:r>
                <a:r>
                  <a:rPr lang="lv-LV" dirty="0" smtClean="0">
                    <a:solidFill>
                      <a:srgbClr val="FF0000"/>
                    </a:solidFill>
                  </a:rPr>
                  <a:t>nobalsošanas veidu ļoti daudz </a:t>
                </a:r>
                <a:r>
                  <a:rPr lang="lv-LV" dirty="0" smtClean="0"/>
                  <a:t>– visa valsts ir viens daudzmandātu vēlēšanu apgabals, kur ievēl 70 deputātus; plus 71 – vienmandātu apgabalos). </a:t>
                </a:r>
              </a:p>
              <a:p>
                <a:pPr marL="285750" indent="-285750">
                  <a:buFont typeface="Arial" panose="020B0604020202020204" pitchFamily="34" charset="0"/>
                  <a:buChar char="•"/>
                </a:pPr>
                <a:r>
                  <a:rPr lang="lv-LV" b="1" dirty="0" smtClean="0"/>
                  <a:t>Igaunijā</a:t>
                </a:r>
                <a:r>
                  <a:rPr lang="lv-LV" dirty="0" smtClean="0"/>
                  <a:t> (</a:t>
                </a:r>
                <a:r>
                  <a:rPr lang="lv-LV" dirty="0" smtClean="0">
                    <a:solidFill>
                      <a:srgbClr val="FF0000"/>
                    </a:solidFill>
                  </a:rPr>
                  <a:t>nobalsošanas veidu daži simti.</a:t>
                </a:r>
                <a:r>
                  <a:rPr lang="lv-LV" dirty="0" smtClean="0"/>
                  <a:t> Proporcionāla sistēma; 12 daudzmandātu apgabali; var izvēlēties vienu atbalstāmo kandidātu). </a:t>
                </a:r>
              </a:p>
              <a:p>
                <a:endParaRPr lang="en-GB" dirty="0"/>
              </a:p>
            </p:txBody>
          </p:sp>
        </mc:Choice>
        <mc:Fallback xmlns="">
          <p:sp>
            <p:nvSpPr>
              <p:cNvPr id="3" name="Notes Placeholder 2"/>
              <p:cNvSpPr>
                <a:spLocks noGrp="1"/>
              </p:cNvSpPr>
              <p:nvPr>
                <p:ph type="body" idx="1"/>
              </p:nvPr>
            </p:nvSpPr>
            <p:spPr>
              <a:xfrm>
                <a:off x="709613" y="4860925"/>
                <a:ext cx="5680075" cy="4605338"/>
              </a:xfrm>
              <a:prstGeom prst="rect">
                <a:avLst/>
              </a:prstGeom>
            </p:spPr>
            <p:txBody>
              <a:bodyPr/>
              <a:lstStyle/>
              <a:p>
                <a:pPr marL="285750" indent="-285750">
                  <a:buFont typeface="Arial" panose="020B0604020202020204" pitchFamily="34" charset="0"/>
                  <a:buChar char="•"/>
                </a:pPr>
                <a:r>
                  <a:rPr lang="lv-LV" b="1" dirty="0" smtClean="0"/>
                  <a:t>Ukrainā</a:t>
                </a:r>
                <a:r>
                  <a:rPr lang="lv-LV" dirty="0" smtClean="0"/>
                  <a:t> un </a:t>
                </a:r>
                <a:r>
                  <a:rPr lang="lv-LV" b="1" dirty="0" smtClean="0"/>
                  <a:t>Vācijā</a:t>
                </a:r>
                <a:r>
                  <a:rPr lang="lv-LV" dirty="0" smtClean="0"/>
                  <a:t> (jaukta sistēma; t.s. «slēgtie» jeb negrozāmie saraksti. Var nobalsot </a:t>
                </a:r>
                <a:r>
                  <a:rPr lang="lv-LV" dirty="0" smtClean="0">
                    <a:solidFill>
                      <a:srgbClr val="FF0000"/>
                    </a:solidFill>
                  </a:rPr>
                  <a:t>aptuveni 100 veidos </a:t>
                </a:r>
                <a:r>
                  <a:rPr lang="lv-LV" dirty="0" smtClean="0"/>
                  <a:t>(zīmējumā dotajā piemērā </a:t>
                </a:r>
                <a:r>
                  <a:rPr lang="lv-LV" b="0" i="0" smtClean="0">
                    <a:solidFill>
                      <a:srgbClr val="FF0000"/>
                    </a:solidFill>
                    <a:latin typeface="Cambria Math"/>
                  </a:rPr>
                  <a:t>8</a:t>
                </a:r>
                <a:r>
                  <a:rPr lang="lv-LV" b="0" i="0" smtClean="0">
                    <a:solidFill>
                      <a:srgbClr val="FF0000"/>
                    </a:solidFill>
                    <a:latin typeface="Cambria Math"/>
                    <a:ea typeface="Cambria Math"/>
                  </a:rPr>
                  <a:t>×14=112</a:t>
                </a:r>
                <a:r>
                  <a:rPr lang="lv-LV" dirty="0" smtClean="0">
                    <a:solidFill>
                      <a:srgbClr val="FF0000"/>
                    </a:solidFill>
                  </a:rPr>
                  <a:t> veidos</a:t>
                </a:r>
                <a:r>
                  <a:rPr lang="lv-LV" dirty="0" smtClean="0"/>
                  <a:t>). </a:t>
                </a:r>
              </a:p>
              <a:p>
                <a:pPr marL="285750" indent="-285750">
                  <a:buFont typeface="Arial" panose="020B0604020202020204" pitchFamily="34" charset="0"/>
                  <a:buChar char="•"/>
                </a:pPr>
                <a:r>
                  <a:rPr lang="lv-LV" b="1" dirty="0" smtClean="0"/>
                  <a:t>Lietuvā</a:t>
                </a:r>
                <a:r>
                  <a:rPr lang="lv-LV" dirty="0" smtClean="0"/>
                  <a:t> (jauktā sistēma; </a:t>
                </a:r>
                <a:r>
                  <a:rPr lang="lv-LV" dirty="0" smtClean="0">
                    <a:solidFill>
                      <a:srgbClr val="FF0000"/>
                    </a:solidFill>
                  </a:rPr>
                  <a:t>nobalsošanas veidu ļoti daudz </a:t>
                </a:r>
                <a:r>
                  <a:rPr lang="lv-LV" dirty="0" smtClean="0"/>
                  <a:t>– visa valsts ir viens daudzmandātu vēlēšanu apgabals, kur ievēl 70 deputātus; plus 71 – vienmandātu apgabalos). </a:t>
                </a:r>
              </a:p>
              <a:p>
                <a:pPr marL="285750" indent="-285750">
                  <a:buFont typeface="Arial" panose="020B0604020202020204" pitchFamily="34" charset="0"/>
                  <a:buChar char="•"/>
                </a:pPr>
                <a:r>
                  <a:rPr lang="lv-LV" b="1" dirty="0" smtClean="0"/>
                  <a:t>Igaunijā</a:t>
                </a:r>
                <a:r>
                  <a:rPr lang="lv-LV" dirty="0" smtClean="0"/>
                  <a:t> (</a:t>
                </a:r>
                <a:r>
                  <a:rPr lang="lv-LV" dirty="0" smtClean="0">
                    <a:solidFill>
                      <a:srgbClr val="FF0000"/>
                    </a:solidFill>
                  </a:rPr>
                  <a:t>nobalsošanas veidu daži simti.</a:t>
                </a:r>
                <a:r>
                  <a:rPr lang="lv-LV" dirty="0" smtClean="0"/>
                  <a:t> Proporcionāla sistēma; 12 daudzmandātu apgabali; var izvēlēties vienu atbalstāmo kandidātu). </a:t>
                </a:r>
              </a:p>
              <a:p>
                <a:endParaRPr lang="en-GB" dirty="0"/>
              </a:p>
            </p:txBody>
          </p:sp>
        </mc:Fallback>
      </mc:AlternateContent>
      <p:sp>
        <p:nvSpPr>
          <p:cNvPr id="4" name="Slide Number Placeholder 3"/>
          <p:cNvSpPr>
            <a:spLocks noGrp="1"/>
          </p:cNvSpPr>
          <p:nvPr>
            <p:ph type="sldNum" idx="10"/>
          </p:nvPr>
        </p:nvSpPr>
        <p:spPr/>
        <p:txBody>
          <a:bodyPr/>
          <a:lstStyle/>
          <a:p>
            <a:pPr algn="r"/>
            <a:fld id="{59F38593-E0AF-4C4A-8A23-F1E93B36D532}" type="slidenum">
              <a:rPr lang="en-US" smtClean="0"/>
              <a:t>8</a:t>
            </a:fld>
            <a:endParaRPr lang="en-US"/>
          </a:p>
        </p:txBody>
      </p:sp>
    </p:spTree>
    <p:extLst>
      <p:ext uri="{BB962C8B-B14F-4D97-AF65-F5344CB8AC3E}">
        <p14:creationId xmlns:p14="http://schemas.microsoft.com/office/powerpoint/2010/main" val="93606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hlinkClick r:id="rId3"/>
              </a:rPr>
              <a:t>http://www.nytimes.com/2011/08/21/magazine/do-you-suffer-from-decision-fatigue.html?pagewanted=all&amp;_r=0</a:t>
            </a:r>
            <a:r>
              <a:rPr lang="lv-LV" sz="1200" dirty="0" smtClean="0"/>
              <a:t> </a:t>
            </a:r>
            <a:endParaRPr lang="lv-LV" dirty="0" smtClean="0"/>
          </a:p>
          <a:p>
            <a:endParaRPr lang="lv-LV" dirty="0" smtClean="0"/>
          </a:p>
          <a:p>
            <a:r>
              <a:rPr lang="lv-LV" dirty="0" smtClean="0"/>
              <a:t>Dažādi «decision</a:t>
            </a:r>
            <a:r>
              <a:rPr lang="lv-LV" baseline="0" dirty="0" smtClean="0"/>
              <a:t> fatigue» piemēri: </a:t>
            </a:r>
          </a:p>
          <a:p>
            <a:pPr marL="228600" indent="-228600">
              <a:buAutoNum type="arabicParenBoth"/>
            </a:pPr>
            <a:r>
              <a:rPr lang="lv-LV" baseline="0" dirty="0" smtClean="0"/>
              <a:t>Skolotāji, kuri labo kontroldarbus/eksāmenus</a:t>
            </a:r>
          </a:p>
          <a:p>
            <a:pPr marL="228600" indent="-228600">
              <a:buAutoNum type="arabicParenBoth"/>
            </a:pPr>
            <a:r>
              <a:rPr lang="lv-LV" baseline="0" dirty="0" smtClean="0"/>
              <a:t>Sociālie darbinieki, kuri izlemj par pabalstu piešķiršanu/nepiešķiršanu</a:t>
            </a:r>
          </a:p>
          <a:p>
            <a:pPr marL="228600" indent="-228600">
              <a:buAutoNum type="arabicParenBoth"/>
            </a:pPr>
            <a:r>
              <a:rPr lang="lv-LV" baseline="0" dirty="0" smtClean="0"/>
              <a:t>Tiesneši, kuri lemj par nosacītu pirmstermiņa atbrīvošanu no soda. </a:t>
            </a:r>
          </a:p>
          <a:p>
            <a:pPr marL="228600" indent="-228600">
              <a:buAutoNum type="arabicParenBoth"/>
            </a:pPr>
            <a:endParaRPr lang="lv-LV" baseline="0" dirty="0" smtClean="0"/>
          </a:p>
          <a:p>
            <a:pPr marL="0" indent="0">
              <a:buNone/>
            </a:pPr>
            <a:r>
              <a:rPr lang="lv-LV" baseline="0" dirty="0" smtClean="0"/>
              <a:t>Saeimas vēlēšanu gadījumā «decision fatigue» ir jāpamato – teiksim, ar stereotipiskiem lēmumiem vai punktu skaita būtisku atkarību no deputātu kandidāta kārtas numura. </a:t>
            </a:r>
          </a:p>
          <a:p>
            <a:pPr marL="0" indent="0">
              <a:buNone/>
            </a:pPr>
            <a:endParaRPr lang="lv-LV" baseline="0" dirty="0" smtClean="0"/>
          </a:p>
          <a:p>
            <a:pPr marL="0" indent="0">
              <a:buFont typeface="Arial" panose="020B0604020202020204" pitchFamily="34" charset="0"/>
              <a:buNone/>
            </a:pPr>
            <a:r>
              <a:rPr lang="lv-LV" sz="1200" dirty="0" smtClean="0"/>
              <a:t>Atgriezenisko saiti dod arī pavisam vienkārša piedalīšanās vēlēšanās. </a:t>
            </a:r>
            <a:r>
              <a:rPr lang="lv-LV" sz="1200" i="0" dirty="0" smtClean="0"/>
              <a:t>(Labā griba arī nav peļama (A.Brigadere)).</a:t>
            </a:r>
            <a:r>
              <a:rPr lang="lv-LV" sz="1200" i="0" baseline="0" dirty="0" smtClean="0"/>
              <a:t> </a:t>
            </a:r>
            <a:r>
              <a:rPr lang="lv-LV" sz="1200" dirty="0" smtClean="0"/>
              <a:t>Nevajag sarunas par «vēlētāju mājasdarbiem», u.c. </a:t>
            </a:r>
          </a:p>
          <a:p>
            <a:pPr marL="0" indent="0">
              <a:buNone/>
            </a:pPr>
            <a:endParaRPr lang="lv-LV" baseline="0" dirty="0" smtClean="0"/>
          </a:p>
          <a:p>
            <a:pPr marL="228600" indent="-228600">
              <a:buAutoNum type="arabicParenBoth"/>
            </a:pPr>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9</a:t>
            </a:fld>
            <a:endParaRPr lang="en-US"/>
          </a:p>
        </p:txBody>
      </p:sp>
    </p:spTree>
    <p:extLst>
      <p:ext uri="{BB962C8B-B14F-4D97-AF65-F5344CB8AC3E}">
        <p14:creationId xmlns:p14="http://schemas.microsoft.com/office/powerpoint/2010/main" val="175707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a:prstGeom prst="rect">
            <a:avLst/>
          </a:prstGeom>
          <a:noFill/>
          <a:ln w="12700">
            <a:solidFill>
              <a:prstClr val="black"/>
            </a:solidFill>
          </a:ln>
        </p:spPr>
      </p:sp>
      <p:sp>
        <p:nvSpPr>
          <p:cNvPr id="3" name="Notes Placeholder 2"/>
          <p:cNvSpPr>
            <a:spLocks noGrp="1"/>
          </p:cNvSpPr>
          <p:nvPr>
            <p:ph type="body" idx="1"/>
          </p:nvPr>
        </p:nvSpPr>
        <p:spPr>
          <a:xfrm>
            <a:off x="709613" y="4860925"/>
            <a:ext cx="5680075" cy="4605338"/>
          </a:xfrm>
          <a:prstGeom prst="rect">
            <a:avLst/>
          </a:prstGeom>
        </p:spPr>
        <p:txBody>
          <a:bodyPr/>
          <a:lstStyle/>
          <a:p>
            <a:r>
              <a:rPr lang="lv-LV" dirty="0" smtClean="0"/>
              <a:t>Par lokomotīves efektu reizēm</a:t>
            </a:r>
            <a:r>
              <a:rPr lang="lv-LV" baseline="0" dirty="0" smtClean="0"/>
              <a:t> var runāt pat mažoritārajās sistēmās – piemēram, ja prezidenta kandidāts (tāds kā Ronalds Reigans) ir spēcīgs, un izraisa lielāku atbalstu citiem savas partijas kandidātiem arī ASV Kongresa abu palātu vēlēšanās. </a:t>
            </a:r>
          </a:p>
          <a:p>
            <a:r>
              <a:rPr lang="lv-LV" baseline="0" dirty="0" smtClean="0"/>
              <a:t>Tomēr tipiskās lokomotīvju (jeb «frakas ļipu») efekta izpausmes ir proporcionālajā sistēmā, kur ir daudzmandātu apgabali. </a:t>
            </a:r>
          </a:p>
          <a:p>
            <a:endParaRPr lang="lv-LV" baseline="0" dirty="0" smtClean="0"/>
          </a:p>
          <a:p>
            <a:r>
              <a:rPr lang="lv-LV" baseline="0" dirty="0" smtClean="0"/>
              <a:t>Lokomotīves efekts nav nekas slikts pats par sevi – svarīgi, vai vagoniņi nonāk Saeimā pelnīti un vai process ir pietiekami stabils. </a:t>
            </a:r>
          </a:p>
          <a:p>
            <a:endParaRPr lang="lv-LV"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hlinkClick r:id="rId3"/>
              </a:rPr>
              <a:t>https://www.linkedin.com/pulse/article/20140413164917-113496637-business-ethics-business-and-ethics</a:t>
            </a:r>
            <a:r>
              <a:rPr lang="lv-LV" dirty="0" smtClean="0"/>
              <a:t> </a:t>
            </a:r>
            <a:endParaRPr lang="en-GB" dirty="0" smtClean="0"/>
          </a:p>
          <a:p>
            <a:endParaRPr lang="en-GB" dirty="0"/>
          </a:p>
        </p:txBody>
      </p:sp>
      <p:sp>
        <p:nvSpPr>
          <p:cNvPr id="4" name="Slide Number Placeholder 3"/>
          <p:cNvSpPr>
            <a:spLocks noGrp="1"/>
          </p:cNvSpPr>
          <p:nvPr>
            <p:ph type="sldNum" idx="10"/>
          </p:nvPr>
        </p:nvSpPr>
        <p:spPr/>
        <p:txBody>
          <a:bodyPr/>
          <a:lstStyle/>
          <a:p>
            <a:pPr algn="r"/>
            <a:fld id="{59F38593-E0AF-4C4A-8A23-F1E93B36D532}" type="slidenum">
              <a:rPr lang="en-US" smtClean="0"/>
              <a:t>10</a:t>
            </a:fld>
            <a:endParaRPr lang="en-US"/>
          </a:p>
        </p:txBody>
      </p:sp>
    </p:spTree>
    <p:extLst>
      <p:ext uri="{BB962C8B-B14F-4D97-AF65-F5344CB8AC3E}">
        <p14:creationId xmlns:p14="http://schemas.microsoft.com/office/powerpoint/2010/main" val="316291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536575"/>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24DBC1-556A-4EA0-9477-A2E8A2CDA29A}" type="datetimeFigureOut">
              <a:rPr lang="en-GB" smtClean="0"/>
              <a:t>2014-09-21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916743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975"/>
            <a:ext cx="8229600" cy="460375"/>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924DBC1-556A-4EA0-9477-A2E8A2CDA29A}" type="datetimeFigureOut">
              <a:rPr lang="en-GB" smtClean="0"/>
              <a:t>2014-09-21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1CA410-5910-49E2-8CD3-6A14C280120A}" type="slidenum">
              <a:rPr lang="en-GB" smtClean="0"/>
              <a:t>‹#›</a:t>
            </a:fld>
            <a:endParaRPr lang="en-GB"/>
          </a:p>
        </p:txBody>
      </p:sp>
    </p:spTree>
    <p:extLst>
      <p:ext uri="{BB962C8B-B14F-4D97-AF65-F5344CB8AC3E}">
        <p14:creationId xmlns:p14="http://schemas.microsoft.com/office/powerpoint/2010/main" val="276848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lvl1pPr>
          </a:lstStyle>
          <a:p>
            <a:endParaRPr dirty="0"/>
          </a:p>
        </p:txBody>
      </p:sp>
      <p:sp>
        <p:nvSpPr>
          <p:cNvPr id="4" name="PlaceHolder 2"/>
          <p:cNvSpPr>
            <a:spLocks noGrp="1"/>
          </p:cNvSpPr>
          <p:nvPr>
            <p:ph type="body" idx="10"/>
          </p:nvPr>
        </p:nvSpPr>
        <p:spPr>
          <a:xfrm>
            <a:off x="152280" y="895320"/>
            <a:ext cx="8839320" cy="3850920"/>
          </a:xfrm>
          <a:prstGeom prst="rect">
            <a:avLst/>
          </a:prstGeom>
        </p:spPr>
        <p:txBody>
          <a:bodyPr wrap="square" lIns="0" tIns="0" rIns="0" bIns="0"/>
          <a:lstStyle/>
          <a:p>
            <a:endParaRPr/>
          </a:p>
        </p:txBody>
      </p:sp>
    </p:spTree>
    <p:extLst>
      <p:ext uri="{BB962C8B-B14F-4D97-AF65-F5344CB8AC3E}">
        <p14:creationId xmlns:p14="http://schemas.microsoft.com/office/powerpoint/2010/main" val="19370515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280" y="-9000"/>
            <a:ext cx="7543080" cy="522720"/>
          </a:xfrm>
          <a:prstGeom prst="rect">
            <a:avLst/>
          </a:prstGeom>
        </p:spPr>
        <p:txBody>
          <a:bodyPr wrap="none" lIns="0" tIns="0" rIns="0" bIns="0" anchor="ctr"/>
          <a:lstStyle>
            <a:lvl1pPr>
              <a:defRPr sz="2400">
                <a:solidFill>
                  <a:schemeClr val="bg1"/>
                </a:solidFill>
              </a:defRPr>
            </a:lvl1pPr>
          </a:lstStyle>
          <a:p>
            <a:endParaRPr dirty="0"/>
          </a:p>
        </p:txBody>
      </p:sp>
      <p:sp>
        <p:nvSpPr>
          <p:cNvPr id="60" name="PlaceHolder 3"/>
          <p:cNvSpPr>
            <a:spLocks noGrp="1"/>
          </p:cNvSpPr>
          <p:nvPr>
            <p:ph type="body"/>
          </p:nvPr>
        </p:nvSpPr>
        <p:spPr>
          <a:xfrm>
            <a:off x="4681080" y="895320"/>
            <a:ext cx="4312800" cy="3850920"/>
          </a:xfrm>
          <a:prstGeom prst="rect">
            <a:avLst/>
          </a:prstGeom>
        </p:spPr>
        <p:txBody>
          <a:bodyPr wrap="square" lIns="0" tIns="0" rIns="0" bIns="0">
            <a:normAutofit/>
          </a:bodyPr>
          <a:lstStyle/>
          <a:p>
            <a:endParaRPr dirty="0"/>
          </a:p>
        </p:txBody>
      </p:sp>
      <p:sp>
        <p:nvSpPr>
          <p:cNvPr id="5" name="PlaceHolder 3"/>
          <p:cNvSpPr>
            <a:spLocks noGrp="1"/>
          </p:cNvSpPr>
          <p:nvPr>
            <p:ph type="body" idx="10"/>
          </p:nvPr>
        </p:nvSpPr>
        <p:spPr>
          <a:xfrm>
            <a:off x="228600" y="895350"/>
            <a:ext cx="4312800" cy="3850920"/>
          </a:xfrm>
          <a:prstGeom prst="rect">
            <a:avLst/>
          </a:prstGeom>
        </p:spPr>
        <p:txBody>
          <a:bodyPr wrap="square" lIns="0" tIns="0" rIns="0" bIns="0">
            <a:normAutofit/>
          </a:bodyPr>
          <a:lstStyle/>
          <a:p>
            <a:endParaRPr/>
          </a:p>
        </p:txBody>
      </p:sp>
    </p:spTree>
    <p:extLst>
      <p:ext uri="{BB962C8B-B14F-4D97-AF65-F5344CB8AC3E}">
        <p14:creationId xmlns:p14="http://schemas.microsoft.com/office/powerpoint/2010/main" val="6248597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p:cNvSpPr/>
          <p:nvPr/>
        </p:nvSpPr>
        <p:spPr>
          <a:xfrm>
            <a:off x="3848040" y="655308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13" name="CustomShape 2"/>
          <p:cNvSpPr/>
          <p:nvPr/>
        </p:nvSpPr>
        <p:spPr>
          <a:xfrm>
            <a:off x="4000680" y="6705720"/>
            <a:ext cx="1447200" cy="211680"/>
          </a:xfrm>
          <a:prstGeom prst="rect">
            <a:avLst/>
          </a:prstGeom>
          <a:noFill/>
          <a:ln>
            <a:noFill/>
          </a:ln>
        </p:spPr>
        <p:txBody>
          <a:bodyPr lIns="90000" tIns="45000" rIns="90000" bIns="45000"/>
          <a:lstStyle/>
          <a:p>
            <a:pPr algn="ctr">
              <a:lnSpc>
                <a:spcPct val="100000"/>
              </a:lnSpc>
            </a:pPr>
            <a:r>
              <a:rPr lang="en-US" sz="800">
                <a:solidFill>
                  <a:srgbClr val="BFBFBF"/>
                </a:solidFill>
                <a:latin typeface="Arial"/>
                <a:ea typeface="DejaVu Sans"/>
              </a:rPr>
              <a:t>Proprietary and Confidential</a:t>
            </a:r>
            <a:endParaRPr/>
          </a:p>
        </p:txBody>
      </p:sp>
      <p:sp>
        <p:nvSpPr>
          <p:cNvPr id="2" name="CustomShape 3"/>
          <p:cNvSpPr/>
          <p:nvPr/>
        </p:nvSpPr>
        <p:spPr>
          <a:xfrm>
            <a:off x="152280" y="4857840"/>
            <a:ext cx="1447200" cy="211680"/>
          </a:xfrm>
          <a:prstGeom prst="rect">
            <a:avLst/>
          </a:prstGeom>
          <a:noFill/>
          <a:ln>
            <a:noFill/>
          </a:ln>
        </p:spPr>
        <p:txBody>
          <a:bodyPr lIns="90000" tIns="45000" rIns="90000" bIns="45000"/>
          <a:lstStyle/>
          <a:p>
            <a:pPr>
              <a:lnSpc>
                <a:spcPct val="100000"/>
              </a:lnSpc>
            </a:pPr>
            <a:r>
              <a:rPr lang="en-US" sz="800">
                <a:solidFill>
                  <a:srgbClr val="BFBFBF"/>
                </a:solidFill>
                <a:latin typeface="Arial"/>
                <a:ea typeface="DejaVu Sans"/>
              </a:rPr>
              <a:t>Creative Commons</a:t>
            </a:r>
            <a:endParaRPr/>
          </a:p>
        </p:txBody>
      </p:sp>
      <p:sp>
        <p:nvSpPr>
          <p:cNvPr id="3" name="CustomShape 4"/>
          <p:cNvSpPr/>
          <p:nvPr/>
        </p:nvSpPr>
        <p:spPr>
          <a:xfrm>
            <a:off x="8077320" y="4857840"/>
            <a:ext cx="913680" cy="211680"/>
          </a:xfrm>
          <a:prstGeom prst="rect">
            <a:avLst/>
          </a:prstGeom>
          <a:noFill/>
          <a:ln>
            <a:noFill/>
          </a:ln>
        </p:spPr>
        <p:txBody>
          <a:bodyPr lIns="90000" tIns="45000" rIns="90000" bIns="45000"/>
          <a:lstStyle/>
          <a:p>
            <a:pPr algn="r">
              <a:lnSpc>
                <a:spcPct val="100000"/>
              </a:lnSpc>
            </a:pPr>
            <a:r>
              <a:rPr lang="en-US" sz="800">
                <a:solidFill>
                  <a:srgbClr val="BFBFBF"/>
                </a:solidFill>
                <a:latin typeface="Arial"/>
                <a:ea typeface="DejaVu Sans"/>
              </a:rPr>
              <a:t>Page </a:t>
            </a:r>
            <a:fld id="{10D20CA4-D535-4DD9-970A-832CE17BD47C}" type="slidenum">
              <a:rPr lang="en-US" sz="800">
                <a:solidFill>
                  <a:srgbClr val="BFBFBF"/>
                </a:solidFill>
                <a:latin typeface="Arial"/>
                <a:ea typeface="DejaVu Sans"/>
              </a:rPr>
              <a:t>‹#›</a:t>
            </a:fld>
            <a:endParaRPr/>
          </a:p>
        </p:txBody>
      </p:sp>
      <p:pic>
        <p:nvPicPr>
          <p:cNvPr id="4" name="Picture 9"/>
          <p:cNvPicPr/>
          <p:nvPr userDrawn="1"/>
        </p:nvPicPr>
        <p:blipFill>
          <a:blip r:embed="rId3"/>
          <a:stretch>
            <a:fillRect/>
          </a:stretch>
        </p:blipFill>
        <p:spPr>
          <a:xfrm>
            <a:off x="0" y="590400"/>
            <a:ext cx="9143280" cy="4571280"/>
          </a:xfrm>
          <a:prstGeom prst="rect">
            <a:avLst/>
          </a:prstGeom>
          <a:ln>
            <a:noFill/>
          </a:ln>
        </p:spPr>
      </p:pic>
      <p:pic>
        <p:nvPicPr>
          <p:cNvPr id="9" name="Picture 3"/>
          <p:cNvPicPr/>
          <p:nvPr/>
        </p:nvPicPr>
        <p:blipFill>
          <a:blip r:embed="rId4"/>
          <a:stretch>
            <a:fillRect/>
          </a:stretch>
        </p:blipFill>
        <p:spPr>
          <a:xfrm>
            <a:off x="257760" y="0"/>
            <a:ext cx="1904400" cy="951840"/>
          </a:xfrm>
          <a:prstGeom prst="rect">
            <a:avLst/>
          </a:prstGeom>
          <a:ln>
            <a:noFill/>
          </a:ln>
        </p:spPr>
      </p:pic>
      <p:sp>
        <p:nvSpPr>
          <p:cNvPr id="11" name="PlaceHolder 10"/>
          <p:cNvSpPr>
            <a:spLocks noGrp="1"/>
          </p:cNvSpPr>
          <p:nvPr>
            <p:ph type="body"/>
          </p:nvPr>
        </p:nvSpPr>
        <p:spPr>
          <a:xfrm>
            <a:off x="4876800" y="2266950"/>
            <a:ext cx="3809640" cy="1919490"/>
          </a:xfrm>
          <a:prstGeom prst="rect">
            <a:avLst/>
          </a:prstGeom>
        </p:spPr>
        <p:txBody>
          <a:bodyPr wrap="none" lIns="0" tIns="0" rIns="0" bIns="0"/>
          <a:lstStyle/>
          <a:p>
            <a:pPr>
              <a:buSzPct val="25000"/>
              <a:buFont typeface="StarSymbol"/>
              <a:buChar char=""/>
            </a:pPr>
            <a:r>
              <a:rPr lang="en-US" dirty="0"/>
              <a:t>Click to edit the outline text format</a:t>
            </a:r>
            <a:endParaRPr dirty="0"/>
          </a:p>
          <a:p>
            <a:pPr lvl="1">
              <a:buSzPct val="25000"/>
              <a:buFont typeface="StarSymbol"/>
              <a:buChar char=""/>
            </a:pPr>
            <a:r>
              <a:rPr lang="en-US" dirty="0"/>
              <a:t>Second Outline Level</a:t>
            </a:r>
            <a:endParaRPr dirty="0"/>
          </a:p>
          <a:p>
            <a:pPr lvl="2">
              <a:buSzPct val="25000"/>
              <a:buFont typeface="StarSymbol"/>
              <a:buChar char=""/>
            </a:pPr>
            <a:r>
              <a:rPr lang="en-US" dirty="0"/>
              <a:t>Third Outline Level</a:t>
            </a:r>
            <a:endParaRPr dirty="0"/>
          </a:p>
          <a:p>
            <a:pPr lvl="3">
              <a:buSzPct val="25000"/>
              <a:buFont typeface="StarSymbol"/>
              <a:buChar char=""/>
            </a:pPr>
            <a:r>
              <a:rPr lang="en-US" dirty="0"/>
              <a:t>Fourth Outline Level</a:t>
            </a:r>
            <a:endParaRPr dirty="0"/>
          </a:p>
          <a:p>
            <a:pPr lvl="4">
              <a:buSzPct val="25000"/>
              <a:buFont typeface="StarSymbol"/>
              <a:buChar char=""/>
            </a:pPr>
            <a:r>
              <a:rPr lang="en-US" dirty="0"/>
              <a:t>Fifth Outline Level</a:t>
            </a:r>
            <a:endParaRPr dirty="0"/>
          </a:p>
          <a:p>
            <a:pPr lvl="5">
              <a:buSzPct val="25000"/>
              <a:buFont typeface="StarSymbol"/>
              <a:buChar char=""/>
            </a:pPr>
            <a:r>
              <a:rPr lang="en-US" dirty="0"/>
              <a:t>Sixth Outline Level</a:t>
            </a:r>
            <a:endParaRPr dirty="0"/>
          </a:p>
          <a:p>
            <a:pPr lvl="6">
              <a:buSzPct val="25000"/>
              <a:buFont typeface="StarSymbol"/>
              <a:buChar char=""/>
            </a:pPr>
            <a:r>
              <a:rPr lang="en-US" dirty="0"/>
              <a:t>Seventh Outline Level</a:t>
            </a:r>
            <a:endParaRPr dirty="0"/>
          </a:p>
        </p:txBody>
      </p:sp>
      <p:sp>
        <p:nvSpPr>
          <p:cNvPr id="14" name="Rectangle 13"/>
          <p:cNvSpPr/>
          <p:nvPr/>
        </p:nvSpPr>
        <p:spPr>
          <a:xfrm>
            <a:off x="1209960" y="133350"/>
            <a:ext cx="8474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p:body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90550"/>
            <a:ext cx="8229600" cy="4003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924DBC1-556A-4EA0-9477-A2E8A2CDA29A}" type="datetimeFigureOut">
              <a:rPr lang="en-GB" smtClean="0"/>
              <a:t>2014-09-21</a:t>
            </a:fld>
            <a:endParaRPr lang="en-GB"/>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A1CA410-5910-49E2-8CD3-6A14C280120A}" type="slidenum">
              <a:rPr lang="en-GB" smtClean="0"/>
              <a:t>‹#›</a:t>
            </a:fld>
            <a:endParaRPr lang="en-GB"/>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512064"/>
          </a:xfrm>
          <a:prstGeom prst="rect">
            <a:avLst/>
          </a:prstGeom>
        </p:spPr>
      </p:pic>
      <p:sp>
        <p:nvSpPr>
          <p:cNvPr id="8" name="PlaceHolder 9"/>
          <p:cNvSpPr>
            <a:spLocks noGrp="1"/>
          </p:cNvSpPr>
          <p:nvPr>
            <p:ph type="title"/>
          </p:nvPr>
        </p:nvSpPr>
        <p:spPr>
          <a:xfrm>
            <a:off x="152280" y="-9000"/>
            <a:ext cx="7543080" cy="522720"/>
          </a:xfrm>
          <a:prstGeom prst="rect">
            <a:avLst/>
          </a:prstGeom>
        </p:spPr>
        <p:txBody>
          <a:bodyPr wrap="none" lIns="0" tIns="0" rIns="0" bIns="0" anchor="ctr"/>
          <a:lstStyle/>
          <a:p>
            <a:r>
              <a:rPr lang="en-US" dirty="0"/>
              <a:t>Click to edit the title text format</a:t>
            </a:r>
            <a:endParaRPr dirty="0"/>
          </a:p>
        </p:txBody>
      </p:sp>
      <p:pic>
        <p:nvPicPr>
          <p:cNvPr id="9" name="Picture 4"/>
          <p:cNvPicPr/>
          <p:nvPr/>
        </p:nvPicPr>
        <p:blipFill>
          <a:blip r:embed="rId7"/>
          <a:stretch>
            <a:fillRect/>
          </a:stretch>
        </p:blipFill>
        <p:spPr>
          <a:xfrm>
            <a:off x="8119080" y="0"/>
            <a:ext cx="1024200" cy="511560"/>
          </a:xfrm>
          <a:prstGeom prst="rect">
            <a:avLst/>
          </a:prstGeom>
          <a:ln>
            <a:noFill/>
          </a:ln>
        </p:spPr>
      </p:pic>
      <p:sp>
        <p:nvSpPr>
          <p:cNvPr id="10" name="Rectangle 9"/>
          <p:cNvSpPr/>
          <p:nvPr/>
        </p:nvSpPr>
        <p:spPr>
          <a:xfrm>
            <a:off x="8631180" y="57150"/>
            <a:ext cx="43662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8710041"/>
      </p:ext>
    </p:extLst>
  </p:cSld>
  <p:clrMap bg1="lt1" tx1="dk1" bg2="lt2" tx2="dk2" accent1="accent1" accent2="accent2" accent3="accent3" accent4="accent4" accent5="accent5" accent6="accent6" hlink="hlink" folHlink="folHlink"/>
  <p:sldLayoutIdLst>
    <p:sldLayoutId id="2147483677" r:id="rId1"/>
    <p:sldLayoutId id="2147483679" r:id="rId2"/>
    <p:sldLayoutId id="2147483681" r:id="rId3"/>
    <p:sldLayoutId id="2147483682"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today/post/article/20140413164917-113496637-business-ethics-business-and-ethic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r.lv/blogi/politika/priekslikums-politiku-rotacijai"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ritvars.wordpress.com/2013/11/07/vai-saeimas-velesanas-ir-vienlidziga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it.ly/1pWWAXW"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http://www.demografija.l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everythingology.com/the-streetlight-effec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blogs.lse.ac.uk/politicsandpolicy/the-av-referendum-could-still-let-voters-choose-between-australian-av-and-the-london-form-of-av/"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hyperlink" Target="http://washminster.blogspot.com/2011/04/milton-keynes-city-council-elections.html" TargetMode="Externa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228600" y="743040"/>
            <a:ext cx="8533800" cy="707040"/>
          </a:xfrm>
          <a:prstGeom prst="rect">
            <a:avLst/>
          </a:prstGeom>
          <a:noFill/>
          <a:ln>
            <a:noFill/>
          </a:ln>
        </p:spPr>
        <p:txBody>
          <a:bodyPr lIns="90000" tIns="45000" rIns="90000" bIns="45000" anchor="ctr"/>
          <a:lstStyle/>
          <a:p>
            <a:pPr algn="r">
              <a:lnSpc>
                <a:spcPct val="100000"/>
              </a:lnSpc>
            </a:pPr>
            <a:r>
              <a:rPr lang="lv-LV" sz="4000" dirty="0" smtClean="0">
                <a:solidFill>
                  <a:srgbClr val="000000"/>
                </a:solidFill>
                <a:latin typeface="Calibri"/>
                <a:ea typeface="DejaVu Sans"/>
              </a:rPr>
              <a:t>Vēlēt – tiesības vai pienākums?</a:t>
            </a:r>
            <a:endParaRPr dirty="0"/>
          </a:p>
        </p:txBody>
      </p:sp>
      <p:sp>
        <p:nvSpPr>
          <p:cNvPr id="94" name="CustomShape 2"/>
          <p:cNvSpPr/>
          <p:nvPr/>
        </p:nvSpPr>
        <p:spPr>
          <a:xfrm>
            <a:off x="4114800" y="2038320"/>
            <a:ext cx="4647600" cy="1065960"/>
          </a:xfrm>
          <a:prstGeom prst="rect">
            <a:avLst/>
          </a:prstGeom>
          <a:noFill/>
          <a:ln>
            <a:noFill/>
          </a:ln>
        </p:spPr>
        <p:txBody>
          <a:bodyPr lIns="90000" tIns="45000" rIns="90000" bIns="45000"/>
          <a:lstStyle/>
          <a:p>
            <a:pPr>
              <a:lnSpc>
                <a:spcPct val="100000"/>
              </a:lnSpc>
            </a:pPr>
            <a:r>
              <a:rPr lang="lv-LV" sz="2800" dirty="0">
                <a:solidFill>
                  <a:schemeClr val="bg1"/>
                </a:solidFill>
                <a:latin typeface="Calibri"/>
              </a:rPr>
              <a:t>Latvijas valsts pirmā </a:t>
            </a:r>
            <a:r>
              <a:rPr lang="lv-LV" sz="2800" dirty="0" smtClean="0">
                <a:solidFill>
                  <a:schemeClr val="bg1"/>
                </a:solidFill>
                <a:latin typeface="Calibri"/>
              </a:rPr>
              <a:t>prezidenta Jāņa </a:t>
            </a:r>
            <a:r>
              <a:rPr lang="lv-LV" sz="2800" dirty="0">
                <a:solidFill>
                  <a:schemeClr val="bg1"/>
                </a:solidFill>
                <a:latin typeface="Calibri"/>
              </a:rPr>
              <a:t>Čakstes 155.dzimšanas dienai veltīts </a:t>
            </a:r>
            <a:r>
              <a:rPr lang="lv-LV" sz="2800" dirty="0" smtClean="0">
                <a:solidFill>
                  <a:schemeClr val="bg1"/>
                </a:solidFill>
                <a:latin typeface="Calibri"/>
              </a:rPr>
              <a:t>sarīkojums „Latvieši </a:t>
            </a:r>
            <a:r>
              <a:rPr lang="lv-LV" sz="2800" dirty="0">
                <a:solidFill>
                  <a:schemeClr val="bg1"/>
                </a:solidFill>
                <a:latin typeface="Calibri"/>
              </a:rPr>
              <a:t>un viņu Latvija</a:t>
            </a:r>
            <a:r>
              <a:rPr lang="lv-LV" sz="2800" dirty="0" smtClean="0">
                <a:solidFill>
                  <a:schemeClr val="bg1"/>
                </a:solidFill>
                <a:latin typeface="Calibri"/>
              </a:rPr>
              <a:t>”</a:t>
            </a:r>
            <a:endParaRPr lang="lv-LV" sz="2800" dirty="0" smtClean="0">
              <a:solidFill>
                <a:schemeClr val="bg1"/>
              </a:solidFill>
              <a:latin typeface="Calibri"/>
              <a:ea typeface="DejaVu Sans"/>
            </a:endParaRPr>
          </a:p>
        </p:txBody>
      </p:sp>
      <p:sp>
        <p:nvSpPr>
          <p:cNvPr id="2" name="TextBox 1"/>
          <p:cNvSpPr txBox="1"/>
          <p:nvPr/>
        </p:nvSpPr>
        <p:spPr>
          <a:xfrm>
            <a:off x="152400" y="2666821"/>
            <a:ext cx="3631122" cy="1200329"/>
          </a:xfrm>
          <a:prstGeom prst="rect">
            <a:avLst/>
          </a:prstGeom>
          <a:noFill/>
        </p:spPr>
        <p:txBody>
          <a:bodyPr wrap="none" rtlCol="0">
            <a:spAutoFit/>
          </a:bodyPr>
          <a:lstStyle/>
          <a:p>
            <a:r>
              <a:rPr lang="lv-LV" sz="2400" dirty="0" smtClean="0"/>
              <a:t>Kalvis Apsītis</a:t>
            </a:r>
          </a:p>
          <a:p>
            <a:r>
              <a:rPr lang="lv-LV" sz="2400" dirty="0" smtClean="0"/>
              <a:t>LU FMF</a:t>
            </a:r>
          </a:p>
          <a:p>
            <a:r>
              <a:rPr lang="lv-LV" sz="2400" dirty="0" smtClean="0"/>
              <a:t>kalvis.apsitis@gmail.com</a:t>
            </a:r>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Lokomotīves efekts – </a:t>
            </a:r>
            <a:r>
              <a:rPr lang="en-GB" dirty="0" smtClean="0"/>
              <a:t>Coattail</a:t>
            </a:r>
            <a:r>
              <a:rPr lang="lv-LV" dirty="0" smtClean="0"/>
              <a:t> E</a:t>
            </a:r>
            <a:r>
              <a:rPr lang="en-GB" dirty="0" err="1" smtClean="0"/>
              <a:t>ffect</a:t>
            </a:r>
            <a:endParaRPr lang="en-GB" dirty="0"/>
          </a:p>
        </p:txBody>
      </p:sp>
      <p:pic>
        <p:nvPicPr>
          <p:cNvPr id="1026" name="Picture 2" descr="http://m.c.lnkd.licdn.com/mpr/mpr/p/1/005/055/2ff/0b6300a.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86000" y="1047750"/>
            <a:ext cx="42862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3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I.K.S. (</a:t>
            </a:r>
            <a:r>
              <a:rPr lang="en-US" dirty="0" smtClean="0"/>
              <a:t>I</a:t>
            </a:r>
            <a:r>
              <a:rPr lang="lv-LV" dirty="0" smtClean="0"/>
              <a:t>ndiv</a:t>
            </a:r>
            <a:r>
              <a:rPr lang="en-US" dirty="0" err="1" smtClean="0"/>
              <a:t>idu</a:t>
            </a:r>
            <a:r>
              <a:rPr lang="lv-LV" dirty="0" smtClean="0"/>
              <a:t>ālo kampaņu stabilitāte)</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5" y="590550"/>
            <a:ext cx="9105900" cy="4552950"/>
          </a:xfrm>
        </p:spPr>
      </p:pic>
      <p:cxnSp>
        <p:nvCxnSpPr>
          <p:cNvPr id="21" name="Straight Connector 20"/>
          <p:cNvCxnSpPr/>
          <p:nvPr/>
        </p:nvCxnSpPr>
        <p:spPr>
          <a:xfrm>
            <a:off x="5334000" y="2876550"/>
            <a:ext cx="0" cy="1066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429000" y="3855482"/>
            <a:ext cx="1905000" cy="0"/>
          </a:xfrm>
          <a:prstGeom prst="straightConnector1">
            <a:avLst/>
          </a:prstGeom>
          <a:ln w="25400">
            <a:solidFill>
              <a:srgbClr val="0070C0"/>
            </a:solidFill>
            <a:headEnd type="arrow" w="med" len="lg"/>
            <a:tailEnd type="arrow" w="med"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56603" y="3790950"/>
            <a:ext cx="1646605" cy="369332"/>
          </a:xfrm>
          <a:prstGeom prst="rect">
            <a:avLst/>
          </a:prstGeom>
          <a:noFill/>
        </p:spPr>
        <p:txBody>
          <a:bodyPr wrap="none" rtlCol="0">
            <a:spAutoFit/>
          </a:bodyPr>
          <a:lstStyle/>
          <a:p>
            <a:r>
              <a:rPr lang="lv-LV" b="1" dirty="0" smtClean="0">
                <a:solidFill>
                  <a:srgbClr val="0070C0"/>
                </a:solidFill>
              </a:rPr>
              <a:t>I.K.Stabilitāte</a:t>
            </a:r>
            <a:endParaRPr lang="en-GB" b="1" dirty="0">
              <a:solidFill>
                <a:srgbClr val="0070C0"/>
              </a:solidFill>
            </a:endParaRPr>
          </a:p>
        </p:txBody>
      </p:sp>
      <p:sp>
        <p:nvSpPr>
          <p:cNvPr id="22" name="TextBox 21"/>
          <p:cNvSpPr txBox="1"/>
          <p:nvPr/>
        </p:nvSpPr>
        <p:spPr>
          <a:xfrm>
            <a:off x="5638800" y="3072884"/>
            <a:ext cx="1917513" cy="584775"/>
          </a:xfrm>
          <a:prstGeom prst="rect">
            <a:avLst/>
          </a:prstGeom>
          <a:noFill/>
        </p:spPr>
        <p:txBody>
          <a:bodyPr wrap="none" rtlCol="0">
            <a:spAutoFit/>
          </a:bodyPr>
          <a:lstStyle/>
          <a:p>
            <a:pPr algn="ctr"/>
            <a:r>
              <a:rPr lang="lv-LV" b="1" dirty="0" smtClean="0"/>
              <a:t>6.</a:t>
            </a:r>
            <a:r>
              <a:rPr lang="lv-LV" sz="1400" dirty="0" smtClean="0"/>
              <a:t>Inguna Rībena (#9)</a:t>
            </a:r>
            <a:br>
              <a:rPr lang="lv-LV" sz="1400" dirty="0" smtClean="0"/>
            </a:br>
            <a:r>
              <a:rPr lang="lv-LV" sz="1400" dirty="0" smtClean="0"/>
              <a:t>(pēdējā iekļuvusī)</a:t>
            </a:r>
            <a:endParaRPr lang="en-GB" sz="1400" dirty="0"/>
          </a:p>
        </p:txBody>
      </p:sp>
      <p:cxnSp>
        <p:nvCxnSpPr>
          <p:cNvPr id="4" name="Straight Arrow Connector 3"/>
          <p:cNvCxnSpPr/>
          <p:nvPr/>
        </p:nvCxnSpPr>
        <p:spPr>
          <a:xfrm flipH="1" flipV="1">
            <a:off x="5380405" y="2876550"/>
            <a:ext cx="334595"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71065" y="3486150"/>
            <a:ext cx="1537600" cy="369332"/>
          </a:xfrm>
          <a:prstGeom prst="rect">
            <a:avLst/>
          </a:prstGeom>
          <a:noFill/>
        </p:spPr>
        <p:txBody>
          <a:bodyPr wrap="none" rtlCol="0">
            <a:spAutoFit/>
          </a:bodyPr>
          <a:lstStyle/>
          <a:p>
            <a:r>
              <a:rPr lang="en-US" b="1" dirty="0" smtClean="0">
                <a:solidFill>
                  <a:srgbClr val="0070C0"/>
                </a:solidFill>
              </a:rPr>
              <a:t>I.K.S. = </a:t>
            </a:r>
            <a:r>
              <a:rPr lang="en-US" b="1" dirty="0" smtClean="0">
                <a:solidFill>
                  <a:srgbClr val="FF0000"/>
                </a:solidFill>
              </a:rPr>
              <a:t>4</a:t>
            </a:r>
            <a:r>
              <a:rPr lang="lv-LV" b="1" dirty="0" smtClean="0">
                <a:solidFill>
                  <a:srgbClr val="FF0000"/>
                </a:solidFill>
              </a:rPr>
              <a:t>287</a:t>
            </a:r>
            <a:endParaRPr lang="en-GB" b="1" dirty="0">
              <a:solidFill>
                <a:srgbClr val="FF0000"/>
              </a:solidFill>
            </a:endParaRPr>
          </a:p>
        </p:txBody>
      </p:sp>
      <p:cxnSp>
        <p:nvCxnSpPr>
          <p:cNvPr id="26" name="Straight Connector 25"/>
          <p:cNvCxnSpPr/>
          <p:nvPr/>
        </p:nvCxnSpPr>
        <p:spPr>
          <a:xfrm>
            <a:off x="3429000" y="2876550"/>
            <a:ext cx="0" cy="1066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93491" y="3358575"/>
            <a:ext cx="2343911" cy="584775"/>
          </a:xfrm>
          <a:prstGeom prst="rect">
            <a:avLst/>
          </a:prstGeom>
          <a:noFill/>
        </p:spPr>
        <p:txBody>
          <a:bodyPr wrap="none" rtlCol="0">
            <a:spAutoFit/>
          </a:bodyPr>
          <a:lstStyle/>
          <a:p>
            <a:pPr algn="ctr"/>
            <a:r>
              <a:rPr lang="lv-LV" b="1" dirty="0" smtClean="0"/>
              <a:t>20.</a:t>
            </a:r>
            <a:r>
              <a:rPr lang="lv-LV" sz="1400" dirty="0" smtClean="0"/>
              <a:t>Sarmīte Veide (#12)</a:t>
            </a:r>
            <a:br>
              <a:rPr lang="lv-LV" sz="1400" dirty="0" smtClean="0"/>
            </a:br>
            <a:r>
              <a:rPr lang="lv-LV" sz="1400" dirty="0" smtClean="0"/>
              <a:t>(vidējā no neiekļuvušajiem)</a:t>
            </a:r>
            <a:endParaRPr lang="en-GB" sz="1400" dirty="0"/>
          </a:p>
        </p:txBody>
      </p:sp>
      <p:cxnSp>
        <p:nvCxnSpPr>
          <p:cNvPr id="30" name="Straight Arrow Connector 29"/>
          <p:cNvCxnSpPr/>
          <p:nvPr/>
        </p:nvCxnSpPr>
        <p:spPr>
          <a:xfrm flipV="1">
            <a:off x="2743200" y="2876550"/>
            <a:ext cx="685801"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13856" y="1733550"/>
            <a:ext cx="1739001" cy="369332"/>
          </a:xfrm>
          <a:prstGeom prst="rect">
            <a:avLst/>
          </a:prstGeom>
          <a:noFill/>
        </p:spPr>
        <p:txBody>
          <a:bodyPr wrap="none" rtlCol="0">
            <a:spAutoFit/>
          </a:bodyPr>
          <a:lstStyle/>
          <a:p>
            <a:pPr algn="ctr"/>
            <a:r>
              <a:rPr lang="en-US" b="1" dirty="0" smtClean="0"/>
              <a:t>1</a:t>
            </a:r>
            <a:r>
              <a:rPr lang="lv-LV" b="1" dirty="0" smtClean="0"/>
              <a:t>.</a:t>
            </a:r>
            <a:r>
              <a:rPr lang="lv-LV" sz="1400" dirty="0" smtClean="0"/>
              <a:t>Inguna </a:t>
            </a:r>
            <a:r>
              <a:rPr lang="lv-LV" sz="1400" dirty="0" smtClean="0"/>
              <a:t>Rībena (#9</a:t>
            </a:r>
            <a:r>
              <a:rPr lang="lv-LV" sz="1400" dirty="0" smtClean="0"/>
              <a:t>)</a:t>
            </a:r>
            <a:endParaRPr lang="en-GB" sz="1400" dirty="0"/>
          </a:p>
        </p:txBody>
      </p:sp>
    </p:spTree>
    <p:extLst>
      <p:ext uri="{BB962C8B-B14F-4D97-AF65-F5344CB8AC3E}">
        <p14:creationId xmlns:p14="http://schemas.microsoft.com/office/powerpoint/2010/main" val="2411719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11.Saeima Rīgā: Zatlera Reformu Partija</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647700"/>
            <a:ext cx="8991600" cy="4495800"/>
          </a:xfrm>
        </p:spPr>
      </p:pic>
      <p:cxnSp>
        <p:nvCxnSpPr>
          <p:cNvPr id="4" name="Straight Connector 3"/>
          <p:cNvCxnSpPr/>
          <p:nvPr/>
        </p:nvCxnSpPr>
        <p:spPr>
          <a:xfrm>
            <a:off x="2590800" y="2876550"/>
            <a:ext cx="0" cy="1066800"/>
          </a:xfrm>
          <a:prstGeom prst="line">
            <a:avLst/>
          </a:prstGeom>
          <a:ln w="19050">
            <a:solidFill>
              <a:srgbClr val="FF2D2D"/>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143000" y="3861316"/>
            <a:ext cx="8382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48120" y="3486150"/>
            <a:ext cx="1409360" cy="369332"/>
          </a:xfrm>
          <a:prstGeom prst="rect">
            <a:avLst/>
          </a:prstGeom>
          <a:noFill/>
        </p:spPr>
        <p:txBody>
          <a:bodyPr wrap="none" rtlCol="0">
            <a:spAutoFit/>
          </a:bodyPr>
          <a:lstStyle/>
          <a:p>
            <a:r>
              <a:rPr lang="en-US" b="1" dirty="0" smtClean="0">
                <a:solidFill>
                  <a:srgbClr val="0070C0"/>
                </a:solidFill>
              </a:rPr>
              <a:t>I.K.S. = </a:t>
            </a:r>
            <a:r>
              <a:rPr lang="lv-LV" b="1" dirty="0" smtClean="0">
                <a:solidFill>
                  <a:srgbClr val="FF0000"/>
                </a:solidFill>
              </a:rPr>
              <a:t>728</a:t>
            </a:r>
            <a:endParaRPr lang="en-GB" b="1" dirty="0">
              <a:solidFill>
                <a:srgbClr val="FF0000"/>
              </a:solidFill>
            </a:endParaRPr>
          </a:p>
        </p:txBody>
      </p:sp>
      <p:cxnSp>
        <p:nvCxnSpPr>
          <p:cNvPr id="9" name="Straight Connector 8"/>
          <p:cNvCxnSpPr/>
          <p:nvPr/>
        </p:nvCxnSpPr>
        <p:spPr>
          <a:xfrm>
            <a:off x="1981200" y="2876550"/>
            <a:ext cx="0" cy="1066800"/>
          </a:xfrm>
          <a:prstGeom prst="line">
            <a:avLst/>
          </a:prstGeom>
          <a:ln w="19050">
            <a:solidFill>
              <a:srgbClr val="FF2D2D"/>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590800" y="3861316"/>
            <a:ext cx="7620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1200" y="3861316"/>
            <a:ext cx="838200" cy="0"/>
          </a:xfrm>
          <a:prstGeom prst="straightConnector1">
            <a:avLst/>
          </a:prstGeom>
          <a:ln w="25400">
            <a:solidFill>
              <a:srgbClr val="0070C0"/>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143000" y="3855482"/>
            <a:ext cx="838200" cy="0"/>
          </a:xfrm>
          <a:prstGeom prst="straightConnector1">
            <a:avLst/>
          </a:prstGeom>
          <a:ln w="25400">
            <a:solidFill>
              <a:srgbClr val="0070C0"/>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8853" y="3180013"/>
            <a:ext cx="4758675" cy="923330"/>
          </a:xfrm>
          <a:prstGeom prst="rect">
            <a:avLst/>
          </a:prstGeom>
          <a:noFill/>
        </p:spPr>
        <p:txBody>
          <a:bodyPr wrap="none" rtlCol="0">
            <a:spAutoFit/>
          </a:bodyPr>
          <a:lstStyle/>
          <a:p>
            <a:r>
              <a:rPr lang="lv-LV" dirty="0" smtClean="0"/>
              <a:t>Caurmēra ZRP kandidātu no ievēlēšanas</a:t>
            </a:r>
          </a:p>
          <a:p>
            <a:r>
              <a:rPr lang="lv-LV" dirty="0" smtClean="0"/>
              <a:t>šķīra 728 punkti (par ZRP bija 42997 balsu). </a:t>
            </a:r>
          </a:p>
          <a:p>
            <a:r>
              <a:rPr lang="lv-LV" dirty="0" smtClean="0"/>
              <a:t>Daudziem pietrūka vēl mazāk. </a:t>
            </a:r>
            <a:endParaRPr lang="en-GB" dirty="0"/>
          </a:p>
        </p:txBody>
      </p:sp>
    </p:spTree>
    <p:extLst>
      <p:ext uri="{BB962C8B-B14F-4D97-AF65-F5344CB8AC3E}">
        <p14:creationId xmlns:p14="http://schemas.microsoft.com/office/powerpoint/2010/main" val="78545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Indiv.kamp.stabilitāte pēc saraksta un novada</a:t>
            </a:r>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3165334283"/>
              </p:ext>
            </p:extLst>
          </p:nvPr>
        </p:nvGraphicFramePr>
        <p:xfrm>
          <a:off x="152400" y="895350"/>
          <a:ext cx="8837612" cy="2773680"/>
        </p:xfrm>
        <a:graphic>
          <a:graphicData uri="http://schemas.openxmlformats.org/drawingml/2006/table">
            <a:tbl>
              <a:tblPr firstRow="1" bandRow="1">
                <a:tableStyleId>{5C22544A-7EE6-4342-B048-85BDC9FD1C3A}</a:tableStyleId>
              </a:tblPr>
              <a:tblGrid>
                <a:gridCol w="1447800"/>
                <a:gridCol w="1219200"/>
                <a:gridCol w="1219200"/>
                <a:gridCol w="1219200"/>
                <a:gridCol w="1295400"/>
                <a:gridCol w="1219200"/>
                <a:gridCol w="1217612"/>
              </a:tblGrid>
              <a:tr h="370840">
                <a:tc>
                  <a:txBody>
                    <a:bodyPr/>
                    <a:lstStyle/>
                    <a:p>
                      <a:r>
                        <a:rPr lang="lv-LV" sz="2000" dirty="0" smtClean="0"/>
                        <a:t>Sar./Apg.</a:t>
                      </a:r>
                      <a:endParaRPr lang="en-GB" sz="2000" dirty="0"/>
                    </a:p>
                  </a:txBody>
                  <a:tcPr/>
                </a:tc>
                <a:tc>
                  <a:txBody>
                    <a:bodyPr/>
                    <a:lstStyle/>
                    <a:p>
                      <a:r>
                        <a:rPr lang="lv-LV" sz="2000" dirty="0" smtClean="0"/>
                        <a:t>Rīga</a:t>
                      </a:r>
                      <a:endParaRPr lang="en-GB" sz="2000" dirty="0"/>
                    </a:p>
                  </a:txBody>
                  <a:tcPr/>
                </a:tc>
                <a:tc>
                  <a:txBody>
                    <a:bodyPr/>
                    <a:lstStyle/>
                    <a:p>
                      <a:r>
                        <a:rPr lang="lv-LV" sz="2000" dirty="0" smtClean="0"/>
                        <a:t>Vidzeme</a:t>
                      </a:r>
                      <a:endParaRPr lang="en-GB" sz="2000" dirty="0"/>
                    </a:p>
                  </a:txBody>
                  <a:tcPr/>
                </a:tc>
                <a:tc>
                  <a:txBody>
                    <a:bodyPr/>
                    <a:lstStyle/>
                    <a:p>
                      <a:r>
                        <a:rPr lang="lv-LV" sz="2000" dirty="0" smtClean="0"/>
                        <a:t>Latgale</a:t>
                      </a:r>
                      <a:endParaRPr lang="en-GB" sz="2000" dirty="0"/>
                    </a:p>
                  </a:txBody>
                  <a:tcPr/>
                </a:tc>
                <a:tc>
                  <a:txBody>
                    <a:bodyPr/>
                    <a:lstStyle/>
                    <a:p>
                      <a:r>
                        <a:rPr lang="lv-LV" sz="2000" dirty="0" smtClean="0"/>
                        <a:t>Kurzeme</a:t>
                      </a:r>
                      <a:endParaRPr lang="en-GB" sz="2000" dirty="0"/>
                    </a:p>
                  </a:txBody>
                  <a:tcPr/>
                </a:tc>
                <a:tc>
                  <a:txBody>
                    <a:bodyPr/>
                    <a:lstStyle/>
                    <a:p>
                      <a:r>
                        <a:rPr lang="lv-LV" sz="2000" dirty="0" smtClean="0"/>
                        <a:t>Zemgale</a:t>
                      </a:r>
                      <a:endParaRPr lang="en-GB" sz="2000" dirty="0"/>
                    </a:p>
                  </a:txBody>
                  <a:tcPr/>
                </a:tc>
                <a:tc>
                  <a:txBody>
                    <a:bodyPr/>
                    <a:lstStyle/>
                    <a:p>
                      <a:r>
                        <a:rPr lang="lv-LV" sz="2000" dirty="0" smtClean="0"/>
                        <a:t>Vidēji</a:t>
                      </a:r>
                      <a:endParaRPr lang="en-GB" sz="2000" dirty="0"/>
                    </a:p>
                  </a:txBody>
                  <a:tcPr/>
                </a:tc>
              </a:tr>
              <a:tr h="370840">
                <a:tc>
                  <a:txBody>
                    <a:bodyPr/>
                    <a:lstStyle/>
                    <a:p>
                      <a:r>
                        <a:rPr lang="lv-LV" sz="2000" dirty="0" smtClean="0"/>
                        <a:t>1.Vienot.</a:t>
                      </a:r>
                      <a:endParaRPr lang="en-GB" sz="2000" dirty="0"/>
                    </a:p>
                  </a:txBody>
                  <a:tcPr/>
                </a:tc>
                <a:tc>
                  <a:txBody>
                    <a:bodyPr/>
                    <a:lstStyle/>
                    <a:p>
                      <a:r>
                        <a:rPr lang="lv-LV" sz="2000" dirty="0" smtClean="0"/>
                        <a:t>4287</a:t>
                      </a:r>
                      <a:endParaRPr lang="en-GB" sz="2000" dirty="0"/>
                    </a:p>
                  </a:txBody>
                  <a:tcPr>
                    <a:solidFill>
                      <a:srgbClr val="5AFF2D"/>
                    </a:solidFill>
                  </a:tcPr>
                </a:tc>
                <a:tc>
                  <a:txBody>
                    <a:bodyPr/>
                    <a:lstStyle/>
                    <a:p>
                      <a:r>
                        <a:rPr lang="lv-LV" sz="2000" dirty="0" smtClean="0"/>
                        <a:t>3053</a:t>
                      </a:r>
                      <a:endParaRPr lang="en-GB" sz="2000" dirty="0"/>
                    </a:p>
                  </a:txBody>
                  <a:tcPr>
                    <a:noFill/>
                  </a:tcPr>
                </a:tc>
                <a:tc>
                  <a:txBody>
                    <a:bodyPr/>
                    <a:lstStyle/>
                    <a:p>
                      <a:r>
                        <a:rPr lang="lv-LV" sz="2000" dirty="0" smtClean="0"/>
                        <a:t>3210</a:t>
                      </a:r>
                      <a:endParaRPr lang="en-GB" sz="2000" dirty="0"/>
                    </a:p>
                  </a:txBody>
                  <a:tcPr>
                    <a:solidFill>
                      <a:srgbClr val="5AFF2D"/>
                    </a:solidFill>
                  </a:tcPr>
                </a:tc>
                <a:tc>
                  <a:txBody>
                    <a:bodyPr/>
                    <a:lstStyle/>
                    <a:p>
                      <a:r>
                        <a:rPr lang="lv-LV" sz="2000" dirty="0" smtClean="0"/>
                        <a:t>2620</a:t>
                      </a:r>
                      <a:endParaRPr lang="en-GB" sz="2000" dirty="0"/>
                    </a:p>
                  </a:txBody>
                  <a:tcPr>
                    <a:noFill/>
                  </a:tcPr>
                </a:tc>
                <a:tc>
                  <a:txBody>
                    <a:bodyPr/>
                    <a:lstStyle/>
                    <a:p>
                      <a:r>
                        <a:rPr lang="lv-LV" sz="2000" dirty="0" smtClean="0"/>
                        <a:t>1238</a:t>
                      </a:r>
                      <a:endParaRPr lang="en-GB" sz="2000" dirty="0"/>
                    </a:p>
                  </a:txBody>
                  <a:tcPr>
                    <a:noFill/>
                  </a:tcPr>
                </a:tc>
                <a:tc>
                  <a:txBody>
                    <a:bodyPr/>
                    <a:lstStyle/>
                    <a:p>
                      <a:r>
                        <a:rPr lang="lv-LV" sz="2000" dirty="0" smtClean="0"/>
                        <a:t>2882</a:t>
                      </a:r>
                      <a:endParaRPr lang="en-GB" sz="2000" dirty="0"/>
                    </a:p>
                  </a:txBody>
                  <a:tcPr>
                    <a:noFill/>
                  </a:tcPr>
                </a:tc>
              </a:tr>
              <a:tr h="370840">
                <a:tc>
                  <a:txBody>
                    <a:bodyPr/>
                    <a:lstStyle/>
                    <a:p>
                      <a:r>
                        <a:rPr lang="lv-LV" sz="2000" dirty="0" smtClean="0"/>
                        <a:t>3.ZRP</a:t>
                      </a:r>
                      <a:endParaRPr lang="en-GB" sz="2000" dirty="0"/>
                    </a:p>
                  </a:txBody>
                  <a:tcPr/>
                </a:tc>
                <a:tc>
                  <a:txBody>
                    <a:bodyPr/>
                    <a:lstStyle/>
                    <a:p>
                      <a:r>
                        <a:rPr lang="lv-LV" sz="2000" dirty="0" smtClean="0"/>
                        <a:t>728</a:t>
                      </a:r>
                      <a:endParaRPr lang="en-GB" sz="2000" dirty="0"/>
                    </a:p>
                  </a:txBody>
                  <a:tcPr>
                    <a:noFill/>
                  </a:tcPr>
                </a:tc>
                <a:tc>
                  <a:txBody>
                    <a:bodyPr/>
                    <a:lstStyle/>
                    <a:p>
                      <a:r>
                        <a:rPr lang="lv-LV" sz="2000" dirty="0" smtClean="0"/>
                        <a:t>1109</a:t>
                      </a:r>
                      <a:endParaRPr lang="en-GB" sz="2000" dirty="0"/>
                    </a:p>
                  </a:txBody>
                  <a:tcPr>
                    <a:noFill/>
                  </a:tcPr>
                </a:tc>
                <a:tc>
                  <a:txBody>
                    <a:bodyPr/>
                    <a:lstStyle/>
                    <a:p>
                      <a:r>
                        <a:rPr lang="lv-LV" sz="2000" dirty="0" smtClean="0"/>
                        <a:t>970</a:t>
                      </a:r>
                      <a:endParaRPr lang="en-GB" sz="2000" dirty="0"/>
                    </a:p>
                  </a:txBody>
                  <a:tcPr>
                    <a:noFill/>
                  </a:tcPr>
                </a:tc>
                <a:tc>
                  <a:txBody>
                    <a:bodyPr/>
                    <a:lstStyle/>
                    <a:p>
                      <a:r>
                        <a:rPr lang="lv-LV" sz="2000" dirty="0" smtClean="0"/>
                        <a:t>974</a:t>
                      </a:r>
                      <a:endParaRPr lang="en-GB" sz="2000" dirty="0"/>
                    </a:p>
                  </a:txBody>
                  <a:tcPr>
                    <a:noFill/>
                  </a:tcPr>
                </a:tc>
                <a:tc>
                  <a:txBody>
                    <a:bodyPr/>
                    <a:lstStyle/>
                    <a:p>
                      <a:r>
                        <a:rPr lang="lv-LV" sz="2000" dirty="0" smtClean="0"/>
                        <a:t>934</a:t>
                      </a:r>
                      <a:endParaRPr lang="en-GB" sz="2000" dirty="0"/>
                    </a:p>
                  </a:txBody>
                  <a:tcPr>
                    <a:noFill/>
                  </a:tcPr>
                </a:tc>
                <a:tc>
                  <a:txBody>
                    <a:bodyPr/>
                    <a:lstStyle/>
                    <a:p>
                      <a:r>
                        <a:rPr lang="lv-LV" sz="2000" dirty="0" smtClean="0"/>
                        <a:t>943</a:t>
                      </a:r>
                      <a:endParaRPr lang="en-GB" sz="2000" dirty="0"/>
                    </a:p>
                  </a:txBody>
                  <a:tcPr>
                    <a:noFill/>
                  </a:tcPr>
                </a:tc>
              </a:tr>
              <a:tr h="370840">
                <a:tc>
                  <a:txBody>
                    <a:bodyPr/>
                    <a:lstStyle/>
                    <a:p>
                      <a:r>
                        <a:rPr lang="lv-LV" sz="2000" dirty="0" smtClean="0"/>
                        <a:t>6.SC</a:t>
                      </a:r>
                      <a:endParaRPr lang="en-GB" sz="2000" dirty="0"/>
                    </a:p>
                  </a:txBody>
                  <a:tcPr/>
                </a:tc>
                <a:tc>
                  <a:txBody>
                    <a:bodyPr/>
                    <a:lstStyle/>
                    <a:p>
                      <a:r>
                        <a:rPr lang="lv-LV" sz="2000" dirty="0" smtClean="0"/>
                        <a:t>968</a:t>
                      </a:r>
                      <a:endParaRPr lang="en-GB" sz="2000" dirty="0"/>
                    </a:p>
                  </a:txBody>
                  <a:tcPr>
                    <a:noFill/>
                  </a:tcPr>
                </a:tc>
                <a:tc>
                  <a:txBody>
                    <a:bodyPr/>
                    <a:lstStyle/>
                    <a:p>
                      <a:r>
                        <a:rPr lang="lv-LV" sz="2000" dirty="0" smtClean="0"/>
                        <a:t>849</a:t>
                      </a:r>
                      <a:endParaRPr lang="en-GB" sz="2000" dirty="0"/>
                    </a:p>
                  </a:txBody>
                  <a:tcPr>
                    <a:noFill/>
                  </a:tcPr>
                </a:tc>
                <a:tc>
                  <a:txBody>
                    <a:bodyPr/>
                    <a:lstStyle/>
                    <a:p>
                      <a:r>
                        <a:rPr lang="lv-LV" sz="2000" dirty="0" smtClean="0"/>
                        <a:t>1126</a:t>
                      </a:r>
                      <a:endParaRPr lang="en-GB" sz="2000" dirty="0"/>
                    </a:p>
                  </a:txBody>
                  <a:tcPr>
                    <a:noFill/>
                  </a:tcPr>
                </a:tc>
                <a:tc>
                  <a:txBody>
                    <a:bodyPr/>
                    <a:lstStyle/>
                    <a:p>
                      <a:r>
                        <a:rPr lang="lv-LV" sz="2000" dirty="0" smtClean="0"/>
                        <a:t>1050</a:t>
                      </a:r>
                      <a:endParaRPr lang="en-GB" sz="2000" dirty="0"/>
                    </a:p>
                  </a:txBody>
                  <a:tcPr>
                    <a:noFill/>
                  </a:tcPr>
                </a:tc>
                <a:tc>
                  <a:txBody>
                    <a:bodyPr/>
                    <a:lstStyle/>
                    <a:p>
                      <a:r>
                        <a:rPr lang="lv-LV" sz="2000" dirty="0" smtClean="0"/>
                        <a:t>895</a:t>
                      </a:r>
                      <a:endParaRPr lang="en-GB" sz="2000" dirty="0"/>
                    </a:p>
                  </a:txBody>
                  <a:tcPr>
                    <a:noFill/>
                  </a:tcPr>
                </a:tc>
                <a:tc>
                  <a:txBody>
                    <a:bodyPr/>
                    <a:lstStyle/>
                    <a:p>
                      <a:r>
                        <a:rPr lang="lv-LV" sz="2000" dirty="0" smtClean="0"/>
                        <a:t>977</a:t>
                      </a:r>
                      <a:endParaRPr lang="en-GB" sz="2000" dirty="0"/>
                    </a:p>
                  </a:txBody>
                  <a:tcPr>
                    <a:noFill/>
                  </a:tcPr>
                </a:tc>
              </a:tr>
              <a:tr h="370840">
                <a:tc>
                  <a:txBody>
                    <a:bodyPr/>
                    <a:lstStyle/>
                    <a:p>
                      <a:r>
                        <a:rPr lang="lv-LV" sz="2000" dirty="0" smtClean="0"/>
                        <a:t>8.NA</a:t>
                      </a:r>
                      <a:endParaRPr lang="en-GB" sz="2000" dirty="0"/>
                    </a:p>
                  </a:txBody>
                  <a:tcPr/>
                </a:tc>
                <a:tc>
                  <a:txBody>
                    <a:bodyPr/>
                    <a:lstStyle/>
                    <a:p>
                      <a:r>
                        <a:rPr lang="lv-LV" sz="2000" dirty="0" smtClean="0"/>
                        <a:t>3251</a:t>
                      </a:r>
                      <a:endParaRPr lang="en-GB" sz="2000" dirty="0"/>
                    </a:p>
                  </a:txBody>
                  <a:tcPr>
                    <a:solidFill>
                      <a:srgbClr val="5AFF2D"/>
                    </a:solidFill>
                  </a:tcPr>
                </a:tc>
                <a:tc>
                  <a:txBody>
                    <a:bodyPr/>
                    <a:lstStyle/>
                    <a:p>
                      <a:r>
                        <a:rPr lang="lv-LV" sz="2000" dirty="0" smtClean="0"/>
                        <a:t>2067</a:t>
                      </a:r>
                      <a:endParaRPr lang="en-GB" sz="2000" dirty="0"/>
                    </a:p>
                  </a:txBody>
                  <a:tcPr>
                    <a:noFill/>
                  </a:tcPr>
                </a:tc>
                <a:tc>
                  <a:txBody>
                    <a:bodyPr/>
                    <a:lstStyle/>
                    <a:p>
                      <a:r>
                        <a:rPr lang="lv-LV" sz="2000" dirty="0" smtClean="0"/>
                        <a:t>1297</a:t>
                      </a:r>
                      <a:endParaRPr lang="en-GB" sz="2000" dirty="0"/>
                    </a:p>
                  </a:txBody>
                  <a:tcPr>
                    <a:noFill/>
                  </a:tcPr>
                </a:tc>
                <a:tc>
                  <a:txBody>
                    <a:bodyPr/>
                    <a:lstStyle/>
                    <a:p>
                      <a:r>
                        <a:rPr lang="lv-LV" sz="2000" dirty="0" smtClean="0"/>
                        <a:t>1233</a:t>
                      </a:r>
                      <a:endParaRPr lang="en-GB" sz="2000" dirty="0"/>
                    </a:p>
                  </a:txBody>
                  <a:tcPr>
                    <a:noFill/>
                  </a:tcPr>
                </a:tc>
                <a:tc>
                  <a:txBody>
                    <a:bodyPr/>
                    <a:lstStyle/>
                    <a:p>
                      <a:r>
                        <a:rPr lang="lv-LV" sz="2000" dirty="0" smtClean="0"/>
                        <a:t>1130</a:t>
                      </a:r>
                      <a:endParaRPr lang="en-GB" sz="2000" dirty="0"/>
                    </a:p>
                  </a:txBody>
                  <a:tcPr>
                    <a:noFill/>
                  </a:tcPr>
                </a:tc>
                <a:tc>
                  <a:txBody>
                    <a:bodyPr/>
                    <a:lstStyle/>
                    <a:p>
                      <a:r>
                        <a:rPr lang="lv-LV" sz="2000" dirty="0" smtClean="0"/>
                        <a:t>1796</a:t>
                      </a:r>
                      <a:endParaRPr lang="en-GB" sz="2000" dirty="0"/>
                    </a:p>
                  </a:txBody>
                  <a:tcPr>
                    <a:noFill/>
                  </a:tcPr>
                </a:tc>
              </a:tr>
              <a:tr h="370840">
                <a:tc>
                  <a:txBody>
                    <a:bodyPr/>
                    <a:lstStyle/>
                    <a:p>
                      <a:r>
                        <a:rPr lang="lv-LV" sz="2000" dirty="0" smtClean="0"/>
                        <a:t>11.ZZS</a:t>
                      </a:r>
                      <a:endParaRPr lang="en-GB" sz="2000" dirty="0"/>
                    </a:p>
                  </a:txBody>
                  <a:tcPr/>
                </a:tc>
                <a:tc>
                  <a:txBody>
                    <a:bodyPr/>
                    <a:lstStyle/>
                    <a:p>
                      <a:r>
                        <a:rPr lang="lv-LV" sz="2000" dirty="0" smtClean="0"/>
                        <a:t>1602</a:t>
                      </a:r>
                      <a:endParaRPr lang="en-GB" sz="2000" dirty="0"/>
                    </a:p>
                  </a:txBody>
                  <a:tcPr>
                    <a:noFill/>
                  </a:tcPr>
                </a:tc>
                <a:tc>
                  <a:txBody>
                    <a:bodyPr/>
                    <a:lstStyle/>
                    <a:p>
                      <a:r>
                        <a:rPr lang="lv-LV" sz="2000" dirty="0" smtClean="0"/>
                        <a:t>2508</a:t>
                      </a:r>
                      <a:endParaRPr lang="en-GB" sz="2000" dirty="0"/>
                    </a:p>
                  </a:txBody>
                  <a:tcPr>
                    <a:noFill/>
                  </a:tcPr>
                </a:tc>
                <a:tc>
                  <a:txBody>
                    <a:bodyPr/>
                    <a:lstStyle/>
                    <a:p>
                      <a:r>
                        <a:rPr lang="lv-LV" sz="2000" dirty="0" smtClean="0"/>
                        <a:t>1495</a:t>
                      </a:r>
                      <a:endParaRPr lang="en-GB" sz="2000" dirty="0"/>
                    </a:p>
                  </a:txBody>
                  <a:tcPr>
                    <a:noFill/>
                  </a:tcPr>
                </a:tc>
                <a:tc>
                  <a:txBody>
                    <a:bodyPr/>
                    <a:lstStyle/>
                    <a:p>
                      <a:r>
                        <a:rPr lang="lv-LV" sz="2000" dirty="0" smtClean="0"/>
                        <a:t>1577</a:t>
                      </a:r>
                      <a:endParaRPr lang="en-GB" sz="2000" dirty="0"/>
                    </a:p>
                  </a:txBody>
                  <a:tcPr>
                    <a:noFill/>
                  </a:tcPr>
                </a:tc>
                <a:tc>
                  <a:txBody>
                    <a:bodyPr/>
                    <a:lstStyle/>
                    <a:p>
                      <a:r>
                        <a:rPr lang="lv-LV" sz="2000" dirty="0" smtClean="0"/>
                        <a:t>1386</a:t>
                      </a:r>
                      <a:endParaRPr lang="en-GB" sz="2000" dirty="0"/>
                    </a:p>
                  </a:txBody>
                  <a:tcPr>
                    <a:noFill/>
                  </a:tcPr>
                </a:tc>
                <a:tc>
                  <a:txBody>
                    <a:bodyPr/>
                    <a:lstStyle/>
                    <a:p>
                      <a:r>
                        <a:rPr lang="lv-LV" sz="2000" dirty="0" smtClean="0"/>
                        <a:t>1714</a:t>
                      </a:r>
                      <a:endParaRPr lang="en-GB" sz="2000" dirty="0"/>
                    </a:p>
                  </a:txBody>
                  <a:tcPr>
                    <a:noFill/>
                  </a:tcPr>
                </a:tc>
              </a:tr>
              <a:tr h="370840">
                <a:tc>
                  <a:txBody>
                    <a:bodyPr/>
                    <a:lstStyle/>
                    <a:p>
                      <a:r>
                        <a:rPr lang="lv-LV" sz="2000" b="1" dirty="0" smtClean="0"/>
                        <a:t>Vid.Apg.</a:t>
                      </a:r>
                      <a:endParaRPr lang="en-GB" sz="2000" b="1" dirty="0"/>
                    </a:p>
                  </a:txBody>
                  <a:tcPr/>
                </a:tc>
                <a:tc>
                  <a:txBody>
                    <a:bodyPr/>
                    <a:lstStyle/>
                    <a:p>
                      <a:r>
                        <a:rPr lang="lv-LV" sz="2000" b="1" dirty="0" smtClean="0"/>
                        <a:t>2167</a:t>
                      </a:r>
                      <a:endParaRPr lang="en-GB" sz="2000" b="1" dirty="0"/>
                    </a:p>
                  </a:txBody>
                  <a:tcPr/>
                </a:tc>
                <a:tc>
                  <a:txBody>
                    <a:bodyPr/>
                    <a:lstStyle/>
                    <a:p>
                      <a:r>
                        <a:rPr lang="lv-LV" sz="2000" b="1" dirty="0" smtClean="0"/>
                        <a:t>1917</a:t>
                      </a:r>
                      <a:endParaRPr lang="en-GB" sz="2000" b="1" dirty="0"/>
                    </a:p>
                  </a:txBody>
                  <a:tcPr/>
                </a:tc>
                <a:tc>
                  <a:txBody>
                    <a:bodyPr/>
                    <a:lstStyle/>
                    <a:p>
                      <a:r>
                        <a:rPr lang="lv-LV" sz="2000" b="1" dirty="0" smtClean="0"/>
                        <a:t>1619</a:t>
                      </a:r>
                      <a:endParaRPr lang="en-GB" sz="2000" b="1" dirty="0"/>
                    </a:p>
                  </a:txBody>
                  <a:tcPr/>
                </a:tc>
                <a:tc>
                  <a:txBody>
                    <a:bodyPr/>
                    <a:lstStyle/>
                    <a:p>
                      <a:r>
                        <a:rPr lang="lv-LV" sz="2000" b="1" dirty="0" smtClean="0"/>
                        <a:t>1491</a:t>
                      </a:r>
                      <a:endParaRPr lang="en-GB" sz="2000" b="1" dirty="0"/>
                    </a:p>
                  </a:txBody>
                  <a:tcPr/>
                </a:tc>
                <a:tc>
                  <a:txBody>
                    <a:bodyPr/>
                    <a:lstStyle/>
                    <a:p>
                      <a:r>
                        <a:rPr lang="lv-LV" sz="2000" b="1" dirty="0" smtClean="0"/>
                        <a:t>1117</a:t>
                      </a:r>
                      <a:endParaRPr lang="en-GB" sz="2000" b="1" dirty="0"/>
                    </a:p>
                  </a:txBody>
                  <a:tcPr/>
                </a:tc>
                <a:tc>
                  <a:txBody>
                    <a:bodyPr/>
                    <a:lstStyle/>
                    <a:p>
                      <a:r>
                        <a:rPr lang="lv-LV" sz="2000" b="1" dirty="0" smtClean="0"/>
                        <a:t>1662</a:t>
                      </a:r>
                      <a:endParaRPr lang="en-GB" sz="2000" b="1" dirty="0"/>
                    </a:p>
                  </a:txBody>
                  <a:tcPr/>
                </a:tc>
              </a:tr>
            </a:tbl>
          </a:graphicData>
        </a:graphic>
      </p:graphicFrame>
      <p:sp>
        <p:nvSpPr>
          <p:cNvPr id="5" name="Rectangle 4"/>
          <p:cNvSpPr/>
          <p:nvPr/>
        </p:nvSpPr>
        <p:spPr>
          <a:xfrm>
            <a:off x="1600200" y="16573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819400" y="21145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553200" y="2114550"/>
            <a:ext cx="1143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7208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Deputātu rotēšanas akcija «Izsvītro pirmos piecus»</a:t>
            </a:r>
            <a:endParaRPr lang="en-GB" dirty="0"/>
          </a:p>
        </p:txBody>
      </p:sp>
      <p:sp>
        <p:nvSpPr>
          <p:cNvPr id="3" name="Content Placeholder 2"/>
          <p:cNvSpPr>
            <a:spLocks noGrp="1"/>
          </p:cNvSpPr>
          <p:nvPr>
            <p:ph idx="1"/>
          </p:nvPr>
        </p:nvSpPr>
        <p:spPr/>
        <p:txBody>
          <a:bodyPr/>
          <a:lstStyle/>
          <a:p>
            <a:r>
              <a:rPr lang="en-GB" dirty="0" smtClean="0">
                <a:hlinkClick r:id="rId3"/>
              </a:rPr>
              <a:t>http://www.ir.lv/blogi/politika/priekslikums-politiku-rotacijai</a:t>
            </a:r>
            <a:r>
              <a:rPr lang="en-US" dirty="0" smtClean="0"/>
              <a:t/>
            </a:r>
            <a:br>
              <a:rPr lang="en-US" dirty="0" smtClean="0"/>
            </a:br>
            <a:r>
              <a:rPr lang="lv-LV" b="1" dirty="0" smtClean="0"/>
              <a:t/>
            </a:r>
            <a:br>
              <a:rPr lang="lv-LV" b="1" dirty="0" smtClean="0"/>
            </a:br>
            <a:endParaRPr lang="en-US" b="1" u="sng" dirty="0" smtClean="0"/>
          </a:p>
        </p:txBody>
      </p:sp>
      <p:sp>
        <p:nvSpPr>
          <p:cNvPr id="4" name="Rounded Rectangle 3"/>
          <p:cNvSpPr/>
          <p:nvPr/>
        </p:nvSpPr>
        <p:spPr>
          <a:xfrm>
            <a:off x="381000" y="1885950"/>
            <a:ext cx="8077200" cy="3048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fontAlgn="base">
              <a:buFont typeface="+mj-lt"/>
              <a:buAutoNum type="arabicPeriod"/>
            </a:pPr>
            <a:r>
              <a:rPr lang="lv-LV" sz="2400" b="1" dirty="0">
                <a:solidFill>
                  <a:schemeClr val="tx1"/>
                </a:solidFill>
              </a:rPr>
              <a:t>No saraksta augšgala izsvītrojiet pirmos piecus kandidātus</a:t>
            </a:r>
            <a:r>
              <a:rPr lang="lv-LV" sz="2400" dirty="0">
                <a:solidFill>
                  <a:schemeClr val="tx1"/>
                </a:solidFill>
              </a:rPr>
              <a:t>, lai panāktu iespējami lielu deputātu rotāciju Saeimā. </a:t>
            </a:r>
            <a:r>
              <a:rPr lang="lv-LV" sz="2400" dirty="0" smtClean="0">
                <a:solidFill>
                  <a:schemeClr val="tx1"/>
                </a:solidFill>
              </a:rPr>
              <a:t>(</a:t>
            </a:r>
            <a:r>
              <a:rPr lang="lv-LV" sz="2400" b="1" dirty="0">
                <a:solidFill>
                  <a:schemeClr val="tx1"/>
                </a:solidFill>
              </a:rPr>
              <a:t>Atruna:</a:t>
            </a:r>
            <a:r>
              <a:rPr lang="lv-LV" sz="2400" dirty="0">
                <a:solidFill>
                  <a:schemeClr val="tx1"/>
                </a:solidFill>
              </a:rPr>
              <a:t> Ja esat pārliecināts, ka konkrētajam cilvēkam ir jāstrādā Saeimā, tad pieļaujiet izņēmumu, lai kāds arī būtu viņa numurs.)</a:t>
            </a:r>
          </a:p>
          <a:p>
            <a:pPr marL="342900" indent="-342900" fontAlgn="base">
              <a:buFont typeface="+mj-lt"/>
              <a:buAutoNum type="arabicPeriod"/>
            </a:pPr>
            <a:r>
              <a:rPr lang="lv-LV" sz="2400" dirty="0">
                <a:solidFill>
                  <a:schemeClr val="tx1"/>
                </a:solidFill>
              </a:rPr>
              <a:t>Visus citus kandidātus sarakstus mainiet kā parasti</a:t>
            </a:r>
            <a:r>
              <a:rPr lang="lv-LV" sz="2400" dirty="0" smtClean="0">
                <a:solidFill>
                  <a:schemeClr val="tx1"/>
                </a:solidFill>
              </a:rPr>
              <a:t>.</a:t>
            </a:r>
            <a:endParaRPr lang="en-GB" sz="2400" dirty="0">
              <a:solidFill>
                <a:schemeClr val="tx1"/>
              </a:solidFill>
            </a:endParaRPr>
          </a:p>
          <a:p>
            <a:pPr algn="ctr"/>
            <a:endParaRPr lang="en-GB" sz="2400" dirty="0"/>
          </a:p>
        </p:txBody>
      </p:sp>
    </p:spTree>
    <p:extLst>
      <p:ext uri="{BB962C8B-B14F-4D97-AF65-F5344CB8AC3E}">
        <p14:creationId xmlns:p14="http://schemas.microsoft.com/office/powerpoint/2010/main" val="1914969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Kandidātu dzimums – </a:t>
            </a:r>
            <a:r>
              <a:rPr lang="lv-LV" dirty="0" smtClean="0"/>
              <a:t>12.Saeima</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
        <p:nvSpPr>
          <p:cNvPr id="5" name="Rounded Rectangle 4"/>
          <p:cNvSpPr/>
          <p:nvPr/>
        </p:nvSpPr>
        <p:spPr>
          <a:xfrm>
            <a:off x="2819400" y="1047750"/>
            <a:ext cx="4724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a:off x="7543800" y="895350"/>
            <a:ext cx="381000" cy="152400"/>
          </a:xfrm>
          <a:prstGeom prst="straightConnector1">
            <a:avLst/>
          </a:prstGeom>
          <a:ln w="25400">
            <a:solidFill>
              <a:srgbClr val="FF2D2D"/>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696200" y="742950"/>
            <a:ext cx="1473480" cy="584775"/>
          </a:xfrm>
          <a:prstGeom prst="rect">
            <a:avLst/>
          </a:prstGeom>
          <a:noFill/>
        </p:spPr>
        <p:txBody>
          <a:bodyPr wrap="none" rtlCol="0">
            <a:spAutoFit/>
          </a:bodyPr>
          <a:lstStyle/>
          <a:p>
            <a:pPr algn="ctr"/>
            <a:r>
              <a:rPr lang="lv-LV" sz="1600" dirty="0" smtClean="0"/>
              <a:t>11.Saeimā</a:t>
            </a:r>
          </a:p>
          <a:p>
            <a:pPr algn="ctr"/>
            <a:r>
              <a:rPr lang="lv-LV" sz="1600" dirty="0" smtClean="0"/>
              <a:t>pārstāvētajām</a:t>
            </a:r>
            <a:endParaRPr lang="en-GB" sz="1600" dirty="0"/>
          </a:p>
        </p:txBody>
      </p:sp>
    </p:spTree>
    <p:extLst>
      <p:ext uri="{BB962C8B-B14F-4D97-AF65-F5344CB8AC3E}">
        <p14:creationId xmlns:p14="http://schemas.microsoft.com/office/powerpoint/2010/main" val="12683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Par sievietēm</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323257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Vīriešu punktu pārsvars (visi 11.Saeimas kandidāti)</a:t>
            </a:r>
            <a:endParaRPr lang="en-GB" dirty="0"/>
          </a:p>
        </p:txBody>
      </p:sp>
      <p:sp>
        <p:nvSpPr>
          <p:cNvPr id="5" name="Text Placeholder 4"/>
          <p:cNvSpPr>
            <a:spLocks noGrp="1"/>
          </p:cNvSpPr>
          <p:nvPr>
            <p:ph type="body" idx="10"/>
          </p:nvPr>
        </p:nvSpPr>
        <p:spPr/>
        <p:txBody>
          <a:bodyPr/>
          <a:lstStyle/>
          <a:p>
            <a:r>
              <a:rPr lang="lv-LV" dirty="0" smtClean="0"/>
              <a:t>Sieviešu izredzes saņemt atbalstu</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2172023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Vīriešu punktu pārsvars </a:t>
            </a:r>
            <a:r>
              <a:rPr lang="lv-LV" dirty="0" smtClean="0"/>
              <a:t>(izņemot pirmos 3 katrā apg.)</a:t>
            </a:r>
            <a:endParaRPr lang="en-GB" dirty="0"/>
          </a:p>
        </p:txBody>
      </p:sp>
      <p:sp>
        <p:nvSpPr>
          <p:cNvPr id="3" name="Text Placeholder 2"/>
          <p:cNvSpPr>
            <a:spLocks noGrp="1"/>
          </p:cNvSpPr>
          <p:nvPr>
            <p:ph type="body" idx="10"/>
          </p:nvPr>
        </p:nvSpPr>
        <p:spPr/>
        <p:txBody>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550"/>
            <a:ext cx="9144000" cy="4572000"/>
          </a:xfrm>
          <a:prstGeom prst="rect">
            <a:avLst/>
          </a:prstGeom>
        </p:spPr>
      </p:pic>
    </p:spTree>
    <p:extLst>
      <p:ext uri="{BB962C8B-B14F-4D97-AF65-F5344CB8AC3E}">
        <p14:creationId xmlns:p14="http://schemas.microsoft.com/office/powerpoint/2010/main" val="2593528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Vai Saeimas vēlēšanas ir vienlīdzīgas?</a:t>
            </a:r>
          </a:p>
        </p:txBody>
      </p:sp>
      <p:sp>
        <p:nvSpPr>
          <p:cNvPr id="3" name="Content Placeholder 2"/>
          <p:cNvSpPr>
            <a:spLocks noGrp="1"/>
          </p:cNvSpPr>
          <p:nvPr>
            <p:ph idx="1"/>
          </p:nvPr>
        </p:nvSpPr>
        <p:spPr/>
        <p:txBody>
          <a:bodyPr>
            <a:normAutofit/>
          </a:bodyPr>
          <a:lstStyle/>
          <a:p>
            <a:r>
              <a:rPr lang="en-GB" sz="2000" dirty="0" smtClean="0">
                <a:hlinkClick r:id="rId3"/>
              </a:rPr>
              <a:t>http://ritvars.wordpress.com/2013/11/07/vai-saeimas-velesanas-ir-vienlidzigas/</a:t>
            </a:r>
            <a:endParaRPr lang="lv-LV" sz="2000" dirty="0"/>
          </a:p>
          <a:p>
            <a:r>
              <a:rPr lang="lv-LV" sz="2000" b="1" dirty="0" smtClean="0"/>
              <a:t>Satversmes </a:t>
            </a:r>
            <a:r>
              <a:rPr lang="en-GB" sz="2000" b="1" dirty="0" smtClean="0"/>
              <a:t>6</a:t>
            </a:r>
            <a:r>
              <a:rPr lang="lv-LV" sz="2000" b="1" dirty="0" smtClean="0"/>
              <a:t> pants: </a:t>
            </a:r>
            <a:r>
              <a:rPr lang="en-GB" sz="2000" dirty="0" err="1" smtClean="0"/>
              <a:t>Saeimu</a:t>
            </a:r>
            <a:r>
              <a:rPr lang="en-GB" sz="2000" dirty="0" smtClean="0"/>
              <a:t> </a:t>
            </a:r>
            <a:r>
              <a:rPr lang="en-GB" sz="2000" dirty="0" err="1"/>
              <a:t>ievēlē</a:t>
            </a:r>
            <a:r>
              <a:rPr lang="en-GB" sz="2000" dirty="0"/>
              <a:t> </a:t>
            </a:r>
            <a:r>
              <a:rPr lang="en-GB" sz="2000" dirty="0" err="1"/>
              <a:t>vispārīgās</a:t>
            </a:r>
            <a:r>
              <a:rPr lang="en-GB" sz="2000" dirty="0"/>
              <a:t>, </a:t>
            </a:r>
            <a:r>
              <a:rPr lang="en-GB" sz="2000" u="sng" dirty="0" err="1"/>
              <a:t>vienlīdzīgās</a:t>
            </a:r>
            <a:r>
              <a:rPr lang="en-GB" sz="2000" dirty="0"/>
              <a:t>, </a:t>
            </a:r>
            <a:r>
              <a:rPr lang="en-GB" sz="2000" dirty="0" err="1"/>
              <a:t>tiešās</a:t>
            </a:r>
            <a:r>
              <a:rPr lang="en-GB" sz="2000" dirty="0"/>
              <a:t>, </a:t>
            </a:r>
            <a:r>
              <a:rPr lang="en-GB" sz="2000" dirty="0" err="1"/>
              <a:t>aizklātās</a:t>
            </a:r>
            <a:r>
              <a:rPr lang="en-GB" sz="2000" dirty="0"/>
              <a:t> un </a:t>
            </a:r>
            <a:r>
              <a:rPr lang="en-GB" sz="2000" dirty="0" err="1"/>
              <a:t>proporcionālās</a:t>
            </a:r>
            <a:r>
              <a:rPr lang="en-GB" sz="2000" dirty="0"/>
              <a:t> </a:t>
            </a:r>
            <a:r>
              <a:rPr lang="en-GB" sz="2000" dirty="0" err="1"/>
              <a:t>vēlēšanās</a:t>
            </a:r>
            <a:r>
              <a:rPr lang="en-GB" sz="2000" dirty="0" smtClean="0"/>
              <a:t>.</a:t>
            </a:r>
            <a:endParaRPr lang="lv-LV" sz="2000" dirty="0" smtClean="0"/>
          </a:p>
          <a:p>
            <a:endParaRPr lang="lv-LV" sz="2000" dirty="0" smtClean="0"/>
          </a:p>
          <a:p>
            <a:endParaRPr lang="en-GB" sz="2000" dirty="0"/>
          </a:p>
        </p:txBody>
      </p:sp>
      <p:cxnSp>
        <p:nvCxnSpPr>
          <p:cNvPr id="6" name="Straight Arrow Connector 5"/>
          <p:cNvCxnSpPr>
            <a:stCxn id="9" idx="1"/>
          </p:cNvCxnSpPr>
          <p:nvPr/>
        </p:nvCxnSpPr>
        <p:spPr>
          <a:xfrm flipH="1" flipV="1">
            <a:off x="7010400" y="3093482"/>
            <a:ext cx="6096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010400" y="333375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0" y="3028950"/>
            <a:ext cx="1608133" cy="369332"/>
          </a:xfrm>
          <a:prstGeom prst="rect">
            <a:avLst/>
          </a:prstGeom>
          <a:noFill/>
        </p:spPr>
        <p:txBody>
          <a:bodyPr wrap="none" rtlCol="0">
            <a:spAutoFit/>
          </a:bodyPr>
          <a:lstStyle/>
          <a:p>
            <a:r>
              <a:rPr lang="lv-LV" dirty="0" smtClean="0"/>
              <a:t>Atšķirība 25%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1499962608"/>
              </p:ext>
            </p:extLst>
          </p:nvPr>
        </p:nvGraphicFramePr>
        <p:xfrm>
          <a:off x="381000" y="2190750"/>
          <a:ext cx="6553200" cy="2595880"/>
        </p:xfrm>
        <a:graphic>
          <a:graphicData uri="http://schemas.openxmlformats.org/drawingml/2006/table">
            <a:tbl>
              <a:tblPr firstRow="1" bandRow="1">
                <a:tableStyleId>{5C22544A-7EE6-4342-B048-85BDC9FD1C3A}</a:tableStyleId>
              </a:tblPr>
              <a:tblGrid>
                <a:gridCol w="1379621"/>
                <a:gridCol w="965735"/>
                <a:gridCol w="1704375"/>
                <a:gridCol w="2503469"/>
              </a:tblGrid>
              <a:tr h="370840">
                <a:tc>
                  <a:txBody>
                    <a:bodyPr/>
                    <a:lstStyle/>
                    <a:p>
                      <a:r>
                        <a:rPr lang="en-GB" dirty="0" err="1"/>
                        <a:t>Apgabals</a:t>
                      </a:r>
                      <a:endParaRPr lang="en-GB" dirty="0"/>
                    </a:p>
                  </a:txBody>
                  <a:tcPr anchor="ctr"/>
                </a:tc>
                <a:tc>
                  <a:txBody>
                    <a:bodyPr/>
                    <a:lstStyle/>
                    <a:p>
                      <a:r>
                        <a:rPr lang="en-GB"/>
                        <a:t>Vietas</a:t>
                      </a:r>
                    </a:p>
                  </a:txBody>
                  <a:tcPr anchor="ctr"/>
                </a:tc>
                <a:tc>
                  <a:txBody>
                    <a:bodyPr/>
                    <a:lstStyle/>
                    <a:p>
                      <a:r>
                        <a:rPr lang="en-GB"/>
                        <a:t>Derīgu balsu</a:t>
                      </a:r>
                    </a:p>
                  </a:txBody>
                  <a:tcPr anchor="ctr"/>
                </a:tc>
                <a:tc>
                  <a:txBody>
                    <a:bodyPr/>
                    <a:lstStyle/>
                    <a:p>
                      <a:r>
                        <a:rPr lang="en-GB" dirty="0" err="1"/>
                        <a:t>Balsis</a:t>
                      </a:r>
                      <a:r>
                        <a:rPr lang="en-GB" dirty="0"/>
                        <a:t> par </a:t>
                      </a:r>
                      <a:r>
                        <a:rPr lang="en-GB" dirty="0" err="1"/>
                        <a:t>vietu</a:t>
                      </a:r>
                      <a:endParaRPr lang="en-GB" dirty="0"/>
                    </a:p>
                  </a:txBody>
                  <a:tcPr anchor="ctr"/>
                </a:tc>
              </a:tr>
              <a:tr h="370840">
                <a:tc>
                  <a:txBody>
                    <a:bodyPr/>
                    <a:lstStyle/>
                    <a:p>
                      <a:r>
                        <a:rPr lang="en-GB"/>
                        <a:t>Rīga</a:t>
                      </a:r>
                    </a:p>
                  </a:txBody>
                  <a:tcPr anchor="ctr"/>
                </a:tc>
                <a:tc>
                  <a:txBody>
                    <a:bodyPr/>
                    <a:lstStyle/>
                    <a:p>
                      <a:pPr algn="r"/>
                      <a:r>
                        <a:rPr lang="en-GB"/>
                        <a:t>30</a:t>
                      </a:r>
                    </a:p>
                  </a:txBody>
                  <a:tcPr anchor="ctr"/>
                </a:tc>
                <a:tc>
                  <a:txBody>
                    <a:bodyPr/>
                    <a:lstStyle/>
                    <a:p>
                      <a:pPr algn="r"/>
                      <a:r>
                        <a:rPr lang="en-GB"/>
                        <a:t>282337</a:t>
                      </a:r>
                    </a:p>
                  </a:txBody>
                  <a:tcPr anchor="ctr"/>
                </a:tc>
                <a:tc>
                  <a:txBody>
                    <a:bodyPr/>
                    <a:lstStyle/>
                    <a:p>
                      <a:pPr algn="r"/>
                      <a:r>
                        <a:rPr lang="en-GB"/>
                        <a:t>9411</a:t>
                      </a:r>
                    </a:p>
                  </a:txBody>
                  <a:tcPr anchor="ctr"/>
                </a:tc>
              </a:tr>
              <a:tr h="370840">
                <a:tc>
                  <a:txBody>
                    <a:bodyPr/>
                    <a:lstStyle/>
                    <a:p>
                      <a:r>
                        <a:rPr lang="en-GB"/>
                        <a:t>Vidzeme</a:t>
                      </a:r>
                    </a:p>
                  </a:txBody>
                  <a:tcPr anchor="ctr"/>
                </a:tc>
                <a:tc>
                  <a:txBody>
                    <a:bodyPr/>
                    <a:lstStyle/>
                    <a:p>
                      <a:pPr algn="r"/>
                      <a:r>
                        <a:rPr lang="en-GB"/>
                        <a:t>27</a:t>
                      </a:r>
                    </a:p>
                  </a:txBody>
                  <a:tcPr anchor="ctr"/>
                </a:tc>
                <a:tc>
                  <a:txBody>
                    <a:bodyPr/>
                    <a:lstStyle/>
                    <a:p>
                      <a:pPr algn="r"/>
                      <a:r>
                        <a:rPr lang="en-GB"/>
                        <a:t>260506</a:t>
                      </a:r>
                    </a:p>
                  </a:txBody>
                  <a:tcPr anchor="ctr"/>
                </a:tc>
                <a:tc>
                  <a:txBody>
                    <a:bodyPr/>
                    <a:lstStyle/>
                    <a:p>
                      <a:pPr algn="r"/>
                      <a:r>
                        <a:rPr lang="en-GB" dirty="0">
                          <a:solidFill>
                            <a:srgbClr val="FF0000"/>
                          </a:solidFill>
                        </a:rPr>
                        <a:t>9648</a:t>
                      </a:r>
                    </a:p>
                  </a:txBody>
                  <a:tcPr anchor="ctr"/>
                </a:tc>
              </a:tr>
              <a:tr h="370840">
                <a:tc>
                  <a:txBody>
                    <a:bodyPr/>
                    <a:lstStyle/>
                    <a:p>
                      <a:r>
                        <a:rPr lang="en-GB"/>
                        <a:t>Latgale</a:t>
                      </a:r>
                    </a:p>
                  </a:txBody>
                  <a:tcPr anchor="ctr"/>
                </a:tc>
                <a:tc>
                  <a:txBody>
                    <a:bodyPr/>
                    <a:lstStyle/>
                    <a:p>
                      <a:pPr algn="r"/>
                      <a:r>
                        <a:rPr lang="en-GB"/>
                        <a:t>15</a:t>
                      </a:r>
                    </a:p>
                  </a:txBody>
                  <a:tcPr anchor="ctr"/>
                </a:tc>
                <a:tc>
                  <a:txBody>
                    <a:bodyPr/>
                    <a:lstStyle/>
                    <a:p>
                      <a:pPr algn="r"/>
                      <a:r>
                        <a:rPr lang="en-GB"/>
                        <a:t>115486</a:t>
                      </a:r>
                    </a:p>
                  </a:txBody>
                  <a:tcPr anchor="ctr"/>
                </a:tc>
                <a:tc>
                  <a:txBody>
                    <a:bodyPr/>
                    <a:lstStyle/>
                    <a:p>
                      <a:pPr algn="r"/>
                      <a:r>
                        <a:rPr lang="en-GB" dirty="0">
                          <a:solidFill>
                            <a:srgbClr val="FF0000"/>
                          </a:solidFill>
                        </a:rPr>
                        <a:t>7699</a:t>
                      </a:r>
                    </a:p>
                  </a:txBody>
                  <a:tcPr anchor="ctr"/>
                </a:tc>
              </a:tr>
              <a:tr h="370840">
                <a:tc>
                  <a:txBody>
                    <a:bodyPr/>
                    <a:lstStyle/>
                    <a:p>
                      <a:r>
                        <a:rPr lang="lv-LV" dirty="0" smtClean="0"/>
                        <a:t>Kurzeme</a:t>
                      </a:r>
                      <a:endParaRPr lang="en-GB" dirty="0"/>
                    </a:p>
                  </a:txBody>
                  <a:tcPr anchor="ctr"/>
                </a:tc>
                <a:tc>
                  <a:txBody>
                    <a:bodyPr/>
                    <a:lstStyle/>
                    <a:p>
                      <a:pPr algn="r"/>
                      <a:r>
                        <a:rPr lang="en-GB" dirty="0" smtClean="0"/>
                        <a:t>1</a:t>
                      </a:r>
                      <a:r>
                        <a:rPr lang="lv-LV" dirty="0" smtClean="0"/>
                        <a:t>3</a:t>
                      </a:r>
                      <a:endParaRPr lang="en-GB" dirty="0"/>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118200</a:t>
                      </a:r>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9092</a:t>
                      </a:r>
                    </a:p>
                  </a:txBody>
                  <a:tcPr anchor="ctr"/>
                </a:tc>
              </a:tr>
              <a:tr h="370840">
                <a:tc>
                  <a:txBody>
                    <a:bodyPr/>
                    <a:lstStyle/>
                    <a:p>
                      <a:r>
                        <a:rPr lang="en-GB" dirty="0" err="1" smtClean="0"/>
                        <a:t>Zemgale</a:t>
                      </a:r>
                      <a:endParaRPr lang="en-GB" dirty="0"/>
                    </a:p>
                  </a:txBody>
                  <a:tcPr anchor="ctr"/>
                </a:tc>
                <a:tc>
                  <a:txBody>
                    <a:bodyPr/>
                    <a:lstStyle/>
                    <a:p>
                      <a:pPr algn="r"/>
                      <a:r>
                        <a:rPr lang="en-GB" dirty="0" smtClean="0"/>
                        <a:t>1</a:t>
                      </a:r>
                      <a:r>
                        <a:rPr lang="lv-LV" dirty="0" smtClean="0"/>
                        <a:t>5</a:t>
                      </a:r>
                      <a:endParaRPr lang="en-GB" dirty="0"/>
                    </a:p>
                  </a:txBody>
                  <a:tcPr anchor="ctr"/>
                </a:tc>
                <a:tc>
                  <a:txBody>
                    <a:bodyPr/>
                    <a:lstStyle/>
                    <a:p>
                      <a:pPr algn="r"/>
                      <a:r>
                        <a:rPr lang="en-GB" dirty="0" smtClean="0"/>
                        <a:t>131685</a:t>
                      </a:r>
                      <a:endParaRPr lang="en-GB" dirty="0"/>
                    </a:p>
                  </a:txBody>
                  <a:tcPr anchor="ctr"/>
                </a:tc>
                <a:tc>
                  <a:txBody>
                    <a:bodyPr/>
                    <a:lstStyle/>
                    <a:p>
                      <a:pPr algn="r"/>
                      <a:r>
                        <a:rPr lang="en-GB" b="0" i="0" dirty="0" smtClean="0">
                          <a:solidFill>
                            <a:schemeClr val="dk1"/>
                          </a:solidFill>
                          <a:effectLst/>
                          <a:latin typeface="+mn-lt"/>
                          <a:ea typeface="+mn-ea"/>
                          <a:cs typeface="+mn-cs"/>
                        </a:rPr>
                        <a:t>8779</a:t>
                      </a:r>
                      <a:endParaRPr lang="en-GB" dirty="0"/>
                    </a:p>
                  </a:txBody>
                  <a:tcPr anchor="ctr"/>
                </a:tc>
              </a:tr>
              <a:tr h="370840">
                <a:tc>
                  <a:txBody>
                    <a:bodyPr/>
                    <a:lstStyle/>
                    <a:p>
                      <a:r>
                        <a:rPr lang="en-GB"/>
                        <a:t>Kopā</a:t>
                      </a:r>
                    </a:p>
                  </a:txBody>
                  <a:tcPr anchor="ctr"/>
                </a:tc>
                <a:tc>
                  <a:txBody>
                    <a:bodyPr/>
                    <a:lstStyle/>
                    <a:p>
                      <a:pPr algn="r"/>
                      <a:r>
                        <a:rPr lang="en-GB"/>
                        <a:t>100</a:t>
                      </a:r>
                    </a:p>
                  </a:txBody>
                  <a:tcPr anchor="ctr"/>
                </a:tc>
                <a:tc>
                  <a:txBody>
                    <a:bodyPr/>
                    <a:lstStyle/>
                    <a:p>
                      <a:pPr algn="r"/>
                      <a:r>
                        <a:rPr lang="en-GB"/>
                        <a:t>908214</a:t>
                      </a:r>
                    </a:p>
                  </a:txBody>
                  <a:tcPr anchor="ctr"/>
                </a:tc>
                <a:tc>
                  <a:txBody>
                    <a:bodyPr/>
                    <a:lstStyle/>
                    <a:p>
                      <a:pPr algn="r"/>
                      <a:r>
                        <a:rPr lang="en-GB" dirty="0"/>
                        <a:t>9082</a:t>
                      </a:r>
                    </a:p>
                  </a:txBody>
                  <a:tcPr anchor="ctr"/>
                </a:tc>
              </a:tr>
            </a:tbl>
          </a:graphicData>
        </a:graphic>
      </p:graphicFrame>
    </p:spTree>
    <p:extLst>
      <p:ext uri="{BB962C8B-B14F-4D97-AF65-F5344CB8AC3E}">
        <p14:creationId xmlns:p14="http://schemas.microsoft.com/office/powerpoint/2010/main" val="142811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Balsošana pēc būtības?</a:t>
            </a:r>
            <a:endParaRPr lang="en-GB" dirty="0"/>
          </a:p>
        </p:txBody>
      </p:sp>
      <p:sp>
        <p:nvSpPr>
          <p:cNvPr id="4" name="Text Placeholder 2"/>
          <p:cNvSpPr>
            <a:spLocks noGrp="1"/>
          </p:cNvSpPr>
          <p:nvPr>
            <p:ph idx="1"/>
          </p:nvPr>
        </p:nvSpPr>
        <p:spPr/>
        <p:txBody>
          <a:bodyPr wrap="square" anchor="t" anchorCtr="0">
            <a:normAutofit/>
          </a:bodyPr>
          <a:lstStyle/>
          <a:p>
            <a:pPr marL="0" indent="0">
              <a:buNone/>
            </a:pPr>
            <a:r>
              <a:rPr lang="lv-LV" sz="2800" dirty="0" smtClean="0"/>
              <a:t>Vēlēšanas - jautājums</a:t>
            </a:r>
            <a:r>
              <a:rPr lang="en-US" sz="2800" dirty="0" smtClean="0"/>
              <a:t> par </a:t>
            </a:r>
            <a:r>
              <a:rPr lang="en-US" sz="2800" dirty="0" err="1" smtClean="0"/>
              <a:t>varu</a:t>
            </a:r>
            <a:r>
              <a:rPr lang="en-US" sz="2800" dirty="0" smtClean="0"/>
              <a:t> un par </a:t>
            </a:r>
            <a:r>
              <a:rPr lang="en-US" sz="2800" dirty="0" err="1" smtClean="0"/>
              <a:t>stabilit</a:t>
            </a:r>
            <a:r>
              <a:rPr lang="lv-LV" sz="2800" dirty="0" smtClean="0"/>
              <a:t>āti</a:t>
            </a:r>
          </a:p>
        </p:txBody>
      </p:sp>
      <p:pic>
        <p:nvPicPr>
          <p:cNvPr id="5" name="Picture 2" descr="A metastable system with a weakly stable state (1), an unstable transition state (2) and a strongly stable stat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28750"/>
            <a:ext cx="47244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3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Ja vietas dalītu proporcionāli vēlējušo skaitam...</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399917775"/>
              </p:ext>
            </p:extLst>
          </p:nvPr>
        </p:nvGraphicFramePr>
        <p:xfrm>
          <a:off x="685800" y="2114550"/>
          <a:ext cx="6553200" cy="2865120"/>
        </p:xfrm>
        <a:graphic>
          <a:graphicData uri="http://schemas.openxmlformats.org/drawingml/2006/table">
            <a:tbl>
              <a:tblPr firstRow="1" bandRow="1">
                <a:tableStyleId>{5C22544A-7EE6-4342-B048-85BDC9FD1C3A}</a:tableStyleId>
              </a:tblPr>
              <a:tblGrid>
                <a:gridCol w="1379621"/>
                <a:gridCol w="965735"/>
                <a:gridCol w="1704375"/>
                <a:gridCol w="2503469"/>
              </a:tblGrid>
              <a:tr h="370840">
                <a:tc>
                  <a:txBody>
                    <a:bodyPr/>
                    <a:lstStyle/>
                    <a:p>
                      <a:r>
                        <a:rPr lang="en-GB" dirty="0" err="1"/>
                        <a:t>Apgabals</a:t>
                      </a:r>
                      <a:endParaRPr lang="en-GB" dirty="0"/>
                    </a:p>
                  </a:txBody>
                  <a:tcPr anchor="ctr"/>
                </a:tc>
                <a:tc>
                  <a:txBody>
                    <a:bodyPr/>
                    <a:lstStyle/>
                    <a:p>
                      <a:r>
                        <a:rPr lang="en-GB" dirty="0" err="1" smtClean="0"/>
                        <a:t>Vietas</a:t>
                      </a:r>
                      <a:r>
                        <a:rPr lang="lv-LV" dirty="0" smtClean="0"/>
                        <a:t> būtu:</a:t>
                      </a:r>
                      <a:endParaRPr lang="en-GB" dirty="0"/>
                    </a:p>
                  </a:txBody>
                  <a:tcPr anchor="ctr"/>
                </a:tc>
                <a:tc>
                  <a:txBody>
                    <a:bodyPr/>
                    <a:lstStyle/>
                    <a:p>
                      <a:r>
                        <a:rPr lang="en-GB"/>
                        <a:t>Derīgu balsu</a:t>
                      </a:r>
                    </a:p>
                  </a:txBody>
                  <a:tcPr anchor="ctr"/>
                </a:tc>
                <a:tc>
                  <a:txBody>
                    <a:bodyPr/>
                    <a:lstStyle/>
                    <a:p>
                      <a:r>
                        <a:rPr lang="en-GB" dirty="0" err="1" smtClean="0"/>
                        <a:t>Balsis</a:t>
                      </a:r>
                      <a:r>
                        <a:rPr lang="en-GB" dirty="0" smtClean="0"/>
                        <a:t> </a:t>
                      </a:r>
                      <a:r>
                        <a:rPr lang="en-GB" dirty="0"/>
                        <a:t>par </a:t>
                      </a:r>
                      <a:r>
                        <a:rPr lang="en-GB" dirty="0" err="1" smtClean="0"/>
                        <a:t>vietu</a:t>
                      </a:r>
                      <a:r>
                        <a:rPr lang="lv-LV" baseline="0" dirty="0" smtClean="0"/>
                        <a:t> būtu:</a:t>
                      </a:r>
                      <a:endParaRPr lang="en-GB" dirty="0"/>
                    </a:p>
                  </a:txBody>
                  <a:tcPr anchor="ctr"/>
                </a:tc>
              </a:tr>
              <a:tr h="370840">
                <a:tc>
                  <a:txBody>
                    <a:bodyPr/>
                    <a:lstStyle/>
                    <a:p>
                      <a:r>
                        <a:rPr lang="en-GB"/>
                        <a:t>Rīga</a:t>
                      </a:r>
                    </a:p>
                  </a:txBody>
                  <a:tcPr anchor="ctr"/>
                </a:tc>
                <a:tc>
                  <a:txBody>
                    <a:bodyPr/>
                    <a:lstStyle/>
                    <a:p>
                      <a:pPr algn="r"/>
                      <a:r>
                        <a:rPr lang="lv-LV" dirty="0" smtClean="0"/>
                        <a:t>31(</a:t>
                      </a:r>
                      <a:r>
                        <a:rPr lang="en-GB" b="1" dirty="0" smtClean="0"/>
                        <a:t>30</a:t>
                      </a:r>
                      <a:r>
                        <a:rPr lang="lv-LV" dirty="0" smtClean="0"/>
                        <a:t>)</a:t>
                      </a:r>
                      <a:endParaRPr lang="en-GB" dirty="0"/>
                    </a:p>
                  </a:txBody>
                  <a:tcPr anchor="ctr"/>
                </a:tc>
                <a:tc>
                  <a:txBody>
                    <a:bodyPr/>
                    <a:lstStyle/>
                    <a:p>
                      <a:pPr algn="r"/>
                      <a:r>
                        <a:rPr lang="en-GB" dirty="0"/>
                        <a:t>282337</a:t>
                      </a:r>
                    </a:p>
                  </a:txBody>
                  <a:tcPr anchor="ctr"/>
                </a:tc>
                <a:tc>
                  <a:txBody>
                    <a:bodyPr/>
                    <a:lstStyle/>
                    <a:p>
                      <a:pPr algn="r"/>
                      <a:r>
                        <a:rPr lang="lv-LV" dirty="0" smtClean="0"/>
                        <a:t>9108</a:t>
                      </a:r>
                      <a:endParaRPr lang="en-GB" dirty="0"/>
                    </a:p>
                  </a:txBody>
                  <a:tcPr anchor="ctr"/>
                </a:tc>
              </a:tr>
              <a:tr h="370840">
                <a:tc>
                  <a:txBody>
                    <a:bodyPr/>
                    <a:lstStyle/>
                    <a:p>
                      <a:r>
                        <a:rPr lang="en-GB"/>
                        <a:t>Vidzeme</a:t>
                      </a:r>
                    </a:p>
                  </a:txBody>
                  <a:tcPr anchor="ctr"/>
                </a:tc>
                <a:tc>
                  <a:txBody>
                    <a:bodyPr/>
                    <a:lstStyle/>
                    <a:p>
                      <a:pPr algn="r"/>
                      <a:r>
                        <a:rPr lang="lv-LV" dirty="0" smtClean="0"/>
                        <a:t>29(</a:t>
                      </a:r>
                      <a:r>
                        <a:rPr lang="en-GB" b="1" dirty="0" smtClean="0"/>
                        <a:t>27</a:t>
                      </a:r>
                      <a:r>
                        <a:rPr lang="lv-LV" dirty="0" smtClean="0"/>
                        <a:t>)</a:t>
                      </a:r>
                      <a:endParaRPr lang="en-GB" dirty="0"/>
                    </a:p>
                  </a:txBody>
                  <a:tcPr anchor="ctr"/>
                </a:tc>
                <a:tc>
                  <a:txBody>
                    <a:bodyPr/>
                    <a:lstStyle/>
                    <a:p>
                      <a:pPr algn="r"/>
                      <a:r>
                        <a:rPr lang="en-GB"/>
                        <a:t>260506</a:t>
                      </a:r>
                    </a:p>
                  </a:txBody>
                  <a:tcPr anchor="ctr"/>
                </a:tc>
                <a:tc>
                  <a:txBody>
                    <a:bodyPr/>
                    <a:lstStyle/>
                    <a:p>
                      <a:pPr algn="r"/>
                      <a:r>
                        <a:rPr lang="lv-LV" dirty="0" smtClean="0">
                          <a:solidFill>
                            <a:schemeClr val="tx1"/>
                          </a:solidFill>
                        </a:rPr>
                        <a:t>8983</a:t>
                      </a:r>
                      <a:endParaRPr lang="en-GB" dirty="0">
                        <a:solidFill>
                          <a:schemeClr val="tx1"/>
                        </a:solidFill>
                      </a:endParaRPr>
                    </a:p>
                  </a:txBody>
                  <a:tcPr anchor="ctr"/>
                </a:tc>
              </a:tr>
              <a:tr h="370840">
                <a:tc>
                  <a:txBody>
                    <a:bodyPr/>
                    <a:lstStyle/>
                    <a:p>
                      <a:r>
                        <a:rPr lang="en-GB"/>
                        <a:t>Latgale</a:t>
                      </a:r>
                    </a:p>
                  </a:txBody>
                  <a:tcPr anchor="ctr"/>
                </a:tc>
                <a:tc>
                  <a:txBody>
                    <a:bodyPr/>
                    <a:lstStyle/>
                    <a:p>
                      <a:pPr algn="r"/>
                      <a:r>
                        <a:rPr lang="lv-LV" dirty="0" smtClean="0"/>
                        <a:t>13(</a:t>
                      </a:r>
                      <a:r>
                        <a:rPr lang="en-GB" b="1" dirty="0" smtClean="0"/>
                        <a:t>15</a:t>
                      </a:r>
                      <a:r>
                        <a:rPr lang="lv-LV" dirty="0" smtClean="0"/>
                        <a:t>)</a:t>
                      </a:r>
                      <a:endParaRPr lang="en-GB" dirty="0"/>
                    </a:p>
                  </a:txBody>
                  <a:tcPr anchor="ctr"/>
                </a:tc>
                <a:tc>
                  <a:txBody>
                    <a:bodyPr/>
                    <a:lstStyle/>
                    <a:p>
                      <a:pPr algn="r"/>
                      <a:r>
                        <a:rPr lang="en-GB"/>
                        <a:t>115486</a:t>
                      </a:r>
                    </a:p>
                  </a:txBody>
                  <a:tcPr anchor="ctr"/>
                </a:tc>
                <a:tc>
                  <a:txBody>
                    <a:bodyPr/>
                    <a:lstStyle/>
                    <a:p>
                      <a:pPr algn="r"/>
                      <a:r>
                        <a:rPr lang="lv-LV" dirty="0" smtClean="0">
                          <a:solidFill>
                            <a:srgbClr val="FF0000"/>
                          </a:solidFill>
                        </a:rPr>
                        <a:t>8884</a:t>
                      </a:r>
                      <a:endParaRPr lang="en-GB" dirty="0">
                        <a:solidFill>
                          <a:srgbClr val="FF0000"/>
                        </a:solidFill>
                      </a:endParaRPr>
                    </a:p>
                  </a:txBody>
                  <a:tcPr anchor="ctr"/>
                </a:tc>
              </a:tr>
              <a:tr h="370840">
                <a:tc>
                  <a:txBody>
                    <a:bodyPr/>
                    <a:lstStyle/>
                    <a:p>
                      <a:r>
                        <a:rPr lang="lv-LV" dirty="0" smtClean="0"/>
                        <a:t>Kurzeme</a:t>
                      </a:r>
                      <a:endParaRPr lang="en-GB" dirty="0"/>
                    </a:p>
                  </a:txBody>
                  <a:tcPr anchor="ctr"/>
                </a:tc>
                <a:tc>
                  <a:txBody>
                    <a:bodyPr/>
                    <a:lstStyle/>
                    <a:p>
                      <a:pPr algn="r"/>
                      <a:r>
                        <a:rPr lang="en-GB" b="1" dirty="0" smtClean="0"/>
                        <a:t>1</a:t>
                      </a:r>
                      <a:r>
                        <a:rPr lang="lv-LV" b="1" dirty="0" smtClean="0"/>
                        <a:t>3</a:t>
                      </a:r>
                      <a:endParaRPr lang="en-GB" b="1" dirty="0"/>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GB" dirty="0" smtClean="0"/>
                        <a:t>118200</a:t>
                      </a:r>
                    </a:p>
                  </a:txBody>
                  <a:tcPr anchor="ct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lv-LV" dirty="0" smtClean="0"/>
                        <a:t>9092</a:t>
                      </a:r>
                      <a:endParaRPr lang="en-GB" dirty="0" smtClean="0"/>
                    </a:p>
                  </a:txBody>
                  <a:tcPr anchor="ctr"/>
                </a:tc>
              </a:tr>
              <a:tr h="370840">
                <a:tc>
                  <a:txBody>
                    <a:bodyPr/>
                    <a:lstStyle/>
                    <a:p>
                      <a:r>
                        <a:rPr lang="en-GB" dirty="0" err="1" smtClean="0"/>
                        <a:t>Zemgale</a:t>
                      </a:r>
                      <a:endParaRPr lang="en-GB" dirty="0"/>
                    </a:p>
                  </a:txBody>
                  <a:tcPr anchor="ctr"/>
                </a:tc>
                <a:tc>
                  <a:txBody>
                    <a:bodyPr/>
                    <a:lstStyle/>
                    <a:p>
                      <a:pPr algn="r"/>
                      <a:r>
                        <a:rPr lang="lv-LV" dirty="0" smtClean="0"/>
                        <a:t>14(</a:t>
                      </a:r>
                      <a:r>
                        <a:rPr lang="en-GB" b="1" dirty="0" smtClean="0"/>
                        <a:t>1</a:t>
                      </a:r>
                      <a:r>
                        <a:rPr lang="lv-LV" b="1" dirty="0" smtClean="0"/>
                        <a:t>5</a:t>
                      </a:r>
                      <a:r>
                        <a:rPr lang="lv-LV" dirty="0" smtClean="0"/>
                        <a:t>)</a:t>
                      </a:r>
                      <a:endParaRPr lang="en-GB" dirty="0"/>
                    </a:p>
                  </a:txBody>
                  <a:tcPr anchor="ctr"/>
                </a:tc>
                <a:tc>
                  <a:txBody>
                    <a:bodyPr/>
                    <a:lstStyle/>
                    <a:p>
                      <a:pPr algn="r"/>
                      <a:r>
                        <a:rPr lang="en-GB" dirty="0" smtClean="0"/>
                        <a:t>131685</a:t>
                      </a:r>
                      <a:endParaRPr lang="en-GB" dirty="0"/>
                    </a:p>
                  </a:txBody>
                  <a:tcPr anchor="ctr"/>
                </a:tc>
                <a:tc>
                  <a:txBody>
                    <a:bodyPr/>
                    <a:lstStyle/>
                    <a:p>
                      <a:pPr algn="r"/>
                      <a:r>
                        <a:rPr lang="lv-LV" b="0" i="0" dirty="0" smtClean="0">
                          <a:solidFill>
                            <a:srgbClr val="FF0000"/>
                          </a:solidFill>
                          <a:effectLst/>
                          <a:latin typeface="+mn-lt"/>
                          <a:ea typeface="+mn-ea"/>
                          <a:cs typeface="+mn-cs"/>
                        </a:rPr>
                        <a:t>9406</a:t>
                      </a:r>
                      <a:endParaRPr lang="en-GB" dirty="0">
                        <a:solidFill>
                          <a:srgbClr val="FF0000"/>
                        </a:solidFill>
                      </a:endParaRPr>
                    </a:p>
                  </a:txBody>
                  <a:tcPr anchor="ctr"/>
                </a:tc>
              </a:tr>
              <a:tr h="370840">
                <a:tc>
                  <a:txBody>
                    <a:bodyPr/>
                    <a:lstStyle/>
                    <a:p>
                      <a:r>
                        <a:rPr lang="en-GB"/>
                        <a:t>Kopā</a:t>
                      </a:r>
                    </a:p>
                  </a:txBody>
                  <a:tcPr anchor="ctr"/>
                </a:tc>
                <a:tc>
                  <a:txBody>
                    <a:bodyPr/>
                    <a:lstStyle/>
                    <a:p>
                      <a:pPr algn="r"/>
                      <a:r>
                        <a:rPr lang="en-GB"/>
                        <a:t>100</a:t>
                      </a:r>
                    </a:p>
                  </a:txBody>
                  <a:tcPr anchor="ctr"/>
                </a:tc>
                <a:tc>
                  <a:txBody>
                    <a:bodyPr/>
                    <a:lstStyle/>
                    <a:p>
                      <a:pPr algn="r"/>
                      <a:r>
                        <a:rPr lang="en-GB"/>
                        <a:t>908214</a:t>
                      </a:r>
                    </a:p>
                  </a:txBody>
                  <a:tcPr anchor="ctr"/>
                </a:tc>
                <a:tc>
                  <a:txBody>
                    <a:bodyPr/>
                    <a:lstStyle/>
                    <a:p>
                      <a:pPr algn="r"/>
                      <a:r>
                        <a:rPr lang="en-GB" dirty="0"/>
                        <a:t>9082</a:t>
                      </a:r>
                    </a:p>
                  </a:txBody>
                  <a:tcPr anchor="ctr"/>
                </a:tc>
              </a:tr>
            </a:tbl>
          </a:graphicData>
        </a:graphic>
      </p:graphicFrame>
      <p:sp>
        <p:nvSpPr>
          <p:cNvPr id="10" name="Text Placeholder 9"/>
          <p:cNvSpPr>
            <a:spLocks noGrp="1"/>
          </p:cNvSpPr>
          <p:nvPr>
            <p:ph type="body" idx="10"/>
          </p:nvPr>
        </p:nvSpPr>
        <p:spPr/>
        <p:txBody>
          <a:bodyPr>
            <a:normAutofit/>
          </a:bodyPr>
          <a:lstStyle/>
          <a:p>
            <a:pPr marL="0" indent="0">
              <a:buNone/>
            </a:pPr>
            <a:r>
              <a:rPr lang="lv-LV" sz="1800" dirty="0" smtClean="0"/>
              <a:t>Rīga:	  </a:t>
            </a:r>
            <a:r>
              <a:rPr lang="lv-LV" sz="2800" b="1" dirty="0" smtClean="0">
                <a:solidFill>
                  <a:srgbClr val="92D050"/>
                </a:solidFill>
              </a:rPr>
              <a:t>+</a:t>
            </a:r>
            <a:r>
              <a:rPr lang="lv-LV" sz="1400" b="1" dirty="0" smtClean="0">
                <a:solidFill>
                  <a:srgbClr val="00B050"/>
                </a:solidFill>
              </a:rPr>
              <a:t> </a:t>
            </a:r>
            <a:r>
              <a:rPr lang="lv-LV" sz="1800" dirty="0" smtClean="0"/>
              <a:t>Marks Dubovskis (SC)</a:t>
            </a:r>
            <a:br>
              <a:rPr lang="lv-LV" sz="1800" dirty="0" smtClean="0"/>
            </a:br>
            <a:r>
              <a:rPr lang="lv-LV" sz="1800" dirty="0" smtClean="0"/>
              <a:t>Vidzeme:  </a:t>
            </a:r>
            <a:r>
              <a:rPr lang="lv-LV" sz="2800" b="1" dirty="0" smtClean="0">
                <a:solidFill>
                  <a:srgbClr val="00B050"/>
                </a:solidFill>
              </a:rPr>
              <a:t>+</a:t>
            </a:r>
            <a:r>
              <a:rPr lang="lv-LV" sz="1800" dirty="0" smtClean="0"/>
              <a:t> Māris Kučinskis (ZZS)</a:t>
            </a:r>
            <a:br>
              <a:rPr lang="lv-LV" sz="1800" dirty="0" smtClean="0"/>
            </a:br>
            <a:r>
              <a:rPr lang="lv-LV" sz="1800" dirty="0" smtClean="0"/>
              <a:t>                 </a:t>
            </a:r>
            <a:r>
              <a:rPr lang="lv-LV" sz="2800" b="1" dirty="0" smtClean="0">
                <a:solidFill>
                  <a:srgbClr val="92D050"/>
                </a:solidFill>
              </a:rPr>
              <a:t>+</a:t>
            </a:r>
            <a:r>
              <a:rPr lang="lv-LV" sz="1400" b="1" dirty="0" smtClean="0">
                <a:solidFill>
                  <a:srgbClr val="00B050"/>
                </a:solidFill>
              </a:rPr>
              <a:t> </a:t>
            </a:r>
            <a:r>
              <a:rPr lang="lv-LV" sz="1800" dirty="0" smtClean="0"/>
              <a:t>Reinis Freimanis (ZRP) </a:t>
            </a:r>
            <a:endParaRPr lang="en-GB" sz="1800" dirty="0"/>
          </a:p>
        </p:txBody>
      </p:sp>
      <p:cxnSp>
        <p:nvCxnSpPr>
          <p:cNvPr id="6" name="Straight Arrow Connector 5"/>
          <p:cNvCxnSpPr/>
          <p:nvPr/>
        </p:nvCxnSpPr>
        <p:spPr>
          <a:xfrm flipH="1" flipV="1">
            <a:off x="7239000" y="371475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239000" y="417195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72400" y="3878818"/>
            <a:ext cx="1479892" cy="369332"/>
          </a:xfrm>
          <a:prstGeom prst="rect">
            <a:avLst/>
          </a:prstGeom>
          <a:noFill/>
        </p:spPr>
        <p:txBody>
          <a:bodyPr wrap="none" rtlCol="0">
            <a:spAutoFit/>
          </a:bodyPr>
          <a:lstStyle/>
          <a:p>
            <a:r>
              <a:rPr lang="lv-LV" dirty="0" smtClean="0"/>
              <a:t>Atšķirība </a:t>
            </a:r>
            <a:r>
              <a:rPr lang="lv-LV" dirty="0"/>
              <a:t>6</a:t>
            </a:r>
            <a:r>
              <a:rPr lang="lv-LV" dirty="0" smtClean="0"/>
              <a:t>%</a:t>
            </a:r>
            <a:endParaRPr lang="en-GB" dirty="0"/>
          </a:p>
        </p:txBody>
      </p:sp>
      <p:cxnSp>
        <p:nvCxnSpPr>
          <p:cNvPr id="12" name="Straight Connector 11"/>
          <p:cNvCxnSpPr/>
          <p:nvPr/>
        </p:nvCxnSpPr>
        <p:spPr>
          <a:xfrm flipH="1">
            <a:off x="5638800" y="10477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638800" y="13525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638800" y="1581150"/>
            <a:ext cx="3352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48200" y="838021"/>
            <a:ext cx="4480714" cy="1200329"/>
          </a:xfrm>
          <a:prstGeom prst="rect">
            <a:avLst/>
          </a:prstGeom>
          <a:noFill/>
        </p:spPr>
        <p:txBody>
          <a:bodyPr wrap="none" rtlCol="0">
            <a:spAutoFit/>
          </a:bodyPr>
          <a:lstStyle/>
          <a:p>
            <a:r>
              <a:rPr lang="lv-LV" dirty="0"/>
              <a:t>Latgale:  Marjana Ivanova-Jevsejeva (SC)</a:t>
            </a:r>
            <a:br>
              <a:rPr lang="lv-LV" dirty="0"/>
            </a:br>
            <a:r>
              <a:rPr lang="lv-LV" dirty="0"/>
              <a:t>               Jānis Lāčplēsis (Vienotība) </a:t>
            </a:r>
          </a:p>
          <a:p>
            <a:r>
              <a:rPr lang="lv-LV" dirty="0"/>
              <a:t>Zemgale: Uldis Augulis (ZZS)</a:t>
            </a:r>
            <a:endParaRPr lang="en-GB" dirty="0"/>
          </a:p>
          <a:p>
            <a:endParaRPr lang="en-GB" dirty="0"/>
          </a:p>
        </p:txBody>
      </p:sp>
      <p:sp>
        <p:nvSpPr>
          <p:cNvPr id="5" name="TextBox 4"/>
          <p:cNvSpPr txBox="1"/>
          <p:nvPr/>
        </p:nvSpPr>
        <p:spPr>
          <a:xfrm>
            <a:off x="152400" y="588231"/>
            <a:ext cx="8892242" cy="369332"/>
          </a:xfrm>
          <a:prstGeom prst="rect">
            <a:avLst/>
          </a:prstGeom>
          <a:noFill/>
        </p:spPr>
        <p:txBody>
          <a:bodyPr wrap="none" rtlCol="0">
            <a:spAutoFit/>
          </a:bodyPr>
          <a:lstStyle/>
          <a:p>
            <a:r>
              <a:rPr lang="lv-LV" b="1" dirty="0" smtClean="0"/>
              <a:t>11.Saeimas rezultāti pārrēķināti «taisnīgākam» mandātu skaitam pa apgabaliem:</a:t>
            </a:r>
            <a:endParaRPr lang="en-GB" b="1" dirty="0"/>
          </a:p>
        </p:txBody>
      </p:sp>
    </p:spTree>
    <p:extLst>
      <p:ext uri="{BB962C8B-B14F-4D97-AF65-F5344CB8AC3E}">
        <p14:creationId xmlns:p14="http://schemas.microsoft.com/office/powerpoint/2010/main" val="1390651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lv-LV" dirty="0" smtClean="0"/>
              <a:t>ēlētāju v</a:t>
            </a:r>
            <a:r>
              <a:rPr lang="en-US" dirty="0" err="1" smtClean="0"/>
              <a:t>ecuma</a:t>
            </a:r>
            <a:r>
              <a:rPr lang="en-US" dirty="0" smtClean="0"/>
              <a:t> </a:t>
            </a:r>
            <a:r>
              <a:rPr lang="en-US" dirty="0" err="1" smtClean="0"/>
              <a:t>cenzs</a:t>
            </a:r>
            <a:r>
              <a:rPr lang="lv-LV" dirty="0" smtClean="0"/>
              <a:t> (Austrija, Brazīlija, Malta - 16)</a:t>
            </a:r>
            <a:endParaRPr lang="en-GB" dirty="0"/>
          </a:p>
        </p:txBody>
      </p:sp>
      <p:sp>
        <p:nvSpPr>
          <p:cNvPr id="3" name="Content Placeholder 2"/>
          <p:cNvSpPr>
            <a:spLocks noGrp="1"/>
          </p:cNvSpPr>
          <p:nvPr>
            <p:ph idx="1"/>
          </p:nvPr>
        </p:nvSpPr>
        <p:spPr/>
        <p:txBody>
          <a:bodyPr>
            <a:noAutofit/>
          </a:bodyPr>
          <a:lstStyle/>
          <a:p>
            <a:r>
              <a:rPr lang="lv-LV" sz="2000" dirty="0" smtClean="0"/>
              <a:t>Aktīvās vēlēšanu tiesības no 21 gada (jau tagad ir labs slieksnis) BET pasīvajām vēlēšanu tiesībām grūti pamatot, ka jābūt no 18 gadiem.</a:t>
            </a:r>
          </a:p>
          <a:p>
            <a:pPr marL="285750" lvl="1" indent="-285750">
              <a:buFont typeface="Arial" panose="020B0604020202020204" pitchFamily="34" charset="0"/>
              <a:buChar char="•"/>
            </a:pPr>
            <a:r>
              <a:rPr lang="lv-LV" sz="1800" b="1" dirty="0" smtClean="0"/>
              <a:t>14 gadi</a:t>
            </a:r>
            <a:r>
              <a:rPr lang="lv-LV" sz="1800" dirty="0" smtClean="0"/>
              <a:t> – sākot ar 7.klasi skolās parasti sāk apgūt algebru, fiziku, ķīmiju, latviešu literatūru, vēsturi u.c. priekšmetus, kas prasa attīstītu abstrakto domāšanu. </a:t>
            </a:r>
            <a:endParaRPr lang="lv-LV" sz="1800" dirty="0"/>
          </a:p>
          <a:p>
            <a:pPr marL="285750" lvl="1" indent="-285750">
              <a:buFont typeface="Arial" panose="020B0604020202020204" pitchFamily="34" charset="0"/>
              <a:buChar char="•"/>
            </a:pPr>
            <a:r>
              <a:rPr lang="lv-LV" sz="1800" b="1" dirty="0" smtClean="0"/>
              <a:t>15 gadi </a:t>
            </a:r>
            <a:r>
              <a:rPr lang="lv-LV" sz="1800" dirty="0" smtClean="0"/>
              <a:t>– pusaudži drīkst stāties darba attiecībās.</a:t>
            </a:r>
          </a:p>
          <a:p>
            <a:pPr marL="285750" lvl="1" indent="-285750">
              <a:buFont typeface="Arial" panose="020B0604020202020204" pitchFamily="34" charset="0"/>
              <a:buChar char="•"/>
            </a:pPr>
            <a:r>
              <a:rPr lang="lv-LV" sz="1800" b="1" dirty="0" smtClean="0"/>
              <a:t>16 gadi </a:t>
            </a:r>
            <a:r>
              <a:rPr lang="lv-LV" sz="1800" dirty="0" smtClean="0"/>
              <a:t>– A1 (motociklu) tiesības; mācību atļauja braukšanai ar vieglajām automašīnām</a:t>
            </a:r>
            <a:r>
              <a:rPr lang="lv-LV" sz="1800" dirty="0"/>
              <a:t>;</a:t>
            </a:r>
            <a:r>
              <a:rPr lang="lv-LV" sz="1800" dirty="0" smtClean="0"/>
              <a:t> dzimumattiecības.</a:t>
            </a:r>
          </a:p>
          <a:p>
            <a:pPr lvl="1"/>
            <a:endParaRPr lang="lv-LV" sz="1800" dirty="0"/>
          </a:p>
          <a:p>
            <a:pPr marL="285750" lvl="1" indent="-285750">
              <a:buFont typeface="Arial" panose="020B0604020202020204" pitchFamily="34" charset="0"/>
              <a:buChar char="•"/>
            </a:pPr>
            <a:r>
              <a:rPr lang="lv-LV" sz="1800" b="1" dirty="0" smtClean="0"/>
              <a:t>18 gadi </a:t>
            </a:r>
            <a:r>
              <a:rPr lang="lv-LV" sz="1800" dirty="0" smtClean="0"/>
              <a:t>... ... Skolas gala eksāmeni, amata un/vai izglītības izvēle, ģimenes veidošana, u.c.</a:t>
            </a:r>
          </a:p>
          <a:p>
            <a:endParaRPr lang="lv-LV" sz="2000" dirty="0" smtClean="0"/>
          </a:p>
          <a:p>
            <a:r>
              <a:rPr lang="lv-LV" sz="2000" dirty="0" smtClean="0"/>
              <a:t>Ja maina vecuma cenzu – tas jāpavada ar atbilstošu jauniešu izglītošanu.</a:t>
            </a:r>
            <a:endParaRPr lang="en-GB" sz="2000" dirty="0"/>
          </a:p>
        </p:txBody>
      </p:sp>
    </p:spTree>
    <p:extLst>
      <p:ext uri="{BB962C8B-B14F-4D97-AF65-F5344CB8AC3E}">
        <p14:creationId xmlns:p14="http://schemas.microsoft.com/office/powerpoint/2010/main" val="89891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Dažādas izmaiņas</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r>
              <a:rPr lang="lv-LV" sz="2000" dirty="0" smtClean="0">
                <a:solidFill>
                  <a:schemeClr val="tx1"/>
                </a:solidFill>
              </a:rPr>
              <a:t>E-vēlēšanas? (Balsu pirkšana?)</a:t>
            </a:r>
          </a:p>
          <a:p>
            <a:pPr marL="457200" indent="-457200">
              <a:buFont typeface="+mj-lt"/>
              <a:buAutoNum type="arabicPeriod"/>
            </a:pPr>
            <a:r>
              <a:rPr lang="lv-LV" sz="2000" dirty="0" smtClean="0"/>
              <a:t>Vairāk vēlēšanu apgabalu? (Igaunijā ir 12)</a:t>
            </a:r>
          </a:p>
          <a:p>
            <a:pPr marL="457200" indent="-457200">
              <a:buFont typeface="+mj-lt"/>
              <a:buAutoNum type="arabicPeriod"/>
            </a:pPr>
            <a:r>
              <a:rPr lang="lv-LV" sz="2000" dirty="0" smtClean="0"/>
              <a:t>Citu sarakstu kandidātu rakstīšana klāt?</a:t>
            </a:r>
          </a:p>
          <a:p>
            <a:pPr marL="457200" indent="-457200">
              <a:buFont typeface="+mj-lt"/>
              <a:buAutoNum type="arabicPeriod"/>
            </a:pPr>
            <a:r>
              <a:rPr lang="lv-LV" sz="2000" dirty="0" smtClean="0"/>
              <a:t>Jaunām partijām prasīt vairāk biedru, bet zemāku % barjeru? </a:t>
            </a:r>
          </a:p>
          <a:p>
            <a:pPr marL="457200" indent="-457200">
              <a:buFont typeface="+mj-lt"/>
              <a:buAutoNum type="arabicPeriod"/>
            </a:pPr>
            <a:r>
              <a:rPr lang="lv-LV" sz="2000" dirty="0" smtClean="0"/>
              <a:t>Deputāti tikai uz 2 sasaukumiem?</a:t>
            </a:r>
          </a:p>
          <a:p>
            <a:endParaRPr lang="lv-LV" sz="2000" dirty="0" smtClean="0"/>
          </a:p>
          <a:p>
            <a:endParaRPr lang="lv-LV" sz="2000" dirty="0"/>
          </a:p>
          <a:p>
            <a:pPr marL="285750" indent="-285750">
              <a:buFont typeface="Arial" panose="020B0604020202020204" pitchFamily="34" charset="0"/>
              <a:buChar char="•"/>
            </a:pPr>
            <a:r>
              <a:rPr lang="lv-LV" sz="2000" dirty="0" smtClean="0"/>
              <a:t>Tās nav sliktas lietas, bet jāpievēršas problēmu cēloņiem – jāuzlabo kandidātu izvirzīšanas kārtība un vēlētāju informētība.</a:t>
            </a:r>
            <a:endParaRPr lang="en-GB" sz="2000" dirty="0"/>
          </a:p>
        </p:txBody>
      </p:sp>
    </p:spTree>
    <p:extLst>
      <p:ext uri="{BB962C8B-B14F-4D97-AF65-F5344CB8AC3E}">
        <p14:creationId xmlns:p14="http://schemas.microsoft.com/office/powerpoint/2010/main" val="242188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Pirmsvēlēšanas (Primaries)</a:t>
            </a:r>
            <a:endParaRPr lang="en-GB" dirty="0"/>
          </a:p>
        </p:txBody>
      </p:sp>
      <p:sp>
        <p:nvSpPr>
          <p:cNvPr id="3" name="Content Placeholder 2"/>
          <p:cNvSpPr>
            <a:spLocks noGrp="1"/>
          </p:cNvSpPr>
          <p:nvPr>
            <p:ph idx="1"/>
          </p:nvPr>
        </p:nvSpPr>
        <p:spPr>
          <a:xfrm>
            <a:off x="152279" y="895320"/>
            <a:ext cx="4352897" cy="2209830"/>
          </a:xfrm>
        </p:spPr>
        <p:txBody>
          <a:bodyPr/>
          <a:lstStyle/>
          <a:p>
            <a:r>
              <a:rPr lang="lv-LV" sz="2400" dirty="0" smtClean="0"/>
              <a:t>Reģistrētie partiju atbalstītāji?</a:t>
            </a:r>
          </a:p>
          <a:p>
            <a:pPr marL="342900" indent="-342900">
              <a:buFont typeface="+mj-lt"/>
              <a:buAutoNum type="arabicPeriod"/>
            </a:pPr>
            <a:r>
              <a:rPr lang="lv-LV" sz="2400" dirty="0" smtClean="0"/>
              <a:t>Atvēl partijai nelielu naudiņu no saviem nodokļiem</a:t>
            </a:r>
          </a:p>
          <a:p>
            <a:pPr marL="342900" indent="-342900">
              <a:buFont typeface="+mj-lt"/>
              <a:buAutoNum type="arabicPeriod"/>
            </a:pPr>
            <a:r>
              <a:rPr lang="lv-LV" sz="2400" dirty="0" smtClean="0"/>
              <a:t>Piedalās konsultatīvā aptaujā par kandidātu listēm</a:t>
            </a:r>
          </a:p>
          <a:p>
            <a:pPr marL="342900" indent="-342900">
              <a:buFont typeface="+mj-lt"/>
              <a:buAutoNum type="arabicPeriod"/>
            </a:pPr>
            <a:endParaRPr lang="lv-LV" sz="2400" dirty="0"/>
          </a:p>
        </p:txBody>
      </p:sp>
      <p:pic>
        <p:nvPicPr>
          <p:cNvPr id="3074" name="Picture 2" descr="http://blogs.telegraph.co.uk/news/files/2012/02/BlogPrimar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742950"/>
            <a:ext cx="438150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5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Hán</a:t>
            </a:r>
            <a:r>
              <a:rPr lang="lv-LV" dirty="0" smtClean="0"/>
              <a:t> F</a:t>
            </a:r>
            <a:r>
              <a:rPr lang="en-GB" dirty="0" err="1" smtClean="0"/>
              <a:t>ēi</a:t>
            </a:r>
            <a:r>
              <a:rPr lang="en-US" dirty="0" smtClean="0"/>
              <a:t>z</a:t>
            </a:r>
            <a:r>
              <a:rPr lang="en-GB" dirty="0" smtClean="0"/>
              <a:t>ǐ</a:t>
            </a:r>
            <a:r>
              <a:rPr lang="lv-LV" dirty="0" smtClean="0"/>
              <a:t> – 1.zīm. </a:t>
            </a:r>
            <a:endParaRPr lang="en-GB" dirty="0"/>
          </a:p>
        </p:txBody>
      </p:sp>
      <p:sp>
        <p:nvSpPr>
          <p:cNvPr id="5" name="Text Placeholder 4"/>
          <p:cNvSpPr>
            <a:spLocks noGrp="1"/>
          </p:cNvSpPr>
          <p:nvPr>
            <p:ph type="body" idx="10"/>
          </p:nvPr>
        </p:nvSpPr>
        <p:spPr>
          <a:xfrm>
            <a:off x="5334000" y="895320"/>
            <a:ext cx="3657600" cy="3850920"/>
          </a:xfrm>
        </p:spPr>
        <p:txBody>
          <a:bodyPr>
            <a:normAutofit fontScale="92500"/>
          </a:bodyPr>
          <a:lstStyle/>
          <a:p>
            <a:r>
              <a:rPr lang="zh-CN" altLang="en-US" sz="2800" dirty="0" smtClean="0"/>
              <a:t>韩非子</a:t>
            </a:r>
            <a:r>
              <a:rPr lang="lv-LV" altLang="zh-CN" sz="2800" dirty="0" smtClean="0"/>
              <a:t> </a:t>
            </a:r>
            <a:r>
              <a:rPr lang="en-GB" sz="2800" dirty="0" err="1" smtClean="0"/>
              <a:t>Hán</a:t>
            </a:r>
            <a:r>
              <a:rPr lang="lv-LV" sz="2800" dirty="0" smtClean="0"/>
              <a:t> F</a:t>
            </a:r>
            <a:r>
              <a:rPr lang="en-GB" sz="2800" dirty="0" err="1" smtClean="0"/>
              <a:t>ēi</a:t>
            </a:r>
            <a:r>
              <a:rPr lang="en-US" sz="2800" dirty="0" smtClean="0"/>
              <a:t>z</a:t>
            </a:r>
            <a:r>
              <a:rPr lang="en-GB" sz="2800" dirty="0" smtClean="0"/>
              <a:t>ǐ</a:t>
            </a:r>
            <a:r>
              <a:rPr lang="lv-LV" sz="2800" dirty="0" smtClean="0"/>
              <a:t> </a:t>
            </a:r>
            <a:br>
              <a:rPr lang="lv-LV" sz="2800" dirty="0" smtClean="0"/>
            </a:br>
            <a:r>
              <a:rPr lang="lv-LV" sz="2800" dirty="0" smtClean="0"/>
              <a:t>(280</a:t>
            </a:r>
            <a:r>
              <a:rPr lang="en-US" sz="2800" dirty="0" smtClean="0"/>
              <a:t>.</a:t>
            </a:r>
            <a:r>
              <a:rPr lang="lv-LV" sz="2800" dirty="0" smtClean="0"/>
              <a:t>–233</a:t>
            </a:r>
            <a:r>
              <a:rPr lang="en-US" sz="2800" dirty="0" smtClean="0"/>
              <a:t>.g.</a:t>
            </a:r>
            <a:r>
              <a:rPr lang="lv-LV" sz="2800" dirty="0" smtClean="0"/>
              <a:t> p.m.ē)</a:t>
            </a:r>
          </a:p>
          <a:p>
            <a:r>
              <a:rPr lang="lv-LV" sz="2800" dirty="0" smtClean="0">
                <a:hlinkClick r:id="rId3"/>
              </a:rPr>
              <a:t>http://bit.ly/1pWWAXW</a:t>
            </a:r>
            <a:r>
              <a:rPr lang="lv-LV" sz="2800" dirty="0" smtClean="0"/>
              <a:t> </a:t>
            </a:r>
          </a:p>
          <a:p>
            <a:r>
              <a:rPr lang="en-GB" sz="2800" b="1" i="1" dirty="0" smtClean="0"/>
              <a:t>Chapter </a:t>
            </a:r>
            <a:r>
              <a:rPr lang="lv-LV" sz="2800" b="1" i="1" dirty="0" smtClean="0"/>
              <a:t>23</a:t>
            </a:r>
            <a:r>
              <a:rPr lang="en-GB" sz="2800" b="1" i="1" dirty="0" smtClean="0"/>
              <a:t>. </a:t>
            </a:r>
            <a:r>
              <a:rPr lang="lv-LV" sz="2800" i="1" dirty="0" smtClean="0"/>
              <a:t/>
            </a:r>
            <a:br>
              <a:rPr lang="lv-LV" sz="2800" i="1" dirty="0" smtClean="0"/>
            </a:br>
            <a:r>
              <a:rPr lang="en-GB" sz="2800" i="1" dirty="0" smtClean="0"/>
              <a:t>Collected </a:t>
            </a:r>
            <a:r>
              <a:rPr lang="en-GB" sz="2800" i="1" dirty="0"/>
              <a:t>Persuasions, The Lower </a:t>
            </a:r>
            <a:r>
              <a:rPr lang="en-GB" sz="2800" i="1" dirty="0" smtClean="0"/>
              <a:t>Series</a:t>
            </a:r>
            <a:r>
              <a:rPr lang="lv-LV" sz="2800" i="1" dirty="0" smtClean="0"/>
              <a:t>. </a:t>
            </a:r>
          </a:p>
          <a:p>
            <a:pPr algn="l" rtl="0"/>
            <a:r>
              <a:rPr lang="lv-LV" sz="2800" dirty="0" smtClean="0">
                <a:latin typeface="Times New Roman"/>
                <a:cs typeface="Times New Roman"/>
              </a:rPr>
              <a:t>© </a:t>
            </a:r>
            <a:r>
              <a:rPr lang="lv-LV" sz="2800" kern="1200" dirty="0">
                <a:solidFill>
                  <a:schemeClr val="tx1"/>
                </a:solidFill>
              </a:rPr>
              <a:t>Han Feizi speaks. The Power of Pragmatism. </a:t>
            </a:r>
            <a:r>
              <a:rPr lang="zh-CN" altLang="en-US" sz="2800" kern="1200" dirty="0">
                <a:solidFill>
                  <a:schemeClr val="tx1"/>
                </a:solidFill>
              </a:rPr>
              <a:t>韩非子说。 </a:t>
            </a:r>
            <a:endParaRPr lang="en-GB" sz="2800" dirty="0" smtClean="0"/>
          </a:p>
          <a:p>
            <a:endParaRPr lang="en-GB" sz="280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873887"/>
            <a:ext cx="4953000" cy="3757919"/>
          </a:xfrm>
          <a:prstGeom prst="rect">
            <a:avLst/>
          </a:prstGeom>
          <a:ln>
            <a:solidFill>
              <a:schemeClr val="accent1"/>
            </a:solidFill>
          </a:ln>
        </p:spPr>
      </p:pic>
      <p:sp>
        <p:nvSpPr>
          <p:cNvPr id="6" name="Oval 5"/>
          <p:cNvSpPr/>
          <p:nvPr/>
        </p:nvSpPr>
        <p:spPr>
          <a:xfrm>
            <a:off x="4800600" y="8953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9369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77388"/>
            <a:ext cx="4300755" cy="2427761"/>
          </a:xfrm>
          <a:prstGeom prst="rect">
            <a:avLst/>
          </a:prstGeom>
          <a:ln>
            <a:solidFill>
              <a:schemeClr val="accent1"/>
            </a:solidFill>
          </a:ln>
        </p:spPr>
      </p:pic>
      <p:sp>
        <p:nvSpPr>
          <p:cNvPr id="2" name="Title 1"/>
          <p:cNvSpPr>
            <a:spLocks noGrp="1"/>
          </p:cNvSpPr>
          <p:nvPr>
            <p:ph type="title"/>
          </p:nvPr>
        </p:nvSpPr>
        <p:spPr/>
        <p:txBody>
          <a:bodyPr/>
          <a:lstStyle/>
          <a:p>
            <a:r>
              <a:rPr lang="en-GB" dirty="0" err="1" smtClean="0"/>
              <a:t>Hán</a:t>
            </a:r>
            <a:r>
              <a:rPr lang="en-GB" dirty="0" smtClean="0"/>
              <a:t> </a:t>
            </a:r>
            <a:r>
              <a:rPr lang="lv-LV" dirty="0"/>
              <a:t>F</a:t>
            </a:r>
            <a:r>
              <a:rPr lang="en-GB" dirty="0" err="1"/>
              <a:t>ēi</a:t>
            </a:r>
            <a:r>
              <a:rPr lang="en-US" dirty="0"/>
              <a:t>z</a:t>
            </a:r>
            <a:r>
              <a:rPr lang="en-GB" dirty="0"/>
              <a:t>ǐ</a:t>
            </a:r>
            <a:r>
              <a:rPr lang="lv-LV" dirty="0" smtClean="0"/>
              <a:t> </a:t>
            </a:r>
            <a:r>
              <a:rPr lang="lv-LV" dirty="0"/>
              <a:t>– </a:t>
            </a:r>
            <a:r>
              <a:rPr lang="lv-LV" dirty="0" smtClean="0"/>
              <a:t>2.,3.,4.zīm</a:t>
            </a:r>
            <a:r>
              <a:rPr lang="lv-LV" dirty="0"/>
              <a:t>. </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2571750"/>
            <a:ext cx="3276600" cy="2435772"/>
          </a:xfrm>
          <a:prstGeom prst="rect">
            <a:avLst/>
          </a:prstGeom>
          <a:ln>
            <a:solidFill>
              <a:schemeClr val="accent1"/>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000" y="666750"/>
            <a:ext cx="2438400" cy="3824412"/>
          </a:xfrm>
          <a:prstGeom prst="rect">
            <a:avLst/>
          </a:prstGeom>
          <a:ln>
            <a:solidFill>
              <a:schemeClr val="accent1"/>
            </a:solidFill>
          </a:ln>
        </p:spPr>
      </p:pic>
      <p:sp>
        <p:nvSpPr>
          <p:cNvPr id="8" name="Oval 7"/>
          <p:cNvSpPr/>
          <p:nvPr/>
        </p:nvSpPr>
        <p:spPr>
          <a:xfrm>
            <a:off x="228600" y="666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276600" y="2571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6400800" y="666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0646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Hán</a:t>
            </a:r>
            <a:r>
              <a:rPr lang="lv-LV" dirty="0" smtClean="0"/>
              <a:t> </a:t>
            </a:r>
            <a:r>
              <a:rPr lang="lv-LV" dirty="0"/>
              <a:t>F</a:t>
            </a:r>
            <a:r>
              <a:rPr lang="en-GB" dirty="0" err="1"/>
              <a:t>ēi</a:t>
            </a:r>
            <a:r>
              <a:rPr lang="en-US" dirty="0"/>
              <a:t>z</a:t>
            </a:r>
            <a:r>
              <a:rPr lang="en-GB" dirty="0" smtClean="0"/>
              <a:t>ǐ </a:t>
            </a:r>
            <a:r>
              <a:rPr lang="lv-LV" dirty="0" smtClean="0"/>
              <a:t>– 5.,6.zīm</a:t>
            </a:r>
            <a:r>
              <a:rPr lang="lv-LV" dirty="0"/>
              <a:t>. </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529602"/>
            <a:ext cx="3124200" cy="4099548"/>
          </a:xfrm>
          <a:prstGeom prst="rect">
            <a:avLst/>
          </a:prstGeom>
          <a:ln>
            <a:solidFill>
              <a:srgbClr val="00206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4498" y="603283"/>
            <a:ext cx="1962102" cy="4378870"/>
          </a:xfrm>
          <a:prstGeom prst="rect">
            <a:avLst/>
          </a:prstGeom>
          <a:ln>
            <a:solidFill>
              <a:srgbClr val="002060"/>
            </a:solidFill>
          </a:ln>
        </p:spPr>
      </p:pic>
      <p:sp>
        <p:nvSpPr>
          <p:cNvPr id="6" name="Oval 5"/>
          <p:cNvSpPr/>
          <p:nvPr/>
        </p:nvSpPr>
        <p:spPr>
          <a:xfrm>
            <a:off x="457200" y="5143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667995" y="3333750"/>
            <a:ext cx="381000" cy="3810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b="1" dirty="0" smtClean="0">
                <a:solidFill>
                  <a:schemeClr val="tx1"/>
                </a:solidFill>
                <a:latin typeface="Times New Roman" panose="02020603050405020304" pitchFamily="18" charset="0"/>
                <a:cs typeface="Times New Roman" panose="02020603050405020304" pitchFamily="18" charset="0"/>
              </a:rPr>
              <a:t>6</a:t>
            </a:r>
            <a:endParaRPr lang="en-GB"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058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a:t>J.Čakste: Citāts par Tērbatu un Maskavu </a:t>
            </a:r>
            <a:r>
              <a:rPr lang="lv-LV" dirty="0" smtClean="0"/>
              <a:t>– 1.daļa</a:t>
            </a:r>
            <a:endParaRPr lang="en-GB" dirty="0"/>
          </a:p>
        </p:txBody>
      </p:sp>
      <p:sp>
        <p:nvSpPr>
          <p:cNvPr id="3" name="Text Placeholder 2"/>
          <p:cNvSpPr>
            <a:spLocks noGrp="1"/>
          </p:cNvSpPr>
          <p:nvPr>
            <p:ph type="body" idx="10"/>
          </p:nvPr>
        </p:nvSpPr>
        <p:spPr>
          <a:xfrm>
            <a:off x="152280" y="819150"/>
            <a:ext cx="8839320" cy="3927090"/>
          </a:xfrm>
        </p:spPr>
        <p:txBody>
          <a:bodyPr>
            <a:noAutofit/>
          </a:bodyPr>
          <a:lstStyle/>
          <a:p>
            <a:pPr marL="0" indent="0">
              <a:buNone/>
            </a:pPr>
            <a:r>
              <a:rPr lang="lv-LV" sz="2400" i="1" dirty="0" smtClean="0"/>
              <a:t>Kr.Valdemārs mums sevišķi teica, ka ikviena pienākums ir ziedot daļu no sava laika vispārībai – latviešu tautai –, strādājot šādā vai tādā veidā. Viens var strādāt ar spalvu, pētīt zinātniskajā laukā un padarīt ar kaut ko latviešu tautu bagātāku; otrs var mēģināt, cik vien iespējams, rīkoties sabiedriskajā dzīvē. Tas bija, kas pamudināja taisni ļoti daudzus no pirmā laika studentiem, cik iespējams, griezties pie tautas strādāt ne tikai tādā veidā, kāds katram ir darbs, bet piedalīties arī biedrībās un citos pasākumos nevis pret skanošu naudu, bet uzupurēties, atdodot zināmu artavu no savām spējām vispārībai. Jūs redziet, tas bija jauns un jauks ideāls – iet tautā!</a:t>
            </a:r>
          </a:p>
        </p:txBody>
      </p:sp>
    </p:spTree>
    <p:extLst>
      <p:ext uri="{BB962C8B-B14F-4D97-AF65-F5344CB8AC3E}">
        <p14:creationId xmlns:p14="http://schemas.microsoft.com/office/powerpoint/2010/main" val="2119876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J.Čakste: Citāts par Tērbatu un Maskavu – 2.daļa</a:t>
            </a:r>
            <a:endParaRPr lang="en-GB" dirty="0"/>
          </a:p>
        </p:txBody>
      </p:sp>
      <p:sp>
        <p:nvSpPr>
          <p:cNvPr id="3" name="Text Placeholder 2"/>
          <p:cNvSpPr>
            <a:spLocks noGrp="1"/>
          </p:cNvSpPr>
          <p:nvPr>
            <p:ph type="body" idx="10"/>
          </p:nvPr>
        </p:nvSpPr>
        <p:spPr>
          <a:xfrm>
            <a:off x="152280" y="590550"/>
            <a:ext cx="8839320" cy="3850920"/>
          </a:xfrm>
        </p:spPr>
        <p:txBody>
          <a:bodyPr>
            <a:noAutofit/>
          </a:bodyPr>
          <a:lstStyle/>
          <a:p>
            <a:pPr marL="0" indent="0">
              <a:buNone/>
            </a:pPr>
            <a:r>
              <a:rPr lang="lv-LV" sz="2400" i="1" dirty="0" smtClean="0"/>
              <a:t>Tērbatas tā laika organizētie studenti turpretim atšķīrās no tautas. Jūs esiet augstākie simti, ar tautas masām jums nekā nav kopīga! Tie vairāk lūkojas, vai nevar dabūt siltu vietu ar protekcijām, vienalga, vai piemērotu vai ne. Tur Maskavā bija sacīts: strādājiet jūs, pamatīgi studējiet, tā kā variet paši par sevi būt zināms faktors. Tā, redziet, starpība bija milzīgi liela. Sekas bija tās, ka maskavnieki vairāk atšķīrās no pārējiem latviešu studentiem.  Tāds bija gars, ko studentiem iepotēja zem veco un burtiski zem Kr.Valdemāra iespaida. Tas palicis uz visu dzīvi.</a:t>
            </a:r>
          </a:p>
          <a:p>
            <a:pPr marL="0" indent="0">
              <a:buNone/>
            </a:pPr>
            <a:endParaRPr lang="lv-LV" sz="2400" dirty="0" smtClean="0"/>
          </a:p>
          <a:p>
            <a:pPr marL="0" indent="0">
              <a:buNone/>
            </a:pPr>
            <a:r>
              <a:rPr lang="lv-LV" sz="2400" i="1" dirty="0" smtClean="0"/>
              <a:t>(</a:t>
            </a:r>
            <a:r>
              <a:rPr lang="en-GB" sz="2400" i="1" dirty="0" err="1"/>
              <a:t>Jānis</a:t>
            </a:r>
            <a:r>
              <a:rPr lang="en-GB" sz="2400" i="1" dirty="0"/>
              <a:t> </a:t>
            </a:r>
            <a:r>
              <a:rPr lang="en-GB" sz="2400" i="1" dirty="0" err="1"/>
              <a:t>Čakste</a:t>
            </a:r>
            <a:r>
              <a:rPr lang="en-GB" sz="2400" i="1" dirty="0"/>
              <a:t>. </a:t>
            </a:r>
            <a:r>
              <a:rPr lang="en-GB" sz="2400" i="1" dirty="0" err="1"/>
              <a:t>Taisnība</a:t>
            </a:r>
            <a:r>
              <a:rPr lang="en-GB" sz="2400" i="1" dirty="0"/>
              <a:t> </a:t>
            </a:r>
            <a:r>
              <a:rPr lang="en-GB" sz="2400" i="1" dirty="0" err="1"/>
              <a:t>vienmēr</a:t>
            </a:r>
            <a:r>
              <a:rPr lang="en-GB" sz="2400" i="1" dirty="0"/>
              <a:t> </a:t>
            </a:r>
            <a:r>
              <a:rPr lang="en-GB" sz="2400" i="1" dirty="0" err="1" smtClean="0"/>
              <a:t>uzvarēs</a:t>
            </a:r>
            <a:r>
              <a:rPr lang="lv-LV" sz="2400" i="1" dirty="0" smtClean="0"/>
              <a:t>. Sast. Ainārs Dimants. </a:t>
            </a:r>
            <a:r>
              <a:rPr lang="en-GB" sz="2400" i="1" dirty="0" err="1" smtClean="0"/>
              <a:t>Jumava</a:t>
            </a:r>
            <a:r>
              <a:rPr lang="lv-LV" sz="2400" i="1" dirty="0" smtClean="0"/>
              <a:t>. 2009.)</a:t>
            </a:r>
            <a:endParaRPr lang="en-GB" sz="2400" i="1" dirty="0" smtClean="0"/>
          </a:p>
        </p:txBody>
      </p:sp>
    </p:spTree>
    <p:extLst>
      <p:ext uri="{BB962C8B-B14F-4D97-AF65-F5344CB8AC3E}">
        <p14:creationId xmlns:p14="http://schemas.microsoft.com/office/powerpoint/2010/main" val="3101906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Pasākumi labākai vēlētāju informētībai</a:t>
            </a:r>
            <a:endParaRPr lang="en-GB" dirty="0"/>
          </a:p>
        </p:txBody>
      </p:sp>
      <p:sp>
        <p:nvSpPr>
          <p:cNvPr id="3" name="Text Placeholder 2"/>
          <p:cNvSpPr>
            <a:spLocks noGrp="1"/>
          </p:cNvSpPr>
          <p:nvPr>
            <p:ph type="body" idx="10"/>
          </p:nvPr>
        </p:nvSpPr>
        <p:spPr/>
        <p:txBody>
          <a:bodyPr>
            <a:normAutofit/>
          </a:bodyPr>
          <a:lstStyle/>
          <a:p>
            <a:pPr marL="0" indent="0">
              <a:buNone/>
            </a:pPr>
            <a:r>
              <a:rPr lang="lv-LV" sz="2400" dirty="0" smtClean="0"/>
              <a:t>Kā J.Čakste organizētu studentu biedrību «Austrums», </a:t>
            </a:r>
            <a:r>
              <a:rPr lang="lv-LV" sz="2400" dirty="0"/>
              <a:t>Latviešu bēgļu </a:t>
            </a:r>
            <a:r>
              <a:rPr lang="lv-LV" sz="2400" dirty="0" smtClean="0"/>
              <a:t>centrālkomiteju mūsdienu apstākļos? Kāda būtu saziņas kultūra?</a:t>
            </a:r>
          </a:p>
          <a:p>
            <a:pPr marL="0" indent="0">
              <a:buNone/>
            </a:pPr>
            <a:r>
              <a:rPr lang="lv-LV" sz="2400" b="1" dirty="0" smtClean="0"/>
              <a:t>Īpašību saraksts</a:t>
            </a:r>
          </a:p>
          <a:p>
            <a:pPr marL="285750" indent="-285750">
              <a:buFont typeface="Arial" panose="020B0604020202020204" pitchFamily="34" charset="0"/>
              <a:buChar char="•"/>
            </a:pPr>
            <a:r>
              <a:rPr lang="lv-LV" sz="2400" dirty="0" smtClean="0"/>
              <a:t>Par aktuāliem un praktiskiem jautājumiem latviešu valodā</a:t>
            </a:r>
          </a:p>
          <a:p>
            <a:pPr marL="285750" indent="-285750">
              <a:buFont typeface="Arial" panose="020B0604020202020204" pitchFamily="34" charset="0"/>
              <a:buChar char="•"/>
            </a:pPr>
            <a:r>
              <a:rPr lang="lv-LV" sz="2400" dirty="0" smtClean="0"/>
              <a:t>Rosina uz līdzradīšanu</a:t>
            </a:r>
            <a:r>
              <a:rPr lang="en-US" sz="2400" dirty="0" smtClean="0"/>
              <a:t>,</a:t>
            </a:r>
            <a:r>
              <a:rPr lang="lv-LV" sz="2400" dirty="0" smtClean="0"/>
              <a:t> </a:t>
            </a:r>
            <a:r>
              <a:rPr lang="en-US" sz="2400" dirty="0" smtClean="0"/>
              <a:t>ne</a:t>
            </a:r>
            <a:r>
              <a:rPr lang="lv-LV" sz="2400" dirty="0" smtClean="0"/>
              <a:t> tikai patērēšanu</a:t>
            </a:r>
          </a:p>
          <a:p>
            <a:pPr marL="285750" indent="-285750">
              <a:buFont typeface="Arial" panose="020B0604020202020204" pitchFamily="34" charset="0"/>
              <a:buChar char="•"/>
            </a:pPr>
            <a:r>
              <a:rPr lang="lv-LV" sz="2400" dirty="0" smtClean="0"/>
              <a:t>Pieejami Latvijas tautas locekļiem svešumā</a:t>
            </a:r>
          </a:p>
          <a:p>
            <a:pPr marL="285750" indent="-285750">
              <a:buFont typeface="Arial" panose="020B0604020202020204" pitchFamily="34" charset="0"/>
              <a:buChar char="•"/>
            </a:pPr>
            <a:r>
              <a:rPr lang="lv-LV" sz="2400" dirty="0" smtClean="0"/>
              <a:t>Balstās uz intelektuālu godīgumu</a:t>
            </a:r>
          </a:p>
          <a:p>
            <a:pPr marL="285750" indent="-285750">
              <a:buFont typeface="Arial" panose="020B0604020202020204" pitchFamily="34" charset="0"/>
              <a:buChar char="•"/>
            </a:pPr>
            <a:r>
              <a:rPr lang="lv-LV" sz="2400" dirty="0" smtClean="0"/>
              <a:t>Saziņa notiek atbilstoši vispārcilvēcīgām vērtībām un atvērta citu kultūru cilvēkiem</a:t>
            </a:r>
          </a:p>
        </p:txBody>
      </p:sp>
    </p:spTree>
    <p:extLst>
      <p:ext uri="{BB962C8B-B14F-4D97-AF65-F5344CB8AC3E}">
        <p14:creationId xmlns:p14="http://schemas.microsoft.com/office/powerpoint/2010/main" val="3628432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Interneta kolektīvā troļļa žēlabas (citēts pēc atmiņas)</a:t>
            </a:r>
            <a:endParaRPr lang="en-GB" dirty="0"/>
          </a:p>
        </p:txBody>
      </p:sp>
      <p:sp>
        <p:nvSpPr>
          <p:cNvPr id="3" name="Text Placeholder 2"/>
          <p:cNvSpPr>
            <a:spLocks noGrp="1"/>
          </p:cNvSpPr>
          <p:nvPr>
            <p:ph type="body" idx="10"/>
          </p:nvPr>
        </p:nvSpPr>
        <p:spPr>
          <a:xfrm>
            <a:off x="152280" y="666750"/>
            <a:ext cx="8839320" cy="3850920"/>
          </a:xfrm>
        </p:spPr>
        <p:txBody>
          <a:bodyPr>
            <a:normAutofit/>
          </a:bodyPr>
          <a:lstStyle/>
          <a:p>
            <a:r>
              <a:rPr lang="lv-LV" sz="2400" i="1" dirty="0" smtClean="0"/>
              <a:t>... «Un vēders – dievs visaugstākais.» </a:t>
            </a:r>
            <a:r>
              <a:rPr lang="lv-LV" sz="2400" i="1" dirty="0"/>
              <a:t>Ko </a:t>
            </a:r>
            <a:r>
              <a:rPr lang="lv-LV" sz="2400" i="1" dirty="0" smtClean="0"/>
              <a:t>Saeimas vēlēšanas </a:t>
            </a:r>
            <a:r>
              <a:rPr lang="lv-LV" sz="2400" i="1" dirty="0"/>
              <a:t>nozīmē mums, </a:t>
            </a:r>
            <a:r>
              <a:rPr lang="lv-LV" sz="2400" i="1" dirty="0" smtClean="0"/>
              <a:t>parastiem </a:t>
            </a:r>
            <a:r>
              <a:rPr lang="lv-LV" sz="2400" i="1" dirty="0"/>
              <a:t>mirstīgajiem? </a:t>
            </a:r>
            <a:r>
              <a:rPr lang="lv-LV" sz="2400" i="1" dirty="0" smtClean="0"/>
              <a:t>Itin </a:t>
            </a:r>
            <a:r>
              <a:rPr lang="lv-LV" sz="2400" i="1" dirty="0"/>
              <a:t>neko! Vieni </a:t>
            </a:r>
            <a:r>
              <a:rPr lang="lv-LV" sz="2400" i="1" dirty="0" smtClean="0"/>
              <a:t>piebalso rietumiem, citi – austrumiem, bet iedzīvotāju </a:t>
            </a:r>
            <a:r>
              <a:rPr lang="lv-LV" sz="2400" i="1" dirty="0"/>
              <a:t>situācija </a:t>
            </a:r>
            <a:r>
              <a:rPr lang="lv-LV" sz="2400" i="1" dirty="0" smtClean="0"/>
              <a:t>kļūst </a:t>
            </a:r>
            <a:r>
              <a:rPr lang="lv-LV" sz="2400" i="1" dirty="0"/>
              <a:t>arvien bēdīgāka. </a:t>
            </a:r>
            <a:r>
              <a:rPr lang="lv-LV" sz="2400" i="1" dirty="0" smtClean="0"/>
              <a:t>Neviena </a:t>
            </a:r>
            <a:r>
              <a:rPr lang="lv-LV" sz="2400" i="1" dirty="0"/>
              <a:t>partija </a:t>
            </a:r>
            <a:r>
              <a:rPr lang="lv-LV" sz="2400" i="1" dirty="0" smtClean="0"/>
              <a:t>nedomā par cilvēkiem. </a:t>
            </a:r>
            <a:r>
              <a:rPr lang="lv-LV" sz="2400" i="1" dirty="0"/>
              <a:t>Vai </a:t>
            </a:r>
            <a:r>
              <a:rPr lang="lv-LV" sz="2400" i="1" dirty="0" smtClean="0"/>
              <a:t>kāds no malas var </a:t>
            </a:r>
            <a:r>
              <a:rPr lang="lv-LV" sz="2400" i="1" dirty="0"/>
              <a:t>tikt kādas partijas valdē? Nevar. </a:t>
            </a:r>
            <a:r>
              <a:rPr lang="lv-LV" sz="2400" i="1" dirty="0" smtClean="0"/>
              <a:t>Vai var ietekmēt lēmumus? </a:t>
            </a:r>
            <a:r>
              <a:rPr lang="lv-LV" sz="2400" i="1" dirty="0"/>
              <a:t>Nevar. Kāpēc tā notiek? </a:t>
            </a:r>
            <a:r>
              <a:rPr lang="lv-LV" sz="2400" i="1" dirty="0" smtClean="0"/>
              <a:t>Partiju valdēs balso tā, kā sponsori viņiem liek.</a:t>
            </a:r>
          </a:p>
        </p:txBody>
      </p:sp>
    </p:spTree>
    <p:extLst>
      <p:ext uri="{BB962C8B-B14F-4D97-AF65-F5344CB8AC3E}">
        <p14:creationId xmlns:p14="http://schemas.microsoft.com/office/powerpoint/2010/main" val="1554091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Paldies!</a:t>
            </a:r>
            <a:endParaRPr lang="en-GB" dirty="0"/>
          </a:p>
        </p:txBody>
      </p:sp>
      <p:sp>
        <p:nvSpPr>
          <p:cNvPr id="3" name="Text Placeholder 2"/>
          <p:cNvSpPr>
            <a:spLocks noGrp="1"/>
          </p:cNvSpPr>
          <p:nvPr>
            <p:ph type="body" idx="10"/>
          </p:nvPr>
        </p:nvSpPr>
        <p:spPr/>
        <p:txBody>
          <a:bodyPr/>
          <a:lstStyle/>
          <a:p>
            <a:pPr marL="0" indent="0">
              <a:buNone/>
            </a:pPr>
            <a:r>
              <a:rPr lang="lv-LV" sz="2800" dirty="0" smtClean="0"/>
              <a:t>Paldies </a:t>
            </a:r>
            <a:r>
              <a:rPr lang="lv-LV" sz="2800" b="1" dirty="0" smtClean="0"/>
              <a:t>Ievai Brantei, Inetai Freimanei</a:t>
            </a:r>
            <a:r>
              <a:rPr lang="lv-LV" sz="2800" dirty="0" smtClean="0"/>
              <a:t> un </a:t>
            </a:r>
            <a:r>
              <a:rPr lang="lv-LV" sz="2800" b="1" dirty="0" smtClean="0"/>
              <a:t>Valdim Vītoliņam</a:t>
            </a:r>
            <a:r>
              <a:rPr lang="lv-LV" sz="2800" dirty="0" smtClean="0"/>
              <a:t>, kas palīdzēja gatavoties! </a:t>
            </a:r>
          </a:p>
          <a:p>
            <a:endParaRPr lang="lv-LV" sz="2800" dirty="0" smtClean="0"/>
          </a:p>
          <a:p>
            <a:pPr marL="0" indent="0">
              <a:buNone/>
            </a:pPr>
            <a:r>
              <a:rPr lang="lv-LV" sz="2800" dirty="0" smtClean="0"/>
              <a:t>Paldies visiem, kuri klausījās, un tiem, kuri 2014-10-04 ies balsot! </a:t>
            </a:r>
            <a:r>
              <a:rPr lang="lv-LV" sz="2800" dirty="0" smtClean="0">
                <a:sym typeface="Wingdings" panose="05000000000000000000" pitchFamily="2" charset="2"/>
              </a:rPr>
              <a:t> </a:t>
            </a:r>
            <a:r>
              <a:rPr lang="lv-LV" sz="2800" dirty="0" smtClean="0"/>
              <a:t> </a:t>
            </a:r>
          </a:p>
          <a:p>
            <a:pPr marL="0" indent="0">
              <a:buNone/>
            </a:pPr>
            <a:r>
              <a:rPr lang="lv-LV" sz="2800" dirty="0" smtClean="0"/>
              <a:t>Šodienas prezentācija un aprēķini</a:t>
            </a:r>
          </a:p>
          <a:p>
            <a:pPr lvl="3"/>
            <a:r>
              <a:rPr lang="lv-LV" sz="2800" dirty="0" smtClean="0"/>
              <a:t>Sk. </a:t>
            </a:r>
            <a:r>
              <a:rPr lang="lv-LV" sz="2800" smtClean="0">
                <a:hlinkClick r:id="rId2"/>
              </a:rPr>
              <a:t>http://www.demografija.lv</a:t>
            </a:r>
            <a:r>
              <a:rPr lang="lv-LV" sz="2800" smtClean="0"/>
              <a:t>  </a:t>
            </a:r>
            <a:endParaRPr lang="en-GB" sz="2800" dirty="0"/>
          </a:p>
        </p:txBody>
      </p:sp>
    </p:spTree>
    <p:extLst>
      <p:ext uri="{BB962C8B-B14F-4D97-AF65-F5344CB8AC3E}">
        <p14:creationId xmlns:p14="http://schemas.microsoft.com/office/powerpoint/2010/main" val="1626211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Skatupunkta izvēle</a:t>
            </a:r>
            <a:endParaRPr lang="en-GB" dirty="0"/>
          </a:p>
        </p:txBody>
      </p:sp>
      <p:sp>
        <p:nvSpPr>
          <p:cNvPr id="3" name="Content Placeholder 2"/>
          <p:cNvSpPr>
            <a:spLocks noGrp="1"/>
          </p:cNvSpPr>
          <p:nvPr>
            <p:ph sz="half" idx="1"/>
          </p:nvPr>
        </p:nvSpPr>
        <p:spPr>
          <a:xfrm>
            <a:off x="457200" y="1200150"/>
            <a:ext cx="2667000" cy="3394075"/>
          </a:xfrm>
        </p:spPr>
        <p:txBody>
          <a:bodyPr/>
          <a:lstStyle/>
          <a:p>
            <a:pPr marL="0" indent="0">
              <a:buNone/>
            </a:pPr>
            <a:r>
              <a:rPr lang="lv-LV" b="1" dirty="0" smtClean="0"/>
              <a:t>Pamatbrīvības, likuma vara, informācijas telpa</a:t>
            </a:r>
          </a:p>
        </p:txBody>
      </p:sp>
      <p:sp>
        <p:nvSpPr>
          <p:cNvPr id="4" name="Content Placeholder 3"/>
          <p:cNvSpPr>
            <a:spLocks noGrp="1"/>
          </p:cNvSpPr>
          <p:nvPr>
            <p:ph sz="half" idx="2"/>
          </p:nvPr>
        </p:nvSpPr>
        <p:spPr>
          <a:xfrm>
            <a:off x="6019800" y="1276350"/>
            <a:ext cx="2971800" cy="3394075"/>
          </a:xfrm>
        </p:spPr>
        <p:txBody>
          <a:bodyPr/>
          <a:lstStyle/>
          <a:p>
            <a:pPr marL="0" indent="0">
              <a:buNone/>
            </a:pPr>
            <a:r>
              <a:rPr lang="lv-LV" b="1" dirty="0" smtClean="0"/>
              <a:t>Vēlēšanu procedūra</a:t>
            </a:r>
          </a:p>
          <a:p>
            <a:pPr marL="0" indent="0">
              <a:buNone/>
            </a:pPr>
            <a:r>
              <a:rPr lang="lv-LV" dirty="0" smtClean="0"/>
              <a:t>Kas notiek 4.oktobrī.</a:t>
            </a:r>
            <a:endParaRPr lang="en-GB" dirty="0"/>
          </a:p>
        </p:txBody>
      </p:sp>
      <p:pic>
        <p:nvPicPr>
          <p:cNvPr id="5" name="Picture 2" descr="http://dontdatethatdude.files.wordpress.com/2007/11/streetlight.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671814"/>
            <a:ext cx="273367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572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Eksponenciālais pieaugums</a:t>
            </a:r>
            <a:endParaRPr lang="en-GB" dirty="0"/>
          </a:p>
        </p:txBody>
      </p:sp>
      <p:pic>
        <p:nvPicPr>
          <p:cNvPr id="5122" name="Picture 2" descr="http://likumi.lv/wwwraksti/1998/225/213537/BIL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66750"/>
            <a:ext cx="3034376" cy="410146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1371600" y="1692000"/>
            <a:ext cx="236166" cy="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503600" y="1581150"/>
            <a:ext cx="0" cy="18705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71600" y="1920600"/>
            <a:ext cx="236166" cy="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03600" y="1809750"/>
            <a:ext cx="0" cy="187050"/>
          </a:xfrm>
          <a:prstGeom prst="line">
            <a:avLst/>
          </a:prstGeom>
          <a:ln w="1905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1000" y="173355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 y="1962150"/>
            <a:ext cx="838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400800" y="666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8006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64008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8229600" y="12763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Connector 27"/>
          <p:cNvCxnSpPr>
            <a:stCxn id="25" idx="0"/>
            <a:endCxn id="22" idx="2"/>
          </p:cNvCxnSpPr>
          <p:nvPr/>
        </p:nvCxnSpPr>
        <p:spPr>
          <a:xfrm flipV="1">
            <a:off x="4953000" y="819150"/>
            <a:ext cx="14478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6"/>
            <a:endCxn id="27" idx="0"/>
          </p:cNvCxnSpPr>
          <p:nvPr/>
        </p:nvCxnSpPr>
        <p:spPr>
          <a:xfrm>
            <a:off x="6705600" y="819150"/>
            <a:ext cx="1676400" cy="4572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0"/>
            <a:endCxn id="22" idx="4"/>
          </p:cNvCxnSpPr>
          <p:nvPr/>
        </p:nvCxnSpPr>
        <p:spPr>
          <a:xfrm flipV="1">
            <a:off x="6553200" y="971550"/>
            <a:ext cx="0" cy="304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3434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5257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p:cNvSpPr/>
          <p:nvPr/>
        </p:nvSpPr>
        <p:spPr>
          <a:xfrm>
            <a:off x="4800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5943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68580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6400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77724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86868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229600" y="18097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p:cNvCxnSpPr>
            <a:stCxn id="37" idx="0"/>
            <a:endCxn id="25" idx="2"/>
          </p:cNvCxnSpPr>
          <p:nvPr/>
        </p:nvCxnSpPr>
        <p:spPr>
          <a:xfrm flipV="1">
            <a:off x="44958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5" idx="6"/>
            <a:endCxn id="40" idx="0"/>
          </p:cNvCxnSpPr>
          <p:nvPr/>
        </p:nvCxnSpPr>
        <p:spPr>
          <a:xfrm>
            <a:off x="51054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1" idx="0"/>
          </p:cNvCxnSpPr>
          <p:nvPr/>
        </p:nvCxnSpPr>
        <p:spPr>
          <a:xfrm flipV="1">
            <a:off x="49530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132" name="TextBox 5131"/>
          <p:cNvSpPr txBox="1"/>
          <p:nvPr/>
        </p:nvSpPr>
        <p:spPr>
          <a:xfrm>
            <a:off x="5105400" y="816173"/>
            <a:ext cx="622286" cy="307777"/>
          </a:xfrm>
          <a:prstGeom prst="rect">
            <a:avLst/>
          </a:prstGeom>
          <a:noFill/>
        </p:spPr>
        <p:txBody>
          <a:bodyPr wrap="none" rtlCol="0">
            <a:spAutoFit/>
          </a:bodyPr>
          <a:lstStyle/>
          <a:p>
            <a:r>
              <a:rPr lang="lv-LV" sz="1400" dirty="0" smtClean="0"/>
              <a:t>svītro</a:t>
            </a:r>
            <a:endParaRPr lang="en-GB" sz="1400" dirty="0"/>
          </a:p>
        </p:txBody>
      </p:sp>
      <p:sp>
        <p:nvSpPr>
          <p:cNvPr id="60" name="TextBox 59"/>
          <p:cNvSpPr txBox="1"/>
          <p:nvPr/>
        </p:nvSpPr>
        <p:spPr>
          <a:xfrm>
            <a:off x="7607314" y="816173"/>
            <a:ext cx="612668" cy="307777"/>
          </a:xfrm>
          <a:prstGeom prst="rect">
            <a:avLst/>
          </a:prstGeom>
          <a:noFill/>
        </p:spPr>
        <p:txBody>
          <a:bodyPr wrap="none" rtlCol="0">
            <a:spAutoFit/>
          </a:bodyPr>
          <a:lstStyle/>
          <a:p>
            <a:r>
              <a:rPr lang="lv-LV" sz="1400" dirty="0" smtClean="0"/>
              <a:t>pluso</a:t>
            </a:r>
            <a:endParaRPr lang="en-GB" sz="1400" dirty="0"/>
          </a:p>
        </p:txBody>
      </p:sp>
      <p:sp>
        <p:nvSpPr>
          <p:cNvPr id="61" name="TextBox 60"/>
          <p:cNvSpPr txBox="1"/>
          <p:nvPr/>
        </p:nvSpPr>
        <p:spPr>
          <a:xfrm>
            <a:off x="6477000" y="968573"/>
            <a:ext cx="891591" cy="307777"/>
          </a:xfrm>
          <a:prstGeom prst="rect">
            <a:avLst/>
          </a:prstGeom>
          <a:noFill/>
        </p:spPr>
        <p:txBody>
          <a:bodyPr wrap="none" rtlCol="0">
            <a:spAutoFit/>
          </a:bodyPr>
          <a:lstStyle/>
          <a:p>
            <a:r>
              <a:rPr lang="lv-LV" sz="1400" dirty="0" smtClean="0"/>
              <a:t>neaiztiek</a:t>
            </a:r>
            <a:endParaRPr lang="en-GB" sz="1400" dirty="0"/>
          </a:p>
        </p:txBody>
      </p:sp>
      <p:sp>
        <p:nvSpPr>
          <p:cNvPr id="5133" name="Left Brace 5132"/>
          <p:cNvSpPr/>
          <p:nvPr/>
        </p:nvSpPr>
        <p:spPr>
          <a:xfrm>
            <a:off x="4419600" y="742950"/>
            <a:ext cx="2286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34" name="TextBox 5133"/>
          <p:cNvSpPr txBox="1"/>
          <p:nvPr/>
        </p:nvSpPr>
        <p:spPr>
          <a:xfrm>
            <a:off x="3505200" y="819150"/>
            <a:ext cx="941283" cy="369332"/>
          </a:xfrm>
          <a:prstGeom prst="rect">
            <a:avLst/>
          </a:prstGeom>
          <a:noFill/>
        </p:spPr>
        <p:txBody>
          <a:bodyPr wrap="none" rtlCol="0">
            <a:spAutoFit/>
          </a:bodyPr>
          <a:lstStyle/>
          <a:p>
            <a:r>
              <a:rPr lang="lv-LV" dirty="0" smtClean="0"/>
              <a:t>1.kand.</a:t>
            </a:r>
            <a:endParaRPr lang="en-GB" dirty="0"/>
          </a:p>
        </p:txBody>
      </p:sp>
      <p:sp>
        <p:nvSpPr>
          <p:cNvPr id="64" name="Left Brace 63"/>
          <p:cNvSpPr/>
          <p:nvPr/>
        </p:nvSpPr>
        <p:spPr>
          <a:xfrm>
            <a:off x="4038600" y="1428750"/>
            <a:ext cx="2286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5" name="TextBox 64"/>
          <p:cNvSpPr txBox="1"/>
          <p:nvPr/>
        </p:nvSpPr>
        <p:spPr>
          <a:xfrm>
            <a:off x="3124200" y="1504950"/>
            <a:ext cx="941283" cy="369332"/>
          </a:xfrm>
          <a:prstGeom prst="rect">
            <a:avLst/>
          </a:prstGeom>
          <a:noFill/>
        </p:spPr>
        <p:txBody>
          <a:bodyPr wrap="none" rtlCol="0">
            <a:spAutoFit/>
          </a:bodyPr>
          <a:lstStyle/>
          <a:p>
            <a:r>
              <a:rPr lang="lv-LV" dirty="0"/>
              <a:t>2</a:t>
            </a:r>
            <a:r>
              <a:rPr lang="lv-LV" dirty="0" smtClean="0"/>
              <a:t>.kand.</a:t>
            </a:r>
            <a:endParaRPr lang="en-GB" dirty="0"/>
          </a:p>
        </p:txBody>
      </p:sp>
      <p:cxnSp>
        <p:nvCxnSpPr>
          <p:cNvPr id="66" name="Straight Connector 65"/>
          <p:cNvCxnSpPr>
            <a:stCxn id="26" idx="6"/>
            <a:endCxn id="45" idx="0"/>
          </p:cNvCxnSpPr>
          <p:nvPr/>
        </p:nvCxnSpPr>
        <p:spPr>
          <a:xfrm>
            <a:off x="67056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0960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5532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924800" y="1428750"/>
            <a:ext cx="304800" cy="381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8382000" y="1581150"/>
            <a:ext cx="0" cy="228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534400" y="1428750"/>
            <a:ext cx="304800" cy="381000"/>
          </a:xfrm>
          <a:prstGeom prst="line">
            <a:avLst/>
          </a:prstGeom>
          <a:ln w="25400">
            <a:solidFill>
              <a:srgbClr val="2DD20F"/>
            </a:solidFill>
          </a:ln>
        </p:spPr>
        <p:style>
          <a:lnRef idx="1">
            <a:schemeClr val="accent1"/>
          </a:lnRef>
          <a:fillRef idx="0">
            <a:schemeClr val="accent1"/>
          </a:fillRef>
          <a:effectRef idx="0">
            <a:schemeClr val="accent1"/>
          </a:effectRef>
          <a:fontRef idx="minor">
            <a:schemeClr val="tx1"/>
          </a:fontRef>
        </p:style>
      </p:cxnSp>
      <p:sp>
        <p:nvSpPr>
          <p:cNvPr id="5137" name="Right Brace 5136"/>
          <p:cNvSpPr/>
          <p:nvPr/>
        </p:nvSpPr>
        <p:spPr>
          <a:xfrm rot="5400000">
            <a:off x="6188399" y="1292551"/>
            <a:ext cx="424802" cy="518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6" name="Oval 75"/>
          <p:cNvSpPr/>
          <p:nvPr/>
        </p:nvSpPr>
        <p:spPr>
          <a:xfrm>
            <a:off x="38862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42672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38" name="TextBox 5137"/>
          <p:cNvSpPr txBox="1"/>
          <p:nvPr/>
        </p:nvSpPr>
        <p:spPr>
          <a:xfrm>
            <a:off x="4733228" y="2524307"/>
            <a:ext cx="439544" cy="461665"/>
          </a:xfrm>
          <a:prstGeom prst="rect">
            <a:avLst/>
          </a:prstGeom>
          <a:noFill/>
        </p:spPr>
        <p:txBody>
          <a:bodyPr wrap="none" rtlCol="0">
            <a:spAutoFit/>
          </a:bodyPr>
          <a:lstStyle/>
          <a:p>
            <a:r>
              <a:rPr lang="lv-LV" sz="2400" dirty="0" smtClean="0"/>
              <a:t>...</a:t>
            </a:r>
            <a:endParaRPr lang="en-GB" sz="2400" dirty="0"/>
          </a:p>
        </p:txBody>
      </p:sp>
      <p:sp>
        <p:nvSpPr>
          <p:cNvPr id="79" name="TextBox 78"/>
          <p:cNvSpPr txBox="1"/>
          <p:nvPr/>
        </p:nvSpPr>
        <p:spPr>
          <a:xfrm>
            <a:off x="6266056" y="2524307"/>
            <a:ext cx="439544" cy="461665"/>
          </a:xfrm>
          <a:prstGeom prst="rect">
            <a:avLst/>
          </a:prstGeom>
          <a:noFill/>
        </p:spPr>
        <p:txBody>
          <a:bodyPr wrap="none" rtlCol="0">
            <a:spAutoFit/>
          </a:bodyPr>
          <a:lstStyle/>
          <a:p>
            <a:r>
              <a:rPr lang="lv-LV" sz="2400" dirty="0" smtClean="0"/>
              <a:t>...</a:t>
            </a:r>
            <a:endParaRPr lang="en-GB" sz="2400" dirty="0"/>
          </a:p>
        </p:txBody>
      </p:sp>
      <p:sp>
        <p:nvSpPr>
          <p:cNvPr id="80" name="TextBox 79"/>
          <p:cNvSpPr txBox="1"/>
          <p:nvPr/>
        </p:nvSpPr>
        <p:spPr>
          <a:xfrm>
            <a:off x="8162228" y="2524307"/>
            <a:ext cx="439544" cy="461665"/>
          </a:xfrm>
          <a:prstGeom prst="rect">
            <a:avLst/>
          </a:prstGeom>
          <a:noFill/>
        </p:spPr>
        <p:txBody>
          <a:bodyPr wrap="none" rtlCol="0">
            <a:spAutoFit/>
          </a:bodyPr>
          <a:lstStyle/>
          <a:p>
            <a:r>
              <a:rPr lang="lv-LV" sz="2400" dirty="0" smtClean="0"/>
              <a:t>...</a:t>
            </a:r>
            <a:endParaRPr lang="en-GB" sz="2400" dirty="0"/>
          </a:p>
        </p:txBody>
      </p:sp>
      <p:sp>
        <p:nvSpPr>
          <p:cNvPr id="81" name="TextBox 80"/>
          <p:cNvSpPr txBox="1"/>
          <p:nvPr/>
        </p:nvSpPr>
        <p:spPr>
          <a:xfrm>
            <a:off x="6096000" y="3405485"/>
            <a:ext cx="439544" cy="461665"/>
          </a:xfrm>
          <a:prstGeom prst="rect">
            <a:avLst/>
          </a:prstGeom>
          <a:noFill/>
        </p:spPr>
        <p:txBody>
          <a:bodyPr wrap="none" rtlCol="0">
            <a:spAutoFit/>
          </a:bodyPr>
          <a:lstStyle/>
          <a:p>
            <a:r>
              <a:rPr lang="lv-LV" sz="2400" dirty="0" smtClean="0"/>
              <a:t>...</a:t>
            </a:r>
            <a:endParaRPr lang="en-GB" sz="2400" dirty="0"/>
          </a:p>
        </p:txBody>
      </p:sp>
      <p:sp>
        <p:nvSpPr>
          <p:cNvPr id="82" name="Oval 81"/>
          <p:cNvSpPr/>
          <p:nvPr/>
        </p:nvSpPr>
        <p:spPr>
          <a:xfrm>
            <a:off x="8534400" y="3483917"/>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p:cNvSpPr/>
          <p:nvPr/>
        </p:nvSpPr>
        <p:spPr>
          <a:xfrm>
            <a:off x="8153400" y="348615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139" name="TextBox 5138"/>
              <p:cNvSpPr txBox="1"/>
              <p:nvPr/>
            </p:nvSpPr>
            <p:spPr>
              <a:xfrm>
                <a:off x="4286968" y="4324350"/>
                <a:ext cx="40950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b="0" i="1" smtClean="0">
                          <a:latin typeface="Cambria Math"/>
                        </a:rPr>
                        <m:t>3</m:t>
                      </m:r>
                      <m:r>
                        <a:rPr lang="lv-LV" sz="2800" b="0" i="1" smtClean="0">
                          <a:latin typeface="Cambria Math"/>
                          <a:ea typeface="Cambria Math"/>
                        </a:rPr>
                        <m:t>×3×3×⋯×3= </m:t>
                      </m:r>
                      <m:sSup>
                        <m:sSupPr>
                          <m:ctrlPr>
                            <a:rPr lang="lv-LV" sz="2800" b="0" i="1" smtClean="0">
                              <a:latin typeface="Cambria Math"/>
                              <a:ea typeface="Cambria Math"/>
                            </a:rPr>
                          </m:ctrlPr>
                        </m:sSupPr>
                        <m:e>
                          <m:r>
                            <a:rPr lang="lv-LV" sz="2800" b="0" i="1" smtClean="0">
                              <a:latin typeface="Cambria Math"/>
                              <a:ea typeface="Cambria Math"/>
                            </a:rPr>
                            <m:t>3</m:t>
                          </m:r>
                        </m:e>
                        <m:sup>
                          <m:r>
                            <a:rPr lang="lv-LV" sz="2800" b="0" i="1" smtClean="0">
                              <a:latin typeface="Cambria Math"/>
                              <a:ea typeface="Cambria Math"/>
                            </a:rPr>
                            <m:t>28</m:t>
                          </m:r>
                        </m:sup>
                      </m:sSup>
                    </m:oMath>
                  </m:oMathPara>
                </a14:m>
                <a:endParaRPr lang="en-GB" sz="2800" dirty="0"/>
              </a:p>
            </p:txBody>
          </p:sp>
        </mc:Choice>
        <mc:Fallback xmlns="">
          <p:sp>
            <p:nvSpPr>
              <p:cNvPr id="5139" name="TextBox 5138"/>
              <p:cNvSpPr txBox="1">
                <a:spLocks noRot="1" noChangeAspect="1" noMove="1" noResize="1" noEditPoints="1" noAdjustHandles="1" noChangeArrowheads="1" noChangeShapeType="1" noTextEdit="1"/>
              </p:cNvSpPr>
              <p:nvPr/>
            </p:nvSpPr>
            <p:spPr>
              <a:xfrm>
                <a:off x="4286968" y="4324350"/>
                <a:ext cx="4095032" cy="523220"/>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7217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Cik veidos var nobalsot 12.Saeimas vēlēšanās?</a:t>
            </a:r>
            <a:endParaRPr lang="en-GB" dirty="0"/>
          </a:p>
        </p:txBody>
      </p:sp>
      <mc:AlternateContent xmlns:mc="http://schemas.openxmlformats.org/markup-compatibility/2006" xmlns:a14="http://schemas.microsoft.com/office/drawing/2010/main">
        <mc:Choice Requires="a14">
          <p:sp>
            <p:nvSpPr>
              <p:cNvPr id="6" name="Text Placeholder 5"/>
              <p:cNvSpPr>
                <a:spLocks noGrp="1"/>
              </p:cNvSpPr>
              <p:nvPr>
                <p:ph type="body" idx="10"/>
              </p:nvPr>
            </p:nvSpPr>
            <p:spPr>
              <a:xfrm>
                <a:off x="152400" y="895350"/>
                <a:ext cx="4419600" cy="3850920"/>
              </a:xfrm>
            </p:spPr>
            <p:txBody>
              <a:bodyPr>
                <a:noAutofit/>
              </a:bodyPr>
              <a:lstStyle/>
              <a:p>
                <a:pPr marL="0" indent="0">
                  <a:buNone/>
                </a:pPr>
                <a:r>
                  <a:rPr lang="lv-LV" sz="2400" b="1" dirty="0" smtClean="0"/>
                  <a:t>Rīgas apgabalā:</a:t>
                </a:r>
              </a:p>
              <a:p>
                <a:pPr marL="0" indent="0" algn="l">
                  <a:buNone/>
                </a:pPr>
                <a14:m>
                  <m:oMathPara xmlns:m="http://schemas.openxmlformats.org/officeDocument/2006/math">
                    <m:oMathParaPr>
                      <m:jc m:val="centerGroup"/>
                    </m:oMathParaPr>
                    <m:oMath xmlns:m="http://schemas.openxmlformats.org/officeDocument/2006/math">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𝟑𝟐</m:t>
                          </m:r>
                        </m:sup>
                      </m:sSup>
                      <m:r>
                        <a:rPr lang="lv-LV" sz="2400" b="1" i="1"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𝟏𝟒</m:t>
                          </m:r>
                        </m:sup>
                      </m:sSup>
                      <m:r>
                        <a:rPr lang="lv-LV" sz="2400" b="1" i="1"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𝟒</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0"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𝟏𝟎</m:t>
                          </m:r>
                        </m:sup>
                      </m:sSup>
                      <m:r>
                        <a:rPr lang="lv-LV" sz="2400" b="1" i="1" smtClean="0">
                          <a:solidFill>
                            <a:srgbClr val="00B050"/>
                          </a:solidFill>
                          <a:latin typeface="Cambria Math"/>
                        </a:rPr>
                        <m:t>+ </m:t>
                      </m:r>
                    </m:oMath>
                  </m:oMathPara>
                </a14:m>
                <a:endParaRPr lang="lv-LV" sz="2400" b="1" dirty="0" smtClean="0">
                  <a:solidFill>
                    <a:srgbClr val="00B050"/>
                  </a:solidFill>
                </a:endParaRPr>
              </a:p>
              <a:p>
                <a:pPr marL="0" indent="0" algn="l">
                  <a:buNone/>
                </a:pPr>
                <a14:m>
                  <m:oMathPara xmlns:m="http://schemas.openxmlformats.org/officeDocument/2006/math">
                    <m:oMathParaPr>
                      <m:jc m:val="centerGroup"/>
                    </m:oMathParaPr>
                    <m:oMath xmlns:m="http://schemas.openxmlformats.org/officeDocument/2006/math">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 </m:t>
                          </m:r>
                          <m:r>
                            <a:rPr lang="lv-LV" sz="2400" b="1" i="1" smtClean="0">
                              <a:solidFill>
                                <a:srgbClr val="00B050"/>
                              </a:solidFill>
                              <a:latin typeface="Cambria Math"/>
                            </a:rPr>
                            <m:t>𝟑</m:t>
                          </m:r>
                        </m:e>
                        <m:sup>
                          <m:r>
                            <a:rPr lang="lv-LV" sz="2400" b="1" i="1" smtClean="0">
                              <a:solidFill>
                                <a:srgbClr val="00B050"/>
                              </a:solidFill>
                              <a:latin typeface="Cambria Math"/>
                            </a:rPr>
                            <m:t>𝟑𝟒</m:t>
                          </m:r>
                        </m:sup>
                      </m:sSup>
                      <m:r>
                        <a:rPr lang="lv-LV" sz="2400" b="1" i="1" smtClean="0">
                          <a:solidFill>
                            <a:srgbClr val="00B050"/>
                          </a:solidFill>
                          <a:latin typeface="Cambria Math"/>
                        </a:rPr>
                        <m:t>+ </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𝟑𝟐</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𝟑𝟏</m:t>
                          </m:r>
                        </m:sup>
                      </m:sSup>
                      <m:r>
                        <a:rPr lang="lv-LV" sz="2400" b="1" i="1" smtClean="0">
                          <a:solidFill>
                            <a:srgbClr val="00B050"/>
                          </a:solidFill>
                          <a:latin typeface="Cambria Math"/>
                        </a:rPr>
                        <m:t>+</m:t>
                      </m:r>
                    </m:oMath>
                  </m:oMathPara>
                </a14:m>
                <a:endParaRPr lang="lv-LV" sz="2400" b="1" dirty="0">
                  <a:solidFill>
                    <a:srgbClr val="00B050"/>
                  </a:solidFill>
                </a:endParaRPr>
              </a:p>
              <a:p>
                <a:pPr marL="0" indent="0" algn="l">
                  <a:buNone/>
                </a:pPr>
                <a:r>
                  <a:rPr lang="lv-LV" sz="2400" b="1" dirty="0" smtClean="0">
                    <a:solidFill>
                      <a:srgbClr val="00B050"/>
                    </a:solidFill>
                  </a:rPr>
                  <a:t> </a:t>
                </a:r>
                <a14:m>
                  <m:oMath xmlns:m="http://schemas.openxmlformats.org/officeDocument/2006/math">
                    <m:sSup>
                      <m:sSupPr>
                        <m:ctrlPr>
                          <a:rPr lang="lv-LV" sz="2400" b="1" i="1" smtClean="0">
                            <a:solidFill>
                              <a:srgbClr val="00B050"/>
                            </a:solidFill>
                            <a:latin typeface="Cambria Math"/>
                          </a:rPr>
                        </m:ctrlPr>
                      </m:sSupPr>
                      <m:e>
                        <m:r>
                          <a:rPr lang="lv-LV" sz="2400" b="1" i="1" smtClean="0">
                            <a:solidFill>
                              <a:srgbClr val="00B050"/>
                            </a:solidFill>
                            <a:latin typeface="Cambria Math"/>
                          </a:rPr>
                          <m:t>+ </m:t>
                        </m:r>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𝟑𝟓</m:t>
                        </m:r>
                      </m:sup>
                    </m:sSup>
                    <m:r>
                      <a:rPr lang="lv-LV" sz="2400" b="1" i="1" smtClean="0">
                        <a:solidFill>
                          <a:srgbClr val="00B050"/>
                        </a:solidFill>
                        <a:latin typeface="Cambria Math"/>
                      </a:rPr>
                      <m:t>+</m:t>
                    </m:r>
                    <m:sSup>
                      <m:sSupPr>
                        <m:ctrlPr>
                          <a:rPr lang="lv-LV" sz="2400" b="1" i="1" smtClean="0">
                            <a:solidFill>
                              <a:srgbClr val="00B050"/>
                            </a:solidFill>
                            <a:latin typeface="Cambria Math"/>
                          </a:rPr>
                        </m:ctrlPr>
                      </m:sSupPr>
                      <m:e>
                        <m:r>
                          <a:rPr lang="lv-LV" sz="2400" b="1" i="1" smtClean="0">
                            <a:solidFill>
                              <a:srgbClr val="00B050"/>
                            </a:solidFill>
                            <a:latin typeface="Cambria Math"/>
                          </a:rPr>
                          <m:t>𝟑</m:t>
                        </m:r>
                      </m:e>
                      <m:sup>
                        <m:r>
                          <a:rPr lang="lv-LV" sz="2400" b="1" i="1" smtClean="0">
                            <a:solidFill>
                              <a:srgbClr val="00B050"/>
                            </a:solidFill>
                            <a:latin typeface="Cambria Math"/>
                          </a:rPr>
                          <m:t>𝟑𝟑</m:t>
                        </m:r>
                      </m:sup>
                    </m:sSup>
                    <m:r>
                      <a:rPr lang="lv-LV" sz="2400" b="1" i="1" smtClean="0">
                        <a:solidFill>
                          <a:srgbClr val="00B050"/>
                        </a:solidFill>
                        <a:latin typeface="Cambria Math"/>
                      </a:rPr>
                      <m:t>= </m:t>
                    </m:r>
                  </m:oMath>
                </a14:m>
                <a:endParaRPr lang="lv-LV" sz="2400" b="1" dirty="0" smtClean="0">
                  <a:solidFill>
                    <a:srgbClr val="00B050"/>
                  </a:solidFill>
                </a:endParaRPr>
              </a:p>
              <a:p>
                <a:pPr marL="0" indent="0" algn="l">
                  <a:buNone/>
                </a:pPr>
                <a14:m>
                  <m:oMathPara xmlns:m="http://schemas.openxmlformats.org/officeDocument/2006/math">
                    <m:oMathParaPr>
                      <m:jc m:val="centerGroup"/>
                    </m:oMathParaPr>
                    <m:oMath xmlns:m="http://schemas.openxmlformats.org/officeDocument/2006/math">
                      <m:r>
                        <a:rPr lang="lv-LV" sz="2400" b="1" i="1" smtClean="0">
                          <a:latin typeface="Cambria Math"/>
                          <a:ea typeface="Cambria Math"/>
                        </a:rPr>
                        <m:t>=</m:t>
                      </m:r>
                      <m:r>
                        <m:rPr>
                          <m:nor/>
                        </m:rPr>
                        <a:rPr lang="en-GB" sz="2400" dirty="0" smtClean="0"/>
                        <m:t>276717681540050355</m:t>
                      </m:r>
                      <m:r>
                        <m:rPr>
                          <m:nor/>
                        </m:rPr>
                        <a:rPr lang="lv-LV" sz="2400" b="1" i="0" dirty="0" smtClean="0"/>
                        <m:t> </m:t>
                      </m:r>
                      <m:r>
                        <a:rPr lang="lv-LV" sz="2400" b="1" i="1" dirty="0" smtClean="0">
                          <a:latin typeface="Cambria Math"/>
                          <a:ea typeface="Cambria Math"/>
                        </a:rPr>
                        <m:t>≈</m:t>
                      </m:r>
                    </m:oMath>
                  </m:oMathPara>
                </a14:m>
                <a:endParaRPr lang="lv-LV" sz="2400" b="1" dirty="0" smtClean="0"/>
              </a:p>
              <a:p>
                <a:pPr marL="0" indent="0" algn="l">
                  <a:buNone/>
                </a:pPr>
                <a14:m>
                  <m:oMathPara xmlns:m="http://schemas.openxmlformats.org/officeDocument/2006/math">
                    <m:oMathParaPr>
                      <m:jc m:val="centerGroup"/>
                    </m:oMathParaPr>
                    <m:oMath xmlns:m="http://schemas.openxmlformats.org/officeDocument/2006/math">
                      <m:r>
                        <a:rPr lang="lv-LV" sz="2400" b="1" i="1" smtClean="0">
                          <a:latin typeface="Cambria Math"/>
                          <a:ea typeface="Cambria Math"/>
                        </a:rPr>
                        <m:t>≈</m:t>
                      </m:r>
                      <m:r>
                        <a:rPr lang="lv-LV" sz="2400" b="1" i="1" smtClean="0">
                          <a:latin typeface="Cambria Math"/>
                        </a:rPr>
                        <m:t>𝟐</m:t>
                      </m:r>
                      <m:r>
                        <a:rPr lang="lv-LV" sz="2400" b="1" i="1" smtClean="0">
                          <a:latin typeface="Cambria Math"/>
                        </a:rPr>
                        <m:t>.</m:t>
                      </m:r>
                      <m:r>
                        <a:rPr lang="lv-LV" sz="2400" b="1" i="1" smtClean="0">
                          <a:latin typeface="Cambria Math"/>
                        </a:rPr>
                        <m:t>𝟕𝟕</m:t>
                      </m:r>
                      <m:r>
                        <a:rPr lang="lv-LV" sz="2400" b="1" i="1" smtClean="0">
                          <a:latin typeface="Cambria Math"/>
                        </a:rPr>
                        <m:t> ×</m:t>
                      </m:r>
                      <m:sSup>
                        <m:sSupPr>
                          <m:ctrlPr>
                            <a:rPr lang="lv-LV" sz="2400" b="1" i="1" smtClean="0">
                              <a:latin typeface="Cambria Math"/>
                              <a:ea typeface="Cambria Math"/>
                            </a:rPr>
                          </m:ctrlPr>
                        </m:sSupPr>
                        <m:e>
                          <m:r>
                            <a:rPr lang="lv-LV" sz="2400" b="1" i="1" smtClean="0">
                              <a:latin typeface="Cambria Math"/>
                              <a:ea typeface="Cambria Math"/>
                            </a:rPr>
                            <m:t>𝟏𝟎</m:t>
                          </m:r>
                        </m:e>
                        <m:sup>
                          <m:r>
                            <a:rPr lang="lv-LV" sz="2400" b="1" i="1" smtClean="0">
                              <a:latin typeface="Cambria Math"/>
                              <a:ea typeface="Cambria Math"/>
                            </a:rPr>
                            <m:t>𝟏𝟕</m:t>
                          </m:r>
                        </m:sup>
                      </m:sSup>
                    </m:oMath>
                  </m:oMathPara>
                </a14:m>
                <a:endParaRPr lang="lv-LV" sz="2400" b="1" dirty="0" smtClean="0"/>
              </a:p>
              <a:p>
                <a:pPr marL="0" indent="0">
                  <a:buNone/>
                </a:pPr>
                <a:r>
                  <a:rPr lang="lv-LV" sz="2400" dirty="0" smtClean="0"/>
                  <a:t>jeb 277 kvadriljoni dažādi aizpildītu vēlēšanu zīmju. </a:t>
                </a:r>
                <a:endParaRPr lang="en-GB" sz="2400" b="1" dirty="0"/>
              </a:p>
            </p:txBody>
          </p:sp>
        </mc:Choice>
        <mc:Fallback xmlns="">
          <p:sp>
            <p:nvSpPr>
              <p:cNvPr id="6" name="Text Placeholder 5"/>
              <p:cNvSpPr>
                <a:spLocks noGrp="1" noRot="1" noChangeAspect="1" noMove="1" noResize="1" noEditPoints="1" noAdjustHandles="1" noChangeArrowheads="1" noChangeShapeType="1" noTextEdit="1"/>
              </p:cNvSpPr>
              <p:nvPr>
                <p:ph type="body" idx="10"/>
              </p:nvPr>
            </p:nvSpPr>
            <p:spPr>
              <a:xfrm>
                <a:off x="152400" y="895350"/>
                <a:ext cx="4419600" cy="3850920"/>
              </a:xfrm>
              <a:blipFill rotWithShape="1">
                <a:blip r:embed="rId3"/>
                <a:stretch>
                  <a:fillRect l="-4138" t="-2532" r="-37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572000" y="1123950"/>
                <a:ext cx="4495800" cy="3455113"/>
              </a:xfrm>
              <a:prstGeom prst="rect">
                <a:avLst/>
              </a:prstGeom>
              <a:noFill/>
            </p:spPr>
            <p:txBody>
              <a:bodyPr wrap="square" rtlCol="0">
                <a:spAutoFit/>
              </a:bodyPr>
              <a:lstStyle/>
              <a:p>
                <a:r>
                  <a:rPr lang="lv-LV" sz="2400" b="1" dirty="0" smtClean="0"/>
                  <a:t>Kurzemes apgabalā:</a:t>
                </a:r>
              </a:p>
              <a:p>
                <a:pPr/>
                <a14:m>
                  <m:oMathPara xmlns:m="http://schemas.openxmlformats.org/officeDocument/2006/math">
                    <m:oMathParaPr>
                      <m:jc m:val="centerGroup"/>
                    </m:oMathParaPr>
                    <m:oMath xmlns:m="http://schemas.openxmlformats.org/officeDocument/2006/math">
                      <m:sSup>
                        <m:sSupPr>
                          <m:ctrlPr>
                            <a:rPr lang="lv-LV" sz="2400" b="1" i="1" smtClean="0">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𝟓</m:t>
                          </m:r>
                        </m:sup>
                      </m:sSup>
                      <m:r>
                        <a:rPr lang="lv-LV" sz="2400" b="1" i="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𝟓</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𝟑</m:t>
                          </m:r>
                        </m:sup>
                      </m:sSup>
                      <m:r>
                        <a:rPr lang="lv-LV" sz="2400" b="1" i="1">
                          <a:solidFill>
                            <a:srgbClr val="0070C0"/>
                          </a:solidFill>
                          <a:latin typeface="Cambria Math"/>
                        </a:rPr>
                        <m:t>+ </m:t>
                      </m:r>
                    </m:oMath>
                  </m:oMathPara>
                </a14:m>
                <a:endParaRPr lang="lv-LV" sz="2400" b="1" dirty="0">
                  <a:solidFill>
                    <a:srgbClr val="0070C0"/>
                  </a:solidFill>
                </a:endParaRPr>
              </a:p>
              <a:p>
                <a:pPr/>
                <a14:m>
                  <m:oMathPara xmlns:m="http://schemas.openxmlformats.org/officeDocument/2006/math">
                    <m:oMathParaPr>
                      <m:jc m:val="centerGroup"/>
                    </m:oMathParaPr>
                    <m:oMath xmlns:m="http://schemas.openxmlformats.org/officeDocument/2006/math">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 </m:t>
                          </m:r>
                          <m:r>
                            <a:rPr lang="lv-LV" sz="2400" b="1" i="1">
                              <a:solidFill>
                                <a:srgbClr val="0070C0"/>
                              </a:solidFill>
                              <a:latin typeface="Cambria Math"/>
                            </a:rPr>
                            <m:t>𝟑</m:t>
                          </m:r>
                        </m:e>
                        <m:sup>
                          <m:r>
                            <a:rPr lang="lv-LV" sz="2400" b="1" i="1">
                              <a:solidFill>
                                <a:srgbClr val="0070C0"/>
                              </a:solidFill>
                              <a:latin typeface="Cambria Math"/>
                            </a:rPr>
                            <m:t>𝟏𝟒</m:t>
                          </m:r>
                        </m:sup>
                      </m:sSup>
                      <m:r>
                        <a:rPr lang="lv-LV" sz="2400" b="1" i="1">
                          <a:solidFill>
                            <a:srgbClr val="0070C0"/>
                          </a:solidFill>
                          <a:latin typeface="Cambria Math"/>
                        </a:rPr>
                        <m:t>+ </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𝟔</m:t>
                          </m:r>
                        </m:sup>
                      </m:sSup>
                      <m:r>
                        <a:rPr lang="lv-LV" sz="2400" b="1" i="1">
                          <a:solidFill>
                            <a:srgbClr val="0070C0"/>
                          </a:solidFill>
                          <a:latin typeface="Cambria Math"/>
                        </a:rPr>
                        <m:t>+</m:t>
                      </m:r>
                    </m:oMath>
                  </m:oMathPara>
                </a14:m>
                <a:endParaRPr lang="lv-LV" sz="2400" b="1" dirty="0">
                  <a:solidFill>
                    <a:srgbClr val="0070C0"/>
                  </a:solidFill>
                </a:endParaRPr>
              </a:p>
              <a:p>
                <a:r>
                  <a:rPr lang="lv-LV" sz="2400" b="1" dirty="0">
                    <a:solidFill>
                      <a:srgbClr val="0070C0"/>
                    </a:solidFill>
                  </a:rPr>
                  <a:t> </a:t>
                </a:r>
                <a14:m>
                  <m:oMath xmlns:m="http://schemas.openxmlformats.org/officeDocument/2006/math">
                    <m:sSup>
                      <m:sSupPr>
                        <m:ctrlPr>
                          <a:rPr lang="lv-LV" sz="2400" b="1" i="1">
                            <a:solidFill>
                              <a:srgbClr val="0070C0"/>
                            </a:solidFill>
                            <a:latin typeface="Cambria Math"/>
                          </a:rPr>
                        </m:ctrlPr>
                      </m:sSupPr>
                      <m:e>
                        <m:r>
                          <a:rPr lang="lv-LV" sz="2400" b="1" i="1">
                            <a:solidFill>
                              <a:srgbClr val="0070C0"/>
                            </a:solidFill>
                            <a:latin typeface="Cambria Math"/>
                          </a:rPr>
                          <m:t>+ </m:t>
                        </m:r>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𝟏𝟔</m:t>
                        </m:r>
                      </m:sup>
                    </m:sSup>
                    <m:r>
                      <a:rPr lang="lv-LV" sz="2400" b="1" i="1">
                        <a:solidFill>
                          <a:srgbClr val="0070C0"/>
                        </a:solidFill>
                        <a:latin typeface="Cambria Math"/>
                      </a:rPr>
                      <m:t>+</m:t>
                    </m:r>
                    <m:sSup>
                      <m:sSupPr>
                        <m:ctrlPr>
                          <a:rPr lang="lv-LV" sz="2400" b="1" i="1">
                            <a:solidFill>
                              <a:srgbClr val="0070C0"/>
                            </a:solidFill>
                            <a:latin typeface="Cambria Math"/>
                          </a:rPr>
                        </m:ctrlPr>
                      </m:sSupPr>
                      <m:e>
                        <m:r>
                          <a:rPr lang="lv-LV" sz="2400" b="1" i="1">
                            <a:solidFill>
                              <a:srgbClr val="0070C0"/>
                            </a:solidFill>
                            <a:latin typeface="Cambria Math"/>
                          </a:rPr>
                          <m:t>𝟑</m:t>
                        </m:r>
                      </m:e>
                      <m:sup>
                        <m:r>
                          <a:rPr lang="lv-LV" sz="2400" b="1" i="1">
                            <a:solidFill>
                              <a:srgbClr val="0070C0"/>
                            </a:solidFill>
                            <a:latin typeface="Cambria Math"/>
                          </a:rPr>
                          <m:t>𝟏𝟑</m:t>
                        </m:r>
                      </m:sup>
                    </m:sSup>
                    <m:r>
                      <a:rPr lang="lv-LV" sz="2400" b="1" i="1">
                        <a:solidFill>
                          <a:srgbClr val="0070C0"/>
                        </a:solidFill>
                        <a:latin typeface="Cambria Math"/>
                      </a:rPr>
                      <m:t>= </m:t>
                    </m:r>
                  </m:oMath>
                </a14:m>
                <a:endParaRPr lang="lv-LV" sz="2400" b="1" dirty="0">
                  <a:solidFill>
                    <a:srgbClr val="0070C0"/>
                  </a:solidFill>
                </a:endParaRPr>
              </a:p>
              <a:p>
                <a:pPr/>
                <a14:m>
                  <m:oMathPara xmlns:m="http://schemas.openxmlformats.org/officeDocument/2006/math">
                    <m:oMathParaPr>
                      <m:jc m:val="centerGroup"/>
                    </m:oMathParaPr>
                    <m:oMath xmlns:m="http://schemas.openxmlformats.org/officeDocument/2006/math">
                      <m:r>
                        <a:rPr lang="lv-LV" sz="2400" b="1" i="1">
                          <a:latin typeface="Cambria Math"/>
                        </a:rPr>
                        <m:t>=</m:t>
                      </m:r>
                      <m:r>
                        <m:rPr>
                          <m:nor/>
                        </m:rPr>
                        <a:rPr lang="en-GB" sz="2400"/>
                        <m:t>224800785</m:t>
                      </m:r>
                      <m:r>
                        <a:rPr lang="en-GB" sz="2400" i="1">
                          <a:latin typeface="Cambria Math"/>
                          <a:ea typeface="Cambria Math"/>
                        </a:rPr>
                        <m:t>≈</m:t>
                      </m:r>
                    </m:oMath>
                  </m:oMathPara>
                </a14:m>
                <a:endParaRPr lang="lv-LV" sz="2400" i="1" dirty="0" smtClean="0">
                  <a:latin typeface="Cambria Math"/>
                  <a:ea typeface="Cambria Math"/>
                </a:endParaRPr>
              </a:p>
              <a:p>
                <a:pPr algn="ctr"/>
                <a14:m>
                  <m:oMath xmlns:m="http://schemas.openxmlformats.org/officeDocument/2006/math">
                    <m:r>
                      <a:rPr lang="en-GB" sz="2400" i="1">
                        <a:latin typeface="Cambria Math"/>
                        <a:ea typeface="Cambria Math"/>
                      </a:rPr>
                      <m:t>≈ </m:t>
                    </m:r>
                    <m:r>
                      <a:rPr lang="lv-LV" sz="2400" b="1" i="1">
                        <a:latin typeface="Cambria Math"/>
                        <a:ea typeface="Cambria Math"/>
                      </a:rPr>
                      <m:t>𝟐</m:t>
                    </m:r>
                    <m:r>
                      <a:rPr lang="lv-LV" sz="2400" b="1" i="1">
                        <a:latin typeface="Cambria Math"/>
                        <a:ea typeface="Cambria Math"/>
                      </a:rPr>
                      <m:t>.</m:t>
                    </m:r>
                    <m:r>
                      <a:rPr lang="lv-LV" sz="2400" b="1" i="1">
                        <a:latin typeface="Cambria Math"/>
                        <a:ea typeface="Cambria Math"/>
                      </a:rPr>
                      <m:t>𝟐𝟓</m:t>
                    </m:r>
                    <m:r>
                      <a:rPr lang="lv-LV" sz="2400" b="1" i="1">
                        <a:latin typeface="Cambria Math"/>
                        <a:ea typeface="Cambria Math"/>
                      </a:rPr>
                      <m:t>×</m:t>
                    </m:r>
                    <m:sSup>
                      <m:sSupPr>
                        <m:ctrlPr>
                          <a:rPr lang="lv-LV" sz="2400" b="1" i="1">
                            <a:latin typeface="Cambria Math"/>
                            <a:ea typeface="Cambria Math"/>
                          </a:rPr>
                        </m:ctrlPr>
                      </m:sSupPr>
                      <m:e>
                        <m:r>
                          <a:rPr lang="lv-LV" sz="2400" b="1" i="1">
                            <a:latin typeface="Cambria Math"/>
                            <a:ea typeface="Cambria Math"/>
                          </a:rPr>
                          <m:t>𝟏𝟎</m:t>
                        </m:r>
                      </m:e>
                      <m:sup>
                        <m:r>
                          <a:rPr lang="lv-LV" sz="2400" b="1" i="1">
                            <a:latin typeface="Cambria Math"/>
                            <a:ea typeface="Cambria Math"/>
                          </a:rPr>
                          <m:t>𝟖</m:t>
                        </m:r>
                      </m:sup>
                    </m:sSup>
                  </m:oMath>
                </a14:m>
                <a:r>
                  <a:rPr lang="lv-LV" sz="2400" b="1" dirty="0"/>
                  <a:t> </a:t>
                </a:r>
              </a:p>
              <a:p>
                <a:r>
                  <a:rPr lang="lv-LV" sz="2400" dirty="0"/>
                  <a:t>jeb 225 miljoni dažādi aizpildītu vēlēšanu zīmju. </a:t>
                </a:r>
                <a:endParaRPr lang="en-GB" sz="2400" b="1" dirty="0"/>
              </a:p>
              <a:p>
                <a:endParaRPr lang="en-GB"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0" y="1123950"/>
                <a:ext cx="4495800" cy="3455113"/>
              </a:xfrm>
              <a:prstGeom prst="rect">
                <a:avLst/>
              </a:prstGeom>
              <a:blipFill rotWithShape="1">
                <a:blip r:embed="rId4"/>
                <a:stretch>
                  <a:fillRect l="-2033" t="-1411"/>
                </a:stretch>
              </a:blipFill>
            </p:spPr>
            <p:txBody>
              <a:bodyPr/>
              <a:lstStyle/>
              <a:p>
                <a:r>
                  <a:rPr lang="en-GB">
                    <a:noFill/>
                  </a:rPr>
                  <a:t> </a:t>
                </a:r>
              </a:p>
            </p:txBody>
          </p:sp>
        </mc:Fallback>
      </mc:AlternateContent>
    </p:spTree>
    <p:extLst>
      <p:ext uri="{BB962C8B-B14F-4D97-AF65-F5344CB8AC3E}">
        <p14:creationId xmlns:p14="http://schemas.microsoft.com/office/powerpoint/2010/main" val="3912148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Vienmandātu (first-past-the-post vai alternative vote)</a:t>
            </a:r>
            <a:endParaRPr lang="en-GB" dirty="0"/>
          </a:p>
        </p:txBody>
      </p:sp>
      <p:sp>
        <p:nvSpPr>
          <p:cNvPr id="3" name="Text Placeholder 2"/>
          <p:cNvSpPr>
            <a:spLocks noGrp="1"/>
          </p:cNvSpPr>
          <p:nvPr>
            <p:ph type="body" idx="10"/>
          </p:nvPr>
        </p:nvSpPr>
        <p:spPr>
          <a:xfrm>
            <a:off x="152280" y="895320"/>
            <a:ext cx="2819520" cy="3850920"/>
          </a:xfrm>
        </p:spPr>
        <p:txBody>
          <a:bodyPr>
            <a:noAutofit/>
          </a:bodyPr>
          <a:lstStyle/>
          <a:p>
            <a:pPr marL="285750" indent="-285750">
              <a:buFont typeface="Arial" panose="020B0604020202020204" pitchFamily="34" charset="0"/>
              <a:buChar char="•"/>
            </a:pPr>
            <a:r>
              <a:rPr lang="lv-LV" sz="1800" b="1" dirty="0" smtClean="0"/>
              <a:t>ASV</a:t>
            </a:r>
            <a:r>
              <a:rPr lang="lv-LV" sz="1800" dirty="0" smtClean="0"/>
              <a:t> var nobalsot </a:t>
            </a:r>
            <a:r>
              <a:rPr lang="lv-LV" sz="1800" dirty="0" smtClean="0">
                <a:solidFill>
                  <a:srgbClr val="FF0000"/>
                </a:solidFill>
              </a:rPr>
              <a:t>2 vai 4 veidos</a:t>
            </a:r>
            <a:r>
              <a:rPr lang="lv-LV" sz="1800" dirty="0" smtClean="0"/>
              <a:t>. </a:t>
            </a:r>
          </a:p>
          <a:p>
            <a:pPr marL="285750" indent="-285750">
              <a:buFont typeface="Arial" panose="020B0604020202020204" pitchFamily="34" charset="0"/>
              <a:buChar char="•"/>
            </a:pPr>
            <a:r>
              <a:rPr lang="lv-LV" sz="1800" b="1" dirty="0" smtClean="0"/>
              <a:t>Lielbritānija</a:t>
            </a:r>
            <a:r>
              <a:rPr lang="lv-LV" sz="1800" dirty="0" smtClean="0"/>
              <a:t> – Attēlos   redzamajos biļetenos var nobalsot </a:t>
            </a:r>
            <a:r>
              <a:rPr lang="lv-LV" sz="1800" dirty="0" smtClean="0">
                <a:solidFill>
                  <a:srgbClr val="FF0000"/>
                </a:solidFill>
              </a:rPr>
              <a:t>5</a:t>
            </a:r>
            <a:r>
              <a:rPr lang="lv-LV" sz="1800" dirty="0" smtClean="0"/>
              <a:t> vai </a:t>
            </a:r>
            <a:r>
              <a:rPr lang="lv-LV" sz="1800" dirty="0" smtClean="0">
                <a:solidFill>
                  <a:srgbClr val="FF0000"/>
                </a:solidFill>
              </a:rPr>
              <a:t>7*6=42</a:t>
            </a:r>
            <a:r>
              <a:rPr lang="lv-LV" sz="1800" dirty="0" smtClean="0"/>
              <a:t> veidos. </a:t>
            </a:r>
          </a:p>
          <a:p>
            <a:endParaRPr lang="en-GB" sz="1800" dirty="0"/>
          </a:p>
        </p:txBody>
      </p:sp>
      <p:pic>
        <p:nvPicPr>
          <p:cNvPr id="8194" name="Picture 2" descr="http://blogs.lse.ac.uk/politicsandpolicy/files/2010/07/AV-ballot-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3791" y="742950"/>
            <a:ext cx="3019425" cy="40195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4.bp.blogspot.com/-wW6J6k3HHPE/TbGxyZXn_wI/AAAAAAAACFQ/eWMO8FBu15g/s1600/JDM+ballot.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71800" y="590550"/>
            <a:ext cx="3505200" cy="3324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899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Salīdzinājums ar citu valstu likumdevēju vēlēšanām</a:t>
            </a:r>
            <a:endParaRPr lang="en-GB" dirty="0"/>
          </a:p>
        </p:txBody>
      </p:sp>
      <p:sp>
        <p:nvSpPr>
          <p:cNvPr id="3" name="Text Placeholder 2"/>
          <p:cNvSpPr>
            <a:spLocks noGrp="1"/>
          </p:cNvSpPr>
          <p:nvPr>
            <p:ph type="body" idx="10"/>
          </p:nvPr>
        </p:nvSpPr>
        <p:spPr>
          <a:xfrm>
            <a:off x="152280" y="895320"/>
            <a:ext cx="6096120" cy="3850920"/>
          </a:xfrm>
        </p:spPr>
        <p:txBody>
          <a:bodyPr/>
          <a:lstStyle/>
          <a:p>
            <a:pPr marL="285750" indent="-285750">
              <a:buFont typeface="Arial" panose="020B0604020202020204" pitchFamily="34" charset="0"/>
              <a:buChar char="•"/>
            </a:pPr>
            <a:endParaRPr lang="lv-LV" dirty="0" smtClean="0"/>
          </a:p>
          <a:p>
            <a:pPr marL="285750" indent="-285750">
              <a:buFont typeface="Arial" panose="020B0604020202020204" pitchFamily="34" charset="0"/>
              <a:buChar char="•"/>
            </a:pPr>
            <a:endParaRPr lang="lv-LV" dirty="0" smtClean="0"/>
          </a:p>
          <a:p>
            <a:pPr marL="285750" indent="-285750">
              <a:buFont typeface="Arial" panose="020B0604020202020204" pitchFamily="34" charset="0"/>
              <a:buChar char="•"/>
            </a:pPr>
            <a:endParaRPr lang="lv-LV" dirty="0" smtClean="0"/>
          </a:p>
          <a:p>
            <a:endParaRPr lang="en-GB" dirty="0"/>
          </a:p>
        </p:txBody>
      </p:sp>
      <p:pic>
        <p:nvPicPr>
          <p:cNvPr id="7170" name="Picture 2" descr="http://upload.wikimedia.org/wikipedia/commons/thumb/7/7e/Bundestagswahl_05_stimmzett.jpg/320px-Bundestagswahl_05_stimmzet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9602"/>
            <a:ext cx="2362200" cy="4488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907018"/>
            <a:ext cx="5562600" cy="2677656"/>
          </a:xfrm>
          <a:prstGeom prst="rect">
            <a:avLst/>
          </a:prstGeom>
          <a:noFill/>
        </p:spPr>
        <p:txBody>
          <a:bodyPr wrap="square" rtlCol="0">
            <a:spAutoFit/>
          </a:bodyPr>
          <a:lstStyle/>
          <a:p>
            <a:r>
              <a:rPr lang="lv-LV" sz="2400" b="1" dirty="0" smtClean="0"/>
              <a:t>Vācija</a:t>
            </a:r>
            <a:r>
              <a:rPr lang="lv-LV" sz="2400" dirty="0" smtClean="0"/>
              <a:t> – jauktā sistēma; jāizvēlas viens aplītis katrā no divām slejām. Saraksti nav grozāmi. </a:t>
            </a:r>
          </a:p>
          <a:p>
            <a:r>
              <a:rPr lang="lv-LV" sz="2400" b="1" dirty="0" smtClean="0"/>
              <a:t>Igaunija</a:t>
            </a:r>
            <a:r>
              <a:rPr lang="lv-LV" sz="2400" dirty="0" smtClean="0"/>
              <a:t> – 12 apgabali (mazāk kandidātu); var īpaši izcelt vienu no saraksta. </a:t>
            </a:r>
          </a:p>
          <a:p>
            <a:endParaRPr lang="lv-LV" sz="2400" dirty="0"/>
          </a:p>
          <a:p>
            <a:r>
              <a:rPr lang="lv-LV" sz="2400" dirty="0" smtClean="0"/>
              <a:t>Izvēles iespēju – ap simtu. </a:t>
            </a:r>
            <a:endParaRPr lang="en-GB" sz="2400" dirty="0"/>
          </a:p>
        </p:txBody>
      </p:sp>
    </p:spTree>
    <p:extLst>
      <p:ext uri="{BB962C8B-B14F-4D97-AF65-F5344CB8AC3E}">
        <p14:creationId xmlns:p14="http://schemas.microsoft.com/office/powerpoint/2010/main" val="408023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Lēmumu pieņemšanas nogurums (Decision Fatigue)</a:t>
            </a:r>
            <a:endParaRPr lang="en-GB" dirty="0"/>
          </a:p>
        </p:txBody>
      </p:sp>
      <p:sp>
        <p:nvSpPr>
          <p:cNvPr id="4" name="Text Placeholder 3"/>
          <p:cNvSpPr>
            <a:spLocks noGrp="1"/>
          </p:cNvSpPr>
          <p:nvPr>
            <p:ph type="body" idx="10"/>
          </p:nvPr>
        </p:nvSpPr>
        <p:spPr>
          <a:xfrm>
            <a:off x="228600" y="895350"/>
            <a:ext cx="5105400" cy="3850920"/>
          </a:xfrm>
        </p:spPr>
        <p:txBody>
          <a:bodyPr>
            <a:normAutofit/>
          </a:bodyPr>
          <a:lstStyle/>
          <a:p>
            <a:r>
              <a:rPr lang="lv-LV" sz="3200" dirty="0" smtClean="0"/>
              <a:t>Ja atkārtoti jāveic līdzīgas izvēles un trūkst skaidru kritēriju – arī godprātīgi cilvēki sāk pieņemt stereotipiskus vai nepiemērotus lēmumus.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542924"/>
            <a:ext cx="2286000" cy="4600576"/>
          </a:xfrm>
          <a:prstGeom prst="rect">
            <a:avLst/>
          </a:prstGeom>
        </p:spPr>
      </p:pic>
    </p:spTree>
    <p:extLst>
      <p:ext uri="{BB962C8B-B14F-4D97-AF65-F5344CB8AC3E}">
        <p14:creationId xmlns:p14="http://schemas.microsoft.com/office/powerpoint/2010/main" val="315863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3978</TotalTime>
  <Words>2999</Words>
  <Application>Microsoft Office PowerPoint</Application>
  <PresentationFormat>On-screen Show (16:9)</PresentationFormat>
  <Paragraphs>347</Paragraphs>
  <Slides>30</Slides>
  <Notes>23</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Custom Design</vt:lpstr>
      <vt:lpstr>PowerPoint Presentation</vt:lpstr>
      <vt:lpstr>Balsošana pēc būtības?</vt:lpstr>
      <vt:lpstr>Interneta kolektīvā troļļa žēlabas (citēts pēc atmiņas)</vt:lpstr>
      <vt:lpstr>Skatupunkta izvēle</vt:lpstr>
      <vt:lpstr>Eksponenciālais pieaugums</vt:lpstr>
      <vt:lpstr>Cik veidos var nobalsot 12.Saeimas vēlēšanās?</vt:lpstr>
      <vt:lpstr>Vienmandātu (first-past-the-post vai alternative vote)</vt:lpstr>
      <vt:lpstr>Salīdzinājums ar citu valstu likumdevēju vēlēšanām</vt:lpstr>
      <vt:lpstr>Lēmumu pieņemšanas nogurums (Decision Fatigue)</vt:lpstr>
      <vt:lpstr>Lokomotīves efekts – Coattail Effect</vt:lpstr>
      <vt:lpstr>I.K.S. (Individuālo kampaņu stabilitāte)</vt:lpstr>
      <vt:lpstr>11.Saeima Rīgā: Zatlera Reformu Partija</vt:lpstr>
      <vt:lpstr>Indiv.kamp.stabilitāte pēc saraksta un novada</vt:lpstr>
      <vt:lpstr>Deputātu rotēšanas akcija «Izsvītro pirmos piecus»</vt:lpstr>
      <vt:lpstr>Kandidātu dzimums – 12.Saeima</vt:lpstr>
      <vt:lpstr>Par sievietēm</vt:lpstr>
      <vt:lpstr>Vīriešu punktu pārsvars (visi 11.Saeimas kandidāti)</vt:lpstr>
      <vt:lpstr>Vīriešu punktu pārsvars (izņemot pirmos 3 katrā apg.)</vt:lpstr>
      <vt:lpstr>Vai Saeimas vēlēšanas ir vienlīdzīgas?</vt:lpstr>
      <vt:lpstr>Ja vietas dalītu proporcionāli vēlējušo skaitam...</vt:lpstr>
      <vt:lpstr>Vēlētāju vecuma cenzs (Austrija, Brazīlija, Malta - 16)</vt:lpstr>
      <vt:lpstr>Dažādas izmaiņas</vt:lpstr>
      <vt:lpstr>Pirmsvēlēšanas (Primaries)</vt:lpstr>
      <vt:lpstr>Hán Fēizǐ – 1.zīm. </vt:lpstr>
      <vt:lpstr>Hán Fēizǐ – 2.,3.,4.zīm. </vt:lpstr>
      <vt:lpstr>Hán Fēizǐ – 5.,6.zīm. </vt:lpstr>
      <vt:lpstr>J.Čakste: Citāts par Tērbatu un Maskavu – 1.daļa</vt:lpstr>
      <vt:lpstr>J.Čakste: Citāts par Tērbatu un Maskavu – 2.daļa</vt:lpstr>
      <vt:lpstr>Pasākumi labākai vēlētāju informētībai</vt:lpstr>
      <vt:lpstr>Paldies!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Apsitis, Kalvis</dc:creator>
  <cp:lastModifiedBy>Apsitis, Kalvis</cp:lastModifiedBy>
  <cp:revision>197</cp:revision>
  <dcterms:modified xsi:type="dcterms:W3CDTF">2014-09-21T15:39:59Z</dcterms:modified>
</cp:coreProperties>
</file>