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67" r:id="rId3"/>
  </p:sldMasterIdLst>
  <p:notesMasterIdLst>
    <p:notesMasterId r:id="rId9"/>
  </p:notesMasterIdLst>
  <p:handoutMasterIdLst>
    <p:handoutMasterId r:id="rId10"/>
  </p:handoutMasterIdLst>
  <p:sldIdLst>
    <p:sldId id="256" r:id="rId4"/>
    <p:sldId id="290" r:id="rId5"/>
    <p:sldId id="294" r:id="rId6"/>
    <p:sldId id="295" r:id="rId7"/>
    <p:sldId id="300" r:id="rId8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sitis, Kalvis" initials="k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5AFF2D"/>
    <a:srgbClr val="2DD20F"/>
    <a:srgbClr val="66FF33"/>
    <a:srgbClr val="FFB487"/>
    <a:srgbClr val="FF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51" autoAdjust="0"/>
  </p:normalViewPr>
  <p:slideViewPr>
    <p:cSldViewPr>
      <p:cViewPr>
        <p:scale>
          <a:sx n="70" d="100"/>
          <a:sy n="70" d="100"/>
        </p:scale>
        <p:origin x="-1386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70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B34D6-6777-40CA-B215-158811C08A03}" type="datetimeFigureOut">
              <a:rPr lang="en-GB" smtClean="0"/>
              <a:t>2015-01-19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3CBEC-3EF6-4DCD-BB7A-90EBBA3C5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55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87097" y="5259722"/>
            <a:ext cx="6296406" cy="4982686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2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454989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454989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9F38593-E0AF-4C4A-8A23-F1E93B36D532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09809" y="4861409"/>
            <a:ext cx="5678832" cy="4604980"/>
          </a:xfrm>
          <a:prstGeom prst="rect">
            <a:avLst/>
          </a:prstGeom>
        </p:spPr>
        <p:txBody>
          <a:bodyPr lIns="96718" tIns="48172" rIns="96718" bIns="48172"/>
          <a:lstStyle/>
          <a:p>
            <a:r>
              <a:rPr lang="lv-LV" dirty="0" smtClean="0"/>
              <a:t>Linkā varētu publiskot</a:t>
            </a:r>
            <a:r>
              <a:rPr lang="lv-LV" baseline="0" dirty="0" smtClean="0"/>
              <a:t> atjauninātus šīs prezentācijas laidienus; arī aprēķinu paraugus, utml. </a:t>
            </a:r>
          </a:p>
          <a:p>
            <a:r>
              <a:rPr lang="lv-LV" baseline="0" dirty="0" smtClean="0"/>
              <a:t>Varētu par šo atgādināt arī lekcijas beigās. 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4021154" y="9721233"/>
            <a:ext cx="3075472" cy="510871"/>
          </a:xfrm>
          <a:prstGeom prst="rect">
            <a:avLst/>
          </a:prstGeom>
          <a:noFill/>
          <a:ln>
            <a:noFill/>
          </a:ln>
        </p:spPr>
        <p:txBody>
          <a:bodyPr lIns="96718" tIns="48172" rIns="96718" bIns="48172" anchor="b"/>
          <a:lstStyle/>
          <a:p>
            <a:pPr algn="r">
              <a:lnSpc>
                <a:spcPct val="100000"/>
              </a:lnSpc>
            </a:pPr>
            <a:fld id="{BF83EE64-CFC9-488B-AFA2-B50DE6FAF68C}" type="slidenum">
              <a:rPr lang="en-US" sz="1200">
                <a:solidFill>
                  <a:srgbClr val="000000"/>
                </a:solidFill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Secinājumi no kampaņu koordinatoru</a:t>
            </a:r>
            <a:r>
              <a:rPr lang="lv-LV" baseline="0" dirty="0" smtClean="0"/>
              <a:t> un sponsoru viedokļa.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v-LV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baseline="0" smtClean="0"/>
              <a:t>Vēlētājam nevajag </a:t>
            </a:r>
            <a:endParaRPr lang="lv-LV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v-LV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895320"/>
            <a:ext cx="8838360" cy="3851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4" name="PlaceHolder 2"/>
          <p:cNvSpPr>
            <a:spLocks noGrp="1"/>
          </p:cNvSpPr>
          <p:nvPr>
            <p:ph type="body" idx="10"/>
          </p:nvPr>
        </p:nvSpPr>
        <p:spPr>
          <a:xfrm>
            <a:off x="152280" y="895320"/>
            <a:ext cx="8839320" cy="3850920"/>
          </a:xfrm>
          <a:prstGeom prst="rect">
            <a:avLst/>
          </a:prstGeom>
        </p:spPr>
        <p:txBody>
          <a:bodyPr wrap="squar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81080" y="895320"/>
            <a:ext cx="4312800" cy="38509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endParaRPr dirty="0"/>
          </a:p>
        </p:txBody>
      </p:sp>
      <p:sp>
        <p:nvSpPr>
          <p:cNvPr id="5" name="PlaceHolder 3"/>
          <p:cNvSpPr>
            <a:spLocks noGrp="1"/>
          </p:cNvSpPr>
          <p:nvPr>
            <p:ph type="body" idx="10"/>
          </p:nvPr>
        </p:nvSpPr>
        <p:spPr>
          <a:xfrm>
            <a:off x="228600" y="895350"/>
            <a:ext cx="4312800" cy="38509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</a:t>
            </a:r>
            <a:r>
              <a:rPr lang="lv-LV" dirty="0" smtClean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495550"/>
            <a:ext cx="48006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038350"/>
            <a:ext cx="5562600" cy="304800"/>
          </a:xfrm>
        </p:spPr>
        <p:txBody>
          <a:bodyPr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r>
              <a:rPr lang="lv-LV" dirty="0" smtClean="0"/>
              <a:t>e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lv-LV" dirty="0" smtClean="0"/>
              <a:t>subtitle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68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53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924DBC1-556A-4EA0-9477-A2E8A2CDA29A}" type="datetimeFigureOut">
              <a:rPr lang="en-GB" smtClean="0"/>
              <a:t>2015-01-19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4" name="PlaceHolder 2"/>
          <p:cNvSpPr>
            <a:spLocks noGrp="1"/>
          </p:cNvSpPr>
          <p:nvPr>
            <p:ph type="body" idx="10"/>
          </p:nvPr>
        </p:nvSpPr>
        <p:spPr>
          <a:xfrm>
            <a:off x="152280" y="895320"/>
            <a:ext cx="8839320" cy="3850920"/>
          </a:xfrm>
          <a:prstGeom prst="rect">
            <a:avLst/>
          </a:prstGeom>
        </p:spPr>
        <p:txBody>
          <a:bodyPr wrap="squar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43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10D20CA4-D535-4DD9-970A-832CE17BD47C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4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590400"/>
            <a:ext cx="9143280" cy="4571280"/>
          </a:xfrm>
          <a:prstGeom prst="rect">
            <a:avLst/>
          </a:prstGeom>
          <a:ln>
            <a:noFill/>
          </a:ln>
        </p:spPr>
      </p:pic>
      <p:pic>
        <p:nvPicPr>
          <p:cNvPr id="9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257760" y="0"/>
            <a:ext cx="1904400" cy="95184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1209960" y="133350"/>
            <a:ext cx="84744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3640" cy="5115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E5F447E5-9DC4-4A02-8A39-B4DD67ECFEBB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51" name="Picture 4"/>
          <p:cNvPicPr/>
          <p:nvPr/>
        </p:nvPicPr>
        <p:blipFill>
          <a:blip r:embed="rId6"/>
          <a:stretch>
            <a:fillRect/>
          </a:stretch>
        </p:blipFill>
        <p:spPr>
          <a:xfrm>
            <a:off x="8119080" y="0"/>
            <a:ext cx="1024200" cy="511560"/>
          </a:xfrm>
          <a:prstGeom prst="rect">
            <a:avLst/>
          </a:prstGeom>
          <a:ln>
            <a:noFill/>
          </a:ln>
        </p:spPr>
      </p:pic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formatClick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to edit the title text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formatClick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to edit Master title style</a:t>
            </a:r>
            <a:endParaRPr dirty="0"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152280" y="895320"/>
            <a:ext cx="8838360" cy="3850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3352"/>
                </a:solidFill>
                <a:latin typeface="Arial"/>
              </a:rPr>
              <a:t>Seventh Outline </a:t>
            </a:r>
            <a:r>
              <a:rPr lang="en-US" sz="2000" dirty="0" err="1">
                <a:solidFill>
                  <a:srgbClr val="003352"/>
                </a:solidFill>
                <a:latin typeface="Arial"/>
              </a:rPr>
              <a:t>LevelClick</a:t>
            </a:r>
            <a:r>
              <a:rPr lang="en-US" sz="2000" dirty="0">
                <a:solidFill>
                  <a:srgbClr val="003352"/>
                </a:solidFill>
                <a:latin typeface="Arial"/>
              </a:rPr>
              <a:t> to edit Master text styles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631180" y="76200"/>
            <a:ext cx="43662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>
        <a:defRPr sz="2000">
          <a:solidFill>
            <a:schemeClr val="bg1"/>
          </a:solidFill>
        </a:defRPr>
      </a:lvl1pPr>
    </p:titleStyle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 dirty="0"/>
          </a:p>
        </p:txBody>
      </p:sp>
      <p:sp>
        <p:nvSpPr>
          <p:cNvPr id="50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E5F447E5-9DC4-4A02-8A39-B4DD67ECFEBB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1990271"/>
            <a:ext cx="6400593" cy="400504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645750" indent="-285750">
              <a:buNone/>
              <a:defRPr lang="en-US" sz="1800" b="0" i="0" cap="none" dirty="0">
                <a:solidFill>
                  <a:schemeClr val="bg1"/>
                </a:solidFill>
              </a:defRPr>
            </a:lvl1pPr>
          </a:lstStyle>
          <a:p>
            <a:pPr marL="360000" indent="0"/>
            <a:endParaRPr lang="en-GB" kern="0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-2275" y="1414283"/>
            <a:ext cx="6403075" cy="557213"/>
          </a:xfrm>
          <a:prstGeom prst="rect">
            <a:avLst/>
          </a:prstGeom>
          <a:solidFill>
            <a:srgbClr val="0070C0">
              <a:alpha val="90000"/>
            </a:srgbClr>
          </a:solidFill>
        </p:spPr>
        <p:txBody>
          <a:bodyPr anchor="ctr" anchorCtr="0">
            <a:normAutofit/>
          </a:bodyPr>
          <a:lstStyle>
            <a:lvl1pPr marL="360000" indent="0" algn="l">
              <a:buNone/>
              <a:defRPr sz="2430" b="0" i="0" cap="small" baseline="0">
                <a:solidFill>
                  <a:schemeClr val="bg1"/>
                </a:solidFill>
              </a:defRPr>
            </a:lvl1pPr>
          </a:lstStyle>
          <a:p>
            <a:endParaRPr lang="en-GB" kern="0" dirty="0"/>
          </a:p>
        </p:txBody>
      </p:sp>
      <p:pic>
        <p:nvPicPr>
          <p:cNvPr id="1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6477000" y="1428750"/>
            <a:ext cx="1904400" cy="951840"/>
          </a:xfrm>
          <a:prstGeom prst="rect">
            <a:avLst/>
          </a:prstGeo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429200" y="1553757"/>
            <a:ext cx="876600" cy="685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81000" y="1485530"/>
            <a:ext cx="5943600" cy="476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lv-LV" kern="0" dirty="0" smtClean="0"/>
              <a:t>Click to edit title</a:t>
            </a:r>
            <a:endParaRPr lang="lv-LV" kern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2495550"/>
            <a:ext cx="8229600" cy="209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5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>
        <a:defRPr sz="3200" cap="small" baseline="0">
          <a:solidFill>
            <a:schemeClr val="bg1"/>
          </a:solidFill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erythingology.com/the-streetlight-effec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8600" y="743040"/>
            <a:ext cx="8533800" cy="70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lang="lv-LV" sz="4000" dirty="0" smtClean="0">
                <a:solidFill>
                  <a:srgbClr val="000000"/>
                </a:solidFill>
                <a:latin typeface="Calibri"/>
                <a:ea typeface="DejaVu Sans"/>
              </a:rPr>
              <a:t>ēlētāju griba – matemātiski secinājumi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4114800" y="2038320"/>
            <a:ext cx="464760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v-LV" sz="2800" dirty="0" smtClean="0">
                <a:solidFill>
                  <a:schemeClr val="bg1"/>
                </a:solidFill>
                <a:latin typeface="Calibri"/>
                <a:ea typeface="DejaVu Sans"/>
              </a:rPr>
              <a:t>Kalvis Apsītis</a:t>
            </a:r>
          </a:p>
          <a:p>
            <a:pPr>
              <a:lnSpc>
                <a:spcPct val="100000"/>
              </a:lnSpc>
            </a:pPr>
            <a:r>
              <a:rPr lang="lv-LV" sz="2800" dirty="0" smtClean="0">
                <a:solidFill>
                  <a:schemeClr val="bg1"/>
                </a:solidFill>
                <a:latin typeface="Calibri"/>
                <a:ea typeface="DejaVu Sans"/>
              </a:rPr>
              <a:t>FMF, Latvijas Universitāte</a:t>
            </a:r>
          </a:p>
          <a:p>
            <a:pPr>
              <a:lnSpc>
                <a:spcPct val="100000"/>
              </a:lnSpc>
            </a:pPr>
            <a:endParaRPr lang="lv-LV" sz="2800" dirty="0">
              <a:solidFill>
                <a:schemeClr val="bg1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Tēmas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152280" y="895320"/>
            <a:ext cx="5791320" cy="38509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400" dirty="0" smtClean="0"/>
              <a:t>Obligāta balsošana vai </a:t>
            </a:r>
            <a:r>
              <a:rPr lang="lv-LV" sz="2400" dirty="0" smtClean="0"/>
              <a:t>morāls</a:t>
            </a:r>
            <a:endParaRPr lang="lv-LV" sz="2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lv-LV" sz="2400" dirty="0" smtClean="0"/>
          </a:p>
        </p:txBody>
      </p:sp>
      <p:pic>
        <p:nvPicPr>
          <p:cNvPr id="1026" name="Picture 2" descr="http://dontdatethatdude.files.wordpress.com/2007/11/streetlight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666750"/>
            <a:ext cx="27336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v-LV" sz="3600" dirty="0" smtClean="0"/>
              <a:t>Kādi ir nevēlētāji?</a:t>
            </a:r>
            <a:endParaRPr lang="en-GB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Pilsoņi, kuri grib, bet nevar nobalsot (latvieši svešumā; jaunieši līdz 18.g.v.)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Ideju režģa minimumi un maksimumi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Apolitiskums kā politiska izvēle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Nobeigums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495550"/>
            <a:ext cx="5867400" cy="2057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Nepieciešams pragmatisms un plašāks skatījums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Kā atšķiras Tērbatas un Maskavas studenti?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Pateicības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lv-LV" sz="2800" dirty="0" smtClean="0"/>
              <a:t>Individuālās kampaņas – Kārlis Krēsliņš, arī Jānis Junkurs... (ne vienmēr labi atbilst partijas kampaņai)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v-LV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lv-LV" sz="2800" dirty="0" smtClean="0"/>
          </a:p>
        </p:txBody>
      </p:sp>
    </p:spTree>
    <p:extLst>
      <p:ext uri="{BB962C8B-B14F-4D97-AF65-F5344CB8AC3E}">
        <p14:creationId xmlns:p14="http://schemas.microsoft.com/office/powerpoint/2010/main" val="176170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7447</TotalTime>
  <Words>114</Words>
  <Application>Microsoft Office PowerPoint</Application>
  <PresentationFormat>On-screen Show (16:9)</PresentationFormat>
  <Paragraphs>23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1_Office Theme</vt:lpstr>
      <vt:lpstr>PowerPoint Presentation</vt:lpstr>
      <vt:lpstr>Tēmas</vt:lpstr>
      <vt:lpstr>Kādi ir nevēlētāji?</vt:lpstr>
      <vt:lpstr>Nobeigums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361</cp:revision>
  <dcterms:modified xsi:type="dcterms:W3CDTF">2015-01-19T20:02:35Z</dcterms:modified>
</cp:coreProperties>
</file>