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67" r:id="rId3"/>
  </p:sldMasterIdLst>
  <p:notesMasterIdLst>
    <p:notesMasterId r:id="rId19"/>
  </p:notesMasterIdLst>
  <p:handoutMasterIdLst>
    <p:handoutMasterId r:id="rId20"/>
  </p:handoutMasterIdLst>
  <p:sldIdLst>
    <p:sldId id="256" r:id="rId4"/>
    <p:sldId id="290" r:id="rId5"/>
    <p:sldId id="313" r:id="rId6"/>
    <p:sldId id="312" r:id="rId7"/>
    <p:sldId id="303" r:id="rId8"/>
    <p:sldId id="304" r:id="rId9"/>
    <p:sldId id="314" r:id="rId10"/>
    <p:sldId id="315" r:id="rId11"/>
    <p:sldId id="300" r:id="rId12"/>
    <p:sldId id="306" r:id="rId13"/>
    <p:sldId id="316" r:id="rId14"/>
    <p:sldId id="317" r:id="rId15"/>
    <p:sldId id="318" r:id="rId16"/>
    <p:sldId id="319" r:id="rId17"/>
    <p:sldId id="308" r:id="rId18"/>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FB8483-6E30-4355-9FA5-3C9272114279}">
          <p14:sldIdLst>
            <p14:sldId id="256"/>
            <p14:sldId id="290"/>
          </p14:sldIdLst>
        </p14:section>
        <p14:section name="Stabilitāte" id="{C0595D25-DB41-449B-98B8-D39492DE3A07}">
          <p14:sldIdLst>
            <p14:sldId id="313"/>
            <p14:sldId id="312"/>
          </p14:sldIdLst>
        </p14:section>
        <p14:section name="Apgabalu vai vēlētāju pārstāvniecība" id="{8B4B6269-8377-4DDA-965E-7D6C53CF00E0}">
          <p14:sldIdLst>
            <p14:sldId id="303"/>
            <p14:sldId id="304"/>
            <p14:sldId id="314"/>
            <p14:sldId id="315"/>
          </p14:sldIdLst>
        </p14:section>
        <p14:section name="Idejas vai personības" id="{30BFB3D8-0F16-4B93-A257-E8F0ACC00135}">
          <p14:sldIdLst>
            <p14:sldId id="300"/>
          </p14:sldIdLst>
        </p14:section>
        <p14:section name="Etniskais balsojums" id="{064D9E2E-97F8-4EC6-AD5D-9589A9199EF0}">
          <p14:sldIdLst>
            <p14:sldId id="306"/>
            <p14:sldId id="316"/>
            <p14:sldId id="317"/>
            <p14:sldId id="318"/>
            <p14:sldId id="319"/>
            <p14:sldId id="30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sitis, Kalvis" initials="k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D2D"/>
    <a:srgbClr val="5AFF2D"/>
    <a:srgbClr val="2DD20F"/>
    <a:srgbClr val="66FF33"/>
    <a:srgbClr val="FFB487"/>
    <a:srgbClr val="FF5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51" autoAdjust="0"/>
  </p:normalViewPr>
  <p:slideViewPr>
    <p:cSldViewPr>
      <p:cViewPr>
        <p:scale>
          <a:sx n="90" d="100"/>
          <a:sy n="90" d="100"/>
        </p:scale>
        <p:origin x="-804" y="-72"/>
      </p:cViewPr>
      <p:guideLst>
        <p:guide orient="horz" pos="1620"/>
        <p:guide pos="2880"/>
      </p:guideLst>
    </p:cSldViewPr>
  </p:slideViewPr>
  <p:notesTextViewPr>
    <p:cViewPr>
      <p:scale>
        <a:sx n="1" d="1"/>
        <a:sy n="1" d="1"/>
      </p:scale>
      <p:origin x="0" y="0"/>
    </p:cViewPr>
  </p:notesTextViewPr>
  <p:notesViewPr>
    <p:cSldViewPr>
      <p:cViewPr varScale="1">
        <p:scale>
          <a:sx n="50" d="100"/>
          <a:sy n="50" d="100"/>
        </p:scale>
        <p:origin x="-29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3A3B34D6-6777-40CA-B215-158811C08A03}" type="datetimeFigureOut">
              <a:rPr lang="en-GB" smtClean="0"/>
              <a:t>2015-02-05</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E243CBEC-3EF6-4DCD-BB7A-90EBBA3C59B2}" type="slidenum">
              <a:rPr lang="en-GB" smtClean="0"/>
              <a:t>‹#›</a:t>
            </a:fld>
            <a:endParaRPr lang="en-GB"/>
          </a:p>
        </p:txBody>
      </p:sp>
    </p:spTree>
    <p:extLst>
      <p:ext uri="{BB962C8B-B14F-4D97-AF65-F5344CB8AC3E}">
        <p14:creationId xmlns:p14="http://schemas.microsoft.com/office/powerpoint/2010/main" val="644655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p:cNvSpPr>
          <p:nvPr>
            <p:ph type="body"/>
          </p:nvPr>
        </p:nvSpPr>
        <p:spPr>
          <a:xfrm>
            <a:off x="787097" y="5259722"/>
            <a:ext cx="6296406" cy="4982686"/>
          </a:xfrm>
          <a:prstGeom prst="rect">
            <a:avLst/>
          </a:prstGeom>
        </p:spPr>
        <p:txBody>
          <a:bodyPr wrap="none" lIns="0" tIns="0" rIns="0" bIns="0"/>
          <a:lstStyle/>
          <a:p>
            <a:r>
              <a:rPr lang="en-US"/>
              <a:t>Click to edit the notes format</a:t>
            </a:r>
            <a:endParaRPr/>
          </a:p>
        </p:txBody>
      </p:sp>
      <p:sp>
        <p:nvSpPr>
          <p:cNvPr id="89" name="PlaceHolder 2"/>
          <p:cNvSpPr>
            <a:spLocks noGrp="1"/>
          </p:cNvSpPr>
          <p:nvPr>
            <p:ph type="hdr"/>
          </p:nvPr>
        </p:nvSpPr>
        <p:spPr>
          <a:xfrm>
            <a:off x="2" y="2"/>
            <a:ext cx="3415611" cy="553279"/>
          </a:xfrm>
          <a:prstGeom prst="rect">
            <a:avLst/>
          </a:prstGeom>
        </p:spPr>
        <p:txBody>
          <a:bodyPr wrap="none" lIns="0" tIns="0" rIns="0" bIns="0"/>
          <a:lstStyle/>
          <a:p>
            <a:r>
              <a:rPr lang="en-US"/>
              <a:t>&lt;header&gt;</a:t>
            </a:r>
            <a:endParaRPr/>
          </a:p>
        </p:txBody>
      </p:sp>
      <p:sp>
        <p:nvSpPr>
          <p:cNvPr id="90" name="PlaceHolder 3"/>
          <p:cNvSpPr>
            <a:spLocks noGrp="1"/>
          </p:cNvSpPr>
          <p:nvPr>
            <p:ph type="dt"/>
          </p:nvPr>
        </p:nvSpPr>
        <p:spPr>
          <a:xfrm>
            <a:off x="4454989" y="2"/>
            <a:ext cx="3415611" cy="553279"/>
          </a:xfrm>
          <a:prstGeom prst="rect">
            <a:avLst/>
          </a:prstGeom>
        </p:spPr>
        <p:txBody>
          <a:bodyPr wrap="none" lIns="0" tIns="0" rIns="0" bIns="0"/>
          <a:lstStyle/>
          <a:p>
            <a:pPr algn="r"/>
            <a:r>
              <a:rPr lang="en-US"/>
              <a:t>&lt;date/time&gt;</a:t>
            </a:r>
            <a:endParaRPr/>
          </a:p>
        </p:txBody>
      </p:sp>
      <p:sp>
        <p:nvSpPr>
          <p:cNvPr id="91" name="PlaceHolder 4"/>
          <p:cNvSpPr>
            <a:spLocks noGrp="1"/>
          </p:cNvSpPr>
          <p:nvPr>
            <p:ph type="ftr"/>
          </p:nvPr>
        </p:nvSpPr>
        <p:spPr>
          <a:xfrm>
            <a:off x="2" y="10519843"/>
            <a:ext cx="3415611" cy="553279"/>
          </a:xfrm>
          <a:prstGeom prst="rect">
            <a:avLst/>
          </a:prstGeom>
        </p:spPr>
        <p:txBody>
          <a:bodyPr wrap="none" lIns="0" tIns="0" rIns="0" bIns="0" anchor="b"/>
          <a:lstStyle/>
          <a:p>
            <a:r>
              <a:rPr lang="en-US"/>
              <a:t>&lt;footer&gt;</a:t>
            </a:r>
            <a:endParaRPr/>
          </a:p>
        </p:txBody>
      </p:sp>
      <p:sp>
        <p:nvSpPr>
          <p:cNvPr id="92" name="PlaceHolder 5"/>
          <p:cNvSpPr>
            <a:spLocks noGrp="1"/>
          </p:cNvSpPr>
          <p:nvPr>
            <p:ph type="sldNum"/>
          </p:nvPr>
        </p:nvSpPr>
        <p:spPr>
          <a:xfrm>
            <a:off x="4454989" y="10519843"/>
            <a:ext cx="3415611" cy="553279"/>
          </a:xfrm>
          <a:prstGeom prst="rect">
            <a:avLst/>
          </a:prstGeom>
        </p:spPr>
        <p:txBody>
          <a:bodyPr wrap="none" lIns="0" tIns="0" rIns="0" bIns="0" anchor="b"/>
          <a:lstStyle/>
          <a:p>
            <a:pPr algn="r"/>
            <a:fld id="{59F38593-E0AF-4C4A-8A23-F1E93B36D532}" type="slidenum">
              <a:rPr lang="en-US"/>
              <a:t>‹#›</a:t>
            </a:fld>
            <a:endParaRPr/>
          </a:p>
        </p:txBody>
      </p:sp>
    </p:spTree>
    <p:extLst>
      <p:ext uri="{BB962C8B-B14F-4D97-AF65-F5344CB8AC3E}">
        <p14:creationId xmlns:p14="http://schemas.microsoft.com/office/powerpoint/2010/main" val="4249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a:r>
              <a:rPr lang="lv-LV" dirty="0" smtClean="0"/>
              <a:t>Linkā varētu publiskot</a:t>
            </a:r>
            <a:r>
              <a:rPr lang="lv-LV" baseline="0" dirty="0" smtClean="0"/>
              <a:t> atjauninātus šīs prezentācijas laidienus; arī aprēķinu paraugus, utml. </a:t>
            </a:r>
          </a:p>
          <a:p>
            <a:r>
              <a:rPr lang="lv-LV" baseline="0" dirty="0" smtClean="0"/>
              <a:t>Varētu par šo atgādināt arī lekcijas beigās. </a:t>
            </a:r>
            <a:endParaRPr dirty="0"/>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lv-LV" b="0"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2</a:t>
            </a:fld>
            <a:endParaRPr lang="en-US"/>
          </a:p>
        </p:txBody>
      </p:sp>
    </p:spTree>
    <p:extLst>
      <p:ext uri="{BB962C8B-B14F-4D97-AF65-F5344CB8AC3E}">
        <p14:creationId xmlns:p14="http://schemas.microsoft.com/office/powerpoint/2010/main" val="838448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Šajā domu eksperimentā pieņemam, ka vietas tiek dalītas atbilstoši faktiski</a:t>
            </a:r>
            <a:r>
              <a:rPr lang="lv-LV" baseline="0" dirty="0" smtClean="0"/>
              <a:t> nodoto derīgo balsu skaitam, izmantojot to pašu «Saimas vēlēšanu likuma» algoritmu (Saeimas vēlēšanu likuma 7. un 8. pants)</a:t>
            </a:r>
            <a:endParaRPr lang="lv-LV" dirty="0" smtClean="0"/>
          </a:p>
          <a:p>
            <a:r>
              <a:rPr lang="lv-LV" dirty="0" smtClean="0"/>
              <a:t>Noapaļošanas</a:t>
            </a:r>
            <a:r>
              <a:rPr lang="lv-LV" baseline="0" dirty="0" smtClean="0"/>
              <a:t> kļūda saglabājas – t.i. nav vienāds vēlētāju skaits uz 1 deputātu visos apgabalos, bet </a:t>
            </a:r>
            <a:r>
              <a:rPr lang="en-US" baseline="0" dirty="0" smtClean="0"/>
              <a:t>t</a:t>
            </a:r>
            <a:r>
              <a:rPr lang="lv-LV" baseline="0" dirty="0" smtClean="0"/>
              <a:t>ā vairs nav sistemātiskā kļūda. Un kļūda šoreiz ir krietni mazāka: 6% &lt;&lt; 25%.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7</a:t>
            </a:fld>
            <a:endParaRPr lang="en-US"/>
          </a:p>
        </p:txBody>
      </p:sp>
    </p:spTree>
    <p:extLst>
      <p:ext uri="{BB962C8B-B14F-4D97-AF65-F5344CB8AC3E}">
        <p14:creationId xmlns:p14="http://schemas.microsoft.com/office/powerpoint/2010/main" val="139343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v-LV" dirty="0" smtClean="0"/>
              <a:t>Secinājumi no kampaņu koordinatoru</a:t>
            </a:r>
            <a:r>
              <a:rPr lang="lv-LV" baseline="0" dirty="0" smtClean="0"/>
              <a:t> un sponsoru viedokļa. </a:t>
            </a:r>
          </a:p>
          <a:p>
            <a:pPr marL="0" marR="0" indent="0" algn="l" defTabSz="914400" rtl="0" eaLnBrk="1" fontAlgn="auto" latinLnBrk="0" hangingPunct="1">
              <a:lnSpc>
                <a:spcPct val="100000"/>
              </a:lnSpc>
              <a:spcBef>
                <a:spcPts val="0"/>
              </a:spcBef>
              <a:spcAft>
                <a:spcPts val="0"/>
              </a:spcAft>
              <a:buClrTx/>
              <a:buSzTx/>
              <a:buFontTx/>
              <a:buNone/>
              <a:tabLst/>
              <a:defRPr/>
            </a:pPr>
            <a:endParaRPr lang="lv-LV"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lv-LV" baseline="0" smtClean="0"/>
              <a:t>Vēlētājam nevajag </a:t>
            </a:r>
            <a:endParaRPr lang="lv-LV"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lv-LV"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9</a:t>
            </a:fld>
            <a:endParaRPr lang="en-US"/>
          </a:p>
        </p:txBody>
      </p:sp>
    </p:spTree>
    <p:extLst>
      <p:ext uri="{BB962C8B-B14F-4D97-AF65-F5344CB8AC3E}">
        <p14:creationId xmlns:p14="http://schemas.microsoft.com/office/powerpoint/2010/main" val="2804836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Šis grafiks parāda tendenci</a:t>
            </a:r>
            <a:r>
              <a:rPr lang="lv-LV" baseline="0" dirty="0" smtClean="0"/>
              <a:t> – jo «atbildīgāka» kāda loma valsts politikā, jo mazāks tur sieviešu īpatsvars. </a:t>
            </a:r>
          </a:p>
          <a:p>
            <a:pPr marL="171450" indent="-171450">
              <a:buFont typeface="Arial" panose="020B0604020202020204" pitchFamily="34" charset="0"/>
              <a:buChar char="•"/>
            </a:pPr>
            <a:r>
              <a:rPr lang="lv-LV" baseline="0" dirty="0" smtClean="0"/>
              <a:t>Sīkpartiju kandidātu vidū sieviešu ir diezgan daudz (visu kandidātu grafiks melnā krāsā)</a:t>
            </a:r>
          </a:p>
          <a:p>
            <a:pPr marL="171450" indent="-171450">
              <a:buFont typeface="Arial" panose="020B0604020202020204" pitchFamily="34" charset="0"/>
              <a:buChar char="•"/>
            </a:pPr>
            <a:r>
              <a:rPr lang="lv-LV" baseline="0" dirty="0" smtClean="0"/>
              <a:t>Saeimā pārstāvēto partiju kandidātu vidū sieviešu ir mazāk (zaļais grafiks)</a:t>
            </a:r>
          </a:p>
          <a:p>
            <a:pPr marL="171450" indent="-171450">
              <a:buFont typeface="Arial" panose="020B0604020202020204" pitchFamily="34" charset="0"/>
              <a:buChar char="•"/>
            </a:pPr>
            <a:r>
              <a:rPr lang="lv-LV" baseline="0" dirty="0" smtClean="0"/>
              <a:t>To kandidātu, kurus Saeimā pārstāvētās partijas izvirzīja par sarakstu līderiem (pirmie 5 kandidāti katrā no 5 apgabaliem) – sieviešu vēl mazāk</a:t>
            </a:r>
          </a:p>
          <a:p>
            <a:pPr marL="171450" indent="-171450">
              <a:buFont typeface="Arial" panose="020B0604020202020204" pitchFamily="34" charset="0"/>
              <a:buChar char="•"/>
            </a:pPr>
            <a:r>
              <a:rPr lang="lv-LV" baseline="0" dirty="0" smtClean="0"/>
              <a:t>Ievēlēto deputātu vidū – parasti vēl mazāk. </a:t>
            </a:r>
          </a:p>
          <a:p>
            <a:pPr marL="171450" indent="-171450">
              <a:buFont typeface="Arial" panose="020B0604020202020204" pitchFamily="34" charset="0"/>
              <a:buChar char="•"/>
            </a:pPr>
            <a:endParaRPr lang="lv-LV" baseline="0" dirty="0" smtClean="0"/>
          </a:p>
          <a:p>
            <a:pPr marL="0" indent="0">
              <a:buFont typeface="Arial" panose="020B0604020202020204" pitchFamily="34" charset="0"/>
              <a:buNone/>
            </a:pPr>
            <a:r>
              <a:rPr lang="lv-LV" baseline="0" dirty="0" smtClean="0"/>
              <a:t>Mēs zinām visu partiju kandidātus 12.Saeimai, bet vēl nezinām, kuras partijas pārsniegs 5% barjeru – tādēļ situācijas ticamākās izmaiņas attēlotas ar raustītām līnijām. Ticamākie pieņēmumi ir divi: (1) Saeimā iekļūst esošās tur pārstāvētās partijas (Vienotība, NA, ZZS, SC), bet neviens cits; (2) Saeimā bez nosauktajām iekļūst arī I.Sudrabas veidotā partija (šajā gadījumā ir spēkā augšējie zaļā un sarkanā grafika punkti).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12</a:t>
            </a:fld>
            <a:endParaRPr lang="en-US"/>
          </a:p>
        </p:txBody>
      </p:sp>
    </p:spTree>
    <p:extLst>
      <p:ext uri="{BB962C8B-B14F-4D97-AF65-F5344CB8AC3E}">
        <p14:creationId xmlns:p14="http://schemas.microsoft.com/office/powerpoint/2010/main" val="2433413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Kreisajā diagrammā apkopoti punkti 5 partijām, kas piedalījās 11.Saeimas vēlēšanās – precīzāk</a:t>
            </a:r>
            <a:r>
              <a:rPr lang="lv-LV" baseline="0" dirty="0" smtClean="0"/>
              <a:t>: katra kandidāta grozījums (plusiņi mīnus svītrojumi).  </a:t>
            </a:r>
            <a:br>
              <a:rPr lang="lv-LV" baseline="0" dirty="0" smtClean="0"/>
            </a:br>
            <a:r>
              <a:rPr lang="lv-LV" baseline="0" dirty="0" smtClean="0"/>
              <a:t>(A) visiem kandidātiem (pelēkais stabiņš)</a:t>
            </a:r>
          </a:p>
          <a:p>
            <a:r>
              <a:rPr lang="lv-LV" baseline="0" dirty="0" smtClean="0"/>
              <a:t>(B) kandidātiem, kuri ir sievietes (rozā stabiņš)</a:t>
            </a:r>
          </a:p>
          <a:p>
            <a:r>
              <a:rPr lang="lv-LV" baseline="0" dirty="0" smtClean="0"/>
              <a:t>(C) kandidātiem, kuri ir vīrieši (zilais stabiņš)</a:t>
            </a:r>
          </a:p>
          <a:p>
            <a:r>
              <a:rPr lang="lv-LV" baseline="0" dirty="0" smtClean="0"/>
              <a:t>Kā redzams, SC vēlētājs ir noskaņots krietni «pozitīvāk» – biežāk liek plusiņus. No otras puses, SC balsotāji relatīvi nedaudz vairāk atbalsta vīriešus. </a:t>
            </a:r>
          </a:p>
          <a:p>
            <a:endParaRPr lang="lv-LV" baseline="0" dirty="0" smtClean="0"/>
          </a:p>
          <a:p>
            <a:r>
              <a:rPr lang="lv-LV" baseline="0" dirty="0" smtClean="0"/>
              <a:t>Labajā pusē diagramma attēlo starpību starp zilo un rozā stabiņu – t.i. Kāda ir punktu </a:t>
            </a:r>
            <a:endParaRPr lang="lv-LV"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13</a:t>
            </a:fld>
            <a:endParaRPr lang="en-US"/>
          </a:p>
        </p:txBody>
      </p:sp>
    </p:spTree>
    <p:extLst>
      <p:ext uri="{BB962C8B-B14F-4D97-AF65-F5344CB8AC3E}">
        <p14:creationId xmlns:p14="http://schemas.microsoft.com/office/powerpoint/2010/main" val="298061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lv-LV" dirty="0" smtClean="0"/>
              <a:t>Šeit redzams efekts, ja</a:t>
            </a:r>
            <a:r>
              <a:rPr lang="lv-LV" baseline="0" dirty="0" smtClean="0"/>
              <a:t> izlaiž sarakstu līderus (par kuriem vēlētājiem parasti ir kaut kāds viedoklis, lai kāds arī būtu viņu dzimums). Šajā gadījumā redzam, ka vienotības un zaļo zemnieku vēlētājs ir kritisks pret saraksta tālāko daļu (ja no tās atskaita 3 līderus); toties relatīvi biežāk balso par sievietēm. </a:t>
            </a:r>
          </a:p>
          <a:p>
            <a:endParaRPr lang="lv-LV" baseline="0" dirty="0" smtClean="0"/>
          </a:p>
          <a:p>
            <a:r>
              <a:rPr lang="lv-LV" baseline="0" dirty="0" smtClean="0"/>
              <a:t>Ja izlaiž vēl vairāk – tendence tālāk nemainās. </a:t>
            </a:r>
          </a:p>
          <a:p>
            <a:endParaRPr lang="lv-LV" baseline="0" dirty="0" smtClean="0"/>
          </a:p>
          <a:p>
            <a:r>
              <a:rPr lang="lv-LV" baseline="0" dirty="0" smtClean="0"/>
              <a:t>Starpības precīzos skaitļos: </a:t>
            </a:r>
          </a:p>
          <a:p>
            <a:r>
              <a:rPr lang="lv-LV" baseline="0" dirty="0" smtClean="0"/>
              <a:t>-969; -72; 760; 100; -200</a:t>
            </a:r>
          </a:p>
        </p:txBody>
      </p:sp>
      <p:sp>
        <p:nvSpPr>
          <p:cNvPr id="4" name="Slide Number Placeholder 3"/>
          <p:cNvSpPr>
            <a:spLocks noGrp="1"/>
          </p:cNvSpPr>
          <p:nvPr>
            <p:ph type="sldNum" idx="10"/>
          </p:nvPr>
        </p:nvSpPr>
        <p:spPr/>
        <p:txBody>
          <a:bodyPr/>
          <a:lstStyle/>
          <a:p>
            <a:pPr algn="r"/>
            <a:fld id="{59F38593-E0AF-4C4A-8A23-F1E93B36D532}" type="slidenum">
              <a:rPr lang="en-US" smtClean="0"/>
              <a:t>14</a:t>
            </a:fld>
            <a:endParaRPr lang="en-US"/>
          </a:p>
        </p:txBody>
      </p:sp>
    </p:spTree>
    <p:extLst>
      <p:ext uri="{BB962C8B-B14F-4D97-AF65-F5344CB8AC3E}">
        <p14:creationId xmlns:p14="http://schemas.microsoft.com/office/powerpoint/2010/main" val="1525106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lvl1pPr>
          </a:lstStyle>
          <a:p>
            <a:endParaRPr dirty="0"/>
          </a:p>
        </p:txBody>
      </p:sp>
      <p:sp>
        <p:nvSpPr>
          <p:cNvPr id="55" name="PlaceHolder 2"/>
          <p:cNvSpPr>
            <a:spLocks noGrp="1"/>
          </p:cNvSpPr>
          <p:nvPr>
            <p:ph type="subTitle"/>
          </p:nvPr>
        </p:nvSpPr>
        <p:spPr>
          <a:xfrm>
            <a:off x="152280" y="895320"/>
            <a:ext cx="8838360" cy="3851280"/>
          </a:xfrm>
          <a:prstGeom prst="rect">
            <a:avLst/>
          </a:prstGeom>
        </p:spPr>
        <p:txBody>
          <a:bodyPr wrap="none" lIns="0" tIns="0" rIns="0" bIns="0" anchor="ctr"/>
          <a:lstStyle/>
          <a:p>
            <a:pPr algn="ctr"/>
            <a:endParaRP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lvl1pPr>
          </a:lstStyle>
          <a:p>
            <a:endParaRPr dirty="0"/>
          </a:p>
        </p:txBody>
      </p:sp>
      <p:sp>
        <p:nvSpPr>
          <p:cNvPr id="4" name="PlaceHolder 2"/>
          <p:cNvSpPr>
            <a:spLocks noGrp="1"/>
          </p:cNvSpPr>
          <p:nvPr>
            <p:ph type="body" idx="10"/>
          </p:nvPr>
        </p:nvSpPr>
        <p:spPr>
          <a:xfrm>
            <a:off x="152280" y="895320"/>
            <a:ext cx="8839320" cy="3850920"/>
          </a:xfrm>
          <a:prstGeom prst="rect">
            <a:avLst/>
          </a:prstGeom>
        </p:spPr>
        <p:txBody>
          <a:bodyPr wrap="square" lIns="0" tIns="0" rIns="0" bIns="0"/>
          <a:lstStyle/>
          <a:p>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solidFill>
                  <a:schemeClr val="bg1"/>
                </a:solidFill>
              </a:defRPr>
            </a:lvl1pPr>
          </a:lstStyle>
          <a:p>
            <a:endParaRPr dirty="0"/>
          </a:p>
        </p:txBody>
      </p:sp>
      <p:sp>
        <p:nvSpPr>
          <p:cNvPr id="60" name="PlaceHolder 3"/>
          <p:cNvSpPr>
            <a:spLocks noGrp="1"/>
          </p:cNvSpPr>
          <p:nvPr>
            <p:ph type="body"/>
          </p:nvPr>
        </p:nvSpPr>
        <p:spPr>
          <a:xfrm>
            <a:off x="4681080" y="895320"/>
            <a:ext cx="4312800" cy="3850920"/>
          </a:xfrm>
          <a:prstGeom prst="rect">
            <a:avLst/>
          </a:prstGeom>
        </p:spPr>
        <p:txBody>
          <a:bodyPr wrap="square" lIns="0" tIns="0" rIns="0" bIns="0">
            <a:normAutofit/>
          </a:bodyPr>
          <a:lstStyle/>
          <a:p>
            <a:endParaRPr dirty="0"/>
          </a:p>
        </p:txBody>
      </p:sp>
      <p:sp>
        <p:nvSpPr>
          <p:cNvPr id="5" name="PlaceHolder 3"/>
          <p:cNvSpPr>
            <a:spLocks noGrp="1"/>
          </p:cNvSpPr>
          <p:nvPr>
            <p:ph type="body" idx="10"/>
          </p:nvPr>
        </p:nvSpPr>
        <p:spPr>
          <a:xfrm>
            <a:off x="228600" y="895350"/>
            <a:ext cx="4312800" cy="3850920"/>
          </a:xfrm>
          <a:prstGeom prst="rect">
            <a:avLst/>
          </a:prstGeom>
        </p:spPr>
        <p:txBody>
          <a:bodyPr wrap="square" lIns="0" tIns="0" rIns="0" bIns="0">
            <a:normAutofit/>
          </a:bodyPr>
          <a:lstStyle/>
          <a:p>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a:t>
            </a:r>
            <a:r>
              <a:rPr lang="lv-LV" dirty="0" smtClean="0"/>
              <a:t>title</a:t>
            </a:r>
            <a:endParaRPr lang="en-GB" dirty="0"/>
          </a:p>
        </p:txBody>
      </p:sp>
      <p:sp>
        <p:nvSpPr>
          <p:cNvPr id="5" name="Text Placeholder 4"/>
          <p:cNvSpPr>
            <a:spLocks noGrp="1"/>
          </p:cNvSpPr>
          <p:nvPr>
            <p:ph type="body" sz="quarter" idx="11"/>
          </p:nvPr>
        </p:nvSpPr>
        <p:spPr>
          <a:xfrm>
            <a:off x="381000" y="2495550"/>
            <a:ext cx="48006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 Placeholder 6"/>
          <p:cNvSpPr>
            <a:spLocks noGrp="1"/>
          </p:cNvSpPr>
          <p:nvPr>
            <p:ph type="body" sz="quarter" idx="12" hasCustomPrompt="1"/>
          </p:nvPr>
        </p:nvSpPr>
        <p:spPr>
          <a:xfrm>
            <a:off x="381000" y="2038350"/>
            <a:ext cx="5562600" cy="304800"/>
          </a:xfrm>
        </p:spPr>
        <p:txBody>
          <a:bodyPr>
            <a:noAutofit/>
          </a:bodyPr>
          <a:lstStyle>
            <a:lvl1pPr>
              <a:defRPr sz="2000" b="0">
                <a:solidFill>
                  <a:schemeClr val="bg1"/>
                </a:solidFill>
              </a:defRPr>
            </a:lvl1pPr>
          </a:lstStyle>
          <a:p>
            <a:pPr lvl="0"/>
            <a:r>
              <a:rPr lang="en-US" dirty="0" smtClean="0"/>
              <a:t>Click to </a:t>
            </a:r>
            <a:r>
              <a:rPr lang="lv-LV" dirty="0" smtClean="0"/>
              <a:t>e</a:t>
            </a:r>
            <a:r>
              <a:rPr lang="en-US" dirty="0" err="1" smtClean="0"/>
              <a:t>dit</a:t>
            </a:r>
            <a:r>
              <a:rPr lang="en-US" dirty="0" smtClean="0"/>
              <a:t> </a:t>
            </a:r>
            <a:r>
              <a:rPr lang="lv-LV" dirty="0" smtClean="0"/>
              <a:t>subtitle</a:t>
            </a:r>
            <a:endParaRPr lang="en-US" dirty="0" smtClean="0"/>
          </a:p>
        </p:txBody>
      </p:sp>
    </p:spTree>
    <p:extLst>
      <p:ext uri="{BB962C8B-B14F-4D97-AF65-F5344CB8AC3E}">
        <p14:creationId xmlns:p14="http://schemas.microsoft.com/office/powerpoint/2010/main" val="1689309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a:t>
            </a:r>
            <a:r>
              <a:rPr lang="lv-LV" dirty="0" smtClean="0"/>
              <a:t>title</a:t>
            </a:r>
            <a:endParaRPr lang="en-GB" dirty="0"/>
          </a:p>
        </p:txBody>
      </p:sp>
      <p:sp>
        <p:nvSpPr>
          <p:cNvPr id="5" name="Text Placeholder 4"/>
          <p:cNvSpPr>
            <a:spLocks noGrp="1"/>
          </p:cNvSpPr>
          <p:nvPr>
            <p:ph type="body" sz="quarter" idx="11"/>
          </p:nvPr>
        </p:nvSpPr>
        <p:spPr>
          <a:xfrm>
            <a:off x="381000" y="2495550"/>
            <a:ext cx="48006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 Placeholder 6"/>
          <p:cNvSpPr>
            <a:spLocks noGrp="1"/>
          </p:cNvSpPr>
          <p:nvPr>
            <p:ph type="body" sz="quarter" idx="12" hasCustomPrompt="1"/>
          </p:nvPr>
        </p:nvSpPr>
        <p:spPr>
          <a:xfrm>
            <a:off x="381000" y="2038350"/>
            <a:ext cx="5562600" cy="304800"/>
          </a:xfrm>
        </p:spPr>
        <p:txBody>
          <a:bodyPr>
            <a:noAutofit/>
          </a:bodyPr>
          <a:lstStyle>
            <a:lvl1pPr>
              <a:defRPr sz="2000" b="0">
                <a:solidFill>
                  <a:schemeClr val="bg1"/>
                </a:solidFill>
              </a:defRPr>
            </a:lvl1pPr>
          </a:lstStyle>
          <a:p>
            <a:pPr lvl="0"/>
            <a:r>
              <a:rPr lang="en-US" dirty="0" smtClean="0"/>
              <a:t>Click to </a:t>
            </a:r>
            <a:r>
              <a:rPr lang="lv-LV" dirty="0" smtClean="0"/>
              <a:t>e</a:t>
            </a:r>
            <a:r>
              <a:rPr lang="en-US" dirty="0" err="1" smtClean="0"/>
              <a:t>dit</a:t>
            </a:r>
            <a:r>
              <a:rPr lang="en-US" dirty="0" smtClean="0"/>
              <a:t> </a:t>
            </a:r>
            <a:r>
              <a:rPr lang="lv-LV" dirty="0" smtClean="0"/>
              <a:t>subtitle</a:t>
            </a:r>
            <a:endParaRPr lang="en-US" dirty="0" smtClean="0"/>
          </a:p>
        </p:txBody>
      </p:sp>
    </p:spTree>
    <p:extLst>
      <p:ext uri="{BB962C8B-B14F-4D97-AF65-F5344CB8AC3E}">
        <p14:creationId xmlns:p14="http://schemas.microsoft.com/office/powerpoint/2010/main" val="253682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536575"/>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4767263"/>
            <a:ext cx="2133600" cy="274637"/>
          </a:xfrm>
          <a:prstGeom prst="rect">
            <a:avLst/>
          </a:prstGeom>
        </p:spPr>
        <p:txBody>
          <a:bodyPr/>
          <a:lstStyle/>
          <a:p>
            <a:fld id="{2924DBC1-556A-4EA0-9477-A2E8A2CDA29A}" type="datetimeFigureOut">
              <a:rPr lang="en-GB" smtClean="0"/>
              <a:t>2015-02-05</a:t>
            </a:fld>
            <a:endParaRPr lang="en-GB"/>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p>
            <a:fld id="{EA1CA410-5910-49E2-8CD3-6A14C280120A}" type="slidenum">
              <a:rPr lang="en-GB" smtClean="0"/>
              <a:t>‹#›</a:t>
            </a:fld>
            <a:endParaRPr lang="en-GB"/>
          </a:p>
        </p:txBody>
      </p:sp>
    </p:spTree>
    <p:extLst>
      <p:ext uri="{BB962C8B-B14F-4D97-AF65-F5344CB8AC3E}">
        <p14:creationId xmlns:p14="http://schemas.microsoft.com/office/powerpoint/2010/main" val="3572809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lvl1pPr>
          </a:lstStyle>
          <a:p>
            <a:endParaRPr dirty="0"/>
          </a:p>
        </p:txBody>
      </p:sp>
      <p:sp>
        <p:nvSpPr>
          <p:cNvPr id="4" name="PlaceHolder 2"/>
          <p:cNvSpPr>
            <a:spLocks noGrp="1"/>
          </p:cNvSpPr>
          <p:nvPr>
            <p:ph type="body" idx="10"/>
          </p:nvPr>
        </p:nvSpPr>
        <p:spPr>
          <a:xfrm>
            <a:off x="152280" y="895320"/>
            <a:ext cx="8839320" cy="3850920"/>
          </a:xfrm>
          <a:prstGeom prst="rect">
            <a:avLst/>
          </a:prstGeom>
        </p:spPr>
        <p:txBody>
          <a:bodyPr wrap="square" lIns="0" tIns="0" rIns="0" bIns="0"/>
          <a:lstStyle/>
          <a:p>
            <a:endParaRPr/>
          </a:p>
        </p:txBody>
      </p:sp>
    </p:spTree>
    <p:extLst>
      <p:ext uri="{BB962C8B-B14F-4D97-AF65-F5344CB8AC3E}">
        <p14:creationId xmlns:p14="http://schemas.microsoft.com/office/powerpoint/2010/main" val="31454397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13"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3"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10D20CA4-D535-4DD9-970A-832CE17BD47C}" type="slidenum">
              <a:rPr lang="en-US" sz="800">
                <a:solidFill>
                  <a:srgbClr val="BFBFBF"/>
                </a:solidFill>
                <a:latin typeface="Arial"/>
                <a:ea typeface="DejaVu Sans"/>
              </a:rPr>
              <a:t>‹#›</a:t>
            </a:fld>
            <a:endParaRPr/>
          </a:p>
        </p:txBody>
      </p:sp>
      <p:pic>
        <p:nvPicPr>
          <p:cNvPr id="4" name="Picture 9"/>
          <p:cNvPicPr/>
          <p:nvPr/>
        </p:nvPicPr>
        <p:blipFill>
          <a:blip r:embed="rId4"/>
          <a:stretch>
            <a:fillRect/>
          </a:stretch>
        </p:blipFill>
        <p:spPr>
          <a:xfrm>
            <a:off x="0" y="590400"/>
            <a:ext cx="9143280" cy="4571280"/>
          </a:xfrm>
          <a:prstGeom prst="rect">
            <a:avLst/>
          </a:prstGeom>
          <a:ln>
            <a:noFill/>
          </a:ln>
        </p:spPr>
      </p:pic>
      <p:pic>
        <p:nvPicPr>
          <p:cNvPr id="9" name="Picture 3"/>
          <p:cNvPicPr/>
          <p:nvPr/>
        </p:nvPicPr>
        <p:blipFill>
          <a:blip r:embed="rId5"/>
          <a:stretch>
            <a:fillRect/>
          </a:stretch>
        </p:blipFill>
        <p:spPr>
          <a:xfrm>
            <a:off x="257760" y="0"/>
            <a:ext cx="1904400" cy="951840"/>
          </a:xfrm>
          <a:prstGeom prst="rect">
            <a:avLst/>
          </a:prstGeom>
          <a:ln>
            <a:noFill/>
          </a:ln>
        </p:spPr>
      </p:pic>
      <p:sp>
        <p:nvSpPr>
          <p:cNvPr id="10" name="PlaceHolder 9"/>
          <p:cNvSpPr>
            <a:spLocks noGrp="1"/>
          </p:cNvSpPr>
          <p:nvPr>
            <p:ph type="title"/>
          </p:nvPr>
        </p:nvSpPr>
        <p:spPr>
          <a:xfrm>
            <a:off x="152280" y="-9000"/>
            <a:ext cx="7543080" cy="522720"/>
          </a:xfrm>
          <a:prstGeom prst="rect">
            <a:avLst/>
          </a:prstGeom>
        </p:spPr>
        <p:txBody>
          <a:bodyPr wrap="none" lIns="0" tIns="0" rIns="0" bIns="0" anchor="ctr"/>
          <a:lstStyle/>
          <a:p>
            <a:r>
              <a:rPr lang="en-US"/>
              <a:t>Click to edit the title text format</a:t>
            </a:r>
            <a:endParaRPr/>
          </a:p>
        </p:txBody>
      </p:sp>
      <p:sp>
        <p:nvSpPr>
          <p:cNvPr id="11" name="PlaceHolder 10"/>
          <p:cNvSpPr>
            <a:spLocks noGrp="1"/>
          </p:cNvSpPr>
          <p:nvPr>
            <p:ph type="body"/>
          </p:nvPr>
        </p:nvSpPr>
        <p:spPr>
          <a:xfrm>
            <a:off x="457200" y="1203480"/>
            <a:ext cx="8229240" cy="298296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4" name="Rectangle 13"/>
          <p:cNvSpPr/>
          <p:nvPr/>
        </p:nvSpPr>
        <p:spPr>
          <a:xfrm>
            <a:off x="1209960" y="133350"/>
            <a:ext cx="84744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Lst>
  <p:timing>
    <p:tnLst>
      <p:par>
        <p:cTn id="1" dur="indefinite" restart="never" nodeType="tmRoot"/>
      </p:par>
    </p:tnLst>
  </p:timing>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6" name="Picture 2"/>
          <p:cNvPicPr/>
          <p:nvPr/>
        </p:nvPicPr>
        <p:blipFill>
          <a:blip r:embed="rId6"/>
          <a:stretch>
            <a:fillRect/>
          </a:stretch>
        </p:blipFill>
        <p:spPr>
          <a:xfrm>
            <a:off x="0" y="0"/>
            <a:ext cx="9143640" cy="511560"/>
          </a:xfrm>
          <a:prstGeom prst="rect">
            <a:avLst/>
          </a:prstGeom>
          <a:ln>
            <a:noFill/>
          </a:ln>
        </p:spPr>
      </p:pic>
      <p:sp>
        <p:nvSpPr>
          <p:cNvPr id="47"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8"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9"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a:solidFill>
                  <a:srgbClr val="BFBFBF"/>
                </a:solidFill>
                <a:latin typeface="Arial"/>
                <a:ea typeface="DejaVu Sans"/>
              </a:rPr>
              <a:t>Creative Commons</a:t>
            </a:r>
            <a:endParaRPr/>
          </a:p>
        </p:txBody>
      </p:sp>
      <p:sp>
        <p:nvSpPr>
          <p:cNvPr id="50"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E5F447E5-9DC4-4A02-8A39-B4DD67ECFEBB}" type="slidenum">
              <a:rPr lang="en-US" sz="800">
                <a:solidFill>
                  <a:srgbClr val="BFBFBF"/>
                </a:solidFill>
                <a:latin typeface="Arial"/>
                <a:ea typeface="DejaVu Sans"/>
              </a:rPr>
              <a:t>‹#›</a:t>
            </a:fld>
            <a:endParaRPr/>
          </a:p>
        </p:txBody>
      </p:sp>
      <p:pic>
        <p:nvPicPr>
          <p:cNvPr id="51" name="Picture 4"/>
          <p:cNvPicPr/>
          <p:nvPr/>
        </p:nvPicPr>
        <p:blipFill>
          <a:blip r:embed="rId7"/>
          <a:stretch>
            <a:fillRect/>
          </a:stretch>
        </p:blipFill>
        <p:spPr>
          <a:xfrm>
            <a:off x="8119080" y="0"/>
            <a:ext cx="1024200" cy="511560"/>
          </a:xfrm>
          <a:prstGeom prst="rect">
            <a:avLst/>
          </a:prstGeom>
          <a:ln>
            <a:noFill/>
          </a:ln>
        </p:spPr>
      </p:pic>
      <p:sp>
        <p:nvSpPr>
          <p:cNvPr id="52" name="PlaceHolder 5"/>
          <p:cNvSpPr>
            <a:spLocks noGrp="1"/>
          </p:cNvSpPr>
          <p:nvPr>
            <p:ph type="title"/>
          </p:nvPr>
        </p:nvSpPr>
        <p:spPr>
          <a:xfrm>
            <a:off x="152280" y="-9000"/>
            <a:ext cx="7543080" cy="522360"/>
          </a:xfrm>
          <a:prstGeom prst="rect">
            <a:avLst/>
          </a:prstGeom>
        </p:spPr>
        <p:txBody>
          <a:bodyPr lIns="90000" tIns="45000" rIns="90000" bIns="45000" anchor="ctr"/>
          <a:lstStyle/>
          <a:p>
            <a:pPr>
              <a:lnSpc>
                <a:spcPct val="100000"/>
              </a:lnSpc>
            </a:pPr>
            <a:r>
              <a:rPr lang="en-US" sz="2500" dirty="0">
                <a:solidFill>
                  <a:srgbClr val="000000"/>
                </a:solidFill>
                <a:latin typeface="Arial"/>
              </a:rPr>
              <a:t>Click to edit the title text </a:t>
            </a:r>
            <a:r>
              <a:rPr lang="en-US" sz="2500" dirty="0" err="1">
                <a:solidFill>
                  <a:srgbClr val="000000"/>
                </a:solidFill>
                <a:latin typeface="Arial"/>
              </a:rPr>
              <a:t>formatClick</a:t>
            </a:r>
            <a:r>
              <a:rPr lang="en-US" sz="2500" dirty="0">
                <a:solidFill>
                  <a:srgbClr val="000000"/>
                </a:solidFill>
                <a:latin typeface="Arial"/>
              </a:rPr>
              <a:t> to edit the title text </a:t>
            </a:r>
            <a:r>
              <a:rPr lang="en-US" sz="2500" dirty="0" err="1">
                <a:solidFill>
                  <a:srgbClr val="000000"/>
                </a:solidFill>
                <a:latin typeface="Arial"/>
              </a:rPr>
              <a:t>formatClick</a:t>
            </a:r>
            <a:r>
              <a:rPr lang="en-US" sz="2500" dirty="0">
                <a:solidFill>
                  <a:srgbClr val="000000"/>
                </a:solidFill>
                <a:latin typeface="Arial"/>
              </a:rPr>
              <a:t> to edit Master title style</a:t>
            </a:r>
            <a:endParaRPr dirty="0"/>
          </a:p>
        </p:txBody>
      </p:sp>
      <p:sp>
        <p:nvSpPr>
          <p:cNvPr id="53" name="PlaceHolder 6"/>
          <p:cNvSpPr>
            <a:spLocks noGrp="1"/>
          </p:cNvSpPr>
          <p:nvPr>
            <p:ph type="body"/>
          </p:nvPr>
        </p:nvSpPr>
        <p:spPr>
          <a:xfrm>
            <a:off x="152280" y="895320"/>
            <a:ext cx="8838360" cy="3850920"/>
          </a:xfrm>
          <a:prstGeom prst="rect">
            <a:avLst/>
          </a:prstGeom>
        </p:spPr>
        <p:txBody>
          <a:bodyPr lIns="90000" tIns="45000" rIns="90000" bIns="45000"/>
          <a:lstStyle/>
          <a:p>
            <a:pPr>
              <a:buSzPct val="25000"/>
              <a:buFont typeface="StarSymbol"/>
              <a:buChar char=""/>
            </a:pPr>
            <a:r>
              <a:rPr lang="en-US" sz="2000" dirty="0">
                <a:solidFill>
                  <a:srgbClr val="003352"/>
                </a:solidFill>
                <a:latin typeface="Arial"/>
              </a:rPr>
              <a:t>Click to edit the outline text format</a:t>
            </a:r>
            <a:endParaRPr dirty="0"/>
          </a:p>
          <a:p>
            <a:pPr lvl="1">
              <a:buSzPct val="25000"/>
              <a:buFont typeface="StarSymbol"/>
              <a:buChar char=""/>
            </a:pPr>
            <a:r>
              <a:rPr lang="en-US" sz="2000" dirty="0">
                <a:solidFill>
                  <a:srgbClr val="003352"/>
                </a:solidFill>
                <a:latin typeface="Arial"/>
              </a:rPr>
              <a:t>Second Outline Level</a:t>
            </a:r>
            <a:endParaRPr dirty="0"/>
          </a:p>
          <a:p>
            <a:pPr lvl="2">
              <a:buSzPct val="25000"/>
              <a:buFont typeface="StarSymbol"/>
              <a:buChar char=""/>
            </a:pPr>
            <a:r>
              <a:rPr lang="en-US" sz="2000" dirty="0">
                <a:solidFill>
                  <a:srgbClr val="003352"/>
                </a:solidFill>
                <a:latin typeface="Arial"/>
              </a:rPr>
              <a:t>Third Outline Level</a:t>
            </a:r>
            <a:endParaRPr dirty="0"/>
          </a:p>
          <a:p>
            <a:pPr lvl="3">
              <a:buSzPct val="25000"/>
              <a:buFont typeface="StarSymbol"/>
              <a:buChar char=""/>
            </a:pPr>
            <a:r>
              <a:rPr lang="en-US" sz="2000" dirty="0">
                <a:solidFill>
                  <a:srgbClr val="003352"/>
                </a:solidFill>
                <a:latin typeface="Arial"/>
              </a:rPr>
              <a:t>Fourth Outline Level</a:t>
            </a:r>
            <a:endParaRPr dirty="0"/>
          </a:p>
          <a:p>
            <a:pPr lvl="4">
              <a:buSzPct val="25000"/>
              <a:buFont typeface="StarSymbol"/>
              <a:buChar char=""/>
            </a:pPr>
            <a:r>
              <a:rPr lang="en-US" sz="2000" dirty="0">
                <a:solidFill>
                  <a:srgbClr val="003352"/>
                </a:solidFill>
                <a:latin typeface="Arial"/>
              </a:rPr>
              <a:t>Fifth Outline Level</a:t>
            </a:r>
            <a:endParaRPr dirty="0"/>
          </a:p>
          <a:p>
            <a:pPr lvl="5">
              <a:buSzPct val="25000"/>
              <a:buFont typeface="StarSymbol"/>
              <a:buChar char=""/>
            </a:pPr>
            <a:r>
              <a:rPr lang="en-US" sz="2000" dirty="0">
                <a:solidFill>
                  <a:srgbClr val="003352"/>
                </a:solidFill>
                <a:latin typeface="Arial"/>
              </a:rPr>
              <a:t>Sixth Outline Level</a:t>
            </a:r>
            <a:endParaRPr dirty="0"/>
          </a:p>
          <a:p>
            <a:pPr>
              <a:lnSpc>
                <a:spcPct val="100000"/>
              </a:lnSpc>
              <a:buFont typeface="Arial"/>
              <a:buChar char="•"/>
            </a:pPr>
            <a:r>
              <a:rPr lang="en-US" sz="2000" dirty="0">
                <a:solidFill>
                  <a:srgbClr val="003352"/>
                </a:solidFill>
                <a:latin typeface="Arial"/>
              </a:rPr>
              <a:t>Seventh Outline </a:t>
            </a:r>
            <a:r>
              <a:rPr lang="en-US" sz="2000" dirty="0" err="1">
                <a:solidFill>
                  <a:srgbClr val="003352"/>
                </a:solidFill>
                <a:latin typeface="Arial"/>
              </a:rPr>
              <a:t>LevelClick</a:t>
            </a:r>
            <a:r>
              <a:rPr lang="en-US" sz="2000" dirty="0">
                <a:solidFill>
                  <a:srgbClr val="003352"/>
                </a:solidFill>
                <a:latin typeface="Arial"/>
              </a:rPr>
              <a:t> to edit Master text styles</a:t>
            </a:r>
            <a:endParaRPr dirty="0"/>
          </a:p>
        </p:txBody>
      </p:sp>
      <p:sp>
        <p:nvSpPr>
          <p:cNvPr id="2" name="Rectangle 1"/>
          <p:cNvSpPr/>
          <p:nvPr/>
        </p:nvSpPr>
        <p:spPr>
          <a:xfrm>
            <a:off x="8631180" y="76200"/>
            <a:ext cx="436620"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71" r:id="rId4"/>
  </p:sldLayoutIdLst>
  <p:timing>
    <p:tnLst>
      <p:par>
        <p:cTn id="1" dur="indefinite" restart="never" nodeType="tmRoot"/>
      </p:par>
    </p:tnLst>
  </p:timing>
  <p:txStyles>
    <p:titleStyle>
      <a:lvl1pPr>
        <a:defRPr sz="2000">
          <a:solidFill>
            <a:schemeClr val="bg1"/>
          </a:solidFill>
        </a:defRPr>
      </a:lvl1pPr>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8"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49"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dirty="0">
                <a:solidFill>
                  <a:srgbClr val="BFBFBF"/>
                </a:solidFill>
                <a:latin typeface="Arial"/>
                <a:ea typeface="DejaVu Sans"/>
              </a:rPr>
              <a:t>Creative Commons</a:t>
            </a:r>
            <a:endParaRPr dirty="0"/>
          </a:p>
        </p:txBody>
      </p:sp>
      <p:sp>
        <p:nvSpPr>
          <p:cNvPr id="50"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E5F447E5-9DC4-4A02-8A39-B4DD67ECFEBB}" type="slidenum">
              <a:rPr lang="en-US" sz="800">
                <a:solidFill>
                  <a:srgbClr val="BFBFBF"/>
                </a:solidFill>
                <a:latin typeface="Arial"/>
                <a:ea typeface="DejaVu Sans"/>
              </a:rPr>
              <a:t>‹#›</a:t>
            </a:fld>
            <a:endParaRPr/>
          </a:p>
        </p:txBody>
      </p:sp>
      <p:sp>
        <p:nvSpPr>
          <p:cNvPr id="11" name="Subtitle 2"/>
          <p:cNvSpPr txBox="1">
            <a:spLocks/>
          </p:cNvSpPr>
          <p:nvPr/>
        </p:nvSpPr>
        <p:spPr>
          <a:xfrm>
            <a:off x="0" y="1990271"/>
            <a:ext cx="6400593" cy="400504"/>
          </a:xfrm>
          <a:prstGeom prst="rect">
            <a:avLst/>
          </a:prstGeom>
          <a:solidFill>
            <a:schemeClr val="tx1">
              <a:alpha val="31000"/>
            </a:schemeClr>
          </a:solidFill>
        </p:spPr>
        <p:txBody>
          <a:bodyPr vert="horz" lIns="91440" tIns="45720" rIns="91440" bIns="45720" rtlCol="0" anchor="ctr" anchorCtr="0">
            <a:noAutofit/>
          </a:bodyPr>
          <a:lstStyle>
            <a:lvl1pPr marL="645750" indent="-285750">
              <a:buNone/>
              <a:defRPr lang="en-US" sz="1800" b="0" i="0" cap="none" dirty="0">
                <a:solidFill>
                  <a:schemeClr val="bg1"/>
                </a:solidFill>
              </a:defRPr>
            </a:lvl1pPr>
          </a:lstStyle>
          <a:p>
            <a:pPr marL="360000" indent="0"/>
            <a:endParaRPr lang="en-GB" kern="0" dirty="0"/>
          </a:p>
        </p:txBody>
      </p:sp>
      <p:sp>
        <p:nvSpPr>
          <p:cNvPr id="12" name="Text Placeholder 6"/>
          <p:cNvSpPr txBox="1">
            <a:spLocks/>
          </p:cNvSpPr>
          <p:nvPr/>
        </p:nvSpPr>
        <p:spPr>
          <a:xfrm>
            <a:off x="-2275" y="1414283"/>
            <a:ext cx="6403075" cy="557213"/>
          </a:xfrm>
          <a:prstGeom prst="rect">
            <a:avLst/>
          </a:prstGeom>
          <a:solidFill>
            <a:srgbClr val="0070C0">
              <a:alpha val="90000"/>
            </a:srgbClr>
          </a:solidFill>
        </p:spPr>
        <p:txBody>
          <a:bodyPr anchor="ctr" anchorCtr="0">
            <a:normAutofit/>
          </a:bodyPr>
          <a:lstStyle>
            <a:lvl1pPr marL="360000" indent="0" algn="l">
              <a:buNone/>
              <a:defRPr sz="2430" b="0" i="0" cap="small" baseline="0">
                <a:solidFill>
                  <a:schemeClr val="bg1"/>
                </a:solidFill>
              </a:defRPr>
            </a:lvl1pPr>
          </a:lstStyle>
          <a:p>
            <a:endParaRPr lang="en-GB" kern="0" dirty="0"/>
          </a:p>
        </p:txBody>
      </p:sp>
      <p:pic>
        <p:nvPicPr>
          <p:cNvPr id="14" name="Picture 3"/>
          <p:cNvPicPr/>
          <p:nvPr/>
        </p:nvPicPr>
        <p:blipFill>
          <a:blip r:embed="rId5"/>
          <a:stretch>
            <a:fillRect/>
          </a:stretch>
        </p:blipFill>
        <p:spPr>
          <a:xfrm>
            <a:off x="6477000" y="1428750"/>
            <a:ext cx="1904400" cy="951840"/>
          </a:xfrm>
          <a:prstGeom prst="rect">
            <a:avLst/>
          </a:prstGeom>
          <a:ln>
            <a:noFill/>
          </a:ln>
        </p:spPr>
      </p:pic>
      <p:sp>
        <p:nvSpPr>
          <p:cNvPr id="3" name="Rectangle 2"/>
          <p:cNvSpPr/>
          <p:nvPr/>
        </p:nvSpPr>
        <p:spPr>
          <a:xfrm>
            <a:off x="7429200" y="1553757"/>
            <a:ext cx="876600" cy="685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Placeholder 3"/>
          <p:cNvSpPr>
            <a:spLocks noGrp="1"/>
          </p:cNvSpPr>
          <p:nvPr>
            <p:ph type="title"/>
          </p:nvPr>
        </p:nvSpPr>
        <p:spPr>
          <a:xfrm>
            <a:off x="381000" y="1485530"/>
            <a:ext cx="5943600" cy="476620"/>
          </a:xfrm>
          <a:prstGeom prst="rect">
            <a:avLst/>
          </a:prstGeom>
        </p:spPr>
        <p:txBody>
          <a:bodyPr vert="horz" lIns="91440" tIns="45720" rIns="91440" bIns="45720" rtlCol="0" anchor="ctr">
            <a:noAutofit/>
          </a:bodyPr>
          <a:lstStyle/>
          <a:p>
            <a:r>
              <a:rPr lang="lv-LV" kern="0" dirty="0" smtClean="0"/>
              <a:t>Click to edit title</a:t>
            </a:r>
            <a:endParaRPr lang="lv-LV" kern="0" dirty="0"/>
          </a:p>
        </p:txBody>
      </p:sp>
      <p:sp>
        <p:nvSpPr>
          <p:cNvPr id="6" name="Text Placeholder 5"/>
          <p:cNvSpPr>
            <a:spLocks noGrp="1"/>
          </p:cNvSpPr>
          <p:nvPr>
            <p:ph type="body" idx="1"/>
          </p:nvPr>
        </p:nvSpPr>
        <p:spPr>
          <a:xfrm>
            <a:off x="457200" y="2495550"/>
            <a:ext cx="8229600" cy="2098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17355041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defRPr sz="3200" cap="small" baseline="0">
          <a:solidFill>
            <a:schemeClr val="bg1"/>
          </a:solidFill>
        </a:defRPr>
      </a:lvl1pPr>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everythingology.com/the-streetlight-effec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533800" cy="707040"/>
          </a:xfrm>
          <a:prstGeom prst="rect">
            <a:avLst/>
          </a:prstGeom>
          <a:noFill/>
          <a:ln>
            <a:noFill/>
          </a:ln>
        </p:spPr>
        <p:txBody>
          <a:bodyPr lIns="90000" tIns="45000" rIns="90000" bIns="45000" anchor="ctr"/>
          <a:lstStyle/>
          <a:p>
            <a:pPr algn="r">
              <a:lnSpc>
                <a:spcPct val="100000"/>
              </a:lnSpc>
            </a:pPr>
            <a:r>
              <a:rPr lang="en-US" sz="4000" dirty="0" smtClean="0">
                <a:solidFill>
                  <a:srgbClr val="000000"/>
                </a:solidFill>
                <a:latin typeface="Calibri"/>
                <a:ea typeface="DejaVu Sans"/>
              </a:rPr>
              <a:t>V</a:t>
            </a:r>
            <a:r>
              <a:rPr lang="lv-LV" sz="4000" dirty="0" smtClean="0">
                <a:solidFill>
                  <a:srgbClr val="000000"/>
                </a:solidFill>
                <a:latin typeface="Calibri"/>
                <a:ea typeface="DejaVu Sans"/>
              </a:rPr>
              <a:t>ēlētāju griba – matemātiski secinājumi</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lv-LV" sz="2800" dirty="0" smtClean="0">
                <a:solidFill>
                  <a:schemeClr val="bg1"/>
                </a:solidFill>
                <a:latin typeface="Calibri"/>
                <a:ea typeface="DejaVu Sans"/>
              </a:rPr>
              <a:t>Kalvis Apsītis</a:t>
            </a:r>
          </a:p>
          <a:p>
            <a:pPr>
              <a:lnSpc>
                <a:spcPct val="100000"/>
              </a:lnSpc>
            </a:pPr>
            <a:r>
              <a:rPr lang="lv-LV" sz="2800" dirty="0" smtClean="0">
                <a:solidFill>
                  <a:schemeClr val="bg1"/>
                </a:solidFill>
                <a:latin typeface="Calibri"/>
                <a:ea typeface="DejaVu Sans"/>
              </a:rPr>
              <a:t>FMF, Latvijas Universitāte</a:t>
            </a:r>
          </a:p>
          <a:p>
            <a:pPr>
              <a:lnSpc>
                <a:spcPct val="100000"/>
              </a:lnSpc>
            </a:pPr>
            <a:endParaRPr lang="lv-LV" sz="2800" dirty="0">
              <a:solidFill>
                <a:schemeClr val="bg1"/>
              </a:solidFill>
              <a:latin typeface="Calibri"/>
              <a:ea typeface="DejaVu San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endParaRPr lang="en-GB"/>
          </a:p>
        </p:txBody>
      </p:sp>
      <p:sp>
        <p:nvSpPr>
          <p:cNvPr id="8" name="Title 7"/>
          <p:cNvSpPr>
            <a:spLocks noGrp="1"/>
          </p:cNvSpPr>
          <p:nvPr>
            <p:ph type="title"/>
          </p:nvPr>
        </p:nvSpPr>
        <p:spPr/>
        <p:txBody>
          <a:bodyPr/>
          <a:lstStyle/>
          <a:p>
            <a:r>
              <a:rPr lang="lv-LV" dirty="0" smtClean="0"/>
              <a:t>Etniskais balsojums – Partiju skatījumā</a:t>
            </a:r>
            <a:endParaRPr lang="en-GB" dirty="0"/>
          </a:p>
        </p:txBody>
      </p:sp>
      <p:pic>
        <p:nvPicPr>
          <p:cNvPr id="1026" name="Picture 2" descr="2014 S Sa un KR mājas valo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666750"/>
            <a:ext cx="395020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22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Etniskais balsojums – kandidātu skatījumā</a:t>
            </a:r>
            <a:endParaRPr lang="en-GB" dirty="0"/>
          </a:p>
        </p:txBody>
      </p:sp>
      <p:sp>
        <p:nvSpPr>
          <p:cNvPr id="6" name="Text Placeholder 5"/>
          <p:cNvSpPr>
            <a:spLocks noGrp="1"/>
          </p:cNvSpPr>
          <p:nvPr>
            <p:ph type="body" idx="10"/>
          </p:nvPr>
        </p:nvSpPr>
        <p:spPr/>
        <p:txBody>
          <a:bodyPr/>
          <a:lstStyle/>
          <a:p>
            <a:pPr marL="285750" indent="-285750">
              <a:buFont typeface="Arial" panose="020B0604020202020204" pitchFamily="34" charset="0"/>
              <a:buChar char="•"/>
            </a:pPr>
            <a:r>
              <a:rPr lang="lv-LV" dirty="0" smtClean="0"/>
              <a:t>Aplūkojam kandidātu saraksta vidusdaļu (teiksim, atmetot punktu ziņā labākos 3 un sliktākos 3).</a:t>
            </a:r>
          </a:p>
          <a:p>
            <a:pPr marL="285750" indent="-285750">
              <a:buFont typeface="Arial" panose="020B0604020202020204" pitchFamily="34" charset="0"/>
              <a:buChar char="•"/>
            </a:pPr>
            <a:r>
              <a:rPr lang="lv-LV" dirty="0" smtClean="0"/>
              <a:t>Dalām kandidātus grupās pēc </a:t>
            </a:r>
            <a:br>
              <a:rPr lang="lv-LV" dirty="0" smtClean="0"/>
            </a:br>
            <a:r>
              <a:rPr lang="lv-LV" dirty="0" smtClean="0"/>
              <a:t>(A) latviskiem vārdiem, </a:t>
            </a:r>
            <a:br>
              <a:rPr lang="lv-LV" dirty="0" smtClean="0"/>
            </a:br>
            <a:r>
              <a:rPr lang="lv-LV" dirty="0" smtClean="0"/>
              <a:t>(B) nelatviskiem vārdiem, </a:t>
            </a:r>
            <a:br>
              <a:rPr lang="lv-LV" dirty="0" smtClean="0"/>
            </a:br>
            <a:r>
              <a:rPr lang="lv-LV" dirty="0" smtClean="0"/>
              <a:t>(C) neitraliem vārdiem</a:t>
            </a:r>
          </a:p>
          <a:p>
            <a:pPr marL="285750" indent="-285750">
              <a:buFont typeface="Arial" panose="020B0604020202020204" pitchFamily="34" charset="0"/>
              <a:buChar char="•"/>
            </a:pPr>
            <a:r>
              <a:rPr lang="lv-LV" dirty="0" smtClean="0"/>
              <a:t>Noskaidrojam, kādas konkrētās partijas (vai politiskā spārna) iekšienē ir atšķirības starp savāktajiem punktiem (punktu skaitu vajadzētu normalizēt – izdalot ar saraksta savākto balsu skaitu).</a:t>
            </a:r>
          </a:p>
        </p:txBody>
      </p:sp>
    </p:spTree>
    <p:extLst>
      <p:ext uri="{BB962C8B-B14F-4D97-AF65-F5344CB8AC3E}">
        <p14:creationId xmlns:p14="http://schemas.microsoft.com/office/powerpoint/2010/main" val="2721397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Par sievietēm</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1281174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Vīriešu punktu pārsvars (visi 11.Saeimas kandidāti)</a:t>
            </a:r>
            <a:endParaRPr lang="en-GB" dirty="0"/>
          </a:p>
        </p:txBody>
      </p:sp>
      <p:sp>
        <p:nvSpPr>
          <p:cNvPr id="5" name="Text Placeholder 4"/>
          <p:cNvSpPr>
            <a:spLocks noGrp="1"/>
          </p:cNvSpPr>
          <p:nvPr>
            <p:ph type="body" idx="10"/>
          </p:nvPr>
        </p:nvSpPr>
        <p:spPr/>
        <p:txBody>
          <a:bodyPr/>
          <a:lstStyle/>
          <a:p>
            <a:r>
              <a:rPr lang="lv-LV" dirty="0" smtClean="0"/>
              <a:t>Sieviešu izredzes saņemt atbalstu</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1345791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Vīriešu punktu pārsvars </a:t>
            </a:r>
            <a:r>
              <a:rPr lang="lv-LV" dirty="0" smtClean="0"/>
              <a:t>(izņemot pirmos 3 katrā apg.)</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109069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228600" y="819150"/>
            <a:ext cx="4312800" cy="3850920"/>
          </a:xfrm>
        </p:spPr>
        <p:txBody>
          <a:bodyPr>
            <a:normAutofit/>
          </a:bodyPr>
          <a:lstStyle/>
          <a:p>
            <a:r>
              <a:rPr lang="lv-LV" b="1" dirty="0"/>
              <a:t>7.Saeima (numuri sarakstā</a:t>
            </a:r>
            <a:r>
              <a:rPr lang="lv-LV" b="1" dirty="0" smtClean="0"/>
              <a:t>)</a:t>
            </a:r>
            <a:endParaRPr lang="lv-LV" dirty="0"/>
          </a:p>
        </p:txBody>
      </p:sp>
      <p:sp>
        <p:nvSpPr>
          <p:cNvPr id="4" name="Title 3"/>
          <p:cNvSpPr>
            <a:spLocks noGrp="1"/>
          </p:cNvSpPr>
          <p:nvPr>
            <p:ph type="title"/>
          </p:nvPr>
        </p:nvSpPr>
        <p:spPr/>
        <p:txBody>
          <a:bodyPr/>
          <a:lstStyle/>
          <a:p>
            <a:r>
              <a:rPr lang="lv-LV" dirty="0" smtClean="0"/>
              <a:t>Tēvzemieši, Rīgas vēlēšanu apgabals</a:t>
            </a:r>
            <a:endParaRPr lang="en-GB" dirty="0"/>
          </a:p>
        </p:txBody>
      </p:sp>
      <p:sp>
        <p:nvSpPr>
          <p:cNvPr id="2" name="Text Placeholder 1"/>
          <p:cNvSpPr>
            <a:spLocks noGrp="1"/>
          </p:cNvSpPr>
          <p:nvPr>
            <p:ph type="body" idx="10"/>
          </p:nvPr>
        </p:nvSpPr>
        <p:spPr>
          <a:xfrm>
            <a:off x="4648200" y="819150"/>
            <a:ext cx="4312800" cy="3850920"/>
          </a:xfrm>
        </p:spPr>
        <p:txBody>
          <a:bodyPr>
            <a:normAutofit/>
          </a:bodyPr>
          <a:lstStyle/>
          <a:p>
            <a:r>
              <a:rPr lang="lv-LV" b="1" dirty="0"/>
              <a:t>8.Saeima (numuri sarakstā)</a:t>
            </a:r>
            <a:endParaRPr lang="lv-LV" dirty="0"/>
          </a:p>
          <a:p>
            <a:endParaRPr lang="en-GB" dirty="0"/>
          </a:p>
        </p:txBody>
      </p:sp>
      <p:sp>
        <p:nvSpPr>
          <p:cNvPr id="3" name="Rounded Rectangle 2"/>
          <p:cNvSpPr/>
          <p:nvPr/>
        </p:nvSpPr>
        <p:spPr>
          <a:xfrm>
            <a:off x="152400" y="1200434"/>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#1: Māris </a:t>
            </a:r>
            <a:r>
              <a:rPr lang="lv-LV" sz="1400" dirty="0" smtClean="0">
                <a:solidFill>
                  <a:schemeClr val="tx1"/>
                </a:solidFill>
              </a:rPr>
              <a:t>Grīnblats</a:t>
            </a:r>
            <a:endParaRPr lang="lv-LV" sz="1400" dirty="0">
              <a:solidFill>
                <a:schemeClr val="tx1"/>
              </a:solidFill>
            </a:endParaRPr>
          </a:p>
        </p:txBody>
      </p:sp>
      <p:sp>
        <p:nvSpPr>
          <p:cNvPr id="8" name="Rounded Rectangle 7"/>
          <p:cNvSpPr/>
          <p:nvPr/>
        </p:nvSpPr>
        <p:spPr>
          <a:xfrm>
            <a:off x="152400" y="145832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#2: Guntars Krasts</a:t>
            </a:r>
            <a:endParaRPr lang="lv-LV" sz="1400" dirty="0">
              <a:solidFill>
                <a:schemeClr val="tx1"/>
              </a:solidFill>
            </a:endParaRPr>
          </a:p>
        </p:txBody>
      </p:sp>
      <p:sp>
        <p:nvSpPr>
          <p:cNvPr id="9" name="Rounded Rectangle 8"/>
          <p:cNvSpPr/>
          <p:nvPr/>
        </p:nvSpPr>
        <p:spPr>
          <a:xfrm>
            <a:off x="152400" y="1716206"/>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#3: Juris Dobelis</a:t>
            </a:r>
            <a:endParaRPr lang="lv-LV" sz="1400" dirty="0">
              <a:solidFill>
                <a:schemeClr val="tx1"/>
              </a:solidFill>
            </a:endParaRPr>
          </a:p>
        </p:txBody>
      </p:sp>
      <p:sp>
        <p:nvSpPr>
          <p:cNvPr id="10" name="Rounded Rectangle 9"/>
          <p:cNvSpPr/>
          <p:nvPr/>
        </p:nvSpPr>
        <p:spPr>
          <a:xfrm>
            <a:off x="152400" y="1974092"/>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#4: Jānis Straume</a:t>
            </a:r>
            <a:endParaRPr lang="lv-LV" sz="1400" dirty="0">
              <a:solidFill>
                <a:schemeClr val="tx1"/>
              </a:solidFill>
            </a:endParaRPr>
          </a:p>
        </p:txBody>
      </p:sp>
      <p:sp>
        <p:nvSpPr>
          <p:cNvPr id="11" name="Rounded Rectangle 10"/>
          <p:cNvSpPr/>
          <p:nvPr/>
        </p:nvSpPr>
        <p:spPr>
          <a:xfrm>
            <a:off x="152400" y="2231978"/>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#5: Roberts Zīle</a:t>
            </a:r>
            <a:endParaRPr lang="lv-LV" sz="1400" dirty="0">
              <a:solidFill>
                <a:schemeClr val="tx1"/>
              </a:solidFill>
            </a:endParaRPr>
          </a:p>
        </p:txBody>
      </p:sp>
      <p:sp>
        <p:nvSpPr>
          <p:cNvPr id="12" name="Rounded Rectangle 11"/>
          <p:cNvSpPr/>
          <p:nvPr/>
        </p:nvSpPr>
        <p:spPr>
          <a:xfrm>
            <a:off x="152400" y="2489864"/>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#7: Dzintars Rasnačs</a:t>
            </a:r>
            <a:endParaRPr lang="lv-LV" sz="1400" dirty="0">
              <a:solidFill>
                <a:schemeClr val="tx1"/>
              </a:solidFill>
            </a:endParaRPr>
          </a:p>
        </p:txBody>
      </p:sp>
      <p:sp>
        <p:nvSpPr>
          <p:cNvPr id="13" name="Rounded Rectangle 12"/>
          <p:cNvSpPr/>
          <p:nvPr/>
        </p:nvSpPr>
        <p:spPr>
          <a:xfrm>
            <a:off x="152400" y="274775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#9: Inese Vaidere</a:t>
            </a:r>
            <a:endParaRPr lang="lv-LV" sz="1400" dirty="0">
              <a:solidFill>
                <a:schemeClr val="tx1"/>
              </a:solidFill>
            </a:endParaRPr>
          </a:p>
        </p:txBody>
      </p:sp>
      <p:sp>
        <p:nvSpPr>
          <p:cNvPr id="14" name="Rounded Rectangle 13"/>
          <p:cNvSpPr/>
          <p:nvPr/>
        </p:nvSpPr>
        <p:spPr>
          <a:xfrm>
            <a:off x="152400" y="3005636"/>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#10: Normunds </a:t>
            </a:r>
            <a:r>
              <a:rPr lang="lv-LV" sz="1400" dirty="0" smtClean="0">
                <a:solidFill>
                  <a:schemeClr val="tx1"/>
                </a:solidFill>
              </a:rPr>
              <a:t>Pēterkops</a:t>
            </a:r>
            <a:endParaRPr lang="lv-LV" sz="1400" dirty="0">
              <a:solidFill>
                <a:schemeClr val="tx1"/>
              </a:solidFill>
            </a:endParaRPr>
          </a:p>
        </p:txBody>
      </p:sp>
      <p:sp>
        <p:nvSpPr>
          <p:cNvPr id="15" name="Rounded Rectangle 14"/>
          <p:cNvSpPr/>
          <p:nvPr/>
        </p:nvSpPr>
        <p:spPr>
          <a:xfrm>
            <a:off x="152400" y="3263522"/>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#15: Vladimirs Makarovs</a:t>
            </a:r>
            <a:endParaRPr lang="lv-LV" sz="1400" dirty="0">
              <a:solidFill>
                <a:schemeClr val="tx1"/>
              </a:solidFill>
            </a:endParaRPr>
          </a:p>
        </p:txBody>
      </p:sp>
      <p:sp>
        <p:nvSpPr>
          <p:cNvPr id="16" name="Rounded Rectangle 15"/>
          <p:cNvSpPr/>
          <p:nvPr/>
        </p:nvSpPr>
        <p:spPr>
          <a:xfrm>
            <a:off x="152400" y="3521408"/>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#19: Vilnis Zariņš</a:t>
            </a:r>
            <a:endParaRPr lang="lv-LV" sz="1400" dirty="0">
              <a:solidFill>
                <a:schemeClr val="tx1"/>
              </a:solidFill>
            </a:endParaRPr>
          </a:p>
        </p:txBody>
      </p:sp>
      <p:sp>
        <p:nvSpPr>
          <p:cNvPr id="17" name="Rounded Rectangle 16"/>
          <p:cNvSpPr/>
          <p:nvPr/>
        </p:nvSpPr>
        <p:spPr>
          <a:xfrm>
            <a:off x="152400" y="3779294"/>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#22: Imārs Kiršbaums</a:t>
            </a:r>
            <a:endParaRPr lang="lv-LV" sz="1400" dirty="0">
              <a:solidFill>
                <a:schemeClr val="tx1"/>
              </a:solidFill>
            </a:endParaRPr>
          </a:p>
        </p:txBody>
      </p:sp>
      <p:sp>
        <p:nvSpPr>
          <p:cNvPr id="18" name="Rounded Rectangle 17"/>
          <p:cNvSpPr/>
          <p:nvPr/>
        </p:nvSpPr>
        <p:spPr>
          <a:xfrm>
            <a:off x="152400" y="4295066"/>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#27: Dainis Stalts</a:t>
            </a:r>
            <a:endParaRPr lang="lv-LV" sz="1400" dirty="0">
              <a:solidFill>
                <a:schemeClr val="tx1"/>
              </a:solidFill>
            </a:endParaRPr>
          </a:p>
        </p:txBody>
      </p:sp>
      <p:sp>
        <p:nvSpPr>
          <p:cNvPr id="19" name="Rounded Rectangle 18"/>
          <p:cNvSpPr/>
          <p:nvPr/>
        </p:nvSpPr>
        <p:spPr>
          <a:xfrm>
            <a:off x="152400" y="403718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#23: Ralfs Birķis</a:t>
            </a:r>
            <a:endParaRPr lang="lv-LV" sz="1400" dirty="0">
              <a:solidFill>
                <a:schemeClr val="tx1"/>
              </a:solidFill>
            </a:endParaRPr>
          </a:p>
        </p:txBody>
      </p:sp>
      <p:sp>
        <p:nvSpPr>
          <p:cNvPr id="20" name="Rounded Rectangle 19"/>
          <p:cNvSpPr/>
          <p:nvPr/>
        </p:nvSpPr>
        <p:spPr>
          <a:xfrm>
            <a:off x="152400" y="455295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#28: Einārs Cilinskis</a:t>
            </a:r>
            <a:endParaRPr lang="lv-LV" sz="1400" dirty="0">
              <a:solidFill>
                <a:schemeClr val="tx1"/>
              </a:solidFill>
            </a:endParaRPr>
          </a:p>
        </p:txBody>
      </p:sp>
      <p:sp>
        <p:nvSpPr>
          <p:cNvPr id="21" name="Rounded Rectangle 20"/>
          <p:cNvSpPr/>
          <p:nvPr/>
        </p:nvSpPr>
        <p:spPr>
          <a:xfrm>
            <a:off x="4343400" y="401955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#26: Juris Dobelis</a:t>
            </a:r>
            <a:endParaRPr lang="lv-LV" sz="1400" dirty="0">
              <a:solidFill>
                <a:schemeClr val="tx1"/>
              </a:solidFill>
            </a:endParaRPr>
          </a:p>
        </p:txBody>
      </p:sp>
      <p:sp>
        <p:nvSpPr>
          <p:cNvPr id="22" name="Rounded Rectangle 21"/>
          <p:cNvSpPr/>
          <p:nvPr/>
        </p:nvSpPr>
        <p:spPr>
          <a:xfrm>
            <a:off x="4343400" y="112395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#1: Guntars Krasts</a:t>
            </a:r>
            <a:endParaRPr lang="lv-LV" sz="1400" dirty="0">
              <a:solidFill>
                <a:schemeClr val="tx1"/>
              </a:solidFill>
            </a:endParaRPr>
          </a:p>
        </p:txBody>
      </p:sp>
      <p:sp>
        <p:nvSpPr>
          <p:cNvPr id="23" name="Rounded Rectangle 22"/>
          <p:cNvSpPr/>
          <p:nvPr/>
        </p:nvSpPr>
        <p:spPr>
          <a:xfrm>
            <a:off x="4343400" y="144780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#2: Māris Grīnblats</a:t>
            </a:r>
            <a:endParaRPr lang="lv-LV" sz="1400" dirty="0">
              <a:solidFill>
                <a:schemeClr val="tx1"/>
              </a:solidFill>
            </a:endParaRPr>
          </a:p>
        </p:txBody>
      </p:sp>
      <p:sp>
        <p:nvSpPr>
          <p:cNvPr id="24" name="Rounded Rectangle 23"/>
          <p:cNvSpPr/>
          <p:nvPr/>
        </p:nvSpPr>
        <p:spPr>
          <a:xfrm>
            <a:off x="4343400" y="447675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smtClean="0">
                <a:solidFill>
                  <a:schemeClr val="tx1"/>
                </a:solidFill>
              </a:rPr>
              <a:t>#28: Jānis Straume</a:t>
            </a:r>
            <a:endParaRPr lang="lv-LV" sz="1400" dirty="0">
              <a:solidFill>
                <a:schemeClr val="tx1"/>
              </a:solidFill>
            </a:endParaRPr>
          </a:p>
        </p:txBody>
      </p:sp>
      <p:sp>
        <p:nvSpPr>
          <p:cNvPr id="25" name="Rounded Rectangle 24"/>
          <p:cNvSpPr/>
          <p:nvPr/>
        </p:nvSpPr>
        <p:spPr>
          <a:xfrm>
            <a:off x="4343400" y="167640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#4: Roberts Zīle</a:t>
            </a:r>
            <a:endParaRPr lang="lv-LV" sz="1400" dirty="0">
              <a:solidFill>
                <a:schemeClr val="tx1"/>
              </a:solidFill>
            </a:endParaRPr>
          </a:p>
        </p:txBody>
      </p:sp>
      <p:sp>
        <p:nvSpPr>
          <p:cNvPr id="26" name="Rounded Rectangle 25"/>
          <p:cNvSpPr/>
          <p:nvPr/>
        </p:nvSpPr>
        <p:spPr>
          <a:xfrm>
            <a:off x="4343400" y="219075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#8: Dzintars Rasnačs</a:t>
            </a:r>
            <a:endParaRPr lang="lv-LV" sz="1400" dirty="0">
              <a:solidFill>
                <a:schemeClr val="tx1"/>
              </a:solidFill>
            </a:endParaRPr>
          </a:p>
        </p:txBody>
      </p:sp>
      <p:sp>
        <p:nvSpPr>
          <p:cNvPr id="27" name="Rounded Rectangle 26"/>
          <p:cNvSpPr/>
          <p:nvPr/>
        </p:nvSpPr>
        <p:spPr>
          <a:xfrm>
            <a:off x="4343400" y="196215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#5: Inese Vaidere</a:t>
            </a:r>
            <a:endParaRPr lang="lv-LV" sz="1400" dirty="0">
              <a:solidFill>
                <a:schemeClr val="tx1"/>
              </a:solidFill>
            </a:endParaRPr>
          </a:p>
        </p:txBody>
      </p:sp>
      <p:sp>
        <p:nvSpPr>
          <p:cNvPr id="28" name="Rounded Rectangle 27"/>
          <p:cNvSpPr/>
          <p:nvPr/>
        </p:nvSpPr>
        <p:spPr>
          <a:xfrm>
            <a:off x="4343400" y="3005636"/>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#13: Normunds Pēterkops</a:t>
            </a:r>
            <a:endParaRPr lang="lv-LV" sz="1400" dirty="0">
              <a:solidFill>
                <a:schemeClr val="tx1"/>
              </a:solidFill>
            </a:endParaRPr>
          </a:p>
        </p:txBody>
      </p:sp>
      <p:sp>
        <p:nvSpPr>
          <p:cNvPr id="29" name="Rounded Rectangle 28"/>
          <p:cNvSpPr/>
          <p:nvPr/>
        </p:nvSpPr>
        <p:spPr>
          <a:xfrm>
            <a:off x="4343400" y="424815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#27: Vladimirs Makarovs</a:t>
            </a:r>
            <a:endParaRPr lang="lv-LV" sz="1400" dirty="0">
              <a:solidFill>
                <a:schemeClr val="tx1"/>
              </a:solidFill>
            </a:endParaRPr>
          </a:p>
        </p:txBody>
      </p:sp>
      <p:sp>
        <p:nvSpPr>
          <p:cNvPr id="30" name="Rounded Rectangle 29"/>
          <p:cNvSpPr/>
          <p:nvPr/>
        </p:nvSpPr>
        <p:spPr>
          <a:xfrm>
            <a:off x="4343400" y="3521408"/>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#17: Vilnis Zariņš</a:t>
            </a:r>
            <a:endParaRPr lang="lv-LV" sz="1400" dirty="0">
              <a:solidFill>
                <a:schemeClr val="tx1"/>
              </a:solidFill>
            </a:endParaRPr>
          </a:p>
        </p:txBody>
      </p:sp>
      <p:sp>
        <p:nvSpPr>
          <p:cNvPr id="31" name="Rounded Rectangle 30"/>
          <p:cNvSpPr/>
          <p:nvPr/>
        </p:nvSpPr>
        <p:spPr>
          <a:xfrm>
            <a:off x="4343400" y="3779294"/>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#18: Imārs Kiršbaums</a:t>
            </a:r>
            <a:endParaRPr lang="lv-LV" sz="1400" dirty="0">
              <a:solidFill>
                <a:schemeClr val="tx1"/>
              </a:solidFill>
            </a:endParaRPr>
          </a:p>
        </p:txBody>
      </p:sp>
      <p:sp>
        <p:nvSpPr>
          <p:cNvPr id="32" name="Rounded Rectangle 31"/>
          <p:cNvSpPr/>
          <p:nvPr/>
        </p:nvSpPr>
        <p:spPr>
          <a:xfrm>
            <a:off x="4343400" y="327660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#15: Ralfs Birķis</a:t>
            </a:r>
            <a:endParaRPr lang="lv-LV" sz="1400" dirty="0">
              <a:solidFill>
                <a:schemeClr val="tx1"/>
              </a:solidFill>
            </a:endParaRPr>
          </a:p>
        </p:txBody>
      </p:sp>
      <p:sp>
        <p:nvSpPr>
          <p:cNvPr id="33" name="Rounded Rectangle 32"/>
          <p:cNvSpPr/>
          <p:nvPr/>
        </p:nvSpPr>
        <p:spPr>
          <a:xfrm>
            <a:off x="4343400" y="241935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#11: Dainis Stalts</a:t>
            </a:r>
            <a:endParaRPr lang="lv-LV" sz="1400" dirty="0">
              <a:solidFill>
                <a:schemeClr val="tx1"/>
              </a:solidFill>
            </a:endParaRPr>
          </a:p>
        </p:txBody>
      </p:sp>
      <p:sp>
        <p:nvSpPr>
          <p:cNvPr id="34" name="Rounded Rectangle 33"/>
          <p:cNvSpPr/>
          <p:nvPr/>
        </p:nvSpPr>
        <p:spPr>
          <a:xfrm>
            <a:off x="4343400" y="2724150"/>
            <a:ext cx="2286000" cy="2095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lv-LV" sz="1400" dirty="0">
                <a:solidFill>
                  <a:schemeClr val="tx1"/>
                </a:solidFill>
              </a:rPr>
              <a:t>#</a:t>
            </a:r>
            <a:r>
              <a:rPr lang="lv-LV" sz="1400" dirty="0" smtClean="0">
                <a:solidFill>
                  <a:schemeClr val="tx1"/>
                </a:solidFill>
              </a:rPr>
              <a:t>12: </a:t>
            </a:r>
            <a:r>
              <a:rPr lang="lv-LV" sz="1400" dirty="0">
                <a:solidFill>
                  <a:schemeClr val="tx1"/>
                </a:solidFill>
              </a:rPr>
              <a:t>Einārs Cilinskis</a:t>
            </a:r>
            <a:endParaRPr lang="lv-LV" sz="1400" dirty="0">
              <a:solidFill>
                <a:schemeClr val="tx1"/>
              </a:solidFill>
            </a:endParaRPr>
          </a:p>
        </p:txBody>
      </p:sp>
      <p:cxnSp>
        <p:nvCxnSpPr>
          <p:cNvPr id="36" name="Straight Arrow Connector 35"/>
          <p:cNvCxnSpPr>
            <a:stCxn id="3" idx="3"/>
            <a:endCxn id="23" idx="1"/>
          </p:cNvCxnSpPr>
          <p:nvPr/>
        </p:nvCxnSpPr>
        <p:spPr>
          <a:xfrm>
            <a:off x="2438400" y="1305209"/>
            <a:ext cx="1905000" cy="247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 idx="3"/>
            <a:endCxn id="22" idx="1"/>
          </p:cNvCxnSpPr>
          <p:nvPr/>
        </p:nvCxnSpPr>
        <p:spPr>
          <a:xfrm flipV="1">
            <a:off x="2438400" y="1228725"/>
            <a:ext cx="1905000" cy="334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3"/>
            <a:endCxn id="21" idx="1"/>
          </p:cNvCxnSpPr>
          <p:nvPr/>
        </p:nvCxnSpPr>
        <p:spPr>
          <a:xfrm>
            <a:off x="2438400" y="1820981"/>
            <a:ext cx="1905000" cy="2303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3"/>
            <a:endCxn id="24" idx="1"/>
          </p:cNvCxnSpPr>
          <p:nvPr/>
        </p:nvCxnSpPr>
        <p:spPr>
          <a:xfrm>
            <a:off x="2438400" y="2078867"/>
            <a:ext cx="1905000" cy="2502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3"/>
            <a:endCxn id="25" idx="1"/>
          </p:cNvCxnSpPr>
          <p:nvPr/>
        </p:nvCxnSpPr>
        <p:spPr>
          <a:xfrm flipV="1">
            <a:off x="2438400" y="1781175"/>
            <a:ext cx="1905000" cy="555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3"/>
            <a:endCxn id="26" idx="1"/>
          </p:cNvCxnSpPr>
          <p:nvPr/>
        </p:nvCxnSpPr>
        <p:spPr>
          <a:xfrm flipV="1">
            <a:off x="2438400" y="2295525"/>
            <a:ext cx="1905000" cy="299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3" idx="3"/>
            <a:endCxn id="27" idx="1"/>
          </p:cNvCxnSpPr>
          <p:nvPr/>
        </p:nvCxnSpPr>
        <p:spPr>
          <a:xfrm flipV="1">
            <a:off x="2438400" y="2066925"/>
            <a:ext cx="1905000" cy="78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3"/>
            <a:endCxn id="28" idx="1"/>
          </p:cNvCxnSpPr>
          <p:nvPr/>
        </p:nvCxnSpPr>
        <p:spPr>
          <a:xfrm>
            <a:off x="2438400" y="3110411"/>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5" idx="3"/>
            <a:endCxn id="29" idx="1"/>
          </p:cNvCxnSpPr>
          <p:nvPr/>
        </p:nvCxnSpPr>
        <p:spPr>
          <a:xfrm>
            <a:off x="2438400" y="3368297"/>
            <a:ext cx="1905000" cy="984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6" idx="3"/>
            <a:endCxn id="30" idx="1"/>
          </p:cNvCxnSpPr>
          <p:nvPr/>
        </p:nvCxnSpPr>
        <p:spPr>
          <a:xfrm>
            <a:off x="2438400" y="3626183"/>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3"/>
            <a:endCxn id="31" idx="1"/>
          </p:cNvCxnSpPr>
          <p:nvPr/>
        </p:nvCxnSpPr>
        <p:spPr>
          <a:xfrm>
            <a:off x="2438400" y="3884069"/>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9" idx="3"/>
            <a:endCxn id="32" idx="1"/>
          </p:cNvCxnSpPr>
          <p:nvPr/>
        </p:nvCxnSpPr>
        <p:spPr>
          <a:xfrm flipV="1">
            <a:off x="2438400" y="3381375"/>
            <a:ext cx="1905000" cy="76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3"/>
            <a:endCxn id="33" idx="1"/>
          </p:cNvCxnSpPr>
          <p:nvPr/>
        </p:nvCxnSpPr>
        <p:spPr>
          <a:xfrm flipV="1">
            <a:off x="2438400" y="2524125"/>
            <a:ext cx="1905000" cy="1875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0" idx="3"/>
            <a:endCxn id="34" idx="1"/>
          </p:cNvCxnSpPr>
          <p:nvPr/>
        </p:nvCxnSpPr>
        <p:spPr>
          <a:xfrm flipV="1">
            <a:off x="2438400" y="2828925"/>
            <a:ext cx="19050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936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Tēmas</a:t>
            </a:r>
            <a:endParaRPr lang="en-GB" dirty="0"/>
          </a:p>
        </p:txBody>
      </p:sp>
      <p:sp>
        <p:nvSpPr>
          <p:cNvPr id="3" name="Text Placeholder 2"/>
          <p:cNvSpPr>
            <a:spLocks noGrp="1"/>
          </p:cNvSpPr>
          <p:nvPr>
            <p:ph type="body" idx="10"/>
          </p:nvPr>
        </p:nvSpPr>
        <p:spPr>
          <a:xfrm>
            <a:off x="152280" y="895320"/>
            <a:ext cx="5791320" cy="2895630"/>
          </a:xfrm>
        </p:spPr>
        <p:txBody>
          <a:bodyPr/>
          <a:lstStyle/>
          <a:p>
            <a:r>
              <a:rPr lang="lv-LV" sz="2000" b="1" dirty="0" smtClean="0"/>
              <a:t>Kā vēlēšanu </a:t>
            </a:r>
            <a:r>
              <a:rPr lang="lv-LV" sz="2000" b="1" dirty="0" smtClean="0">
                <a:solidFill>
                  <a:srgbClr val="0070C0"/>
                </a:solidFill>
              </a:rPr>
              <a:t>forma</a:t>
            </a:r>
            <a:r>
              <a:rPr lang="lv-LV" sz="2000" b="1" dirty="0" smtClean="0"/>
              <a:t> iespaido pārstāvniecības </a:t>
            </a:r>
            <a:r>
              <a:rPr lang="lv-LV" sz="2000" b="1" dirty="0" smtClean="0">
                <a:solidFill>
                  <a:srgbClr val="0070C0"/>
                </a:solidFill>
              </a:rPr>
              <a:t>saturu</a:t>
            </a:r>
            <a:r>
              <a:rPr lang="lv-LV" sz="2000" b="1" dirty="0" smtClean="0"/>
              <a:t>?</a:t>
            </a:r>
            <a:endParaRPr lang="en-US" sz="2000" b="1" dirty="0" smtClean="0"/>
          </a:p>
          <a:p>
            <a:pPr marL="285750" indent="-285750">
              <a:buFont typeface="Arial" panose="020B0604020202020204" pitchFamily="34" charset="0"/>
              <a:buChar char="•"/>
            </a:pPr>
            <a:r>
              <a:rPr lang="lv-LV" sz="2000" dirty="0" smtClean="0"/>
              <a:t>Vai pārstāvniecības procedūra ir stabila?</a:t>
            </a:r>
          </a:p>
          <a:p>
            <a:pPr marL="285750" indent="-285750">
              <a:buFont typeface="Arial" panose="020B0604020202020204" pitchFamily="34" charset="0"/>
              <a:buChar char="•"/>
            </a:pPr>
            <a:r>
              <a:rPr lang="lv-LV" sz="2000" dirty="0" smtClean="0"/>
              <a:t>Vai Saeimā vienlīdzīgi pārstāvēti vēlētāji vai apgabali? Kā vislabāk noteikt vēlētāju skaitu apgabalā?</a:t>
            </a:r>
          </a:p>
          <a:p>
            <a:pPr marL="285750" indent="-285750">
              <a:buFont typeface="Arial" panose="020B0604020202020204" pitchFamily="34" charset="0"/>
              <a:buChar char="•"/>
            </a:pPr>
            <a:r>
              <a:rPr lang="lv-LV" sz="2000" dirty="0" smtClean="0"/>
              <a:t>Balsošana par idejām vai par personībām?</a:t>
            </a:r>
          </a:p>
          <a:p>
            <a:pPr marL="285750" indent="-285750">
              <a:buFont typeface="Arial" panose="020B0604020202020204" pitchFamily="34" charset="0"/>
              <a:buChar char="•"/>
            </a:pPr>
            <a:r>
              <a:rPr lang="lv-LV" sz="2000" dirty="0" smtClean="0"/>
              <a:t>Vai rezultātu anomālijas nozīmē pārkāpumus?</a:t>
            </a:r>
            <a:endParaRPr lang="lv-LV" sz="2000" dirty="0" smtClean="0"/>
          </a:p>
          <a:p>
            <a:pPr marL="285750" indent="-285750">
              <a:buFont typeface="Arial" panose="020B0604020202020204" pitchFamily="34" charset="0"/>
              <a:buChar char="•"/>
            </a:pPr>
            <a:r>
              <a:rPr lang="lv-LV" sz="2000" dirty="0" smtClean="0"/>
              <a:t>Kā pazīt etnisko balsojumu? Dzimumu preferences?</a:t>
            </a:r>
          </a:p>
          <a:p>
            <a:pPr marL="285750" indent="-285750">
              <a:buFont typeface="Arial" panose="020B0604020202020204" pitchFamily="34" charset="0"/>
              <a:buChar char="•"/>
            </a:pPr>
            <a:r>
              <a:rPr lang="lv-LV" sz="2000" dirty="0" smtClean="0"/>
              <a:t>Vai cilvēks rotā vietu vai vieta – cilvēku? </a:t>
            </a:r>
            <a:endParaRPr lang="lv-LV" sz="2000" dirty="0" smtClean="0"/>
          </a:p>
          <a:p>
            <a:pPr marL="285750" lvl="1" indent="-285750">
              <a:buFont typeface="Arial" panose="020B0604020202020204" pitchFamily="34" charset="0"/>
              <a:buChar char="•"/>
            </a:pPr>
            <a:endParaRPr lang="lv-LV" sz="2000" dirty="0" smtClean="0"/>
          </a:p>
        </p:txBody>
      </p:sp>
      <p:pic>
        <p:nvPicPr>
          <p:cNvPr id="1026" name="Picture 2" descr="http://dontdatethatdude.files.wordpress.com/2007/11/streetlight.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666750"/>
            <a:ext cx="2487515"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0" y="4420169"/>
            <a:ext cx="3762568" cy="369332"/>
          </a:xfrm>
          <a:prstGeom prst="rect">
            <a:avLst/>
          </a:prstGeom>
          <a:noFill/>
        </p:spPr>
        <p:txBody>
          <a:bodyPr wrap="none" rtlCol="0">
            <a:spAutoFit/>
          </a:bodyPr>
          <a:lstStyle/>
          <a:p>
            <a:r>
              <a:rPr lang="lv-LV" b="1" dirty="0" smtClean="0">
                <a:solidFill>
                  <a:srgbClr val="FF0000"/>
                </a:solidFill>
              </a:rPr>
              <a:t>Meklēsim pazudušo, kur gaišāks</a:t>
            </a:r>
            <a:endParaRPr lang="en-GB" b="1" dirty="0">
              <a:solidFill>
                <a:srgbClr val="FF0000"/>
              </a:solidFill>
            </a:endParaRPr>
          </a:p>
        </p:txBody>
      </p:sp>
    </p:spTree>
    <p:extLst>
      <p:ext uri="{BB962C8B-B14F-4D97-AF65-F5344CB8AC3E}">
        <p14:creationId xmlns:p14="http://schemas.microsoft.com/office/powerpoint/2010/main" val="2450765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Stabilitāte vietu dalīšanai starp partijām (2014.g.Latgale)</a:t>
            </a:r>
            <a:endParaRPr lang="en-GB" dirty="0"/>
          </a:p>
        </p:txBody>
      </p:sp>
      <p:sp>
        <p:nvSpPr>
          <p:cNvPr id="3" name="Text Placeholder 2"/>
          <p:cNvSpPr>
            <a:spLocks noGrp="1"/>
          </p:cNvSpPr>
          <p:nvPr>
            <p:ph type="body"/>
          </p:nvPr>
        </p:nvSpPr>
        <p:spPr>
          <a:xfrm>
            <a:off x="152400" y="1292580"/>
            <a:ext cx="4389000" cy="3850920"/>
          </a:xfrm>
        </p:spPr>
        <p:txBody>
          <a:bodyPr>
            <a:normAutofit/>
          </a:bodyPr>
          <a:lstStyle/>
          <a:p>
            <a:r>
              <a:rPr lang="en-GB" sz="1400" dirty="0" err="1"/>
              <a:t>Nr.Partija</a:t>
            </a:r>
            <a:r>
              <a:rPr lang="en-GB" sz="1400" dirty="0"/>
              <a:t>  --  </a:t>
            </a:r>
            <a:r>
              <a:rPr lang="en-GB" sz="1400" dirty="0" err="1"/>
              <a:t>Dalījums</a:t>
            </a:r>
            <a:r>
              <a:rPr lang="en-GB" sz="1400" dirty="0"/>
              <a:t/>
            </a:r>
            <a:br>
              <a:rPr lang="en-GB" sz="1400" dirty="0"/>
            </a:br>
            <a:endParaRPr lang="en-GB" sz="1400" dirty="0"/>
          </a:p>
          <a:p>
            <a:r>
              <a:rPr lang="en-GB" sz="1400" dirty="0"/>
              <a:t>#1. SC --  41884.000</a:t>
            </a:r>
          </a:p>
          <a:p>
            <a:r>
              <a:rPr lang="en-GB" sz="1400" dirty="0"/>
              <a:t>#2. ZZS -- 19714.000</a:t>
            </a:r>
          </a:p>
          <a:p>
            <a:r>
              <a:rPr lang="en-GB" sz="1400" dirty="0"/>
              <a:t>#3. V --     16187.000</a:t>
            </a:r>
          </a:p>
          <a:p>
            <a:r>
              <a:rPr lang="en-GB" sz="1400" dirty="0"/>
              <a:t>#4. SC --  13961.333   (</a:t>
            </a:r>
            <a:r>
              <a:rPr lang="en-GB" sz="1400" dirty="0" err="1"/>
              <a:t>dala</a:t>
            </a:r>
            <a:r>
              <a:rPr lang="en-GB" sz="1400" dirty="0"/>
              <a:t> SC </a:t>
            </a:r>
            <a:r>
              <a:rPr lang="en-GB" sz="1400" dirty="0" err="1"/>
              <a:t>balsu</a:t>
            </a:r>
            <a:r>
              <a:rPr lang="en-GB" sz="1400" dirty="0"/>
              <a:t> </a:t>
            </a:r>
            <a:r>
              <a:rPr lang="en-GB" sz="1400" dirty="0" err="1"/>
              <a:t>skaitu</a:t>
            </a:r>
            <a:r>
              <a:rPr lang="en-GB" sz="1400" dirty="0"/>
              <a:t> </a:t>
            </a:r>
            <a:r>
              <a:rPr lang="en-GB" sz="1400" dirty="0" err="1"/>
              <a:t>ar</a:t>
            </a:r>
            <a:r>
              <a:rPr lang="en-GB" sz="1400" dirty="0"/>
              <a:t> 3)</a:t>
            </a:r>
          </a:p>
          <a:p>
            <a:r>
              <a:rPr lang="en-GB" sz="1400" dirty="0"/>
              <a:t>#5. NSL --  9070.000</a:t>
            </a:r>
          </a:p>
          <a:p>
            <a:r>
              <a:rPr lang="en-GB" sz="1400" dirty="0"/>
              <a:t>#6. SC --   8376.800     (</a:t>
            </a:r>
            <a:r>
              <a:rPr lang="en-GB" sz="1400" dirty="0" err="1"/>
              <a:t>dala</a:t>
            </a:r>
            <a:r>
              <a:rPr lang="en-GB" sz="1400" dirty="0"/>
              <a:t> SC </a:t>
            </a:r>
            <a:r>
              <a:rPr lang="en-GB" sz="1400" dirty="0" err="1"/>
              <a:t>balsu</a:t>
            </a:r>
            <a:r>
              <a:rPr lang="en-GB" sz="1400" dirty="0"/>
              <a:t> </a:t>
            </a:r>
            <a:r>
              <a:rPr lang="en-GB" sz="1400" dirty="0" err="1"/>
              <a:t>skaitu</a:t>
            </a:r>
            <a:r>
              <a:rPr lang="en-GB" sz="1400" dirty="0"/>
              <a:t> </a:t>
            </a:r>
            <a:r>
              <a:rPr lang="en-GB" sz="1400" dirty="0" err="1"/>
              <a:t>ar</a:t>
            </a:r>
            <a:r>
              <a:rPr lang="en-GB" sz="1400" dirty="0"/>
              <a:t> 5)</a:t>
            </a:r>
          </a:p>
          <a:p>
            <a:r>
              <a:rPr lang="en-GB" sz="1400" dirty="0"/>
              <a:t>#7. ZZS ---  6571.333   (</a:t>
            </a:r>
            <a:r>
              <a:rPr lang="en-GB" sz="1400" dirty="0" err="1"/>
              <a:t>dala</a:t>
            </a:r>
            <a:r>
              <a:rPr lang="en-GB" sz="1400" dirty="0"/>
              <a:t> ZZS </a:t>
            </a:r>
            <a:r>
              <a:rPr lang="en-GB" sz="1400" dirty="0" err="1"/>
              <a:t>balsu</a:t>
            </a:r>
            <a:r>
              <a:rPr lang="en-GB" sz="1400" dirty="0"/>
              <a:t> </a:t>
            </a:r>
            <a:r>
              <a:rPr lang="en-GB" sz="1400" dirty="0" err="1"/>
              <a:t>skaitu</a:t>
            </a:r>
            <a:r>
              <a:rPr lang="en-GB" sz="1400" dirty="0"/>
              <a:t> </a:t>
            </a:r>
            <a:r>
              <a:rPr lang="en-GB" sz="1400" dirty="0" err="1"/>
              <a:t>ar</a:t>
            </a:r>
            <a:r>
              <a:rPr lang="en-GB" sz="1400" dirty="0"/>
              <a:t> 3)</a:t>
            </a:r>
          </a:p>
          <a:p>
            <a:r>
              <a:rPr lang="en-GB" sz="1400" dirty="0"/>
              <a:t>#8. SC ---     5983.429 (</a:t>
            </a:r>
            <a:r>
              <a:rPr lang="en-GB" sz="1400" dirty="0" err="1"/>
              <a:t>dala</a:t>
            </a:r>
            <a:r>
              <a:rPr lang="en-GB" sz="1400" dirty="0"/>
              <a:t> SC </a:t>
            </a:r>
            <a:r>
              <a:rPr lang="en-GB" sz="1400" dirty="0" err="1"/>
              <a:t>balsu</a:t>
            </a:r>
            <a:r>
              <a:rPr lang="en-GB" sz="1400" dirty="0"/>
              <a:t> </a:t>
            </a:r>
            <a:r>
              <a:rPr lang="en-GB" sz="1400" dirty="0" err="1"/>
              <a:t>skaitu</a:t>
            </a:r>
            <a:r>
              <a:rPr lang="en-GB" sz="1400" dirty="0"/>
              <a:t> </a:t>
            </a:r>
            <a:r>
              <a:rPr lang="en-GB" sz="1400" dirty="0" err="1"/>
              <a:t>ar</a:t>
            </a:r>
            <a:r>
              <a:rPr lang="en-GB" sz="1400" dirty="0"/>
              <a:t> 7)</a:t>
            </a:r>
          </a:p>
          <a:p>
            <a:r>
              <a:rPr lang="en-GB" sz="1400" dirty="0"/>
              <a:t>#9. NA ----   5442.000</a:t>
            </a:r>
          </a:p>
          <a:p>
            <a:r>
              <a:rPr lang="en-GB" sz="1400" dirty="0"/>
              <a:t>#10. V ---   5395.667 (</a:t>
            </a:r>
            <a:r>
              <a:rPr lang="en-GB" sz="1400" dirty="0" err="1"/>
              <a:t>dala</a:t>
            </a:r>
            <a:r>
              <a:rPr lang="en-GB" sz="1400" dirty="0"/>
              <a:t> </a:t>
            </a:r>
            <a:r>
              <a:rPr lang="en-GB" sz="1400" dirty="0" err="1"/>
              <a:t>Vienotības</a:t>
            </a:r>
            <a:r>
              <a:rPr lang="en-GB" sz="1400" dirty="0"/>
              <a:t> </a:t>
            </a:r>
            <a:r>
              <a:rPr lang="en-GB" sz="1400" dirty="0" err="1"/>
              <a:t>balsu</a:t>
            </a:r>
            <a:r>
              <a:rPr lang="en-GB" sz="1400" dirty="0"/>
              <a:t> </a:t>
            </a:r>
            <a:r>
              <a:rPr lang="en-GB" sz="1400" dirty="0" err="1"/>
              <a:t>skaitu</a:t>
            </a:r>
            <a:r>
              <a:rPr lang="en-GB" sz="1400" dirty="0"/>
              <a:t> </a:t>
            </a:r>
            <a:r>
              <a:rPr lang="en-GB" sz="1400" dirty="0" err="1" smtClean="0"/>
              <a:t>ar</a:t>
            </a:r>
            <a:r>
              <a:rPr lang="en-GB" sz="1400" dirty="0" smtClean="0"/>
              <a:t> 3)</a:t>
            </a:r>
          </a:p>
          <a:p>
            <a:r>
              <a:rPr lang="en-GB" sz="1400" dirty="0" smtClean="0"/>
              <a:t/>
            </a:r>
            <a:br>
              <a:rPr lang="en-GB" sz="1400" dirty="0" smtClean="0"/>
            </a:br>
            <a:endParaRPr lang="en-GB" sz="1400" dirty="0" smtClean="0"/>
          </a:p>
          <a:p>
            <a:r>
              <a:rPr lang="en-GB" sz="1400" dirty="0" smtClean="0"/>
              <a:t/>
            </a:r>
            <a:br>
              <a:rPr lang="en-GB" sz="1400" dirty="0" smtClean="0"/>
            </a:br>
            <a:endParaRPr lang="en-GB" sz="1400" dirty="0"/>
          </a:p>
        </p:txBody>
      </p:sp>
      <p:sp>
        <p:nvSpPr>
          <p:cNvPr id="5" name="Text Placeholder 4"/>
          <p:cNvSpPr>
            <a:spLocks noGrp="1"/>
          </p:cNvSpPr>
          <p:nvPr>
            <p:ph type="body" idx="10"/>
          </p:nvPr>
        </p:nvSpPr>
        <p:spPr>
          <a:xfrm>
            <a:off x="4602600" y="895350"/>
            <a:ext cx="4312800" cy="3850920"/>
          </a:xfrm>
        </p:spPr>
        <p:txBody>
          <a:bodyPr>
            <a:normAutofit fontScale="77500" lnSpcReduction="20000"/>
          </a:bodyPr>
          <a:lstStyle/>
          <a:p>
            <a:r>
              <a:rPr lang="en-GB" dirty="0" smtClean="0"/>
              <a:t>#11.SC ---  4653.778  (</a:t>
            </a:r>
            <a:r>
              <a:rPr lang="en-GB" dirty="0" err="1" smtClean="0"/>
              <a:t>dala</a:t>
            </a:r>
            <a:r>
              <a:rPr lang="en-GB" dirty="0" smtClean="0"/>
              <a:t> SC </a:t>
            </a:r>
            <a:r>
              <a:rPr lang="en-GB" dirty="0" err="1" smtClean="0"/>
              <a:t>balsu</a:t>
            </a:r>
            <a:r>
              <a:rPr lang="en-GB" dirty="0" smtClean="0"/>
              <a:t> </a:t>
            </a:r>
            <a:r>
              <a:rPr lang="en-GB" dirty="0" err="1" smtClean="0"/>
              <a:t>skaitu</a:t>
            </a:r>
            <a:r>
              <a:rPr lang="en-GB" dirty="0" smtClean="0"/>
              <a:t> </a:t>
            </a:r>
            <a:r>
              <a:rPr lang="en-GB" dirty="0" err="1" smtClean="0"/>
              <a:t>ar</a:t>
            </a:r>
            <a:r>
              <a:rPr lang="en-GB" dirty="0" smtClean="0"/>
              <a:t> 9)</a:t>
            </a:r>
          </a:p>
          <a:p>
            <a:r>
              <a:rPr lang="en-GB" dirty="0" smtClean="0"/>
              <a:t>#12. LRA ----  4025.000</a:t>
            </a:r>
          </a:p>
          <a:p>
            <a:r>
              <a:rPr lang="en-GB" dirty="0" smtClean="0"/>
              <a:t>#13. ZZS ---  3942.800 (</a:t>
            </a:r>
            <a:r>
              <a:rPr lang="en-GB" dirty="0" err="1" smtClean="0"/>
              <a:t>dala</a:t>
            </a:r>
            <a:r>
              <a:rPr lang="en-GB" dirty="0" smtClean="0"/>
              <a:t> ZZS </a:t>
            </a:r>
            <a:r>
              <a:rPr lang="en-GB" dirty="0" err="1" smtClean="0"/>
              <a:t>balsu</a:t>
            </a:r>
            <a:r>
              <a:rPr lang="en-GB" dirty="0" smtClean="0"/>
              <a:t> </a:t>
            </a:r>
            <a:r>
              <a:rPr lang="en-GB" dirty="0" err="1" smtClean="0"/>
              <a:t>skaitu</a:t>
            </a:r>
            <a:r>
              <a:rPr lang="en-GB" dirty="0" smtClean="0"/>
              <a:t> </a:t>
            </a:r>
            <a:r>
              <a:rPr lang="en-GB" dirty="0" err="1" smtClean="0"/>
              <a:t>ar</a:t>
            </a:r>
            <a:r>
              <a:rPr lang="en-GB" dirty="0" smtClean="0"/>
              <a:t> 5)</a:t>
            </a:r>
          </a:p>
          <a:p>
            <a:r>
              <a:rPr lang="en-GB" dirty="0" smtClean="0"/>
              <a:t>#14. SC ---- 3807.636 (</a:t>
            </a:r>
            <a:r>
              <a:rPr lang="en-GB" dirty="0" err="1" smtClean="0"/>
              <a:t>dala</a:t>
            </a:r>
            <a:r>
              <a:rPr lang="en-GB" dirty="0" smtClean="0"/>
              <a:t> SC </a:t>
            </a:r>
            <a:r>
              <a:rPr lang="en-GB" dirty="0" err="1" smtClean="0"/>
              <a:t>balsu</a:t>
            </a:r>
            <a:r>
              <a:rPr lang="en-GB" dirty="0" smtClean="0"/>
              <a:t> </a:t>
            </a:r>
            <a:r>
              <a:rPr lang="en-GB" dirty="0" err="1" smtClean="0"/>
              <a:t>skaitu</a:t>
            </a:r>
            <a:r>
              <a:rPr lang="en-GB" dirty="0" smtClean="0"/>
              <a:t> </a:t>
            </a:r>
            <a:r>
              <a:rPr lang="en-GB" dirty="0" err="1" smtClean="0"/>
              <a:t>ar</a:t>
            </a:r>
            <a:r>
              <a:rPr lang="en-GB" dirty="0" smtClean="0"/>
              <a:t> 11)</a:t>
            </a:r>
          </a:p>
          <a:p>
            <a:r>
              <a:rPr lang="en-GB" b="1" dirty="0" smtClean="0">
                <a:solidFill>
                  <a:srgbClr val="FF0000"/>
                </a:solidFill>
              </a:rPr>
              <a:t>#15.V   ---- 3237.400 </a:t>
            </a:r>
            <a:r>
              <a:rPr lang="en-GB" b="1" dirty="0" smtClean="0"/>
              <a:t> (</a:t>
            </a:r>
            <a:r>
              <a:rPr lang="en-GB" b="1" dirty="0" err="1" smtClean="0"/>
              <a:t>dala</a:t>
            </a:r>
            <a:r>
              <a:rPr lang="en-GB" b="1" dirty="0" smtClean="0"/>
              <a:t> </a:t>
            </a:r>
            <a:r>
              <a:rPr lang="en-GB" b="1" dirty="0" err="1" smtClean="0"/>
              <a:t>Vienotības</a:t>
            </a:r>
            <a:r>
              <a:rPr lang="en-GB" b="1" dirty="0" smtClean="0"/>
              <a:t> </a:t>
            </a:r>
            <a:r>
              <a:rPr lang="en-GB" b="1" dirty="0" err="1" smtClean="0"/>
              <a:t>balsu</a:t>
            </a:r>
            <a:r>
              <a:rPr lang="en-GB" b="1" dirty="0" smtClean="0"/>
              <a:t> </a:t>
            </a:r>
            <a:r>
              <a:rPr lang="en-GB" b="1" dirty="0" err="1" smtClean="0"/>
              <a:t>skaitu</a:t>
            </a:r>
            <a:r>
              <a:rPr lang="en-GB" b="1" dirty="0" smtClean="0"/>
              <a:t> </a:t>
            </a:r>
            <a:r>
              <a:rPr lang="en-GB" b="1" dirty="0" err="1" smtClean="0"/>
              <a:t>ar</a:t>
            </a:r>
            <a:r>
              <a:rPr lang="en-GB" b="1" dirty="0" smtClean="0"/>
              <a:t> 5)</a:t>
            </a:r>
            <a:endParaRPr lang="en-GB" dirty="0" smtClean="0"/>
          </a:p>
          <a:p>
            <a:r>
              <a:rPr lang="en-GB" dirty="0" smtClean="0"/>
              <a:t>--------------------------------------------------------------------(</a:t>
            </a:r>
            <a:r>
              <a:rPr lang="en-GB" dirty="0" err="1" smtClean="0"/>
              <a:t>zem</a:t>
            </a:r>
            <a:r>
              <a:rPr lang="en-GB" dirty="0" smtClean="0"/>
              <a:t> </a:t>
            </a:r>
            <a:r>
              <a:rPr lang="en-GB" dirty="0" err="1" smtClean="0"/>
              <a:t>šīs</a:t>
            </a:r>
            <a:r>
              <a:rPr lang="en-GB" dirty="0" smtClean="0"/>
              <a:t> </a:t>
            </a:r>
            <a:r>
              <a:rPr lang="en-GB" dirty="0" err="1" smtClean="0"/>
              <a:t>svītras</a:t>
            </a:r>
            <a:r>
              <a:rPr lang="en-GB" dirty="0" smtClean="0"/>
              <a:t> </a:t>
            </a:r>
            <a:r>
              <a:rPr lang="en-GB" dirty="0" err="1" smtClean="0"/>
              <a:t>nav</a:t>
            </a:r>
            <a:r>
              <a:rPr lang="en-GB" dirty="0" smtClean="0"/>
              <a:t> </a:t>
            </a:r>
            <a:r>
              <a:rPr lang="en-GB" dirty="0" err="1" smtClean="0"/>
              <a:t>ievēlēti</a:t>
            </a:r>
            <a:r>
              <a:rPr lang="en-GB" dirty="0" smtClean="0"/>
              <a:t>)</a:t>
            </a:r>
          </a:p>
          <a:p>
            <a:r>
              <a:rPr lang="en-GB" b="1" dirty="0" smtClean="0">
                <a:solidFill>
                  <a:srgbClr val="FF0000"/>
                </a:solidFill>
              </a:rPr>
              <a:t>#16. SC ----   3221.846 </a:t>
            </a:r>
            <a:r>
              <a:rPr lang="en-GB" b="1" dirty="0" smtClean="0"/>
              <a:t>(</a:t>
            </a:r>
            <a:r>
              <a:rPr lang="en-GB" b="1" dirty="0" err="1" smtClean="0"/>
              <a:t>dala</a:t>
            </a:r>
            <a:r>
              <a:rPr lang="en-GB" b="1" dirty="0" smtClean="0"/>
              <a:t> SC </a:t>
            </a:r>
            <a:r>
              <a:rPr lang="en-GB" b="1" dirty="0" err="1" smtClean="0"/>
              <a:t>balsu</a:t>
            </a:r>
            <a:r>
              <a:rPr lang="en-GB" b="1" dirty="0" smtClean="0"/>
              <a:t> </a:t>
            </a:r>
            <a:r>
              <a:rPr lang="en-GB" b="1" dirty="0" err="1" smtClean="0"/>
              <a:t>skaitu</a:t>
            </a:r>
            <a:r>
              <a:rPr lang="en-GB" b="1" dirty="0" smtClean="0"/>
              <a:t> </a:t>
            </a:r>
            <a:r>
              <a:rPr lang="en-GB" b="1" dirty="0" err="1" smtClean="0"/>
              <a:t>ar</a:t>
            </a:r>
            <a:r>
              <a:rPr lang="en-GB" b="1" dirty="0" smtClean="0"/>
              <a:t> 13). </a:t>
            </a:r>
            <a:endParaRPr lang="en-GB" dirty="0" smtClean="0"/>
          </a:p>
          <a:p>
            <a:r>
              <a:rPr lang="en-GB" dirty="0" smtClean="0"/>
              <a:t>#17. NSL ---   3023.333 (</a:t>
            </a:r>
            <a:r>
              <a:rPr lang="en-GB" dirty="0" err="1" smtClean="0"/>
              <a:t>dala</a:t>
            </a:r>
            <a:r>
              <a:rPr lang="en-GB" dirty="0" smtClean="0"/>
              <a:t> </a:t>
            </a:r>
            <a:r>
              <a:rPr lang="en-GB" dirty="0" err="1" smtClean="0"/>
              <a:t>Sudrabas</a:t>
            </a:r>
            <a:r>
              <a:rPr lang="en-GB" dirty="0" smtClean="0"/>
              <a:t> </a:t>
            </a:r>
            <a:r>
              <a:rPr lang="en-GB" dirty="0" err="1" smtClean="0"/>
              <a:t>balsu</a:t>
            </a:r>
            <a:r>
              <a:rPr lang="en-GB" dirty="0" smtClean="0"/>
              <a:t> </a:t>
            </a:r>
            <a:r>
              <a:rPr lang="en-GB" dirty="0" err="1" smtClean="0"/>
              <a:t>skaitu</a:t>
            </a:r>
            <a:r>
              <a:rPr lang="en-GB" dirty="0" smtClean="0"/>
              <a:t> </a:t>
            </a:r>
            <a:r>
              <a:rPr lang="en-GB" dirty="0" err="1" smtClean="0"/>
              <a:t>ar</a:t>
            </a:r>
            <a:r>
              <a:rPr lang="en-GB" dirty="0" smtClean="0"/>
              <a:t> 3)</a:t>
            </a:r>
          </a:p>
          <a:p>
            <a:r>
              <a:rPr lang="en-GB" dirty="0" smtClean="0"/>
              <a:t>#18. ZZS ----   2816.286 (</a:t>
            </a:r>
            <a:r>
              <a:rPr lang="en-GB" dirty="0" err="1" smtClean="0"/>
              <a:t>dala</a:t>
            </a:r>
            <a:r>
              <a:rPr lang="en-GB" dirty="0" smtClean="0"/>
              <a:t> ZZS </a:t>
            </a:r>
            <a:r>
              <a:rPr lang="en-GB" dirty="0" err="1" smtClean="0"/>
              <a:t>balsu</a:t>
            </a:r>
            <a:r>
              <a:rPr lang="en-GB" dirty="0" smtClean="0"/>
              <a:t> </a:t>
            </a:r>
            <a:r>
              <a:rPr lang="en-GB" dirty="0" err="1" smtClean="0"/>
              <a:t>skaitu</a:t>
            </a:r>
            <a:r>
              <a:rPr lang="en-GB" dirty="0" smtClean="0"/>
              <a:t> </a:t>
            </a:r>
            <a:r>
              <a:rPr lang="en-GB" dirty="0" err="1" smtClean="0"/>
              <a:t>ar</a:t>
            </a:r>
            <a:r>
              <a:rPr lang="en-GB" dirty="0" smtClean="0"/>
              <a:t> 7)</a:t>
            </a:r>
          </a:p>
          <a:p>
            <a:r>
              <a:rPr lang="en-GB" dirty="0" smtClean="0"/>
              <a:t>... </a:t>
            </a:r>
          </a:p>
          <a:p>
            <a:r>
              <a:rPr lang="en-GB" dirty="0" smtClean="0"/>
              <a:t/>
            </a:r>
            <a:br>
              <a:rPr lang="en-GB" dirty="0" smtClean="0"/>
            </a:br>
            <a:endParaRPr lang="en-GB" dirty="0" smtClean="0"/>
          </a:p>
          <a:p>
            <a:r>
              <a:rPr lang="en-GB" dirty="0" smtClean="0"/>
              <a:t/>
            </a:r>
            <a:br>
              <a:rPr lang="en-GB" dirty="0" smtClean="0"/>
            </a:br>
            <a:r>
              <a:rPr lang="en-GB" dirty="0" err="1" smtClean="0"/>
              <a:t>Viegli</a:t>
            </a:r>
            <a:r>
              <a:rPr lang="en-GB" dirty="0" smtClean="0"/>
              <a:t> </a:t>
            </a:r>
            <a:r>
              <a:rPr lang="en-GB" dirty="0" err="1" smtClean="0"/>
              <a:t>redzēt</a:t>
            </a:r>
            <a:r>
              <a:rPr lang="en-GB" dirty="0" smtClean="0"/>
              <a:t>, </a:t>
            </a:r>
            <a:r>
              <a:rPr lang="en-GB" dirty="0" err="1" smtClean="0"/>
              <a:t>ka</a:t>
            </a:r>
            <a:r>
              <a:rPr lang="en-GB" dirty="0" smtClean="0"/>
              <a:t> </a:t>
            </a:r>
            <a:r>
              <a:rPr lang="en-GB" dirty="0" err="1" smtClean="0"/>
              <a:t>samazinot</a:t>
            </a:r>
            <a:r>
              <a:rPr lang="en-GB" dirty="0" smtClean="0"/>
              <a:t> "</a:t>
            </a:r>
            <a:r>
              <a:rPr lang="en-GB" dirty="0" err="1" smtClean="0"/>
              <a:t>Vienotības</a:t>
            </a:r>
            <a:r>
              <a:rPr lang="en-GB" dirty="0" smtClean="0"/>
              <a:t>" </a:t>
            </a:r>
            <a:r>
              <a:rPr lang="en-GB" dirty="0" err="1" smtClean="0"/>
              <a:t>balsu</a:t>
            </a:r>
            <a:r>
              <a:rPr lang="en-GB" dirty="0" smtClean="0"/>
              <a:t> </a:t>
            </a:r>
            <a:r>
              <a:rPr lang="en-GB" dirty="0" err="1" smtClean="0"/>
              <a:t>skaitu</a:t>
            </a:r>
            <a:r>
              <a:rPr lang="en-GB" dirty="0" smtClean="0"/>
              <a:t> </a:t>
            </a:r>
            <a:r>
              <a:rPr lang="en-GB" dirty="0" err="1" smtClean="0"/>
              <a:t>Latgalē</a:t>
            </a:r>
            <a:r>
              <a:rPr lang="en-GB" dirty="0" smtClean="0"/>
              <a:t> par 78, </a:t>
            </a:r>
            <a:r>
              <a:rPr lang="en-GB" dirty="0" err="1" smtClean="0"/>
              <a:t>dabūsim</a:t>
            </a:r>
            <a:endParaRPr lang="en-GB" dirty="0" smtClean="0"/>
          </a:p>
          <a:p>
            <a:r>
              <a:rPr lang="en-GB" dirty="0" smtClean="0"/>
              <a:t>(16187 - 78)/5 = 3221.8 &lt; </a:t>
            </a:r>
            <a:r>
              <a:rPr lang="en-GB" b="1" dirty="0" smtClean="0"/>
              <a:t>3221.846 </a:t>
            </a:r>
            <a:endParaRPr lang="en-GB" dirty="0"/>
          </a:p>
        </p:txBody>
      </p:sp>
      <p:sp>
        <p:nvSpPr>
          <p:cNvPr id="6" name="TextBox 5"/>
          <p:cNvSpPr txBox="1"/>
          <p:nvPr/>
        </p:nvSpPr>
        <p:spPr>
          <a:xfrm>
            <a:off x="381000" y="4476750"/>
            <a:ext cx="8007320" cy="369332"/>
          </a:xfrm>
          <a:prstGeom prst="rect">
            <a:avLst/>
          </a:prstGeom>
          <a:noFill/>
        </p:spPr>
        <p:txBody>
          <a:bodyPr wrap="none" rtlCol="0">
            <a:spAutoFit/>
          </a:bodyPr>
          <a:lstStyle/>
          <a:p>
            <a:r>
              <a:rPr lang="lv-LV" dirty="0" smtClean="0">
                <a:solidFill>
                  <a:srgbClr val="FF0000"/>
                </a:solidFill>
              </a:rPr>
              <a:t>Secinājums – Balsu pirkšana nedrīkst pārsniegt (šajā gadījumā) 78 biļetenus!</a:t>
            </a:r>
            <a:endParaRPr lang="en-GB" dirty="0">
              <a:solidFill>
                <a:srgbClr val="FF0000"/>
              </a:solidFill>
            </a:endParaRPr>
          </a:p>
        </p:txBody>
      </p:sp>
    </p:spTree>
    <p:extLst>
      <p:ext uri="{BB962C8B-B14F-4D97-AF65-F5344CB8AC3E}">
        <p14:creationId xmlns:p14="http://schemas.microsoft.com/office/powerpoint/2010/main" val="338517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«Individuālo kampaņu stabilitāte»</a:t>
            </a:r>
            <a:endParaRPr lang="en-GB" dirty="0"/>
          </a:p>
        </p:txBody>
      </p:sp>
      <p:sp>
        <p:nvSpPr>
          <p:cNvPr id="6" name="Text Placeholder 5"/>
          <p:cNvSpPr>
            <a:spLocks noGrp="1"/>
          </p:cNvSpPr>
          <p:nvPr>
            <p:ph type="body" idx="10"/>
          </p:nvPr>
        </p:nvSpPr>
        <p:spPr/>
        <p:txBody>
          <a:bodyPr/>
          <a:lstStyle/>
          <a:p>
            <a:endParaRPr lang="en-GB"/>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514350"/>
            <a:ext cx="8991600" cy="4495800"/>
          </a:xfrm>
          <a:prstGeom prst="rect">
            <a:avLst/>
          </a:prstGeom>
        </p:spPr>
      </p:pic>
      <p:cxnSp>
        <p:nvCxnSpPr>
          <p:cNvPr id="8" name="Straight Connector 7"/>
          <p:cNvCxnSpPr/>
          <p:nvPr/>
        </p:nvCxnSpPr>
        <p:spPr>
          <a:xfrm>
            <a:off x="2590800" y="2876550"/>
            <a:ext cx="0" cy="1066800"/>
          </a:xfrm>
          <a:prstGeom prst="line">
            <a:avLst/>
          </a:prstGeom>
          <a:ln w="19050">
            <a:solidFill>
              <a:srgbClr val="FF2D2D"/>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43000" y="3861316"/>
            <a:ext cx="838200" cy="0"/>
          </a:xfrm>
          <a:prstGeom prst="straightConnector1">
            <a:avLst/>
          </a:prstGeom>
          <a:ln w="25400">
            <a:solidFill>
              <a:srgbClr val="0070C0"/>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48120" y="3486150"/>
            <a:ext cx="1409360" cy="369332"/>
          </a:xfrm>
          <a:prstGeom prst="rect">
            <a:avLst/>
          </a:prstGeom>
          <a:noFill/>
        </p:spPr>
        <p:txBody>
          <a:bodyPr wrap="none" rtlCol="0">
            <a:spAutoFit/>
          </a:bodyPr>
          <a:lstStyle/>
          <a:p>
            <a:r>
              <a:rPr lang="en-US" b="1" dirty="0" smtClean="0">
                <a:solidFill>
                  <a:srgbClr val="0070C0"/>
                </a:solidFill>
              </a:rPr>
              <a:t>I.K.S. = </a:t>
            </a:r>
            <a:r>
              <a:rPr lang="lv-LV" b="1" dirty="0" smtClean="0">
                <a:solidFill>
                  <a:srgbClr val="FF0000"/>
                </a:solidFill>
              </a:rPr>
              <a:t>728</a:t>
            </a:r>
            <a:endParaRPr lang="en-GB" b="1" dirty="0">
              <a:solidFill>
                <a:srgbClr val="FF0000"/>
              </a:solidFill>
            </a:endParaRPr>
          </a:p>
        </p:txBody>
      </p:sp>
      <p:cxnSp>
        <p:nvCxnSpPr>
          <p:cNvPr id="11" name="Straight Connector 10"/>
          <p:cNvCxnSpPr/>
          <p:nvPr/>
        </p:nvCxnSpPr>
        <p:spPr>
          <a:xfrm>
            <a:off x="1981200" y="2876550"/>
            <a:ext cx="0" cy="1066800"/>
          </a:xfrm>
          <a:prstGeom prst="line">
            <a:avLst/>
          </a:prstGeom>
          <a:ln w="19050">
            <a:solidFill>
              <a:srgbClr val="FF2D2D"/>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590800" y="3861316"/>
            <a:ext cx="762000" cy="0"/>
          </a:xfrm>
          <a:prstGeom prst="straightConnector1">
            <a:avLst/>
          </a:prstGeom>
          <a:ln w="25400">
            <a:solidFill>
              <a:srgbClr val="0070C0"/>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1200" y="3861316"/>
            <a:ext cx="838200" cy="0"/>
          </a:xfrm>
          <a:prstGeom prst="straightConnector1">
            <a:avLst/>
          </a:prstGeom>
          <a:ln w="25400">
            <a:solidFill>
              <a:srgbClr val="0070C0"/>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3000" y="3855482"/>
            <a:ext cx="838200" cy="0"/>
          </a:xfrm>
          <a:prstGeom prst="straightConnector1">
            <a:avLst/>
          </a:prstGeom>
          <a:ln w="25400">
            <a:solidFill>
              <a:srgbClr val="0070C0"/>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68853" y="3180013"/>
            <a:ext cx="4758675" cy="923330"/>
          </a:xfrm>
          <a:prstGeom prst="rect">
            <a:avLst/>
          </a:prstGeom>
          <a:noFill/>
        </p:spPr>
        <p:txBody>
          <a:bodyPr wrap="none" rtlCol="0">
            <a:spAutoFit/>
          </a:bodyPr>
          <a:lstStyle/>
          <a:p>
            <a:r>
              <a:rPr lang="lv-LV" dirty="0" smtClean="0"/>
              <a:t>Caurmēra ZRP kandidātu no ievēlēšanas</a:t>
            </a:r>
          </a:p>
          <a:p>
            <a:r>
              <a:rPr lang="lv-LV" dirty="0" smtClean="0"/>
              <a:t>šķīra 728 punkti (par ZRP bija 42997 balsu). </a:t>
            </a:r>
          </a:p>
          <a:p>
            <a:r>
              <a:rPr lang="lv-LV" dirty="0" smtClean="0"/>
              <a:t>Daudziem pietrūka vēl mazāk. </a:t>
            </a:r>
            <a:endParaRPr lang="en-GB" dirty="0"/>
          </a:p>
        </p:txBody>
      </p:sp>
      <p:sp>
        <p:nvSpPr>
          <p:cNvPr id="16" name="TextBox 15"/>
          <p:cNvSpPr txBox="1"/>
          <p:nvPr/>
        </p:nvSpPr>
        <p:spPr>
          <a:xfrm>
            <a:off x="381000" y="4476750"/>
            <a:ext cx="7007046" cy="369332"/>
          </a:xfrm>
          <a:prstGeom prst="rect">
            <a:avLst/>
          </a:prstGeom>
          <a:noFill/>
        </p:spPr>
        <p:txBody>
          <a:bodyPr wrap="none" rtlCol="0">
            <a:spAutoFit/>
          </a:bodyPr>
          <a:lstStyle/>
          <a:p>
            <a:r>
              <a:rPr lang="lv-LV" dirty="0" smtClean="0">
                <a:solidFill>
                  <a:srgbClr val="FF0000"/>
                </a:solidFill>
              </a:rPr>
              <a:t>I.K.S. ļauj prognozēt, cik lietderīgi ir investēt individuālajā kampaņā.</a:t>
            </a:r>
            <a:endParaRPr lang="en-GB" dirty="0">
              <a:solidFill>
                <a:srgbClr val="FF0000"/>
              </a:solidFill>
            </a:endParaRPr>
          </a:p>
        </p:txBody>
      </p:sp>
    </p:spTree>
    <p:extLst>
      <p:ext uri="{BB962C8B-B14F-4D97-AF65-F5344CB8AC3E}">
        <p14:creationId xmlns:p14="http://schemas.microsoft.com/office/powerpoint/2010/main" val="127862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1 vēlētājs = 1 balss?</a:t>
            </a:r>
            <a:endParaRPr lang="en-GB" dirty="0"/>
          </a:p>
        </p:txBody>
      </p:sp>
      <p:pic>
        <p:nvPicPr>
          <p:cNvPr id="1026" name="Picture 2" descr="Embedded image perma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1550"/>
            <a:ext cx="8191497"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8191497" y="2683777"/>
            <a:ext cx="571503" cy="571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ie 6"/>
          <p:cNvSpPr/>
          <p:nvPr/>
        </p:nvSpPr>
        <p:spPr>
          <a:xfrm>
            <a:off x="8190600" y="2037450"/>
            <a:ext cx="572400" cy="572400"/>
          </a:xfrm>
          <a:prstGeom prst="pie">
            <a:avLst>
              <a:gd name="adj1" fmla="val 56319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5143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228600" y="819150"/>
            <a:ext cx="4648200" cy="3850920"/>
          </a:xfrm>
        </p:spPr>
        <p:txBody>
          <a:bodyPr/>
          <a:lstStyle/>
          <a:p>
            <a:r>
              <a:rPr lang="lv-LV" sz="2400" b="1" dirty="0" smtClean="0"/>
              <a:t>Alternatīvā pasaule</a:t>
            </a:r>
          </a:p>
          <a:p>
            <a:r>
              <a:rPr lang="en-GB" dirty="0" err="1" smtClean="0"/>
              <a:t>Dalot</a:t>
            </a:r>
            <a:r>
              <a:rPr lang="en-GB" dirty="0" smtClean="0"/>
              <a:t> </a:t>
            </a:r>
            <a:r>
              <a:rPr lang="en-GB" dirty="0" err="1"/>
              <a:t>pēc</a:t>
            </a:r>
            <a:r>
              <a:rPr lang="en-GB" dirty="0"/>
              <a:t> </a:t>
            </a:r>
            <a:r>
              <a:rPr lang="en-GB" dirty="0" err="1"/>
              <a:t>balsojušo</a:t>
            </a:r>
            <a:r>
              <a:rPr lang="en-GB" dirty="0"/>
              <a:t> </a:t>
            </a:r>
            <a:r>
              <a:rPr lang="en-GB" dirty="0" err="1"/>
              <a:t>skaita</a:t>
            </a:r>
            <a:r>
              <a:rPr lang="en-GB" dirty="0"/>
              <a:t> </a:t>
            </a:r>
            <a:r>
              <a:rPr lang="en-GB" dirty="0" err="1"/>
              <a:t>kā</a:t>
            </a:r>
            <a:r>
              <a:rPr lang="en-GB" dirty="0"/>
              <a:t> </a:t>
            </a:r>
            <a:r>
              <a:rPr lang="en-GB" dirty="0" err="1"/>
              <a:t>Saeimas</a:t>
            </a:r>
            <a:r>
              <a:rPr lang="en-GB" dirty="0"/>
              <a:t> </a:t>
            </a:r>
            <a:r>
              <a:rPr lang="en-GB" dirty="0" err="1"/>
              <a:t>vēlēšanu</a:t>
            </a:r>
            <a:r>
              <a:rPr lang="en-GB" dirty="0"/>
              <a:t> </a:t>
            </a:r>
            <a:r>
              <a:rPr lang="en-GB" dirty="0" err="1"/>
              <a:t>likuma</a:t>
            </a:r>
            <a:r>
              <a:rPr lang="en-GB" dirty="0"/>
              <a:t> 8.pantā: </a:t>
            </a:r>
            <a:r>
              <a:rPr lang="en-GB" dirty="0" err="1" smtClean="0"/>
              <a:t>Latgalei</a:t>
            </a:r>
            <a:r>
              <a:rPr lang="lv-LV" dirty="0" smtClean="0"/>
              <a:t> būtu</a:t>
            </a:r>
            <a:r>
              <a:rPr lang="en-GB" dirty="0" smtClean="0"/>
              <a:t> </a:t>
            </a:r>
            <a:r>
              <a:rPr lang="en-GB" dirty="0"/>
              <a:t>par 3 </a:t>
            </a:r>
            <a:r>
              <a:rPr lang="en-GB" dirty="0" err="1"/>
              <a:t>mazāk</a:t>
            </a:r>
            <a:r>
              <a:rPr lang="en-GB" dirty="0"/>
              <a:t>, </a:t>
            </a:r>
            <a:r>
              <a:rPr lang="en-GB" dirty="0" err="1"/>
              <a:t>Vidzemei</a:t>
            </a:r>
            <a:r>
              <a:rPr lang="en-GB" dirty="0"/>
              <a:t> par 3 </a:t>
            </a:r>
            <a:r>
              <a:rPr lang="en-GB" dirty="0" err="1"/>
              <a:t>vairāk</a:t>
            </a:r>
            <a:r>
              <a:rPr lang="en-GB" dirty="0"/>
              <a:t>, </a:t>
            </a:r>
            <a:r>
              <a:rPr lang="en-GB" dirty="0" err="1"/>
              <a:t>citur</a:t>
            </a:r>
            <a:r>
              <a:rPr lang="en-GB" dirty="0"/>
              <a:t> </a:t>
            </a:r>
            <a:r>
              <a:rPr lang="en-GB" dirty="0" err="1"/>
              <a:t>tas</a:t>
            </a:r>
            <a:r>
              <a:rPr lang="en-GB" dirty="0"/>
              <a:t> pats</a:t>
            </a:r>
            <a:r>
              <a:rPr lang="en-GB" dirty="0" smtClean="0"/>
              <a:t>.</a:t>
            </a:r>
            <a:endParaRPr lang="lv-LV" dirty="0" smtClean="0"/>
          </a:p>
          <a:p>
            <a:endParaRPr lang="lv-LV" dirty="0"/>
          </a:p>
          <a:p>
            <a:r>
              <a:rPr lang="lv-LV" dirty="0" smtClean="0"/>
              <a:t>Rīga        307435/32 = </a:t>
            </a:r>
            <a:r>
              <a:rPr lang="en-GB" dirty="0" smtClean="0">
                <a:solidFill>
                  <a:srgbClr val="C00000"/>
                </a:solidFill>
              </a:rPr>
              <a:t>9607</a:t>
            </a:r>
            <a:r>
              <a:rPr lang="lv-LV" dirty="0" smtClean="0">
                <a:solidFill>
                  <a:srgbClr val="C00000"/>
                </a:solidFill>
              </a:rPr>
              <a:t> – 0.90 balsis</a:t>
            </a:r>
            <a:endParaRPr lang="lv-LV" dirty="0" smtClean="0">
              <a:solidFill>
                <a:srgbClr val="C00000"/>
              </a:solidFill>
            </a:endParaRPr>
          </a:p>
          <a:p>
            <a:r>
              <a:rPr lang="lv-LV" dirty="0" smtClean="0"/>
              <a:t>Vidzeme  251220/29 = </a:t>
            </a:r>
            <a:r>
              <a:rPr lang="en-GB" dirty="0" smtClean="0">
                <a:solidFill>
                  <a:srgbClr val="C00000"/>
                </a:solidFill>
              </a:rPr>
              <a:t>8662.759</a:t>
            </a:r>
            <a:r>
              <a:rPr lang="lv-LV" dirty="0" smtClean="0">
                <a:solidFill>
                  <a:srgbClr val="C00000"/>
                </a:solidFill>
              </a:rPr>
              <a:t> – 1 balss</a:t>
            </a:r>
            <a:endParaRPr lang="lv-LV" dirty="0" smtClean="0">
              <a:solidFill>
                <a:srgbClr val="C00000"/>
              </a:solidFill>
            </a:endParaRPr>
          </a:p>
          <a:p>
            <a:r>
              <a:rPr lang="lv-LV" dirty="0" smtClean="0"/>
              <a:t>Latgale    104920/12 </a:t>
            </a:r>
            <a:r>
              <a:rPr lang="lv-LV" dirty="0" smtClean="0"/>
              <a:t>=</a:t>
            </a:r>
            <a:r>
              <a:rPr lang="en-GB" dirty="0"/>
              <a:t> 8743.333</a:t>
            </a:r>
            <a:endParaRPr lang="lv-LV" dirty="0" smtClean="0"/>
          </a:p>
          <a:p>
            <a:r>
              <a:rPr lang="lv-LV" dirty="0" smtClean="0"/>
              <a:t>Kurzeme  </a:t>
            </a:r>
            <a:r>
              <a:rPr lang="lv-LV" dirty="0" smtClean="0"/>
              <a:t>115121/13 = </a:t>
            </a:r>
            <a:r>
              <a:rPr lang="en-GB" dirty="0"/>
              <a:t>8855.462</a:t>
            </a:r>
            <a:endParaRPr lang="lv-LV" dirty="0" smtClean="0"/>
          </a:p>
          <a:p>
            <a:r>
              <a:rPr lang="lv-LV" dirty="0" smtClean="0"/>
              <a:t>Zemgale  </a:t>
            </a:r>
            <a:r>
              <a:rPr lang="lv-LV" dirty="0" smtClean="0"/>
              <a:t>126400/14 =</a:t>
            </a:r>
            <a:r>
              <a:rPr lang="en-GB" dirty="0"/>
              <a:t> 9028.571</a:t>
            </a:r>
            <a:endParaRPr lang="en-GB" dirty="0"/>
          </a:p>
        </p:txBody>
      </p:sp>
      <p:sp>
        <p:nvSpPr>
          <p:cNvPr id="2" name="Title 1"/>
          <p:cNvSpPr>
            <a:spLocks noGrp="1"/>
          </p:cNvSpPr>
          <p:nvPr>
            <p:ph type="title"/>
          </p:nvPr>
        </p:nvSpPr>
        <p:spPr/>
        <p:txBody>
          <a:bodyPr/>
          <a:lstStyle/>
          <a:p>
            <a:r>
              <a:rPr lang="lv-LV" dirty="0" smtClean="0"/>
              <a:t>Ja dalītu atbilstoši nobalsojušajiem...</a:t>
            </a:r>
            <a:endParaRPr lang="en-GB" dirty="0"/>
          </a:p>
        </p:txBody>
      </p:sp>
      <p:sp>
        <p:nvSpPr>
          <p:cNvPr id="4" name="Text Placeholder 3"/>
          <p:cNvSpPr>
            <a:spLocks noGrp="1"/>
          </p:cNvSpPr>
          <p:nvPr>
            <p:ph type="body" idx="10"/>
          </p:nvPr>
        </p:nvSpPr>
        <p:spPr>
          <a:xfrm>
            <a:off x="5105400" y="819150"/>
            <a:ext cx="3931800" cy="3850920"/>
          </a:xfrm>
        </p:spPr>
        <p:txBody>
          <a:bodyPr>
            <a:normAutofit fontScale="92500" lnSpcReduction="20000"/>
          </a:bodyPr>
          <a:lstStyle/>
          <a:p>
            <a:r>
              <a:rPr lang="en-GB" dirty="0" err="1"/>
              <a:t>Vidzemē</a:t>
            </a:r>
            <a:r>
              <a:rPr lang="en-GB" dirty="0"/>
              <a:t> </a:t>
            </a:r>
            <a:r>
              <a:rPr lang="en-GB" dirty="0" err="1"/>
              <a:t>nāktu</a:t>
            </a:r>
            <a:r>
              <a:rPr lang="en-GB" dirty="0"/>
              <a:t> </a:t>
            </a:r>
            <a:r>
              <a:rPr lang="en-GB" dirty="0" err="1"/>
              <a:t>klāt</a:t>
            </a:r>
            <a:r>
              <a:rPr lang="en-GB" dirty="0"/>
              <a:t> </a:t>
            </a:r>
            <a:r>
              <a:rPr lang="en-GB" dirty="0" err="1"/>
              <a:t>Saeimas</a:t>
            </a:r>
            <a:r>
              <a:rPr lang="en-GB" dirty="0"/>
              <a:t> </a:t>
            </a:r>
            <a:r>
              <a:rPr lang="en-GB" dirty="0" err="1"/>
              <a:t>deputātiem</a:t>
            </a:r>
            <a:r>
              <a:rPr lang="en-GB" dirty="0"/>
              <a:t> </a:t>
            </a:r>
            <a:r>
              <a:rPr lang="en-GB" dirty="0" err="1"/>
              <a:t>šādi</a:t>
            </a:r>
            <a:r>
              <a:rPr lang="en-GB" dirty="0"/>
              <a:t> 3 </a:t>
            </a:r>
            <a:r>
              <a:rPr lang="en-GB" dirty="0" err="1"/>
              <a:t>deputātu</a:t>
            </a:r>
            <a:r>
              <a:rPr lang="en-GB" dirty="0"/>
              <a:t> </a:t>
            </a:r>
            <a:r>
              <a:rPr lang="en-GB" dirty="0" err="1"/>
              <a:t>kandidāti</a:t>
            </a:r>
            <a:r>
              <a:rPr lang="en-GB" dirty="0"/>
              <a:t>:</a:t>
            </a:r>
          </a:p>
          <a:p>
            <a:r>
              <a:rPr lang="en-GB" b="1" dirty="0"/>
              <a:t>Vienotības#8</a:t>
            </a:r>
            <a:r>
              <a:rPr lang="en-GB" dirty="0"/>
              <a:t> - (</a:t>
            </a:r>
            <a:r>
              <a:rPr lang="en-GB" dirty="0" err="1"/>
              <a:t>pēc</a:t>
            </a:r>
            <a:r>
              <a:rPr lang="en-GB" dirty="0"/>
              <a:t> </a:t>
            </a:r>
            <a:r>
              <a:rPr lang="en-GB" dirty="0" err="1"/>
              <a:t>provizoriskiem</a:t>
            </a:r>
            <a:r>
              <a:rPr lang="en-GB" dirty="0"/>
              <a:t> </a:t>
            </a:r>
            <a:r>
              <a:rPr lang="en-GB" dirty="0" err="1"/>
              <a:t>datiem</a:t>
            </a:r>
            <a:r>
              <a:rPr lang="en-GB" dirty="0"/>
              <a:t> - </a:t>
            </a:r>
            <a:r>
              <a:rPr lang="en-GB" dirty="0" err="1"/>
              <a:t>Edvarts</a:t>
            </a:r>
            <a:r>
              <a:rPr lang="en-GB" dirty="0"/>
              <a:t> </a:t>
            </a:r>
            <a:r>
              <a:rPr lang="en-GB" dirty="0" err="1"/>
              <a:t>Smiltēns</a:t>
            </a:r>
            <a:r>
              <a:rPr lang="en-GB" dirty="0"/>
              <a:t>); </a:t>
            </a:r>
          </a:p>
          <a:p>
            <a:r>
              <a:rPr lang="en-GB" b="1" dirty="0"/>
              <a:t>SC#4</a:t>
            </a:r>
            <a:r>
              <a:rPr lang="en-GB" dirty="0"/>
              <a:t> - (</a:t>
            </a:r>
            <a:r>
              <a:rPr lang="en-GB" dirty="0" err="1"/>
              <a:t>pēc</a:t>
            </a:r>
            <a:r>
              <a:rPr lang="en-GB" dirty="0"/>
              <a:t> </a:t>
            </a:r>
            <a:r>
              <a:rPr lang="en-GB" dirty="0" err="1"/>
              <a:t>provizoriskiem</a:t>
            </a:r>
            <a:r>
              <a:rPr lang="en-GB" dirty="0"/>
              <a:t> </a:t>
            </a:r>
            <a:r>
              <a:rPr lang="en-GB" dirty="0" err="1"/>
              <a:t>datiem</a:t>
            </a:r>
            <a:r>
              <a:rPr lang="en-GB" dirty="0"/>
              <a:t> - </a:t>
            </a:r>
            <a:r>
              <a:rPr lang="en-GB" dirty="0" err="1"/>
              <a:t>Aleksandrs</a:t>
            </a:r>
            <a:r>
              <a:rPr lang="en-GB" dirty="0"/>
              <a:t> </a:t>
            </a:r>
            <a:r>
              <a:rPr lang="en-GB" dirty="0" err="1"/>
              <a:t>Sakovskis</a:t>
            </a:r>
            <a:r>
              <a:rPr lang="en-GB" dirty="0"/>
              <a:t>)</a:t>
            </a:r>
          </a:p>
          <a:p>
            <a:r>
              <a:rPr lang="en-GB" b="1" dirty="0"/>
              <a:t>ZZS#7</a:t>
            </a:r>
            <a:r>
              <a:rPr lang="en-GB" dirty="0"/>
              <a:t> - (</a:t>
            </a:r>
            <a:r>
              <a:rPr lang="en-GB" dirty="0" err="1"/>
              <a:t>pēc</a:t>
            </a:r>
            <a:r>
              <a:rPr lang="en-GB" dirty="0"/>
              <a:t> </a:t>
            </a:r>
            <a:r>
              <a:rPr lang="en-GB" dirty="0" err="1"/>
              <a:t>provizoriskiem</a:t>
            </a:r>
            <a:r>
              <a:rPr lang="en-GB" dirty="0"/>
              <a:t> </a:t>
            </a:r>
            <a:r>
              <a:rPr lang="en-GB" dirty="0" err="1"/>
              <a:t>datiem</a:t>
            </a:r>
            <a:r>
              <a:rPr lang="en-GB" dirty="0"/>
              <a:t> - </a:t>
            </a:r>
            <a:r>
              <a:rPr lang="en-GB" dirty="0" err="1"/>
              <a:t>Valters</a:t>
            </a:r>
            <a:r>
              <a:rPr lang="en-GB" dirty="0"/>
              <a:t> </a:t>
            </a:r>
            <a:r>
              <a:rPr lang="en-GB" dirty="0" err="1"/>
              <a:t>Dambe</a:t>
            </a:r>
            <a:r>
              <a:rPr lang="en-GB" dirty="0"/>
              <a:t>)</a:t>
            </a:r>
          </a:p>
          <a:p>
            <a:r>
              <a:rPr lang="en-GB" dirty="0"/>
              <a:t/>
            </a:r>
            <a:br>
              <a:rPr lang="en-GB" dirty="0"/>
            </a:br>
            <a:endParaRPr lang="en-GB" dirty="0"/>
          </a:p>
          <a:p>
            <a:r>
              <a:rPr lang="en-GB" dirty="0" err="1"/>
              <a:t>Latgalē</a:t>
            </a:r>
            <a:r>
              <a:rPr lang="en-GB" dirty="0"/>
              <a:t> </a:t>
            </a:r>
            <a:r>
              <a:rPr lang="en-GB" dirty="0" err="1"/>
              <a:t>netiktu</a:t>
            </a:r>
            <a:r>
              <a:rPr lang="en-GB" dirty="0"/>
              <a:t> </a:t>
            </a:r>
            <a:r>
              <a:rPr lang="en-GB" dirty="0" err="1"/>
              <a:t>ievēlēti</a:t>
            </a:r>
            <a:r>
              <a:rPr lang="en-GB" dirty="0"/>
              <a:t> </a:t>
            </a:r>
            <a:r>
              <a:rPr lang="en-GB" dirty="0" err="1"/>
              <a:t>šādi</a:t>
            </a:r>
            <a:r>
              <a:rPr lang="en-GB" dirty="0"/>
              <a:t> </a:t>
            </a:r>
            <a:r>
              <a:rPr lang="en-GB" dirty="0" err="1"/>
              <a:t>deputātu</a:t>
            </a:r>
            <a:r>
              <a:rPr lang="en-GB" dirty="0"/>
              <a:t> </a:t>
            </a:r>
            <a:r>
              <a:rPr lang="en-GB" dirty="0" err="1"/>
              <a:t>kandidāti</a:t>
            </a:r>
            <a:r>
              <a:rPr lang="en-GB" dirty="0"/>
              <a:t>:</a:t>
            </a:r>
          </a:p>
          <a:p>
            <a:r>
              <a:rPr lang="en-GB" b="1" dirty="0"/>
              <a:t>ZZS#3</a:t>
            </a:r>
            <a:r>
              <a:rPr lang="en-GB" dirty="0"/>
              <a:t> - (</a:t>
            </a:r>
            <a:r>
              <a:rPr lang="en-GB" dirty="0" err="1"/>
              <a:t>pēc</a:t>
            </a:r>
            <a:r>
              <a:rPr lang="en-GB" dirty="0"/>
              <a:t> </a:t>
            </a:r>
            <a:r>
              <a:rPr lang="en-GB" dirty="0" err="1"/>
              <a:t>provizoriskiem</a:t>
            </a:r>
            <a:r>
              <a:rPr lang="en-GB" dirty="0"/>
              <a:t> </a:t>
            </a:r>
            <a:r>
              <a:rPr lang="en-GB" dirty="0" err="1"/>
              <a:t>datiem</a:t>
            </a:r>
            <a:r>
              <a:rPr lang="en-GB" dirty="0"/>
              <a:t> - </a:t>
            </a:r>
            <a:r>
              <a:rPr lang="en-GB" dirty="0" err="1"/>
              <a:t>Jānis</a:t>
            </a:r>
            <a:r>
              <a:rPr lang="en-GB" dirty="0"/>
              <a:t> </a:t>
            </a:r>
            <a:r>
              <a:rPr lang="en-GB" dirty="0" err="1"/>
              <a:t>Trupovnieks</a:t>
            </a:r>
            <a:r>
              <a:rPr lang="en-GB" dirty="0"/>
              <a:t>)</a:t>
            </a:r>
          </a:p>
          <a:p>
            <a:r>
              <a:rPr lang="en-GB" b="1" dirty="0"/>
              <a:t>SC#6</a:t>
            </a:r>
            <a:r>
              <a:rPr lang="en-GB" dirty="0"/>
              <a:t> - (</a:t>
            </a:r>
            <a:r>
              <a:rPr lang="en-GB" dirty="0" err="1"/>
              <a:t>pēc</a:t>
            </a:r>
            <a:r>
              <a:rPr lang="en-GB" dirty="0"/>
              <a:t> </a:t>
            </a:r>
            <a:r>
              <a:rPr lang="en-GB" dirty="0" err="1"/>
              <a:t>provizoriskiem</a:t>
            </a:r>
            <a:r>
              <a:rPr lang="en-GB" dirty="0"/>
              <a:t> </a:t>
            </a:r>
            <a:r>
              <a:rPr lang="en-GB" dirty="0" err="1"/>
              <a:t>datiem</a:t>
            </a:r>
            <a:r>
              <a:rPr lang="en-GB" dirty="0"/>
              <a:t> - </a:t>
            </a:r>
            <a:r>
              <a:rPr lang="en-GB" dirty="0" err="1"/>
              <a:t>Raimonds</a:t>
            </a:r>
            <a:r>
              <a:rPr lang="en-GB" dirty="0"/>
              <a:t> </a:t>
            </a:r>
            <a:r>
              <a:rPr lang="en-GB" dirty="0" err="1"/>
              <a:t>Rubiks</a:t>
            </a:r>
            <a:r>
              <a:rPr lang="en-GB" dirty="0"/>
              <a:t>)</a:t>
            </a:r>
          </a:p>
          <a:p>
            <a:r>
              <a:rPr lang="en-GB" b="1" dirty="0"/>
              <a:t>Vienotības#3</a:t>
            </a:r>
            <a:r>
              <a:rPr lang="en-GB" dirty="0"/>
              <a:t> - (</a:t>
            </a:r>
            <a:r>
              <a:rPr lang="en-GB" dirty="0" err="1"/>
              <a:t>pēc</a:t>
            </a:r>
            <a:r>
              <a:rPr lang="en-GB" dirty="0"/>
              <a:t> </a:t>
            </a:r>
            <a:r>
              <a:rPr lang="en-GB" dirty="0" err="1"/>
              <a:t>provizoriskiem</a:t>
            </a:r>
            <a:r>
              <a:rPr lang="en-GB" dirty="0"/>
              <a:t> </a:t>
            </a:r>
            <a:r>
              <a:rPr lang="en-GB" dirty="0" err="1"/>
              <a:t>datiem</a:t>
            </a:r>
            <a:r>
              <a:rPr lang="en-GB" dirty="0"/>
              <a:t> - </a:t>
            </a:r>
            <a:r>
              <a:rPr lang="en-GB" dirty="0" err="1"/>
              <a:t>Anrijs</a:t>
            </a:r>
            <a:r>
              <a:rPr lang="en-GB" dirty="0"/>
              <a:t> </a:t>
            </a:r>
            <a:r>
              <a:rPr lang="en-GB" dirty="0" err="1"/>
              <a:t>Matīss</a:t>
            </a:r>
            <a:r>
              <a:rPr lang="en-GB" dirty="0"/>
              <a:t>)</a:t>
            </a:r>
          </a:p>
          <a:p>
            <a:endParaRPr lang="en-GB" dirty="0"/>
          </a:p>
        </p:txBody>
      </p:sp>
    </p:spTree>
    <p:extLst>
      <p:ext uri="{BB962C8B-B14F-4D97-AF65-F5344CB8AC3E}">
        <p14:creationId xmlns:p14="http://schemas.microsoft.com/office/powerpoint/2010/main" val="256991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Ja vietas dalītu proporcionāli vēlējušo skaitam...</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52742156"/>
              </p:ext>
            </p:extLst>
          </p:nvPr>
        </p:nvGraphicFramePr>
        <p:xfrm>
          <a:off x="381001" y="2114550"/>
          <a:ext cx="6553200" cy="2865120"/>
        </p:xfrm>
        <a:graphic>
          <a:graphicData uri="http://schemas.openxmlformats.org/drawingml/2006/table">
            <a:tbl>
              <a:tblPr firstRow="1" bandRow="1">
                <a:tableStyleId>{5C22544A-7EE6-4342-B048-85BDC9FD1C3A}</a:tableStyleId>
              </a:tblPr>
              <a:tblGrid>
                <a:gridCol w="1379621"/>
                <a:gridCol w="965735"/>
                <a:gridCol w="1704375"/>
                <a:gridCol w="2503469"/>
              </a:tblGrid>
              <a:tr h="370840">
                <a:tc>
                  <a:txBody>
                    <a:bodyPr/>
                    <a:lstStyle/>
                    <a:p>
                      <a:r>
                        <a:rPr lang="en-GB" dirty="0" err="1"/>
                        <a:t>Apgabals</a:t>
                      </a:r>
                      <a:endParaRPr lang="en-GB" dirty="0"/>
                    </a:p>
                  </a:txBody>
                  <a:tcPr anchor="ctr"/>
                </a:tc>
                <a:tc>
                  <a:txBody>
                    <a:bodyPr/>
                    <a:lstStyle/>
                    <a:p>
                      <a:r>
                        <a:rPr lang="en-GB" dirty="0" err="1" smtClean="0"/>
                        <a:t>Vietas</a:t>
                      </a:r>
                      <a:r>
                        <a:rPr lang="lv-LV" dirty="0" smtClean="0"/>
                        <a:t> būtu:</a:t>
                      </a:r>
                      <a:endParaRPr lang="en-GB" dirty="0"/>
                    </a:p>
                  </a:txBody>
                  <a:tcPr anchor="ctr"/>
                </a:tc>
                <a:tc>
                  <a:txBody>
                    <a:bodyPr/>
                    <a:lstStyle/>
                    <a:p>
                      <a:r>
                        <a:rPr lang="en-GB"/>
                        <a:t>Derīgu balsu</a:t>
                      </a:r>
                    </a:p>
                  </a:txBody>
                  <a:tcPr anchor="ctr"/>
                </a:tc>
                <a:tc>
                  <a:txBody>
                    <a:bodyPr/>
                    <a:lstStyle/>
                    <a:p>
                      <a:r>
                        <a:rPr lang="en-GB" dirty="0" err="1" smtClean="0"/>
                        <a:t>Balsis</a:t>
                      </a:r>
                      <a:r>
                        <a:rPr lang="en-GB" dirty="0" smtClean="0"/>
                        <a:t> </a:t>
                      </a:r>
                      <a:r>
                        <a:rPr lang="en-GB" dirty="0"/>
                        <a:t>par </a:t>
                      </a:r>
                      <a:r>
                        <a:rPr lang="en-GB" dirty="0" err="1" smtClean="0"/>
                        <a:t>vietu</a:t>
                      </a:r>
                      <a:r>
                        <a:rPr lang="lv-LV" baseline="0" dirty="0" smtClean="0"/>
                        <a:t> būtu:</a:t>
                      </a:r>
                      <a:endParaRPr lang="en-GB" dirty="0"/>
                    </a:p>
                  </a:txBody>
                  <a:tcPr anchor="ctr"/>
                </a:tc>
              </a:tr>
              <a:tr h="370840">
                <a:tc>
                  <a:txBody>
                    <a:bodyPr/>
                    <a:lstStyle/>
                    <a:p>
                      <a:r>
                        <a:rPr lang="en-GB"/>
                        <a:t>Rīga</a:t>
                      </a:r>
                    </a:p>
                  </a:txBody>
                  <a:tcPr anchor="ctr"/>
                </a:tc>
                <a:tc>
                  <a:txBody>
                    <a:bodyPr/>
                    <a:lstStyle/>
                    <a:p>
                      <a:pPr algn="r"/>
                      <a:r>
                        <a:rPr lang="lv-LV" dirty="0" smtClean="0"/>
                        <a:t>31(</a:t>
                      </a:r>
                      <a:r>
                        <a:rPr lang="en-GB" b="1" dirty="0" smtClean="0"/>
                        <a:t>30</a:t>
                      </a:r>
                      <a:r>
                        <a:rPr lang="lv-LV" dirty="0" smtClean="0"/>
                        <a:t>)</a:t>
                      </a:r>
                      <a:endParaRPr lang="en-GB" dirty="0"/>
                    </a:p>
                  </a:txBody>
                  <a:tcPr anchor="ctr"/>
                </a:tc>
                <a:tc>
                  <a:txBody>
                    <a:bodyPr/>
                    <a:lstStyle/>
                    <a:p>
                      <a:pPr algn="r"/>
                      <a:r>
                        <a:rPr lang="en-GB" dirty="0"/>
                        <a:t>282337</a:t>
                      </a:r>
                    </a:p>
                  </a:txBody>
                  <a:tcPr anchor="ctr"/>
                </a:tc>
                <a:tc>
                  <a:txBody>
                    <a:bodyPr/>
                    <a:lstStyle/>
                    <a:p>
                      <a:pPr algn="r"/>
                      <a:r>
                        <a:rPr lang="lv-LV" dirty="0" smtClean="0"/>
                        <a:t>9108</a:t>
                      </a:r>
                      <a:endParaRPr lang="en-GB" dirty="0"/>
                    </a:p>
                  </a:txBody>
                  <a:tcPr anchor="ctr"/>
                </a:tc>
              </a:tr>
              <a:tr h="370840">
                <a:tc>
                  <a:txBody>
                    <a:bodyPr/>
                    <a:lstStyle/>
                    <a:p>
                      <a:r>
                        <a:rPr lang="en-GB"/>
                        <a:t>Vidzeme</a:t>
                      </a:r>
                    </a:p>
                  </a:txBody>
                  <a:tcPr anchor="ctr"/>
                </a:tc>
                <a:tc>
                  <a:txBody>
                    <a:bodyPr/>
                    <a:lstStyle/>
                    <a:p>
                      <a:pPr algn="r"/>
                      <a:r>
                        <a:rPr lang="lv-LV" dirty="0" smtClean="0"/>
                        <a:t>29(</a:t>
                      </a:r>
                      <a:r>
                        <a:rPr lang="en-GB" b="1" dirty="0" smtClean="0"/>
                        <a:t>27</a:t>
                      </a:r>
                      <a:r>
                        <a:rPr lang="lv-LV" dirty="0" smtClean="0"/>
                        <a:t>)</a:t>
                      </a:r>
                      <a:endParaRPr lang="en-GB" dirty="0"/>
                    </a:p>
                  </a:txBody>
                  <a:tcPr anchor="ctr"/>
                </a:tc>
                <a:tc>
                  <a:txBody>
                    <a:bodyPr/>
                    <a:lstStyle/>
                    <a:p>
                      <a:pPr algn="r"/>
                      <a:r>
                        <a:rPr lang="en-GB"/>
                        <a:t>260506</a:t>
                      </a:r>
                    </a:p>
                  </a:txBody>
                  <a:tcPr anchor="ctr"/>
                </a:tc>
                <a:tc>
                  <a:txBody>
                    <a:bodyPr/>
                    <a:lstStyle/>
                    <a:p>
                      <a:pPr algn="r"/>
                      <a:r>
                        <a:rPr lang="lv-LV" dirty="0" smtClean="0">
                          <a:solidFill>
                            <a:schemeClr val="tx1"/>
                          </a:solidFill>
                        </a:rPr>
                        <a:t>8983</a:t>
                      </a:r>
                      <a:endParaRPr lang="en-GB" dirty="0">
                        <a:solidFill>
                          <a:schemeClr val="tx1"/>
                        </a:solidFill>
                      </a:endParaRPr>
                    </a:p>
                  </a:txBody>
                  <a:tcPr anchor="ctr"/>
                </a:tc>
              </a:tr>
              <a:tr h="370840">
                <a:tc>
                  <a:txBody>
                    <a:bodyPr/>
                    <a:lstStyle/>
                    <a:p>
                      <a:r>
                        <a:rPr lang="en-GB"/>
                        <a:t>Latgale</a:t>
                      </a:r>
                    </a:p>
                  </a:txBody>
                  <a:tcPr anchor="ctr"/>
                </a:tc>
                <a:tc>
                  <a:txBody>
                    <a:bodyPr/>
                    <a:lstStyle/>
                    <a:p>
                      <a:pPr algn="r"/>
                      <a:r>
                        <a:rPr lang="lv-LV" dirty="0" smtClean="0"/>
                        <a:t>13(</a:t>
                      </a:r>
                      <a:r>
                        <a:rPr lang="en-GB" b="1" dirty="0" smtClean="0"/>
                        <a:t>15</a:t>
                      </a:r>
                      <a:r>
                        <a:rPr lang="lv-LV" dirty="0" smtClean="0"/>
                        <a:t>)</a:t>
                      </a:r>
                      <a:endParaRPr lang="en-GB" dirty="0"/>
                    </a:p>
                  </a:txBody>
                  <a:tcPr anchor="ctr"/>
                </a:tc>
                <a:tc>
                  <a:txBody>
                    <a:bodyPr/>
                    <a:lstStyle/>
                    <a:p>
                      <a:pPr algn="r"/>
                      <a:r>
                        <a:rPr lang="en-GB"/>
                        <a:t>115486</a:t>
                      </a:r>
                    </a:p>
                  </a:txBody>
                  <a:tcPr anchor="ctr"/>
                </a:tc>
                <a:tc>
                  <a:txBody>
                    <a:bodyPr/>
                    <a:lstStyle/>
                    <a:p>
                      <a:pPr algn="r"/>
                      <a:r>
                        <a:rPr lang="lv-LV" dirty="0" smtClean="0">
                          <a:solidFill>
                            <a:srgbClr val="FF0000"/>
                          </a:solidFill>
                        </a:rPr>
                        <a:t>8884</a:t>
                      </a:r>
                      <a:endParaRPr lang="en-GB" dirty="0">
                        <a:solidFill>
                          <a:srgbClr val="FF0000"/>
                        </a:solidFill>
                      </a:endParaRPr>
                    </a:p>
                  </a:txBody>
                  <a:tcPr anchor="ctr"/>
                </a:tc>
              </a:tr>
              <a:tr h="370840">
                <a:tc>
                  <a:txBody>
                    <a:bodyPr/>
                    <a:lstStyle/>
                    <a:p>
                      <a:r>
                        <a:rPr lang="lv-LV" dirty="0" smtClean="0"/>
                        <a:t>Kurzeme</a:t>
                      </a:r>
                      <a:endParaRPr lang="en-GB" dirty="0"/>
                    </a:p>
                  </a:txBody>
                  <a:tcPr anchor="ctr"/>
                </a:tc>
                <a:tc>
                  <a:txBody>
                    <a:bodyPr/>
                    <a:lstStyle/>
                    <a:p>
                      <a:pPr algn="r"/>
                      <a:r>
                        <a:rPr lang="en-GB" b="1" dirty="0" smtClean="0"/>
                        <a:t>1</a:t>
                      </a:r>
                      <a:r>
                        <a:rPr lang="lv-LV" b="1" dirty="0" smtClean="0"/>
                        <a:t>3</a:t>
                      </a:r>
                      <a:endParaRPr lang="en-GB" b="1" dirty="0"/>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dirty="0" smtClean="0"/>
                        <a:t>118200</a:t>
                      </a:r>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lv-LV" dirty="0" smtClean="0"/>
                        <a:t>9092</a:t>
                      </a:r>
                      <a:endParaRPr lang="en-GB" dirty="0" smtClean="0"/>
                    </a:p>
                  </a:txBody>
                  <a:tcPr anchor="ctr"/>
                </a:tc>
              </a:tr>
              <a:tr h="370840">
                <a:tc>
                  <a:txBody>
                    <a:bodyPr/>
                    <a:lstStyle/>
                    <a:p>
                      <a:r>
                        <a:rPr lang="en-GB" dirty="0" err="1" smtClean="0"/>
                        <a:t>Zemgale</a:t>
                      </a:r>
                      <a:endParaRPr lang="en-GB" dirty="0"/>
                    </a:p>
                  </a:txBody>
                  <a:tcPr anchor="ctr"/>
                </a:tc>
                <a:tc>
                  <a:txBody>
                    <a:bodyPr/>
                    <a:lstStyle/>
                    <a:p>
                      <a:pPr algn="r"/>
                      <a:r>
                        <a:rPr lang="lv-LV" dirty="0" smtClean="0"/>
                        <a:t>14(</a:t>
                      </a:r>
                      <a:r>
                        <a:rPr lang="en-GB" b="1" dirty="0" smtClean="0"/>
                        <a:t>1</a:t>
                      </a:r>
                      <a:r>
                        <a:rPr lang="lv-LV" b="1" dirty="0" smtClean="0"/>
                        <a:t>5</a:t>
                      </a:r>
                      <a:r>
                        <a:rPr lang="lv-LV" dirty="0" smtClean="0"/>
                        <a:t>)</a:t>
                      </a:r>
                      <a:endParaRPr lang="en-GB" dirty="0"/>
                    </a:p>
                  </a:txBody>
                  <a:tcPr anchor="ctr"/>
                </a:tc>
                <a:tc>
                  <a:txBody>
                    <a:bodyPr/>
                    <a:lstStyle/>
                    <a:p>
                      <a:pPr algn="r"/>
                      <a:r>
                        <a:rPr lang="en-GB" dirty="0" smtClean="0"/>
                        <a:t>131685</a:t>
                      </a:r>
                      <a:endParaRPr lang="en-GB" dirty="0"/>
                    </a:p>
                  </a:txBody>
                  <a:tcPr anchor="ctr"/>
                </a:tc>
                <a:tc>
                  <a:txBody>
                    <a:bodyPr/>
                    <a:lstStyle/>
                    <a:p>
                      <a:pPr algn="r"/>
                      <a:r>
                        <a:rPr lang="lv-LV" b="0" i="0" dirty="0" smtClean="0">
                          <a:solidFill>
                            <a:srgbClr val="FF0000"/>
                          </a:solidFill>
                          <a:effectLst/>
                          <a:latin typeface="+mn-lt"/>
                          <a:ea typeface="+mn-ea"/>
                          <a:cs typeface="+mn-cs"/>
                        </a:rPr>
                        <a:t>9406</a:t>
                      </a:r>
                      <a:endParaRPr lang="en-GB" dirty="0">
                        <a:solidFill>
                          <a:srgbClr val="FF0000"/>
                        </a:solidFill>
                      </a:endParaRPr>
                    </a:p>
                  </a:txBody>
                  <a:tcPr anchor="ctr"/>
                </a:tc>
              </a:tr>
              <a:tr h="370840">
                <a:tc>
                  <a:txBody>
                    <a:bodyPr/>
                    <a:lstStyle/>
                    <a:p>
                      <a:r>
                        <a:rPr lang="en-GB"/>
                        <a:t>Kopā</a:t>
                      </a:r>
                    </a:p>
                  </a:txBody>
                  <a:tcPr anchor="ctr"/>
                </a:tc>
                <a:tc>
                  <a:txBody>
                    <a:bodyPr/>
                    <a:lstStyle/>
                    <a:p>
                      <a:pPr algn="r"/>
                      <a:r>
                        <a:rPr lang="en-GB"/>
                        <a:t>100</a:t>
                      </a:r>
                    </a:p>
                  </a:txBody>
                  <a:tcPr anchor="ctr"/>
                </a:tc>
                <a:tc>
                  <a:txBody>
                    <a:bodyPr/>
                    <a:lstStyle/>
                    <a:p>
                      <a:pPr algn="r"/>
                      <a:r>
                        <a:rPr lang="en-GB"/>
                        <a:t>908214</a:t>
                      </a:r>
                    </a:p>
                  </a:txBody>
                  <a:tcPr anchor="ctr"/>
                </a:tc>
                <a:tc>
                  <a:txBody>
                    <a:bodyPr/>
                    <a:lstStyle/>
                    <a:p>
                      <a:pPr algn="r"/>
                      <a:r>
                        <a:rPr lang="en-GB" dirty="0"/>
                        <a:t>9082</a:t>
                      </a:r>
                    </a:p>
                  </a:txBody>
                  <a:tcPr anchor="ctr"/>
                </a:tc>
              </a:tr>
            </a:tbl>
          </a:graphicData>
        </a:graphic>
      </p:graphicFrame>
      <p:sp>
        <p:nvSpPr>
          <p:cNvPr id="10" name="Text Placeholder 9"/>
          <p:cNvSpPr>
            <a:spLocks noGrp="1"/>
          </p:cNvSpPr>
          <p:nvPr>
            <p:ph type="body" idx="10"/>
          </p:nvPr>
        </p:nvSpPr>
        <p:spPr/>
        <p:txBody>
          <a:bodyPr/>
          <a:lstStyle/>
          <a:p>
            <a:r>
              <a:rPr lang="lv-LV" dirty="0" smtClean="0"/>
              <a:t>Rīga:	  </a:t>
            </a:r>
            <a:r>
              <a:rPr lang="lv-LV" sz="2400" b="1" dirty="0" smtClean="0">
                <a:solidFill>
                  <a:srgbClr val="00B050"/>
                </a:solidFill>
              </a:rPr>
              <a:t>+ </a:t>
            </a:r>
            <a:r>
              <a:rPr lang="lv-LV" dirty="0" smtClean="0"/>
              <a:t>Marks Dubovskis (SC)</a:t>
            </a:r>
          </a:p>
          <a:p>
            <a:r>
              <a:rPr lang="lv-LV" dirty="0" smtClean="0"/>
              <a:t>Vidzeme:  </a:t>
            </a:r>
            <a:r>
              <a:rPr lang="lv-LV" sz="2400" b="1" dirty="0" smtClean="0">
                <a:solidFill>
                  <a:srgbClr val="00B050"/>
                </a:solidFill>
              </a:rPr>
              <a:t>+</a:t>
            </a:r>
            <a:r>
              <a:rPr lang="lv-LV" dirty="0" smtClean="0"/>
              <a:t> Māris Kučinskis (ZZS)</a:t>
            </a:r>
            <a:br>
              <a:rPr lang="lv-LV" dirty="0" smtClean="0"/>
            </a:br>
            <a:r>
              <a:rPr lang="lv-LV" dirty="0" smtClean="0"/>
              <a:t>                 </a:t>
            </a:r>
            <a:r>
              <a:rPr lang="lv-LV" sz="2400" b="1" dirty="0" smtClean="0">
                <a:solidFill>
                  <a:srgbClr val="00B050"/>
                </a:solidFill>
              </a:rPr>
              <a:t>+ </a:t>
            </a:r>
            <a:r>
              <a:rPr lang="lv-LV" dirty="0" smtClean="0"/>
              <a:t>Reinis Freimanis (ZRP) </a:t>
            </a:r>
            <a:endParaRPr lang="en-GB" dirty="0"/>
          </a:p>
        </p:txBody>
      </p:sp>
      <p:cxnSp>
        <p:nvCxnSpPr>
          <p:cNvPr id="6" name="Straight Arrow Connector 5"/>
          <p:cNvCxnSpPr/>
          <p:nvPr/>
        </p:nvCxnSpPr>
        <p:spPr>
          <a:xfrm flipH="1" flipV="1">
            <a:off x="7010400" y="371475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010400" y="417195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43800" y="3878818"/>
            <a:ext cx="1479892" cy="369332"/>
          </a:xfrm>
          <a:prstGeom prst="rect">
            <a:avLst/>
          </a:prstGeom>
          <a:noFill/>
        </p:spPr>
        <p:txBody>
          <a:bodyPr wrap="none" rtlCol="0">
            <a:spAutoFit/>
          </a:bodyPr>
          <a:lstStyle/>
          <a:p>
            <a:r>
              <a:rPr lang="lv-LV" dirty="0" smtClean="0"/>
              <a:t>Atšķirība </a:t>
            </a:r>
            <a:r>
              <a:rPr lang="lv-LV" dirty="0"/>
              <a:t>6</a:t>
            </a:r>
            <a:r>
              <a:rPr lang="lv-LV" dirty="0" smtClean="0"/>
              <a:t>%</a:t>
            </a:r>
            <a:endParaRPr lang="en-GB" dirty="0"/>
          </a:p>
        </p:txBody>
      </p:sp>
      <p:cxnSp>
        <p:nvCxnSpPr>
          <p:cNvPr id="12" name="Straight Connector 11"/>
          <p:cNvCxnSpPr/>
          <p:nvPr/>
        </p:nvCxnSpPr>
        <p:spPr>
          <a:xfrm flipH="1">
            <a:off x="5638800" y="1047750"/>
            <a:ext cx="3352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638800" y="1352550"/>
            <a:ext cx="3352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638800" y="1581150"/>
            <a:ext cx="3352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48200" y="838021"/>
            <a:ext cx="4480714" cy="1200329"/>
          </a:xfrm>
          <a:prstGeom prst="rect">
            <a:avLst/>
          </a:prstGeom>
          <a:noFill/>
        </p:spPr>
        <p:txBody>
          <a:bodyPr wrap="none" rtlCol="0">
            <a:spAutoFit/>
          </a:bodyPr>
          <a:lstStyle/>
          <a:p>
            <a:r>
              <a:rPr lang="lv-LV" dirty="0"/>
              <a:t>Latgale:  Marjana Ivanova-Jevsejeva (SC)</a:t>
            </a:r>
            <a:br>
              <a:rPr lang="lv-LV" dirty="0"/>
            </a:br>
            <a:r>
              <a:rPr lang="lv-LV" dirty="0"/>
              <a:t>               Jānis Lāčplēsis (Vienotība) </a:t>
            </a:r>
          </a:p>
          <a:p>
            <a:r>
              <a:rPr lang="lv-LV" dirty="0"/>
              <a:t>Zemgale: Uldis Augulis (ZZS)</a:t>
            </a:r>
            <a:endParaRPr lang="en-GB" dirty="0"/>
          </a:p>
          <a:p>
            <a:endParaRPr lang="en-GB" dirty="0"/>
          </a:p>
        </p:txBody>
      </p:sp>
      <p:sp>
        <p:nvSpPr>
          <p:cNvPr id="5" name="TextBox 4"/>
          <p:cNvSpPr txBox="1"/>
          <p:nvPr/>
        </p:nvSpPr>
        <p:spPr>
          <a:xfrm>
            <a:off x="152400" y="588231"/>
            <a:ext cx="8892242" cy="369332"/>
          </a:xfrm>
          <a:prstGeom prst="rect">
            <a:avLst/>
          </a:prstGeom>
          <a:noFill/>
        </p:spPr>
        <p:txBody>
          <a:bodyPr wrap="none" rtlCol="0">
            <a:spAutoFit/>
          </a:bodyPr>
          <a:lstStyle/>
          <a:p>
            <a:r>
              <a:rPr lang="lv-LV" b="1" dirty="0" smtClean="0"/>
              <a:t>11.Saeimas rezultāti pārrēķināti «taisnīgākam» mandātu skaitam pa apgabaliem:</a:t>
            </a:r>
            <a:endParaRPr lang="en-GB" b="1" dirty="0"/>
          </a:p>
        </p:txBody>
      </p:sp>
    </p:spTree>
    <p:extLst>
      <p:ext uri="{BB962C8B-B14F-4D97-AF65-F5344CB8AC3E}">
        <p14:creationId xmlns:p14="http://schemas.microsoft.com/office/powerpoint/2010/main" val="3895190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Iedzīvotāju uzskaites sistēma</a:t>
            </a:r>
            <a:endParaRPr lang="en-GB" dirty="0"/>
          </a:p>
        </p:txBody>
      </p:sp>
      <p:sp>
        <p:nvSpPr>
          <p:cNvPr id="3" name="Text Placeholder 2"/>
          <p:cNvSpPr>
            <a:spLocks noGrp="1"/>
          </p:cNvSpPr>
          <p:nvPr>
            <p:ph type="body"/>
          </p:nvPr>
        </p:nvSpPr>
        <p:spPr>
          <a:xfrm>
            <a:off x="4681080" y="895320"/>
            <a:ext cx="4312800" cy="2819430"/>
          </a:xfrm>
        </p:spPr>
        <p:txBody>
          <a:bodyPr/>
          <a:lstStyle/>
          <a:p>
            <a:r>
              <a:rPr lang="lv-LV" dirty="0" smtClean="0"/>
              <a:t>Latvijā – dilstošs iedzīvotāju skaits</a:t>
            </a:r>
          </a:p>
          <a:p>
            <a:endParaRPr lang="lv-LV" dirty="0"/>
          </a:p>
          <a:p>
            <a:r>
              <a:rPr lang="lv-LV" dirty="0" smtClean="0"/>
              <a:t>Latgales apgabalā vislielākās atšķirības starp iedzīvotāju reģistru (deklarētajiem iedzīvotājiem) un reāli dzīvojošajiem. </a:t>
            </a:r>
          </a:p>
          <a:p>
            <a:r>
              <a:rPr lang="lv-LV" dirty="0" smtClean="0"/>
              <a:t>Nevar konstatēt ieguvumu vienai partijai, bet ir krietni izdevīgāk balsot Latgalē.</a:t>
            </a:r>
          </a:p>
          <a:p>
            <a:r>
              <a:rPr lang="lv-LV" i="1" dirty="0" smtClean="0"/>
              <a:t>(Arī «Rotten boroughs» pirms 1832.g. parlamenta reformas Lielbritānijā.)</a:t>
            </a:r>
            <a:endParaRPr lang="lv-LV" i="1" dirty="0"/>
          </a:p>
        </p:txBody>
      </p:sp>
      <p:sp>
        <p:nvSpPr>
          <p:cNvPr id="4" name="Text Placeholder 3"/>
          <p:cNvSpPr>
            <a:spLocks noGrp="1"/>
          </p:cNvSpPr>
          <p:nvPr>
            <p:ph type="body" idx="10"/>
          </p:nvPr>
        </p:nvSpPr>
        <p:spPr>
          <a:xfrm>
            <a:off x="228600" y="895350"/>
            <a:ext cx="4312800" cy="2819400"/>
          </a:xfrm>
        </p:spPr>
        <p:txBody>
          <a:bodyPr/>
          <a:lstStyle/>
          <a:p>
            <a:r>
              <a:rPr lang="lv-LV" dirty="0" smtClean="0"/>
              <a:t>ASV – augošs iedzīvotāju skaits</a:t>
            </a:r>
          </a:p>
          <a:p>
            <a:endParaRPr lang="lv-LV" dirty="0"/>
          </a:p>
          <a:p>
            <a:r>
              <a:rPr lang="lv-LV" dirty="0" smtClean="0"/>
              <a:t>Kongresa (US House of Representatives) vēlēšanu apgabaliem jābūt līdzīgiem pēc vēlētāju skaita (atbilstoši tautskaites/census datiem). </a:t>
            </a:r>
          </a:p>
          <a:p>
            <a:r>
              <a:rPr lang="lv-LV" dirty="0" smtClean="0"/>
              <a:t>Demokrātu partijas atbalstītāji ir grūtāk saskaitāmi – no 435 Pārstāvju palātas locekļiem rodas sistemātiska kļūda: 2-3 vietas par labu republikāņiem.</a:t>
            </a:r>
            <a:endParaRPr lang="en-GB" dirty="0"/>
          </a:p>
        </p:txBody>
      </p:sp>
      <p:sp>
        <p:nvSpPr>
          <p:cNvPr id="5" name="TextBox 4"/>
          <p:cNvSpPr txBox="1"/>
          <p:nvPr/>
        </p:nvSpPr>
        <p:spPr>
          <a:xfrm>
            <a:off x="1524000" y="3638550"/>
            <a:ext cx="5532284" cy="1200329"/>
          </a:xfrm>
          <a:prstGeom prst="rect">
            <a:avLst/>
          </a:prstGeom>
          <a:noFill/>
        </p:spPr>
        <p:txBody>
          <a:bodyPr wrap="none" rtlCol="0">
            <a:spAutoFit/>
          </a:bodyPr>
          <a:lstStyle/>
          <a:p>
            <a:r>
              <a:rPr lang="lv-LV" b="1" dirty="0" smtClean="0"/>
              <a:t>Kā uzskaitīt iedzīvotājus vēlēšanu vajadzībām:</a:t>
            </a:r>
          </a:p>
          <a:p>
            <a:r>
              <a:rPr lang="lv-LV" dirty="0" smtClean="0"/>
              <a:t>(1) Tautas skaitīšana un datubāzes</a:t>
            </a:r>
          </a:p>
          <a:p>
            <a:r>
              <a:rPr lang="lv-LV" dirty="0" smtClean="0"/>
              <a:t>(2) Pašreizējo (vai iepriekšējo?) vēlēšanu dati</a:t>
            </a:r>
          </a:p>
          <a:p>
            <a:r>
              <a:rPr lang="lv-LV" dirty="0" smtClean="0"/>
              <a:t>(3) Statistiski mērījumi – skaita nevis visus, bet izlasi</a:t>
            </a:r>
            <a:endParaRPr lang="en-GB" dirty="0"/>
          </a:p>
        </p:txBody>
      </p:sp>
    </p:spTree>
    <p:extLst>
      <p:ext uri="{BB962C8B-B14F-4D97-AF65-F5344CB8AC3E}">
        <p14:creationId xmlns:p14="http://schemas.microsoft.com/office/powerpoint/2010/main" val="318011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Kā noteikt vēlētāju motivāciju?</a:t>
            </a:r>
            <a:endParaRPr lang="en-GB" dirty="0"/>
          </a:p>
        </p:txBody>
      </p:sp>
      <p:sp>
        <p:nvSpPr>
          <p:cNvPr id="5" name="Text Placeholder 4"/>
          <p:cNvSpPr>
            <a:spLocks noGrp="1"/>
          </p:cNvSpPr>
          <p:nvPr>
            <p:ph type="body" idx="10"/>
          </p:nvPr>
        </p:nvSpPr>
        <p:spPr>
          <a:xfrm>
            <a:off x="152280" y="666750"/>
            <a:ext cx="8839320" cy="4079490"/>
          </a:xfrm>
        </p:spPr>
        <p:txBody>
          <a:bodyPr/>
          <a:lstStyle/>
          <a:p>
            <a:pPr marL="457200" indent="-457200">
              <a:buFont typeface="Arial" panose="020B0604020202020204" pitchFamily="34" charset="0"/>
              <a:buChar char="•"/>
            </a:pPr>
            <a:r>
              <a:rPr lang="lv-LV" sz="2000" b="1" dirty="0" smtClean="0"/>
              <a:t>Hipotēze:</a:t>
            </a:r>
            <a:r>
              <a:rPr lang="lv-LV" sz="2000" dirty="0" smtClean="0"/>
              <a:t> Vai partijai ir lielāks atbalsts tajos apgabalos, kur ir spilgtāki sarakstu līderi? (Teiksim, tur, kur saraksta 3 līderu «izrāviens» virs caurmēra jeb mediānas kandidāta ir vislielākais.)</a:t>
            </a:r>
            <a:endParaRPr lang="lv-LV" sz="2000" dirty="0" smtClean="0"/>
          </a:p>
          <a:p>
            <a:pPr marL="457200" indent="-457200">
              <a:buFont typeface="Arial" panose="020B0604020202020204" pitchFamily="34" charset="0"/>
              <a:buChar char="•"/>
            </a:pPr>
            <a:endParaRPr lang="lv-LV" sz="2000" dirty="0" smtClean="0"/>
          </a:p>
          <a:p>
            <a:pPr marL="457200" indent="-457200">
              <a:buFont typeface="Arial" panose="020B0604020202020204" pitchFamily="34" charset="0"/>
              <a:buChar char="•"/>
            </a:pPr>
            <a:endParaRPr lang="lv-LV" sz="2000"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581150"/>
            <a:ext cx="8915400" cy="3467100"/>
          </a:xfrm>
          <a:prstGeom prst="rect">
            <a:avLst/>
          </a:prstGeom>
        </p:spPr>
      </p:pic>
    </p:spTree>
    <p:extLst>
      <p:ext uri="{BB962C8B-B14F-4D97-AF65-F5344CB8AC3E}">
        <p14:creationId xmlns:p14="http://schemas.microsoft.com/office/powerpoint/2010/main" val="176170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8128</TotalTime>
  <Words>1040</Words>
  <Application>Microsoft Office PowerPoint</Application>
  <PresentationFormat>On-screen Show (16:9)</PresentationFormat>
  <Paragraphs>189</Paragraphs>
  <Slides>15</Slides>
  <Notes>7</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Office Theme</vt:lpstr>
      <vt:lpstr>1_Office Theme</vt:lpstr>
      <vt:lpstr>PowerPoint Presentation</vt:lpstr>
      <vt:lpstr>Tēmas</vt:lpstr>
      <vt:lpstr>Stabilitāte vietu dalīšanai starp partijām (2014.g.Latgale)</vt:lpstr>
      <vt:lpstr>«Individuālo kampaņu stabilitāte»</vt:lpstr>
      <vt:lpstr>1 vēlētājs = 1 balss?</vt:lpstr>
      <vt:lpstr>Ja dalītu atbilstoši nobalsojušajiem...</vt:lpstr>
      <vt:lpstr>Ja vietas dalītu proporcionāli vēlējušo skaitam...</vt:lpstr>
      <vt:lpstr>Iedzīvotāju uzskaites sistēma</vt:lpstr>
      <vt:lpstr>Kā noteikt vēlētāju motivāciju?</vt:lpstr>
      <vt:lpstr>Etniskais balsojums – Partiju skatījumā</vt:lpstr>
      <vt:lpstr>Etniskais balsojums – kandidātu skatījumā</vt:lpstr>
      <vt:lpstr>Par sievietēm</vt:lpstr>
      <vt:lpstr>Vīriešu punktu pārsvars (visi 11.Saeimas kandidāti)</vt:lpstr>
      <vt:lpstr>Vīriešu punktu pārsvars (izņemot pirmos 3 katrā apg.)</vt:lpstr>
      <vt:lpstr>Tēvzemieši, Rīgas vēlēšanu apgabals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Apsitis, Kalvis</cp:lastModifiedBy>
  <cp:revision>394</cp:revision>
  <dcterms:modified xsi:type="dcterms:W3CDTF">2015-02-05T11:17:39Z</dcterms:modified>
</cp:coreProperties>
</file>