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67" r:id="rId3"/>
  </p:sldMasterIdLst>
  <p:notesMasterIdLst>
    <p:notesMasterId r:id="rId63"/>
  </p:notesMasterIdLst>
  <p:handoutMasterIdLst>
    <p:handoutMasterId r:id="rId64"/>
  </p:handoutMasterIdLst>
  <p:sldIdLst>
    <p:sldId id="256" r:id="rId4"/>
    <p:sldId id="316" r:id="rId5"/>
    <p:sldId id="290" r:id="rId6"/>
    <p:sldId id="307" r:id="rId7"/>
    <p:sldId id="294" r:id="rId8"/>
    <p:sldId id="317" r:id="rId9"/>
    <p:sldId id="301" r:id="rId10"/>
    <p:sldId id="296" r:id="rId11"/>
    <p:sldId id="289" r:id="rId12"/>
    <p:sldId id="318" r:id="rId13"/>
    <p:sldId id="302" r:id="rId14"/>
    <p:sldId id="324" r:id="rId15"/>
    <p:sldId id="326" r:id="rId16"/>
    <p:sldId id="330" r:id="rId17"/>
    <p:sldId id="328" r:id="rId18"/>
    <p:sldId id="327" r:id="rId19"/>
    <p:sldId id="357" r:id="rId20"/>
    <p:sldId id="358" r:id="rId21"/>
    <p:sldId id="359" r:id="rId22"/>
    <p:sldId id="360" r:id="rId23"/>
    <p:sldId id="361" r:id="rId24"/>
    <p:sldId id="362" r:id="rId25"/>
    <p:sldId id="303" r:id="rId26"/>
    <p:sldId id="342" r:id="rId27"/>
    <p:sldId id="325" r:id="rId28"/>
    <p:sldId id="348" r:id="rId29"/>
    <p:sldId id="349" r:id="rId30"/>
    <p:sldId id="350" r:id="rId31"/>
    <p:sldId id="351" r:id="rId32"/>
    <p:sldId id="352" r:id="rId33"/>
    <p:sldId id="353" r:id="rId34"/>
    <p:sldId id="354" r:id="rId35"/>
    <p:sldId id="355" r:id="rId36"/>
    <p:sldId id="340" r:id="rId37"/>
    <p:sldId id="341" r:id="rId38"/>
    <p:sldId id="346" r:id="rId39"/>
    <p:sldId id="334" r:id="rId40"/>
    <p:sldId id="343" r:id="rId41"/>
    <p:sldId id="344" r:id="rId42"/>
    <p:sldId id="345" r:id="rId43"/>
    <p:sldId id="335" r:id="rId44"/>
    <p:sldId id="356" r:id="rId45"/>
    <p:sldId id="304" r:id="rId46"/>
    <p:sldId id="305" r:id="rId47"/>
    <p:sldId id="306" r:id="rId48"/>
    <p:sldId id="329" r:id="rId49"/>
    <p:sldId id="298" r:id="rId50"/>
    <p:sldId id="297" r:id="rId51"/>
    <p:sldId id="309" r:id="rId52"/>
    <p:sldId id="333" r:id="rId53"/>
    <p:sldId id="295" r:id="rId54"/>
    <p:sldId id="300" r:id="rId55"/>
    <p:sldId id="311" r:id="rId56"/>
    <p:sldId id="312" r:id="rId57"/>
    <p:sldId id="314" r:id="rId58"/>
    <p:sldId id="313" r:id="rId59"/>
    <p:sldId id="315" r:id="rId60"/>
    <p:sldId id="319" r:id="rId61"/>
    <p:sldId id="331" r:id="rId62"/>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evads" id="{3F7B96F9-CD7B-42B2-8C0C-D29AB9EEF09B}">
          <p14:sldIdLst>
            <p14:sldId id="256"/>
            <p14:sldId id="316"/>
            <p14:sldId id="290"/>
            <p14:sldId id="307"/>
          </p14:sldIdLst>
        </p14:section>
        <p14:section name="Nevēlētāji" id="{BA494DE0-03E2-4678-9E9C-E2E0C5ECF923}">
          <p14:sldIdLst>
            <p14:sldId id="294"/>
            <p14:sldId id="317"/>
            <p14:sldId id="301"/>
            <p14:sldId id="296"/>
            <p14:sldId id="289"/>
            <p14:sldId id="318"/>
          </p14:sldIdLst>
        </p14:section>
        <p14:section name="Vēlētāja lēmumu koks" id="{0E793F4B-FE20-41AF-B2C3-A39228C587BE}">
          <p14:sldIdLst>
            <p14:sldId id="302"/>
            <p14:sldId id="324"/>
            <p14:sldId id="326"/>
            <p14:sldId id="330"/>
            <p14:sldId id="328"/>
            <p14:sldId id="327"/>
          </p14:sldIdLst>
        </p14:section>
        <p14:section name="Sistēmas stabilitāte" id="{3192BFE8-9125-412C-B1F4-84AE25E11B2C}">
          <p14:sldIdLst>
            <p14:sldId id="357"/>
            <p14:sldId id="358"/>
            <p14:sldId id="359"/>
            <p14:sldId id="360"/>
            <p14:sldId id="361"/>
            <p14:sldId id="362"/>
            <p14:sldId id="303"/>
            <p14:sldId id="342"/>
            <p14:sldId id="325"/>
            <p14:sldId id="348"/>
            <p14:sldId id="349"/>
            <p14:sldId id="350"/>
            <p14:sldId id="351"/>
            <p14:sldId id="352"/>
            <p14:sldId id="353"/>
            <p14:sldId id="354"/>
            <p14:sldId id="355"/>
            <p14:sldId id="340"/>
            <p14:sldId id="341"/>
          </p14:sldIdLst>
        </p14:section>
        <p14:section name="Nestabilitātes mīnusi" id="{B17DC744-44B3-45E8-9DD6-BBD0A1F32679}">
          <p14:sldIdLst>
            <p14:sldId id="346"/>
            <p14:sldId id="334"/>
            <p14:sldId id="343"/>
            <p14:sldId id="344"/>
            <p14:sldId id="345"/>
            <p14:sldId id="335"/>
            <p14:sldId id="356"/>
          </p14:sldIdLst>
        </p14:section>
        <p14:section name="Protesta balsotāji" id="{678F07AC-D87E-46D2-8906-EDA342DE2623}">
          <p14:sldIdLst>
            <p14:sldId id="304"/>
            <p14:sldId id="305"/>
            <p14:sldId id="306"/>
            <p14:sldId id="329"/>
          </p14:sldIdLst>
        </p14:section>
        <p14:section name="Secinājumi" id="{3451516F-104B-43CF-93C9-FE2E9E5D7773}">
          <p14:sldIdLst>
            <p14:sldId id="298"/>
            <p14:sldId id="297"/>
            <p14:sldId id="309"/>
            <p14:sldId id="333"/>
          </p14:sldIdLst>
        </p14:section>
        <p14:section name="Nobeigums" id="{12231C97-BD64-45EA-906F-077EC5232BF8}">
          <p14:sldIdLst>
            <p14:sldId id="295"/>
            <p14:sldId id="300"/>
            <p14:sldId id="311"/>
            <p14:sldId id="312"/>
            <p14:sldId id="314"/>
            <p14:sldId id="313"/>
            <p14:sldId id="315"/>
            <p14:sldId id="319"/>
            <p14:sldId id="33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sitis, Kalvis" initials="k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D2D"/>
    <a:srgbClr val="5AFF2D"/>
    <a:srgbClr val="2DD20F"/>
    <a:srgbClr val="66FF33"/>
    <a:srgbClr val="FFB487"/>
    <a:srgbClr val="FF5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51" autoAdjust="0"/>
  </p:normalViewPr>
  <p:slideViewPr>
    <p:cSldViewPr>
      <p:cViewPr>
        <p:scale>
          <a:sx n="70" d="100"/>
          <a:sy n="70" d="100"/>
        </p:scale>
        <p:origin x="-1386" y="-216"/>
      </p:cViewPr>
      <p:guideLst>
        <p:guide orient="horz" pos="1620"/>
        <p:guide pos="2880"/>
      </p:guideLst>
    </p:cSldViewPr>
  </p:slideViewPr>
  <p:notesTextViewPr>
    <p:cViewPr>
      <p:scale>
        <a:sx n="1" d="1"/>
        <a:sy n="1" d="1"/>
      </p:scale>
      <p:origin x="0" y="0"/>
    </p:cViewPr>
  </p:notesTextViewPr>
  <p:notesViewPr>
    <p:cSldViewPr>
      <p:cViewPr varScale="1">
        <p:scale>
          <a:sx n="50" d="100"/>
          <a:sy n="50" d="100"/>
        </p:scale>
        <p:origin x="-29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3A3B34D6-6777-40CA-B215-158811C08A03}" type="datetimeFigureOut">
              <a:rPr lang="en-GB" smtClean="0"/>
              <a:t>2014-09-20</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E243CBEC-3EF6-4DCD-BB7A-90EBBA3C59B2}" type="slidenum">
              <a:rPr lang="en-GB" smtClean="0"/>
              <a:t>‹#›</a:t>
            </a:fld>
            <a:endParaRPr lang="en-GB"/>
          </a:p>
        </p:txBody>
      </p:sp>
    </p:spTree>
    <p:extLst>
      <p:ext uri="{BB962C8B-B14F-4D97-AF65-F5344CB8AC3E}">
        <p14:creationId xmlns:p14="http://schemas.microsoft.com/office/powerpoint/2010/main" val="644655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p:cNvSpPr>
          <p:nvPr>
            <p:ph type="body"/>
          </p:nvPr>
        </p:nvSpPr>
        <p:spPr>
          <a:xfrm>
            <a:off x="787097" y="5259722"/>
            <a:ext cx="6296406" cy="4982686"/>
          </a:xfrm>
          <a:prstGeom prst="rect">
            <a:avLst/>
          </a:prstGeom>
        </p:spPr>
        <p:txBody>
          <a:bodyPr wrap="none" lIns="0" tIns="0" rIns="0" bIns="0"/>
          <a:lstStyle/>
          <a:p>
            <a:r>
              <a:rPr lang="en-US"/>
              <a:t>Click to edit the notes format</a:t>
            </a:r>
            <a:endParaRPr/>
          </a:p>
        </p:txBody>
      </p:sp>
      <p:sp>
        <p:nvSpPr>
          <p:cNvPr id="89" name="PlaceHolder 2"/>
          <p:cNvSpPr>
            <a:spLocks noGrp="1"/>
          </p:cNvSpPr>
          <p:nvPr>
            <p:ph type="hdr"/>
          </p:nvPr>
        </p:nvSpPr>
        <p:spPr>
          <a:xfrm>
            <a:off x="2" y="2"/>
            <a:ext cx="3415611" cy="553279"/>
          </a:xfrm>
          <a:prstGeom prst="rect">
            <a:avLst/>
          </a:prstGeom>
        </p:spPr>
        <p:txBody>
          <a:bodyPr wrap="none" lIns="0" tIns="0" rIns="0" bIns="0"/>
          <a:lstStyle/>
          <a:p>
            <a:r>
              <a:rPr lang="en-US"/>
              <a:t>&lt;header&gt;</a:t>
            </a:r>
            <a:endParaRPr/>
          </a:p>
        </p:txBody>
      </p:sp>
      <p:sp>
        <p:nvSpPr>
          <p:cNvPr id="90" name="PlaceHolder 3"/>
          <p:cNvSpPr>
            <a:spLocks noGrp="1"/>
          </p:cNvSpPr>
          <p:nvPr>
            <p:ph type="dt"/>
          </p:nvPr>
        </p:nvSpPr>
        <p:spPr>
          <a:xfrm>
            <a:off x="4454989" y="2"/>
            <a:ext cx="3415611" cy="553279"/>
          </a:xfrm>
          <a:prstGeom prst="rect">
            <a:avLst/>
          </a:prstGeom>
        </p:spPr>
        <p:txBody>
          <a:bodyPr wrap="none" lIns="0" tIns="0" rIns="0" bIns="0"/>
          <a:lstStyle/>
          <a:p>
            <a:pPr algn="r"/>
            <a:r>
              <a:rPr lang="en-US"/>
              <a:t>&lt;date/time&gt;</a:t>
            </a:r>
            <a:endParaRPr/>
          </a:p>
        </p:txBody>
      </p:sp>
      <p:sp>
        <p:nvSpPr>
          <p:cNvPr id="91" name="PlaceHolder 4"/>
          <p:cNvSpPr>
            <a:spLocks noGrp="1"/>
          </p:cNvSpPr>
          <p:nvPr>
            <p:ph type="ftr"/>
          </p:nvPr>
        </p:nvSpPr>
        <p:spPr>
          <a:xfrm>
            <a:off x="2" y="10519843"/>
            <a:ext cx="3415611" cy="553279"/>
          </a:xfrm>
          <a:prstGeom prst="rect">
            <a:avLst/>
          </a:prstGeom>
        </p:spPr>
        <p:txBody>
          <a:bodyPr wrap="none" lIns="0" tIns="0" rIns="0" bIns="0" anchor="b"/>
          <a:lstStyle/>
          <a:p>
            <a:r>
              <a:rPr lang="en-US"/>
              <a:t>&lt;footer&gt;</a:t>
            </a:r>
            <a:endParaRPr/>
          </a:p>
        </p:txBody>
      </p:sp>
      <p:sp>
        <p:nvSpPr>
          <p:cNvPr id="92" name="PlaceHolder 5"/>
          <p:cNvSpPr>
            <a:spLocks noGrp="1"/>
          </p:cNvSpPr>
          <p:nvPr>
            <p:ph type="sldNum"/>
          </p:nvPr>
        </p:nvSpPr>
        <p:spPr>
          <a:xfrm>
            <a:off x="4454989" y="10519843"/>
            <a:ext cx="3415611" cy="553279"/>
          </a:xfrm>
          <a:prstGeom prst="rect">
            <a:avLst/>
          </a:prstGeom>
        </p:spPr>
        <p:txBody>
          <a:bodyPr wrap="none" lIns="0" tIns="0" rIns="0" bIns="0" anchor="b"/>
          <a:lstStyle/>
          <a:p>
            <a:pPr algn="r"/>
            <a:fld id="{59F38593-E0AF-4C4A-8A23-F1E93B36D532}" type="slidenum">
              <a:rPr lang="en-US"/>
              <a:t>‹#›</a:t>
            </a:fld>
            <a:endParaRPr/>
          </a:p>
        </p:txBody>
      </p:sp>
    </p:spTree>
    <p:extLst>
      <p:ext uri="{BB962C8B-B14F-4D97-AF65-F5344CB8AC3E}">
        <p14:creationId xmlns:p14="http://schemas.microsoft.com/office/powerpoint/2010/main" val="4249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nytimes.com/2011/08/21/magazine/do-you-suffer-from-decision-fatigue.html?pagewanted=all&amp;_r=0"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709809" y="4861409"/>
            <a:ext cx="5678832" cy="4604980"/>
          </a:xfrm>
          <a:prstGeom prst="rect">
            <a:avLst/>
          </a:prstGeom>
        </p:spPr>
        <p:txBody>
          <a:bodyPr lIns="96718" tIns="48172" rIns="96718" bIns="48172"/>
          <a:lstStyle/>
          <a:p>
            <a:r>
              <a:rPr lang="lv-LV" dirty="0" smtClean="0"/>
              <a:t>Linkā varētu publiskot</a:t>
            </a:r>
            <a:r>
              <a:rPr lang="lv-LV" baseline="0" dirty="0" smtClean="0"/>
              <a:t> atjauninātus šīs prezentācijas laidienus; arī aprēķinu paraugus, utml. </a:t>
            </a:r>
          </a:p>
          <a:p>
            <a:r>
              <a:rPr lang="lv-LV" baseline="0" dirty="0" smtClean="0"/>
              <a:t>Varētu par šo atgādināt arī lekcijas beigās. </a:t>
            </a:r>
            <a:endParaRPr dirty="0"/>
          </a:p>
        </p:txBody>
      </p:sp>
      <p:sp>
        <p:nvSpPr>
          <p:cNvPr id="105" name="CustomShape 2"/>
          <p:cNvSpPr/>
          <p:nvPr/>
        </p:nvSpPr>
        <p:spPr>
          <a:xfrm>
            <a:off x="4021154" y="9721233"/>
            <a:ext cx="3075472" cy="510871"/>
          </a:xfrm>
          <a:prstGeom prst="rect">
            <a:avLst/>
          </a:prstGeom>
          <a:noFill/>
          <a:ln>
            <a:noFill/>
          </a:ln>
        </p:spPr>
        <p:txBody>
          <a:bodyPr lIns="96718" tIns="48172" rIns="96718" bIns="48172" anchor="b"/>
          <a:lstStyle/>
          <a:p>
            <a:pPr algn="r">
              <a:lnSpc>
                <a:spcPct val="100000"/>
              </a:lnSpc>
            </a:pPr>
            <a:fld id="{BF83EE64-CFC9-488B-AFA2-B50DE6FAF68C}" type="slidenum">
              <a:rPr lang="en-US" sz="1200">
                <a:solidFill>
                  <a:srgbClr val="000000"/>
                </a:solidFill>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Stāvokļi (1) un (3) ir stabili; stāvoklis (2) nav stabils. </a:t>
            </a:r>
          </a:p>
          <a:p>
            <a:r>
              <a:rPr lang="lv-LV" dirty="0" smtClean="0"/>
              <a:t>S</a:t>
            </a:r>
            <a:r>
              <a:rPr lang="lv-LV" baseline="0" dirty="0" smtClean="0"/>
              <a:t>tāvoklis (1) ir «mazāk stabils» nekā (3) – tam pietiek ar salīdzinoši nelielu izmaiņu, lai tas nonāktu citā stabilā stāvoklī.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11</a:t>
            </a:fld>
            <a:endParaRPr lang="en-US"/>
          </a:p>
        </p:txBody>
      </p:sp>
    </p:spTree>
    <p:extLst>
      <p:ext uri="{BB962C8B-B14F-4D97-AF65-F5344CB8AC3E}">
        <p14:creationId xmlns:p14="http://schemas.microsoft.com/office/powerpoint/2010/main" val="2603602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12</a:t>
            </a:fld>
            <a:endParaRPr lang="en-US"/>
          </a:p>
        </p:txBody>
      </p:sp>
    </p:spTree>
    <p:extLst>
      <p:ext uri="{BB962C8B-B14F-4D97-AF65-F5344CB8AC3E}">
        <p14:creationId xmlns:p14="http://schemas.microsoft.com/office/powerpoint/2010/main" val="4161780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Kvadriljons domāts t.s. īsajā</a:t>
            </a:r>
            <a:r>
              <a:rPr lang="lv-LV" baseline="0" dirty="0" smtClean="0"/>
              <a:t> skalā – t.i. skaitlis 10^15.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13</a:t>
            </a:fld>
            <a:endParaRPr lang="en-US"/>
          </a:p>
        </p:txBody>
      </p:sp>
    </p:spTree>
    <p:extLst>
      <p:ext uri="{BB962C8B-B14F-4D97-AF65-F5344CB8AC3E}">
        <p14:creationId xmlns:p14="http://schemas.microsoft.com/office/powerpoint/2010/main" val="340431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Sistēmā, kurā vēlētājam ir</a:t>
            </a:r>
            <a:r>
              <a:rPr lang="lv-LV" baseline="0" dirty="0" smtClean="0"/>
              <a:t> mazāk izvēļu, stabilitāti sasniegt ir drusku vienkāršāk (nav tik bieži jāanalizē troksnis). </a:t>
            </a:r>
          </a:p>
          <a:p>
            <a:r>
              <a:rPr lang="lv-LV" baseline="0" dirty="0" smtClean="0"/>
              <a:t>Tomēr arī ASV ir dažas problēmas ar stabilitāti:</a:t>
            </a:r>
          </a:p>
          <a:p>
            <a:pPr marL="228600" indent="-228600">
              <a:buAutoNum type="arabicParenBoth"/>
            </a:pPr>
            <a:r>
              <a:rPr lang="lv-LV" baseline="0" dirty="0" smtClean="0"/>
              <a:t>Gerrymandering (vienmandāta iecirkņu robežas kļūst ļoti robainas «packing» un «splitting» dēļ – t.i. notiek spēle uz to, lai pretinieka vēlētāji iespējami bieži zaudētu savas balsis «first past the post» sistēmas dēļ. </a:t>
            </a:r>
          </a:p>
          <a:p>
            <a:pPr marL="228600" indent="-228600">
              <a:buAutoNum type="arabicParenBoth"/>
            </a:pPr>
            <a:r>
              <a:rPr lang="lv-LV" baseline="0" dirty="0" smtClean="0"/>
              <a:t>Reizēm balsošana «uzkaras» pārāk tuvu rezultātu dēļ (sal. 2000.g. prezidenta vēlēšanas Floridā). </a:t>
            </a:r>
          </a:p>
          <a:p>
            <a:pPr marL="228600" indent="-228600">
              <a:buAutoNum type="arabicParenBoth"/>
            </a:pPr>
            <a:r>
              <a:rPr lang="lv-LV" baseline="0" dirty="0" smtClean="0"/>
              <a:t>Tautskaites (census) nepilnību dēļ balsis, kuras pienākas ASV Kongresa pārstāvju palātai ne vienmēr perfekti atspoguļo reālo iedzīvotāju skaitu.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14</a:t>
            </a:fld>
            <a:endParaRPr lang="en-US"/>
          </a:p>
        </p:txBody>
      </p:sp>
    </p:spTree>
    <p:extLst>
      <p:ext uri="{BB962C8B-B14F-4D97-AF65-F5344CB8AC3E}">
        <p14:creationId xmlns:p14="http://schemas.microsoft.com/office/powerpoint/2010/main" val="3061057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lv-LV" b="1" dirty="0" smtClean="0"/>
                  <a:t>Ukrainā</a:t>
                </a:r>
                <a:r>
                  <a:rPr lang="lv-LV" dirty="0" smtClean="0"/>
                  <a:t> un </a:t>
                </a:r>
                <a:r>
                  <a:rPr lang="lv-LV" b="1" dirty="0" smtClean="0"/>
                  <a:t>Vācijā</a:t>
                </a:r>
                <a:r>
                  <a:rPr lang="lv-LV" dirty="0" smtClean="0"/>
                  <a:t> (jaukta sistēma; t.s. «slēgtie» jeb negrozāmie saraksti. Var nobalsot </a:t>
                </a:r>
                <a:r>
                  <a:rPr lang="lv-LV" dirty="0" smtClean="0">
                    <a:solidFill>
                      <a:srgbClr val="FF0000"/>
                    </a:solidFill>
                  </a:rPr>
                  <a:t>aptuveni 100 veidos </a:t>
                </a:r>
                <a:r>
                  <a:rPr lang="lv-LV" dirty="0" smtClean="0"/>
                  <a:t>(zīmējumā dotajā piemērā </a:t>
                </a:r>
                <a14:m>
                  <m:oMath xmlns:m="http://schemas.openxmlformats.org/officeDocument/2006/math">
                    <m:r>
                      <a:rPr lang="lv-LV" b="0" i="1" smtClean="0">
                        <a:solidFill>
                          <a:srgbClr val="FF0000"/>
                        </a:solidFill>
                        <a:latin typeface="Cambria Math"/>
                      </a:rPr>
                      <m:t>8</m:t>
                    </m:r>
                    <m:r>
                      <a:rPr lang="lv-LV" b="0" i="1" smtClean="0">
                        <a:solidFill>
                          <a:srgbClr val="FF0000"/>
                        </a:solidFill>
                        <a:latin typeface="Cambria Math"/>
                        <a:ea typeface="Cambria Math"/>
                      </a:rPr>
                      <m:t>×14=112</m:t>
                    </m:r>
                  </m:oMath>
                </a14:m>
                <a:r>
                  <a:rPr lang="lv-LV" dirty="0" smtClean="0">
                    <a:solidFill>
                      <a:srgbClr val="FF0000"/>
                    </a:solidFill>
                  </a:rPr>
                  <a:t> veidos</a:t>
                </a:r>
                <a:r>
                  <a:rPr lang="lv-LV" dirty="0" smtClean="0"/>
                  <a:t>). </a:t>
                </a:r>
              </a:p>
              <a:p>
                <a:pPr marL="285750" indent="-285750">
                  <a:buFont typeface="Arial" panose="020B0604020202020204" pitchFamily="34" charset="0"/>
                  <a:buChar char="•"/>
                </a:pPr>
                <a:r>
                  <a:rPr lang="lv-LV" b="1" dirty="0" smtClean="0"/>
                  <a:t>Lietuvā</a:t>
                </a:r>
                <a:r>
                  <a:rPr lang="lv-LV" dirty="0" smtClean="0"/>
                  <a:t> (jauktā sistēma; </a:t>
                </a:r>
                <a:r>
                  <a:rPr lang="lv-LV" dirty="0" smtClean="0">
                    <a:solidFill>
                      <a:srgbClr val="FF0000"/>
                    </a:solidFill>
                  </a:rPr>
                  <a:t>nobalsošanas veidu ļoti daudz </a:t>
                </a:r>
                <a:r>
                  <a:rPr lang="lv-LV" dirty="0" smtClean="0"/>
                  <a:t>– visa valsts ir viens daudzmandātu vēlēšanu apgabals, kur ievēl 70 deputātus; plus 71 – vienmandātu apgabalos). </a:t>
                </a:r>
              </a:p>
              <a:p>
                <a:pPr marL="285750" indent="-285750">
                  <a:buFont typeface="Arial" panose="020B0604020202020204" pitchFamily="34" charset="0"/>
                  <a:buChar char="•"/>
                </a:pPr>
                <a:r>
                  <a:rPr lang="lv-LV" b="1" dirty="0" smtClean="0"/>
                  <a:t>Igaunijā</a:t>
                </a:r>
                <a:r>
                  <a:rPr lang="lv-LV" dirty="0" smtClean="0"/>
                  <a:t> (</a:t>
                </a:r>
                <a:r>
                  <a:rPr lang="lv-LV" dirty="0" smtClean="0">
                    <a:solidFill>
                      <a:srgbClr val="FF0000"/>
                    </a:solidFill>
                  </a:rPr>
                  <a:t>nobalsošanas veidu daži simti.</a:t>
                </a:r>
                <a:r>
                  <a:rPr lang="lv-LV" dirty="0" smtClean="0"/>
                  <a:t> Proporcionāla sistēma; 12 daudzmandātu apgabali; var izvēlēties vienu atbalstāmo kandidātu). </a:t>
                </a:r>
              </a:p>
              <a:p>
                <a:endParaRPr lang="en-GB" dirty="0"/>
              </a:p>
            </p:txBody>
          </p:sp>
        </mc:Choice>
        <mc:Fallback xmlns="">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lv-LV" b="1" dirty="0" smtClean="0"/>
                  <a:t>Ukrainā</a:t>
                </a:r>
                <a:r>
                  <a:rPr lang="lv-LV" dirty="0" smtClean="0"/>
                  <a:t> un </a:t>
                </a:r>
                <a:r>
                  <a:rPr lang="lv-LV" b="1" dirty="0" smtClean="0"/>
                  <a:t>Vācijā</a:t>
                </a:r>
                <a:r>
                  <a:rPr lang="lv-LV" dirty="0" smtClean="0"/>
                  <a:t> (jaukta sistēma; t.s. «slēgtie» jeb negrozāmie saraksti. Var nobalsot </a:t>
                </a:r>
                <a:r>
                  <a:rPr lang="lv-LV" dirty="0" smtClean="0">
                    <a:solidFill>
                      <a:srgbClr val="FF0000"/>
                    </a:solidFill>
                  </a:rPr>
                  <a:t>aptuveni 100 veidos </a:t>
                </a:r>
                <a:r>
                  <a:rPr lang="lv-LV" dirty="0" smtClean="0"/>
                  <a:t>(zīmējumā dotajā piemērā </a:t>
                </a:r>
                <a:r>
                  <a:rPr lang="lv-LV" b="0" i="0" smtClean="0">
                    <a:solidFill>
                      <a:srgbClr val="FF0000"/>
                    </a:solidFill>
                    <a:latin typeface="Cambria Math"/>
                  </a:rPr>
                  <a:t>8</a:t>
                </a:r>
                <a:r>
                  <a:rPr lang="lv-LV" b="0" i="0" smtClean="0">
                    <a:solidFill>
                      <a:srgbClr val="FF0000"/>
                    </a:solidFill>
                    <a:latin typeface="Cambria Math"/>
                    <a:ea typeface="Cambria Math"/>
                  </a:rPr>
                  <a:t>×14=112</a:t>
                </a:r>
                <a:r>
                  <a:rPr lang="lv-LV" dirty="0" smtClean="0">
                    <a:solidFill>
                      <a:srgbClr val="FF0000"/>
                    </a:solidFill>
                  </a:rPr>
                  <a:t> veidos</a:t>
                </a:r>
                <a:r>
                  <a:rPr lang="lv-LV" dirty="0" smtClean="0"/>
                  <a:t>). </a:t>
                </a:r>
              </a:p>
              <a:p>
                <a:pPr marL="285750" indent="-285750">
                  <a:buFont typeface="Arial" panose="020B0604020202020204" pitchFamily="34" charset="0"/>
                  <a:buChar char="•"/>
                </a:pPr>
                <a:r>
                  <a:rPr lang="lv-LV" b="1" dirty="0" smtClean="0"/>
                  <a:t>Lietuvā</a:t>
                </a:r>
                <a:r>
                  <a:rPr lang="lv-LV" dirty="0" smtClean="0"/>
                  <a:t> (jauktā sistēma; </a:t>
                </a:r>
                <a:r>
                  <a:rPr lang="lv-LV" dirty="0" smtClean="0">
                    <a:solidFill>
                      <a:srgbClr val="FF0000"/>
                    </a:solidFill>
                  </a:rPr>
                  <a:t>nobalsošanas veidu ļoti daudz </a:t>
                </a:r>
                <a:r>
                  <a:rPr lang="lv-LV" dirty="0" smtClean="0"/>
                  <a:t>– visa valsts ir viens daudzmandātu vēlēšanu apgabals, kur ievēl 70 deputātus; plus 71 – vienmandātu apgabalos). </a:t>
                </a:r>
              </a:p>
              <a:p>
                <a:pPr marL="285750" indent="-285750">
                  <a:buFont typeface="Arial" panose="020B0604020202020204" pitchFamily="34" charset="0"/>
                  <a:buChar char="•"/>
                </a:pPr>
                <a:r>
                  <a:rPr lang="lv-LV" b="1" dirty="0" smtClean="0"/>
                  <a:t>Igaunijā</a:t>
                </a:r>
                <a:r>
                  <a:rPr lang="lv-LV" dirty="0" smtClean="0"/>
                  <a:t> (</a:t>
                </a:r>
                <a:r>
                  <a:rPr lang="lv-LV" dirty="0" smtClean="0">
                    <a:solidFill>
                      <a:srgbClr val="FF0000"/>
                    </a:solidFill>
                  </a:rPr>
                  <a:t>nobalsošanas veidu daži simti.</a:t>
                </a:r>
                <a:r>
                  <a:rPr lang="lv-LV" dirty="0" smtClean="0"/>
                  <a:t> Proporcionāla sistēma; 12 daudzmandātu apgabali; var izvēlēties vienu atbalstāmo kandidātu). </a:t>
                </a:r>
              </a:p>
              <a:p>
                <a:endParaRPr lang="en-GB" dirty="0"/>
              </a:p>
            </p:txBody>
          </p:sp>
        </mc:Fallback>
      </mc:AlternateContent>
      <p:sp>
        <p:nvSpPr>
          <p:cNvPr id="4" name="Slide Number Placeholder 3"/>
          <p:cNvSpPr>
            <a:spLocks noGrp="1"/>
          </p:cNvSpPr>
          <p:nvPr>
            <p:ph type="sldNum" idx="10"/>
          </p:nvPr>
        </p:nvSpPr>
        <p:spPr/>
        <p:txBody>
          <a:bodyPr/>
          <a:lstStyle/>
          <a:p>
            <a:pPr algn="r"/>
            <a:fld id="{59F38593-E0AF-4C4A-8A23-F1E93B36D532}" type="slidenum">
              <a:rPr lang="en-US" smtClean="0"/>
              <a:t>15</a:t>
            </a:fld>
            <a:endParaRPr lang="en-US"/>
          </a:p>
        </p:txBody>
      </p:sp>
    </p:spTree>
    <p:extLst>
      <p:ext uri="{BB962C8B-B14F-4D97-AF65-F5344CB8AC3E}">
        <p14:creationId xmlns:p14="http://schemas.microsoft.com/office/powerpoint/2010/main" val="936066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hlinkClick r:id="rId3"/>
              </a:rPr>
              <a:t>http://www.nytimes.com/2011/08/21/magazine/do-you-suffer-from-decision-fatigue.html?pagewanted=all&amp;_r=0</a:t>
            </a:r>
            <a:r>
              <a:rPr lang="lv-LV" sz="1200" dirty="0" smtClean="0"/>
              <a:t> </a:t>
            </a:r>
            <a:endParaRPr lang="lv-LV" dirty="0" smtClean="0"/>
          </a:p>
          <a:p>
            <a:endParaRPr lang="lv-LV" dirty="0" smtClean="0"/>
          </a:p>
          <a:p>
            <a:r>
              <a:rPr lang="lv-LV" dirty="0" smtClean="0"/>
              <a:t>Dažādi «decision</a:t>
            </a:r>
            <a:r>
              <a:rPr lang="lv-LV" baseline="0" dirty="0" smtClean="0"/>
              <a:t> fatigue» piemēri: </a:t>
            </a:r>
          </a:p>
          <a:p>
            <a:pPr marL="228600" indent="-228600">
              <a:buAutoNum type="arabicParenBoth"/>
            </a:pPr>
            <a:r>
              <a:rPr lang="lv-LV" baseline="0" dirty="0" smtClean="0"/>
              <a:t>Skolotāji, kuri labo kontroldarbus/eksāmenus</a:t>
            </a:r>
          </a:p>
          <a:p>
            <a:pPr marL="228600" indent="-228600">
              <a:buAutoNum type="arabicParenBoth"/>
            </a:pPr>
            <a:r>
              <a:rPr lang="lv-LV" baseline="0" dirty="0" smtClean="0"/>
              <a:t>Sociālie darbinieki, kuri izlemj par pabalstu piešķiršanu/nepiešķiršanu</a:t>
            </a:r>
          </a:p>
          <a:p>
            <a:pPr marL="228600" indent="-228600">
              <a:buAutoNum type="arabicParenBoth"/>
            </a:pPr>
            <a:r>
              <a:rPr lang="lv-LV" baseline="0" dirty="0" smtClean="0"/>
              <a:t>Tiesneši, kuri lemj par nosacītu pirmstermiņa atbrīvošanu no soda. </a:t>
            </a:r>
          </a:p>
          <a:p>
            <a:pPr marL="228600" indent="-228600">
              <a:buAutoNum type="arabicParenBoth"/>
            </a:pPr>
            <a:endParaRPr lang="lv-LV" baseline="0" dirty="0" smtClean="0"/>
          </a:p>
          <a:p>
            <a:pPr marL="0" indent="0">
              <a:buNone/>
            </a:pPr>
            <a:r>
              <a:rPr lang="lv-LV" baseline="0" dirty="0" smtClean="0"/>
              <a:t>Saeimas vēlēšanu gadījumā «decision fatigue» ir jāpamato – teiksim, ar stereotipiskiem lēmumiem vai punktu skaita būtisku atkarību no deputātu kandidāta kārtas numura. </a:t>
            </a:r>
          </a:p>
          <a:p>
            <a:pPr marL="0" indent="0">
              <a:buNone/>
            </a:pPr>
            <a:endParaRPr lang="lv-LV" baseline="0" dirty="0" smtClean="0"/>
          </a:p>
          <a:p>
            <a:pPr marL="0" indent="0">
              <a:buFont typeface="Arial" panose="020B0604020202020204" pitchFamily="34" charset="0"/>
              <a:buNone/>
            </a:pPr>
            <a:r>
              <a:rPr lang="lv-LV" sz="1200" dirty="0" smtClean="0"/>
              <a:t>Atgriezenisko saiti dod arī pavisam vienkārša piedalīšanās vēlēšanās. </a:t>
            </a:r>
            <a:r>
              <a:rPr lang="lv-LV" sz="1200" i="0" dirty="0" smtClean="0"/>
              <a:t>(Labā griba arī nav peļama (A.Brigadere)).</a:t>
            </a:r>
            <a:r>
              <a:rPr lang="lv-LV" sz="1200" i="0" baseline="0" dirty="0" smtClean="0"/>
              <a:t> </a:t>
            </a:r>
            <a:r>
              <a:rPr lang="lv-LV" sz="1200" dirty="0" smtClean="0"/>
              <a:t>Nevajag sarunas par «vēlētāju mājasdarbiem», u.c. </a:t>
            </a:r>
          </a:p>
          <a:p>
            <a:pPr marL="0" indent="0">
              <a:buNone/>
            </a:pPr>
            <a:endParaRPr lang="lv-LV" baseline="0" dirty="0" smtClean="0"/>
          </a:p>
          <a:p>
            <a:pPr marL="228600" indent="-228600">
              <a:buAutoNum type="arabicParenBoth"/>
            </a:pP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16</a:t>
            </a:fld>
            <a:endParaRPr lang="en-US"/>
          </a:p>
        </p:txBody>
      </p:sp>
    </p:spTree>
    <p:extLst>
      <p:ext uri="{BB962C8B-B14F-4D97-AF65-F5344CB8AC3E}">
        <p14:creationId xmlns:p14="http://schemas.microsoft.com/office/powerpoint/2010/main" val="1757070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http://www.wikipremed.com/image.php?img=020800_68zzzz189600_354px-Meta-stability.svg_68.jpg&amp;image_id=189600</a:t>
            </a:r>
            <a:endParaRPr lang="lv-LV" dirty="0" smtClean="0"/>
          </a:p>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17</a:t>
            </a:fld>
            <a:endParaRPr lang="en-US"/>
          </a:p>
        </p:txBody>
      </p:sp>
    </p:spTree>
    <p:extLst>
      <p:ext uri="{BB962C8B-B14F-4D97-AF65-F5344CB8AC3E}">
        <p14:creationId xmlns:p14="http://schemas.microsoft.com/office/powerpoint/2010/main" val="3549233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dirty="0" smtClean="0"/>
              <a:t>http://www.dzd.lv/new/?w=animal_save&amp;id=53304c32e7877</a:t>
            </a:r>
            <a:r>
              <a:rPr lang="lv-LV" dirty="0" smtClean="0"/>
              <a:t> </a:t>
            </a:r>
          </a:p>
          <a:p>
            <a:endParaRPr lang="lv-LV" dirty="0" smtClean="0"/>
          </a:p>
          <a:p>
            <a:r>
              <a:rPr lang="lv-LV" dirty="0" smtClean="0"/>
              <a:t>Novērtējums </a:t>
            </a:r>
            <a:r>
              <a:rPr lang="en-GB" dirty="0" smtClean="0"/>
              <a:t>566060</a:t>
            </a:r>
            <a:r>
              <a:rPr lang="lv-LV" dirty="0" smtClean="0"/>
              <a:t>  ir neprecīzs. Ar šādu aktivitāti,</a:t>
            </a:r>
            <a:r>
              <a:rPr lang="lv-LV" baseline="0" dirty="0" smtClean="0"/>
              <a:t> visticamāk nepietiktu – jo pie lielākas aktivitātes pieaugtu arī LKS saņemto balsu skaits. Vienīgi – var spekulatīvi apgalvot, ka šis skaits nepalielinātos īpaši strauji, ja pieņemam, ka šīs partijas atbalstītāju loks ir politiski aktīvs, bet skaitliski ierobežots. </a:t>
            </a:r>
          </a:p>
          <a:p>
            <a:endParaRPr lang="lv-LV" baseline="0" dirty="0" smtClean="0"/>
          </a:p>
          <a:p>
            <a:r>
              <a:rPr lang="lv-LV" baseline="0" dirty="0" smtClean="0"/>
              <a:t>Var uzskatīt, ka zema vēlētāju aktivitāte pati par sevi vairo iznākuma nestabilitāti. Ir divas hipotēzes: </a:t>
            </a:r>
            <a:br>
              <a:rPr lang="lv-LV" baseline="0" dirty="0" smtClean="0"/>
            </a:br>
            <a:r>
              <a:rPr lang="lv-LV" baseline="0" dirty="0" smtClean="0"/>
              <a:t>(1) Ja vēlēt aizgāja «reprezentatīva izlase», tad nav tik svarīgi, vai balso 30% vai 90% - LKS atbalsts pieaugtu proporcionāli balsotāju skaitam un saglabātos ap 6%. Šajā gadījumā vēlēšanu iznākums arī pie 30.24% dalības var būt stabils. </a:t>
            </a:r>
          </a:p>
          <a:p>
            <a:r>
              <a:rPr lang="lv-LV" baseline="0" dirty="0" smtClean="0"/>
              <a:t>(2) Ja LKS atbalstītāji ir jau minētie 28303 un daudz vairāk viņu nav, tad iegūstam īpatnēju situāciju – apmēram 2% no visiem balstiesīgajiem saņem 1 pārstāvi no 8 (t.i. 12.5% no visām vietām Eiroparlamentā). </a:t>
            </a:r>
          </a:p>
          <a:p>
            <a:endParaRPr lang="lv-LV" baseline="0" dirty="0" smtClean="0"/>
          </a:p>
          <a:p>
            <a:r>
              <a:rPr lang="lv-LV" baseline="0" dirty="0" smtClean="0"/>
              <a:t>Turpmākā diskusija veltīta citam nestabilitātes avotam – sarakstu grozīšanai un «nejaušu cilvēku» ievēlēšanai Saeimā. </a:t>
            </a:r>
          </a:p>
        </p:txBody>
      </p:sp>
      <p:sp>
        <p:nvSpPr>
          <p:cNvPr id="4" name="Slide Number Placeholder 3"/>
          <p:cNvSpPr>
            <a:spLocks noGrp="1"/>
          </p:cNvSpPr>
          <p:nvPr>
            <p:ph type="sldNum" idx="10"/>
          </p:nvPr>
        </p:nvSpPr>
        <p:spPr/>
        <p:txBody>
          <a:bodyPr/>
          <a:lstStyle/>
          <a:p>
            <a:pPr algn="r"/>
            <a:fld id="{59F38593-E0AF-4C4A-8A23-F1E93B36D532}" type="slidenum">
              <a:rPr lang="en-US" smtClean="0"/>
              <a:t>18</a:t>
            </a:fld>
            <a:endParaRPr lang="en-US"/>
          </a:p>
        </p:txBody>
      </p:sp>
    </p:spTree>
    <p:extLst>
      <p:ext uri="{BB962C8B-B14F-4D97-AF65-F5344CB8AC3E}">
        <p14:creationId xmlns:p14="http://schemas.microsoft.com/office/powerpoint/2010/main" val="3945655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Katram Latgales</a:t>
            </a:r>
            <a:r>
              <a:rPr lang="lv-LV" baseline="0" dirty="0" smtClean="0"/>
              <a:t> vēlētājam ir it kā 1.25 balsis (ja Vidzemes vēlētājam ir 1 balss). </a:t>
            </a:r>
            <a:br>
              <a:rPr lang="lv-LV" baseline="0" dirty="0" smtClean="0"/>
            </a:br>
            <a:r>
              <a:rPr lang="lv-LV" baseline="0" dirty="0" smtClean="0"/>
              <a:t>Jautājums – ja Latgalē daudzi cilvēki ir nepareizi deklarējušies vai nepiedalās, varbūt tiem nedaudzajiem, kuri piedalās, pienākas bonuss?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20</a:t>
            </a:fld>
            <a:endParaRPr lang="en-US"/>
          </a:p>
        </p:txBody>
      </p:sp>
    </p:spTree>
    <p:extLst>
      <p:ext uri="{BB962C8B-B14F-4D97-AF65-F5344CB8AC3E}">
        <p14:creationId xmlns:p14="http://schemas.microsoft.com/office/powerpoint/2010/main" val="7286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21</a:t>
            </a:fld>
            <a:endParaRPr lang="en-US"/>
          </a:p>
        </p:txBody>
      </p:sp>
    </p:spTree>
    <p:extLst>
      <p:ext uri="{BB962C8B-B14F-4D97-AF65-F5344CB8AC3E}">
        <p14:creationId xmlns:p14="http://schemas.microsoft.com/office/powerpoint/2010/main" val="171301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b="0" dirty="0" smtClean="0"/>
              <a:t>Jāmeklē</a:t>
            </a:r>
            <a:r>
              <a:rPr lang="lv-LV" b="0" baseline="0" dirty="0" smtClean="0"/>
              <a:t> tur, kur gaišāks. Vēlēšanu procedūrā (algoritmos un savāktajos datos) atspoguļojas arī citas ar vēlēšanām saistītas norises – lēmumu pieņemšana partijās, plašsaziņas līdzekļu un reklāmas loma, utml.</a:t>
            </a:r>
          </a:p>
          <a:p>
            <a:r>
              <a:rPr lang="lv-LV" b="0" baseline="0" dirty="0" smtClean="0"/>
              <a:t>Ar programmētāju metodēm vieglāk analizēt vēlēšanu procedūru nekā, teiksim, plašsaziņas līdzekļus un informācijas karu vai iedzīvotāju pamatbrīvības vai likuma varu valstī. </a:t>
            </a:r>
            <a:endParaRPr lang="lv-LV" b="0"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3</a:t>
            </a:fld>
            <a:endParaRPr lang="en-US"/>
          </a:p>
        </p:txBody>
      </p:sp>
    </p:spTree>
    <p:extLst>
      <p:ext uri="{BB962C8B-B14F-4D97-AF65-F5344CB8AC3E}">
        <p14:creationId xmlns:p14="http://schemas.microsoft.com/office/powerpoint/2010/main" val="838448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Šajā domu eksperimentā pieņemam, ka vietas tiek dalītas atbilstoši faktiski</a:t>
            </a:r>
            <a:r>
              <a:rPr lang="lv-LV" baseline="0" dirty="0" smtClean="0"/>
              <a:t> nodoto derīgo balsu skaitam, izmantojot to pašu «Saimas vēlēšanu likuma» algoritmu (Saeimas vēlēšanu likuma 7. un 8. pants)</a:t>
            </a:r>
            <a:endParaRPr lang="lv-LV" dirty="0" smtClean="0"/>
          </a:p>
          <a:p>
            <a:r>
              <a:rPr lang="lv-LV" dirty="0" smtClean="0"/>
              <a:t>Noapaļošanas</a:t>
            </a:r>
            <a:r>
              <a:rPr lang="lv-LV" baseline="0" dirty="0" smtClean="0"/>
              <a:t> kļūda saglabājas – t.i. nav vienāds vēlētāju skaits uz 1 deputātu visos apgabalos, bet </a:t>
            </a:r>
            <a:r>
              <a:rPr lang="en-US" baseline="0" dirty="0" smtClean="0"/>
              <a:t>t</a:t>
            </a:r>
            <a:r>
              <a:rPr lang="lv-LV" baseline="0" dirty="0" smtClean="0"/>
              <a:t>ā vairs nav sistemātiskā kļūda. Un kļūda šoreiz ir krietni mazāka: 6% &lt;&lt; 25%.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22</a:t>
            </a:fld>
            <a:endParaRPr lang="en-US"/>
          </a:p>
        </p:txBody>
      </p:sp>
    </p:spTree>
    <p:extLst>
      <p:ext uri="{BB962C8B-B14F-4D97-AF65-F5344CB8AC3E}">
        <p14:creationId xmlns:p14="http://schemas.microsoft.com/office/powerpoint/2010/main" val="1393437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Par lokomotīves efektu reizēm</a:t>
            </a:r>
            <a:r>
              <a:rPr lang="lv-LV" baseline="0" dirty="0" smtClean="0"/>
              <a:t> var runāt pat mažoritārajās sistēmās – piemēram, ja prezidenta kandidāts (tāds kā Ronalds Reigans) ir spēcīgs, un izraisa lielāku atbalstu citiem savas partijas kandidātiem arī ASV Kongresa abu palātu vēlēšanās. </a:t>
            </a:r>
          </a:p>
          <a:p>
            <a:r>
              <a:rPr lang="lv-LV" baseline="0" dirty="0" smtClean="0"/>
              <a:t>Tomēr tipiskās lokomotīvju (jeb «frakas ļipu») efekta izpausmes ir proporcionālajā sistēmā, kur ir daudzmandātu apgabali. </a:t>
            </a:r>
          </a:p>
          <a:p>
            <a:endParaRPr lang="lv-LV" baseline="0" dirty="0" smtClean="0"/>
          </a:p>
          <a:p>
            <a:r>
              <a:rPr lang="lv-LV" baseline="0" dirty="0" smtClean="0"/>
              <a:t>Lokomotīves efekts nav nekas slikts pats par sevi – svarīgi, vai vagoniņi nonāk Saeimā pelnīti un vai process ir pietiekami stabils.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23</a:t>
            </a:fld>
            <a:endParaRPr lang="en-US"/>
          </a:p>
        </p:txBody>
      </p:sp>
    </p:spTree>
    <p:extLst>
      <p:ext uri="{BB962C8B-B14F-4D97-AF65-F5344CB8AC3E}">
        <p14:creationId xmlns:p14="http://schemas.microsoft.com/office/powerpoint/2010/main" val="316291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Vertikāli</a:t>
            </a:r>
            <a:r>
              <a:rPr lang="lv-LV" baseline="0" dirty="0" smtClean="0"/>
              <a:t> pārsvītrotais zaļais taisnstūris parāda attālumu starp apakšējo un augšējo kvartili – tur pa vidu atrodas puse no visiem kandidātu rezultātiem. </a:t>
            </a:r>
          </a:p>
          <a:p>
            <a:r>
              <a:rPr lang="lv-LV" baseline="0" dirty="0" smtClean="0"/>
              <a:t>Otra puse kandidātu rezultātu atrodas «ūsās» pa kreisi un pa labi. </a:t>
            </a:r>
            <a:endParaRPr lang="lv-LV" dirty="0" smtClean="0"/>
          </a:p>
          <a:p>
            <a:endParaRPr lang="lv-LV" dirty="0" smtClean="0"/>
          </a:p>
          <a:p>
            <a:r>
              <a:rPr lang="lv-LV" dirty="0" smtClean="0"/>
              <a:t>Ja sarakstā kandidātu skaits ir</a:t>
            </a:r>
            <a:r>
              <a:rPr lang="lv-LV" baseline="0" dirty="0" smtClean="0"/>
              <a:t> pāru skaitlis, tad mediānu iegūst kā divu «vidējo» kandidātu aritmētisko vidējo. Līdzīgi rīkojas arī tad, ja kandidātu skaits ir 4n+3 – tad nav iespējams parādīt ar pirkstu uz kvartilēm: tās atrodas pa vidu diviem saraksta locekļiem. </a:t>
            </a:r>
            <a:br>
              <a:rPr lang="lv-LV" baseline="0" dirty="0" smtClean="0"/>
            </a:br>
            <a:r>
              <a:rPr lang="lv-LV" baseline="0" dirty="0" smtClean="0"/>
              <a:t>(Gadījums, kad N = 4n+1 ir vienkāršākais – tas arī redzams zīmējumā.)</a:t>
            </a:r>
          </a:p>
          <a:p>
            <a:endParaRPr lang="lv-LV" baseline="0" dirty="0" smtClean="0"/>
          </a:p>
          <a:p>
            <a:r>
              <a:rPr lang="lv-LV" baseline="0" dirty="0" smtClean="0"/>
              <a:t>(Dzejolis par politiskā spektra «mediānām»)</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VIDUSVĪRS</a:t>
            </a:r>
          </a:p>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Tu brīvību cieni, bet kartavas arī,</a:t>
            </a:r>
            <a:br>
              <a:rPr lang="lv-LV" dirty="0" smtClean="0"/>
            </a:br>
            <a:r>
              <a:rPr lang="lv-LV" dirty="0" smtClean="0"/>
              <a:t>I tautai, i prettautai kalpot tu vari,</a:t>
            </a:r>
            <a:br>
              <a:rPr lang="lv-LV" dirty="0" smtClean="0"/>
            </a:br>
            <a:r>
              <a:rPr lang="lv-LV" dirty="0" smtClean="0"/>
              <a:t>Ar apdomu visu, ar gudrību dari, -</a:t>
            </a:r>
            <a:br>
              <a:rPr lang="lv-LV" dirty="0" smtClean="0"/>
            </a:br>
            <a:r>
              <a:rPr lang="lv-LV" dirty="0" smtClean="0"/>
              <a:t>Ej vidus ceļu starp kreisiem un labiem</a:t>
            </a:r>
            <a:br>
              <a:rPr lang="lv-LV" dirty="0" smtClean="0"/>
            </a:br>
            <a:r>
              <a:rPr lang="lv-LV" dirty="0" smtClean="0"/>
              <a:t>Un beigās - pērienu dabū no abiem.</a:t>
            </a:r>
            <a:endParaRPr lang="en-GB" dirty="0" smtClean="0"/>
          </a:p>
          <a:p>
            <a:r>
              <a:rPr lang="lv-LV" dirty="0" smtClean="0"/>
              <a:t>(Rainis. Klusā grāmata )</a:t>
            </a:r>
            <a:endParaRPr lang="en-GB"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24</a:t>
            </a:fld>
            <a:endParaRPr lang="en-US"/>
          </a:p>
        </p:txBody>
      </p:sp>
    </p:spTree>
    <p:extLst>
      <p:ext uri="{BB962C8B-B14F-4D97-AF65-F5344CB8AC3E}">
        <p14:creationId xmlns:p14="http://schemas.microsoft.com/office/powerpoint/2010/main" val="916459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Ja IQR (</a:t>
            </a:r>
            <a:r>
              <a:rPr lang="lv-LV" b="1" dirty="0" smtClean="0"/>
              <a:t>Inter-quartile</a:t>
            </a:r>
            <a:r>
              <a:rPr lang="lv-LV" b="1" baseline="0" dirty="0" smtClean="0"/>
              <a:t> Range </a:t>
            </a:r>
            <a:r>
              <a:rPr lang="lv-LV" baseline="0" dirty="0" smtClean="0"/>
              <a:t>jeb </a:t>
            </a:r>
            <a:r>
              <a:rPr lang="lv-LV" dirty="0" smtClean="0"/>
              <a:t>kvartiļu intervāls) ir mazs</a:t>
            </a:r>
            <a:r>
              <a:rPr lang="lv-LV" baseline="0" dirty="0" smtClean="0"/>
              <a:t>, teiksim, nesasniedz simtu vienā vēlēšanu apgabalā, tad tas var nozīmēt, ka vēlētāji vāji zina sarakstu kandidātus. Tas var nozīmēt to, ka sarakstam bijuši daži atpazīstami līderi, bet par pārējiem nav bijis nedz partijas aktivitāšu nedz arī individuālo vēlēšanu kampaņu. </a:t>
            </a:r>
          </a:p>
          <a:p>
            <a:endParaRPr lang="lv-LV" baseline="0" dirty="0" smtClean="0"/>
          </a:p>
          <a:p>
            <a:r>
              <a:rPr lang="lv-LV" baseline="0" dirty="0" smtClean="0"/>
              <a:t>Ja Individuālo Kampaņu Stabilitāte (turpmāk </a:t>
            </a:r>
            <a:r>
              <a:rPr lang="lv-LV" b="1" baseline="0" dirty="0" smtClean="0"/>
              <a:t>I.K.Stabilitāte</a:t>
            </a:r>
            <a:r>
              <a:rPr lang="lv-LV" b="0" baseline="0" dirty="0" smtClean="0"/>
              <a:t>)</a:t>
            </a:r>
            <a:r>
              <a:rPr lang="lv-LV" baseline="0" dirty="0" smtClean="0"/>
              <a:t> ir zema, tad tas nozīmē, ka partija (neraugoties uz ievērojamo vēlēšanās saņemto atbalstu) nav veikusi savu «mājasdarbu»; nav skaidras atšķirības starp kandidātu pamatmasu un ievēlētajiem deputātiem. Tas nozīmē, ka ar samērā vienkāršu individuālo kampaņu Saeimā varētu iekļūt teju jebkurš kandidāts, kurš to vēlas. </a:t>
            </a:r>
          </a:p>
          <a:p>
            <a:endParaRPr lang="lv-LV" baseline="0" dirty="0" smtClean="0"/>
          </a:p>
          <a:p>
            <a:r>
              <a:rPr lang="lv-LV" baseline="0" dirty="0" smtClean="0"/>
              <a:t>Varbūt I.K.Stabilitāti ir jāmēra nevis no visa saraksta mediānas, bet no neiekļuvušo kandidātu mediānas? Pretējā gadījumā šis kritērijs labi nestrādās tad, ja saraksts savācis &gt;50% vai tuvu tam – kā tas bija ar SC+GKR (Ušakova/Amerika) sarakstu 2013.g. Rīgas Domes vēlēšanās. Vairumā citu gadījumu – tam nav lielas nozīmes, vai mediāna ir no visiem deputātu kandidātiem (vai tikai no neiekļuvušajiem), jo šie skaitļi parasti ir ļoti tuvu viens otram. </a:t>
            </a:r>
          </a:p>
          <a:p>
            <a:endParaRPr lang="lv-LV" baseline="0" dirty="0" smtClean="0"/>
          </a:p>
          <a:p>
            <a:endParaRPr lang="lv-LV" baseline="0"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25</a:t>
            </a:fld>
            <a:endParaRPr lang="en-US"/>
          </a:p>
        </p:txBody>
      </p:sp>
    </p:spTree>
    <p:extLst>
      <p:ext uri="{BB962C8B-B14F-4D97-AF65-F5344CB8AC3E}">
        <p14:creationId xmlns:p14="http://schemas.microsoft.com/office/powerpoint/2010/main" val="2527116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Ja IQR (</a:t>
            </a:r>
            <a:r>
              <a:rPr lang="lv-LV" b="1" dirty="0" smtClean="0"/>
              <a:t>Inter-quartile</a:t>
            </a:r>
            <a:r>
              <a:rPr lang="lv-LV" b="1" baseline="0" dirty="0" smtClean="0"/>
              <a:t> Range </a:t>
            </a:r>
            <a:r>
              <a:rPr lang="lv-LV" baseline="0" dirty="0" smtClean="0"/>
              <a:t>jeb </a:t>
            </a:r>
            <a:r>
              <a:rPr lang="lv-LV" dirty="0" smtClean="0"/>
              <a:t>kvartiļu intervāls) ir mazs</a:t>
            </a:r>
            <a:r>
              <a:rPr lang="lv-LV" baseline="0" dirty="0" smtClean="0"/>
              <a:t>, teiksim, nesasniedz simtu vienā vēlēšanu apgabalā, tad tas var nozīmēt, ka vēlētāji vāji zina sarakstu kandidātus. Tas var nozīmēt to, ka sarakstam bijuši daži atpazīstami līderi, bet par pārējiem nav bijis nedz partijas aktivitāšu nedz arī individuālo vēlēšanu kampaņu. </a:t>
            </a:r>
          </a:p>
          <a:p>
            <a:endParaRPr lang="lv-LV" baseline="0" dirty="0" smtClean="0"/>
          </a:p>
          <a:p>
            <a:r>
              <a:rPr lang="lv-LV" baseline="0" dirty="0" smtClean="0"/>
              <a:t>Ja Individuālo Kampaņu Stabilitāte (turpmāk </a:t>
            </a:r>
            <a:r>
              <a:rPr lang="lv-LV" b="1" baseline="0" dirty="0" smtClean="0"/>
              <a:t>I.K.Stabilitāte</a:t>
            </a:r>
            <a:r>
              <a:rPr lang="lv-LV" b="0" baseline="0" dirty="0" smtClean="0"/>
              <a:t>)</a:t>
            </a:r>
            <a:r>
              <a:rPr lang="lv-LV" baseline="0" dirty="0" smtClean="0"/>
              <a:t> ir zema, tad tas nozīmē, ka partija (neraugoties uz ievērojamo vēlēšanās saņemto atbalstu) nav veikusi savu «mājasdarbu»; nav skaidras atšķirības starp kandidātu pamatmasu un ievēlētajiem deputātiem. Tas nozīmē, ka ar samērā vienkāršu individuālo kampaņu Saeimā varētu iekļūt teju jebkurš kandidāts, kurš to vēlas. </a:t>
            </a:r>
          </a:p>
          <a:p>
            <a:endParaRPr lang="lv-LV" baseline="0" dirty="0" smtClean="0"/>
          </a:p>
          <a:p>
            <a:r>
              <a:rPr lang="lv-LV" baseline="0" dirty="0" smtClean="0"/>
              <a:t>Varbūt I.K.Stabilitāti ir jāmēra nevis no visa saraksta mediānas, bet no neiekļuvušo kandidātu mediānas? Pretējā gadījumā šis kritērijs labi nestrādās tad, ja saraksts savācis &gt;50% vai tuvu tam – kā tas bija ar SC+GKR (Ušakova/Amerika) sarakstu 2013.g. Rīgas Domes vēlēšanās. Vairumā citu gadījumu – tam nav lielas nozīmes, vai mediāna ir no visiem deputātu kandidātiem (vai tikai no neiekļuvušajiem), jo šie skaitļi parasti ir ļoti tuvu viens otram. </a:t>
            </a:r>
          </a:p>
          <a:p>
            <a:endParaRPr lang="lv-LV" baseline="0" dirty="0" smtClean="0"/>
          </a:p>
          <a:p>
            <a:endParaRPr lang="lv-LV" baseline="0"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26</a:t>
            </a:fld>
            <a:endParaRPr lang="en-US"/>
          </a:p>
        </p:txBody>
      </p:sp>
    </p:spTree>
    <p:extLst>
      <p:ext uri="{BB962C8B-B14F-4D97-AF65-F5344CB8AC3E}">
        <p14:creationId xmlns:p14="http://schemas.microsoft.com/office/powerpoint/2010/main" val="2527116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Šajā gadījumā bija nopietna sacensība par iekļūšanu –</a:t>
            </a:r>
            <a:r>
              <a:rPr lang="lv-LV" baseline="0" dirty="0" smtClean="0"/>
              <a:t> 6 vietas tika. (Visaugstāk novietotie melnie aplīši ir Lolita Čigāne un Rasma Kārkliņa – viņas tika ar «mīkstajiem mandātiem».)</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27</a:t>
            </a:fld>
            <a:endParaRPr lang="en-US"/>
          </a:p>
        </p:txBody>
      </p:sp>
    </p:spTree>
    <p:extLst>
      <p:ext uri="{BB962C8B-B14F-4D97-AF65-F5344CB8AC3E}">
        <p14:creationId xmlns:p14="http://schemas.microsoft.com/office/powerpoint/2010/main" val="993224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Zatlera partijas gadījumā</a:t>
            </a:r>
            <a:r>
              <a:rPr lang="lv-LV" baseline="0" dirty="0" smtClean="0"/>
              <a:t> Rīgā iekļuva </a:t>
            </a:r>
            <a:r>
              <a:rPr lang="lv-LV" dirty="0" smtClean="0"/>
              <a:t>5 kandidāti.</a:t>
            </a:r>
            <a:r>
              <a:rPr lang="lv-LV" baseline="0" dirty="0" smtClean="0"/>
              <a:t> Kvantitatīvie rādītāji (par sarakstu nodotās balsis; intervāls starp maksimumu un minimumu) ir līdzīgi kā iepriekšējai «Vienotības» bildei, tomēr ar šo sarakstu ir problēma – kandidāti (atskaitot saraksta līderus – Edmundu Sprūdžu un Vjačeslavu Dombrovski) nav labi ie</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28</a:t>
            </a:fld>
            <a:endParaRPr lang="en-US"/>
          </a:p>
        </p:txBody>
      </p:sp>
    </p:spTree>
    <p:extLst>
      <p:ext uri="{BB962C8B-B14F-4D97-AF65-F5344CB8AC3E}">
        <p14:creationId xmlns:p14="http://schemas.microsoft.com/office/powerpoint/2010/main" val="2920342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Salīdzinoši liela izkliede visā sarakstā (kvartiļu</a:t>
            </a:r>
            <a:r>
              <a:rPr lang="lv-LV" baseline="0" dirty="0" smtClean="0"/>
              <a:t> intervāls); ja Saeimā iekļūst 4 kandidāti, nav tik grūti attiecīgi izreklamēt saraksta līderus. </a:t>
            </a:r>
          </a:p>
          <a:p>
            <a:endParaRPr lang="lv-LV" baseline="0" dirty="0" smtClean="0"/>
          </a:p>
          <a:p>
            <a:r>
              <a:rPr lang="lv-LV" baseline="0" dirty="0" smtClean="0"/>
              <a:t>Iekļuvušie ir (dilstošā punktu secībā) – E.Cilinskis, Dz.Rasnačs, I.Latkovskis, D.Stalts. (Tālāk seko Lelde Stumbre un Konstantīns Pupurs.)</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30</a:t>
            </a:fld>
            <a:endParaRPr lang="en-US"/>
          </a:p>
        </p:txBody>
      </p:sp>
    </p:spTree>
    <p:extLst>
      <p:ext uri="{BB962C8B-B14F-4D97-AF65-F5344CB8AC3E}">
        <p14:creationId xmlns:p14="http://schemas.microsoft.com/office/powerpoint/2010/main" val="3487493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ZZS Rīgā ir vēl mazāka partija nekā NA. Tur ir 2 iekļuvušie – Raimonds Vējonis un Kārlis</a:t>
            </a:r>
            <a:r>
              <a:rPr lang="lv-LV" baseline="0" dirty="0" smtClean="0"/>
              <a:t> Seržants. (Tālāk seko divi 10.Saeimas deputāti – Jānis Strazdiņš, Māris Dzelzskalns, bet viņi nav iekļuvuši.)</a:t>
            </a:r>
          </a:p>
          <a:p>
            <a:endParaRPr lang="lv-LV" baseline="0" dirty="0" smtClean="0"/>
          </a:p>
          <a:p>
            <a:r>
              <a:rPr lang="lv-LV" baseline="0" dirty="0" smtClean="0"/>
              <a:t>ZZS sarakstā izskatās, ka cīņas iznākums daudziem bija skaidrs; tādēļ pietrūka individuālo kampaņu.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31</a:t>
            </a:fld>
            <a:endParaRPr lang="en-US"/>
          </a:p>
        </p:txBody>
      </p:sp>
    </p:spTree>
    <p:extLst>
      <p:ext uri="{BB962C8B-B14F-4D97-AF65-F5344CB8AC3E}">
        <p14:creationId xmlns:p14="http://schemas.microsoft.com/office/powerpoint/2010/main" val="1869160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Teorētiski</a:t>
            </a:r>
            <a:r>
              <a:rPr lang="lv-LV" baseline="0" dirty="0" smtClean="0"/>
              <a:t> izkliedei (tātad arī izkliedes mēram IQR) vajadzētu pieaugt</a:t>
            </a:r>
            <a:r>
              <a:rPr lang="en-US" baseline="0" dirty="0" smtClean="0"/>
              <a:t>, </a:t>
            </a:r>
            <a:r>
              <a:rPr lang="en-US" baseline="0" dirty="0" err="1" smtClean="0"/>
              <a:t>pieaugot</a:t>
            </a:r>
            <a:r>
              <a:rPr lang="en-US" baseline="0" dirty="0" smtClean="0"/>
              <a:t> </a:t>
            </a:r>
            <a:r>
              <a:rPr lang="lv-LV" baseline="0" dirty="0" smtClean="0"/>
              <a:t>balsojušo skaita</a:t>
            </a:r>
            <a:r>
              <a:rPr lang="en-US" baseline="0" dirty="0" smtClean="0"/>
              <a:t>m</a:t>
            </a:r>
            <a:r>
              <a:rPr lang="lv-LV" baseline="0" dirty="0" smtClean="0"/>
              <a:t>. Tomēr, kā mēs redzam, gan lielākās, gan mazākās izkliedes ir atrodamas dažados apgabalos.</a:t>
            </a:r>
          </a:p>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32</a:t>
            </a:fld>
            <a:endParaRPr lang="en-US"/>
          </a:p>
        </p:txBody>
      </p:sp>
    </p:spTree>
    <p:extLst>
      <p:ext uri="{BB962C8B-B14F-4D97-AF65-F5344CB8AC3E}">
        <p14:creationId xmlns:p14="http://schemas.microsoft.com/office/powerpoint/2010/main" val="191973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GB" dirty="0" smtClean="0"/>
              <a:t>http://entersomethingcleverhere.wordpress.com/2012/06/22/compulsory-voting-might-not-be-such-a-good-idea/</a:t>
            </a:r>
            <a:endParaRPr lang="lv-LV" dirty="0" smtClean="0"/>
          </a:p>
          <a:p>
            <a:endParaRPr lang="lv-LV" dirty="0" smtClean="0"/>
          </a:p>
          <a:p>
            <a:r>
              <a:rPr lang="lv-LV" dirty="0" smtClean="0"/>
              <a:t>Obligāta balsošana Latvijas apstākļos varētu labi nenostrādāt</a:t>
            </a:r>
            <a:r>
              <a:rPr lang="lv-LV" baseline="0" dirty="0" smtClean="0"/>
              <a:t>: </a:t>
            </a:r>
            <a:br>
              <a:rPr lang="lv-LV" baseline="0" dirty="0" smtClean="0"/>
            </a:br>
            <a:r>
              <a:rPr lang="lv-LV" baseline="0" dirty="0" smtClean="0"/>
              <a:t>(A) var neizdoties piespiest vēlēt (iedzīvotāju uzskaites nepilnības; dažādi «attaisnojoši iemesli»)</a:t>
            </a:r>
          </a:p>
          <a:p>
            <a:r>
              <a:rPr lang="lv-LV" baseline="0" dirty="0" smtClean="0"/>
              <a:t>(B) var radīt protesta balsojumus, pret kuriem mūsu proporcionālā sistēma (kopā ar vāji informētiem vēlētājiem) ir diezgan jūtīga. </a:t>
            </a:r>
            <a:endParaRPr lang="lv-LV"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4</a:t>
            </a:fld>
            <a:endParaRPr lang="en-US"/>
          </a:p>
        </p:txBody>
      </p:sp>
    </p:spTree>
    <p:extLst>
      <p:ext uri="{BB962C8B-B14F-4D97-AF65-F5344CB8AC3E}">
        <p14:creationId xmlns:p14="http://schemas.microsoft.com/office/powerpoint/2010/main" val="1927684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Iepriekšējos zīmējumos</a:t>
            </a:r>
            <a:r>
              <a:rPr lang="lv-LV" baseline="0" dirty="0" smtClean="0"/>
              <a:t> kastīšu-ūsu diagrammas zīmējām absolūtos skaitļos (punktos). </a:t>
            </a:r>
            <a:br>
              <a:rPr lang="lv-LV" baseline="0" dirty="0" smtClean="0"/>
            </a:br>
            <a:r>
              <a:rPr lang="lv-LV" baseline="0" dirty="0" smtClean="0"/>
              <a:t>Šoreiz tās zīmējam relatīvās koordinātēs – t.i. Izteiksmi (plusi - svītrojumi) dalām ar balsu skaitu, ko saņēma partija. </a:t>
            </a:r>
          </a:p>
          <a:p>
            <a:r>
              <a:rPr lang="lv-LV" baseline="0" dirty="0" smtClean="0"/>
              <a:t>Sarkanais riņķītis parāda apakšējo robežu, pie kuras deputātu kandidāts tiek ievēlēts.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34</a:t>
            </a:fld>
            <a:endParaRPr lang="en-US"/>
          </a:p>
        </p:txBody>
      </p:sp>
    </p:spTree>
    <p:extLst>
      <p:ext uri="{BB962C8B-B14F-4D97-AF65-F5344CB8AC3E}">
        <p14:creationId xmlns:p14="http://schemas.microsoft.com/office/powerpoint/2010/main" val="168106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Partijas šajā diagrammā sakārtotas pēc augoša sieviešu īpatsvara.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37</a:t>
            </a:fld>
            <a:endParaRPr lang="en-US"/>
          </a:p>
        </p:txBody>
      </p:sp>
    </p:spTree>
    <p:extLst>
      <p:ext uri="{BB962C8B-B14F-4D97-AF65-F5344CB8AC3E}">
        <p14:creationId xmlns:p14="http://schemas.microsoft.com/office/powerpoint/2010/main" val="1903095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Šis grafiks parāda tendenci</a:t>
            </a:r>
            <a:r>
              <a:rPr lang="lv-LV" baseline="0" dirty="0" smtClean="0"/>
              <a:t> – jo «atbildīgāka» kāda loma valsts politikā, jo mazāks tur sieviešu īpatsvars. </a:t>
            </a:r>
          </a:p>
          <a:p>
            <a:pPr marL="171450" indent="-171450">
              <a:buFont typeface="Arial" panose="020B0604020202020204" pitchFamily="34" charset="0"/>
              <a:buChar char="•"/>
            </a:pPr>
            <a:r>
              <a:rPr lang="lv-LV" baseline="0" dirty="0" smtClean="0"/>
              <a:t>Sīkpartiju kandidātu vidū sieviešu ir diezgan daudz (visu kandidātu grafiks melnā krāsā)</a:t>
            </a:r>
          </a:p>
          <a:p>
            <a:pPr marL="171450" indent="-171450">
              <a:buFont typeface="Arial" panose="020B0604020202020204" pitchFamily="34" charset="0"/>
              <a:buChar char="•"/>
            </a:pPr>
            <a:r>
              <a:rPr lang="lv-LV" baseline="0" dirty="0" smtClean="0"/>
              <a:t>Saeimā pārstāvēto partiju kandidātu vidū sieviešu ir mazāk (zaļais grafiks)</a:t>
            </a:r>
          </a:p>
          <a:p>
            <a:pPr marL="171450" indent="-171450">
              <a:buFont typeface="Arial" panose="020B0604020202020204" pitchFamily="34" charset="0"/>
              <a:buChar char="•"/>
            </a:pPr>
            <a:r>
              <a:rPr lang="lv-LV" baseline="0" dirty="0" smtClean="0"/>
              <a:t>To kandidātu, kurus Saeimā pārstāvētās partijas izvirzīja par sarakstu līderiem (pirmie 5 kandidāti katrā no 5 apgabaliem) – sieviešu vēl mazāk</a:t>
            </a:r>
          </a:p>
          <a:p>
            <a:pPr marL="171450" indent="-171450">
              <a:buFont typeface="Arial" panose="020B0604020202020204" pitchFamily="34" charset="0"/>
              <a:buChar char="•"/>
            </a:pPr>
            <a:r>
              <a:rPr lang="lv-LV" baseline="0" dirty="0" smtClean="0"/>
              <a:t>Ievēlēto deputātu vidū – parasti vēl mazāk. </a:t>
            </a:r>
          </a:p>
          <a:p>
            <a:pPr marL="171450" indent="-171450">
              <a:buFont typeface="Arial" panose="020B0604020202020204" pitchFamily="34" charset="0"/>
              <a:buChar char="•"/>
            </a:pPr>
            <a:endParaRPr lang="lv-LV" baseline="0" dirty="0" smtClean="0"/>
          </a:p>
          <a:p>
            <a:pPr marL="0" indent="0">
              <a:buFont typeface="Arial" panose="020B0604020202020204" pitchFamily="34" charset="0"/>
              <a:buNone/>
            </a:pPr>
            <a:r>
              <a:rPr lang="lv-LV" baseline="0" dirty="0" smtClean="0"/>
              <a:t>Mēs zinām visu partiju kandidātus 12.Saeimai, bet vēl nezinām, kuras partijas pārsniegs 5% barjeru – tādēļ situācijas ticamākās izmaiņas attēlotas ar raustītām līnijām. Ticamākie pieņēmumi ir divi: (1) Saeimā iekļūst esošās tur pārstāvētās partijas (Vienotība, NA, ZZS, SC), bet neviens cits; (2) Saeimā bez nosauktajām iekļūst arī I.Sudrabas veidotā partija (šajā gadījumā ir spēkā augšējie zaļā un sarkanā grafika punkti).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40</a:t>
            </a:fld>
            <a:endParaRPr lang="en-US"/>
          </a:p>
        </p:txBody>
      </p:sp>
    </p:spTree>
    <p:extLst>
      <p:ext uri="{BB962C8B-B14F-4D97-AF65-F5344CB8AC3E}">
        <p14:creationId xmlns:p14="http://schemas.microsoft.com/office/powerpoint/2010/main" val="2433413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Kreisajā diagrammā apkopoti punkti 5 partijām, kas piedalījās 11.Saeimas vēlēšanās – precīzāk</a:t>
            </a:r>
            <a:r>
              <a:rPr lang="lv-LV" baseline="0" dirty="0" smtClean="0"/>
              <a:t>: katra kandidāta grozījums (plusiņi mīnus svītrojumi).  </a:t>
            </a:r>
            <a:br>
              <a:rPr lang="lv-LV" baseline="0" dirty="0" smtClean="0"/>
            </a:br>
            <a:r>
              <a:rPr lang="lv-LV" baseline="0" dirty="0" smtClean="0"/>
              <a:t>(A) visiem kandidātiem (pelēkais stabiņš)</a:t>
            </a:r>
          </a:p>
          <a:p>
            <a:r>
              <a:rPr lang="lv-LV" baseline="0" dirty="0" smtClean="0"/>
              <a:t>(B) kandidātiem, kuri ir sievietes (rozā stabiņš)</a:t>
            </a:r>
          </a:p>
          <a:p>
            <a:r>
              <a:rPr lang="lv-LV" baseline="0" dirty="0" smtClean="0"/>
              <a:t>(C) kandidātiem, kuri ir vīrieši (zilais stabiņš)</a:t>
            </a:r>
          </a:p>
          <a:p>
            <a:r>
              <a:rPr lang="lv-LV" baseline="0" dirty="0" smtClean="0"/>
              <a:t>Kā redzams, SC vēlētājs ir noskaņots krietni «pozitīvāk» – biežāk liek plusiņus. No otras puses, SC balsotāji relatīvi nedaudz vairāk atbalsta vīriešus. </a:t>
            </a:r>
          </a:p>
          <a:p>
            <a:endParaRPr lang="lv-LV" baseline="0" dirty="0" smtClean="0"/>
          </a:p>
          <a:p>
            <a:r>
              <a:rPr lang="lv-LV" baseline="0" dirty="0" smtClean="0"/>
              <a:t>Labajā pusē diagramma attēlo starpību starp zilo un rozā stabiņu – t.i. Kāda ir punktu </a:t>
            </a:r>
            <a:endParaRPr lang="lv-LV"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41</a:t>
            </a:fld>
            <a:endParaRPr lang="en-US"/>
          </a:p>
        </p:txBody>
      </p:sp>
    </p:spTree>
    <p:extLst>
      <p:ext uri="{BB962C8B-B14F-4D97-AF65-F5344CB8AC3E}">
        <p14:creationId xmlns:p14="http://schemas.microsoft.com/office/powerpoint/2010/main" val="2980618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Šeit redzams efekts, ja</a:t>
            </a:r>
            <a:r>
              <a:rPr lang="lv-LV" baseline="0" dirty="0" smtClean="0"/>
              <a:t> izlaiž sarakstu līderus (par kuriem vēlētājiem parasti ir kaut kāds viedoklis, lai kāds arī būtu viņu dzimums). Šajā gadījumā redzam, ka vienotības un zaļo zemnieku vēlētājs ir kritisks pret saraksta tālāko daļu (ja no tās atskaita 3 līderus); toties relatīvi biežāk balso par sievietēm. </a:t>
            </a:r>
          </a:p>
          <a:p>
            <a:endParaRPr lang="lv-LV" baseline="0" dirty="0" smtClean="0"/>
          </a:p>
          <a:p>
            <a:r>
              <a:rPr lang="lv-LV" baseline="0" dirty="0" smtClean="0"/>
              <a:t>Ja izlaiž vēl vairāk – tendence tālāk nemainās. </a:t>
            </a:r>
          </a:p>
          <a:p>
            <a:endParaRPr lang="lv-LV" baseline="0" dirty="0" smtClean="0"/>
          </a:p>
          <a:p>
            <a:r>
              <a:rPr lang="lv-LV" baseline="0" dirty="0" smtClean="0"/>
              <a:t>Starpības precīzos skaitļos: </a:t>
            </a:r>
          </a:p>
          <a:p>
            <a:r>
              <a:rPr lang="lv-LV" baseline="0" dirty="0" smtClean="0"/>
              <a:t>-969; -72; 760; 100; -200</a:t>
            </a:r>
          </a:p>
        </p:txBody>
      </p:sp>
      <p:sp>
        <p:nvSpPr>
          <p:cNvPr id="4" name="Slide Number Placeholder 3"/>
          <p:cNvSpPr>
            <a:spLocks noGrp="1"/>
          </p:cNvSpPr>
          <p:nvPr>
            <p:ph type="sldNum" idx="10"/>
          </p:nvPr>
        </p:nvSpPr>
        <p:spPr/>
        <p:txBody>
          <a:bodyPr/>
          <a:lstStyle/>
          <a:p>
            <a:pPr algn="r"/>
            <a:fld id="{59F38593-E0AF-4C4A-8A23-F1E93B36D532}" type="slidenum">
              <a:rPr lang="en-US" smtClean="0"/>
              <a:t>42</a:t>
            </a:fld>
            <a:endParaRPr lang="en-US"/>
          </a:p>
        </p:txBody>
      </p:sp>
    </p:spTree>
    <p:extLst>
      <p:ext uri="{BB962C8B-B14F-4D97-AF65-F5344CB8AC3E}">
        <p14:creationId xmlns:p14="http://schemas.microsoft.com/office/powerpoint/2010/main" val="1525106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v-LV" b="1" dirty="0" smtClean="0"/>
              <a:t>Metodei noder</a:t>
            </a:r>
            <a:r>
              <a:rPr lang="lv-LV" b="1" baseline="0" dirty="0" smtClean="0"/>
              <a:t> arī piebilde: </a:t>
            </a:r>
            <a:r>
              <a:rPr lang="lv-LV" dirty="0" smtClean="0"/>
              <a:t>Nesvītrojiet visus, jo tas nemainīs kandidātu relatīvo izkārtojumu.</a:t>
            </a:r>
          </a:p>
          <a:p>
            <a:endParaRPr lang="lv-LV" dirty="0" smtClean="0"/>
          </a:p>
          <a:p>
            <a:r>
              <a:rPr lang="lv-LV" dirty="0" smtClean="0"/>
              <a:t>Droši vien vairumam cilvēku ir iespējams</a:t>
            </a:r>
            <a:r>
              <a:rPr lang="lv-LV" baseline="0" dirty="0" smtClean="0"/>
              <a:t> balsot arī kaut kā saturīgāk. </a:t>
            </a:r>
            <a:endParaRPr lang="lv-LV" dirty="0" smtClean="0"/>
          </a:p>
          <a:p>
            <a:r>
              <a:rPr lang="lv-LV" dirty="0" smtClean="0"/>
              <a:t>Šis algoritms ieteicams tad, ja kāds</a:t>
            </a:r>
            <a:r>
              <a:rPr lang="lv-LV" baseline="0" dirty="0" smtClean="0"/>
              <a:t> Jūsu paziņa uzskata, ka ar vēlēšanām neko nevar mainīt. Labāk, ja viņš atnāk un izsvītro pirmos piecus, nevis – ja neatnāk vispār. </a:t>
            </a:r>
          </a:p>
          <a:p>
            <a:pPr fontAlgn="base"/>
            <a:endParaRPr lang="lv-LV" dirty="0" smtClean="0"/>
          </a:p>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45</a:t>
            </a:fld>
            <a:endParaRPr lang="en-US"/>
          </a:p>
        </p:txBody>
      </p:sp>
    </p:spTree>
    <p:extLst>
      <p:ext uri="{BB962C8B-B14F-4D97-AF65-F5344CB8AC3E}">
        <p14:creationId xmlns:p14="http://schemas.microsoft.com/office/powerpoint/2010/main" val="1861814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No attēla</a:t>
            </a:r>
            <a:r>
              <a:rPr lang="lv-LV" baseline="0" dirty="0" smtClean="0"/>
              <a:t> seko, kādēļ Latvijai neieteicama obligātā balsošana: </a:t>
            </a:r>
          </a:p>
          <a:p>
            <a:endParaRPr lang="lv-LV" baseline="0" dirty="0" smtClean="0"/>
          </a:p>
          <a:p>
            <a:pPr marL="285750" indent="-285750">
              <a:buFont typeface="Arial" panose="020B0604020202020204" pitchFamily="34" charset="0"/>
              <a:buChar char="•"/>
            </a:pPr>
            <a:r>
              <a:rPr lang="lv-LV" dirty="0" smtClean="0"/>
              <a:t>Iedzīvotāju uzskaites nepilnību dēļ var būt grūti ieviest obligāto balsošanu un reāli sodīt pārkāpējus. </a:t>
            </a:r>
          </a:p>
          <a:p>
            <a:pPr marL="285750" indent="-285750">
              <a:buFont typeface="Arial" panose="020B0604020202020204" pitchFamily="34" charset="0"/>
              <a:buChar char="•"/>
            </a:pPr>
            <a:r>
              <a:rPr lang="lv-LV" dirty="0" smtClean="0"/>
              <a:t>Ja daļu iedzīvotāju izdotos piespiest balsot, var kļūt populāri protesta balsojumi («Izsvītro pirmos piecus» utml.) – un proporcionāli-preferenciālā vēlēšanu sistēma ir pietiekami jūtīga pret šādiem protesta balsojumiem. It īpaši kamēr vēlētāji nav informēti par lielāko daļu saraksta kandidātu.</a:t>
            </a:r>
          </a:p>
          <a:p>
            <a:pPr marL="285750" indent="-285750">
              <a:buFont typeface="Arial" panose="020B0604020202020204" pitchFamily="34" charset="0"/>
              <a:buChar char="•"/>
            </a:pPr>
            <a:r>
              <a:rPr lang="lv-LV" dirty="0" smtClean="0"/>
              <a:t>Secinājums – ir mazticami, ka tuvākajā laikā šāds likumprojekts gūs Saeimas atsaucību. </a:t>
            </a:r>
            <a:endParaRPr lang="en-GB"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46</a:t>
            </a:fld>
            <a:endParaRPr lang="en-US"/>
          </a:p>
        </p:txBody>
      </p:sp>
    </p:spTree>
    <p:extLst>
      <p:ext uri="{BB962C8B-B14F-4D97-AF65-F5344CB8AC3E}">
        <p14:creationId xmlns:p14="http://schemas.microsoft.com/office/powerpoint/2010/main" val="1626271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Vairs nav</a:t>
            </a:r>
            <a:r>
              <a:rPr lang="lv-LV" baseline="0" dirty="0" smtClean="0"/>
              <a:t> neatkarības atjaunošanas pirmie soļi; kvalitatīva piedalīšanās politikā prasa spēju saprast makroekonomiku, vides problēmas, demogrāfiskus datus, utml. Ja vēlētāji pārāk bieži paļaujas uz «truthiness» (patiesumjausmu?), t.i. atbalsta politiķus tikai atbilstoši savai revolucionārajai sirdsapziņai, politiķiem nav motivācijas censties informēt sabiedrību par būtiskām lietām. </a:t>
            </a:r>
          </a:p>
        </p:txBody>
      </p:sp>
      <p:sp>
        <p:nvSpPr>
          <p:cNvPr id="4" name="Slide Number Placeholder 3"/>
          <p:cNvSpPr>
            <a:spLocks noGrp="1"/>
          </p:cNvSpPr>
          <p:nvPr>
            <p:ph type="sldNum" idx="10"/>
          </p:nvPr>
        </p:nvSpPr>
        <p:spPr/>
        <p:txBody>
          <a:bodyPr/>
          <a:lstStyle/>
          <a:p>
            <a:pPr algn="r"/>
            <a:fld id="{59F38593-E0AF-4C4A-8A23-F1E93B36D532}" type="slidenum">
              <a:rPr lang="en-US" smtClean="0"/>
              <a:t>48</a:t>
            </a:fld>
            <a:endParaRPr lang="en-US"/>
          </a:p>
        </p:txBody>
      </p:sp>
    </p:spTree>
    <p:extLst>
      <p:ext uri="{BB962C8B-B14F-4D97-AF65-F5344CB8AC3E}">
        <p14:creationId xmlns:p14="http://schemas.microsoft.com/office/powerpoint/2010/main" val="21880662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v-LV" sz="1200" dirty="0" smtClean="0"/>
              <a:t>Vērtīgākais ieguvums būtu – </a:t>
            </a:r>
            <a:r>
              <a:rPr lang="lv-LV" sz="1200" i="1" dirty="0" smtClean="0"/>
              <a:t>pirmsvēlēšanu</a:t>
            </a:r>
            <a:r>
              <a:rPr lang="lv-LV" sz="1200" dirty="0" smtClean="0"/>
              <a:t> (primary) diskusijas. Potenciālie kandidāti, kuri skaidro vēlētājiem/atbalstītājiem savu programmu. </a:t>
            </a:r>
          </a:p>
        </p:txBody>
      </p:sp>
      <p:sp>
        <p:nvSpPr>
          <p:cNvPr id="4" name="Slide Number Placeholder 3"/>
          <p:cNvSpPr>
            <a:spLocks noGrp="1"/>
          </p:cNvSpPr>
          <p:nvPr>
            <p:ph type="sldNum" idx="10"/>
          </p:nvPr>
        </p:nvSpPr>
        <p:spPr/>
        <p:txBody>
          <a:bodyPr/>
          <a:lstStyle/>
          <a:p>
            <a:pPr algn="r"/>
            <a:fld id="{59F38593-E0AF-4C4A-8A23-F1E93B36D532}" type="slidenum">
              <a:rPr lang="en-US" smtClean="0"/>
              <a:t>50</a:t>
            </a:fld>
            <a:endParaRPr lang="en-US"/>
          </a:p>
        </p:txBody>
      </p:sp>
    </p:spTree>
    <p:extLst>
      <p:ext uri="{BB962C8B-B14F-4D97-AF65-F5344CB8AC3E}">
        <p14:creationId xmlns:p14="http://schemas.microsoft.com/office/powerpoint/2010/main" val="2778370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三虱相與訟，一虱過之，曰：「訟者奚說？」三虱曰：「爭肥饒之地。」 一虱曰：「若亦不患臘之至而茅之燥耳，若又奚患？」於是乃相與聚嘬其母而食之。彘臞，人乃弗殺。</a:t>
            </a:r>
            <a:endParaRPr lang="en-GB"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Once three lice were biting a pig and disputing with one another. Another louse, passing by them, asked, "What are you disputing about?" "We are fighting for fat places," replied the three lice. "If you fellows do not worry about the arrival of the mid-winter festival and the burning of the </a:t>
            </a:r>
            <a:r>
              <a:rPr lang="en-GB" sz="1200" b="0" i="0" kern="1200" dirty="0" err="1" smtClean="0">
                <a:solidFill>
                  <a:schemeClr val="tx1"/>
                </a:solidFill>
                <a:effectLst/>
                <a:latin typeface="+mn-lt"/>
                <a:ea typeface="+mn-ea"/>
                <a:cs typeface="+mn-cs"/>
              </a:rPr>
              <a:t>miscanthus</a:t>
            </a:r>
            <a:r>
              <a:rPr lang="en-GB" sz="1200" b="0" i="0" kern="1200" dirty="0" smtClean="0">
                <a:solidFill>
                  <a:schemeClr val="tx1"/>
                </a:solidFill>
                <a:effectLst/>
                <a:latin typeface="+mn-lt"/>
                <a:ea typeface="+mn-ea"/>
                <a:cs typeface="+mn-cs"/>
              </a:rPr>
              <a:t>, what else should you worry about?" So saying, the last louse joined the three in biting the body of the pig and ate as much as they wanted. In the meantime, the pig became very thin, wherefore people did not kill it at the time of the festival.</a:t>
            </a:r>
            <a:endParaRPr lang="lv-LV"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lv-LV"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lv-LV" sz="1200" b="0" i="0" kern="1200" dirty="0" smtClean="0">
                <a:solidFill>
                  <a:schemeClr val="tx1"/>
                </a:solidFill>
                <a:effectLst/>
                <a:latin typeface="+mn-lt"/>
                <a:ea typeface="+mn-ea"/>
                <a:cs typeface="+mn-cs"/>
              </a:rPr>
              <a:t>Zīmējumi aizgūti no karikatūru grāmatas:</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52</a:t>
            </a:fld>
            <a:endParaRPr lang="en-US"/>
          </a:p>
        </p:txBody>
      </p:sp>
    </p:spTree>
    <p:extLst>
      <p:ext uri="{BB962C8B-B14F-4D97-AF65-F5344CB8AC3E}">
        <p14:creationId xmlns:p14="http://schemas.microsoft.com/office/powerpoint/2010/main" val="280483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Līdzīgi kā</a:t>
            </a:r>
            <a:r>
              <a:rPr lang="lv-LV" baseline="0" dirty="0" smtClean="0"/>
              <a:t> konstruktīva diskusija pret abortiem ir diskusija par palīdzēšanu jaunajiem vecākiem un konstruktīva diskusija pret eitanāziju ir – par paliatīvās aprūpes uzlabošanu; arī diskusija pret nepiedalīšanos vēlēšanās – varbūt tas ir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5</a:t>
            </a:fld>
            <a:endParaRPr lang="en-US"/>
          </a:p>
        </p:txBody>
      </p:sp>
    </p:spTree>
    <p:extLst>
      <p:ext uri="{BB962C8B-B14F-4D97-AF65-F5344CB8AC3E}">
        <p14:creationId xmlns:p14="http://schemas.microsoft.com/office/powerpoint/2010/main" val="12502326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Saeimas</a:t>
            </a:r>
            <a:r>
              <a:rPr lang="lv-LV" baseline="0" dirty="0" smtClean="0"/>
              <a:t> deputāti ne vienmēr spēj pieņemt lēmumus, kuri būtu saprātīgi kaut vai vidējā termiņā. Vajadzīga «ceturtā uts», kas deputātiem saprotamā veidā to atgādina.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55</a:t>
            </a:fld>
            <a:endParaRPr lang="en-US"/>
          </a:p>
        </p:txBody>
      </p:sp>
    </p:spTree>
    <p:extLst>
      <p:ext uri="{BB962C8B-B14F-4D97-AF65-F5344CB8AC3E}">
        <p14:creationId xmlns:p14="http://schemas.microsoft.com/office/powerpoint/2010/main" val="1322437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J.Čakste, būdams demokrāts, iet soli tālāk par Han Feizi</a:t>
            </a:r>
            <a:r>
              <a:rPr lang="lv-LV" baseline="0" dirty="0" smtClean="0"/>
              <a:t> – ziedojot laiku «vispārībai», iespējams panākt, lai, alegoriski sakot, ne tikai cūciņa būtu vajadzīga mums, bet arī mēs būtu vajadzīgi cūciņai.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56</a:t>
            </a:fld>
            <a:endParaRPr lang="en-US"/>
          </a:p>
        </p:txBody>
      </p:sp>
    </p:spTree>
    <p:extLst>
      <p:ext uri="{BB962C8B-B14F-4D97-AF65-F5344CB8AC3E}">
        <p14:creationId xmlns:p14="http://schemas.microsoft.com/office/powerpoint/2010/main" val="35287485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J.Čakstes pieeja</a:t>
            </a:r>
            <a:r>
              <a:rPr lang="lv-LV" baseline="0" dirty="0" smtClean="0"/>
              <a:t> – veidot citādu cilvēku organizācijas veidu (studentu biedrība «Austrums» nebija studentu korporācija tradicionālā izpratnē).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57</a:t>
            </a:fld>
            <a:endParaRPr lang="en-US"/>
          </a:p>
        </p:txBody>
      </p:sp>
    </p:spTree>
    <p:extLst>
      <p:ext uri="{BB962C8B-B14F-4D97-AF65-F5344CB8AC3E}">
        <p14:creationId xmlns:p14="http://schemas.microsoft.com/office/powerpoint/2010/main" val="11424490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a:t>
            </a:r>
            <a:r>
              <a:rPr lang="en-GB" sz="1200" i="1" dirty="0" err="1" smtClean="0"/>
              <a:t>Ja</a:t>
            </a:r>
            <a:r>
              <a:rPr lang="en-GB" sz="1200" i="1" dirty="0" smtClean="0"/>
              <a:t> </a:t>
            </a:r>
            <a:r>
              <a:rPr lang="en-GB" sz="1200" i="1" dirty="0" err="1" smtClean="0"/>
              <a:t>es</a:t>
            </a:r>
            <a:r>
              <a:rPr lang="en-GB" sz="1200" i="1" dirty="0" smtClean="0"/>
              <a:t> </a:t>
            </a:r>
            <a:r>
              <a:rPr lang="en-GB" sz="1200" i="1" dirty="0" err="1" smtClean="0"/>
              <a:t>neesmu</a:t>
            </a:r>
            <a:r>
              <a:rPr lang="en-GB" sz="1200" i="1" dirty="0" smtClean="0"/>
              <a:t> par </a:t>
            </a:r>
            <a:r>
              <a:rPr lang="en-GB" sz="1200" i="1" dirty="0" err="1" smtClean="0"/>
              <a:t>sevi</a:t>
            </a:r>
            <a:r>
              <a:rPr lang="en-GB" sz="1200" i="1" dirty="0" smtClean="0"/>
              <a:t>, </a:t>
            </a:r>
            <a:r>
              <a:rPr lang="en-GB" sz="1200" i="1" dirty="0" err="1" smtClean="0"/>
              <a:t>kas</a:t>
            </a:r>
            <a:r>
              <a:rPr lang="en-GB" sz="1200" i="1" dirty="0" smtClean="0"/>
              <a:t> tad </a:t>
            </a:r>
            <a:r>
              <a:rPr lang="en-GB" sz="1200" i="1" dirty="0" err="1" smtClean="0"/>
              <a:t>būs</a:t>
            </a:r>
            <a:r>
              <a:rPr lang="en-GB" sz="1200" i="1" dirty="0" smtClean="0"/>
              <a:t> par </a:t>
            </a:r>
            <a:r>
              <a:rPr lang="en-GB" sz="1200" i="1" dirty="0" err="1" smtClean="0"/>
              <a:t>mani</a:t>
            </a:r>
            <a:r>
              <a:rPr lang="en-GB" sz="1200" i="1" dirty="0" smtClean="0"/>
              <a:t>? Un </a:t>
            </a:r>
            <a:r>
              <a:rPr lang="en-GB" sz="1200" i="1" dirty="0" err="1" smtClean="0"/>
              <a:t>ja</a:t>
            </a:r>
            <a:r>
              <a:rPr lang="en-GB" sz="1200" i="1" dirty="0" smtClean="0"/>
              <a:t> </a:t>
            </a:r>
            <a:r>
              <a:rPr lang="en-GB" sz="1200" i="1" dirty="0" err="1" smtClean="0"/>
              <a:t>es</a:t>
            </a:r>
            <a:r>
              <a:rPr lang="en-GB" sz="1200" i="1" dirty="0" smtClean="0"/>
              <a:t> </a:t>
            </a:r>
            <a:r>
              <a:rPr lang="en-GB" sz="1200" i="1" dirty="0" err="1" smtClean="0"/>
              <a:t>esmu</a:t>
            </a:r>
            <a:r>
              <a:rPr lang="en-GB" sz="1200" i="1" dirty="0" smtClean="0"/>
              <a:t> </a:t>
            </a:r>
            <a:r>
              <a:rPr lang="en-GB" sz="1200" i="1" dirty="0" err="1" smtClean="0"/>
              <a:t>tikai</a:t>
            </a:r>
            <a:r>
              <a:rPr lang="en-GB" sz="1200" i="1" dirty="0" smtClean="0"/>
              <a:t> par </a:t>
            </a:r>
            <a:r>
              <a:rPr lang="en-GB" sz="1200" i="1" dirty="0" err="1" smtClean="0"/>
              <a:t>sevi</a:t>
            </a:r>
            <a:r>
              <a:rPr lang="en-GB" sz="1200" i="1" dirty="0" smtClean="0"/>
              <a:t>, tad </a:t>
            </a:r>
            <a:r>
              <a:rPr lang="en-GB" sz="1200" i="1" dirty="0" err="1" smtClean="0"/>
              <a:t>kas</a:t>
            </a:r>
            <a:r>
              <a:rPr lang="en-GB" sz="1200" i="1" dirty="0" smtClean="0"/>
              <a:t> </a:t>
            </a:r>
            <a:r>
              <a:rPr lang="en-GB" sz="1200" i="1" dirty="0" err="1" smtClean="0"/>
              <a:t>es</a:t>
            </a:r>
            <a:r>
              <a:rPr lang="en-GB" sz="1200" i="1" dirty="0" smtClean="0"/>
              <a:t> </a:t>
            </a:r>
            <a:r>
              <a:rPr lang="en-GB" sz="1200" i="1" dirty="0" err="1" smtClean="0"/>
              <a:t>esmu</a:t>
            </a:r>
            <a:r>
              <a:rPr lang="en-GB" sz="1200" i="1" dirty="0" smtClean="0"/>
              <a:t>? Un </a:t>
            </a:r>
            <a:r>
              <a:rPr lang="en-GB" sz="1200" i="1" dirty="0" err="1" smtClean="0"/>
              <a:t>ja</a:t>
            </a:r>
            <a:r>
              <a:rPr lang="en-GB" sz="1200" i="1" dirty="0" smtClean="0"/>
              <a:t> ne </a:t>
            </a:r>
            <a:r>
              <a:rPr lang="en-GB" sz="1200" i="1" dirty="0" err="1" smtClean="0"/>
              <a:t>tagad</a:t>
            </a:r>
            <a:r>
              <a:rPr lang="en-GB" sz="1200" i="1" dirty="0" smtClean="0"/>
              <a:t>, tad </a:t>
            </a:r>
            <a:r>
              <a:rPr lang="en-GB" sz="1200" i="1" dirty="0" err="1" smtClean="0"/>
              <a:t>kad</a:t>
            </a:r>
            <a:r>
              <a:rPr lang="en-GB" sz="1200" i="1" dirty="0" smtClean="0"/>
              <a:t>?</a:t>
            </a:r>
            <a:r>
              <a:rPr lang="en-GB" sz="1200" dirty="0" smtClean="0"/>
              <a:t>"</a:t>
            </a:r>
            <a:r>
              <a:rPr lang="lv-LV" sz="1200" dirty="0" smtClean="0"/>
              <a:t> (Hilels; [</a:t>
            </a:r>
            <a:r>
              <a:rPr lang="en-GB" sz="1200" b="0" i="0" kern="1200" dirty="0" err="1" smtClean="0">
                <a:solidFill>
                  <a:schemeClr val="tx1"/>
                </a:solidFill>
                <a:effectLst/>
                <a:latin typeface="+mn-lt"/>
                <a:ea typeface="+mn-ea"/>
                <a:cs typeface="+mn-cs"/>
              </a:rPr>
              <a:t>Pirkei</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Avot</a:t>
            </a:r>
            <a:r>
              <a:rPr lang="en-GB" sz="1200" b="0" i="0" kern="1200" dirty="0" smtClean="0">
                <a:solidFill>
                  <a:schemeClr val="tx1"/>
                </a:solidFill>
                <a:effectLst/>
                <a:latin typeface="+mn-lt"/>
                <a:ea typeface="+mn-ea"/>
                <a:cs typeface="+mn-cs"/>
              </a:rPr>
              <a:t>, 1:14</a:t>
            </a:r>
            <a:r>
              <a:rPr lang="lv-LV" sz="1200" b="0" i="0" kern="1200" dirty="0" smtClean="0">
                <a:solidFill>
                  <a:schemeClr val="tx1"/>
                </a:solidFill>
                <a:effectLst/>
                <a:latin typeface="+mn-lt"/>
                <a:ea typeface="+mn-ea"/>
                <a:cs typeface="+mn-cs"/>
              </a:rPr>
              <a:t>]</a:t>
            </a:r>
            <a:r>
              <a:rPr lang="lv-LV"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lv-LV" sz="1200" dirty="0" smtClean="0"/>
          </a:p>
          <a:p>
            <a:r>
              <a:rPr lang="lv-LV" sz="1200" dirty="0" smtClean="0"/>
              <a:t>Jauni organizatoriski risinājumi (Video blogi? Tālmācības kursi? Android aplikācijas?). </a:t>
            </a:r>
          </a:p>
          <a:p>
            <a:r>
              <a:rPr lang="lv-LV" sz="1200" dirty="0" smtClean="0"/>
              <a:t>Mūsdienu</a:t>
            </a:r>
            <a:r>
              <a:rPr lang="lv-LV" sz="1200" baseline="0" dirty="0" smtClean="0"/>
              <a:t> organizēšanas metodēm </a:t>
            </a:r>
            <a:r>
              <a:rPr lang="lv-LV" sz="1200" dirty="0" smtClean="0"/>
              <a:t>būtu jāapmierina vairākas īpašības: </a:t>
            </a:r>
          </a:p>
          <a:p>
            <a:pPr marL="285750" indent="-285750">
              <a:buFont typeface="Arial" panose="020B0604020202020204" pitchFamily="34" charset="0"/>
              <a:buChar char="•"/>
            </a:pPr>
            <a:r>
              <a:rPr lang="lv-LV" sz="1200" dirty="0" smtClean="0"/>
              <a:t>Interesants un praktisks saturs latviešu valodā</a:t>
            </a:r>
          </a:p>
          <a:p>
            <a:pPr marL="285750" indent="-285750">
              <a:buFont typeface="Arial" panose="020B0604020202020204" pitchFamily="34" charset="0"/>
              <a:buChar char="•"/>
            </a:pPr>
            <a:r>
              <a:rPr lang="lv-LV" sz="1200" dirty="0" smtClean="0"/>
              <a:t>Saziņa pievilcīga jauniešiem</a:t>
            </a:r>
            <a:r>
              <a:rPr lang="en-US" sz="1200" dirty="0" smtClean="0"/>
              <a:t>;</a:t>
            </a:r>
            <a:r>
              <a:rPr lang="lv-LV" sz="1200" dirty="0" smtClean="0"/>
              <a:t> rosina uz līdzradīšanu</a:t>
            </a:r>
            <a:r>
              <a:rPr lang="en-US" sz="1200" dirty="0" smtClean="0"/>
              <a:t>, ne</a:t>
            </a:r>
            <a:r>
              <a:rPr lang="lv-LV" sz="1200" dirty="0" smtClean="0"/>
              <a:t> tikai patērēšanu</a:t>
            </a:r>
          </a:p>
          <a:p>
            <a:pPr marL="285750" indent="-285750">
              <a:buFont typeface="Arial" panose="020B0604020202020204" pitchFamily="34" charset="0"/>
              <a:buChar char="•"/>
            </a:pPr>
            <a:r>
              <a:rPr lang="en-US" sz="1200" dirty="0" err="1" smtClean="0"/>
              <a:t>Sazi</a:t>
            </a:r>
            <a:r>
              <a:rPr lang="lv-LV" sz="1200" dirty="0" smtClean="0"/>
              <a:t>ņa pieejama arī Latvijas tautas locekļiem svešumā</a:t>
            </a:r>
          </a:p>
          <a:p>
            <a:pPr marL="285750" indent="-285750">
              <a:buFont typeface="Arial" panose="020B0604020202020204" pitchFamily="34" charset="0"/>
              <a:buChar char="•"/>
            </a:pPr>
            <a:r>
              <a:rPr lang="lv-LV" sz="1200" dirty="0" smtClean="0"/>
              <a:t>Balstās uz intelektuālu godīgumu</a:t>
            </a:r>
          </a:p>
          <a:p>
            <a:pPr marL="285750" indent="-285750">
              <a:buFont typeface="Arial" panose="020B0604020202020204" pitchFamily="34" charset="0"/>
              <a:buChar char="•"/>
            </a:pPr>
            <a:r>
              <a:rPr lang="lv-LV" sz="1200" dirty="0" smtClean="0"/>
              <a:t>Saziņa notiek atbilstoši vispārcilvēcīgām vērtībām un atvērta citu kultūru cilvēkiem; bez «aplenkta cietokšņa» mentalitātes.</a:t>
            </a:r>
          </a:p>
          <a:p>
            <a:pPr marL="0" marR="0" indent="0" algn="l" defTabSz="914400" rtl="0" eaLnBrk="1" fontAlgn="auto" latinLnBrk="0" hangingPunct="1">
              <a:lnSpc>
                <a:spcPct val="100000"/>
              </a:lnSpc>
              <a:spcBef>
                <a:spcPts val="0"/>
              </a:spcBef>
              <a:spcAft>
                <a:spcPts val="0"/>
              </a:spcAft>
              <a:buClrTx/>
              <a:buSzTx/>
              <a:buFontTx/>
              <a:buNone/>
              <a:tabLst/>
              <a:defRPr/>
            </a:pPr>
            <a:endParaRPr lang="lv-LV" sz="1200" dirty="0" smtClean="0"/>
          </a:p>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58</a:t>
            </a:fld>
            <a:endParaRPr lang="en-US"/>
          </a:p>
        </p:txBody>
      </p:sp>
    </p:spTree>
    <p:extLst>
      <p:ext uri="{BB962C8B-B14F-4D97-AF65-F5344CB8AC3E}">
        <p14:creationId xmlns:p14="http://schemas.microsoft.com/office/powerpoint/2010/main" val="133836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Lai kādas nebūtu partiju pielaikošanas nepilnības – tas var</a:t>
            </a:r>
            <a:r>
              <a:rPr lang="lv-LV" baseline="0" dirty="0" smtClean="0"/>
              <a:t> būt pirmais solis Jūsu sarunā ar potenciālo vēlētāju. Gandrīz katram cilvēkam ir kaut kādi viedokļi – un arī tad, ja viņš nepiekrīt pielaikošanas aplikācijas secinājumam, viņam var rasties interese.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6</a:t>
            </a:fld>
            <a:endParaRPr lang="en-US"/>
          </a:p>
        </p:txBody>
      </p:sp>
    </p:spTree>
    <p:extLst>
      <p:ext uri="{BB962C8B-B14F-4D97-AF65-F5344CB8AC3E}">
        <p14:creationId xmlns:p14="http://schemas.microsoft.com/office/powerpoint/2010/main" val="509308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sz="1200" b="0" i="0" kern="1200" dirty="0" smtClean="0">
                <a:solidFill>
                  <a:schemeClr val="tx1"/>
                </a:solidFill>
                <a:effectLst/>
                <a:latin typeface="+mn-lt"/>
                <a:ea typeface="+mn-ea"/>
                <a:cs typeface="+mn-cs"/>
              </a:rPr>
              <a:t>Katrs atbilžu komplekts cilvēku novieto kaut kur «ideoloģiju režģī»</a:t>
            </a:r>
            <a:r>
              <a:rPr lang="lv-LV" sz="1200" b="0" i="0" kern="1200" baseline="0" dirty="0" smtClean="0">
                <a:solidFill>
                  <a:schemeClr val="tx1"/>
                </a:solidFill>
                <a:effectLst/>
                <a:latin typeface="+mn-lt"/>
                <a:ea typeface="+mn-ea"/>
                <a:cs typeface="+mn-cs"/>
              </a:rPr>
              <a:t> - kur viņa preferences apraksta 0 un 1 virknīte. (Teiksim, cilvēks ir izvēlējies, vai viņš būs makroekonomiski kreiss vai labējs, nacionālists vai kosmopolīts, sociāli liberāls vai sociāli konservatīvs, dabas draugs vai tehnikas progresa piekritējs, utml.). Ir tomēr dažas situācijas, kad atrast vietu režģī ir grūti. </a:t>
            </a:r>
            <a:endParaRPr lang="lv-LV" sz="1200" b="0" i="0" kern="1200" dirty="0" smtClean="0">
              <a:solidFill>
                <a:schemeClr val="tx1"/>
              </a:solidFill>
              <a:effectLst/>
              <a:latin typeface="+mn-lt"/>
              <a:ea typeface="+mn-ea"/>
              <a:cs typeface="+mn-cs"/>
            </a:endParaRPr>
          </a:p>
          <a:p>
            <a:endParaRPr lang="lv-LV" sz="1200" b="0" i="0" kern="1200" dirty="0" smtClean="0">
              <a:solidFill>
                <a:schemeClr val="tx1"/>
              </a:solidFill>
              <a:effectLst/>
              <a:latin typeface="+mn-lt"/>
              <a:ea typeface="+mn-ea"/>
              <a:cs typeface="+mn-cs"/>
            </a:endParaRPr>
          </a:p>
          <a:p>
            <a:r>
              <a:rPr lang="lv-LV" sz="1200" b="0" i="0" kern="1200" dirty="0" smtClean="0">
                <a:solidFill>
                  <a:schemeClr val="tx1"/>
                </a:solidFill>
                <a:effectLst/>
                <a:latin typeface="+mn-lt"/>
                <a:ea typeface="+mn-ea"/>
                <a:cs typeface="+mn-cs"/>
              </a:rPr>
              <a:t>(1) Par «neizlēmušajiem vēlētājiem» - ar domu, ka viņi kādreiz izlems (režģa</a:t>
            </a:r>
            <a:r>
              <a:rPr lang="lv-LV" sz="1200" b="0" i="0" kern="1200" baseline="0" dirty="0" smtClean="0">
                <a:solidFill>
                  <a:schemeClr val="tx1"/>
                </a:solidFill>
                <a:effectLst/>
                <a:latin typeface="+mn-lt"/>
                <a:ea typeface="+mn-ea"/>
                <a:cs typeface="+mn-cs"/>
              </a:rPr>
              <a:t> minimālajiem elementiem)</a:t>
            </a:r>
            <a:r>
              <a:rPr lang="lv-LV" sz="1200" b="0" i="0" kern="1200" dirty="0" smtClean="0">
                <a:solidFill>
                  <a:schemeClr val="tx1"/>
                </a:solidFill>
                <a:effectLst/>
                <a:latin typeface="+mn-lt"/>
                <a:ea typeface="+mn-ea"/>
                <a:cs typeface="+mn-cs"/>
              </a:rPr>
              <a:t> - stāsts</a:t>
            </a:r>
            <a:r>
              <a:rPr lang="lv-LV" sz="1200" b="0" i="0" kern="1200" baseline="0" dirty="0" smtClean="0">
                <a:solidFill>
                  <a:schemeClr val="tx1"/>
                </a:solidFill>
                <a:effectLst/>
                <a:latin typeface="+mn-lt"/>
                <a:ea typeface="+mn-ea"/>
                <a:cs typeface="+mn-cs"/>
              </a:rPr>
              <a:t> no Krievijas medijiem: </a:t>
            </a:r>
            <a:endParaRPr lang="lv-LV"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Strange people those Americans.  A week to the election and they still don’t know who the president of their country will be.</a:t>
            </a:r>
            <a:endParaRPr lang="lv-LV" sz="1200" b="0" i="0" kern="1200" dirty="0" smtClean="0">
              <a:solidFill>
                <a:schemeClr val="tx1"/>
              </a:solidFill>
              <a:effectLst/>
              <a:latin typeface="+mn-lt"/>
              <a:ea typeface="+mn-ea"/>
              <a:cs typeface="+mn-cs"/>
            </a:endParaRPr>
          </a:p>
          <a:p>
            <a:endParaRPr lang="lv-LV" sz="1200" b="0" i="0" kern="1200" dirty="0" smtClean="0">
              <a:solidFill>
                <a:schemeClr val="tx1"/>
              </a:solidFill>
              <a:effectLst/>
              <a:latin typeface="+mn-lt"/>
              <a:ea typeface="+mn-ea"/>
              <a:cs typeface="+mn-cs"/>
            </a:endParaRPr>
          </a:p>
          <a:p>
            <a:r>
              <a:rPr lang="lv-LV" sz="1200" b="0" i="0" kern="1200" dirty="0" smtClean="0">
                <a:solidFill>
                  <a:schemeClr val="tx1"/>
                </a:solidFill>
                <a:effectLst/>
                <a:latin typeface="+mn-lt"/>
                <a:ea typeface="+mn-ea"/>
                <a:cs typeface="+mn-cs"/>
              </a:rPr>
              <a:t>(2) Vēlētāji var būt arī</a:t>
            </a:r>
            <a:r>
              <a:rPr lang="lv-LV" sz="1200" b="0" i="0" kern="1200" baseline="0" dirty="0" smtClean="0">
                <a:solidFill>
                  <a:schemeClr val="tx1"/>
                </a:solidFill>
                <a:effectLst/>
                <a:latin typeface="+mn-lt"/>
                <a:ea typeface="+mn-ea"/>
                <a:cs typeface="+mn-cs"/>
              </a:rPr>
              <a:t> kā Jehovas liecinieki, kuri ir nākamās Dieva valstības pilsoņi; un vēlēšanu iznākums Latvijā viņiem galīgi nav aktuāls. (Režģa maksimālais elements.)</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7</a:t>
            </a:fld>
            <a:endParaRPr lang="en-US"/>
          </a:p>
        </p:txBody>
      </p:sp>
    </p:spTree>
    <p:extLst>
      <p:ext uri="{BB962C8B-B14F-4D97-AF65-F5344CB8AC3E}">
        <p14:creationId xmlns:p14="http://schemas.microsoft.com/office/powerpoint/2010/main" val="186897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Apolitiskums noved pie konkrēta</a:t>
            </a:r>
            <a:r>
              <a:rPr lang="lv-LV" baseline="0" dirty="0" smtClean="0"/>
              <a:t> rezultāta vēlētāja dzīves vidē. Šis rezultāts var pats par sevi būt arī dinamisks un interesants; vienīgais trūkums – cilvēks var šajā politiskajā vidē neatrast sev vietu vai nejusties labi, ja tā veidota, neņemot vērā viņa vēlmes.</a:t>
            </a:r>
            <a:endParaRPr lang="lv-LV"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lv-LV"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8</a:t>
            </a:fld>
            <a:endParaRPr lang="en-US"/>
          </a:p>
        </p:txBody>
      </p:sp>
    </p:spTree>
    <p:extLst>
      <p:ext uri="{BB962C8B-B14F-4D97-AF65-F5344CB8AC3E}">
        <p14:creationId xmlns:p14="http://schemas.microsoft.com/office/powerpoint/2010/main" val="3863289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baseline="0" dirty="0" smtClean="0"/>
              <a:t>Šī ir atsauce uz F.Kapras filmas epizodi, kur eņģelis galvenajam varonim parāda, kāda izskatītos viņa dzimtā pilsēta, ja viņš tajā nebūtu dzīvojis.</a:t>
            </a:r>
          </a:p>
        </p:txBody>
      </p:sp>
      <p:sp>
        <p:nvSpPr>
          <p:cNvPr id="4" name="Slide Number Placeholder 3"/>
          <p:cNvSpPr>
            <a:spLocks noGrp="1"/>
          </p:cNvSpPr>
          <p:nvPr>
            <p:ph type="sldNum" idx="10"/>
          </p:nvPr>
        </p:nvSpPr>
        <p:spPr/>
        <p:txBody>
          <a:bodyPr/>
          <a:lstStyle/>
          <a:p>
            <a:pPr algn="r"/>
            <a:fld id="{59F38593-E0AF-4C4A-8A23-F1E93B36D532}" type="slidenum">
              <a:rPr lang="en-US" smtClean="0"/>
              <a:t>9</a:t>
            </a:fld>
            <a:endParaRPr lang="en-US"/>
          </a:p>
        </p:txBody>
      </p:sp>
    </p:spTree>
    <p:extLst>
      <p:ext uri="{BB962C8B-B14F-4D97-AF65-F5344CB8AC3E}">
        <p14:creationId xmlns:p14="http://schemas.microsoft.com/office/powerpoint/2010/main" val="1783668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Jautājums: Ko tu pats esi izdarījis, lai tev būtu par ko balsot? </a:t>
            </a:r>
          </a:p>
          <a:p>
            <a:r>
              <a:rPr lang="lv-LV" dirty="0" smtClean="0"/>
              <a:t>Ir</a:t>
            </a:r>
            <a:r>
              <a:rPr lang="lv-LV" baseline="0" dirty="0" smtClean="0"/>
              <a:t> tomēr situācijas, kad pat Saeimas deputāti nevar iespaidot to, kā tiks veidoti saraksti – tostarp tie deputāti, kuri 2014.g. vasarā izstājās no Vienotības vai SC (Janīna Kursīte, Andris Buiķis, Inguna Rībena, u.c.). Sarakstu veidošana ir ļoti šauras grupas iniciativa – un ja partiju sistēma ir izveidojusies un ir ievērojamas iekļuves izmaksas (entry costs), tad monopolstāvoklis ir kaut kā jāregulē. </a:t>
            </a:r>
          </a:p>
          <a:p>
            <a:endParaRPr lang="lv-LV" baseline="0" dirty="0" smtClean="0"/>
          </a:p>
          <a:p>
            <a:r>
              <a:rPr lang="lv-LV" baseline="0" dirty="0" smtClean="0"/>
              <a:t>DOSAAF PSRS okupācijas apstākļos bija sabiedriska organizācija, kurā cilvēks varēja iestāties, maksāt biedru naudas, piedalīties pasākumos un pat ieņemt amatus. Vienīgi nebija iespējams saprast, kurš un ar kādu mērķi šo organizāciju vada; kā «tur augšā» tiek pieņemti lēmumi. Orgj-as vadība bija pietiekami necaurspīdīga. </a:t>
            </a:r>
          </a:p>
        </p:txBody>
      </p:sp>
      <p:sp>
        <p:nvSpPr>
          <p:cNvPr id="4" name="Slide Number Placeholder 3"/>
          <p:cNvSpPr>
            <a:spLocks noGrp="1"/>
          </p:cNvSpPr>
          <p:nvPr>
            <p:ph type="sldNum" idx="10"/>
          </p:nvPr>
        </p:nvSpPr>
        <p:spPr/>
        <p:txBody>
          <a:bodyPr/>
          <a:lstStyle/>
          <a:p>
            <a:pPr algn="r"/>
            <a:fld id="{59F38593-E0AF-4C4A-8A23-F1E93B36D532}" type="slidenum">
              <a:rPr lang="en-US" smtClean="0"/>
              <a:t>10</a:t>
            </a:fld>
            <a:endParaRPr lang="en-US"/>
          </a:p>
        </p:txBody>
      </p:sp>
    </p:spTree>
    <p:extLst>
      <p:ext uri="{BB962C8B-B14F-4D97-AF65-F5344CB8AC3E}">
        <p14:creationId xmlns:p14="http://schemas.microsoft.com/office/powerpoint/2010/main" val="23471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lvl1pPr>
          </a:lstStyle>
          <a:p>
            <a:endParaRPr dirty="0"/>
          </a:p>
        </p:txBody>
      </p:sp>
      <p:sp>
        <p:nvSpPr>
          <p:cNvPr id="55" name="PlaceHolder 2"/>
          <p:cNvSpPr>
            <a:spLocks noGrp="1"/>
          </p:cNvSpPr>
          <p:nvPr>
            <p:ph type="subTitle"/>
          </p:nvPr>
        </p:nvSpPr>
        <p:spPr>
          <a:xfrm>
            <a:off x="152280" y="895320"/>
            <a:ext cx="8838360" cy="3851280"/>
          </a:xfrm>
          <a:prstGeom prst="rect">
            <a:avLst/>
          </a:prstGeom>
        </p:spPr>
        <p:txBody>
          <a:bodyPr wrap="none" lIns="0" tIns="0" rIns="0" bIns="0" anchor="ctr"/>
          <a:lstStyle/>
          <a:p>
            <a:pPr algn="ctr"/>
            <a:endParaRP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lvl1pPr>
          </a:lstStyle>
          <a:p>
            <a:endParaRPr dirty="0"/>
          </a:p>
        </p:txBody>
      </p:sp>
      <p:sp>
        <p:nvSpPr>
          <p:cNvPr id="4" name="PlaceHolder 2"/>
          <p:cNvSpPr>
            <a:spLocks noGrp="1"/>
          </p:cNvSpPr>
          <p:nvPr>
            <p:ph type="body" idx="10"/>
          </p:nvPr>
        </p:nvSpPr>
        <p:spPr>
          <a:xfrm>
            <a:off x="152280" y="895320"/>
            <a:ext cx="8839320" cy="3850920"/>
          </a:xfrm>
          <a:prstGeom prst="rect">
            <a:avLst/>
          </a:prstGeom>
        </p:spPr>
        <p:txBody>
          <a:bodyPr wrap="square" lIns="0" tIns="0" rIns="0" bIns="0"/>
          <a:lstStyle/>
          <a:p>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solidFill>
                  <a:schemeClr val="bg1"/>
                </a:solidFill>
              </a:defRPr>
            </a:lvl1pPr>
          </a:lstStyle>
          <a:p>
            <a:endParaRPr dirty="0"/>
          </a:p>
        </p:txBody>
      </p:sp>
      <p:sp>
        <p:nvSpPr>
          <p:cNvPr id="60" name="PlaceHolder 3"/>
          <p:cNvSpPr>
            <a:spLocks noGrp="1"/>
          </p:cNvSpPr>
          <p:nvPr>
            <p:ph type="body"/>
          </p:nvPr>
        </p:nvSpPr>
        <p:spPr>
          <a:xfrm>
            <a:off x="4681080" y="895320"/>
            <a:ext cx="4312800" cy="3850920"/>
          </a:xfrm>
          <a:prstGeom prst="rect">
            <a:avLst/>
          </a:prstGeom>
        </p:spPr>
        <p:txBody>
          <a:bodyPr wrap="square" lIns="0" tIns="0" rIns="0" bIns="0">
            <a:normAutofit/>
          </a:bodyPr>
          <a:lstStyle/>
          <a:p>
            <a:endParaRPr dirty="0"/>
          </a:p>
        </p:txBody>
      </p:sp>
      <p:sp>
        <p:nvSpPr>
          <p:cNvPr id="5" name="PlaceHolder 3"/>
          <p:cNvSpPr>
            <a:spLocks noGrp="1"/>
          </p:cNvSpPr>
          <p:nvPr>
            <p:ph type="body" idx="10"/>
          </p:nvPr>
        </p:nvSpPr>
        <p:spPr>
          <a:xfrm>
            <a:off x="228600" y="895350"/>
            <a:ext cx="4312800" cy="3850920"/>
          </a:xfrm>
          <a:prstGeom prst="rect">
            <a:avLst/>
          </a:prstGeom>
        </p:spPr>
        <p:txBody>
          <a:bodyPr wrap="square" lIns="0" tIns="0" rIns="0" bIns="0">
            <a:normAutofit/>
          </a:bodyPr>
          <a:lstStyle/>
          <a:p>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536575"/>
          </a:xfrm>
          <a:prstGeom prst="rect">
            <a:avLst/>
          </a:prstGeom>
        </p:spPr>
        <p:txBody>
          <a:bodyPr/>
          <a:lstStyle>
            <a:lvl1pPr>
              <a:defRPr sz="2400" b="0">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2924DBC1-556A-4EA0-9477-A2E8A2CDA29A}" type="datetimeFigureOut">
              <a:rPr lang="en-GB" smtClean="0"/>
              <a:t>2014-09-20</a:t>
            </a:fld>
            <a:endParaRPr lang="en-GB"/>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EA1CA410-5910-49E2-8CD3-6A14C280120A}" type="slidenum">
              <a:rPr lang="en-GB" smtClean="0"/>
              <a:t>‹#›</a:t>
            </a:fld>
            <a:endParaRPr lang="en-GB"/>
          </a:p>
        </p:txBody>
      </p:sp>
    </p:spTree>
    <p:extLst>
      <p:ext uri="{BB962C8B-B14F-4D97-AF65-F5344CB8AC3E}">
        <p14:creationId xmlns:p14="http://schemas.microsoft.com/office/powerpoint/2010/main" val="2644418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a:t>
            </a:r>
            <a:r>
              <a:rPr lang="lv-LV" dirty="0" smtClean="0"/>
              <a:t>title</a:t>
            </a:r>
            <a:endParaRPr lang="en-GB" dirty="0"/>
          </a:p>
        </p:txBody>
      </p:sp>
      <p:sp>
        <p:nvSpPr>
          <p:cNvPr id="5" name="Text Placeholder 4"/>
          <p:cNvSpPr>
            <a:spLocks noGrp="1"/>
          </p:cNvSpPr>
          <p:nvPr>
            <p:ph type="body" sz="quarter" idx="11"/>
          </p:nvPr>
        </p:nvSpPr>
        <p:spPr>
          <a:xfrm>
            <a:off x="381000" y="2495550"/>
            <a:ext cx="48006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 Placeholder 6"/>
          <p:cNvSpPr>
            <a:spLocks noGrp="1"/>
          </p:cNvSpPr>
          <p:nvPr>
            <p:ph type="body" sz="quarter" idx="12" hasCustomPrompt="1"/>
          </p:nvPr>
        </p:nvSpPr>
        <p:spPr>
          <a:xfrm>
            <a:off x="381000" y="2038350"/>
            <a:ext cx="5562600" cy="304800"/>
          </a:xfrm>
        </p:spPr>
        <p:txBody>
          <a:bodyPr>
            <a:noAutofit/>
          </a:bodyPr>
          <a:lstStyle>
            <a:lvl1pPr>
              <a:defRPr sz="2000" b="0">
                <a:solidFill>
                  <a:schemeClr val="bg1"/>
                </a:solidFill>
              </a:defRPr>
            </a:lvl1pPr>
          </a:lstStyle>
          <a:p>
            <a:pPr lvl="0"/>
            <a:r>
              <a:rPr lang="en-US" dirty="0" smtClean="0"/>
              <a:t>Click to </a:t>
            </a:r>
            <a:r>
              <a:rPr lang="lv-LV" dirty="0" smtClean="0"/>
              <a:t>e</a:t>
            </a:r>
            <a:r>
              <a:rPr lang="en-US" dirty="0" err="1" smtClean="0"/>
              <a:t>dit</a:t>
            </a:r>
            <a:r>
              <a:rPr lang="en-US" dirty="0" smtClean="0"/>
              <a:t> </a:t>
            </a:r>
            <a:r>
              <a:rPr lang="lv-LV" dirty="0" smtClean="0"/>
              <a:t>subtitle</a:t>
            </a:r>
            <a:endParaRPr lang="en-US" dirty="0" smtClean="0"/>
          </a:p>
        </p:txBody>
      </p:sp>
    </p:spTree>
    <p:extLst>
      <p:ext uri="{BB962C8B-B14F-4D97-AF65-F5344CB8AC3E}">
        <p14:creationId xmlns:p14="http://schemas.microsoft.com/office/powerpoint/2010/main" val="253682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536575"/>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2924DBC1-556A-4EA0-9477-A2E8A2CDA29A}" type="datetimeFigureOut">
              <a:rPr lang="en-GB" smtClean="0"/>
              <a:t>2014-09-20</a:t>
            </a:fld>
            <a:endParaRPr lang="en-GB"/>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EA1CA410-5910-49E2-8CD3-6A14C280120A}" type="slidenum">
              <a:rPr lang="en-GB" smtClean="0"/>
              <a:t>‹#›</a:t>
            </a:fld>
            <a:endParaRPr lang="en-GB"/>
          </a:p>
        </p:txBody>
      </p:sp>
    </p:spTree>
    <p:extLst>
      <p:ext uri="{BB962C8B-B14F-4D97-AF65-F5344CB8AC3E}">
        <p14:creationId xmlns:p14="http://schemas.microsoft.com/office/powerpoint/2010/main" val="3572809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lvl1pPr>
          </a:lstStyle>
          <a:p>
            <a:endParaRPr dirty="0"/>
          </a:p>
        </p:txBody>
      </p:sp>
      <p:sp>
        <p:nvSpPr>
          <p:cNvPr id="4" name="PlaceHolder 2"/>
          <p:cNvSpPr>
            <a:spLocks noGrp="1"/>
          </p:cNvSpPr>
          <p:nvPr>
            <p:ph type="body" idx="10"/>
          </p:nvPr>
        </p:nvSpPr>
        <p:spPr>
          <a:xfrm>
            <a:off x="152280" y="895320"/>
            <a:ext cx="8839320" cy="3850920"/>
          </a:xfrm>
          <a:prstGeom prst="rect">
            <a:avLst/>
          </a:prstGeom>
        </p:spPr>
        <p:txBody>
          <a:bodyPr wrap="square" lIns="0" tIns="0" rIns="0" bIns="0"/>
          <a:lstStyle/>
          <a:p>
            <a:endParaRPr/>
          </a:p>
        </p:txBody>
      </p:sp>
    </p:spTree>
    <p:extLst>
      <p:ext uri="{BB962C8B-B14F-4D97-AF65-F5344CB8AC3E}">
        <p14:creationId xmlns:p14="http://schemas.microsoft.com/office/powerpoint/2010/main" val="31454397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13"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3"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10D20CA4-D535-4DD9-970A-832CE17BD47C}" type="slidenum">
              <a:rPr lang="en-US" sz="800">
                <a:solidFill>
                  <a:srgbClr val="BFBFBF"/>
                </a:solidFill>
                <a:latin typeface="Arial"/>
                <a:ea typeface="DejaVu Sans"/>
              </a:rPr>
              <a:t>‹#›</a:t>
            </a:fld>
            <a:endParaRPr/>
          </a:p>
        </p:txBody>
      </p:sp>
      <p:pic>
        <p:nvPicPr>
          <p:cNvPr id="4" name="Picture 9"/>
          <p:cNvPicPr/>
          <p:nvPr/>
        </p:nvPicPr>
        <p:blipFill>
          <a:blip r:embed="rId4"/>
          <a:stretch>
            <a:fillRect/>
          </a:stretch>
        </p:blipFill>
        <p:spPr>
          <a:xfrm>
            <a:off x="0" y="590400"/>
            <a:ext cx="9143280" cy="4571280"/>
          </a:xfrm>
          <a:prstGeom prst="rect">
            <a:avLst/>
          </a:prstGeom>
          <a:ln>
            <a:noFill/>
          </a:ln>
        </p:spPr>
      </p:pic>
      <p:pic>
        <p:nvPicPr>
          <p:cNvPr id="9" name="Picture 3"/>
          <p:cNvPicPr/>
          <p:nvPr/>
        </p:nvPicPr>
        <p:blipFill>
          <a:blip r:embed="rId5"/>
          <a:stretch>
            <a:fillRect/>
          </a:stretch>
        </p:blipFill>
        <p:spPr>
          <a:xfrm>
            <a:off x="257760" y="0"/>
            <a:ext cx="1904400" cy="951840"/>
          </a:xfrm>
          <a:prstGeom prst="rect">
            <a:avLst/>
          </a:prstGeom>
          <a:ln>
            <a:noFill/>
          </a:ln>
        </p:spPr>
      </p:pic>
      <p:sp>
        <p:nvSpPr>
          <p:cNvPr id="10" name="PlaceHolder 9"/>
          <p:cNvSpPr>
            <a:spLocks noGrp="1"/>
          </p:cNvSpPr>
          <p:nvPr>
            <p:ph type="title"/>
          </p:nvPr>
        </p:nvSpPr>
        <p:spPr>
          <a:xfrm>
            <a:off x="152280" y="-9000"/>
            <a:ext cx="7543080" cy="522720"/>
          </a:xfrm>
          <a:prstGeom prst="rect">
            <a:avLst/>
          </a:prstGeom>
        </p:spPr>
        <p:txBody>
          <a:bodyPr wrap="none" lIns="0" tIns="0" rIns="0" bIns="0" anchor="ctr"/>
          <a:lstStyle/>
          <a:p>
            <a:r>
              <a:rPr lang="en-US"/>
              <a:t>Click to edit the title text format</a:t>
            </a:r>
            <a:endParaRPr/>
          </a:p>
        </p:txBody>
      </p:sp>
      <p:sp>
        <p:nvSpPr>
          <p:cNvPr id="11" name="PlaceHolder 10"/>
          <p:cNvSpPr>
            <a:spLocks noGrp="1"/>
          </p:cNvSpPr>
          <p:nvPr>
            <p:ph type="body"/>
          </p:nvPr>
        </p:nvSpPr>
        <p:spPr>
          <a:xfrm>
            <a:off x="457200" y="1203480"/>
            <a:ext cx="8229240" cy="298296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4" name="Rectangle 13"/>
          <p:cNvSpPr/>
          <p:nvPr/>
        </p:nvSpPr>
        <p:spPr>
          <a:xfrm>
            <a:off x="1209960" y="133350"/>
            <a:ext cx="84744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Lst>
  <p:timing>
    <p:tnLst>
      <p:par>
        <p:cTn id="1" dur="indefinite" restart="never" nodeType="tmRoot"/>
      </p:par>
    </p:tnLst>
  </p:timing>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6" name="Picture 2"/>
          <p:cNvPicPr/>
          <p:nvPr/>
        </p:nvPicPr>
        <p:blipFill>
          <a:blip r:embed="rId6"/>
          <a:stretch>
            <a:fillRect/>
          </a:stretch>
        </p:blipFill>
        <p:spPr>
          <a:xfrm>
            <a:off x="0" y="0"/>
            <a:ext cx="9143640" cy="511560"/>
          </a:xfrm>
          <a:prstGeom prst="rect">
            <a:avLst/>
          </a:prstGeom>
          <a:ln>
            <a:noFill/>
          </a:ln>
        </p:spPr>
      </p:pic>
      <p:sp>
        <p:nvSpPr>
          <p:cNvPr id="47"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8"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9"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a:solidFill>
                  <a:srgbClr val="BFBFBF"/>
                </a:solidFill>
                <a:latin typeface="Arial"/>
                <a:ea typeface="DejaVu Sans"/>
              </a:rPr>
              <a:t>Creative Commons</a:t>
            </a:r>
            <a:endParaRPr/>
          </a:p>
        </p:txBody>
      </p:sp>
      <p:sp>
        <p:nvSpPr>
          <p:cNvPr id="50"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E5F447E5-9DC4-4A02-8A39-B4DD67ECFEBB}" type="slidenum">
              <a:rPr lang="en-US" sz="800">
                <a:solidFill>
                  <a:srgbClr val="BFBFBF"/>
                </a:solidFill>
                <a:latin typeface="Arial"/>
                <a:ea typeface="DejaVu Sans"/>
              </a:rPr>
              <a:t>‹#›</a:t>
            </a:fld>
            <a:endParaRPr/>
          </a:p>
        </p:txBody>
      </p:sp>
      <p:pic>
        <p:nvPicPr>
          <p:cNvPr id="51" name="Picture 4"/>
          <p:cNvPicPr/>
          <p:nvPr/>
        </p:nvPicPr>
        <p:blipFill>
          <a:blip r:embed="rId7"/>
          <a:stretch>
            <a:fillRect/>
          </a:stretch>
        </p:blipFill>
        <p:spPr>
          <a:xfrm>
            <a:off x="8119080" y="0"/>
            <a:ext cx="1024200" cy="511560"/>
          </a:xfrm>
          <a:prstGeom prst="rect">
            <a:avLst/>
          </a:prstGeom>
          <a:ln>
            <a:noFill/>
          </a:ln>
        </p:spPr>
      </p:pic>
      <p:sp>
        <p:nvSpPr>
          <p:cNvPr id="52" name="PlaceHolder 5"/>
          <p:cNvSpPr>
            <a:spLocks noGrp="1"/>
          </p:cNvSpPr>
          <p:nvPr>
            <p:ph type="title"/>
          </p:nvPr>
        </p:nvSpPr>
        <p:spPr>
          <a:xfrm>
            <a:off x="152280" y="-9000"/>
            <a:ext cx="7543080" cy="522360"/>
          </a:xfrm>
          <a:prstGeom prst="rect">
            <a:avLst/>
          </a:prstGeom>
        </p:spPr>
        <p:txBody>
          <a:bodyPr lIns="90000" tIns="45000" rIns="90000" bIns="45000" anchor="ctr"/>
          <a:lstStyle/>
          <a:p>
            <a:pPr>
              <a:lnSpc>
                <a:spcPct val="100000"/>
              </a:lnSpc>
            </a:pPr>
            <a:r>
              <a:rPr lang="en-US" sz="2500" dirty="0">
                <a:solidFill>
                  <a:srgbClr val="000000"/>
                </a:solidFill>
                <a:latin typeface="Arial"/>
              </a:rPr>
              <a:t>Click to edit the title text </a:t>
            </a:r>
            <a:r>
              <a:rPr lang="en-US" sz="2500" dirty="0" err="1">
                <a:solidFill>
                  <a:srgbClr val="000000"/>
                </a:solidFill>
                <a:latin typeface="Arial"/>
              </a:rPr>
              <a:t>formatClick</a:t>
            </a:r>
            <a:r>
              <a:rPr lang="en-US" sz="2500" dirty="0">
                <a:solidFill>
                  <a:srgbClr val="000000"/>
                </a:solidFill>
                <a:latin typeface="Arial"/>
              </a:rPr>
              <a:t> to edit the title text </a:t>
            </a:r>
            <a:r>
              <a:rPr lang="en-US" sz="2500" dirty="0" err="1">
                <a:solidFill>
                  <a:srgbClr val="000000"/>
                </a:solidFill>
                <a:latin typeface="Arial"/>
              </a:rPr>
              <a:t>formatClick</a:t>
            </a:r>
            <a:r>
              <a:rPr lang="en-US" sz="2500" dirty="0">
                <a:solidFill>
                  <a:srgbClr val="000000"/>
                </a:solidFill>
                <a:latin typeface="Arial"/>
              </a:rPr>
              <a:t> to edit Master title style</a:t>
            </a:r>
            <a:endParaRPr dirty="0"/>
          </a:p>
        </p:txBody>
      </p:sp>
      <p:sp>
        <p:nvSpPr>
          <p:cNvPr id="53" name="PlaceHolder 6"/>
          <p:cNvSpPr>
            <a:spLocks noGrp="1"/>
          </p:cNvSpPr>
          <p:nvPr>
            <p:ph type="body"/>
          </p:nvPr>
        </p:nvSpPr>
        <p:spPr>
          <a:xfrm>
            <a:off x="152280" y="895320"/>
            <a:ext cx="8838360" cy="3850920"/>
          </a:xfrm>
          <a:prstGeom prst="rect">
            <a:avLst/>
          </a:prstGeom>
        </p:spPr>
        <p:txBody>
          <a:bodyPr lIns="90000" tIns="45000" rIns="90000" bIns="45000"/>
          <a:lstStyle/>
          <a:p>
            <a:pPr>
              <a:buSzPct val="25000"/>
              <a:buFont typeface="StarSymbol"/>
              <a:buChar char=""/>
            </a:pPr>
            <a:r>
              <a:rPr lang="en-US" sz="2000" dirty="0">
                <a:solidFill>
                  <a:srgbClr val="003352"/>
                </a:solidFill>
                <a:latin typeface="Arial"/>
              </a:rPr>
              <a:t>Click to edit the outline text format</a:t>
            </a:r>
            <a:endParaRPr dirty="0"/>
          </a:p>
          <a:p>
            <a:pPr lvl="1">
              <a:buSzPct val="25000"/>
              <a:buFont typeface="StarSymbol"/>
              <a:buChar char=""/>
            </a:pPr>
            <a:r>
              <a:rPr lang="en-US" sz="2000" dirty="0">
                <a:solidFill>
                  <a:srgbClr val="003352"/>
                </a:solidFill>
                <a:latin typeface="Arial"/>
              </a:rPr>
              <a:t>Second Outline Level</a:t>
            </a:r>
            <a:endParaRPr dirty="0"/>
          </a:p>
          <a:p>
            <a:pPr lvl="2">
              <a:buSzPct val="25000"/>
              <a:buFont typeface="StarSymbol"/>
              <a:buChar char=""/>
            </a:pPr>
            <a:r>
              <a:rPr lang="en-US" sz="2000" dirty="0">
                <a:solidFill>
                  <a:srgbClr val="003352"/>
                </a:solidFill>
                <a:latin typeface="Arial"/>
              </a:rPr>
              <a:t>Third Outline Level</a:t>
            </a:r>
            <a:endParaRPr dirty="0"/>
          </a:p>
          <a:p>
            <a:pPr lvl="3">
              <a:buSzPct val="25000"/>
              <a:buFont typeface="StarSymbol"/>
              <a:buChar char=""/>
            </a:pPr>
            <a:r>
              <a:rPr lang="en-US" sz="2000" dirty="0">
                <a:solidFill>
                  <a:srgbClr val="003352"/>
                </a:solidFill>
                <a:latin typeface="Arial"/>
              </a:rPr>
              <a:t>Fourth Outline Level</a:t>
            </a:r>
            <a:endParaRPr dirty="0"/>
          </a:p>
          <a:p>
            <a:pPr lvl="4">
              <a:buSzPct val="25000"/>
              <a:buFont typeface="StarSymbol"/>
              <a:buChar char=""/>
            </a:pPr>
            <a:r>
              <a:rPr lang="en-US" sz="2000" dirty="0">
                <a:solidFill>
                  <a:srgbClr val="003352"/>
                </a:solidFill>
                <a:latin typeface="Arial"/>
              </a:rPr>
              <a:t>Fifth Outline Level</a:t>
            </a:r>
            <a:endParaRPr dirty="0"/>
          </a:p>
          <a:p>
            <a:pPr lvl="5">
              <a:buSzPct val="25000"/>
              <a:buFont typeface="StarSymbol"/>
              <a:buChar char=""/>
            </a:pPr>
            <a:r>
              <a:rPr lang="en-US" sz="2000" dirty="0">
                <a:solidFill>
                  <a:srgbClr val="003352"/>
                </a:solidFill>
                <a:latin typeface="Arial"/>
              </a:rPr>
              <a:t>Sixth Outline Level</a:t>
            </a:r>
            <a:endParaRPr dirty="0"/>
          </a:p>
          <a:p>
            <a:pPr>
              <a:lnSpc>
                <a:spcPct val="100000"/>
              </a:lnSpc>
              <a:buFont typeface="Arial"/>
              <a:buChar char="•"/>
            </a:pPr>
            <a:r>
              <a:rPr lang="en-US" sz="2000" dirty="0">
                <a:solidFill>
                  <a:srgbClr val="003352"/>
                </a:solidFill>
                <a:latin typeface="Arial"/>
              </a:rPr>
              <a:t>Seventh Outline </a:t>
            </a:r>
            <a:r>
              <a:rPr lang="en-US" sz="2000" dirty="0" err="1">
                <a:solidFill>
                  <a:srgbClr val="003352"/>
                </a:solidFill>
                <a:latin typeface="Arial"/>
              </a:rPr>
              <a:t>LevelClick</a:t>
            </a:r>
            <a:r>
              <a:rPr lang="en-US" sz="2000" dirty="0">
                <a:solidFill>
                  <a:srgbClr val="003352"/>
                </a:solidFill>
                <a:latin typeface="Arial"/>
              </a:rPr>
              <a:t> to edit Master text styles</a:t>
            </a:r>
            <a:endParaRPr dirty="0"/>
          </a:p>
        </p:txBody>
      </p:sp>
      <p:sp>
        <p:nvSpPr>
          <p:cNvPr id="2" name="Rectangle 1"/>
          <p:cNvSpPr/>
          <p:nvPr/>
        </p:nvSpPr>
        <p:spPr>
          <a:xfrm>
            <a:off x="8631180" y="76200"/>
            <a:ext cx="436620"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iming>
    <p:tnLst>
      <p:par>
        <p:cTn id="1" dur="indefinite" restart="never" nodeType="tmRoot"/>
      </p:par>
    </p:tnLst>
  </p:timing>
  <p:txStyles>
    <p:titleStyle>
      <a:lvl1pPr>
        <a:defRPr sz="2000">
          <a:solidFill>
            <a:schemeClr val="bg1"/>
          </a:solidFill>
        </a:defRPr>
      </a:lvl1pPr>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8"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9"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dirty="0">
                <a:solidFill>
                  <a:srgbClr val="BFBFBF"/>
                </a:solidFill>
                <a:latin typeface="Arial"/>
                <a:ea typeface="DejaVu Sans"/>
              </a:rPr>
              <a:t>Creative Commons</a:t>
            </a:r>
            <a:endParaRPr dirty="0"/>
          </a:p>
        </p:txBody>
      </p:sp>
      <p:sp>
        <p:nvSpPr>
          <p:cNvPr id="50"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E5F447E5-9DC4-4A02-8A39-B4DD67ECFEBB}" type="slidenum">
              <a:rPr lang="en-US" sz="800">
                <a:solidFill>
                  <a:srgbClr val="BFBFBF"/>
                </a:solidFill>
                <a:latin typeface="Arial"/>
                <a:ea typeface="DejaVu Sans"/>
              </a:rPr>
              <a:t>‹#›</a:t>
            </a:fld>
            <a:endParaRPr/>
          </a:p>
        </p:txBody>
      </p:sp>
      <p:sp>
        <p:nvSpPr>
          <p:cNvPr id="11" name="Subtitle 2"/>
          <p:cNvSpPr txBox="1">
            <a:spLocks/>
          </p:cNvSpPr>
          <p:nvPr/>
        </p:nvSpPr>
        <p:spPr>
          <a:xfrm>
            <a:off x="0" y="1990271"/>
            <a:ext cx="6400593" cy="400504"/>
          </a:xfrm>
          <a:prstGeom prst="rect">
            <a:avLst/>
          </a:prstGeom>
          <a:solidFill>
            <a:schemeClr val="tx1">
              <a:alpha val="31000"/>
            </a:schemeClr>
          </a:solidFill>
        </p:spPr>
        <p:txBody>
          <a:bodyPr vert="horz" lIns="91440" tIns="45720" rIns="91440" bIns="45720" rtlCol="0" anchor="ctr" anchorCtr="0">
            <a:noAutofit/>
          </a:bodyPr>
          <a:lstStyle>
            <a:lvl1pPr marL="645750" indent="-285750">
              <a:buNone/>
              <a:defRPr lang="en-US" sz="1800" b="0" i="0" cap="none" dirty="0">
                <a:solidFill>
                  <a:schemeClr val="bg1"/>
                </a:solidFill>
              </a:defRPr>
            </a:lvl1pPr>
          </a:lstStyle>
          <a:p>
            <a:pPr marL="360000" indent="0"/>
            <a:endParaRPr lang="en-GB" kern="0" dirty="0"/>
          </a:p>
        </p:txBody>
      </p:sp>
      <p:sp>
        <p:nvSpPr>
          <p:cNvPr id="12" name="Text Placeholder 6"/>
          <p:cNvSpPr txBox="1">
            <a:spLocks/>
          </p:cNvSpPr>
          <p:nvPr/>
        </p:nvSpPr>
        <p:spPr>
          <a:xfrm>
            <a:off x="-2275" y="1414283"/>
            <a:ext cx="6403075" cy="557213"/>
          </a:xfrm>
          <a:prstGeom prst="rect">
            <a:avLst/>
          </a:prstGeom>
          <a:solidFill>
            <a:srgbClr val="0070C0">
              <a:alpha val="90000"/>
            </a:srgbClr>
          </a:solidFill>
        </p:spPr>
        <p:txBody>
          <a:bodyPr anchor="ctr" anchorCtr="0">
            <a:normAutofit/>
          </a:bodyPr>
          <a:lstStyle>
            <a:lvl1pPr marL="360000" indent="0" algn="l">
              <a:buNone/>
              <a:defRPr sz="2430" b="0" i="0" cap="small" baseline="0">
                <a:solidFill>
                  <a:schemeClr val="bg1"/>
                </a:solidFill>
              </a:defRPr>
            </a:lvl1pPr>
          </a:lstStyle>
          <a:p>
            <a:endParaRPr lang="en-GB" kern="0" dirty="0"/>
          </a:p>
        </p:txBody>
      </p:sp>
      <p:pic>
        <p:nvPicPr>
          <p:cNvPr id="14" name="Picture 3"/>
          <p:cNvPicPr/>
          <p:nvPr/>
        </p:nvPicPr>
        <p:blipFill>
          <a:blip r:embed="rId5"/>
          <a:stretch>
            <a:fillRect/>
          </a:stretch>
        </p:blipFill>
        <p:spPr>
          <a:xfrm>
            <a:off x="6477000" y="1428750"/>
            <a:ext cx="1904400" cy="951840"/>
          </a:xfrm>
          <a:prstGeom prst="rect">
            <a:avLst/>
          </a:prstGeom>
          <a:ln>
            <a:noFill/>
          </a:ln>
        </p:spPr>
      </p:pic>
      <p:sp>
        <p:nvSpPr>
          <p:cNvPr id="3" name="Rectangle 2"/>
          <p:cNvSpPr/>
          <p:nvPr/>
        </p:nvSpPr>
        <p:spPr>
          <a:xfrm>
            <a:off x="7429200" y="1553757"/>
            <a:ext cx="876600" cy="685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Placeholder 3"/>
          <p:cNvSpPr>
            <a:spLocks noGrp="1"/>
          </p:cNvSpPr>
          <p:nvPr>
            <p:ph type="title"/>
          </p:nvPr>
        </p:nvSpPr>
        <p:spPr>
          <a:xfrm>
            <a:off x="381000" y="1485530"/>
            <a:ext cx="5943600" cy="476620"/>
          </a:xfrm>
          <a:prstGeom prst="rect">
            <a:avLst/>
          </a:prstGeom>
        </p:spPr>
        <p:txBody>
          <a:bodyPr vert="horz" lIns="91440" tIns="45720" rIns="91440" bIns="45720" rtlCol="0" anchor="ctr">
            <a:noAutofit/>
          </a:bodyPr>
          <a:lstStyle/>
          <a:p>
            <a:r>
              <a:rPr lang="lv-LV" kern="0" dirty="0" smtClean="0"/>
              <a:t>Click to edit title</a:t>
            </a:r>
            <a:endParaRPr lang="lv-LV" kern="0" dirty="0"/>
          </a:p>
        </p:txBody>
      </p:sp>
      <p:sp>
        <p:nvSpPr>
          <p:cNvPr id="6" name="Text Placeholder 5"/>
          <p:cNvSpPr>
            <a:spLocks noGrp="1"/>
          </p:cNvSpPr>
          <p:nvPr>
            <p:ph type="body" idx="1"/>
          </p:nvPr>
        </p:nvSpPr>
        <p:spPr>
          <a:xfrm>
            <a:off x="457200" y="2495550"/>
            <a:ext cx="8229600" cy="2098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17355041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defRPr sz="3200" cap="small" baseline="0">
          <a:solidFill>
            <a:schemeClr val="bg1"/>
          </a:solidFill>
        </a:defRPr>
      </a:lvl1pPr>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blogs.lse.ac.uk/politicsandpolicy/the-av-referendum-could-still-let-voters-choose-between-australian-av-and-the-london-form-of-av/"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hyperlink" Target="http://washminster.blogspot.com/2011/04/milton-keynes-city-council-elections.html" TargetMode="Externa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ritvars.wordpress.com/2014/04/16/kads-ir-patiesais-veletaju-skaits-latvija/" TargetMode="External"/><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ritvars.wordpress.com/2013/11/07/vai-saeimas-velesanas-ir-vienlidzigas/"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linkedin.com/pulse/article/20140413164917-113496637-business-ethics-business-and-ethics"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hyperlink" Target="https://www.linkedin.com/today/post/article/20140413164917-113496637-business-ethics-business-and-ethic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everythingology.com/the-streetlight-effec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www.ir.lv/blogi/politika/priekslikums-politiku-rotacijai"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bit.ly/1pWWAXW"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hyperlink" Target="http://ej.uz/LU-JF-2014-09-20"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politika.lv/page/pielaiko-partiju"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moskva.bezformata.ru/listnews/goda-moskva-rggu-sfi/738847/"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28600" y="743040"/>
            <a:ext cx="8533800" cy="707040"/>
          </a:xfrm>
          <a:prstGeom prst="rect">
            <a:avLst/>
          </a:prstGeom>
          <a:noFill/>
          <a:ln>
            <a:noFill/>
          </a:ln>
        </p:spPr>
        <p:txBody>
          <a:bodyPr lIns="90000" tIns="45000" rIns="90000" bIns="45000" anchor="ctr"/>
          <a:lstStyle/>
          <a:p>
            <a:pPr algn="r">
              <a:lnSpc>
                <a:spcPct val="100000"/>
              </a:lnSpc>
            </a:pPr>
            <a:r>
              <a:rPr lang="en-US" sz="4000" dirty="0" smtClean="0">
                <a:solidFill>
                  <a:srgbClr val="000000"/>
                </a:solidFill>
                <a:latin typeface="Calibri"/>
                <a:ea typeface="DejaVu Sans"/>
              </a:rPr>
              <a:t>V</a:t>
            </a:r>
            <a:r>
              <a:rPr lang="lv-LV" sz="4000" dirty="0" smtClean="0">
                <a:solidFill>
                  <a:srgbClr val="000000"/>
                </a:solidFill>
                <a:latin typeface="Calibri"/>
                <a:ea typeface="DejaVu Sans"/>
              </a:rPr>
              <a:t>ēlēt – tiesības vai pienākums?</a:t>
            </a:r>
            <a:endParaRPr dirty="0"/>
          </a:p>
        </p:txBody>
      </p:sp>
      <p:sp>
        <p:nvSpPr>
          <p:cNvPr id="94" name="CustomShape 2"/>
          <p:cNvSpPr/>
          <p:nvPr/>
        </p:nvSpPr>
        <p:spPr>
          <a:xfrm>
            <a:off x="4114800" y="2038320"/>
            <a:ext cx="4647600" cy="1065960"/>
          </a:xfrm>
          <a:prstGeom prst="rect">
            <a:avLst/>
          </a:prstGeom>
          <a:noFill/>
          <a:ln>
            <a:noFill/>
          </a:ln>
        </p:spPr>
        <p:txBody>
          <a:bodyPr lIns="90000" tIns="45000" rIns="90000" bIns="45000"/>
          <a:lstStyle/>
          <a:p>
            <a:pPr>
              <a:lnSpc>
                <a:spcPct val="100000"/>
              </a:lnSpc>
            </a:pPr>
            <a:r>
              <a:rPr lang="lv-LV" sz="2800" dirty="0" smtClean="0">
                <a:solidFill>
                  <a:schemeClr val="bg1"/>
                </a:solidFill>
                <a:latin typeface="Calibri"/>
                <a:ea typeface="DejaVu Sans"/>
              </a:rPr>
              <a:t>Kalvis Apsītis</a:t>
            </a:r>
          </a:p>
          <a:p>
            <a:pPr>
              <a:lnSpc>
                <a:spcPct val="100000"/>
              </a:lnSpc>
            </a:pPr>
            <a:r>
              <a:rPr lang="lv-LV" sz="2800" dirty="0" smtClean="0">
                <a:solidFill>
                  <a:schemeClr val="bg1"/>
                </a:solidFill>
                <a:latin typeface="Calibri"/>
                <a:ea typeface="DejaVu Sans"/>
              </a:rPr>
              <a:t>FMF, Latvijas Universitāte</a:t>
            </a:r>
          </a:p>
          <a:p>
            <a:pPr>
              <a:lnSpc>
                <a:spcPct val="100000"/>
              </a:lnSpc>
            </a:pPr>
            <a:endParaRPr lang="lv-LV" sz="2800" dirty="0">
              <a:solidFill>
                <a:schemeClr val="bg1"/>
              </a:solidFill>
              <a:latin typeface="Calibri"/>
              <a:ea typeface="DejaVu San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Interneta kolektīvā troļļa žēlabas (citēts pēc atmiņas)</a:t>
            </a:r>
            <a:endParaRPr lang="en-GB" dirty="0"/>
          </a:p>
        </p:txBody>
      </p:sp>
      <p:sp>
        <p:nvSpPr>
          <p:cNvPr id="3" name="Text Placeholder 2"/>
          <p:cNvSpPr>
            <a:spLocks noGrp="1"/>
          </p:cNvSpPr>
          <p:nvPr>
            <p:ph type="body" idx="10"/>
          </p:nvPr>
        </p:nvSpPr>
        <p:spPr>
          <a:xfrm>
            <a:off x="152280" y="666750"/>
            <a:ext cx="8839320" cy="3850920"/>
          </a:xfrm>
        </p:spPr>
        <p:txBody>
          <a:bodyPr/>
          <a:lstStyle/>
          <a:p>
            <a:r>
              <a:rPr lang="lv-LV" sz="2400" i="1" dirty="0" smtClean="0"/>
              <a:t>... «Un vēders – dievs visaugstākais.» </a:t>
            </a:r>
            <a:r>
              <a:rPr lang="lv-LV" sz="2400" i="1" dirty="0"/>
              <a:t>Ko </a:t>
            </a:r>
            <a:r>
              <a:rPr lang="lv-LV" sz="2400" i="1" dirty="0" smtClean="0"/>
              <a:t>Saeimas vēlēšanas </a:t>
            </a:r>
            <a:r>
              <a:rPr lang="lv-LV" sz="2400" i="1" dirty="0"/>
              <a:t>nozīmē mums, </a:t>
            </a:r>
            <a:r>
              <a:rPr lang="lv-LV" sz="2400" i="1" dirty="0" smtClean="0"/>
              <a:t>parastiem </a:t>
            </a:r>
            <a:r>
              <a:rPr lang="lv-LV" sz="2400" i="1" dirty="0"/>
              <a:t>mirstīgajiem? </a:t>
            </a:r>
            <a:r>
              <a:rPr lang="lv-LV" sz="2400" i="1" dirty="0" smtClean="0"/>
              <a:t>Itin </a:t>
            </a:r>
            <a:r>
              <a:rPr lang="lv-LV" sz="2400" i="1" dirty="0"/>
              <a:t>neko! Vieni </a:t>
            </a:r>
            <a:r>
              <a:rPr lang="lv-LV" sz="2400" i="1" dirty="0" smtClean="0"/>
              <a:t>piebalso rietumiem, citi – austrumiem, bet iedzīvotāju </a:t>
            </a:r>
            <a:r>
              <a:rPr lang="lv-LV" sz="2400" i="1" dirty="0"/>
              <a:t>situācija </a:t>
            </a:r>
            <a:r>
              <a:rPr lang="lv-LV" sz="2400" i="1" dirty="0" smtClean="0"/>
              <a:t>kļūst </a:t>
            </a:r>
            <a:r>
              <a:rPr lang="lv-LV" sz="2400" i="1" dirty="0"/>
              <a:t>arvien bēdīgāka. </a:t>
            </a:r>
            <a:r>
              <a:rPr lang="lv-LV" sz="2400" i="1" dirty="0" smtClean="0"/>
              <a:t>Neviena </a:t>
            </a:r>
            <a:r>
              <a:rPr lang="lv-LV" sz="2400" i="1" dirty="0"/>
              <a:t>partija </a:t>
            </a:r>
            <a:r>
              <a:rPr lang="lv-LV" sz="2400" i="1" dirty="0" smtClean="0"/>
              <a:t>nedomā par cilvēkiem. </a:t>
            </a:r>
            <a:r>
              <a:rPr lang="lv-LV" sz="2400" i="1" dirty="0"/>
              <a:t>Vai </a:t>
            </a:r>
            <a:r>
              <a:rPr lang="lv-LV" sz="2400" i="1" dirty="0" smtClean="0"/>
              <a:t>kāds no malas var </a:t>
            </a:r>
            <a:r>
              <a:rPr lang="lv-LV" sz="2400" i="1" dirty="0"/>
              <a:t>tikt kādas partijas valdē? Nevar. </a:t>
            </a:r>
            <a:r>
              <a:rPr lang="lv-LV" sz="2400" i="1" dirty="0" smtClean="0"/>
              <a:t>Vai var ietekmēt lēmumus? </a:t>
            </a:r>
            <a:r>
              <a:rPr lang="lv-LV" sz="2400" i="1" dirty="0"/>
              <a:t>Nevar. Kāpēc tā notiek? </a:t>
            </a:r>
            <a:r>
              <a:rPr lang="lv-LV" sz="2400" i="1" dirty="0" smtClean="0"/>
              <a:t>Partiju valdēs balso tā, kā sponsori viņiem liek.</a:t>
            </a:r>
            <a:endParaRPr lang="lv-LV" sz="2400" i="1" dirty="0"/>
          </a:p>
          <a:p>
            <a:endParaRPr lang="lv-LV" sz="2400" i="1" dirty="0" smtClean="0"/>
          </a:p>
          <a:p>
            <a:r>
              <a:rPr lang="lv-LV" sz="2400" dirty="0" smtClean="0"/>
              <a:t>Atceramies DOSAAF... (</a:t>
            </a:r>
            <a:r>
              <a:rPr lang="ru-RU" sz="2400" dirty="0" smtClean="0"/>
              <a:t>Добровольное Общество Содействия Армии, Авиации и Флоту</a:t>
            </a:r>
            <a:r>
              <a:rPr lang="lv-LV" sz="2400" dirty="0" smtClean="0"/>
              <a:t> - </a:t>
            </a:r>
            <a:r>
              <a:rPr lang="en-GB" sz="2400" dirty="0" err="1"/>
              <a:t>Brīvprātīgā</a:t>
            </a:r>
            <a:r>
              <a:rPr lang="en-GB" sz="2400" dirty="0"/>
              <a:t> </a:t>
            </a:r>
            <a:r>
              <a:rPr lang="en-GB" sz="2400" dirty="0" err="1"/>
              <a:t>Armijas</a:t>
            </a:r>
            <a:r>
              <a:rPr lang="en-GB" sz="2400" dirty="0"/>
              <a:t>, </a:t>
            </a:r>
            <a:r>
              <a:rPr lang="en-GB" sz="2400" dirty="0" err="1"/>
              <a:t>aviācijas</a:t>
            </a:r>
            <a:r>
              <a:rPr lang="en-GB" sz="2400" dirty="0"/>
              <a:t> un </a:t>
            </a:r>
            <a:r>
              <a:rPr lang="en-GB" sz="2400" dirty="0" err="1"/>
              <a:t>flotes</a:t>
            </a:r>
            <a:r>
              <a:rPr lang="en-GB" sz="2400" dirty="0"/>
              <a:t> </a:t>
            </a:r>
            <a:r>
              <a:rPr lang="en-GB" sz="2400" dirty="0" err="1"/>
              <a:t>veicināšanas</a:t>
            </a:r>
            <a:r>
              <a:rPr lang="en-GB" sz="2400" dirty="0"/>
              <a:t> </a:t>
            </a:r>
            <a:r>
              <a:rPr lang="en-GB" sz="2400" dirty="0" err="1"/>
              <a:t>biedrība</a:t>
            </a:r>
            <a:r>
              <a:rPr lang="lv-LV" sz="2400" dirty="0" smtClean="0"/>
              <a:t>)</a:t>
            </a:r>
            <a:endParaRPr lang="en-GB" sz="2400" dirty="0"/>
          </a:p>
        </p:txBody>
      </p:sp>
    </p:spTree>
    <p:extLst>
      <p:ext uri="{BB962C8B-B14F-4D97-AF65-F5344CB8AC3E}">
        <p14:creationId xmlns:p14="http://schemas.microsoft.com/office/powerpoint/2010/main" val="2355918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Vēlētāja lēmumu koks</a:t>
            </a:r>
            <a:endParaRPr lang="en-GB" dirty="0"/>
          </a:p>
        </p:txBody>
      </p:sp>
      <p:sp>
        <p:nvSpPr>
          <p:cNvPr id="5" name="Text Placeholder 4"/>
          <p:cNvSpPr>
            <a:spLocks noGrp="1"/>
          </p:cNvSpPr>
          <p:nvPr>
            <p:ph type="body" sz="quarter" idx="11"/>
          </p:nvPr>
        </p:nvSpPr>
        <p:spPr>
          <a:xfrm>
            <a:off x="381000" y="2495550"/>
            <a:ext cx="4943901" cy="2057400"/>
          </a:xfrm>
        </p:spPr>
        <p:txBody>
          <a:bodyPr/>
          <a:lstStyle/>
          <a:p>
            <a:r>
              <a:rPr lang="lv-LV" b="1" dirty="0" smtClean="0"/>
              <a:t>Cik dažādos veidos var nobalsot?</a:t>
            </a:r>
          </a:p>
          <a:p>
            <a:pPr marL="285750" indent="-285750">
              <a:buFont typeface="Arial" panose="020B0604020202020204" pitchFamily="34" charset="0"/>
              <a:buChar char="•"/>
            </a:pPr>
            <a:r>
              <a:rPr lang="lv-LV" dirty="0" smtClean="0"/>
              <a:t>Atkarīgs no apgabala – bet veidu ir ļoti daudz</a:t>
            </a:r>
          </a:p>
          <a:p>
            <a:pPr marL="285750" indent="-285750">
              <a:buFont typeface="Arial" panose="020B0604020202020204" pitchFamily="34" charset="0"/>
              <a:buChar char="•"/>
            </a:pPr>
            <a:r>
              <a:rPr lang="lv-LV" dirty="0" smtClean="0"/>
              <a:t>Summējoties ļoti plašām vēlēšanu iespējām ar mazpazīstamiem kandidātiem, vēlēšanu sistēmā var rasties troksnis. </a:t>
            </a:r>
          </a:p>
          <a:p>
            <a:pPr marL="285750" indent="-285750">
              <a:buFont typeface="Arial" panose="020B0604020202020204" pitchFamily="34" charset="0"/>
              <a:buChar char="•"/>
            </a:pPr>
            <a:r>
              <a:rPr lang="lv-LV" dirty="0" smtClean="0"/>
              <a:t>Vēlētājam ir svarīgi piedalīties. </a:t>
            </a:r>
          </a:p>
        </p:txBody>
      </p:sp>
      <p:sp>
        <p:nvSpPr>
          <p:cNvPr id="6" name="Text Placeholder 5"/>
          <p:cNvSpPr>
            <a:spLocks noGrp="1"/>
          </p:cNvSpPr>
          <p:nvPr>
            <p:ph type="body" sz="quarter" idx="12"/>
          </p:nvPr>
        </p:nvSpPr>
        <p:spPr/>
        <p:txBody>
          <a:bodyPr>
            <a:normAutofit fontScale="85000" lnSpcReduction="20000"/>
          </a:bodyPr>
          <a:lstStyle/>
          <a:p>
            <a:endParaRPr lang="en-GB" dirty="0"/>
          </a:p>
        </p:txBody>
      </p:sp>
      <p:pic>
        <p:nvPicPr>
          <p:cNvPr id="2" name="Picture 2" descr="k-ary tree with 7 levels and 3 bran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970" y="1047750"/>
            <a:ext cx="404503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800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Eksponenciālais pieaugums</a:t>
            </a:r>
            <a:endParaRPr lang="en-GB" dirty="0"/>
          </a:p>
        </p:txBody>
      </p:sp>
      <p:pic>
        <p:nvPicPr>
          <p:cNvPr id="5122" name="Picture 2" descr="http://likumi.lv/wwwraksti/1998/225/213537/BIL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66750"/>
            <a:ext cx="3034376" cy="410146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371600" y="1692000"/>
            <a:ext cx="236166" cy="0"/>
          </a:xfrm>
          <a:prstGeom prst="line">
            <a:avLst/>
          </a:prstGeom>
          <a:ln w="1905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503600" y="1581150"/>
            <a:ext cx="0" cy="187050"/>
          </a:xfrm>
          <a:prstGeom prst="line">
            <a:avLst/>
          </a:prstGeom>
          <a:ln w="1905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71600" y="1920600"/>
            <a:ext cx="236166" cy="0"/>
          </a:xfrm>
          <a:prstGeom prst="line">
            <a:avLst/>
          </a:prstGeom>
          <a:ln w="1905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503600" y="1809750"/>
            <a:ext cx="0" cy="187050"/>
          </a:xfrm>
          <a:prstGeom prst="line">
            <a:avLst/>
          </a:prstGeom>
          <a:ln w="1905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1000" y="1733550"/>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1000" y="1962150"/>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400800" y="666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800600" y="12763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6400800" y="12763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8229600" y="12763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p:cNvCxnSpPr>
            <a:stCxn id="25" idx="0"/>
            <a:endCxn id="22" idx="2"/>
          </p:cNvCxnSpPr>
          <p:nvPr/>
        </p:nvCxnSpPr>
        <p:spPr>
          <a:xfrm flipV="1">
            <a:off x="4953000" y="819150"/>
            <a:ext cx="1447800" cy="4572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2" idx="6"/>
            <a:endCxn id="27" idx="0"/>
          </p:cNvCxnSpPr>
          <p:nvPr/>
        </p:nvCxnSpPr>
        <p:spPr>
          <a:xfrm>
            <a:off x="6705600" y="819150"/>
            <a:ext cx="1676400" cy="457200"/>
          </a:xfrm>
          <a:prstGeom prst="line">
            <a:avLst/>
          </a:prstGeom>
          <a:ln w="2540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0"/>
            <a:endCxn id="22" idx="4"/>
          </p:cNvCxnSpPr>
          <p:nvPr/>
        </p:nvCxnSpPr>
        <p:spPr>
          <a:xfrm flipV="1">
            <a:off x="6553200" y="971550"/>
            <a:ext cx="0" cy="3048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3434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52578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8006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59436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68580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64008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77724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86868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82296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p:cNvCxnSpPr>
            <a:stCxn id="37" idx="0"/>
            <a:endCxn id="25" idx="2"/>
          </p:cNvCxnSpPr>
          <p:nvPr/>
        </p:nvCxnSpPr>
        <p:spPr>
          <a:xfrm flipV="1">
            <a:off x="4495800" y="1428750"/>
            <a:ext cx="304800" cy="381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5" idx="6"/>
            <a:endCxn id="40" idx="0"/>
          </p:cNvCxnSpPr>
          <p:nvPr/>
        </p:nvCxnSpPr>
        <p:spPr>
          <a:xfrm>
            <a:off x="5105400" y="1428750"/>
            <a:ext cx="304800" cy="381000"/>
          </a:xfrm>
          <a:prstGeom prst="line">
            <a:avLst/>
          </a:prstGeom>
          <a:ln w="2540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1" idx="0"/>
          </p:cNvCxnSpPr>
          <p:nvPr/>
        </p:nvCxnSpPr>
        <p:spPr>
          <a:xfrm flipV="1">
            <a:off x="4953000" y="1581150"/>
            <a:ext cx="0" cy="228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5132" name="TextBox 5131"/>
          <p:cNvSpPr txBox="1"/>
          <p:nvPr/>
        </p:nvSpPr>
        <p:spPr>
          <a:xfrm>
            <a:off x="5105400" y="816173"/>
            <a:ext cx="622286" cy="307777"/>
          </a:xfrm>
          <a:prstGeom prst="rect">
            <a:avLst/>
          </a:prstGeom>
          <a:noFill/>
        </p:spPr>
        <p:txBody>
          <a:bodyPr wrap="none" rtlCol="0">
            <a:spAutoFit/>
          </a:bodyPr>
          <a:lstStyle/>
          <a:p>
            <a:r>
              <a:rPr lang="lv-LV" sz="1400" dirty="0" smtClean="0"/>
              <a:t>svītro</a:t>
            </a:r>
            <a:endParaRPr lang="en-GB" sz="1400" dirty="0"/>
          </a:p>
        </p:txBody>
      </p:sp>
      <p:sp>
        <p:nvSpPr>
          <p:cNvPr id="60" name="TextBox 59"/>
          <p:cNvSpPr txBox="1"/>
          <p:nvPr/>
        </p:nvSpPr>
        <p:spPr>
          <a:xfrm>
            <a:off x="7607314" y="816173"/>
            <a:ext cx="612668" cy="307777"/>
          </a:xfrm>
          <a:prstGeom prst="rect">
            <a:avLst/>
          </a:prstGeom>
          <a:noFill/>
        </p:spPr>
        <p:txBody>
          <a:bodyPr wrap="none" rtlCol="0">
            <a:spAutoFit/>
          </a:bodyPr>
          <a:lstStyle/>
          <a:p>
            <a:r>
              <a:rPr lang="lv-LV" sz="1400" dirty="0" smtClean="0"/>
              <a:t>pluso</a:t>
            </a:r>
            <a:endParaRPr lang="en-GB" sz="1400" dirty="0"/>
          </a:p>
        </p:txBody>
      </p:sp>
      <p:sp>
        <p:nvSpPr>
          <p:cNvPr id="61" name="TextBox 60"/>
          <p:cNvSpPr txBox="1"/>
          <p:nvPr/>
        </p:nvSpPr>
        <p:spPr>
          <a:xfrm>
            <a:off x="6477000" y="968573"/>
            <a:ext cx="891591" cy="307777"/>
          </a:xfrm>
          <a:prstGeom prst="rect">
            <a:avLst/>
          </a:prstGeom>
          <a:noFill/>
        </p:spPr>
        <p:txBody>
          <a:bodyPr wrap="none" rtlCol="0">
            <a:spAutoFit/>
          </a:bodyPr>
          <a:lstStyle/>
          <a:p>
            <a:r>
              <a:rPr lang="lv-LV" sz="1400" dirty="0" smtClean="0"/>
              <a:t>neaiztiek</a:t>
            </a:r>
            <a:endParaRPr lang="en-GB" sz="1400" dirty="0"/>
          </a:p>
        </p:txBody>
      </p:sp>
      <p:sp>
        <p:nvSpPr>
          <p:cNvPr id="5133" name="Left Brace 5132"/>
          <p:cNvSpPr/>
          <p:nvPr/>
        </p:nvSpPr>
        <p:spPr>
          <a:xfrm>
            <a:off x="4419600" y="742950"/>
            <a:ext cx="22860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34" name="TextBox 5133"/>
          <p:cNvSpPr txBox="1"/>
          <p:nvPr/>
        </p:nvSpPr>
        <p:spPr>
          <a:xfrm>
            <a:off x="3505200" y="819150"/>
            <a:ext cx="941283" cy="369332"/>
          </a:xfrm>
          <a:prstGeom prst="rect">
            <a:avLst/>
          </a:prstGeom>
          <a:noFill/>
        </p:spPr>
        <p:txBody>
          <a:bodyPr wrap="none" rtlCol="0">
            <a:spAutoFit/>
          </a:bodyPr>
          <a:lstStyle/>
          <a:p>
            <a:r>
              <a:rPr lang="lv-LV" dirty="0" smtClean="0"/>
              <a:t>1.kand.</a:t>
            </a:r>
            <a:endParaRPr lang="en-GB" dirty="0"/>
          </a:p>
        </p:txBody>
      </p:sp>
      <p:sp>
        <p:nvSpPr>
          <p:cNvPr id="64" name="Left Brace 63"/>
          <p:cNvSpPr/>
          <p:nvPr/>
        </p:nvSpPr>
        <p:spPr>
          <a:xfrm>
            <a:off x="4038600" y="1428750"/>
            <a:ext cx="22860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5" name="TextBox 64"/>
          <p:cNvSpPr txBox="1"/>
          <p:nvPr/>
        </p:nvSpPr>
        <p:spPr>
          <a:xfrm>
            <a:off x="3124200" y="1504950"/>
            <a:ext cx="941283" cy="369332"/>
          </a:xfrm>
          <a:prstGeom prst="rect">
            <a:avLst/>
          </a:prstGeom>
          <a:noFill/>
        </p:spPr>
        <p:txBody>
          <a:bodyPr wrap="none" rtlCol="0">
            <a:spAutoFit/>
          </a:bodyPr>
          <a:lstStyle/>
          <a:p>
            <a:r>
              <a:rPr lang="lv-LV" dirty="0"/>
              <a:t>2</a:t>
            </a:r>
            <a:r>
              <a:rPr lang="lv-LV" dirty="0" smtClean="0"/>
              <a:t>.kand.</a:t>
            </a:r>
            <a:endParaRPr lang="en-GB" dirty="0"/>
          </a:p>
        </p:txBody>
      </p:sp>
      <p:cxnSp>
        <p:nvCxnSpPr>
          <p:cNvPr id="66" name="Straight Connector 65"/>
          <p:cNvCxnSpPr>
            <a:stCxn id="26" idx="6"/>
            <a:endCxn id="45" idx="0"/>
          </p:cNvCxnSpPr>
          <p:nvPr/>
        </p:nvCxnSpPr>
        <p:spPr>
          <a:xfrm>
            <a:off x="6705600" y="1428750"/>
            <a:ext cx="304800" cy="381000"/>
          </a:xfrm>
          <a:prstGeom prst="line">
            <a:avLst/>
          </a:prstGeom>
          <a:ln w="2540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96000" y="1428750"/>
            <a:ext cx="304800" cy="381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553200" y="1581150"/>
            <a:ext cx="0" cy="228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7924800" y="1428750"/>
            <a:ext cx="304800" cy="381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8382000" y="1581150"/>
            <a:ext cx="0" cy="228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534400" y="1428750"/>
            <a:ext cx="304800" cy="381000"/>
          </a:xfrm>
          <a:prstGeom prst="line">
            <a:avLst/>
          </a:prstGeom>
          <a:ln w="25400">
            <a:solidFill>
              <a:srgbClr val="2DD20F"/>
            </a:solidFill>
          </a:ln>
        </p:spPr>
        <p:style>
          <a:lnRef idx="1">
            <a:schemeClr val="accent1"/>
          </a:lnRef>
          <a:fillRef idx="0">
            <a:schemeClr val="accent1"/>
          </a:fillRef>
          <a:effectRef idx="0">
            <a:schemeClr val="accent1"/>
          </a:effectRef>
          <a:fontRef idx="minor">
            <a:schemeClr val="tx1"/>
          </a:fontRef>
        </p:style>
      </p:cxnSp>
      <p:sp>
        <p:nvSpPr>
          <p:cNvPr id="5137" name="Right Brace 5136"/>
          <p:cNvSpPr/>
          <p:nvPr/>
        </p:nvSpPr>
        <p:spPr>
          <a:xfrm rot="5400000">
            <a:off x="6188399" y="1292551"/>
            <a:ext cx="424802" cy="518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6" name="Oval 75"/>
          <p:cNvSpPr/>
          <p:nvPr/>
        </p:nvSpPr>
        <p:spPr>
          <a:xfrm>
            <a:off x="3886200" y="34861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4267200" y="34861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38" name="TextBox 5137"/>
          <p:cNvSpPr txBox="1"/>
          <p:nvPr/>
        </p:nvSpPr>
        <p:spPr>
          <a:xfrm>
            <a:off x="4733228" y="2524307"/>
            <a:ext cx="439544" cy="461665"/>
          </a:xfrm>
          <a:prstGeom prst="rect">
            <a:avLst/>
          </a:prstGeom>
          <a:noFill/>
        </p:spPr>
        <p:txBody>
          <a:bodyPr wrap="none" rtlCol="0">
            <a:spAutoFit/>
          </a:bodyPr>
          <a:lstStyle/>
          <a:p>
            <a:r>
              <a:rPr lang="lv-LV" sz="2400" dirty="0" smtClean="0"/>
              <a:t>...</a:t>
            </a:r>
            <a:endParaRPr lang="en-GB" sz="2400" dirty="0"/>
          </a:p>
        </p:txBody>
      </p:sp>
      <p:sp>
        <p:nvSpPr>
          <p:cNvPr id="79" name="TextBox 78"/>
          <p:cNvSpPr txBox="1"/>
          <p:nvPr/>
        </p:nvSpPr>
        <p:spPr>
          <a:xfrm>
            <a:off x="6266056" y="2524307"/>
            <a:ext cx="439544" cy="461665"/>
          </a:xfrm>
          <a:prstGeom prst="rect">
            <a:avLst/>
          </a:prstGeom>
          <a:noFill/>
        </p:spPr>
        <p:txBody>
          <a:bodyPr wrap="none" rtlCol="0">
            <a:spAutoFit/>
          </a:bodyPr>
          <a:lstStyle/>
          <a:p>
            <a:r>
              <a:rPr lang="lv-LV" sz="2400" dirty="0" smtClean="0"/>
              <a:t>...</a:t>
            </a:r>
            <a:endParaRPr lang="en-GB" sz="2400" dirty="0"/>
          </a:p>
        </p:txBody>
      </p:sp>
      <p:sp>
        <p:nvSpPr>
          <p:cNvPr id="80" name="TextBox 79"/>
          <p:cNvSpPr txBox="1"/>
          <p:nvPr/>
        </p:nvSpPr>
        <p:spPr>
          <a:xfrm>
            <a:off x="8162228" y="2524307"/>
            <a:ext cx="439544" cy="461665"/>
          </a:xfrm>
          <a:prstGeom prst="rect">
            <a:avLst/>
          </a:prstGeom>
          <a:noFill/>
        </p:spPr>
        <p:txBody>
          <a:bodyPr wrap="none" rtlCol="0">
            <a:spAutoFit/>
          </a:bodyPr>
          <a:lstStyle/>
          <a:p>
            <a:r>
              <a:rPr lang="lv-LV" sz="2400" dirty="0" smtClean="0"/>
              <a:t>...</a:t>
            </a:r>
            <a:endParaRPr lang="en-GB" sz="2400" dirty="0"/>
          </a:p>
        </p:txBody>
      </p:sp>
      <p:sp>
        <p:nvSpPr>
          <p:cNvPr id="81" name="TextBox 80"/>
          <p:cNvSpPr txBox="1"/>
          <p:nvPr/>
        </p:nvSpPr>
        <p:spPr>
          <a:xfrm>
            <a:off x="6096000" y="3405485"/>
            <a:ext cx="439544" cy="461665"/>
          </a:xfrm>
          <a:prstGeom prst="rect">
            <a:avLst/>
          </a:prstGeom>
          <a:noFill/>
        </p:spPr>
        <p:txBody>
          <a:bodyPr wrap="none" rtlCol="0">
            <a:spAutoFit/>
          </a:bodyPr>
          <a:lstStyle/>
          <a:p>
            <a:r>
              <a:rPr lang="lv-LV" sz="2400" dirty="0" smtClean="0"/>
              <a:t>...</a:t>
            </a:r>
            <a:endParaRPr lang="en-GB" sz="2400" dirty="0"/>
          </a:p>
        </p:txBody>
      </p:sp>
      <p:sp>
        <p:nvSpPr>
          <p:cNvPr id="82" name="Oval 81"/>
          <p:cNvSpPr/>
          <p:nvPr/>
        </p:nvSpPr>
        <p:spPr>
          <a:xfrm>
            <a:off x="8534400" y="3483917"/>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p:cNvSpPr/>
          <p:nvPr/>
        </p:nvSpPr>
        <p:spPr>
          <a:xfrm>
            <a:off x="8153400" y="34861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139" name="TextBox 5138"/>
              <p:cNvSpPr txBox="1"/>
              <p:nvPr/>
            </p:nvSpPr>
            <p:spPr>
              <a:xfrm>
                <a:off x="4286968" y="4324350"/>
                <a:ext cx="40950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800" b="0" i="1" smtClean="0">
                          <a:latin typeface="Cambria Math"/>
                        </a:rPr>
                        <m:t>3</m:t>
                      </m:r>
                      <m:r>
                        <a:rPr lang="lv-LV" sz="2800" b="0" i="1" smtClean="0">
                          <a:latin typeface="Cambria Math"/>
                          <a:ea typeface="Cambria Math"/>
                        </a:rPr>
                        <m:t>×3×3×⋯×3= </m:t>
                      </m:r>
                      <m:sSup>
                        <m:sSupPr>
                          <m:ctrlPr>
                            <a:rPr lang="lv-LV" sz="2800" b="0" i="1" smtClean="0">
                              <a:latin typeface="Cambria Math"/>
                              <a:ea typeface="Cambria Math"/>
                            </a:rPr>
                          </m:ctrlPr>
                        </m:sSupPr>
                        <m:e>
                          <m:r>
                            <a:rPr lang="lv-LV" sz="2800" b="0" i="1" smtClean="0">
                              <a:latin typeface="Cambria Math"/>
                              <a:ea typeface="Cambria Math"/>
                            </a:rPr>
                            <m:t>3</m:t>
                          </m:r>
                        </m:e>
                        <m:sup>
                          <m:r>
                            <a:rPr lang="lv-LV" sz="2800" b="0" i="1" smtClean="0">
                              <a:latin typeface="Cambria Math"/>
                              <a:ea typeface="Cambria Math"/>
                            </a:rPr>
                            <m:t>28</m:t>
                          </m:r>
                        </m:sup>
                      </m:sSup>
                    </m:oMath>
                  </m:oMathPara>
                </a14:m>
                <a:endParaRPr lang="en-GB" sz="2800" dirty="0"/>
              </a:p>
            </p:txBody>
          </p:sp>
        </mc:Choice>
        <mc:Fallback xmlns="">
          <p:sp>
            <p:nvSpPr>
              <p:cNvPr id="5139" name="TextBox 5138"/>
              <p:cNvSpPr txBox="1">
                <a:spLocks noRot="1" noChangeAspect="1" noMove="1" noResize="1" noEditPoints="1" noAdjustHandles="1" noChangeArrowheads="1" noChangeShapeType="1" noTextEdit="1"/>
              </p:cNvSpPr>
              <p:nvPr/>
            </p:nvSpPr>
            <p:spPr>
              <a:xfrm>
                <a:off x="4286968" y="4324350"/>
                <a:ext cx="4095032" cy="523220"/>
              </a:xfrm>
              <a:prstGeom prst="rect">
                <a:avLst/>
              </a:prstGeom>
              <a:blipFill rotWithShape="1">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49885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Cik veidos var nobalsot 12.Saeimas vēlēšanās?</a:t>
            </a:r>
            <a:endParaRPr lang="en-GB" dirty="0"/>
          </a:p>
        </p:txBody>
      </p:sp>
      <mc:AlternateContent xmlns:mc="http://schemas.openxmlformats.org/markup-compatibility/2006" xmlns:a14="http://schemas.microsoft.com/office/drawing/2010/main">
        <mc:Choice Requires="a14">
          <p:sp>
            <p:nvSpPr>
              <p:cNvPr id="6" name="Text Placeholder 5"/>
              <p:cNvSpPr>
                <a:spLocks noGrp="1"/>
              </p:cNvSpPr>
              <p:nvPr>
                <p:ph type="body" idx="10"/>
              </p:nvPr>
            </p:nvSpPr>
            <p:spPr>
              <a:xfrm>
                <a:off x="152400" y="895350"/>
                <a:ext cx="4419600" cy="3850920"/>
              </a:xfrm>
            </p:spPr>
            <p:txBody>
              <a:bodyPr>
                <a:noAutofit/>
              </a:bodyPr>
              <a:lstStyle/>
              <a:p>
                <a:r>
                  <a:rPr lang="lv-LV" sz="2400" b="1" dirty="0" smtClean="0"/>
                  <a:t>Rīgas apgabalā:</a:t>
                </a:r>
              </a:p>
              <a:p>
                <a:pPr algn="l"/>
                <a14:m>
                  <m:oMathPara xmlns:m="http://schemas.openxmlformats.org/officeDocument/2006/math">
                    <m:oMathParaPr>
                      <m:jc m:val="centerGroup"/>
                    </m:oMathParaPr>
                    <m:oMath xmlns:m="http://schemas.openxmlformats.org/officeDocument/2006/math">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𝟑𝟐</m:t>
                          </m:r>
                        </m:sup>
                      </m:sSup>
                      <m:r>
                        <a:rPr lang="lv-LV" sz="2400" b="1" i="1" smtClean="0">
                          <a:solidFill>
                            <a:srgbClr val="00B050"/>
                          </a:solidFill>
                          <a:latin typeface="Cambria Math"/>
                        </a:rPr>
                        <m:t>+ </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𝟏𝟒</m:t>
                          </m:r>
                        </m:sup>
                      </m:sSup>
                      <m:r>
                        <a:rPr lang="lv-LV" sz="2400" b="1" i="1" smtClean="0">
                          <a:solidFill>
                            <a:srgbClr val="00B050"/>
                          </a:solidFill>
                          <a:latin typeface="Cambria Math"/>
                        </a:rPr>
                        <m:t> +</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𝟒</m:t>
                          </m:r>
                        </m:sup>
                      </m:sSup>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0" smtClean="0">
                          <a:solidFill>
                            <a:srgbClr val="00B050"/>
                          </a:solidFill>
                          <a:latin typeface="Cambria Math"/>
                        </a:rPr>
                        <m:t>+ </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𝟏𝟎</m:t>
                          </m:r>
                        </m:sup>
                      </m:sSup>
                      <m:r>
                        <a:rPr lang="lv-LV" sz="2400" b="1" i="1" smtClean="0">
                          <a:solidFill>
                            <a:srgbClr val="00B050"/>
                          </a:solidFill>
                          <a:latin typeface="Cambria Math"/>
                        </a:rPr>
                        <m:t>+ </m:t>
                      </m:r>
                    </m:oMath>
                  </m:oMathPara>
                </a14:m>
                <a:endParaRPr lang="lv-LV" sz="2400" b="1" dirty="0" smtClean="0">
                  <a:solidFill>
                    <a:srgbClr val="00B050"/>
                  </a:solidFill>
                </a:endParaRPr>
              </a:p>
              <a:p>
                <a:pPr algn="l"/>
                <a14:m>
                  <m:oMathPara xmlns:m="http://schemas.openxmlformats.org/officeDocument/2006/math">
                    <m:oMathParaPr>
                      <m:jc m:val="centerGroup"/>
                    </m:oMathParaPr>
                    <m:oMath xmlns:m="http://schemas.openxmlformats.org/officeDocument/2006/math">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 </m:t>
                          </m:r>
                          <m:r>
                            <a:rPr lang="lv-LV" sz="2400" b="1" i="1" smtClean="0">
                              <a:solidFill>
                                <a:srgbClr val="00B050"/>
                              </a:solidFill>
                              <a:latin typeface="Cambria Math"/>
                            </a:rPr>
                            <m:t>𝟑</m:t>
                          </m:r>
                        </m:e>
                        <m:sup>
                          <m:r>
                            <a:rPr lang="lv-LV" sz="2400" b="1" i="1" smtClean="0">
                              <a:solidFill>
                                <a:srgbClr val="00B050"/>
                              </a:solidFill>
                              <a:latin typeface="Cambria Math"/>
                            </a:rPr>
                            <m:t>𝟑𝟒</m:t>
                          </m:r>
                        </m:sup>
                      </m:sSup>
                      <m:r>
                        <a:rPr lang="lv-LV" sz="2400" b="1" i="1" smtClean="0">
                          <a:solidFill>
                            <a:srgbClr val="00B050"/>
                          </a:solidFill>
                          <a:latin typeface="Cambria Math"/>
                        </a:rPr>
                        <m:t>+ </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𝟑𝟐</m:t>
                          </m:r>
                        </m:sup>
                      </m:sSup>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𝟑𝟏</m:t>
                          </m:r>
                        </m:sup>
                      </m:sSup>
                      <m:r>
                        <a:rPr lang="lv-LV" sz="2400" b="1" i="1" smtClean="0">
                          <a:solidFill>
                            <a:srgbClr val="00B050"/>
                          </a:solidFill>
                          <a:latin typeface="Cambria Math"/>
                        </a:rPr>
                        <m:t>+</m:t>
                      </m:r>
                    </m:oMath>
                  </m:oMathPara>
                </a14:m>
                <a:endParaRPr lang="lv-LV" sz="2400" b="1" dirty="0">
                  <a:solidFill>
                    <a:srgbClr val="00B050"/>
                  </a:solidFill>
                </a:endParaRPr>
              </a:p>
              <a:p>
                <a:pPr algn="l"/>
                <a:r>
                  <a:rPr lang="lv-LV" sz="2400" b="1" dirty="0" smtClean="0">
                    <a:solidFill>
                      <a:srgbClr val="00B050"/>
                    </a:solidFill>
                  </a:rPr>
                  <a:t> </a:t>
                </a:r>
                <a14:m>
                  <m:oMath xmlns:m="http://schemas.openxmlformats.org/officeDocument/2006/math">
                    <m:sSup>
                      <m:sSupPr>
                        <m:ctrlPr>
                          <a:rPr lang="lv-LV" sz="2400" b="1" i="1" smtClean="0">
                            <a:solidFill>
                              <a:srgbClr val="00B050"/>
                            </a:solidFill>
                            <a:latin typeface="Cambria Math"/>
                          </a:rPr>
                        </m:ctrlPr>
                      </m:sSupPr>
                      <m:e>
                        <m:r>
                          <a:rPr lang="lv-LV" sz="2400" b="1" i="1" smtClean="0">
                            <a:solidFill>
                              <a:srgbClr val="00B050"/>
                            </a:solidFill>
                            <a:latin typeface="Cambria Math"/>
                          </a:rPr>
                          <m:t>+ </m:t>
                        </m:r>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𝟑𝟑</m:t>
                        </m:r>
                      </m:sup>
                    </m:sSup>
                    <m:r>
                      <a:rPr lang="lv-LV" sz="2400" b="1" i="1" smtClean="0">
                        <a:solidFill>
                          <a:srgbClr val="00B050"/>
                        </a:solidFill>
                        <a:latin typeface="Cambria Math"/>
                      </a:rPr>
                      <m:t>= </m:t>
                    </m:r>
                  </m:oMath>
                </a14:m>
                <a:endParaRPr lang="lv-LV" sz="2400" b="1" dirty="0" smtClean="0">
                  <a:solidFill>
                    <a:srgbClr val="00B050"/>
                  </a:solidFill>
                </a:endParaRPr>
              </a:p>
              <a:p>
                <a:pPr algn="l"/>
                <a14:m>
                  <m:oMathPara xmlns:m="http://schemas.openxmlformats.org/officeDocument/2006/math">
                    <m:oMathParaPr>
                      <m:jc m:val="centerGroup"/>
                    </m:oMathParaPr>
                    <m:oMath xmlns:m="http://schemas.openxmlformats.org/officeDocument/2006/math">
                      <m:r>
                        <a:rPr lang="lv-LV" sz="2400" b="1" i="1" smtClean="0">
                          <a:latin typeface="Cambria Math"/>
                          <a:ea typeface="Cambria Math"/>
                        </a:rPr>
                        <m:t>=</m:t>
                      </m:r>
                      <m:r>
                        <m:rPr>
                          <m:nor/>
                        </m:rPr>
                        <a:rPr lang="en-GB" sz="2400" dirty="0" smtClean="0"/>
                        <m:t>276717681540050355</m:t>
                      </m:r>
                      <m:r>
                        <m:rPr>
                          <m:nor/>
                        </m:rPr>
                        <a:rPr lang="lv-LV" sz="2400" b="1" i="0" dirty="0" smtClean="0"/>
                        <m:t> </m:t>
                      </m:r>
                      <m:r>
                        <a:rPr lang="lv-LV" sz="2400" b="1" i="1" dirty="0" smtClean="0">
                          <a:latin typeface="Cambria Math"/>
                          <a:ea typeface="Cambria Math"/>
                        </a:rPr>
                        <m:t>≈</m:t>
                      </m:r>
                    </m:oMath>
                  </m:oMathPara>
                </a14:m>
                <a:endParaRPr lang="lv-LV" sz="2400" b="1" dirty="0" smtClean="0"/>
              </a:p>
              <a:p>
                <a:pPr algn="l"/>
                <a14:m>
                  <m:oMathPara xmlns:m="http://schemas.openxmlformats.org/officeDocument/2006/math">
                    <m:oMathParaPr>
                      <m:jc m:val="centerGroup"/>
                    </m:oMathParaPr>
                    <m:oMath xmlns:m="http://schemas.openxmlformats.org/officeDocument/2006/math">
                      <m:r>
                        <a:rPr lang="lv-LV" sz="2400" b="1" i="1" smtClean="0">
                          <a:latin typeface="Cambria Math"/>
                          <a:ea typeface="Cambria Math"/>
                        </a:rPr>
                        <m:t>≈</m:t>
                      </m:r>
                      <m:r>
                        <a:rPr lang="lv-LV" sz="2400" b="1" i="1" smtClean="0">
                          <a:latin typeface="Cambria Math"/>
                        </a:rPr>
                        <m:t>𝟐</m:t>
                      </m:r>
                      <m:r>
                        <a:rPr lang="lv-LV" sz="2400" b="1" i="1" smtClean="0">
                          <a:latin typeface="Cambria Math"/>
                        </a:rPr>
                        <m:t>.</m:t>
                      </m:r>
                      <m:r>
                        <a:rPr lang="lv-LV" sz="2400" b="1" i="1" smtClean="0">
                          <a:latin typeface="Cambria Math"/>
                        </a:rPr>
                        <m:t>𝟕𝟕</m:t>
                      </m:r>
                      <m:r>
                        <a:rPr lang="lv-LV" sz="2400" b="1" i="1" smtClean="0">
                          <a:latin typeface="Cambria Math"/>
                        </a:rPr>
                        <m:t> ×</m:t>
                      </m:r>
                      <m:sSup>
                        <m:sSupPr>
                          <m:ctrlPr>
                            <a:rPr lang="lv-LV" sz="2400" b="1" i="1" smtClean="0">
                              <a:latin typeface="Cambria Math"/>
                              <a:ea typeface="Cambria Math"/>
                            </a:rPr>
                          </m:ctrlPr>
                        </m:sSupPr>
                        <m:e>
                          <m:r>
                            <a:rPr lang="lv-LV" sz="2400" b="1" i="1" smtClean="0">
                              <a:latin typeface="Cambria Math"/>
                              <a:ea typeface="Cambria Math"/>
                            </a:rPr>
                            <m:t>𝟏𝟎</m:t>
                          </m:r>
                        </m:e>
                        <m:sup>
                          <m:r>
                            <a:rPr lang="lv-LV" sz="2400" b="1" i="1" smtClean="0">
                              <a:latin typeface="Cambria Math"/>
                              <a:ea typeface="Cambria Math"/>
                            </a:rPr>
                            <m:t>𝟏𝟕</m:t>
                          </m:r>
                        </m:sup>
                      </m:sSup>
                    </m:oMath>
                  </m:oMathPara>
                </a14:m>
                <a:endParaRPr lang="lv-LV" sz="2400" b="1" dirty="0" smtClean="0"/>
              </a:p>
              <a:p>
                <a:r>
                  <a:rPr lang="lv-LV" sz="2400" dirty="0" smtClean="0"/>
                  <a:t>jeb 277 kvadriljoni dažādi aizpildītu vēlēšanu zīmju. </a:t>
                </a:r>
                <a:endParaRPr lang="en-GB" sz="2400" b="1" dirty="0"/>
              </a:p>
            </p:txBody>
          </p:sp>
        </mc:Choice>
        <mc:Fallback xmlns="">
          <p:sp>
            <p:nvSpPr>
              <p:cNvPr id="6" name="Text Placeholder 5"/>
              <p:cNvSpPr>
                <a:spLocks noGrp="1" noRot="1" noChangeAspect="1" noMove="1" noResize="1" noEditPoints="1" noAdjustHandles="1" noChangeArrowheads="1" noChangeShapeType="1" noTextEdit="1"/>
              </p:cNvSpPr>
              <p:nvPr>
                <p:ph type="body" idx="10"/>
              </p:nvPr>
            </p:nvSpPr>
            <p:spPr>
              <a:xfrm>
                <a:off x="152400" y="895350"/>
                <a:ext cx="4419600" cy="3850920"/>
              </a:xfrm>
              <a:blipFill rotWithShape="1">
                <a:blip r:embed="rId3"/>
                <a:stretch>
                  <a:fillRect l="-4138" t="-237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4572000" y="1029973"/>
                <a:ext cx="4495800" cy="3077446"/>
              </a:xfrm>
              <a:prstGeom prst="rect">
                <a:avLst/>
              </a:prstGeom>
              <a:noFill/>
            </p:spPr>
            <p:txBody>
              <a:bodyPr wrap="square" rtlCol="0">
                <a:spAutoFit/>
              </a:bodyPr>
              <a:lstStyle/>
              <a:p>
                <a:r>
                  <a:rPr lang="lv-LV" sz="2400" b="1" dirty="0"/>
                  <a:t>Kurzemes apgabalā:</a:t>
                </a:r>
              </a:p>
              <a:p>
                <a:pPr/>
                <a14:m>
                  <m:oMathPara xmlns:m="http://schemas.openxmlformats.org/officeDocument/2006/math">
                    <m:oMathParaPr>
                      <m:jc m:val="centerGroup"/>
                    </m:oMathParaPr>
                    <m:oMath xmlns:m="http://schemas.openxmlformats.org/officeDocument/2006/math">
                      <m:sSup>
                        <m:sSupPr>
                          <m:ctrlPr>
                            <a:rPr lang="lv-LV" sz="2400" b="1" i="1" smtClean="0">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𝟏𝟑</m:t>
                          </m:r>
                        </m:sup>
                      </m:sSup>
                      <m:r>
                        <a:rPr lang="lv-LV" sz="2400" b="1" i="1">
                          <a:solidFill>
                            <a:srgbClr val="0070C0"/>
                          </a:solidFill>
                          <a:latin typeface="Cambria Math"/>
                        </a:rPr>
                        <m:t>+ </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𝟓</m:t>
                          </m:r>
                        </m:sup>
                      </m:sSup>
                      <m:r>
                        <a:rPr lang="lv-LV" sz="2400" b="1" i="1">
                          <a:solidFill>
                            <a:srgbClr val="0070C0"/>
                          </a:solidFill>
                          <a:latin typeface="Cambria Math"/>
                        </a:rPr>
                        <m:t> +</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𝟓</m:t>
                          </m:r>
                        </m:sup>
                      </m:sSup>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a:solidFill>
                            <a:srgbClr val="0070C0"/>
                          </a:solidFill>
                          <a:latin typeface="Cambria Math"/>
                        </a:rPr>
                        <m:t>+ </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𝟑</m:t>
                          </m:r>
                        </m:sup>
                      </m:sSup>
                      <m:r>
                        <a:rPr lang="lv-LV" sz="2400" b="1" i="1">
                          <a:solidFill>
                            <a:srgbClr val="0070C0"/>
                          </a:solidFill>
                          <a:latin typeface="Cambria Math"/>
                        </a:rPr>
                        <m:t>+ </m:t>
                      </m:r>
                    </m:oMath>
                  </m:oMathPara>
                </a14:m>
                <a:endParaRPr lang="lv-LV" sz="2400" b="1" dirty="0">
                  <a:solidFill>
                    <a:srgbClr val="0070C0"/>
                  </a:solidFill>
                </a:endParaRPr>
              </a:p>
              <a:p>
                <a:pPr/>
                <a14:m>
                  <m:oMathPara xmlns:m="http://schemas.openxmlformats.org/officeDocument/2006/math">
                    <m:oMathParaPr>
                      <m:jc m:val="centerGroup"/>
                    </m:oMathParaPr>
                    <m:oMath xmlns:m="http://schemas.openxmlformats.org/officeDocument/2006/math">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 </m:t>
                          </m:r>
                          <m:r>
                            <a:rPr lang="lv-LV" sz="2400" b="1" i="1">
                              <a:solidFill>
                                <a:srgbClr val="0070C0"/>
                              </a:solidFill>
                              <a:latin typeface="Cambria Math"/>
                            </a:rPr>
                            <m:t>𝟑</m:t>
                          </m:r>
                        </m:e>
                        <m:sup>
                          <m:r>
                            <a:rPr lang="lv-LV" sz="2400" b="1" i="1">
                              <a:solidFill>
                                <a:srgbClr val="0070C0"/>
                              </a:solidFill>
                              <a:latin typeface="Cambria Math"/>
                            </a:rPr>
                            <m:t>𝟏𝟒</m:t>
                          </m:r>
                        </m:sup>
                      </m:sSup>
                      <m:r>
                        <a:rPr lang="lv-LV" sz="2400" b="1" i="1">
                          <a:solidFill>
                            <a:srgbClr val="0070C0"/>
                          </a:solidFill>
                          <a:latin typeface="Cambria Math"/>
                        </a:rPr>
                        <m:t>+ </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𝟏𝟑</m:t>
                          </m:r>
                        </m:sup>
                      </m:sSup>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𝟔</m:t>
                          </m:r>
                        </m:sup>
                      </m:sSup>
                      <m:r>
                        <a:rPr lang="lv-LV" sz="2400" b="1" i="1">
                          <a:solidFill>
                            <a:srgbClr val="0070C0"/>
                          </a:solidFill>
                          <a:latin typeface="Cambria Math"/>
                        </a:rPr>
                        <m:t>+</m:t>
                      </m:r>
                    </m:oMath>
                  </m:oMathPara>
                </a14:m>
                <a:endParaRPr lang="lv-LV" sz="2400" b="1" dirty="0">
                  <a:solidFill>
                    <a:srgbClr val="0070C0"/>
                  </a:solidFill>
                </a:endParaRPr>
              </a:p>
              <a:p>
                <a:r>
                  <a:rPr lang="lv-LV" sz="2400" b="1" dirty="0">
                    <a:solidFill>
                      <a:srgbClr val="0070C0"/>
                    </a:solidFill>
                  </a:rPr>
                  <a:t> </a:t>
                </a:r>
                <a14:m>
                  <m:oMath xmlns:m="http://schemas.openxmlformats.org/officeDocument/2006/math">
                    <m:sSup>
                      <m:sSupPr>
                        <m:ctrlPr>
                          <a:rPr lang="lv-LV" sz="2400" b="1" i="1">
                            <a:solidFill>
                              <a:srgbClr val="0070C0"/>
                            </a:solidFill>
                            <a:latin typeface="Cambria Math"/>
                          </a:rPr>
                        </m:ctrlPr>
                      </m:sSupPr>
                      <m:e>
                        <m:r>
                          <a:rPr lang="lv-LV" sz="2400" b="1" i="1">
                            <a:solidFill>
                              <a:srgbClr val="0070C0"/>
                            </a:solidFill>
                            <a:latin typeface="Cambria Math"/>
                          </a:rPr>
                          <m:t>+ </m:t>
                        </m:r>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𝟏𝟑</m:t>
                        </m:r>
                      </m:sup>
                    </m:sSup>
                    <m:r>
                      <a:rPr lang="lv-LV" sz="2400" b="1" i="1">
                        <a:solidFill>
                          <a:srgbClr val="0070C0"/>
                        </a:solidFill>
                        <a:latin typeface="Cambria Math"/>
                      </a:rPr>
                      <m:t>= </m:t>
                    </m:r>
                  </m:oMath>
                </a14:m>
                <a:endParaRPr lang="lv-LV" sz="2400" b="1" dirty="0">
                  <a:solidFill>
                    <a:srgbClr val="0070C0"/>
                  </a:solidFill>
                </a:endParaRPr>
              </a:p>
              <a:p>
                <a14:m>
                  <m:oMath xmlns:m="http://schemas.openxmlformats.org/officeDocument/2006/math">
                    <m:r>
                      <a:rPr lang="lv-LV" sz="2400" b="1" i="1">
                        <a:latin typeface="Cambria Math"/>
                      </a:rPr>
                      <m:t>=</m:t>
                    </m:r>
                    <m:r>
                      <m:rPr>
                        <m:nor/>
                      </m:rPr>
                      <a:rPr lang="en-GB" sz="2400"/>
                      <m:t>224800785</m:t>
                    </m:r>
                    <m:r>
                      <a:rPr lang="en-GB" sz="2400" i="1">
                        <a:latin typeface="Cambria Math"/>
                        <a:ea typeface="Cambria Math"/>
                      </a:rPr>
                      <m:t>≈</m:t>
                    </m:r>
                    <m:r>
                      <a:rPr lang="lv-LV" sz="2400" i="1">
                        <a:latin typeface="Cambria Math"/>
                        <a:ea typeface="Cambria Math"/>
                      </a:rPr>
                      <m:t>2.25×</m:t>
                    </m:r>
                    <m:sSup>
                      <m:sSupPr>
                        <m:ctrlPr>
                          <a:rPr lang="lv-LV" sz="2400" i="1">
                            <a:latin typeface="Cambria Math"/>
                            <a:ea typeface="Cambria Math"/>
                          </a:rPr>
                        </m:ctrlPr>
                      </m:sSupPr>
                      <m:e>
                        <m:r>
                          <a:rPr lang="lv-LV" sz="2400" i="1">
                            <a:latin typeface="Cambria Math"/>
                            <a:ea typeface="Cambria Math"/>
                          </a:rPr>
                          <m:t>10</m:t>
                        </m:r>
                      </m:e>
                      <m:sup>
                        <m:r>
                          <a:rPr lang="lv-LV" sz="2400" i="1">
                            <a:latin typeface="Cambria Math"/>
                            <a:ea typeface="Cambria Math"/>
                          </a:rPr>
                          <m:t>8</m:t>
                        </m:r>
                      </m:sup>
                    </m:sSup>
                  </m:oMath>
                </a14:m>
                <a:r>
                  <a:rPr lang="lv-LV" sz="2400" b="1" dirty="0"/>
                  <a:t> </a:t>
                </a:r>
              </a:p>
              <a:p>
                <a:r>
                  <a:rPr lang="lv-LV" sz="2400" dirty="0"/>
                  <a:t>jeb 225 miljoni dažādi aizpildītu vēlēšanu zīmju. </a:t>
                </a:r>
                <a:endParaRPr lang="en-GB" sz="2400" b="1" dirty="0"/>
              </a:p>
              <a:p>
                <a:endParaRPr lang="en-GB"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4572000" y="1029973"/>
                <a:ext cx="4495800" cy="3077446"/>
              </a:xfrm>
              <a:prstGeom prst="rect">
                <a:avLst/>
              </a:prstGeom>
              <a:blipFill rotWithShape="1">
                <a:blip r:embed="rId4"/>
                <a:stretch>
                  <a:fillRect l="-2033" t="-1386" r="-1897"/>
                </a:stretch>
              </a:blipFill>
            </p:spPr>
            <p:txBody>
              <a:bodyPr/>
              <a:lstStyle/>
              <a:p>
                <a:r>
                  <a:rPr lang="en-GB">
                    <a:noFill/>
                  </a:rPr>
                  <a:t> </a:t>
                </a:r>
              </a:p>
            </p:txBody>
          </p:sp>
        </mc:Fallback>
      </mc:AlternateContent>
    </p:spTree>
    <p:extLst>
      <p:ext uri="{BB962C8B-B14F-4D97-AF65-F5344CB8AC3E}">
        <p14:creationId xmlns:p14="http://schemas.microsoft.com/office/powerpoint/2010/main" val="1402442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Vienmandātu (first-past-the-post vai alternative vote)</a:t>
            </a:r>
            <a:endParaRPr lang="en-GB" dirty="0"/>
          </a:p>
        </p:txBody>
      </p:sp>
      <p:sp>
        <p:nvSpPr>
          <p:cNvPr id="3" name="Text Placeholder 2"/>
          <p:cNvSpPr>
            <a:spLocks noGrp="1"/>
          </p:cNvSpPr>
          <p:nvPr>
            <p:ph type="body" idx="10"/>
          </p:nvPr>
        </p:nvSpPr>
        <p:spPr>
          <a:xfrm>
            <a:off x="152280" y="895320"/>
            <a:ext cx="2209920" cy="3850920"/>
          </a:xfrm>
        </p:spPr>
        <p:txBody>
          <a:bodyPr/>
          <a:lstStyle/>
          <a:p>
            <a:pPr marL="285750" indent="-285750">
              <a:buFont typeface="Arial" panose="020B0604020202020204" pitchFamily="34" charset="0"/>
              <a:buChar char="•"/>
            </a:pPr>
            <a:r>
              <a:rPr lang="lv-LV" b="1" dirty="0" smtClean="0"/>
              <a:t>ASV</a:t>
            </a:r>
            <a:r>
              <a:rPr lang="lv-LV" dirty="0" smtClean="0"/>
              <a:t> (vienmandātu sistēma) var nobalsot </a:t>
            </a:r>
            <a:r>
              <a:rPr lang="lv-LV" dirty="0" smtClean="0">
                <a:solidFill>
                  <a:srgbClr val="FF0000"/>
                </a:solidFill>
              </a:rPr>
              <a:t>2 vai 4 veidos</a:t>
            </a:r>
            <a:r>
              <a:rPr lang="lv-LV" dirty="0" smtClean="0"/>
              <a:t>. Pārstāvju palāta vai Pārstāvju palāta + Senāts.</a:t>
            </a:r>
          </a:p>
          <a:p>
            <a:pPr marL="285750" indent="-285750">
              <a:buFont typeface="Arial" panose="020B0604020202020204" pitchFamily="34" charset="0"/>
              <a:buChar char="•"/>
            </a:pPr>
            <a:r>
              <a:rPr lang="lv-LV" b="1" dirty="0" smtClean="0"/>
              <a:t>Lielbritānija</a:t>
            </a:r>
            <a:r>
              <a:rPr lang="lv-LV" dirty="0" smtClean="0"/>
              <a:t> (vienmandātu sistēma). Attēlos redzamajos biļetenos var nobalsot </a:t>
            </a:r>
            <a:r>
              <a:rPr lang="lv-LV" dirty="0" smtClean="0">
                <a:solidFill>
                  <a:srgbClr val="FF0000"/>
                </a:solidFill>
              </a:rPr>
              <a:t>5</a:t>
            </a:r>
            <a:r>
              <a:rPr lang="lv-LV" dirty="0" smtClean="0"/>
              <a:t> vai </a:t>
            </a:r>
            <a:r>
              <a:rPr lang="lv-LV" dirty="0" smtClean="0">
                <a:solidFill>
                  <a:srgbClr val="FF0000"/>
                </a:solidFill>
              </a:rPr>
              <a:t>7*6=42</a:t>
            </a:r>
            <a:r>
              <a:rPr lang="lv-LV" dirty="0" smtClean="0"/>
              <a:t> veidos. </a:t>
            </a:r>
          </a:p>
          <a:p>
            <a:endParaRPr lang="en-GB" dirty="0"/>
          </a:p>
        </p:txBody>
      </p:sp>
      <p:pic>
        <p:nvPicPr>
          <p:cNvPr id="8194" name="Picture 2" descr="http://blogs.lse.ac.uk/politicsandpolicy/files/2010/07/AV-ballot-1.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742950"/>
            <a:ext cx="3019425" cy="40195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4.bp.blogspot.com/-wW6J6k3HHPE/TbGxyZXn_wI/AAAAAAAACFQ/eWMO8FBu15g/s1600/JDM+ballot.jp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8400" y="718584"/>
            <a:ext cx="3505200" cy="3324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9710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Salīdzinājums ar citu valstu likumdevēju vēlēšanām</a:t>
            </a:r>
            <a:endParaRPr lang="en-GB" dirty="0"/>
          </a:p>
        </p:txBody>
      </p:sp>
      <p:sp>
        <p:nvSpPr>
          <p:cNvPr id="3" name="Text Placeholder 2"/>
          <p:cNvSpPr>
            <a:spLocks noGrp="1"/>
          </p:cNvSpPr>
          <p:nvPr>
            <p:ph type="body" idx="10"/>
          </p:nvPr>
        </p:nvSpPr>
        <p:spPr>
          <a:xfrm>
            <a:off x="152280" y="895320"/>
            <a:ext cx="6096120" cy="3850920"/>
          </a:xfrm>
        </p:spPr>
        <p:txBody>
          <a:bodyPr/>
          <a:lstStyle/>
          <a:p>
            <a:pPr marL="285750" indent="-285750">
              <a:buFont typeface="Arial" panose="020B0604020202020204" pitchFamily="34" charset="0"/>
              <a:buChar char="•"/>
            </a:pPr>
            <a:endParaRPr lang="lv-LV" dirty="0" smtClean="0"/>
          </a:p>
          <a:p>
            <a:pPr marL="285750" indent="-285750">
              <a:buFont typeface="Arial" panose="020B0604020202020204" pitchFamily="34" charset="0"/>
              <a:buChar char="•"/>
            </a:pPr>
            <a:endParaRPr lang="lv-LV" dirty="0" smtClean="0"/>
          </a:p>
          <a:p>
            <a:pPr marL="285750" indent="-285750">
              <a:buFont typeface="Arial" panose="020B0604020202020204" pitchFamily="34" charset="0"/>
              <a:buChar char="•"/>
            </a:pPr>
            <a:endParaRPr lang="lv-LV" dirty="0" smtClean="0"/>
          </a:p>
          <a:p>
            <a:endParaRPr lang="en-GB" dirty="0"/>
          </a:p>
        </p:txBody>
      </p:sp>
      <p:pic>
        <p:nvPicPr>
          <p:cNvPr id="7170" name="Picture 2" descr="http://upload.wikimedia.org/wikipedia/commons/thumb/7/7e/Bundestagswahl_05_stimmzett.jpg/320px-Bundestagswahl_05_stimmzet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609602"/>
            <a:ext cx="2362200" cy="4488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907018"/>
            <a:ext cx="5562600" cy="3046988"/>
          </a:xfrm>
          <a:prstGeom prst="rect">
            <a:avLst/>
          </a:prstGeom>
          <a:noFill/>
        </p:spPr>
        <p:txBody>
          <a:bodyPr wrap="square" rtlCol="0">
            <a:spAutoFit/>
          </a:bodyPr>
          <a:lstStyle/>
          <a:p>
            <a:r>
              <a:rPr lang="lv-LV" sz="2400" b="1" dirty="0" smtClean="0"/>
              <a:t>Vācija</a:t>
            </a:r>
            <a:r>
              <a:rPr lang="lv-LV" sz="2400" dirty="0" smtClean="0"/>
              <a:t> – jauktā sistēma; jāizvēlas viens aplītis katrā no divām slejām. Saraksti nav grozāmi. </a:t>
            </a:r>
          </a:p>
          <a:p>
            <a:r>
              <a:rPr lang="lv-LV" sz="2400" b="1" dirty="0" smtClean="0"/>
              <a:t>Igaunija</a:t>
            </a:r>
            <a:r>
              <a:rPr lang="lv-LV" sz="2400" dirty="0" smtClean="0"/>
              <a:t> – 12 apgabali (mazāk kandidātu); var īpaši izcelt vienu no saraksta. </a:t>
            </a:r>
          </a:p>
          <a:p>
            <a:endParaRPr lang="lv-LV" sz="2400" dirty="0"/>
          </a:p>
          <a:p>
            <a:r>
              <a:rPr lang="lv-LV" sz="2400" dirty="0" smtClean="0"/>
              <a:t>Iespēju nobalsot – daži simti. </a:t>
            </a:r>
            <a:endParaRPr lang="en-GB" sz="2400" dirty="0"/>
          </a:p>
        </p:txBody>
      </p:sp>
    </p:spTree>
    <p:extLst>
      <p:ext uri="{BB962C8B-B14F-4D97-AF65-F5344CB8AC3E}">
        <p14:creationId xmlns:p14="http://schemas.microsoft.com/office/powerpoint/2010/main" val="500531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Lēmumu pieņemšanas nogurums (Decision Fatigue)</a:t>
            </a:r>
            <a:endParaRPr lang="en-GB" dirty="0"/>
          </a:p>
        </p:txBody>
      </p:sp>
      <p:sp>
        <p:nvSpPr>
          <p:cNvPr id="4" name="Text Placeholder 3"/>
          <p:cNvSpPr>
            <a:spLocks noGrp="1"/>
          </p:cNvSpPr>
          <p:nvPr>
            <p:ph type="body" idx="10"/>
          </p:nvPr>
        </p:nvSpPr>
        <p:spPr>
          <a:xfrm>
            <a:off x="228600" y="895350"/>
            <a:ext cx="5105400" cy="3850920"/>
          </a:xfrm>
        </p:spPr>
        <p:txBody>
          <a:bodyPr>
            <a:normAutofit/>
          </a:bodyPr>
          <a:lstStyle/>
          <a:p>
            <a:r>
              <a:rPr lang="lv-LV" sz="3200" dirty="0" smtClean="0"/>
              <a:t>Ja atkārtoti jāveic līdzīgas izvēles un trūkst skaidru kritēriju – arī godprātīgi cilvēki sāk pieņemt stereotipiskus vai nepiemērotus lēmumus.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542924"/>
            <a:ext cx="2286000" cy="4600576"/>
          </a:xfrm>
          <a:prstGeom prst="rect">
            <a:avLst/>
          </a:prstGeom>
        </p:spPr>
      </p:pic>
    </p:spTree>
    <p:extLst>
      <p:ext uri="{BB962C8B-B14F-4D97-AF65-F5344CB8AC3E}">
        <p14:creationId xmlns:p14="http://schemas.microsoft.com/office/powerpoint/2010/main" val="8242008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Vēlēšanu sistēmas stabilitāte</a:t>
            </a:r>
            <a:endParaRPr lang="en-GB" dirty="0"/>
          </a:p>
        </p:txBody>
      </p:sp>
      <p:sp>
        <p:nvSpPr>
          <p:cNvPr id="6" name="Text Placeholder 5"/>
          <p:cNvSpPr>
            <a:spLocks noGrp="1"/>
          </p:cNvSpPr>
          <p:nvPr>
            <p:ph type="body" sz="quarter" idx="11"/>
          </p:nvPr>
        </p:nvSpPr>
        <p:spPr/>
        <p:txBody>
          <a:bodyPr/>
          <a:lstStyle/>
          <a:p>
            <a:r>
              <a:rPr lang="lv-LV" b="1" dirty="0" smtClean="0"/>
              <a:t>Stabilitāte = mazas izmaiņas ieejas datos rada mazas izmaiņas rezultātā</a:t>
            </a:r>
            <a:r>
              <a:rPr lang="lv-LV" dirty="0" smtClean="0"/>
              <a:t> </a:t>
            </a:r>
          </a:p>
          <a:p>
            <a:pPr marL="285750" indent="-285750">
              <a:buFont typeface="Arial" panose="020B0604020202020204" pitchFamily="34" charset="0"/>
              <a:buChar char="•"/>
            </a:pPr>
            <a:r>
              <a:rPr lang="lv-LV" dirty="0" smtClean="0"/>
              <a:t>Kādus efektus rada daudzu mazpazīstamu kandidātu līdzdalība? </a:t>
            </a:r>
          </a:p>
          <a:p>
            <a:pPr marL="285750" indent="-285750">
              <a:buFont typeface="Arial" panose="020B0604020202020204" pitchFamily="34" charset="0"/>
              <a:buChar char="•"/>
            </a:pPr>
            <a:r>
              <a:rPr lang="lv-LV" dirty="0" smtClean="0"/>
              <a:t>Kā mērīt nestabilitāti</a:t>
            </a:r>
          </a:p>
          <a:p>
            <a:pPr marL="285750" indent="-285750">
              <a:buFont typeface="Arial" panose="020B0604020202020204" pitchFamily="34" charset="0"/>
              <a:buChar char="•"/>
            </a:pPr>
            <a:r>
              <a:rPr lang="lv-LV" dirty="0" smtClean="0"/>
              <a:t>Iedzīvotāju uzskaites sistemātiskā kļūda</a:t>
            </a:r>
          </a:p>
          <a:p>
            <a:endParaRPr lang="en-GB" dirty="0"/>
          </a:p>
        </p:txBody>
      </p:sp>
      <p:sp>
        <p:nvSpPr>
          <p:cNvPr id="7" name="Text Placeholder 6"/>
          <p:cNvSpPr>
            <a:spLocks noGrp="1"/>
          </p:cNvSpPr>
          <p:nvPr>
            <p:ph type="body" sz="quarter" idx="12"/>
          </p:nvPr>
        </p:nvSpPr>
        <p:spPr/>
        <p:txBody>
          <a:bodyPr/>
          <a:lstStyle/>
          <a:p>
            <a:endParaRPr lang="en-GB" dirty="0"/>
          </a:p>
        </p:txBody>
      </p:sp>
      <p:pic>
        <p:nvPicPr>
          <p:cNvPr id="8" name="Picture 2" descr="A metastable system with a weakly stable state (1), an unstable transition state (2) and a strongly stable stat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438400"/>
            <a:ext cx="35306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844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Vēlētāju dalība tuvina iznākumu «konverģences p-tam»</a:t>
            </a:r>
            <a:endParaRPr lang="en-GB" dirty="0"/>
          </a:p>
        </p:txBody>
      </p:sp>
      <p:sp>
        <p:nvSpPr>
          <p:cNvPr id="3" name="Text Placeholder 2"/>
          <p:cNvSpPr>
            <a:spLocks noGrp="1"/>
          </p:cNvSpPr>
          <p:nvPr>
            <p:ph type="body" idx="10"/>
          </p:nvPr>
        </p:nvSpPr>
        <p:spPr>
          <a:xfrm>
            <a:off x="4114800" y="895320"/>
            <a:ext cx="4876800" cy="3850920"/>
          </a:xfrm>
        </p:spPr>
        <p:txBody>
          <a:bodyPr/>
          <a:lstStyle/>
          <a:p>
            <a:r>
              <a:rPr lang="lv-LV" sz="2000" dirty="0" smtClean="0"/>
              <a:t>Piemērs: Ja ir neliels, bet labi mobilizēts elektorāts</a:t>
            </a:r>
            <a:r>
              <a:rPr lang="lv-LV" sz="2000" u="sng" dirty="0" smtClean="0"/>
              <a:t/>
            </a:r>
            <a:br>
              <a:rPr lang="lv-LV" sz="2000" u="sng" dirty="0" smtClean="0"/>
            </a:br>
            <a:r>
              <a:rPr lang="lv-LV" sz="2000" dirty="0" smtClean="0"/>
              <a:t>Vēlētāju aktivitāte  = </a:t>
            </a:r>
            <a:r>
              <a:rPr lang="en-GB" sz="2000" b="1" dirty="0" smtClean="0"/>
              <a:t>445225</a:t>
            </a:r>
            <a:r>
              <a:rPr lang="lv-LV" sz="2000" b="1" dirty="0" smtClean="0"/>
              <a:t> (30.24%) – LKS rezultāts bija </a:t>
            </a:r>
            <a:r>
              <a:rPr lang="en-GB" sz="2000" dirty="0" smtClean="0"/>
              <a:t>28303</a:t>
            </a:r>
            <a:r>
              <a:rPr lang="lv-LV" sz="2000" dirty="0" smtClean="0"/>
              <a:t> (6.38%). </a:t>
            </a:r>
          </a:p>
          <a:p>
            <a:endParaRPr lang="lv-LV" sz="2000" b="1" dirty="0" smtClean="0"/>
          </a:p>
          <a:p>
            <a:r>
              <a:rPr lang="lv-LV" sz="2000" dirty="0" smtClean="0"/>
              <a:t>Pie citas aktivitātes &gt; </a:t>
            </a:r>
            <a:r>
              <a:rPr lang="en-GB" sz="2000" b="1" dirty="0" smtClean="0"/>
              <a:t>566060</a:t>
            </a:r>
            <a:r>
              <a:rPr lang="lv-LV" sz="2000" b="1" dirty="0" smtClean="0"/>
              <a:t> (38.44%) </a:t>
            </a:r>
            <a:r>
              <a:rPr lang="lv-LV" sz="2000" dirty="0" smtClean="0"/>
              <a:t>– LKS varētu būt problēmas ar 5% barjeru</a:t>
            </a:r>
            <a:endParaRPr lang="en-GB" sz="2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72721"/>
            <a:ext cx="4038600" cy="4064389"/>
          </a:xfrm>
          <a:prstGeom prst="rect">
            <a:avLst/>
          </a:prstGeom>
        </p:spPr>
      </p:pic>
    </p:spTree>
    <p:extLst>
      <p:ext uri="{BB962C8B-B14F-4D97-AF65-F5344CB8AC3E}">
        <p14:creationId xmlns:p14="http://schemas.microsoft.com/office/powerpoint/2010/main" val="98647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Iedzīvotāju uzskaites īpatnības jeb «mirušās dvēseles»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5345435"/>
              </p:ext>
            </p:extLst>
          </p:nvPr>
        </p:nvGraphicFramePr>
        <p:xfrm>
          <a:off x="1447800" y="4019550"/>
          <a:ext cx="6472904" cy="741680"/>
        </p:xfrm>
        <a:graphic>
          <a:graphicData uri="http://schemas.openxmlformats.org/drawingml/2006/table">
            <a:tbl>
              <a:tblPr firstRow="1" bandRow="1">
                <a:tableStyleId>{5C22544A-7EE6-4342-B048-85BDC9FD1C3A}</a:tableStyleId>
              </a:tblPr>
              <a:tblGrid>
                <a:gridCol w="4998065"/>
                <a:gridCol w="1474839"/>
              </a:tblGrid>
              <a:tr h="370840">
                <a:tc>
                  <a:txBody>
                    <a:bodyPr/>
                    <a:lstStyle/>
                    <a:p>
                      <a:r>
                        <a:rPr lang="lv-LV" sz="1600" b="1" i="0" dirty="0" smtClean="0">
                          <a:solidFill>
                            <a:schemeClr val="lt1"/>
                          </a:solidFill>
                          <a:effectLst/>
                          <a:latin typeface="+mn-lt"/>
                          <a:ea typeface="+mn-ea"/>
                          <a:cs typeface="+mn-cs"/>
                        </a:rPr>
                        <a:t>Balsstiesīgi 20.04.2011. iedzīvotāju reģistrā</a:t>
                      </a:r>
                      <a:endParaRPr lang="en-GB" sz="1600" dirty="0"/>
                    </a:p>
                  </a:txBody>
                  <a:tcPr/>
                </a:tc>
                <a:tc>
                  <a:txBody>
                    <a:bodyPr/>
                    <a:lstStyle/>
                    <a:p>
                      <a:r>
                        <a:rPr lang="en-GB" b="1" i="0" dirty="0" smtClean="0">
                          <a:solidFill>
                            <a:schemeClr val="lt1"/>
                          </a:solidFill>
                          <a:effectLst/>
                          <a:latin typeface="+mn-lt"/>
                          <a:ea typeface="+mn-ea"/>
                          <a:cs typeface="+mn-cs"/>
                        </a:rPr>
                        <a:t>1493262</a:t>
                      </a:r>
                      <a:endParaRPr lang="en-GB" dirty="0"/>
                    </a:p>
                  </a:txBody>
                  <a:tcPr/>
                </a:tc>
              </a:tr>
              <a:tr h="370840">
                <a:tc>
                  <a:txBody>
                    <a:bodyPr/>
                    <a:lstStyle/>
                    <a:p>
                      <a:r>
                        <a:rPr lang="en-GB" sz="1600" b="1" i="0" dirty="0" err="1" smtClean="0">
                          <a:solidFill>
                            <a:schemeClr val="dk1"/>
                          </a:solidFill>
                          <a:effectLst/>
                          <a:latin typeface="+mn-lt"/>
                          <a:ea typeface="+mn-ea"/>
                          <a:cs typeface="+mn-cs"/>
                        </a:rPr>
                        <a:t>Balsstiesīgi</a:t>
                      </a:r>
                      <a:r>
                        <a:rPr lang="en-GB" sz="1600" b="1" i="0" dirty="0" smtClean="0">
                          <a:solidFill>
                            <a:schemeClr val="dk1"/>
                          </a:solidFill>
                          <a:effectLst/>
                          <a:latin typeface="+mn-lt"/>
                          <a:ea typeface="+mn-ea"/>
                          <a:cs typeface="+mn-cs"/>
                        </a:rPr>
                        <a:t> 01.03.2011. </a:t>
                      </a:r>
                      <a:r>
                        <a:rPr lang="en-GB" sz="1600" b="1" i="0" dirty="0" err="1" smtClean="0">
                          <a:solidFill>
                            <a:schemeClr val="dk1"/>
                          </a:solidFill>
                          <a:effectLst/>
                          <a:latin typeface="+mn-lt"/>
                          <a:ea typeface="+mn-ea"/>
                          <a:cs typeface="+mn-cs"/>
                        </a:rPr>
                        <a:t>tautskaitē</a:t>
                      </a:r>
                      <a:endParaRPr lang="en-GB" sz="1600" dirty="0"/>
                    </a:p>
                  </a:txBody>
                  <a:tcPr/>
                </a:tc>
                <a:tc>
                  <a:txBody>
                    <a:bodyPr/>
                    <a:lstStyle/>
                    <a:p>
                      <a:r>
                        <a:rPr lang="en-GB" b="1" i="0" dirty="0" smtClean="0">
                          <a:solidFill>
                            <a:schemeClr val="dk1"/>
                          </a:solidFill>
                          <a:effectLst/>
                          <a:latin typeface="+mn-lt"/>
                          <a:ea typeface="+mn-ea"/>
                          <a:cs typeface="+mn-cs"/>
                        </a:rPr>
                        <a:t>1384983</a:t>
                      </a:r>
                      <a:endParaRPr lang="en-GB" dirty="0"/>
                    </a:p>
                  </a:txBody>
                  <a:tcPr/>
                </a:tc>
              </a:tr>
            </a:tbl>
          </a:graphicData>
        </a:graphic>
      </p:graphicFrame>
      <p:pic>
        <p:nvPicPr>
          <p:cNvPr id="4098" name="Picture 2" descr="Balsstiesīgi tautskaitē un uzskaitē"/>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24813"/>
            <a:ext cx="4876800" cy="29423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8001000" y="3409950"/>
            <a:ext cx="228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14163" y="2952750"/>
            <a:ext cx="1877437" cy="369332"/>
          </a:xfrm>
          <a:prstGeom prst="rect">
            <a:avLst/>
          </a:prstGeom>
          <a:noFill/>
        </p:spPr>
        <p:txBody>
          <a:bodyPr wrap="none" rtlCol="0">
            <a:spAutoFit/>
          </a:bodyPr>
          <a:lstStyle/>
          <a:p>
            <a:r>
              <a:rPr lang="lv-LV" dirty="0" smtClean="0"/>
              <a:t>Atšķirība </a:t>
            </a:r>
            <a:r>
              <a:rPr lang="en-GB" b="1" dirty="0"/>
              <a:t>-7.25%</a:t>
            </a:r>
            <a:endParaRPr lang="en-GB" dirty="0"/>
          </a:p>
        </p:txBody>
      </p:sp>
      <p:sp>
        <p:nvSpPr>
          <p:cNvPr id="9" name="TextBox 8"/>
          <p:cNvSpPr txBox="1"/>
          <p:nvPr/>
        </p:nvSpPr>
        <p:spPr>
          <a:xfrm>
            <a:off x="304800" y="531410"/>
            <a:ext cx="8250977" cy="369332"/>
          </a:xfrm>
          <a:prstGeom prst="rect">
            <a:avLst/>
          </a:prstGeom>
          <a:noFill/>
        </p:spPr>
        <p:txBody>
          <a:bodyPr wrap="none" rtlCol="0">
            <a:spAutoFit/>
          </a:bodyPr>
          <a:lstStyle/>
          <a:p>
            <a:r>
              <a:rPr lang="en-GB" dirty="0">
                <a:hlinkClick r:id="rId3"/>
              </a:rPr>
              <a:t>http://ritvars.wordpress.com/2014/04/16/kads-ir-patiesais-veletaju-skaits-latvija</a:t>
            </a:r>
            <a:r>
              <a:rPr lang="en-GB" dirty="0" smtClean="0">
                <a:hlinkClick r:id="rId3"/>
              </a:rPr>
              <a:t>/</a:t>
            </a:r>
            <a:r>
              <a:rPr lang="lv-LV" dirty="0" smtClean="0"/>
              <a:t> </a:t>
            </a:r>
            <a:endParaRPr lang="en-GB" dirty="0"/>
          </a:p>
        </p:txBody>
      </p:sp>
    </p:spTree>
    <p:extLst>
      <p:ext uri="{BB962C8B-B14F-4D97-AF65-F5344CB8AC3E}">
        <p14:creationId xmlns:p14="http://schemas.microsoft.com/office/powerpoint/2010/main" val="3226101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V.Artava veltījums 2001.g. marta pašvaldību vēlēšanām</a:t>
            </a:r>
            <a:endParaRPr lang="en-GB" dirty="0"/>
          </a:p>
        </p:txBody>
      </p:sp>
      <p:sp>
        <p:nvSpPr>
          <p:cNvPr id="5" name="Text Placeholder 4"/>
          <p:cNvSpPr>
            <a:spLocks noGrp="1"/>
          </p:cNvSpPr>
          <p:nvPr>
            <p:ph type="body" idx="10"/>
          </p:nvPr>
        </p:nvSpPr>
        <p:spPr/>
        <p:txBody>
          <a:bodyPr>
            <a:normAutofit fontScale="92500" lnSpcReduction="10000"/>
          </a:bodyPr>
          <a:lstStyle/>
          <a:p>
            <a:r>
              <a:rPr lang="lv-LV" dirty="0" smtClean="0"/>
              <a:t>– Kas  tā būs par Rīgas domi, –</a:t>
            </a:r>
            <a:endParaRPr lang="en-US" dirty="0" smtClean="0"/>
          </a:p>
          <a:p>
            <a:r>
              <a:rPr lang="en-US" altLang="zh-CN" dirty="0" smtClean="0"/>
              <a:t>E</a:t>
            </a:r>
            <a:r>
              <a:rPr lang="lv-LV" altLang="zh-CN" dirty="0" smtClean="0"/>
              <a:t>s pie sevis bubinu, </a:t>
            </a:r>
          </a:p>
          <a:p>
            <a:r>
              <a:rPr lang="lv-LV" dirty="0" smtClean="0"/>
              <a:t>– Ja mēs tajā neredzēsim </a:t>
            </a:r>
            <a:br>
              <a:rPr lang="lv-LV" dirty="0" smtClean="0"/>
            </a:br>
            <a:r>
              <a:rPr lang="lv-LV" dirty="0" smtClean="0"/>
              <a:t>Baltiņu un Rubīnu? </a:t>
            </a:r>
            <a:br>
              <a:rPr lang="lv-LV" dirty="0" smtClean="0"/>
            </a:br>
            <a:r>
              <a:rPr lang="lv-LV" dirty="0" smtClean="0"/>
              <a:t>    Kas uz salabotā tilta</a:t>
            </a:r>
          </a:p>
          <a:p>
            <a:r>
              <a:rPr lang="lv-LV" dirty="0"/>
              <a:t> </a:t>
            </a:r>
            <a:r>
              <a:rPr lang="lv-LV" dirty="0" smtClean="0"/>
              <a:t>   Mums tik braši uzdejos?</a:t>
            </a:r>
          </a:p>
          <a:p>
            <a:r>
              <a:rPr lang="lv-LV" dirty="0"/>
              <a:t> </a:t>
            </a:r>
            <a:r>
              <a:rPr lang="lv-LV" dirty="0" smtClean="0"/>
              <a:t>   Kas mums līdzjūtībā siltā</a:t>
            </a:r>
          </a:p>
          <a:p>
            <a:r>
              <a:rPr lang="lv-LV" dirty="0"/>
              <a:t> </a:t>
            </a:r>
            <a:r>
              <a:rPr lang="lv-LV" dirty="0" smtClean="0"/>
              <a:t>   Kapos labu vietu dos?</a:t>
            </a:r>
          </a:p>
          <a:p>
            <a:r>
              <a:rPr lang="lv-LV" dirty="0" smtClean="0"/>
              <a:t>Grīnbergu vairs nevēlēsim, </a:t>
            </a:r>
          </a:p>
          <a:p>
            <a:r>
              <a:rPr lang="lv-LV" dirty="0" smtClean="0"/>
              <a:t>Viņa vārds ir baumām tīts. </a:t>
            </a:r>
          </a:p>
          <a:p>
            <a:r>
              <a:rPr lang="lv-LV" dirty="0" smtClean="0"/>
              <a:t>Daži saka – gana iekrāts, </a:t>
            </a:r>
          </a:p>
          <a:p>
            <a:r>
              <a:rPr lang="lv-LV" dirty="0" smtClean="0"/>
              <a:t>Citi – gana salaupīts. </a:t>
            </a:r>
          </a:p>
          <a:p>
            <a:r>
              <a:rPr lang="lv-LV" dirty="0"/>
              <a:t> </a:t>
            </a:r>
            <a:r>
              <a:rPr lang="lv-LV" dirty="0" smtClean="0"/>
              <a:t>   Rītiņam lai turpmāk mamma</a:t>
            </a:r>
          </a:p>
          <a:p>
            <a:r>
              <a:rPr lang="lv-LV" dirty="0"/>
              <a:t> </a:t>
            </a:r>
            <a:r>
              <a:rPr lang="lv-LV" dirty="0" smtClean="0"/>
              <a:t>   Naudu iztikšanai dod. </a:t>
            </a:r>
          </a:p>
          <a:p>
            <a:r>
              <a:rPr lang="lv-LV" dirty="0"/>
              <a:t> </a:t>
            </a:r>
            <a:r>
              <a:rPr lang="lv-LV" dirty="0" smtClean="0"/>
              <a:t>   Desmittūkstoš latu gadā</a:t>
            </a:r>
          </a:p>
          <a:p>
            <a:r>
              <a:rPr lang="lv-LV" dirty="0"/>
              <a:t> </a:t>
            </a:r>
            <a:r>
              <a:rPr lang="lv-LV" dirty="0" smtClean="0"/>
              <a:t>   Vecenīte ietaupot!</a:t>
            </a:r>
          </a:p>
          <a:p>
            <a:endParaRPr lang="en-GB" dirty="0"/>
          </a:p>
        </p:txBody>
      </p:sp>
      <p:sp>
        <p:nvSpPr>
          <p:cNvPr id="2" name="TextBox 1"/>
          <p:cNvSpPr txBox="1"/>
          <p:nvPr/>
        </p:nvSpPr>
        <p:spPr>
          <a:xfrm>
            <a:off x="4114800" y="765066"/>
            <a:ext cx="4724400" cy="4016484"/>
          </a:xfrm>
          <a:prstGeom prst="rect">
            <a:avLst/>
          </a:prstGeom>
          <a:noFill/>
        </p:spPr>
        <p:txBody>
          <a:bodyPr wrap="square" rtlCol="0">
            <a:spAutoFit/>
          </a:bodyPr>
          <a:lstStyle/>
          <a:p>
            <a:r>
              <a:rPr lang="en-US" sz="1700" dirty="0"/>
              <a:t>Nu un </a:t>
            </a:r>
            <a:r>
              <a:rPr lang="en-US" sz="1700" dirty="0" err="1"/>
              <a:t>ko</a:t>
            </a:r>
            <a:r>
              <a:rPr lang="en-US" sz="1700" dirty="0"/>
              <a:t> </a:t>
            </a:r>
            <a:r>
              <a:rPr lang="en-US" sz="1700" dirty="0" err="1"/>
              <a:t>lai</a:t>
            </a:r>
            <a:r>
              <a:rPr lang="en-US" sz="1700" dirty="0"/>
              <a:t> </a:t>
            </a:r>
            <a:r>
              <a:rPr lang="en-US" sz="1700" dirty="0" err="1"/>
              <a:t>bilst</a:t>
            </a:r>
            <a:r>
              <a:rPr lang="en-US" sz="1700" dirty="0"/>
              <a:t> tai </a:t>
            </a:r>
            <a:r>
              <a:rPr lang="en-US" sz="1700" dirty="0" err="1"/>
              <a:t>liet</a:t>
            </a:r>
            <a:r>
              <a:rPr lang="lv-LV" sz="1700" dirty="0"/>
              <a:t>ā, </a:t>
            </a:r>
            <a:br>
              <a:rPr lang="lv-LV" sz="1700" dirty="0"/>
            </a:br>
            <a:r>
              <a:rPr lang="lv-LV" sz="1700" dirty="0"/>
              <a:t>Ka uz domi Bondars cer? </a:t>
            </a:r>
            <a:br>
              <a:rPr lang="lv-LV" sz="1700" dirty="0"/>
            </a:br>
            <a:r>
              <a:rPr lang="lv-LV" sz="1700" dirty="0"/>
              <a:t>Ne jau gudriem vien tur vieta. </a:t>
            </a:r>
          </a:p>
          <a:p>
            <a:r>
              <a:rPr lang="lv-LV" sz="1700" dirty="0"/>
              <a:t>Skaistie arī domei der. </a:t>
            </a:r>
          </a:p>
          <a:p>
            <a:r>
              <a:rPr lang="lv-LV" sz="1700" dirty="0"/>
              <a:t>    Kādu vēlēsim sev mēru, </a:t>
            </a:r>
          </a:p>
          <a:p>
            <a:r>
              <a:rPr lang="lv-LV" sz="1700" dirty="0"/>
              <a:t>    Piesaukuši Dieviņu: </a:t>
            </a:r>
          </a:p>
          <a:p>
            <a:r>
              <a:rPr lang="lv-LV" sz="1700" dirty="0"/>
              <a:t>    Rubiku vai citu zvēru? </a:t>
            </a:r>
          </a:p>
          <a:p>
            <a:r>
              <a:rPr lang="lv-LV" sz="1700" dirty="0"/>
              <a:t>    Poču – lāga sieviņu? </a:t>
            </a:r>
          </a:p>
          <a:p>
            <a:r>
              <a:rPr lang="lv-LV" sz="1700" dirty="0"/>
              <a:t>Gaidi, rīdziniek, un zīlē. </a:t>
            </a:r>
          </a:p>
          <a:p>
            <a:r>
              <a:rPr lang="lv-LV" sz="1700" dirty="0"/>
              <a:t>Visu izšķirs tava balss:</a:t>
            </a:r>
            <a:br>
              <a:rPr lang="lv-LV" sz="1700" dirty="0"/>
            </a:br>
            <a:r>
              <a:rPr lang="lv-LV" sz="1700" dirty="0"/>
              <a:t>Vai būs ārgals vai būs iekšgals, </a:t>
            </a:r>
          </a:p>
          <a:p>
            <a:r>
              <a:rPr lang="lv-LV" sz="1700" dirty="0"/>
              <a:t>Vai būs negals klāt vai gals. </a:t>
            </a:r>
          </a:p>
          <a:p>
            <a:endParaRPr lang="lv-LV" sz="1700" dirty="0"/>
          </a:p>
          <a:p>
            <a:r>
              <a:rPr lang="lv-LV" sz="1700" dirty="0"/>
              <a:t>© Valdis Artavs. Domas tumšā vakarā </a:t>
            </a:r>
            <a:r>
              <a:rPr lang="en-US" sz="1700" dirty="0" smtClean="0"/>
              <a:t/>
            </a:r>
            <a:br>
              <a:rPr lang="en-US" sz="1700" dirty="0" smtClean="0"/>
            </a:br>
            <a:r>
              <a:rPr lang="lv-LV" sz="1700" dirty="0" smtClean="0"/>
              <a:t>vēlēšanu </a:t>
            </a:r>
            <a:r>
              <a:rPr lang="lv-LV" sz="1700" dirty="0"/>
              <a:t>sakarā. («Lauku avīze» 2000-12-09</a:t>
            </a:r>
            <a:r>
              <a:rPr lang="lv-LV" sz="1700" dirty="0" smtClean="0"/>
              <a:t>.)</a:t>
            </a:r>
            <a:endParaRPr lang="en-GB" sz="1700" dirty="0"/>
          </a:p>
        </p:txBody>
      </p:sp>
    </p:spTree>
    <p:extLst>
      <p:ext uri="{BB962C8B-B14F-4D97-AF65-F5344CB8AC3E}">
        <p14:creationId xmlns:p14="http://schemas.microsoft.com/office/powerpoint/2010/main" val="1234822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Vai Saeimas vēlēšanas ir vienlīdzīgas?</a:t>
            </a:r>
          </a:p>
        </p:txBody>
      </p:sp>
      <p:sp>
        <p:nvSpPr>
          <p:cNvPr id="3" name="Content Placeholder 2"/>
          <p:cNvSpPr>
            <a:spLocks noGrp="1"/>
          </p:cNvSpPr>
          <p:nvPr>
            <p:ph idx="1"/>
          </p:nvPr>
        </p:nvSpPr>
        <p:spPr/>
        <p:txBody>
          <a:bodyPr/>
          <a:lstStyle/>
          <a:p>
            <a:r>
              <a:rPr lang="en-GB" dirty="0" smtClean="0">
                <a:hlinkClick r:id="rId3"/>
              </a:rPr>
              <a:t>http://ritvars.wordpress.com/2013/11/07/vai-saeimas-velesanas-ir-vienlidzigas/</a:t>
            </a:r>
            <a:endParaRPr lang="lv-LV" dirty="0" smtClean="0"/>
          </a:p>
          <a:p>
            <a:endParaRPr lang="lv-LV" dirty="0"/>
          </a:p>
          <a:p>
            <a:r>
              <a:rPr lang="lv-LV" b="1" dirty="0" smtClean="0"/>
              <a:t>Satversmes </a:t>
            </a:r>
            <a:r>
              <a:rPr lang="en-GB" b="1" dirty="0" smtClean="0"/>
              <a:t>6</a:t>
            </a:r>
            <a:r>
              <a:rPr lang="lv-LV" b="1" dirty="0" smtClean="0"/>
              <a:t> pants: </a:t>
            </a:r>
            <a:r>
              <a:rPr lang="en-GB" dirty="0" err="1" smtClean="0"/>
              <a:t>Saeimu</a:t>
            </a:r>
            <a:r>
              <a:rPr lang="en-GB" dirty="0" smtClean="0"/>
              <a:t> </a:t>
            </a:r>
            <a:r>
              <a:rPr lang="en-GB" dirty="0" err="1"/>
              <a:t>ievēlē</a:t>
            </a:r>
            <a:r>
              <a:rPr lang="en-GB" dirty="0"/>
              <a:t> </a:t>
            </a:r>
            <a:r>
              <a:rPr lang="en-GB" dirty="0" err="1"/>
              <a:t>vispārīgās</a:t>
            </a:r>
            <a:r>
              <a:rPr lang="en-GB" dirty="0"/>
              <a:t>, </a:t>
            </a:r>
            <a:r>
              <a:rPr lang="en-GB" u="sng" dirty="0" err="1"/>
              <a:t>vienlīdzīgās</a:t>
            </a:r>
            <a:r>
              <a:rPr lang="en-GB" dirty="0"/>
              <a:t>, </a:t>
            </a:r>
            <a:r>
              <a:rPr lang="en-GB" dirty="0" err="1"/>
              <a:t>tiešās</a:t>
            </a:r>
            <a:r>
              <a:rPr lang="en-GB" dirty="0"/>
              <a:t>, </a:t>
            </a:r>
            <a:r>
              <a:rPr lang="en-GB" dirty="0" err="1"/>
              <a:t>aizklātās</a:t>
            </a:r>
            <a:r>
              <a:rPr lang="en-GB" dirty="0"/>
              <a:t> un </a:t>
            </a:r>
            <a:r>
              <a:rPr lang="en-GB" dirty="0" err="1"/>
              <a:t>proporcionālās</a:t>
            </a:r>
            <a:r>
              <a:rPr lang="en-GB" dirty="0"/>
              <a:t> </a:t>
            </a:r>
            <a:r>
              <a:rPr lang="en-GB" dirty="0" err="1"/>
              <a:t>vēlēšanās</a:t>
            </a:r>
            <a:r>
              <a:rPr lang="en-GB" dirty="0" smtClean="0"/>
              <a:t>.</a:t>
            </a:r>
            <a:endParaRPr lang="lv-LV" dirty="0" smtClean="0"/>
          </a:p>
          <a:p>
            <a:endParaRPr lang="lv-LV" dirty="0" smtClean="0"/>
          </a:p>
          <a:p>
            <a:endParaRPr lang="en-GB" dirty="0"/>
          </a:p>
        </p:txBody>
      </p:sp>
      <p:cxnSp>
        <p:nvCxnSpPr>
          <p:cNvPr id="6" name="Straight Arrow Connector 5"/>
          <p:cNvCxnSpPr>
            <a:stCxn id="9" idx="1"/>
          </p:cNvCxnSpPr>
          <p:nvPr/>
        </p:nvCxnSpPr>
        <p:spPr>
          <a:xfrm flipH="1" flipV="1">
            <a:off x="7010400" y="3093482"/>
            <a:ext cx="609600"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010400" y="3333750"/>
            <a:ext cx="609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00" y="3028950"/>
            <a:ext cx="1608133" cy="369332"/>
          </a:xfrm>
          <a:prstGeom prst="rect">
            <a:avLst/>
          </a:prstGeom>
          <a:noFill/>
        </p:spPr>
        <p:txBody>
          <a:bodyPr wrap="none" rtlCol="0">
            <a:spAutoFit/>
          </a:bodyPr>
          <a:lstStyle/>
          <a:p>
            <a:r>
              <a:rPr lang="lv-LV" dirty="0" smtClean="0"/>
              <a:t>Atšķirība 25%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750406673"/>
              </p:ext>
            </p:extLst>
          </p:nvPr>
        </p:nvGraphicFramePr>
        <p:xfrm>
          <a:off x="381001" y="2114550"/>
          <a:ext cx="6553200" cy="2595880"/>
        </p:xfrm>
        <a:graphic>
          <a:graphicData uri="http://schemas.openxmlformats.org/drawingml/2006/table">
            <a:tbl>
              <a:tblPr firstRow="1" bandRow="1">
                <a:tableStyleId>{5C22544A-7EE6-4342-B048-85BDC9FD1C3A}</a:tableStyleId>
              </a:tblPr>
              <a:tblGrid>
                <a:gridCol w="1379621"/>
                <a:gridCol w="965735"/>
                <a:gridCol w="1704375"/>
                <a:gridCol w="2503469"/>
              </a:tblGrid>
              <a:tr h="370840">
                <a:tc>
                  <a:txBody>
                    <a:bodyPr/>
                    <a:lstStyle/>
                    <a:p>
                      <a:r>
                        <a:rPr lang="en-GB" dirty="0" err="1"/>
                        <a:t>Apgabals</a:t>
                      </a:r>
                      <a:endParaRPr lang="en-GB" dirty="0"/>
                    </a:p>
                  </a:txBody>
                  <a:tcPr anchor="ctr"/>
                </a:tc>
                <a:tc>
                  <a:txBody>
                    <a:bodyPr/>
                    <a:lstStyle/>
                    <a:p>
                      <a:r>
                        <a:rPr lang="en-GB"/>
                        <a:t>Vietas</a:t>
                      </a:r>
                    </a:p>
                  </a:txBody>
                  <a:tcPr anchor="ctr"/>
                </a:tc>
                <a:tc>
                  <a:txBody>
                    <a:bodyPr/>
                    <a:lstStyle/>
                    <a:p>
                      <a:r>
                        <a:rPr lang="en-GB"/>
                        <a:t>Derīgu balsu</a:t>
                      </a:r>
                    </a:p>
                  </a:txBody>
                  <a:tcPr anchor="ctr"/>
                </a:tc>
                <a:tc>
                  <a:txBody>
                    <a:bodyPr/>
                    <a:lstStyle/>
                    <a:p>
                      <a:r>
                        <a:rPr lang="en-GB"/>
                        <a:t>Balsis par vietu</a:t>
                      </a:r>
                    </a:p>
                  </a:txBody>
                  <a:tcPr anchor="ctr"/>
                </a:tc>
              </a:tr>
              <a:tr h="370840">
                <a:tc>
                  <a:txBody>
                    <a:bodyPr/>
                    <a:lstStyle/>
                    <a:p>
                      <a:r>
                        <a:rPr lang="en-GB"/>
                        <a:t>Rīga</a:t>
                      </a:r>
                    </a:p>
                  </a:txBody>
                  <a:tcPr anchor="ctr"/>
                </a:tc>
                <a:tc>
                  <a:txBody>
                    <a:bodyPr/>
                    <a:lstStyle/>
                    <a:p>
                      <a:pPr algn="r"/>
                      <a:r>
                        <a:rPr lang="en-GB"/>
                        <a:t>30</a:t>
                      </a:r>
                    </a:p>
                  </a:txBody>
                  <a:tcPr anchor="ctr"/>
                </a:tc>
                <a:tc>
                  <a:txBody>
                    <a:bodyPr/>
                    <a:lstStyle/>
                    <a:p>
                      <a:pPr algn="r"/>
                      <a:r>
                        <a:rPr lang="en-GB"/>
                        <a:t>282337</a:t>
                      </a:r>
                    </a:p>
                  </a:txBody>
                  <a:tcPr anchor="ctr"/>
                </a:tc>
                <a:tc>
                  <a:txBody>
                    <a:bodyPr/>
                    <a:lstStyle/>
                    <a:p>
                      <a:pPr algn="r"/>
                      <a:r>
                        <a:rPr lang="en-GB"/>
                        <a:t>9411</a:t>
                      </a:r>
                    </a:p>
                  </a:txBody>
                  <a:tcPr anchor="ctr"/>
                </a:tc>
              </a:tr>
              <a:tr h="370840">
                <a:tc>
                  <a:txBody>
                    <a:bodyPr/>
                    <a:lstStyle/>
                    <a:p>
                      <a:r>
                        <a:rPr lang="en-GB"/>
                        <a:t>Vidzeme</a:t>
                      </a:r>
                    </a:p>
                  </a:txBody>
                  <a:tcPr anchor="ctr"/>
                </a:tc>
                <a:tc>
                  <a:txBody>
                    <a:bodyPr/>
                    <a:lstStyle/>
                    <a:p>
                      <a:pPr algn="r"/>
                      <a:r>
                        <a:rPr lang="en-GB"/>
                        <a:t>27</a:t>
                      </a:r>
                    </a:p>
                  </a:txBody>
                  <a:tcPr anchor="ctr"/>
                </a:tc>
                <a:tc>
                  <a:txBody>
                    <a:bodyPr/>
                    <a:lstStyle/>
                    <a:p>
                      <a:pPr algn="r"/>
                      <a:r>
                        <a:rPr lang="en-GB"/>
                        <a:t>260506</a:t>
                      </a:r>
                    </a:p>
                  </a:txBody>
                  <a:tcPr anchor="ctr"/>
                </a:tc>
                <a:tc>
                  <a:txBody>
                    <a:bodyPr/>
                    <a:lstStyle/>
                    <a:p>
                      <a:pPr algn="r"/>
                      <a:r>
                        <a:rPr lang="en-GB" dirty="0">
                          <a:solidFill>
                            <a:srgbClr val="FF0000"/>
                          </a:solidFill>
                        </a:rPr>
                        <a:t>9648</a:t>
                      </a:r>
                    </a:p>
                  </a:txBody>
                  <a:tcPr anchor="ctr"/>
                </a:tc>
              </a:tr>
              <a:tr h="370840">
                <a:tc>
                  <a:txBody>
                    <a:bodyPr/>
                    <a:lstStyle/>
                    <a:p>
                      <a:r>
                        <a:rPr lang="en-GB"/>
                        <a:t>Latgale</a:t>
                      </a:r>
                    </a:p>
                  </a:txBody>
                  <a:tcPr anchor="ctr"/>
                </a:tc>
                <a:tc>
                  <a:txBody>
                    <a:bodyPr/>
                    <a:lstStyle/>
                    <a:p>
                      <a:pPr algn="r"/>
                      <a:r>
                        <a:rPr lang="en-GB"/>
                        <a:t>15</a:t>
                      </a:r>
                    </a:p>
                  </a:txBody>
                  <a:tcPr anchor="ctr"/>
                </a:tc>
                <a:tc>
                  <a:txBody>
                    <a:bodyPr/>
                    <a:lstStyle/>
                    <a:p>
                      <a:pPr algn="r"/>
                      <a:r>
                        <a:rPr lang="en-GB"/>
                        <a:t>115486</a:t>
                      </a:r>
                    </a:p>
                  </a:txBody>
                  <a:tcPr anchor="ctr"/>
                </a:tc>
                <a:tc>
                  <a:txBody>
                    <a:bodyPr/>
                    <a:lstStyle/>
                    <a:p>
                      <a:pPr algn="r"/>
                      <a:r>
                        <a:rPr lang="en-GB" dirty="0">
                          <a:solidFill>
                            <a:srgbClr val="FF0000"/>
                          </a:solidFill>
                        </a:rPr>
                        <a:t>7699</a:t>
                      </a:r>
                    </a:p>
                  </a:txBody>
                  <a:tcPr anchor="ctr"/>
                </a:tc>
              </a:tr>
              <a:tr h="370840">
                <a:tc>
                  <a:txBody>
                    <a:bodyPr/>
                    <a:lstStyle/>
                    <a:p>
                      <a:r>
                        <a:rPr lang="lv-LV" dirty="0" smtClean="0"/>
                        <a:t>Kurzeme</a:t>
                      </a:r>
                      <a:endParaRPr lang="en-GB" dirty="0"/>
                    </a:p>
                  </a:txBody>
                  <a:tcPr anchor="ctr"/>
                </a:tc>
                <a:tc>
                  <a:txBody>
                    <a:bodyPr/>
                    <a:lstStyle/>
                    <a:p>
                      <a:pPr algn="r"/>
                      <a:r>
                        <a:rPr lang="en-GB" dirty="0" smtClean="0"/>
                        <a:t>1</a:t>
                      </a:r>
                      <a:r>
                        <a:rPr lang="lv-LV" dirty="0" smtClean="0"/>
                        <a:t>3</a:t>
                      </a:r>
                      <a:endParaRPr lang="en-GB" dirty="0"/>
                    </a:p>
                  </a:txBody>
                  <a:tcPr anchor="ct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dirty="0" smtClean="0"/>
                        <a:t>118200</a:t>
                      </a:r>
                    </a:p>
                  </a:txBody>
                  <a:tcPr anchor="ct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dirty="0" smtClean="0"/>
                        <a:t>9092</a:t>
                      </a:r>
                    </a:p>
                  </a:txBody>
                  <a:tcPr anchor="ctr"/>
                </a:tc>
              </a:tr>
              <a:tr h="370840">
                <a:tc>
                  <a:txBody>
                    <a:bodyPr/>
                    <a:lstStyle/>
                    <a:p>
                      <a:r>
                        <a:rPr lang="en-GB" dirty="0" err="1" smtClean="0"/>
                        <a:t>Zemgale</a:t>
                      </a:r>
                      <a:endParaRPr lang="en-GB" dirty="0"/>
                    </a:p>
                  </a:txBody>
                  <a:tcPr anchor="ctr"/>
                </a:tc>
                <a:tc>
                  <a:txBody>
                    <a:bodyPr/>
                    <a:lstStyle/>
                    <a:p>
                      <a:pPr algn="r"/>
                      <a:r>
                        <a:rPr lang="en-GB" dirty="0" smtClean="0"/>
                        <a:t>1</a:t>
                      </a:r>
                      <a:r>
                        <a:rPr lang="lv-LV" dirty="0" smtClean="0"/>
                        <a:t>5</a:t>
                      </a:r>
                      <a:endParaRPr lang="en-GB" dirty="0"/>
                    </a:p>
                  </a:txBody>
                  <a:tcPr anchor="ctr"/>
                </a:tc>
                <a:tc>
                  <a:txBody>
                    <a:bodyPr/>
                    <a:lstStyle/>
                    <a:p>
                      <a:pPr algn="r"/>
                      <a:r>
                        <a:rPr lang="en-GB" dirty="0" smtClean="0"/>
                        <a:t>131685</a:t>
                      </a:r>
                      <a:endParaRPr lang="en-GB" dirty="0"/>
                    </a:p>
                  </a:txBody>
                  <a:tcPr anchor="ctr"/>
                </a:tc>
                <a:tc>
                  <a:txBody>
                    <a:bodyPr/>
                    <a:lstStyle/>
                    <a:p>
                      <a:pPr algn="r"/>
                      <a:r>
                        <a:rPr lang="en-GB" b="0" i="0" dirty="0" smtClean="0">
                          <a:solidFill>
                            <a:schemeClr val="dk1"/>
                          </a:solidFill>
                          <a:effectLst/>
                          <a:latin typeface="+mn-lt"/>
                          <a:ea typeface="+mn-ea"/>
                          <a:cs typeface="+mn-cs"/>
                        </a:rPr>
                        <a:t>8779</a:t>
                      </a:r>
                      <a:endParaRPr lang="en-GB" dirty="0"/>
                    </a:p>
                  </a:txBody>
                  <a:tcPr anchor="ctr"/>
                </a:tc>
              </a:tr>
              <a:tr h="370840">
                <a:tc>
                  <a:txBody>
                    <a:bodyPr/>
                    <a:lstStyle/>
                    <a:p>
                      <a:r>
                        <a:rPr lang="en-GB"/>
                        <a:t>Kopā</a:t>
                      </a:r>
                    </a:p>
                  </a:txBody>
                  <a:tcPr anchor="ctr"/>
                </a:tc>
                <a:tc>
                  <a:txBody>
                    <a:bodyPr/>
                    <a:lstStyle/>
                    <a:p>
                      <a:pPr algn="r"/>
                      <a:r>
                        <a:rPr lang="en-GB"/>
                        <a:t>100</a:t>
                      </a:r>
                    </a:p>
                  </a:txBody>
                  <a:tcPr anchor="ctr"/>
                </a:tc>
                <a:tc>
                  <a:txBody>
                    <a:bodyPr/>
                    <a:lstStyle/>
                    <a:p>
                      <a:pPr algn="r"/>
                      <a:r>
                        <a:rPr lang="en-GB"/>
                        <a:t>908214</a:t>
                      </a:r>
                    </a:p>
                  </a:txBody>
                  <a:tcPr anchor="ctr"/>
                </a:tc>
                <a:tc>
                  <a:txBody>
                    <a:bodyPr/>
                    <a:lstStyle/>
                    <a:p>
                      <a:pPr algn="r"/>
                      <a:r>
                        <a:rPr lang="en-GB" dirty="0"/>
                        <a:t>9082</a:t>
                      </a:r>
                    </a:p>
                  </a:txBody>
                  <a:tcPr anchor="ctr"/>
                </a:tc>
              </a:tr>
            </a:tbl>
          </a:graphicData>
        </a:graphic>
      </p:graphicFrame>
    </p:spTree>
    <p:extLst>
      <p:ext uri="{BB962C8B-B14F-4D97-AF65-F5344CB8AC3E}">
        <p14:creationId xmlns:p14="http://schemas.microsoft.com/office/powerpoint/2010/main" val="2690160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Vai to var labot? </a:t>
            </a:r>
            <a:endParaRPr lang="en-GB" dirty="0"/>
          </a:p>
        </p:txBody>
      </p:sp>
      <p:sp>
        <p:nvSpPr>
          <p:cNvPr id="3" name="Content Placeholder 2"/>
          <p:cNvSpPr>
            <a:spLocks noGrp="1"/>
          </p:cNvSpPr>
          <p:nvPr>
            <p:ph idx="1"/>
          </p:nvPr>
        </p:nvSpPr>
        <p:spPr/>
        <p:txBody>
          <a:bodyPr/>
          <a:lstStyle/>
          <a:p>
            <a:r>
              <a:rPr lang="lv-LV" b="1" dirty="0" smtClean="0"/>
              <a:t>Tehnoloģiski – jā: </a:t>
            </a:r>
          </a:p>
          <a:p>
            <a:r>
              <a:rPr lang="lv-LV" dirty="0" smtClean="0"/>
              <a:t>Ja vēlēšanu apgabalos nosaka mandātu skaitu atbilstoši iepriekšējās (vai vēl labāk – pašreizējās) Saeimas vēlēšanās nodoto balsu skaitam, </a:t>
            </a:r>
          </a:p>
          <a:p>
            <a:endParaRPr lang="lv-LV" dirty="0" smtClean="0"/>
          </a:p>
          <a:p>
            <a:r>
              <a:rPr lang="lv-LV" b="1" dirty="0" smtClean="0"/>
              <a:t>Politiski – tas ir sarežģītāk: </a:t>
            </a:r>
          </a:p>
          <a:p>
            <a:r>
              <a:rPr lang="lv-LV" dirty="0" smtClean="0"/>
              <a:t>Iespējams, vajadzīga ilūzija, ka mēs varam iedzīvotāju reģistrā precīzi saskaitīt visus iedzīvotājus. Nebūtu arī labi samazināt Latgales pārstāvniecību. </a:t>
            </a:r>
          </a:p>
        </p:txBody>
      </p:sp>
    </p:spTree>
    <p:extLst>
      <p:ext uri="{BB962C8B-B14F-4D97-AF65-F5344CB8AC3E}">
        <p14:creationId xmlns:p14="http://schemas.microsoft.com/office/powerpoint/2010/main" val="2610113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Ja vietas dalītu proporcionāli vēlējušo skaitam...</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883045757"/>
              </p:ext>
            </p:extLst>
          </p:nvPr>
        </p:nvGraphicFramePr>
        <p:xfrm>
          <a:off x="381001" y="2114550"/>
          <a:ext cx="6553200" cy="2865120"/>
        </p:xfrm>
        <a:graphic>
          <a:graphicData uri="http://schemas.openxmlformats.org/drawingml/2006/table">
            <a:tbl>
              <a:tblPr firstRow="1" bandRow="1">
                <a:tableStyleId>{5C22544A-7EE6-4342-B048-85BDC9FD1C3A}</a:tableStyleId>
              </a:tblPr>
              <a:tblGrid>
                <a:gridCol w="1379621"/>
                <a:gridCol w="965735"/>
                <a:gridCol w="1704375"/>
                <a:gridCol w="2503469"/>
              </a:tblGrid>
              <a:tr h="370840">
                <a:tc>
                  <a:txBody>
                    <a:bodyPr/>
                    <a:lstStyle/>
                    <a:p>
                      <a:r>
                        <a:rPr lang="en-GB" dirty="0" err="1"/>
                        <a:t>Apgabals</a:t>
                      </a:r>
                      <a:endParaRPr lang="en-GB" dirty="0"/>
                    </a:p>
                  </a:txBody>
                  <a:tcPr anchor="ctr"/>
                </a:tc>
                <a:tc>
                  <a:txBody>
                    <a:bodyPr/>
                    <a:lstStyle/>
                    <a:p>
                      <a:r>
                        <a:rPr lang="en-GB" dirty="0" err="1" smtClean="0"/>
                        <a:t>Vietas</a:t>
                      </a:r>
                      <a:r>
                        <a:rPr lang="lv-LV" dirty="0" smtClean="0"/>
                        <a:t> būtu:</a:t>
                      </a:r>
                      <a:endParaRPr lang="en-GB" dirty="0"/>
                    </a:p>
                  </a:txBody>
                  <a:tcPr anchor="ctr"/>
                </a:tc>
                <a:tc>
                  <a:txBody>
                    <a:bodyPr/>
                    <a:lstStyle/>
                    <a:p>
                      <a:r>
                        <a:rPr lang="en-GB"/>
                        <a:t>Derīgu balsu</a:t>
                      </a:r>
                    </a:p>
                  </a:txBody>
                  <a:tcPr anchor="ctr"/>
                </a:tc>
                <a:tc>
                  <a:txBody>
                    <a:bodyPr/>
                    <a:lstStyle/>
                    <a:p>
                      <a:r>
                        <a:rPr lang="en-GB" dirty="0" err="1" smtClean="0"/>
                        <a:t>Balsis</a:t>
                      </a:r>
                      <a:r>
                        <a:rPr lang="en-GB" dirty="0" smtClean="0"/>
                        <a:t> </a:t>
                      </a:r>
                      <a:r>
                        <a:rPr lang="en-GB" dirty="0"/>
                        <a:t>par </a:t>
                      </a:r>
                      <a:r>
                        <a:rPr lang="en-GB" dirty="0" err="1" smtClean="0"/>
                        <a:t>vietu</a:t>
                      </a:r>
                      <a:r>
                        <a:rPr lang="lv-LV" baseline="0" dirty="0" smtClean="0"/>
                        <a:t> būtu:</a:t>
                      </a:r>
                      <a:endParaRPr lang="en-GB" dirty="0"/>
                    </a:p>
                  </a:txBody>
                  <a:tcPr anchor="ctr"/>
                </a:tc>
              </a:tr>
              <a:tr h="370840">
                <a:tc>
                  <a:txBody>
                    <a:bodyPr/>
                    <a:lstStyle/>
                    <a:p>
                      <a:r>
                        <a:rPr lang="en-GB"/>
                        <a:t>Rīga</a:t>
                      </a:r>
                    </a:p>
                  </a:txBody>
                  <a:tcPr anchor="ctr"/>
                </a:tc>
                <a:tc>
                  <a:txBody>
                    <a:bodyPr/>
                    <a:lstStyle/>
                    <a:p>
                      <a:pPr algn="r"/>
                      <a:r>
                        <a:rPr lang="lv-LV" dirty="0" smtClean="0"/>
                        <a:t>31(</a:t>
                      </a:r>
                      <a:r>
                        <a:rPr lang="en-GB" b="1" dirty="0" smtClean="0"/>
                        <a:t>30</a:t>
                      </a:r>
                      <a:r>
                        <a:rPr lang="lv-LV" dirty="0" smtClean="0"/>
                        <a:t>)</a:t>
                      </a:r>
                      <a:endParaRPr lang="en-GB" dirty="0"/>
                    </a:p>
                  </a:txBody>
                  <a:tcPr anchor="ctr"/>
                </a:tc>
                <a:tc>
                  <a:txBody>
                    <a:bodyPr/>
                    <a:lstStyle/>
                    <a:p>
                      <a:pPr algn="r"/>
                      <a:r>
                        <a:rPr lang="en-GB" dirty="0"/>
                        <a:t>282337</a:t>
                      </a:r>
                    </a:p>
                  </a:txBody>
                  <a:tcPr anchor="ctr"/>
                </a:tc>
                <a:tc>
                  <a:txBody>
                    <a:bodyPr/>
                    <a:lstStyle/>
                    <a:p>
                      <a:pPr algn="r"/>
                      <a:r>
                        <a:rPr lang="lv-LV" dirty="0" smtClean="0"/>
                        <a:t>9108</a:t>
                      </a:r>
                      <a:endParaRPr lang="en-GB" dirty="0"/>
                    </a:p>
                  </a:txBody>
                  <a:tcPr anchor="ctr"/>
                </a:tc>
              </a:tr>
              <a:tr h="370840">
                <a:tc>
                  <a:txBody>
                    <a:bodyPr/>
                    <a:lstStyle/>
                    <a:p>
                      <a:r>
                        <a:rPr lang="en-GB"/>
                        <a:t>Vidzeme</a:t>
                      </a:r>
                    </a:p>
                  </a:txBody>
                  <a:tcPr anchor="ctr"/>
                </a:tc>
                <a:tc>
                  <a:txBody>
                    <a:bodyPr/>
                    <a:lstStyle/>
                    <a:p>
                      <a:pPr algn="r"/>
                      <a:r>
                        <a:rPr lang="lv-LV" dirty="0" smtClean="0"/>
                        <a:t>29(</a:t>
                      </a:r>
                      <a:r>
                        <a:rPr lang="en-GB" b="1" dirty="0" smtClean="0"/>
                        <a:t>27</a:t>
                      </a:r>
                      <a:r>
                        <a:rPr lang="lv-LV" dirty="0" smtClean="0"/>
                        <a:t>)</a:t>
                      </a:r>
                      <a:endParaRPr lang="en-GB" dirty="0"/>
                    </a:p>
                  </a:txBody>
                  <a:tcPr anchor="ctr"/>
                </a:tc>
                <a:tc>
                  <a:txBody>
                    <a:bodyPr/>
                    <a:lstStyle/>
                    <a:p>
                      <a:pPr algn="r"/>
                      <a:r>
                        <a:rPr lang="en-GB"/>
                        <a:t>260506</a:t>
                      </a:r>
                    </a:p>
                  </a:txBody>
                  <a:tcPr anchor="ctr"/>
                </a:tc>
                <a:tc>
                  <a:txBody>
                    <a:bodyPr/>
                    <a:lstStyle/>
                    <a:p>
                      <a:pPr algn="r"/>
                      <a:r>
                        <a:rPr lang="lv-LV" dirty="0" smtClean="0">
                          <a:solidFill>
                            <a:schemeClr val="tx1"/>
                          </a:solidFill>
                        </a:rPr>
                        <a:t>8983</a:t>
                      </a:r>
                      <a:endParaRPr lang="en-GB" dirty="0">
                        <a:solidFill>
                          <a:schemeClr val="tx1"/>
                        </a:solidFill>
                      </a:endParaRPr>
                    </a:p>
                  </a:txBody>
                  <a:tcPr anchor="ctr"/>
                </a:tc>
              </a:tr>
              <a:tr h="370840">
                <a:tc>
                  <a:txBody>
                    <a:bodyPr/>
                    <a:lstStyle/>
                    <a:p>
                      <a:r>
                        <a:rPr lang="en-GB"/>
                        <a:t>Latgale</a:t>
                      </a:r>
                    </a:p>
                  </a:txBody>
                  <a:tcPr anchor="ctr"/>
                </a:tc>
                <a:tc>
                  <a:txBody>
                    <a:bodyPr/>
                    <a:lstStyle/>
                    <a:p>
                      <a:pPr algn="r"/>
                      <a:r>
                        <a:rPr lang="lv-LV" dirty="0" smtClean="0"/>
                        <a:t>13(</a:t>
                      </a:r>
                      <a:r>
                        <a:rPr lang="en-GB" b="1" dirty="0" smtClean="0"/>
                        <a:t>15</a:t>
                      </a:r>
                      <a:r>
                        <a:rPr lang="lv-LV" dirty="0" smtClean="0"/>
                        <a:t>)</a:t>
                      </a:r>
                      <a:endParaRPr lang="en-GB" dirty="0"/>
                    </a:p>
                  </a:txBody>
                  <a:tcPr anchor="ctr"/>
                </a:tc>
                <a:tc>
                  <a:txBody>
                    <a:bodyPr/>
                    <a:lstStyle/>
                    <a:p>
                      <a:pPr algn="r"/>
                      <a:r>
                        <a:rPr lang="en-GB"/>
                        <a:t>115486</a:t>
                      </a:r>
                    </a:p>
                  </a:txBody>
                  <a:tcPr anchor="ctr"/>
                </a:tc>
                <a:tc>
                  <a:txBody>
                    <a:bodyPr/>
                    <a:lstStyle/>
                    <a:p>
                      <a:pPr algn="r"/>
                      <a:r>
                        <a:rPr lang="lv-LV" dirty="0" smtClean="0">
                          <a:solidFill>
                            <a:srgbClr val="FF0000"/>
                          </a:solidFill>
                        </a:rPr>
                        <a:t>8884</a:t>
                      </a:r>
                      <a:endParaRPr lang="en-GB" dirty="0">
                        <a:solidFill>
                          <a:srgbClr val="FF0000"/>
                        </a:solidFill>
                      </a:endParaRPr>
                    </a:p>
                  </a:txBody>
                  <a:tcPr anchor="ctr"/>
                </a:tc>
              </a:tr>
              <a:tr h="370840">
                <a:tc>
                  <a:txBody>
                    <a:bodyPr/>
                    <a:lstStyle/>
                    <a:p>
                      <a:r>
                        <a:rPr lang="lv-LV" dirty="0" smtClean="0"/>
                        <a:t>Kurzeme</a:t>
                      </a:r>
                      <a:endParaRPr lang="en-GB" dirty="0"/>
                    </a:p>
                  </a:txBody>
                  <a:tcPr anchor="ctr"/>
                </a:tc>
                <a:tc>
                  <a:txBody>
                    <a:bodyPr/>
                    <a:lstStyle/>
                    <a:p>
                      <a:pPr algn="r"/>
                      <a:r>
                        <a:rPr lang="en-GB" b="1" dirty="0" smtClean="0"/>
                        <a:t>1</a:t>
                      </a:r>
                      <a:r>
                        <a:rPr lang="lv-LV" b="1" dirty="0" smtClean="0"/>
                        <a:t>3</a:t>
                      </a:r>
                      <a:endParaRPr lang="en-GB" b="1" dirty="0"/>
                    </a:p>
                  </a:txBody>
                  <a:tcPr anchor="ct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dirty="0" smtClean="0"/>
                        <a:t>118200</a:t>
                      </a:r>
                    </a:p>
                  </a:txBody>
                  <a:tcPr anchor="ct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lv-LV" dirty="0" smtClean="0"/>
                        <a:t>9092</a:t>
                      </a:r>
                      <a:endParaRPr lang="en-GB" dirty="0" smtClean="0"/>
                    </a:p>
                  </a:txBody>
                  <a:tcPr anchor="ctr"/>
                </a:tc>
              </a:tr>
              <a:tr h="370840">
                <a:tc>
                  <a:txBody>
                    <a:bodyPr/>
                    <a:lstStyle/>
                    <a:p>
                      <a:r>
                        <a:rPr lang="en-GB" dirty="0" err="1" smtClean="0"/>
                        <a:t>Zemgale</a:t>
                      </a:r>
                      <a:endParaRPr lang="en-GB" dirty="0"/>
                    </a:p>
                  </a:txBody>
                  <a:tcPr anchor="ctr"/>
                </a:tc>
                <a:tc>
                  <a:txBody>
                    <a:bodyPr/>
                    <a:lstStyle/>
                    <a:p>
                      <a:pPr algn="r"/>
                      <a:r>
                        <a:rPr lang="lv-LV" dirty="0" smtClean="0"/>
                        <a:t>14(</a:t>
                      </a:r>
                      <a:r>
                        <a:rPr lang="en-GB" b="1" dirty="0" smtClean="0"/>
                        <a:t>1</a:t>
                      </a:r>
                      <a:r>
                        <a:rPr lang="lv-LV" b="1" dirty="0" smtClean="0"/>
                        <a:t>5</a:t>
                      </a:r>
                      <a:r>
                        <a:rPr lang="lv-LV" dirty="0" smtClean="0"/>
                        <a:t>)</a:t>
                      </a:r>
                      <a:endParaRPr lang="en-GB" dirty="0"/>
                    </a:p>
                  </a:txBody>
                  <a:tcPr anchor="ctr"/>
                </a:tc>
                <a:tc>
                  <a:txBody>
                    <a:bodyPr/>
                    <a:lstStyle/>
                    <a:p>
                      <a:pPr algn="r"/>
                      <a:r>
                        <a:rPr lang="en-GB" dirty="0" smtClean="0"/>
                        <a:t>131685</a:t>
                      </a:r>
                      <a:endParaRPr lang="en-GB" dirty="0"/>
                    </a:p>
                  </a:txBody>
                  <a:tcPr anchor="ctr"/>
                </a:tc>
                <a:tc>
                  <a:txBody>
                    <a:bodyPr/>
                    <a:lstStyle/>
                    <a:p>
                      <a:pPr algn="r"/>
                      <a:r>
                        <a:rPr lang="lv-LV" b="0" i="0" dirty="0" smtClean="0">
                          <a:solidFill>
                            <a:srgbClr val="FF0000"/>
                          </a:solidFill>
                          <a:effectLst/>
                          <a:latin typeface="+mn-lt"/>
                          <a:ea typeface="+mn-ea"/>
                          <a:cs typeface="+mn-cs"/>
                        </a:rPr>
                        <a:t>9406</a:t>
                      </a:r>
                      <a:endParaRPr lang="en-GB" dirty="0">
                        <a:solidFill>
                          <a:srgbClr val="FF0000"/>
                        </a:solidFill>
                      </a:endParaRPr>
                    </a:p>
                  </a:txBody>
                  <a:tcPr anchor="ctr"/>
                </a:tc>
              </a:tr>
              <a:tr h="370840">
                <a:tc>
                  <a:txBody>
                    <a:bodyPr/>
                    <a:lstStyle/>
                    <a:p>
                      <a:r>
                        <a:rPr lang="en-GB"/>
                        <a:t>Kopā</a:t>
                      </a:r>
                    </a:p>
                  </a:txBody>
                  <a:tcPr anchor="ctr"/>
                </a:tc>
                <a:tc>
                  <a:txBody>
                    <a:bodyPr/>
                    <a:lstStyle/>
                    <a:p>
                      <a:pPr algn="r"/>
                      <a:r>
                        <a:rPr lang="en-GB"/>
                        <a:t>100</a:t>
                      </a:r>
                    </a:p>
                  </a:txBody>
                  <a:tcPr anchor="ctr"/>
                </a:tc>
                <a:tc>
                  <a:txBody>
                    <a:bodyPr/>
                    <a:lstStyle/>
                    <a:p>
                      <a:pPr algn="r"/>
                      <a:r>
                        <a:rPr lang="en-GB"/>
                        <a:t>908214</a:t>
                      </a:r>
                    </a:p>
                  </a:txBody>
                  <a:tcPr anchor="ctr"/>
                </a:tc>
                <a:tc>
                  <a:txBody>
                    <a:bodyPr/>
                    <a:lstStyle/>
                    <a:p>
                      <a:pPr algn="r"/>
                      <a:r>
                        <a:rPr lang="en-GB" dirty="0"/>
                        <a:t>9082</a:t>
                      </a:r>
                    </a:p>
                  </a:txBody>
                  <a:tcPr anchor="ctr"/>
                </a:tc>
              </a:tr>
            </a:tbl>
          </a:graphicData>
        </a:graphic>
      </p:graphicFrame>
      <p:sp>
        <p:nvSpPr>
          <p:cNvPr id="10" name="Text Placeholder 9"/>
          <p:cNvSpPr>
            <a:spLocks noGrp="1"/>
          </p:cNvSpPr>
          <p:nvPr>
            <p:ph type="body" idx="10"/>
          </p:nvPr>
        </p:nvSpPr>
        <p:spPr/>
        <p:txBody>
          <a:bodyPr/>
          <a:lstStyle/>
          <a:p>
            <a:r>
              <a:rPr lang="lv-LV" dirty="0" smtClean="0"/>
              <a:t>Rīga:	  </a:t>
            </a:r>
            <a:r>
              <a:rPr lang="lv-LV" sz="2400" b="1" dirty="0" smtClean="0">
                <a:solidFill>
                  <a:srgbClr val="00B050"/>
                </a:solidFill>
              </a:rPr>
              <a:t>+ </a:t>
            </a:r>
            <a:r>
              <a:rPr lang="lv-LV" dirty="0" smtClean="0"/>
              <a:t>Marks Dubovskis (SC)</a:t>
            </a:r>
          </a:p>
          <a:p>
            <a:r>
              <a:rPr lang="lv-LV" dirty="0" smtClean="0"/>
              <a:t>Vidzeme:  </a:t>
            </a:r>
            <a:r>
              <a:rPr lang="lv-LV" sz="2400" b="1" dirty="0" smtClean="0">
                <a:solidFill>
                  <a:srgbClr val="00B050"/>
                </a:solidFill>
              </a:rPr>
              <a:t>+</a:t>
            </a:r>
            <a:r>
              <a:rPr lang="lv-LV" dirty="0" smtClean="0"/>
              <a:t> Māris Kučinskis (ZZS)</a:t>
            </a:r>
            <a:br>
              <a:rPr lang="lv-LV" dirty="0" smtClean="0"/>
            </a:br>
            <a:r>
              <a:rPr lang="lv-LV" dirty="0" smtClean="0"/>
              <a:t>                 </a:t>
            </a:r>
            <a:r>
              <a:rPr lang="lv-LV" sz="2400" b="1" dirty="0" smtClean="0">
                <a:solidFill>
                  <a:srgbClr val="00B050"/>
                </a:solidFill>
              </a:rPr>
              <a:t>+ </a:t>
            </a:r>
            <a:r>
              <a:rPr lang="lv-LV" dirty="0" smtClean="0"/>
              <a:t>Reinis Freimanis (ZRP) </a:t>
            </a:r>
            <a:endParaRPr lang="en-GB" dirty="0"/>
          </a:p>
        </p:txBody>
      </p:sp>
      <p:cxnSp>
        <p:nvCxnSpPr>
          <p:cNvPr id="6" name="Straight Arrow Connector 5"/>
          <p:cNvCxnSpPr/>
          <p:nvPr/>
        </p:nvCxnSpPr>
        <p:spPr>
          <a:xfrm flipH="1" flipV="1">
            <a:off x="7010400" y="371475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010400" y="417195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3878818"/>
            <a:ext cx="1479892" cy="369332"/>
          </a:xfrm>
          <a:prstGeom prst="rect">
            <a:avLst/>
          </a:prstGeom>
          <a:noFill/>
        </p:spPr>
        <p:txBody>
          <a:bodyPr wrap="none" rtlCol="0">
            <a:spAutoFit/>
          </a:bodyPr>
          <a:lstStyle/>
          <a:p>
            <a:r>
              <a:rPr lang="lv-LV" dirty="0" smtClean="0"/>
              <a:t>Atšķirība </a:t>
            </a:r>
            <a:r>
              <a:rPr lang="lv-LV" dirty="0"/>
              <a:t>6</a:t>
            </a:r>
            <a:r>
              <a:rPr lang="lv-LV" dirty="0" smtClean="0"/>
              <a:t>%</a:t>
            </a:r>
            <a:endParaRPr lang="en-GB" dirty="0"/>
          </a:p>
        </p:txBody>
      </p:sp>
      <p:cxnSp>
        <p:nvCxnSpPr>
          <p:cNvPr id="12" name="Straight Connector 11"/>
          <p:cNvCxnSpPr/>
          <p:nvPr/>
        </p:nvCxnSpPr>
        <p:spPr>
          <a:xfrm flipH="1">
            <a:off x="5638800" y="1047750"/>
            <a:ext cx="3352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638800" y="1352550"/>
            <a:ext cx="3352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638800" y="1581150"/>
            <a:ext cx="3352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48200" y="838021"/>
            <a:ext cx="4480714" cy="1200329"/>
          </a:xfrm>
          <a:prstGeom prst="rect">
            <a:avLst/>
          </a:prstGeom>
          <a:noFill/>
        </p:spPr>
        <p:txBody>
          <a:bodyPr wrap="none" rtlCol="0">
            <a:spAutoFit/>
          </a:bodyPr>
          <a:lstStyle/>
          <a:p>
            <a:r>
              <a:rPr lang="lv-LV" dirty="0"/>
              <a:t>Latgale:  Marjana Ivanova-Jevsejeva (SC)</a:t>
            </a:r>
            <a:br>
              <a:rPr lang="lv-LV" dirty="0"/>
            </a:br>
            <a:r>
              <a:rPr lang="lv-LV" dirty="0"/>
              <a:t>               Jānis Lāčplēsis (Vienotība) </a:t>
            </a:r>
          </a:p>
          <a:p>
            <a:r>
              <a:rPr lang="lv-LV" dirty="0"/>
              <a:t>Zemgale: Uldis Augulis (ZZS)</a:t>
            </a:r>
            <a:endParaRPr lang="en-GB" dirty="0"/>
          </a:p>
          <a:p>
            <a:endParaRPr lang="en-GB" dirty="0"/>
          </a:p>
        </p:txBody>
      </p:sp>
      <p:sp>
        <p:nvSpPr>
          <p:cNvPr id="5" name="TextBox 4"/>
          <p:cNvSpPr txBox="1"/>
          <p:nvPr/>
        </p:nvSpPr>
        <p:spPr>
          <a:xfrm>
            <a:off x="152400" y="588231"/>
            <a:ext cx="8892242" cy="369332"/>
          </a:xfrm>
          <a:prstGeom prst="rect">
            <a:avLst/>
          </a:prstGeom>
          <a:noFill/>
        </p:spPr>
        <p:txBody>
          <a:bodyPr wrap="none" rtlCol="0">
            <a:spAutoFit/>
          </a:bodyPr>
          <a:lstStyle/>
          <a:p>
            <a:r>
              <a:rPr lang="lv-LV" b="1" dirty="0" smtClean="0"/>
              <a:t>11.Saeimas rezultāti pārrēķināti «taisnīgākam» mandātu skaitam pa apgabaliem:</a:t>
            </a:r>
            <a:endParaRPr lang="en-GB" b="1" dirty="0"/>
          </a:p>
        </p:txBody>
      </p:sp>
    </p:spTree>
    <p:extLst>
      <p:ext uri="{BB962C8B-B14F-4D97-AF65-F5344CB8AC3E}">
        <p14:creationId xmlns:p14="http://schemas.microsoft.com/office/powerpoint/2010/main" val="12732592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Lokomotīves efekts – </a:t>
            </a:r>
            <a:r>
              <a:rPr lang="en-GB" dirty="0" smtClean="0"/>
              <a:t>Coattail</a:t>
            </a:r>
            <a:r>
              <a:rPr lang="lv-LV" dirty="0" smtClean="0"/>
              <a:t> E</a:t>
            </a:r>
            <a:r>
              <a:rPr lang="en-GB" dirty="0" err="1" smtClean="0"/>
              <a:t>ffect</a:t>
            </a:r>
            <a:endParaRPr lang="en-GB" dirty="0"/>
          </a:p>
        </p:txBody>
      </p:sp>
      <p:sp>
        <p:nvSpPr>
          <p:cNvPr id="3" name="Content Placeholder 2"/>
          <p:cNvSpPr>
            <a:spLocks noGrp="1"/>
          </p:cNvSpPr>
          <p:nvPr>
            <p:ph idx="1"/>
          </p:nvPr>
        </p:nvSpPr>
        <p:spPr>
          <a:xfrm>
            <a:off x="291785" y="4038586"/>
            <a:ext cx="8838360" cy="685830"/>
          </a:xfrm>
        </p:spPr>
        <p:txBody>
          <a:bodyPr/>
          <a:lstStyle/>
          <a:p>
            <a:r>
              <a:rPr lang="en-GB" dirty="0" smtClean="0">
                <a:hlinkClick r:id="rId3"/>
              </a:rPr>
              <a:t>https://www.linkedin.com/pulse/article/20140413164917-113496637-business-ethics-business-and-ethics</a:t>
            </a:r>
            <a:r>
              <a:rPr lang="lv-LV" dirty="0" smtClean="0"/>
              <a:t> </a:t>
            </a:r>
            <a:endParaRPr lang="en-GB" dirty="0"/>
          </a:p>
        </p:txBody>
      </p:sp>
      <p:pic>
        <p:nvPicPr>
          <p:cNvPr id="1026" name="Picture 2" descr="http://m.c.lnkd.licdn.com/mpr/mpr/p/1/005/055/2ff/0b6300a.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286000" y="1047750"/>
            <a:ext cx="42862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3340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lv-LV" dirty="0" smtClean="0"/>
              <a:t>astīšu-ūsu diagrammas</a:t>
            </a:r>
            <a:r>
              <a:rPr lang="en-US" dirty="0" smtClean="0"/>
              <a:t> (</a:t>
            </a:r>
            <a:r>
              <a:rPr lang="en-US" i="1" dirty="0" smtClean="0"/>
              <a:t>Boxplot</a:t>
            </a:r>
            <a:r>
              <a:rPr lang="en-US" dirty="0" smtClean="0"/>
              <a:t>)</a:t>
            </a:r>
            <a:r>
              <a:rPr lang="lv-LV" dirty="0" smtClean="0"/>
              <a:t> piemērs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590550"/>
            <a:ext cx="9061450" cy="4530726"/>
          </a:xfrm>
        </p:spPr>
      </p:pic>
      <p:cxnSp>
        <p:nvCxnSpPr>
          <p:cNvPr id="6" name="Straight Arrow Connector 5"/>
          <p:cNvCxnSpPr/>
          <p:nvPr/>
        </p:nvCxnSpPr>
        <p:spPr>
          <a:xfrm flipH="1" flipV="1">
            <a:off x="1066800" y="2876550"/>
            <a:ext cx="838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28800" y="3726418"/>
            <a:ext cx="2633541" cy="369332"/>
          </a:xfrm>
          <a:prstGeom prst="rect">
            <a:avLst/>
          </a:prstGeom>
          <a:noFill/>
        </p:spPr>
        <p:txBody>
          <a:bodyPr wrap="none" rtlCol="0">
            <a:spAutoFit/>
          </a:bodyPr>
          <a:lstStyle/>
          <a:p>
            <a:r>
              <a:rPr lang="lv-LV" b="1" dirty="0" smtClean="0"/>
              <a:t>33.</a:t>
            </a:r>
            <a:r>
              <a:rPr lang="lv-LV" sz="1400" dirty="0" smtClean="0"/>
              <a:t>Ģirts Valdis Kristovskis(#1)</a:t>
            </a:r>
            <a:endParaRPr lang="en-GB" sz="1400" dirty="0"/>
          </a:p>
        </p:txBody>
      </p:sp>
      <p:cxnSp>
        <p:nvCxnSpPr>
          <p:cNvPr id="8" name="Straight Arrow Connector 7"/>
          <p:cNvCxnSpPr/>
          <p:nvPr/>
        </p:nvCxnSpPr>
        <p:spPr>
          <a:xfrm flipH="1" flipV="1">
            <a:off x="3200400" y="2876550"/>
            <a:ext cx="838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94501" y="3562350"/>
            <a:ext cx="2028119" cy="369332"/>
          </a:xfrm>
          <a:prstGeom prst="rect">
            <a:avLst/>
          </a:prstGeom>
          <a:noFill/>
        </p:spPr>
        <p:txBody>
          <a:bodyPr wrap="none" rtlCol="0">
            <a:spAutoFit/>
          </a:bodyPr>
          <a:lstStyle/>
          <a:p>
            <a:r>
              <a:rPr lang="lv-LV" b="1" dirty="0" smtClean="0"/>
              <a:t>25.</a:t>
            </a:r>
            <a:r>
              <a:rPr lang="lv-LV" sz="1400" dirty="0" smtClean="0"/>
              <a:t>Uldis Plūmīte (#29)</a:t>
            </a:r>
            <a:endParaRPr lang="en-GB" sz="1400" dirty="0"/>
          </a:p>
        </p:txBody>
      </p:sp>
      <p:cxnSp>
        <p:nvCxnSpPr>
          <p:cNvPr id="10" name="Straight Arrow Connector 9"/>
          <p:cNvCxnSpPr/>
          <p:nvPr/>
        </p:nvCxnSpPr>
        <p:spPr>
          <a:xfrm flipH="1" flipV="1">
            <a:off x="3505200" y="2876550"/>
            <a:ext cx="589301" cy="589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40015" y="3330773"/>
            <a:ext cx="2694969" cy="369332"/>
          </a:xfrm>
          <a:prstGeom prst="rect">
            <a:avLst/>
          </a:prstGeom>
          <a:noFill/>
        </p:spPr>
        <p:txBody>
          <a:bodyPr wrap="none" rtlCol="0">
            <a:spAutoFit/>
          </a:bodyPr>
          <a:lstStyle/>
          <a:p>
            <a:r>
              <a:rPr lang="lv-LV" b="1" dirty="0" smtClean="0"/>
              <a:t>17.</a:t>
            </a:r>
            <a:r>
              <a:rPr lang="lv-LV" sz="1400" dirty="0" smtClean="0"/>
              <a:t>Mārtiņš Reinis Sausiņš (#5)</a:t>
            </a:r>
            <a:endParaRPr lang="en-GB" sz="1400" dirty="0"/>
          </a:p>
        </p:txBody>
      </p:sp>
      <p:cxnSp>
        <p:nvCxnSpPr>
          <p:cNvPr id="13" name="Straight Arrow Connector 12"/>
          <p:cNvCxnSpPr/>
          <p:nvPr/>
        </p:nvCxnSpPr>
        <p:spPr>
          <a:xfrm flipH="1" flipV="1">
            <a:off x="3810002" y="2876552"/>
            <a:ext cx="419098" cy="419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67200" y="3105150"/>
            <a:ext cx="1920462" cy="369332"/>
          </a:xfrm>
          <a:prstGeom prst="rect">
            <a:avLst/>
          </a:prstGeom>
          <a:noFill/>
        </p:spPr>
        <p:txBody>
          <a:bodyPr wrap="none" rtlCol="0">
            <a:spAutoFit/>
          </a:bodyPr>
          <a:lstStyle/>
          <a:p>
            <a:r>
              <a:rPr lang="lv-LV" b="1" dirty="0" smtClean="0"/>
              <a:t>9.</a:t>
            </a:r>
            <a:r>
              <a:rPr lang="lv-LV" sz="1400" dirty="0" smtClean="0"/>
              <a:t>Veiko Spolītis (#33)</a:t>
            </a:r>
            <a:endParaRPr lang="en-GB" sz="1400" dirty="0"/>
          </a:p>
        </p:txBody>
      </p:sp>
      <p:cxnSp>
        <p:nvCxnSpPr>
          <p:cNvPr id="18" name="Straight Arrow Connector 17"/>
          <p:cNvCxnSpPr/>
          <p:nvPr/>
        </p:nvCxnSpPr>
        <p:spPr>
          <a:xfrm flipV="1">
            <a:off x="8153400" y="2876552"/>
            <a:ext cx="228600" cy="2095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629400" y="2873573"/>
            <a:ext cx="1678601" cy="369332"/>
          </a:xfrm>
          <a:prstGeom prst="rect">
            <a:avLst/>
          </a:prstGeom>
          <a:noFill/>
        </p:spPr>
        <p:txBody>
          <a:bodyPr wrap="none" rtlCol="0">
            <a:spAutoFit/>
          </a:bodyPr>
          <a:lstStyle/>
          <a:p>
            <a:r>
              <a:rPr lang="lv-LV" b="1" dirty="0"/>
              <a:t>1</a:t>
            </a:r>
            <a:r>
              <a:rPr lang="lv-LV" b="1" dirty="0" smtClean="0"/>
              <a:t>.</a:t>
            </a:r>
            <a:r>
              <a:rPr lang="lv-LV" sz="1400" dirty="0" smtClean="0"/>
              <a:t>Andris Vilks (#2)</a:t>
            </a:r>
            <a:endParaRPr lang="en-GB" sz="1400" dirty="0"/>
          </a:p>
        </p:txBody>
      </p:sp>
      <p:cxnSp>
        <p:nvCxnSpPr>
          <p:cNvPr id="21" name="Straight Arrow Connector 20"/>
          <p:cNvCxnSpPr/>
          <p:nvPr/>
        </p:nvCxnSpPr>
        <p:spPr>
          <a:xfrm flipH="1">
            <a:off x="1066800" y="2228850"/>
            <a:ext cx="3048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95400" y="1897618"/>
            <a:ext cx="1338828" cy="369332"/>
          </a:xfrm>
          <a:prstGeom prst="rect">
            <a:avLst/>
          </a:prstGeom>
          <a:noFill/>
        </p:spPr>
        <p:txBody>
          <a:bodyPr wrap="none" rtlCol="0">
            <a:spAutoFit/>
          </a:bodyPr>
          <a:lstStyle/>
          <a:p>
            <a:r>
              <a:rPr lang="lv-LV" b="1" dirty="0" smtClean="0">
                <a:solidFill>
                  <a:srgbClr val="0070C0"/>
                </a:solidFill>
              </a:rPr>
              <a:t>minimums</a:t>
            </a:r>
            <a:endParaRPr lang="en-GB" sz="1400" dirty="0">
              <a:solidFill>
                <a:srgbClr val="0070C0"/>
              </a:solidFill>
            </a:endParaRPr>
          </a:p>
        </p:txBody>
      </p:sp>
      <p:cxnSp>
        <p:nvCxnSpPr>
          <p:cNvPr id="24" name="Straight Arrow Connector 23"/>
          <p:cNvCxnSpPr/>
          <p:nvPr/>
        </p:nvCxnSpPr>
        <p:spPr>
          <a:xfrm>
            <a:off x="2895600" y="1897618"/>
            <a:ext cx="304800" cy="293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053188" y="1352550"/>
            <a:ext cx="1223412" cy="646331"/>
          </a:xfrm>
          <a:prstGeom prst="rect">
            <a:avLst/>
          </a:prstGeom>
          <a:noFill/>
        </p:spPr>
        <p:txBody>
          <a:bodyPr wrap="none" rtlCol="0">
            <a:spAutoFit/>
          </a:bodyPr>
          <a:lstStyle/>
          <a:p>
            <a:pPr algn="ctr"/>
            <a:r>
              <a:rPr lang="lv-LV" b="1" dirty="0">
                <a:solidFill>
                  <a:srgbClr val="0070C0"/>
                </a:solidFill>
              </a:rPr>
              <a:t>a</a:t>
            </a:r>
            <a:r>
              <a:rPr lang="lv-LV" b="1" dirty="0" smtClean="0">
                <a:solidFill>
                  <a:srgbClr val="0070C0"/>
                </a:solidFill>
              </a:rPr>
              <a:t>pakšējā </a:t>
            </a:r>
          </a:p>
          <a:p>
            <a:pPr algn="ctr"/>
            <a:r>
              <a:rPr lang="lv-LV" b="1" dirty="0" smtClean="0">
                <a:solidFill>
                  <a:srgbClr val="0070C0"/>
                </a:solidFill>
              </a:rPr>
              <a:t>kvartile</a:t>
            </a:r>
            <a:endParaRPr lang="en-GB" sz="1400" dirty="0">
              <a:solidFill>
                <a:srgbClr val="0070C0"/>
              </a:solidFill>
            </a:endParaRPr>
          </a:p>
        </p:txBody>
      </p:sp>
      <p:cxnSp>
        <p:nvCxnSpPr>
          <p:cNvPr id="27" name="Straight Arrow Connector 26"/>
          <p:cNvCxnSpPr/>
          <p:nvPr/>
        </p:nvCxnSpPr>
        <p:spPr>
          <a:xfrm flipH="1">
            <a:off x="3505198" y="1897618"/>
            <a:ext cx="381002" cy="293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05200" y="1592818"/>
            <a:ext cx="1120820" cy="369332"/>
          </a:xfrm>
          <a:prstGeom prst="rect">
            <a:avLst/>
          </a:prstGeom>
          <a:noFill/>
        </p:spPr>
        <p:txBody>
          <a:bodyPr wrap="none" rtlCol="0">
            <a:spAutoFit/>
          </a:bodyPr>
          <a:lstStyle/>
          <a:p>
            <a:r>
              <a:rPr lang="lv-LV" b="1" dirty="0" smtClean="0">
                <a:solidFill>
                  <a:srgbClr val="0070C0"/>
                </a:solidFill>
              </a:rPr>
              <a:t>mediāna</a:t>
            </a:r>
            <a:endParaRPr lang="en-GB" sz="1400" dirty="0">
              <a:solidFill>
                <a:srgbClr val="0070C0"/>
              </a:solidFill>
            </a:endParaRPr>
          </a:p>
        </p:txBody>
      </p:sp>
      <p:cxnSp>
        <p:nvCxnSpPr>
          <p:cNvPr id="30" name="Straight Arrow Connector 29"/>
          <p:cNvCxnSpPr/>
          <p:nvPr/>
        </p:nvCxnSpPr>
        <p:spPr>
          <a:xfrm flipH="1">
            <a:off x="3810000" y="1592818"/>
            <a:ext cx="990600" cy="738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733755" y="1276350"/>
            <a:ext cx="1043876" cy="646331"/>
          </a:xfrm>
          <a:prstGeom prst="rect">
            <a:avLst/>
          </a:prstGeom>
          <a:noFill/>
        </p:spPr>
        <p:txBody>
          <a:bodyPr wrap="none" rtlCol="0">
            <a:spAutoFit/>
          </a:bodyPr>
          <a:lstStyle/>
          <a:p>
            <a:pPr algn="ctr"/>
            <a:r>
              <a:rPr lang="lv-LV" b="1" dirty="0" smtClean="0">
                <a:solidFill>
                  <a:srgbClr val="0070C0"/>
                </a:solidFill>
              </a:rPr>
              <a:t>augšējā</a:t>
            </a:r>
          </a:p>
          <a:p>
            <a:pPr algn="ctr"/>
            <a:r>
              <a:rPr lang="lv-LV" b="1" dirty="0" smtClean="0">
                <a:solidFill>
                  <a:srgbClr val="0070C0"/>
                </a:solidFill>
              </a:rPr>
              <a:t>kvartile</a:t>
            </a:r>
            <a:endParaRPr lang="en-GB" sz="1400" dirty="0">
              <a:solidFill>
                <a:srgbClr val="0070C0"/>
              </a:solidFill>
            </a:endParaRPr>
          </a:p>
        </p:txBody>
      </p:sp>
      <p:cxnSp>
        <p:nvCxnSpPr>
          <p:cNvPr id="33" name="Straight Arrow Connector 32"/>
          <p:cNvCxnSpPr/>
          <p:nvPr/>
        </p:nvCxnSpPr>
        <p:spPr>
          <a:xfrm>
            <a:off x="8001000" y="2228850"/>
            <a:ext cx="3810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814572" y="1897618"/>
            <a:ext cx="1518364" cy="369332"/>
          </a:xfrm>
          <a:prstGeom prst="rect">
            <a:avLst/>
          </a:prstGeom>
          <a:noFill/>
        </p:spPr>
        <p:txBody>
          <a:bodyPr wrap="none" rtlCol="0">
            <a:spAutoFit/>
          </a:bodyPr>
          <a:lstStyle/>
          <a:p>
            <a:r>
              <a:rPr lang="lv-LV" b="1" dirty="0" smtClean="0">
                <a:solidFill>
                  <a:srgbClr val="0070C0"/>
                </a:solidFill>
              </a:rPr>
              <a:t>maksimums</a:t>
            </a:r>
            <a:endParaRPr lang="en-GB" sz="1400" dirty="0">
              <a:solidFill>
                <a:srgbClr val="0070C0"/>
              </a:solidFill>
            </a:endParaRPr>
          </a:p>
        </p:txBody>
      </p:sp>
      <p:cxnSp>
        <p:nvCxnSpPr>
          <p:cNvPr id="37" name="Straight Arrow Connector 36"/>
          <p:cNvCxnSpPr/>
          <p:nvPr/>
        </p:nvCxnSpPr>
        <p:spPr>
          <a:xfrm flipV="1">
            <a:off x="3672000" y="4248150"/>
            <a:ext cx="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4858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IQR </a:t>
            </a:r>
            <a:r>
              <a:rPr lang="en-US" dirty="0" smtClean="0"/>
              <a:t>– </a:t>
            </a:r>
            <a:r>
              <a:rPr lang="lv-LV" dirty="0" smtClean="0"/>
              <a:t>kvartiļu</a:t>
            </a:r>
            <a:r>
              <a:rPr lang="en-US" dirty="0" smtClean="0"/>
              <a:t> </a:t>
            </a:r>
            <a:r>
              <a:rPr lang="lv-LV" dirty="0" smtClean="0"/>
              <a:t>intervāls</a:t>
            </a:r>
            <a:r>
              <a:rPr lang="en-US" dirty="0" smtClean="0"/>
              <a:t> (</a:t>
            </a:r>
            <a:r>
              <a:rPr lang="en-GB" dirty="0"/>
              <a:t>Interquartile </a:t>
            </a:r>
            <a:r>
              <a:rPr lang="en-GB" dirty="0" smtClean="0"/>
              <a:t>Range</a:t>
            </a:r>
            <a:r>
              <a:rPr lang="en-US" dirty="0" smtClean="0"/>
              <a:t>)</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75" y="590550"/>
            <a:ext cx="9105900" cy="4552950"/>
          </a:xfrm>
        </p:spPr>
      </p:pic>
      <p:sp>
        <p:nvSpPr>
          <p:cNvPr id="7" name="Right Brace 6"/>
          <p:cNvSpPr/>
          <p:nvPr/>
        </p:nvSpPr>
        <p:spPr>
          <a:xfrm rot="16200000">
            <a:off x="1981200" y="1123950"/>
            <a:ext cx="304800" cy="21336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ight Brace 8"/>
          <p:cNvSpPr/>
          <p:nvPr/>
        </p:nvSpPr>
        <p:spPr>
          <a:xfrm rot="16200000">
            <a:off x="5981700" y="-57150"/>
            <a:ext cx="304800" cy="44958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Right Brace 9"/>
          <p:cNvSpPr/>
          <p:nvPr/>
        </p:nvSpPr>
        <p:spPr>
          <a:xfrm rot="16200000">
            <a:off x="3200399" y="1885951"/>
            <a:ext cx="304801" cy="3048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ight Brace 10"/>
          <p:cNvSpPr/>
          <p:nvPr/>
        </p:nvSpPr>
        <p:spPr>
          <a:xfrm rot="16200000">
            <a:off x="3505200" y="1885951"/>
            <a:ext cx="304801" cy="3048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p:cNvSpPr txBox="1"/>
          <p:nvPr/>
        </p:nvSpPr>
        <p:spPr>
          <a:xfrm>
            <a:off x="1821667" y="1657350"/>
            <a:ext cx="540533" cy="400110"/>
          </a:xfrm>
          <a:prstGeom prst="rect">
            <a:avLst/>
          </a:prstGeom>
          <a:noFill/>
        </p:spPr>
        <p:txBody>
          <a:bodyPr wrap="none" rtlCol="0">
            <a:spAutoFit/>
          </a:bodyPr>
          <a:lstStyle/>
          <a:p>
            <a:r>
              <a:rPr lang="lv-LV" sz="2000" b="1" dirty="0" smtClean="0"/>
              <a:t>1/4</a:t>
            </a:r>
            <a:endParaRPr lang="en-GB" sz="2000" b="1" dirty="0"/>
          </a:p>
        </p:txBody>
      </p:sp>
      <p:sp>
        <p:nvSpPr>
          <p:cNvPr id="13" name="TextBox 12"/>
          <p:cNvSpPr txBox="1"/>
          <p:nvPr/>
        </p:nvSpPr>
        <p:spPr>
          <a:xfrm>
            <a:off x="2971800" y="1504950"/>
            <a:ext cx="540533" cy="400110"/>
          </a:xfrm>
          <a:prstGeom prst="rect">
            <a:avLst/>
          </a:prstGeom>
          <a:noFill/>
        </p:spPr>
        <p:txBody>
          <a:bodyPr wrap="none" rtlCol="0">
            <a:spAutoFit/>
          </a:bodyPr>
          <a:lstStyle/>
          <a:p>
            <a:r>
              <a:rPr lang="lv-LV" sz="2000" b="1" dirty="0" smtClean="0"/>
              <a:t>1/4</a:t>
            </a:r>
            <a:endParaRPr lang="en-GB" sz="2000" b="1" dirty="0"/>
          </a:p>
        </p:txBody>
      </p:sp>
      <p:sp>
        <p:nvSpPr>
          <p:cNvPr id="14" name="TextBox 13"/>
          <p:cNvSpPr txBox="1"/>
          <p:nvPr/>
        </p:nvSpPr>
        <p:spPr>
          <a:xfrm>
            <a:off x="3498067" y="1504950"/>
            <a:ext cx="540533" cy="400110"/>
          </a:xfrm>
          <a:prstGeom prst="rect">
            <a:avLst/>
          </a:prstGeom>
          <a:noFill/>
        </p:spPr>
        <p:txBody>
          <a:bodyPr wrap="none" rtlCol="0">
            <a:spAutoFit/>
          </a:bodyPr>
          <a:lstStyle/>
          <a:p>
            <a:r>
              <a:rPr lang="lv-LV" sz="2000" b="1" dirty="0" smtClean="0"/>
              <a:t>1/4</a:t>
            </a:r>
            <a:endParaRPr lang="en-GB" sz="2000" b="1" dirty="0"/>
          </a:p>
        </p:txBody>
      </p:sp>
      <p:sp>
        <p:nvSpPr>
          <p:cNvPr id="15" name="TextBox 14"/>
          <p:cNvSpPr txBox="1"/>
          <p:nvPr/>
        </p:nvSpPr>
        <p:spPr>
          <a:xfrm>
            <a:off x="5860267" y="1657350"/>
            <a:ext cx="540533" cy="400110"/>
          </a:xfrm>
          <a:prstGeom prst="rect">
            <a:avLst/>
          </a:prstGeom>
          <a:noFill/>
        </p:spPr>
        <p:txBody>
          <a:bodyPr wrap="none" rtlCol="0">
            <a:spAutoFit/>
          </a:bodyPr>
          <a:lstStyle/>
          <a:p>
            <a:r>
              <a:rPr lang="lv-LV" sz="2000" b="1" dirty="0" smtClean="0"/>
              <a:t>1/4</a:t>
            </a:r>
            <a:endParaRPr lang="en-GB" sz="2000" b="1" dirty="0"/>
          </a:p>
        </p:txBody>
      </p:sp>
      <p:cxnSp>
        <p:nvCxnSpPr>
          <p:cNvPr id="17" name="Straight Connector 16"/>
          <p:cNvCxnSpPr/>
          <p:nvPr/>
        </p:nvCxnSpPr>
        <p:spPr>
          <a:xfrm>
            <a:off x="3200400" y="3257550"/>
            <a:ext cx="0" cy="6096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52000" y="3257550"/>
            <a:ext cx="0" cy="6096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200400" y="3638550"/>
            <a:ext cx="648198" cy="0"/>
          </a:xfrm>
          <a:prstGeom prst="straightConnector1">
            <a:avLst/>
          </a:prstGeom>
          <a:ln w="25400">
            <a:solidFill>
              <a:srgbClr val="0070C0"/>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00400" y="3638550"/>
            <a:ext cx="1370888" cy="369332"/>
          </a:xfrm>
          <a:prstGeom prst="rect">
            <a:avLst/>
          </a:prstGeom>
          <a:noFill/>
        </p:spPr>
        <p:txBody>
          <a:bodyPr wrap="none" rtlCol="0">
            <a:spAutoFit/>
          </a:bodyPr>
          <a:lstStyle/>
          <a:p>
            <a:r>
              <a:rPr lang="lv-LV" b="1" dirty="0" smtClean="0">
                <a:solidFill>
                  <a:srgbClr val="0070C0"/>
                </a:solidFill>
              </a:rPr>
              <a:t>IQR</a:t>
            </a:r>
            <a:r>
              <a:rPr lang="en-US" b="1" dirty="0" smtClean="0">
                <a:solidFill>
                  <a:srgbClr val="0070C0"/>
                </a:solidFill>
              </a:rPr>
              <a:t> = </a:t>
            </a:r>
            <a:r>
              <a:rPr lang="en-US" b="1" dirty="0" smtClean="0">
                <a:solidFill>
                  <a:srgbClr val="FF0000"/>
                </a:solidFill>
              </a:rPr>
              <a:t>1397</a:t>
            </a:r>
            <a:endParaRPr lang="en-GB" b="1" dirty="0">
              <a:solidFill>
                <a:srgbClr val="FF0000"/>
              </a:solidFill>
            </a:endParaRPr>
          </a:p>
        </p:txBody>
      </p:sp>
      <p:sp>
        <p:nvSpPr>
          <p:cNvPr id="24" name="TextBox 23"/>
          <p:cNvSpPr txBox="1"/>
          <p:nvPr/>
        </p:nvSpPr>
        <p:spPr>
          <a:xfrm>
            <a:off x="2670779" y="3867150"/>
            <a:ext cx="2056973" cy="369332"/>
          </a:xfrm>
          <a:prstGeom prst="rect">
            <a:avLst/>
          </a:prstGeom>
          <a:noFill/>
        </p:spPr>
        <p:txBody>
          <a:bodyPr wrap="none" rtlCol="0">
            <a:spAutoFit/>
          </a:bodyPr>
          <a:lstStyle/>
          <a:p>
            <a:r>
              <a:rPr lang="en-US" b="1" dirty="0" err="1" smtClean="0">
                <a:solidFill>
                  <a:srgbClr val="0070C0"/>
                </a:solidFill>
              </a:rPr>
              <a:t>Kvarti</a:t>
            </a:r>
            <a:r>
              <a:rPr lang="lv-LV" b="1" dirty="0" smtClean="0">
                <a:solidFill>
                  <a:srgbClr val="0070C0"/>
                </a:solidFill>
              </a:rPr>
              <a:t>ļu intervāls</a:t>
            </a:r>
            <a:endParaRPr lang="en-GB" b="1" dirty="0">
              <a:solidFill>
                <a:srgbClr val="0070C0"/>
              </a:solidFill>
            </a:endParaRPr>
          </a:p>
        </p:txBody>
      </p:sp>
      <p:cxnSp>
        <p:nvCxnSpPr>
          <p:cNvPr id="25" name="Straight Arrow Connector 24"/>
          <p:cNvCxnSpPr/>
          <p:nvPr/>
        </p:nvCxnSpPr>
        <p:spPr>
          <a:xfrm flipH="1" flipV="1">
            <a:off x="3848102" y="2876552"/>
            <a:ext cx="419098" cy="419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267200" y="3105150"/>
            <a:ext cx="1920462" cy="369332"/>
          </a:xfrm>
          <a:prstGeom prst="rect">
            <a:avLst/>
          </a:prstGeom>
          <a:noFill/>
        </p:spPr>
        <p:txBody>
          <a:bodyPr wrap="none" rtlCol="0">
            <a:spAutoFit/>
          </a:bodyPr>
          <a:lstStyle/>
          <a:p>
            <a:r>
              <a:rPr lang="lv-LV" b="1" dirty="0" smtClean="0"/>
              <a:t>9.</a:t>
            </a:r>
            <a:r>
              <a:rPr lang="lv-LV" sz="1400" dirty="0" smtClean="0"/>
              <a:t>Veiko Spolītis (#33)</a:t>
            </a:r>
            <a:endParaRPr lang="en-GB" sz="1400" dirty="0"/>
          </a:p>
        </p:txBody>
      </p:sp>
      <p:cxnSp>
        <p:nvCxnSpPr>
          <p:cNvPr id="27" name="Straight Arrow Connector 26"/>
          <p:cNvCxnSpPr/>
          <p:nvPr/>
        </p:nvCxnSpPr>
        <p:spPr>
          <a:xfrm flipV="1">
            <a:off x="2683145" y="2876552"/>
            <a:ext cx="517255" cy="527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15081" y="3286840"/>
            <a:ext cx="2028119" cy="369332"/>
          </a:xfrm>
          <a:prstGeom prst="rect">
            <a:avLst/>
          </a:prstGeom>
          <a:noFill/>
        </p:spPr>
        <p:txBody>
          <a:bodyPr wrap="none" rtlCol="0">
            <a:spAutoFit/>
          </a:bodyPr>
          <a:lstStyle/>
          <a:p>
            <a:r>
              <a:rPr lang="lv-LV" b="1" dirty="0" smtClean="0"/>
              <a:t>25.</a:t>
            </a:r>
            <a:r>
              <a:rPr lang="lv-LV" sz="1400" dirty="0" smtClean="0"/>
              <a:t>Uldis Plūmīte (#29)</a:t>
            </a:r>
            <a:endParaRPr lang="en-GB" sz="1400" dirty="0"/>
          </a:p>
        </p:txBody>
      </p:sp>
    </p:spTree>
    <p:extLst>
      <p:ext uri="{BB962C8B-B14F-4D97-AF65-F5344CB8AC3E}">
        <p14:creationId xmlns:p14="http://schemas.microsoft.com/office/powerpoint/2010/main" val="4562493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I.K.S. (</a:t>
            </a:r>
            <a:r>
              <a:rPr lang="en-US" dirty="0" smtClean="0"/>
              <a:t>I</a:t>
            </a:r>
            <a:r>
              <a:rPr lang="lv-LV" dirty="0" smtClean="0"/>
              <a:t>ndiv</a:t>
            </a:r>
            <a:r>
              <a:rPr lang="en-US" dirty="0" err="1" smtClean="0"/>
              <a:t>idu</a:t>
            </a:r>
            <a:r>
              <a:rPr lang="lv-LV" dirty="0" smtClean="0"/>
              <a:t>ālo kampaņu stabilitāte)</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75" y="590550"/>
            <a:ext cx="9105900" cy="4552950"/>
          </a:xfrm>
        </p:spPr>
      </p:pic>
      <p:cxnSp>
        <p:nvCxnSpPr>
          <p:cNvPr id="21" name="Straight Connector 20"/>
          <p:cNvCxnSpPr/>
          <p:nvPr/>
        </p:nvCxnSpPr>
        <p:spPr>
          <a:xfrm>
            <a:off x="5334000" y="2876550"/>
            <a:ext cx="0" cy="10668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429000" y="3855482"/>
            <a:ext cx="1905000" cy="0"/>
          </a:xfrm>
          <a:prstGeom prst="straightConnector1">
            <a:avLst/>
          </a:prstGeom>
          <a:ln w="25400">
            <a:solidFill>
              <a:srgbClr val="0070C0"/>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56603" y="3790950"/>
            <a:ext cx="1646605" cy="369332"/>
          </a:xfrm>
          <a:prstGeom prst="rect">
            <a:avLst/>
          </a:prstGeom>
          <a:noFill/>
        </p:spPr>
        <p:txBody>
          <a:bodyPr wrap="none" rtlCol="0">
            <a:spAutoFit/>
          </a:bodyPr>
          <a:lstStyle/>
          <a:p>
            <a:r>
              <a:rPr lang="lv-LV" b="1" dirty="0" smtClean="0">
                <a:solidFill>
                  <a:srgbClr val="0070C0"/>
                </a:solidFill>
              </a:rPr>
              <a:t>I.K.Stabilitāte</a:t>
            </a:r>
            <a:endParaRPr lang="en-GB" b="1" dirty="0">
              <a:solidFill>
                <a:srgbClr val="0070C0"/>
              </a:solidFill>
            </a:endParaRPr>
          </a:p>
        </p:txBody>
      </p:sp>
      <p:sp>
        <p:nvSpPr>
          <p:cNvPr id="22" name="TextBox 21"/>
          <p:cNvSpPr txBox="1"/>
          <p:nvPr/>
        </p:nvSpPr>
        <p:spPr>
          <a:xfrm>
            <a:off x="5638800" y="3072884"/>
            <a:ext cx="1917513" cy="584775"/>
          </a:xfrm>
          <a:prstGeom prst="rect">
            <a:avLst/>
          </a:prstGeom>
          <a:noFill/>
        </p:spPr>
        <p:txBody>
          <a:bodyPr wrap="none" rtlCol="0">
            <a:spAutoFit/>
          </a:bodyPr>
          <a:lstStyle/>
          <a:p>
            <a:pPr algn="ctr"/>
            <a:r>
              <a:rPr lang="lv-LV" b="1" dirty="0" smtClean="0"/>
              <a:t>6.</a:t>
            </a:r>
            <a:r>
              <a:rPr lang="lv-LV" sz="1400" dirty="0" smtClean="0"/>
              <a:t>Inguna Rībena (#9)</a:t>
            </a:r>
            <a:br>
              <a:rPr lang="lv-LV" sz="1400" dirty="0" smtClean="0"/>
            </a:br>
            <a:r>
              <a:rPr lang="lv-LV" sz="1400" dirty="0" smtClean="0"/>
              <a:t>(pēdējā iekļuvusī)</a:t>
            </a:r>
            <a:endParaRPr lang="en-GB" sz="1400" dirty="0"/>
          </a:p>
        </p:txBody>
      </p:sp>
      <p:cxnSp>
        <p:nvCxnSpPr>
          <p:cNvPr id="4" name="Straight Arrow Connector 3"/>
          <p:cNvCxnSpPr/>
          <p:nvPr/>
        </p:nvCxnSpPr>
        <p:spPr>
          <a:xfrm flipH="1" flipV="1">
            <a:off x="5380405" y="2876550"/>
            <a:ext cx="334595"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71065" y="3486150"/>
            <a:ext cx="1537600" cy="369332"/>
          </a:xfrm>
          <a:prstGeom prst="rect">
            <a:avLst/>
          </a:prstGeom>
          <a:noFill/>
        </p:spPr>
        <p:txBody>
          <a:bodyPr wrap="none" rtlCol="0">
            <a:spAutoFit/>
          </a:bodyPr>
          <a:lstStyle/>
          <a:p>
            <a:r>
              <a:rPr lang="en-US" b="1" dirty="0" smtClean="0">
                <a:solidFill>
                  <a:srgbClr val="0070C0"/>
                </a:solidFill>
              </a:rPr>
              <a:t>I.K.S. = </a:t>
            </a:r>
            <a:r>
              <a:rPr lang="en-US" b="1" dirty="0" smtClean="0">
                <a:solidFill>
                  <a:srgbClr val="FF0000"/>
                </a:solidFill>
              </a:rPr>
              <a:t>4</a:t>
            </a:r>
            <a:r>
              <a:rPr lang="lv-LV" b="1" dirty="0" smtClean="0">
                <a:solidFill>
                  <a:srgbClr val="FF0000"/>
                </a:solidFill>
              </a:rPr>
              <a:t>287</a:t>
            </a:r>
            <a:endParaRPr lang="en-GB" b="1" dirty="0">
              <a:solidFill>
                <a:srgbClr val="FF0000"/>
              </a:solidFill>
            </a:endParaRPr>
          </a:p>
        </p:txBody>
      </p:sp>
      <p:cxnSp>
        <p:nvCxnSpPr>
          <p:cNvPr id="26" name="Straight Connector 25"/>
          <p:cNvCxnSpPr/>
          <p:nvPr/>
        </p:nvCxnSpPr>
        <p:spPr>
          <a:xfrm>
            <a:off x="3429000" y="2876550"/>
            <a:ext cx="0" cy="10668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93491" y="3358575"/>
            <a:ext cx="2343911" cy="584775"/>
          </a:xfrm>
          <a:prstGeom prst="rect">
            <a:avLst/>
          </a:prstGeom>
          <a:noFill/>
        </p:spPr>
        <p:txBody>
          <a:bodyPr wrap="none" rtlCol="0">
            <a:spAutoFit/>
          </a:bodyPr>
          <a:lstStyle/>
          <a:p>
            <a:pPr algn="ctr"/>
            <a:r>
              <a:rPr lang="lv-LV" b="1" dirty="0" smtClean="0"/>
              <a:t>20.</a:t>
            </a:r>
            <a:r>
              <a:rPr lang="lv-LV" sz="1400" dirty="0" smtClean="0"/>
              <a:t>Sarmīte Veide (#12)</a:t>
            </a:r>
            <a:br>
              <a:rPr lang="lv-LV" sz="1400" dirty="0" smtClean="0"/>
            </a:br>
            <a:r>
              <a:rPr lang="lv-LV" sz="1400" dirty="0" smtClean="0"/>
              <a:t>(vidējā no neiekļuvušajiem)</a:t>
            </a:r>
            <a:endParaRPr lang="en-GB" sz="1400" dirty="0"/>
          </a:p>
        </p:txBody>
      </p:sp>
      <p:cxnSp>
        <p:nvCxnSpPr>
          <p:cNvPr id="30" name="Straight Arrow Connector 29"/>
          <p:cNvCxnSpPr/>
          <p:nvPr/>
        </p:nvCxnSpPr>
        <p:spPr>
          <a:xfrm flipV="1">
            <a:off x="2743200" y="2876550"/>
            <a:ext cx="685801"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3570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11.Saeima Rīgā: Vienotība</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504" y="666750"/>
            <a:ext cx="8925296" cy="4462648"/>
          </a:xfrm>
        </p:spPr>
      </p:pic>
    </p:spTree>
    <p:extLst>
      <p:ext uri="{BB962C8B-B14F-4D97-AF65-F5344CB8AC3E}">
        <p14:creationId xmlns:p14="http://schemas.microsoft.com/office/powerpoint/2010/main" val="24922213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11.Saeima Rīgā: Zatlera Reformu Partija</a:t>
            </a:r>
            <a:endParaRPr lang="en-GB"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647700"/>
            <a:ext cx="8991600" cy="4495800"/>
          </a:xfrm>
        </p:spPr>
      </p:pic>
      <p:cxnSp>
        <p:nvCxnSpPr>
          <p:cNvPr id="4" name="Straight Connector 3"/>
          <p:cNvCxnSpPr/>
          <p:nvPr/>
        </p:nvCxnSpPr>
        <p:spPr>
          <a:xfrm>
            <a:off x="2590800" y="2876550"/>
            <a:ext cx="0" cy="1066800"/>
          </a:xfrm>
          <a:prstGeom prst="line">
            <a:avLst/>
          </a:prstGeom>
          <a:ln w="19050">
            <a:solidFill>
              <a:srgbClr val="FF2D2D"/>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143000" y="3861316"/>
            <a:ext cx="838200" cy="0"/>
          </a:xfrm>
          <a:prstGeom prst="straightConnector1">
            <a:avLst/>
          </a:prstGeom>
          <a:ln w="25400">
            <a:solidFill>
              <a:srgbClr val="0070C0"/>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48120" y="3486150"/>
            <a:ext cx="1409360" cy="369332"/>
          </a:xfrm>
          <a:prstGeom prst="rect">
            <a:avLst/>
          </a:prstGeom>
          <a:noFill/>
        </p:spPr>
        <p:txBody>
          <a:bodyPr wrap="none" rtlCol="0">
            <a:spAutoFit/>
          </a:bodyPr>
          <a:lstStyle/>
          <a:p>
            <a:r>
              <a:rPr lang="en-US" b="1" dirty="0" smtClean="0">
                <a:solidFill>
                  <a:srgbClr val="0070C0"/>
                </a:solidFill>
              </a:rPr>
              <a:t>I.K.S. = </a:t>
            </a:r>
            <a:r>
              <a:rPr lang="lv-LV" b="1" dirty="0" smtClean="0">
                <a:solidFill>
                  <a:srgbClr val="FF0000"/>
                </a:solidFill>
              </a:rPr>
              <a:t>728</a:t>
            </a:r>
            <a:endParaRPr lang="en-GB" b="1" dirty="0">
              <a:solidFill>
                <a:srgbClr val="FF0000"/>
              </a:solidFill>
            </a:endParaRPr>
          </a:p>
        </p:txBody>
      </p:sp>
      <p:cxnSp>
        <p:nvCxnSpPr>
          <p:cNvPr id="9" name="Straight Connector 8"/>
          <p:cNvCxnSpPr/>
          <p:nvPr/>
        </p:nvCxnSpPr>
        <p:spPr>
          <a:xfrm>
            <a:off x="1981200" y="2876550"/>
            <a:ext cx="0" cy="1066800"/>
          </a:xfrm>
          <a:prstGeom prst="line">
            <a:avLst/>
          </a:prstGeom>
          <a:ln w="19050">
            <a:solidFill>
              <a:srgbClr val="FF2D2D"/>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590800" y="3861316"/>
            <a:ext cx="762000" cy="0"/>
          </a:xfrm>
          <a:prstGeom prst="straightConnector1">
            <a:avLst/>
          </a:prstGeom>
          <a:ln w="25400">
            <a:solidFill>
              <a:srgbClr val="0070C0"/>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81200" y="3861316"/>
            <a:ext cx="838200" cy="0"/>
          </a:xfrm>
          <a:prstGeom prst="straightConnector1">
            <a:avLst/>
          </a:prstGeom>
          <a:ln w="25400">
            <a:solidFill>
              <a:srgbClr val="0070C0"/>
            </a:solidFill>
            <a:headEnd type="non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3000" y="3855482"/>
            <a:ext cx="838200" cy="0"/>
          </a:xfrm>
          <a:prstGeom prst="straightConnector1">
            <a:avLst/>
          </a:prstGeom>
          <a:ln w="25400">
            <a:solidFill>
              <a:srgbClr val="0070C0"/>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68853" y="3180013"/>
            <a:ext cx="4758675" cy="923330"/>
          </a:xfrm>
          <a:prstGeom prst="rect">
            <a:avLst/>
          </a:prstGeom>
          <a:noFill/>
        </p:spPr>
        <p:txBody>
          <a:bodyPr wrap="none" rtlCol="0">
            <a:spAutoFit/>
          </a:bodyPr>
          <a:lstStyle/>
          <a:p>
            <a:r>
              <a:rPr lang="lv-LV" dirty="0" smtClean="0"/>
              <a:t>Caurmēra ZRP kandidātu no ievēlēšanas</a:t>
            </a:r>
          </a:p>
          <a:p>
            <a:r>
              <a:rPr lang="lv-LV" dirty="0" smtClean="0"/>
              <a:t>šķīra 728 punkti (par ZRP bija 42997 balsu). </a:t>
            </a:r>
          </a:p>
          <a:p>
            <a:r>
              <a:rPr lang="lv-LV" dirty="0" smtClean="0"/>
              <a:t>Daudziem pietrūka vēl mazāk. </a:t>
            </a:r>
            <a:endParaRPr lang="en-GB" dirty="0"/>
          </a:p>
        </p:txBody>
      </p:sp>
    </p:spTree>
    <p:extLst>
      <p:ext uri="{BB962C8B-B14F-4D97-AF65-F5344CB8AC3E}">
        <p14:creationId xmlns:p14="http://schemas.microsoft.com/office/powerpoint/2010/main" val="758968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11.Saeima Rīgā: Saskaņas Centrs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590550"/>
            <a:ext cx="8991600" cy="4495800"/>
          </a:xfrm>
        </p:spPr>
      </p:pic>
    </p:spTree>
    <p:extLst>
      <p:ext uri="{BB962C8B-B14F-4D97-AF65-F5344CB8AC3E}">
        <p14:creationId xmlns:p14="http://schemas.microsoft.com/office/powerpoint/2010/main" val="37273486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Tēmas</a:t>
            </a:r>
            <a:endParaRPr lang="en-GB" dirty="0"/>
          </a:p>
        </p:txBody>
      </p:sp>
      <p:sp>
        <p:nvSpPr>
          <p:cNvPr id="3" name="Text Placeholder 2"/>
          <p:cNvSpPr>
            <a:spLocks noGrp="1"/>
          </p:cNvSpPr>
          <p:nvPr>
            <p:ph type="body" idx="10"/>
          </p:nvPr>
        </p:nvSpPr>
        <p:spPr>
          <a:xfrm>
            <a:off x="152280" y="895320"/>
            <a:ext cx="5791320" cy="3850920"/>
          </a:xfrm>
        </p:spPr>
        <p:txBody>
          <a:bodyPr/>
          <a:lstStyle/>
          <a:p>
            <a:pPr marL="285750" indent="-285750">
              <a:buFont typeface="Arial" panose="020B0604020202020204" pitchFamily="34" charset="0"/>
              <a:buChar char="•"/>
            </a:pPr>
            <a:r>
              <a:rPr lang="lv-LV" sz="2400" dirty="0" smtClean="0"/>
              <a:t>Obligāta balsošana vai morāls pienākums balsot</a:t>
            </a:r>
          </a:p>
          <a:p>
            <a:pPr marL="285750" indent="-285750">
              <a:buFont typeface="Arial" panose="020B0604020202020204" pitchFamily="34" charset="0"/>
              <a:buChar char="•"/>
            </a:pPr>
            <a:r>
              <a:rPr lang="lv-LV" sz="2400" dirty="0" smtClean="0">
                <a:solidFill>
                  <a:srgbClr val="FF0000"/>
                </a:solidFill>
              </a:rPr>
              <a:t>Vēlēšanu tiesības = pamatbrīvības</a:t>
            </a:r>
            <a:r>
              <a:rPr lang="en-US" sz="2400" dirty="0" smtClean="0">
                <a:solidFill>
                  <a:srgbClr val="FF0000"/>
                </a:solidFill>
              </a:rPr>
              <a:t> </a:t>
            </a:r>
            <a:r>
              <a:rPr lang="lv-LV" sz="2400" dirty="0" smtClean="0">
                <a:solidFill>
                  <a:srgbClr val="FF0000"/>
                </a:solidFill>
              </a:rPr>
              <a:t>+ vēlēšanu procedūra</a:t>
            </a:r>
          </a:p>
          <a:p>
            <a:pPr marL="285750" indent="-285750">
              <a:buFont typeface="Arial" panose="020B0604020202020204" pitchFamily="34" charset="0"/>
              <a:buChar char="•"/>
            </a:pPr>
            <a:r>
              <a:rPr lang="lv-LV" sz="2400" dirty="0" smtClean="0"/>
              <a:t>Kuri un kāpēc nepiedalās</a:t>
            </a:r>
          </a:p>
          <a:p>
            <a:pPr marL="285750" lvl="1" indent="-285750">
              <a:buFont typeface="Arial" panose="020B0604020202020204" pitchFamily="34" charset="0"/>
              <a:buChar char="•"/>
            </a:pPr>
            <a:r>
              <a:rPr lang="lv-LV" sz="2400" dirty="0" smtClean="0"/>
              <a:t>Vēlēšanu sistēmas stabilitātes nosacījumi un nestabilitātes mīnusi. </a:t>
            </a:r>
          </a:p>
          <a:p>
            <a:pPr marL="285750" lvl="1" indent="-285750">
              <a:buFont typeface="Arial" panose="020B0604020202020204" pitchFamily="34" charset="0"/>
              <a:buChar char="•"/>
            </a:pPr>
            <a:r>
              <a:rPr lang="lv-LV" sz="2400" dirty="0" smtClean="0"/>
              <a:t>Protesta balsojumi</a:t>
            </a:r>
          </a:p>
          <a:p>
            <a:pPr marL="285750" lvl="1" indent="-285750">
              <a:buFont typeface="Arial" panose="020B0604020202020204" pitchFamily="34" charset="0"/>
              <a:buChar char="•"/>
            </a:pPr>
            <a:r>
              <a:rPr lang="lv-LV" sz="2400" dirty="0" smtClean="0"/>
              <a:t>Ierosinājumi</a:t>
            </a:r>
          </a:p>
          <a:p>
            <a:pPr marL="285750" lvl="1" indent="-285750">
              <a:buFont typeface="Arial" panose="020B0604020202020204" pitchFamily="34" charset="0"/>
              <a:buChar char="•"/>
            </a:pPr>
            <a:r>
              <a:rPr lang="lv-LV" sz="2400" dirty="0" smtClean="0"/>
              <a:t>Nobeigums</a:t>
            </a:r>
          </a:p>
          <a:p>
            <a:pPr marL="285750" lvl="1" indent="-285750">
              <a:buFont typeface="Arial" panose="020B0604020202020204" pitchFamily="34" charset="0"/>
              <a:buChar char="•"/>
            </a:pPr>
            <a:endParaRPr lang="lv-LV" sz="2400" dirty="0" smtClean="0"/>
          </a:p>
          <a:p>
            <a:pPr marL="285750" lvl="1" indent="-285750">
              <a:buFont typeface="Arial" panose="020B0604020202020204" pitchFamily="34" charset="0"/>
              <a:buChar char="•"/>
            </a:pPr>
            <a:endParaRPr lang="lv-LV" sz="2400" dirty="0" smtClean="0"/>
          </a:p>
        </p:txBody>
      </p:sp>
      <p:pic>
        <p:nvPicPr>
          <p:cNvPr id="1026" name="Picture 2" descr="http://dontdatethatdude.files.wordpress.com/2007/11/streetlight.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925" y="666750"/>
            <a:ext cx="273367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765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11.Saeima Rīgā: </a:t>
            </a:r>
            <a:r>
              <a:rPr lang="lv-LV" dirty="0" smtClean="0"/>
              <a:t>Nacionālā apvienība</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590550"/>
            <a:ext cx="8915400" cy="4457700"/>
          </a:xfrm>
        </p:spPr>
      </p:pic>
    </p:spTree>
    <p:extLst>
      <p:ext uri="{BB962C8B-B14F-4D97-AF65-F5344CB8AC3E}">
        <p14:creationId xmlns:p14="http://schemas.microsoft.com/office/powerpoint/2010/main" val="857414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11.Saeima Rīgā: </a:t>
            </a:r>
            <a:r>
              <a:rPr lang="lv-LV" dirty="0" smtClean="0"/>
              <a:t>Zaļo Zemnieku savienība (ZZS)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590550"/>
            <a:ext cx="8915400" cy="4457700"/>
          </a:xfrm>
        </p:spPr>
      </p:pic>
    </p:spTree>
    <p:extLst>
      <p:ext uri="{BB962C8B-B14F-4D97-AF65-F5344CB8AC3E}">
        <p14:creationId xmlns:p14="http://schemas.microsoft.com/office/powerpoint/2010/main" val="26687809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11.Saeima: IQR atkarībā no saraksta un novada</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8324273"/>
              </p:ext>
            </p:extLst>
          </p:nvPr>
        </p:nvGraphicFramePr>
        <p:xfrm>
          <a:off x="152400" y="895350"/>
          <a:ext cx="8837612" cy="2773680"/>
        </p:xfrm>
        <a:graphic>
          <a:graphicData uri="http://schemas.openxmlformats.org/drawingml/2006/table">
            <a:tbl>
              <a:tblPr firstRow="1" bandRow="1">
                <a:tableStyleId>{5C22544A-7EE6-4342-B048-85BDC9FD1C3A}</a:tableStyleId>
              </a:tblPr>
              <a:tblGrid>
                <a:gridCol w="1447800"/>
                <a:gridCol w="1219200"/>
                <a:gridCol w="1219200"/>
                <a:gridCol w="1219200"/>
                <a:gridCol w="1295400"/>
                <a:gridCol w="1219200"/>
                <a:gridCol w="1217612"/>
              </a:tblGrid>
              <a:tr h="370840">
                <a:tc>
                  <a:txBody>
                    <a:bodyPr/>
                    <a:lstStyle/>
                    <a:p>
                      <a:r>
                        <a:rPr lang="lv-LV" sz="2000" dirty="0" smtClean="0"/>
                        <a:t>Sar./Apg.</a:t>
                      </a:r>
                      <a:endParaRPr lang="en-GB" sz="2000" dirty="0"/>
                    </a:p>
                  </a:txBody>
                  <a:tcPr/>
                </a:tc>
                <a:tc>
                  <a:txBody>
                    <a:bodyPr/>
                    <a:lstStyle/>
                    <a:p>
                      <a:r>
                        <a:rPr lang="lv-LV" sz="2000" dirty="0" smtClean="0"/>
                        <a:t>Rīga</a:t>
                      </a:r>
                      <a:endParaRPr lang="en-GB" sz="2000" dirty="0"/>
                    </a:p>
                  </a:txBody>
                  <a:tcPr/>
                </a:tc>
                <a:tc>
                  <a:txBody>
                    <a:bodyPr/>
                    <a:lstStyle/>
                    <a:p>
                      <a:r>
                        <a:rPr lang="lv-LV" sz="2000" dirty="0" smtClean="0"/>
                        <a:t>Vidzeme</a:t>
                      </a:r>
                      <a:endParaRPr lang="en-GB" sz="2000" dirty="0"/>
                    </a:p>
                  </a:txBody>
                  <a:tcPr/>
                </a:tc>
                <a:tc>
                  <a:txBody>
                    <a:bodyPr/>
                    <a:lstStyle/>
                    <a:p>
                      <a:r>
                        <a:rPr lang="lv-LV" sz="2000" dirty="0" smtClean="0"/>
                        <a:t>Latgale</a:t>
                      </a:r>
                      <a:endParaRPr lang="en-GB" sz="2000" dirty="0"/>
                    </a:p>
                  </a:txBody>
                  <a:tcPr/>
                </a:tc>
                <a:tc>
                  <a:txBody>
                    <a:bodyPr/>
                    <a:lstStyle/>
                    <a:p>
                      <a:r>
                        <a:rPr lang="lv-LV" sz="2000" dirty="0" smtClean="0"/>
                        <a:t>Kurzeme</a:t>
                      </a:r>
                      <a:endParaRPr lang="en-GB" sz="2000" dirty="0"/>
                    </a:p>
                  </a:txBody>
                  <a:tcPr/>
                </a:tc>
                <a:tc>
                  <a:txBody>
                    <a:bodyPr/>
                    <a:lstStyle/>
                    <a:p>
                      <a:r>
                        <a:rPr lang="lv-LV" sz="2000" dirty="0" smtClean="0"/>
                        <a:t>Zemgale</a:t>
                      </a:r>
                      <a:endParaRPr lang="en-GB" sz="2000" dirty="0"/>
                    </a:p>
                  </a:txBody>
                  <a:tcPr/>
                </a:tc>
                <a:tc>
                  <a:txBody>
                    <a:bodyPr/>
                    <a:lstStyle/>
                    <a:p>
                      <a:r>
                        <a:rPr lang="lv-LV" sz="2000" dirty="0" smtClean="0"/>
                        <a:t>Vidēji</a:t>
                      </a:r>
                      <a:endParaRPr lang="en-GB" sz="2000" dirty="0"/>
                    </a:p>
                  </a:txBody>
                  <a:tcPr/>
                </a:tc>
              </a:tr>
              <a:tr h="370840">
                <a:tc>
                  <a:txBody>
                    <a:bodyPr/>
                    <a:lstStyle/>
                    <a:p>
                      <a:r>
                        <a:rPr lang="lv-LV" sz="2000" dirty="0" smtClean="0"/>
                        <a:t>1.Vienot.</a:t>
                      </a:r>
                      <a:endParaRPr lang="en-GB" sz="2000" dirty="0"/>
                    </a:p>
                  </a:txBody>
                  <a:tcPr/>
                </a:tc>
                <a:tc>
                  <a:txBody>
                    <a:bodyPr/>
                    <a:lstStyle/>
                    <a:p>
                      <a:r>
                        <a:rPr lang="lv-LV" sz="2000" dirty="0" smtClean="0"/>
                        <a:t>1397</a:t>
                      </a:r>
                      <a:endParaRPr lang="en-GB" sz="2000" dirty="0"/>
                    </a:p>
                  </a:txBody>
                  <a:tcPr/>
                </a:tc>
                <a:tc>
                  <a:txBody>
                    <a:bodyPr/>
                    <a:lstStyle/>
                    <a:p>
                      <a:r>
                        <a:rPr lang="lv-LV" sz="2000" dirty="0" smtClean="0"/>
                        <a:t>1774 </a:t>
                      </a:r>
                      <a:endParaRPr lang="en-GB" sz="2000" dirty="0"/>
                    </a:p>
                  </a:txBody>
                  <a:tcPr>
                    <a:solidFill>
                      <a:srgbClr val="5AFF2D"/>
                    </a:solidFill>
                  </a:tcPr>
                </a:tc>
                <a:tc>
                  <a:txBody>
                    <a:bodyPr/>
                    <a:lstStyle/>
                    <a:p>
                      <a:r>
                        <a:rPr lang="lv-LV" sz="2000" dirty="0" smtClean="0"/>
                        <a:t>825</a:t>
                      </a:r>
                      <a:endParaRPr lang="en-GB" sz="2000" dirty="0"/>
                    </a:p>
                  </a:txBody>
                  <a:tcPr/>
                </a:tc>
                <a:tc>
                  <a:txBody>
                    <a:bodyPr/>
                    <a:lstStyle/>
                    <a:p>
                      <a:r>
                        <a:rPr lang="lv-LV" sz="2000" dirty="0" smtClean="0"/>
                        <a:t>1151</a:t>
                      </a:r>
                      <a:endParaRPr lang="en-GB" sz="2000" dirty="0"/>
                    </a:p>
                  </a:txBody>
                  <a:tcPr/>
                </a:tc>
                <a:tc>
                  <a:txBody>
                    <a:bodyPr/>
                    <a:lstStyle/>
                    <a:p>
                      <a:r>
                        <a:rPr lang="lv-LV" sz="2000" dirty="0" smtClean="0"/>
                        <a:t>900</a:t>
                      </a:r>
                      <a:endParaRPr lang="en-GB" sz="2000" dirty="0"/>
                    </a:p>
                  </a:txBody>
                  <a:tcPr/>
                </a:tc>
                <a:tc>
                  <a:txBody>
                    <a:bodyPr/>
                    <a:lstStyle/>
                    <a:p>
                      <a:r>
                        <a:rPr lang="lv-LV" sz="2000" dirty="0" smtClean="0"/>
                        <a:t>1209</a:t>
                      </a:r>
                      <a:endParaRPr lang="en-GB" sz="2000" dirty="0"/>
                    </a:p>
                  </a:txBody>
                  <a:tcPr/>
                </a:tc>
              </a:tr>
              <a:tr h="370840">
                <a:tc>
                  <a:txBody>
                    <a:bodyPr/>
                    <a:lstStyle/>
                    <a:p>
                      <a:r>
                        <a:rPr lang="lv-LV" sz="2000" dirty="0" smtClean="0"/>
                        <a:t>3.ZRP</a:t>
                      </a:r>
                      <a:endParaRPr lang="en-GB" sz="2000" dirty="0"/>
                    </a:p>
                  </a:txBody>
                  <a:tcPr/>
                </a:tc>
                <a:tc>
                  <a:txBody>
                    <a:bodyPr/>
                    <a:lstStyle/>
                    <a:p>
                      <a:r>
                        <a:rPr lang="lv-LV" sz="2000" dirty="0" smtClean="0"/>
                        <a:t>819</a:t>
                      </a:r>
                      <a:endParaRPr lang="en-GB" sz="2000" dirty="0"/>
                    </a:p>
                  </a:txBody>
                  <a:tcPr/>
                </a:tc>
                <a:tc>
                  <a:txBody>
                    <a:bodyPr/>
                    <a:lstStyle/>
                    <a:p>
                      <a:r>
                        <a:rPr lang="lv-LV" sz="2000" dirty="0" smtClean="0"/>
                        <a:t>1346</a:t>
                      </a:r>
                      <a:endParaRPr lang="en-GB" sz="2000" dirty="0"/>
                    </a:p>
                  </a:txBody>
                  <a:tcPr/>
                </a:tc>
                <a:tc>
                  <a:txBody>
                    <a:bodyPr/>
                    <a:lstStyle/>
                    <a:p>
                      <a:r>
                        <a:rPr lang="lv-LV" sz="2000" dirty="0" smtClean="0"/>
                        <a:t>905</a:t>
                      </a:r>
                      <a:endParaRPr lang="en-GB" sz="2000" dirty="0"/>
                    </a:p>
                  </a:txBody>
                  <a:tcPr/>
                </a:tc>
                <a:tc>
                  <a:txBody>
                    <a:bodyPr/>
                    <a:lstStyle/>
                    <a:p>
                      <a:r>
                        <a:rPr lang="lv-LV" sz="2000" dirty="0" smtClean="0"/>
                        <a:t>1035</a:t>
                      </a:r>
                      <a:endParaRPr lang="en-GB" sz="2000" dirty="0"/>
                    </a:p>
                  </a:txBody>
                  <a:tcPr/>
                </a:tc>
                <a:tc>
                  <a:txBody>
                    <a:bodyPr/>
                    <a:lstStyle/>
                    <a:p>
                      <a:r>
                        <a:rPr lang="lv-LV" sz="2000" dirty="0" smtClean="0"/>
                        <a:t>1233</a:t>
                      </a:r>
                      <a:endParaRPr lang="en-GB" sz="2000" dirty="0"/>
                    </a:p>
                  </a:txBody>
                  <a:tcPr/>
                </a:tc>
                <a:tc>
                  <a:txBody>
                    <a:bodyPr/>
                    <a:lstStyle/>
                    <a:p>
                      <a:r>
                        <a:rPr lang="lv-LV" sz="2000" dirty="0" smtClean="0"/>
                        <a:t>1068</a:t>
                      </a:r>
                      <a:endParaRPr lang="en-GB" sz="2000" dirty="0"/>
                    </a:p>
                  </a:txBody>
                  <a:tcPr/>
                </a:tc>
              </a:tr>
              <a:tr h="370840">
                <a:tc>
                  <a:txBody>
                    <a:bodyPr/>
                    <a:lstStyle/>
                    <a:p>
                      <a:r>
                        <a:rPr lang="lv-LV" sz="2000" dirty="0" smtClean="0"/>
                        <a:t>6.SC</a:t>
                      </a:r>
                      <a:endParaRPr lang="en-GB" sz="2000" dirty="0"/>
                    </a:p>
                  </a:txBody>
                  <a:tcPr/>
                </a:tc>
                <a:tc>
                  <a:txBody>
                    <a:bodyPr/>
                    <a:lstStyle/>
                    <a:p>
                      <a:r>
                        <a:rPr lang="lv-LV" sz="2000" dirty="0" smtClean="0"/>
                        <a:t>1660</a:t>
                      </a:r>
                      <a:endParaRPr lang="en-GB" sz="2000" dirty="0"/>
                    </a:p>
                  </a:txBody>
                  <a:tcPr>
                    <a:solidFill>
                      <a:srgbClr val="5AFF2D"/>
                    </a:solidFill>
                  </a:tcPr>
                </a:tc>
                <a:tc>
                  <a:txBody>
                    <a:bodyPr/>
                    <a:lstStyle/>
                    <a:p>
                      <a:r>
                        <a:rPr lang="lv-LV" sz="2000" dirty="0" smtClean="0"/>
                        <a:t>456</a:t>
                      </a:r>
                      <a:endParaRPr lang="en-GB" sz="2000" dirty="0"/>
                    </a:p>
                  </a:txBody>
                  <a:tcPr/>
                </a:tc>
                <a:tc>
                  <a:txBody>
                    <a:bodyPr/>
                    <a:lstStyle/>
                    <a:p>
                      <a:r>
                        <a:rPr lang="lv-LV" sz="2000" dirty="0" smtClean="0"/>
                        <a:t>2272</a:t>
                      </a:r>
                      <a:endParaRPr lang="en-GB" sz="2000" dirty="0"/>
                    </a:p>
                  </a:txBody>
                  <a:tcPr>
                    <a:solidFill>
                      <a:srgbClr val="5AFF2D"/>
                    </a:solidFill>
                  </a:tcPr>
                </a:tc>
                <a:tc>
                  <a:txBody>
                    <a:bodyPr/>
                    <a:lstStyle/>
                    <a:p>
                      <a:r>
                        <a:rPr lang="lv-LV" sz="2000" dirty="0" smtClean="0"/>
                        <a:t>585</a:t>
                      </a:r>
                      <a:endParaRPr lang="en-GB" sz="2000" dirty="0"/>
                    </a:p>
                  </a:txBody>
                  <a:tcPr/>
                </a:tc>
                <a:tc>
                  <a:txBody>
                    <a:bodyPr/>
                    <a:lstStyle/>
                    <a:p>
                      <a:r>
                        <a:rPr lang="lv-LV" sz="2000" dirty="0" smtClean="0"/>
                        <a:t>623</a:t>
                      </a:r>
                      <a:endParaRPr lang="en-GB" sz="2000" dirty="0"/>
                    </a:p>
                  </a:txBody>
                  <a:tcPr/>
                </a:tc>
                <a:tc>
                  <a:txBody>
                    <a:bodyPr/>
                    <a:lstStyle/>
                    <a:p>
                      <a:r>
                        <a:rPr lang="lv-LV" sz="2000" dirty="0" smtClean="0"/>
                        <a:t>1152</a:t>
                      </a:r>
                      <a:endParaRPr lang="en-GB" sz="2000" dirty="0"/>
                    </a:p>
                  </a:txBody>
                  <a:tcPr/>
                </a:tc>
              </a:tr>
              <a:tr h="370840">
                <a:tc>
                  <a:txBody>
                    <a:bodyPr/>
                    <a:lstStyle/>
                    <a:p>
                      <a:r>
                        <a:rPr lang="lv-LV" sz="2000" dirty="0" smtClean="0"/>
                        <a:t>8.NA</a:t>
                      </a:r>
                      <a:endParaRPr lang="en-GB" sz="2000" dirty="0"/>
                    </a:p>
                  </a:txBody>
                  <a:tcPr/>
                </a:tc>
                <a:tc>
                  <a:txBody>
                    <a:bodyPr/>
                    <a:lstStyle/>
                    <a:p>
                      <a:r>
                        <a:rPr lang="lv-LV" sz="2000" dirty="0" smtClean="0"/>
                        <a:t>1315</a:t>
                      </a:r>
                      <a:endParaRPr lang="en-GB" sz="2000" dirty="0"/>
                    </a:p>
                  </a:txBody>
                  <a:tcPr/>
                </a:tc>
                <a:tc>
                  <a:txBody>
                    <a:bodyPr/>
                    <a:lstStyle/>
                    <a:p>
                      <a:r>
                        <a:rPr lang="lv-LV" sz="2000" dirty="0" smtClean="0"/>
                        <a:t>652</a:t>
                      </a:r>
                      <a:endParaRPr lang="en-GB" sz="2000" dirty="0"/>
                    </a:p>
                  </a:txBody>
                  <a:tcPr/>
                </a:tc>
                <a:tc>
                  <a:txBody>
                    <a:bodyPr/>
                    <a:lstStyle/>
                    <a:p>
                      <a:r>
                        <a:rPr lang="lv-LV" sz="2000" dirty="0" smtClean="0"/>
                        <a:t>221</a:t>
                      </a:r>
                      <a:endParaRPr lang="en-GB" sz="2000" dirty="0"/>
                    </a:p>
                  </a:txBody>
                  <a:tcPr/>
                </a:tc>
                <a:tc>
                  <a:txBody>
                    <a:bodyPr/>
                    <a:lstStyle/>
                    <a:p>
                      <a:r>
                        <a:rPr lang="lv-LV" sz="2000" dirty="0" smtClean="0"/>
                        <a:t>628</a:t>
                      </a:r>
                      <a:endParaRPr lang="en-GB" sz="2000" dirty="0"/>
                    </a:p>
                  </a:txBody>
                  <a:tcPr/>
                </a:tc>
                <a:tc>
                  <a:txBody>
                    <a:bodyPr/>
                    <a:lstStyle/>
                    <a:p>
                      <a:r>
                        <a:rPr lang="lv-LV" sz="2000" dirty="0" smtClean="0"/>
                        <a:t>635</a:t>
                      </a:r>
                      <a:endParaRPr lang="en-GB" sz="2000" dirty="0"/>
                    </a:p>
                  </a:txBody>
                  <a:tcPr/>
                </a:tc>
                <a:tc>
                  <a:txBody>
                    <a:bodyPr/>
                    <a:lstStyle/>
                    <a:p>
                      <a:r>
                        <a:rPr lang="lv-LV" sz="2000" dirty="0" smtClean="0"/>
                        <a:t>690</a:t>
                      </a:r>
                      <a:endParaRPr lang="en-GB" sz="2000" dirty="0"/>
                    </a:p>
                  </a:txBody>
                  <a:tcPr/>
                </a:tc>
              </a:tr>
              <a:tr h="370840">
                <a:tc>
                  <a:txBody>
                    <a:bodyPr/>
                    <a:lstStyle/>
                    <a:p>
                      <a:r>
                        <a:rPr lang="lv-LV" sz="2000" dirty="0" smtClean="0"/>
                        <a:t>11.ZZS</a:t>
                      </a:r>
                      <a:endParaRPr lang="en-GB" sz="2000" dirty="0"/>
                    </a:p>
                  </a:txBody>
                  <a:tcPr/>
                </a:tc>
                <a:tc>
                  <a:txBody>
                    <a:bodyPr/>
                    <a:lstStyle/>
                    <a:p>
                      <a:r>
                        <a:rPr lang="lv-LV" sz="2000" dirty="0" smtClean="0"/>
                        <a:t>214</a:t>
                      </a:r>
                      <a:endParaRPr lang="en-GB" sz="2000" dirty="0"/>
                    </a:p>
                  </a:txBody>
                  <a:tcPr/>
                </a:tc>
                <a:tc>
                  <a:txBody>
                    <a:bodyPr/>
                    <a:lstStyle/>
                    <a:p>
                      <a:r>
                        <a:rPr lang="lv-LV" sz="2000" dirty="0" smtClean="0"/>
                        <a:t>518</a:t>
                      </a:r>
                      <a:endParaRPr lang="en-GB" sz="2000" dirty="0"/>
                    </a:p>
                  </a:txBody>
                  <a:tcPr/>
                </a:tc>
                <a:tc>
                  <a:txBody>
                    <a:bodyPr/>
                    <a:lstStyle/>
                    <a:p>
                      <a:r>
                        <a:rPr lang="lv-LV" sz="2000" dirty="0" smtClean="0"/>
                        <a:t>1017</a:t>
                      </a:r>
                      <a:endParaRPr lang="en-GB" sz="2000" dirty="0"/>
                    </a:p>
                  </a:txBody>
                  <a:tcPr/>
                </a:tc>
                <a:tc>
                  <a:txBody>
                    <a:bodyPr/>
                    <a:lstStyle/>
                    <a:p>
                      <a:r>
                        <a:rPr lang="lv-LV" sz="2000" dirty="0" smtClean="0"/>
                        <a:t>1313</a:t>
                      </a:r>
                      <a:endParaRPr lang="en-GB" sz="2000" dirty="0"/>
                    </a:p>
                  </a:txBody>
                  <a:tcPr/>
                </a:tc>
                <a:tc>
                  <a:txBody>
                    <a:bodyPr/>
                    <a:lstStyle/>
                    <a:p>
                      <a:r>
                        <a:rPr lang="lv-LV" sz="2000" dirty="0" smtClean="0"/>
                        <a:t>494</a:t>
                      </a:r>
                      <a:endParaRPr lang="en-GB" sz="2000" dirty="0"/>
                    </a:p>
                  </a:txBody>
                  <a:tcPr/>
                </a:tc>
                <a:tc>
                  <a:txBody>
                    <a:bodyPr/>
                    <a:lstStyle/>
                    <a:p>
                      <a:r>
                        <a:rPr lang="lv-LV" sz="2000" dirty="0" smtClean="0"/>
                        <a:t>711</a:t>
                      </a:r>
                      <a:endParaRPr lang="en-GB" sz="2000" dirty="0"/>
                    </a:p>
                  </a:txBody>
                  <a:tcPr/>
                </a:tc>
              </a:tr>
              <a:tr h="370840">
                <a:tc>
                  <a:txBody>
                    <a:bodyPr/>
                    <a:lstStyle/>
                    <a:p>
                      <a:r>
                        <a:rPr lang="lv-LV" sz="2000" b="1" dirty="0" smtClean="0"/>
                        <a:t>Vid.Apg.</a:t>
                      </a:r>
                      <a:endParaRPr lang="en-GB" sz="2000" b="1" dirty="0"/>
                    </a:p>
                  </a:txBody>
                  <a:tcPr/>
                </a:tc>
                <a:tc>
                  <a:txBody>
                    <a:bodyPr/>
                    <a:lstStyle/>
                    <a:p>
                      <a:r>
                        <a:rPr lang="lv-LV" sz="2000" b="1" dirty="0" smtClean="0"/>
                        <a:t>1081</a:t>
                      </a:r>
                      <a:endParaRPr lang="en-GB" sz="2000" b="1" dirty="0"/>
                    </a:p>
                  </a:txBody>
                  <a:tcPr/>
                </a:tc>
                <a:tc>
                  <a:txBody>
                    <a:bodyPr/>
                    <a:lstStyle/>
                    <a:p>
                      <a:r>
                        <a:rPr lang="lv-LV" sz="2000" b="1" dirty="0" smtClean="0"/>
                        <a:t>949</a:t>
                      </a:r>
                      <a:endParaRPr lang="en-GB" sz="2000" b="1" dirty="0"/>
                    </a:p>
                  </a:txBody>
                  <a:tcPr/>
                </a:tc>
                <a:tc>
                  <a:txBody>
                    <a:bodyPr/>
                    <a:lstStyle/>
                    <a:p>
                      <a:r>
                        <a:rPr lang="lv-LV" sz="2000" b="1" dirty="0" smtClean="0"/>
                        <a:t>1048</a:t>
                      </a:r>
                      <a:endParaRPr lang="en-GB" sz="2000" b="1" dirty="0"/>
                    </a:p>
                  </a:txBody>
                  <a:tcPr/>
                </a:tc>
                <a:tc>
                  <a:txBody>
                    <a:bodyPr/>
                    <a:lstStyle/>
                    <a:p>
                      <a:r>
                        <a:rPr lang="lv-LV" sz="2000" b="1" dirty="0" smtClean="0"/>
                        <a:t>942</a:t>
                      </a:r>
                      <a:endParaRPr lang="en-GB" sz="2000" b="1" dirty="0"/>
                    </a:p>
                  </a:txBody>
                  <a:tcPr/>
                </a:tc>
                <a:tc>
                  <a:txBody>
                    <a:bodyPr/>
                    <a:lstStyle/>
                    <a:p>
                      <a:r>
                        <a:rPr lang="lv-LV" sz="2000" b="1" dirty="0" smtClean="0"/>
                        <a:t>777</a:t>
                      </a:r>
                      <a:endParaRPr lang="en-GB" sz="2000" b="1" dirty="0"/>
                    </a:p>
                  </a:txBody>
                  <a:tcPr/>
                </a:tc>
                <a:tc>
                  <a:txBody>
                    <a:bodyPr/>
                    <a:lstStyle/>
                    <a:p>
                      <a:r>
                        <a:rPr lang="lv-LV" sz="2000" b="1" dirty="0" smtClean="0"/>
                        <a:t>959</a:t>
                      </a:r>
                      <a:endParaRPr lang="en-GB" sz="2000" b="1" dirty="0"/>
                    </a:p>
                  </a:txBody>
                  <a:tcPr/>
                </a:tc>
              </a:tr>
            </a:tbl>
          </a:graphicData>
        </a:graphic>
      </p:graphicFrame>
      <p:sp>
        <p:nvSpPr>
          <p:cNvPr id="5" name="Rectangle 4"/>
          <p:cNvSpPr/>
          <p:nvPr/>
        </p:nvSpPr>
        <p:spPr>
          <a:xfrm>
            <a:off x="1676400" y="2876550"/>
            <a:ext cx="1143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038600" y="2495550"/>
            <a:ext cx="12192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819400" y="2114550"/>
            <a:ext cx="12192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211655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11.Saeima: Indiv.kamp.stabilitāte pēc saraksta un novada</a:t>
            </a:r>
            <a:endParaRPr lang="en-GB" dirty="0"/>
          </a:p>
        </p:txBody>
      </p:sp>
      <p:graphicFrame>
        <p:nvGraphicFramePr>
          <p:cNvPr id="4" name="Content Placeholder 3"/>
          <p:cNvGraphicFramePr>
            <a:graphicFrameLocks/>
          </p:cNvGraphicFramePr>
          <p:nvPr>
            <p:extLst>
              <p:ext uri="{D42A27DB-BD31-4B8C-83A1-F6EECF244321}">
                <p14:modId xmlns:p14="http://schemas.microsoft.com/office/powerpoint/2010/main" val="1852808097"/>
              </p:ext>
            </p:extLst>
          </p:nvPr>
        </p:nvGraphicFramePr>
        <p:xfrm>
          <a:off x="152400" y="895350"/>
          <a:ext cx="8837612" cy="2773680"/>
        </p:xfrm>
        <a:graphic>
          <a:graphicData uri="http://schemas.openxmlformats.org/drawingml/2006/table">
            <a:tbl>
              <a:tblPr firstRow="1" bandRow="1">
                <a:tableStyleId>{5C22544A-7EE6-4342-B048-85BDC9FD1C3A}</a:tableStyleId>
              </a:tblPr>
              <a:tblGrid>
                <a:gridCol w="1447800"/>
                <a:gridCol w="1219200"/>
                <a:gridCol w="1219200"/>
                <a:gridCol w="1219200"/>
                <a:gridCol w="1295400"/>
                <a:gridCol w="1219200"/>
                <a:gridCol w="1217612"/>
              </a:tblGrid>
              <a:tr h="370840">
                <a:tc>
                  <a:txBody>
                    <a:bodyPr/>
                    <a:lstStyle/>
                    <a:p>
                      <a:r>
                        <a:rPr lang="lv-LV" sz="2000" dirty="0" smtClean="0"/>
                        <a:t>Sar./Apg.</a:t>
                      </a:r>
                      <a:endParaRPr lang="en-GB" sz="2000" dirty="0"/>
                    </a:p>
                  </a:txBody>
                  <a:tcPr/>
                </a:tc>
                <a:tc>
                  <a:txBody>
                    <a:bodyPr/>
                    <a:lstStyle/>
                    <a:p>
                      <a:r>
                        <a:rPr lang="lv-LV" sz="2000" dirty="0" smtClean="0"/>
                        <a:t>Rīga</a:t>
                      </a:r>
                      <a:endParaRPr lang="en-GB" sz="2000" dirty="0"/>
                    </a:p>
                  </a:txBody>
                  <a:tcPr/>
                </a:tc>
                <a:tc>
                  <a:txBody>
                    <a:bodyPr/>
                    <a:lstStyle/>
                    <a:p>
                      <a:r>
                        <a:rPr lang="lv-LV" sz="2000" dirty="0" smtClean="0"/>
                        <a:t>Vidzeme</a:t>
                      </a:r>
                      <a:endParaRPr lang="en-GB" sz="2000" dirty="0"/>
                    </a:p>
                  </a:txBody>
                  <a:tcPr/>
                </a:tc>
                <a:tc>
                  <a:txBody>
                    <a:bodyPr/>
                    <a:lstStyle/>
                    <a:p>
                      <a:r>
                        <a:rPr lang="lv-LV" sz="2000" dirty="0" smtClean="0"/>
                        <a:t>Latgale</a:t>
                      </a:r>
                      <a:endParaRPr lang="en-GB" sz="2000" dirty="0"/>
                    </a:p>
                  </a:txBody>
                  <a:tcPr/>
                </a:tc>
                <a:tc>
                  <a:txBody>
                    <a:bodyPr/>
                    <a:lstStyle/>
                    <a:p>
                      <a:r>
                        <a:rPr lang="lv-LV" sz="2000" dirty="0" smtClean="0"/>
                        <a:t>Kurzeme</a:t>
                      </a:r>
                      <a:endParaRPr lang="en-GB" sz="2000" dirty="0"/>
                    </a:p>
                  </a:txBody>
                  <a:tcPr/>
                </a:tc>
                <a:tc>
                  <a:txBody>
                    <a:bodyPr/>
                    <a:lstStyle/>
                    <a:p>
                      <a:r>
                        <a:rPr lang="lv-LV" sz="2000" dirty="0" smtClean="0"/>
                        <a:t>Zemgale</a:t>
                      </a:r>
                      <a:endParaRPr lang="en-GB" sz="2000" dirty="0"/>
                    </a:p>
                  </a:txBody>
                  <a:tcPr/>
                </a:tc>
                <a:tc>
                  <a:txBody>
                    <a:bodyPr/>
                    <a:lstStyle/>
                    <a:p>
                      <a:r>
                        <a:rPr lang="lv-LV" sz="2000" dirty="0" smtClean="0"/>
                        <a:t>Vidēji</a:t>
                      </a:r>
                      <a:endParaRPr lang="en-GB" sz="2000" dirty="0"/>
                    </a:p>
                  </a:txBody>
                  <a:tcPr/>
                </a:tc>
              </a:tr>
              <a:tr h="370840">
                <a:tc>
                  <a:txBody>
                    <a:bodyPr/>
                    <a:lstStyle/>
                    <a:p>
                      <a:r>
                        <a:rPr lang="lv-LV" sz="2000" dirty="0" smtClean="0"/>
                        <a:t>1.Vienot.</a:t>
                      </a:r>
                      <a:endParaRPr lang="en-GB" sz="2000" dirty="0"/>
                    </a:p>
                  </a:txBody>
                  <a:tcPr/>
                </a:tc>
                <a:tc>
                  <a:txBody>
                    <a:bodyPr/>
                    <a:lstStyle/>
                    <a:p>
                      <a:r>
                        <a:rPr lang="lv-LV" sz="2000" dirty="0" smtClean="0"/>
                        <a:t>4287</a:t>
                      </a:r>
                      <a:endParaRPr lang="en-GB" sz="2000" dirty="0"/>
                    </a:p>
                  </a:txBody>
                  <a:tcPr>
                    <a:solidFill>
                      <a:srgbClr val="5AFF2D"/>
                    </a:solidFill>
                  </a:tcPr>
                </a:tc>
                <a:tc>
                  <a:txBody>
                    <a:bodyPr/>
                    <a:lstStyle/>
                    <a:p>
                      <a:r>
                        <a:rPr lang="lv-LV" sz="2000" dirty="0" smtClean="0"/>
                        <a:t>3053</a:t>
                      </a:r>
                      <a:endParaRPr lang="en-GB" sz="2000" dirty="0"/>
                    </a:p>
                  </a:txBody>
                  <a:tcPr>
                    <a:noFill/>
                  </a:tcPr>
                </a:tc>
                <a:tc>
                  <a:txBody>
                    <a:bodyPr/>
                    <a:lstStyle/>
                    <a:p>
                      <a:r>
                        <a:rPr lang="lv-LV" sz="2000" dirty="0" smtClean="0"/>
                        <a:t>3210</a:t>
                      </a:r>
                      <a:endParaRPr lang="en-GB" sz="2000" dirty="0"/>
                    </a:p>
                  </a:txBody>
                  <a:tcPr>
                    <a:solidFill>
                      <a:srgbClr val="5AFF2D"/>
                    </a:solidFill>
                  </a:tcPr>
                </a:tc>
                <a:tc>
                  <a:txBody>
                    <a:bodyPr/>
                    <a:lstStyle/>
                    <a:p>
                      <a:r>
                        <a:rPr lang="lv-LV" sz="2000" dirty="0" smtClean="0"/>
                        <a:t>2620</a:t>
                      </a:r>
                      <a:endParaRPr lang="en-GB" sz="2000" dirty="0"/>
                    </a:p>
                  </a:txBody>
                  <a:tcPr>
                    <a:noFill/>
                  </a:tcPr>
                </a:tc>
                <a:tc>
                  <a:txBody>
                    <a:bodyPr/>
                    <a:lstStyle/>
                    <a:p>
                      <a:r>
                        <a:rPr lang="lv-LV" sz="2000" dirty="0" smtClean="0"/>
                        <a:t>1238</a:t>
                      </a:r>
                      <a:endParaRPr lang="en-GB" sz="2000" dirty="0"/>
                    </a:p>
                  </a:txBody>
                  <a:tcPr>
                    <a:noFill/>
                  </a:tcPr>
                </a:tc>
                <a:tc>
                  <a:txBody>
                    <a:bodyPr/>
                    <a:lstStyle/>
                    <a:p>
                      <a:r>
                        <a:rPr lang="lv-LV" sz="2000" dirty="0" smtClean="0"/>
                        <a:t>2882</a:t>
                      </a:r>
                      <a:endParaRPr lang="en-GB" sz="2000" dirty="0"/>
                    </a:p>
                  </a:txBody>
                  <a:tcPr>
                    <a:noFill/>
                  </a:tcPr>
                </a:tc>
              </a:tr>
              <a:tr h="370840">
                <a:tc>
                  <a:txBody>
                    <a:bodyPr/>
                    <a:lstStyle/>
                    <a:p>
                      <a:r>
                        <a:rPr lang="lv-LV" sz="2000" dirty="0" smtClean="0"/>
                        <a:t>3.ZRP</a:t>
                      </a:r>
                      <a:endParaRPr lang="en-GB" sz="2000" dirty="0"/>
                    </a:p>
                  </a:txBody>
                  <a:tcPr/>
                </a:tc>
                <a:tc>
                  <a:txBody>
                    <a:bodyPr/>
                    <a:lstStyle/>
                    <a:p>
                      <a:r>
                        <a:rPr lang="lv-LV" sz="2000" dirty="0" smtClean="0"/>
                        <a:t>728</a:t>
                      </a:r>
                      <a:endParaRPr lang="en-GB" sz="2000" dirty="0"/>
                    </a:p>
                  </a:txBody>
                  <a:tcPr>
                    <a:noFill/>
                  </a:tcPr>
                </a:tc>
                <a:tc>
                  <a:txBody>
                    <a:bodyPr/>
                    <a:lstStyle/>
                    <a:p>
                      <a:r>
                        <a:rPr lang="lv-LV" sz="2000" dirty="0" smtClean="0"/>
                        <a:t>1109</a:t>
                      </a:r>
                      <a:endParaRPr lang="en-GB" sz="2000" dirty="0"/>
                    </a:p>
                  </a:txBody>
                  <a:tcPr>
                    <a:noFill/>
                  </a:tcPr>
                </a:tc>
                <a:tc>
                  <a:txBody>
                    <a:bodyPr/>
                    <a:lstStyle/>
                    <a:p>
                      <a:r>
                        <a:rPr lang="lv-LV" sz="2000" dirty="0" smtClean="0"/>
                        <a:t>970</a:t>
                      </a:r>
                      <a:endParaRPr lang="en-GB" sz="2000" dirty="0"/>
                    </a:p>
                  </a:txBody>
                  <a:tcPr>
                    <a:noFill/>
                  </a:tcPr>
                </a:tc>
                <a:tc>
                  <a:txBody>
                    <a:bodyPr/>
                    <a:lstStyle/>
                    <a:p>
                      <a:r>
                        <a:rPr lang="lv-LV" sz="2000" dirty="0" smtClean="0"/>
                        <a:t>974</a:t>
                      </a:r>
                      <a:endParaRPr lang="en-GB" sz="2000" dirty="0"/>
                    </a:p>
                  </a:txBody>
                  <a:tcPr>
                    <a:noFill/>
                  </a:tcPr>
                </a:tc>
                <a:tc>
                  <a:txBody>
                    <a:bodyPr/>
                    <a:lstStyle/>
                    <a:p>
                      <a:r>
                        <a:rPr lang="lv-LV" sz="2000" dirty="0" smtClean="0"/>
                        <a:t>934</a:t>
                      </a:r>
                      <a:endParaRPr lang="en-GB" sz="2000" dirty="0"/>
                    </a:p>
                  </a:txBody>
                  <a:tcPr>
                    <a:noFill/>
                  </a:tcPr>
                </a:tc>
                <a:tc>
                  <a:txBody>
                    <a:bodyPr/>
                    <a:lstStyle/>
                    <a:p>
                      <a:r>
                        <a:rPr lang="lv-LV" sz="2000" dirty="0" smtClean="0"/>
                        <a:t>943</a:t>
                      </a:r>
                      <a:endParaRPr lang="en-GB" sz="2000" dirty="0"/>
                    </a:p>
                  </a:txBody>
                  <a:tcPr>
                    <a:noFill/>
                  </a:tcPr>
                </a:tc>
              </a:tr>
              <a:tr h="370840">
                <a:tc>
                  <a:txBody>
                    <a:bodyPr/>
                    <a:lstStyle/>
                    <a:p>
                      <a:r>
                        <a:rPr lang="lv-LV" sz="2000" dirty="0" smtClean="0"/>
                        <a:t>6.SC</a:t>
                      </a:r>
                      <a:endParaRPr lang="en-GB" sz="2000" dirty="0"/>
                    </a:p>
                  </a:txBody>
                  <a:tcPr/>
                </a:tc>
                <a:tc>
                  <a:txBody>
                    <a:bodyPr/>
                    <a:lstStyle/>
                    <a:p>
                      <a:r>
                        <a:rPr lang="lv-LV" sz="2000" dirty="0" smtClean="0"/>
                        <a:t>968</a:t>
                      </a:r>
                      <a:endParaRPr lang="en-GB" sz="2000" dirty="0"/>
                    </a:p>
                  </a:txBody>
                  <a:tcPr>
                    <a:noFill/>
                  </a:tcPr>
                </a:tc>
                <a:tc>
                  <a:txBody>
                    <a:bodyPr/>
                    <a:lstStyle/>
                    <a:p>
                      <a:r>
                        <a:rPr lang="lv-LV" sz="2000" dirty="0" smtClean="0"/>
                        <a:t>849</a:t>
                      </a:r>
                      <a:endParaRPr lang="en-GB" sz="2000" dirty="0"/>
                    </a:p>
                  </a:txBody>
                  <a:tcPr>
                    <a:noFill/>
                  </a:tcPr>
                </a:tc>
                <a:tc>
                  <a:txBody>
                    <a:bodyPr/>
                    <a:lstStyle/>
                    <a:p>
                      <a:r>
                        <a:rPr lang="lv-LV" sz="2000" dirty="0" smtClean="0"/>
                        <a:t>1126</a:t>
                      </a:r>
                      <a:endParaRPr lang="en-GB" sz="2000" dirty="0"/>
                    </a:p>
                  </a:txBody>
                  <a:tcPr>
                    <a:noFill/>
                  </a:tcPr>
                </a:tc>
                <a:tc>
                  <a:txBody>
                    <a:bodyPr/>
                    <a:lstStyle/>
                    <a:p>
                      <a:r>
                        <a:rPr lang="lv-LV" sz="2000" dirty="0" smtClean="0"/>
                        <a:t>1050</a:t>
                      </a:r>
                      <a:endParaRPr lang="en-GB" sz="2000" dirty="0"/>
                    </a:p>
                  </a:txBody>
                  <a:tcPr>
                    <a:noFill/>
                  </a:tcPr>
                </a:tc>
                <a:tc>
                  <a:txBody>
                    <a:bodyPr/>
                    <a:lstStyle/>
                    <a:p>
                      <a:r>
                        <a:rPr lang="lv-LV" sz="2000" dirty="0" smtClean="0"/>
                        <a:t>895</a:t>
                      </a:r>
                      <a:endParaRPr lang="en-GB" sz="2000" dirty="0"/>
                    </a:p>
                  </a:txBody>
                  <a:tcPr>
                    <a:noFill/>
                  </a:tcPr>
                </a:tc>
                <a:tc>
                  <a:txBody>
                    <a:bodyPr/>
                    <a:lstStyle/>
                    <a:p>
                      <a:r>
                        <a:rPr lang="lv-LV" sz="2000" dirty="0" smtClean="0"/>
                        <a:t>977</a:t>
                      </a:r>
                      <a:endParaRPr lang="en-GB" sz="2000" dirty="0"/>
                    </a:p>
                  </a:txBody>
                  <a:tcPr>
                    <a:noFill/>
                  </a:tcPr>
                </a:tc>
              </a:tr>
              <a:tr h="370840">
                <a:tc>
                  <a:txBody>
                    <a:bodyPr/>
                    <a:lstStyle/>
                    <a:p>
                      <a:r>
                        <a:rPr lang="lv-LV" sz="2000" dirty="0" smtClean="0"/>
                        <a:t>8.NA</a:t>
                      </a:r>
                      <a:endParaRPr lang="en-GB" sz="2000" dirty="0"/>
                    </a:p>
                  </a:txBody>
                  <a:tcPr/>
                </a:tc>
                <a:tc>
                  <a:txBody>
                    <a:bodyPr/>
                    <a:lstStyle/>
                    <a:p>
                      <a:r>
                        <a:rPr lang="lv-LV" sz="2000" dirty="0" smtClean="0"/>
                        <a:t>3251</a:t>
                      </a:r>
                      <a:endParaRPr lang="en-GB" sz="2000" dirty="0"/>
                    </a:p>
                  </a:txBody>
                  <a:tcPr>
                    <a:solidFill>
                      <a:srgbClr val="5AFF2D"/>
                    </a:solidFill>
                  </a:tcPr>
                </a:tc>
                <a:tc>
                  <a:txBody>
                    <a:bodyPr/>
                    <a:lstStyle/>
                    <a:p>
                      <a:r>
                        <a:rPr lang="lv-LV" sz="2000" dirty="0" smtClean="0"/>
                        <a:t>2067</a:t>
                      </a:r>
                      <a:endParaRPr lang="en-GB" sz="2000" dirty="0"/>
                    </a:p>
                  </a:txBody>
                  <a:tcPr>
                    <a:noFill/>
                  </a:tcPr>
                </a:tc>
                <a:tc>
                  <a:txBody>
                    <a:bodyPr/>
                    <a:lstStyle/>
                    <a:p>
                      <a:r>
                        <a:rPr lang="lv-LV" sz="2000" dirty="0" smtClean="0"/>
                        <a:t>1297</a:t>
                      </a:r>
                      <a:endParaRPr lang="en-GB" sz="2000" dirty="0"/>
                    </a:p>
                  </a:txBody>
                  <a:tcPr>
                    <a:noFill/>
                  </a:tcPr>
                </a:tc>
                <a:tc>
                  <a:txBody>
                    <a:bodyPr/>
                    <a:lstStyle/>
                    <a:p>
                      <a:r>
                        <a:rPr lang="lv-LV" sz="2000" dirty="0" smtClean="0"/>
                        <a:t>1233</a:t>
                      </a:r>
                      <a:endParaRPr lang="en-GB" sz="2000" dirty="0"/>
                    </a:p>
                  </a:txBody>
                  <a:tcPr>
                    <a:noFill/>
                  </a:tcPr>
                </a:tc>
                <a:tc>
                  <a:txBody>
                    <a:bodyPr/>
                    <a:lstStyle/>
                    <a:p>
                      <a:r>
                        <a:rPr lang="lv-LV" sz="2000" dirty="0" smtClean="0"/>
                        <a:t>1130</a:t>
                      </a:r>
                      <a:endParaRPr lang="en-GB" sz="2000" dirty="0"/>
                    </a:p>
                  </a:txBody>
                  <a:tcPr>
                    <a:noFill/>
                  </a:tcPr>
                </a:tc>
                <a:tc>
                  <a:txBody>
                    <a:bodyPr/>
                    <a:lstStyle/>
                    <a:p>
                      <a:r>
                        <a:rPr lang="lv-LV" sz="2000" dirty="0" smtClean="0"/>
                        <a:t>1796</a:t>
                      </a:r>
                      <a:endParaRPr lang="en-GB" sz="2000" dirty="0"/>
                    </a:p>
                  </a:txBody>
                  <a:tcPr>
                    <a:noFill/>
                  </a:tcPr>
                </a:tc>
              </a:tr>
              <a:tr h="370840">
                <a:tc>
                  <a:txBody>
                    <a:bodyPr/>
                    <a:lstStyle/>
                    <a:p>
                      <a:r>
                        <a:rPr lang="lv-LV" sz="2000" dirty="0" smtClean="0"/>
                        <a:t>11.ZZS</a:t>
                      </a:r>
                      <a:endParaRPr lang="en-GB" sz="2000" dirty="0"/>
                    </a:p>
                  </a:txBody>
                  <a:tcPr/>
                </a:tc>
                <a:tc>
                  <a:txBody>
                    <a:bodyPr/>
                    <a:lstStyle/>
                    <a:p>
                      <a:r>
                        <a:rPr lang="lv-LV" sz="2000" dirty="0" smtClean="0"/>
                        <a:t>1602</a:t>
                      </a:r>
                      <a:endParaRPr lang="en-GB" sz="2000" dirty="0"/>
                    </a:p>
                  </a:txBody>
                  <a:tcPr>
                    <a:noFill/>
                  </a:tcPr>
                </a:tc>
                <a:tc>
                  <a:txBody>
                    <a:bodyPr/>
                    <a:lstStyle/>
                    <a:p>
                      <a:r>
                        <a:rPr lang="lv-LV" sz="2000" dirty="0" smtClean="0"/>
                        <a:t>2508</a:t>
                      </a:r>
                      <a:endParaRPr lang="en-GB" sz="2000" dirty="0"/>
                    </a:p>
                  </a:txBody>
                  <a:tcPr>
                    <a:noFill/>
                  </a:tcPr>
                </a:tc>
                <a:tc>
                  <a:txBody>
                    <a:bodyPr/>
                    <a:lstStyle/>
                    <a:p>
                      <a:r>
                        <a:rPr lang="lv-LV" sz="2000" dirty="0" smtClean="0"/>
                        <a:t>1495</a:t>
                      </a:r>
                      <a:endParaRPr lang="en-GB" sz="2000" dirty="0"/>
                    </a:p>
                  </a:txBody>
                  <a:tcPr>
                    <a:noFill/>
                  </a:tcPr>
                </a:tc>
                <a:tc>
                  <a:txBody>
                    <a:bodyPr/>
                    <a:lstStyle/>
                    <a:p>
                      <a:r>
                        <a:rPr lang="lv-LV" sz="2000" dirty="0" smtClean="0"/>
                        <a:t>1577</a:t>
                      </a:r>
                      <a:endParaRPr lang="en-GB" sz="2000" dirty="0"/>
                    </a:p>
                  </a:txBody>
                  <a:tcPr>
                    <a:noFill/>
                  </a:tcPr>
                </a:tc>
                <a:tc>
                  <a:txBody>
                    <a:bodyPr/>
                    <a:lstStyle/>
                    <a:p>
                      <a:r>
                        <a:rPr lang="lv-LV" sz="2000" dirty="0" smtClean="0"/>
                        <a:t>1386</a:t>
                      </a:r>
                      <a:endParaRPr lang="en-GB" sz="2000" dirty="0"/>
                    </a:p>
                  </a:txBody>
                  <a:tcPr>
                    <a:noFill/>
                  </a:tcPr>
                </a:tc>
                <a:tc>
                  <a:txBody>
                    <a:bodyPr/>
                    <a:lstStyle/>
                    <a:p>
                      <a:r>
                        <a:rPr lang="lv-LV" sz="2000" dirty="0" smtClean="0"/>
                        <a:t>1714</a:t>
                      </a:r>
                      <a:endParaRPr lang="en-GB" sz="2000" dirty="0"/>
                    </a:p>
                  </a:txBody>
                  <a:tcPr>
                    <a:noFill/>
                  </a:tcPr>
                </a:tc>
              </a:tr>
              <a:tr h="370840">
                <a:tc>
                  <a:txBody>
                    <a:bodyPr/>
                    <a:lstStyle/>
                    <a:p>
                      <a:r>
                        <a:rPr lang="lv-LV" sz="2000" b="1" dirty="0" smtClean="0"/>
                        <a:t>Vid.Apg.</a:t>
                      </a:r>
                      <a:endParaRPr lang="en-GB" sz="2000" b="1" dirty="0"/>
                    </a:p>
                  </a:txBody>
                  <a:tcPr/>
                </a:tc>
                <a:tc>
                  <a:txBody>
                    <a:bodyPr/>
                    <a:lstStyle/>
                    <a:p>
                      <a:r>
                        <a:rPr lang="lv-LV" sz="2000" b="1" dirty="0" smtClean="0"/>
                        <a:t>2167</a:t>
                      </a:r>
                      <a:endParaRPr lang="en-GB" sz="2000" b="1" dirty="0"/>
                    </a:p>
                  </a:txBody>
                  <a:tcPr/>
                </a:tc>
                <a:tc>
                  <a:txBody>
                    <a:bodyPr/>
                    <a:lstStyle/>
                    <a:p>
                      <a:r>
                        <a:rPr lang="lv-LV" sz="2000" b="1" dirty="0" smtClean="0"/>
                        <a:t>1917</a:t>
                      </a:r>
                      <a:endParaRPr lang="en-GB" sz="2000" b="1" dirty="0"/>
                    </a:p>
                  </a:txBody>
                  <a:tcPr/>
                </a:tc>
                <a:tc>
                  <a:txBody>
                    <a:bodyPr/>
                    <a:lstStyle/>
                    <a:p>
                      <a:r>
                        <a:rPr lang="lv-LV" sz="2000" b="1" dirty="0" smtClean="0"/>
                        <a:t>1619</a:t>
                      </a:r>
                      <a:endParaRPr lang="en-GB" sz="2000" b="1" dirty="0"/>
                    </a:p>
                  </a:txBody>
                  <a:tcPr/>
                </a:tc>
                <a:tc>
                  <a:txBody>
                    <a:bodyPr/>
                    <a:lstStyle/>
                    <a:p>
                      <a:r>
                        <a:rPr lang="lv-LV" sz="2000" b="1" dirty="0" smtClean="0"/>
                        <a:t>1491</a:t>
                      </a:r>
                      <a:endParaRPr lang="en-GB" sz="2000" b="1" dirty="0"/>
                    </a:p>
                  </a:txBody>
                  <a:tcPr/>
                </a:tc>
                <a:tc>
                  <a:txBody>
                    <a:bodyPr/>
                    <a:lstStyle/>
                    <a:p>
                      <a:r>
                        <a:rPr lang="lv-LV" sz="2000" b="1" dirty="0" smtClean="0"/>
                        <a:t>1117</a:t>
                      </a:r>
                      <a:endParaRPr lang="en-GB" sz="2000" b="1" dirty="0"/>
                    </a:p>
                  </a:txBody>
                  <a:tcPr/>
                </a:tc>
                <a:tc>
                  <a:txBody>
                    <a:bodyPr/>
                    <a:lstStyle/>
                    <a:p>
                      <a:r>
                        <a:rPr lang="lv-LV" sz="2000" b="1" dirty="0" smtClean="0"/>
                        <a:t>1662</a:t>
                      </a:r>
                      <a:endParaRPr lang="en-GB" sz="2000" b="1" dirty="0"/>
                    </a:p>
                  </a:txBody>
                  <a:tcPr/>
                </a:tc>
              </a:tr>
            </a:tbl>
          </a:graphicData>
        </a:graphic>
      </p:graphicFrame>
      <p:sp>
        <p:nvSpPr>
          <p:cNvPr id="5" name="Rectangle 4"/>
          <p:cNvSpPr/>
          <p:nvPr/>
        </p:nvSpPr>
        <p:spPr>
          <a:xfrm>
            <a:off x="1600200" y="1657350"/>
            <a:ext cx="1143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819400" y="2114550"/>
            <a:ext cx="1143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553200" y="2114550"/>
            <a:ext cx="1143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633571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10.Saeimas kandidātu punktu izkliede (relatīvā skala)</a:t>
            </a:r>
            <a:endParaRPr lang="en-GB" dirty="0"/>
          </a:p>
        </p:txBody>
      </p:sp>
      <p:sp>
        <p:nvSpPr>
          <p:cNvPr id="3" name="Content Placeholder 2"/>
          <p:cNvSpPr>
            <a:spLocks noGrp="1"/>
          </p:cNvSpPr>
          <p:nvPr>
            <p:ph idx="1"/>
          </p:nvPr>
        </p:nvSpPr>
        <p:spPr/>
        <p:txBody>
          <a:bodyPr/>
          <a:lstStyle/>
          <a:p>
            <a:endParaRPr lang="en-GB"/>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067800" cy="4533900"/>
          </a:xfrm>
          <a:prstGeom prst="rect">
            <a:avLst/>
          </a:prstGeom>
        </p:spPr>
      </p:pic>
    </p:spTree>
    <p:extLst>
      <p:ext uri="{BB962C8B-B14F-4D97-AF65-F5344CB8AC3E}">
        <p14:creationId xmlns:p14="http://schemas.microsoft.com/office/powerpoint/2010/main" val="1243442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11.Saeimas kandidātu punktu izkliede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590550"/>
            <a:ext cx="8953500" cy="4476750"/>
          </a:xfrm>
        </p:spPr>
      </p:pic>
    </p:spTree>
    <p:extLst>
      <p:ext uri="{BB962C8B-B14F-4D97-AF65-F5344CB8AC3E}">
        <p14:creationId xmlns:p14="http://schemas.microsoft.com/office/powerpoint/2010/main" val="40550513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Nestabilitātes mīnusi</a:t>
            </a:r>
            <a:endParaRPr lang="en-GB" dirty="0"/>
          </a:p>
        </p:txBody>
      </p:sp>
      <p:sp>
        <p:nvSpPr>
          <p:cNvPr id="6" name="Text Placeholder 5"/>
          <p:cNvSpPr>
            <a:spLocks noGrp="1"/>
          </p:cNvSpPr>
          <p:nvPr>
            <p:ph type="body" sz="quarter" idx="11"/>
          </p:nvPr>
        </p:nvSpPr>
        <p:spPr>
          <a:xfrm>
            <a:off x="381000" y="2495550"/>
            <a:ext cx="6324600" cy="2057400"/>
          </a:xfrm>
        </p:spPr>
        <p:txBody>
          <a:bodyPr/>
          <a:lstStyle/>
          <a:p>
            <a:r>
              <a:rPr lang="lv-LV" b="1" dirty="0" smtClean="0"/>
              <a:t>Daži efekti, kas var izpausties, ja IQR vai I.K.S. ir zemi:</a:t>
            </a:r>
          </a:p>
          <a:p>
            <a:pPr marL="285750" indent="-285750">
              <a:buFont typeface="Arial" panose="020B0604020202020204" pitchFamily="34" charset="0"/>
              <a:buChar char="•"/>
            </a:pPr>
            <a:r>
              <a:rPr lang="lv-LV" dirty="0" smtClean="0"/>
              <a:t>Sieviešu pārstāvniecība Saeimā</a:t>
            </a:r>
          </a:p>
          <a:p>
            <a:pPr marL="285750" indent="-285750">
              <a:buFont typeface="Arial" panose="020B0604020202020204" pitchFamily="34" charset="0"/>
              <a:buChar char="•"/>
            </a:pPr>
            <a:r>
              <a:rPr lang="lv-LV" dirty="0" smtClean="0"/>
              <a:t>Kandidāti ar «nelatviskiem» vārdiem</a:t>
            </a:r>
          </a:p>
          <a:p>
            <a:pPr marL="285750" indent="-285750">
              <a:buFont typeface="Arial" panose="020B0604020202020204" pitchFamily="34" charset="0"/>
              <a:buChar char="•"/>
            </a:pPr>
            <a:r>
              <a:rPr lang="lv-LV" dirty="0" smtClean="0"/>
              <a:t>Kandidātu ranžēšana</a:t>
            </a:r>
          </a:p>
        </p:txBody>
      </p:sp>
      <p:sp>
        <p:nvSpPr>
          <p:cNvPr id="7" name="Text Placeholder 6"/>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289663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Kandidātu dzimums – 10.Saeima</a:t>
            </a:r>
            <a:endParaRPr lang="en-GB" dirty="0"/>
          </a:p>
        </p:txBody>
      </p:sp>
      <p:sp>
        <p:nvSpPr>
          <p:cNvPr id="5" name="Text Placeholder 4"/>
          <p:cNvSpPr>
            <a:spLocks noGrp="1"/>
          </p:cNvSpPr>
          <p:nvPr>
            <p:ph type="body" idx="10"/>
          </p:nvPr>
        </p:nvSpPr>
        <p:spPr/>
        <p:txBody>
          <a:bodyPr/>
          <a:lstStyle/>
          <a:p>
            <a:r>
              <a:rPr lang="lv-LV" dirty="0" smtClean="0"/>
              <a:t>Sieviešu īpatsvars kandidātu vidū</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3849465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Kandidātu dzimums – </a:t>
            </a:r>
            <a:r>
              <a:rPr lang="lv-LV" dirty="0" smtClean="0"/>
              <a:t>11.Saeima</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3782191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Kandidātu dzimums – </a:t>
            </a:r>
            <a:r>
              <a:rPr lang="lv-LV" dirty="0" smtClean="0"/>
              <a:t>12.Saeima</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
        <p:nvSpPr>
          <p:cNvPr id="5" name="Rounded Rectangle 4"/>
          <p:cNvSpPr/>
          <p:nvPr/>
        </p:nvSpPr>
        <p:spPr>
          <a:xfrm>
            <a:off x="2819400" y="1047750"/>
            <a:ext cx="4724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flipH="1">
            <a:off x="7543800" y="895350"/>
            <a:ext cx="381000" cy="152400"/>
          </a:xfrm>
          <a:prstGeom prst="straightConnector1">
            <a:avLst/>
          </a:prstGeom>
          <a:ln w="25400">
            <a:solidFill>
              <a:srgbClr val="FF2D2D"/>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96200" y="742950"/>
            <a:ext cx="1473480" cy="584775"/>
          </a:xfrm>
          <a:prstGeom prst="rect">
            <a:avLst/>
          </a:prstGeom>
          <a:noFill/>
        </p:spPr>
        <p:txBody>
          <a:bodyPr wrap="none" rtlCol="0">
            <a:spAutoFit/>
          </a:bodyPr>
          <a:lstStyle/>
          <a:p>
            <a:pPr algn="ctr"/>
            <a:r>
              <a:rPr lang="lv-LV" sz="1600" dirty="0" smtClean="0"/>
              <a:t>11.Saeimā</a:t>
            </a:r>
          </a:p>
          <a:p>
            <a:pPr algn="ctr"/>
            <a:r>
              <a:rPr lang="lv-LV" sz="1600" dirty="0" smtClean="0"/>
              <a:t>pārstāvētajām</a:t>
            </a:r>
            <a:endParaRPr lang="en-GB" sz="1600" dirty="0"/>
          </a:p>
        </p:txBody>
      </p:sp>
    </p:spTree>
    <p:extLst>
      <p:ext uri="{BB962C8B-B14F-4D97-AF65-F5344CB8AC3E}">
        <p14:creationId xmlns:p14="http://schemas.microsoft.com/office/powerpoint/2010/main" val="1233806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Balsošanas pienākums tiesību aktos</a:t>
            </a:r>
            <a:endParaRPr lang="en-GB" dirty="0"/>
          </a:p>
        </p:txBody>
      </p:sp>
      <p:sp>
        <p:nvSpPr>
          <p:cNvPr id="3" name="Text Placeholder 2"/>
          <p:cNvSpPr>
            <a:spLocks noGrp="1"/>
          </p:cNvSpPr>
          <p:nvPr>
            <p:ph type="body" idx="10"/>
          </p:nvPr>
        </p:nvSpPr>
        <p:spPr/>
        <p:txBody>
          <a:bodyPr/>
          <a:lstStyle/>
          <a:p>
            <a:pPr marL="285750" indent="-285750">
              <a:buFont typeface="Arial" panose="020B0604020202020204" pitchFamily="34" charset="0"/>
              <a:buChar char="•"/>
            </a:pPr>
            <a:r>
              <a:rPr lang="lv-LV" dirty="0" smtClean="0"/>
              <a:t>Argentīna, </a:t>
            </a:r>
            <a:r>
              <a:rPr lang="lv-LV" b="1" dirty="0" smtClean="0"/>
              <a:t>Austrālija</a:t>
            </a:r>
            <a:r>
              <a:rPr lang="lv-LV" dirty="0" smtClean="0"/>
              <a:t> (</a:t>
            </a:r>
            <a:r>
              <a:rPr lang="lv-LV" i="1" dirty="0" smtClean="0"/>
              <a:t>proporcionāla sist.</a:t>
            </a:r>
            <a:r>
              <a:rPr lang="lv-LV" dirty="0" smtClean="0"/>
              <a:t>), Brazīlija, Ekvadora, Kipra, Lihtenšteina, Luksemburga, Peru, </a:t>
            </a:r>
            <a:r>
              <a:rPr lang="lv-LV" b="1" dirty="0" smtClean="0"/>
              <a:t>Singapūra</a:t>
            </a:r>
            <a:r>
              <a:rPr lang="lv-LV" dirty="0" smtClean="0"/>
              <a:t> (</a:t>
            </a:r>
            <a:r>
              <a:rPr lang="lv-LV" i="1" dirty="0" smtClean="0"/>
              <a:t>mažoritāra sist.</a:t>
            </a:r>
            <a:r>
              <a:rPr lang="lv-LV" dirty="0" smtClean="0"/>
              <a:t>), Urugvaja</a:t>
            </a:r>
          </a:p>
          <a:p>
            <a:pPr marL="285750" indent="-285750">
              <a:buFont typeface="Arial" panose="020B0604020202020204" pitchFamily="34" charset="0"/>
              <a:buChar char="•"/>
            </a:pPr>
            <a:r>
              <a:rPr lang="lv-LV" i="1" dirty="0" smtClean="0"/>
              <a:t>(Beļģija, Bolīvija, Kostarika, Dominikāna, Gabona, Grieķija, Gvatemala, Hondurasa, Libāna, Meksika, Panama, Paragvaja, Turcija.)</a:t>
            </a:r>
            <a:endParaRPr lang="en-GB" i="1" dirty="0" smtClean="0"/>
          </a:p>
          <a:p>
            <a:endParaRPr lang="en-GB" dirty="0"/>
          </a:p>
        </p:txBody>
      </p:sp>
      <p:pic>
        <p:nvPicPr>
          <p:cNvPr id="1026" name="Picture 2" descr="http://upload.wikimedia.org/wikipedia/commons/thumb/6/63/Compulsory_voting.svg/863px-Compulsory_voting.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33926"/>
            <a:ext cx="5029200" cy="258161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images.smh.com.au/2010/07/19/1702561/svOPED_JULY20-420x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303972"/>
            <a:ext cx="3124200" cy="219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990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Par sievietēm</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40374502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Vīriešu punktu pārsvars (visi 11.Saeimas kandidāti)</a:t>
            </a:r>
            <a:endParaRPr lang="en-GB" dirty="0"/>
          </a:p>
        </p:txBody>
      </p:sp>
      <p:sp>
        <p:nvSpPr>
          <p:cNvPr id="5" name="Text Placeholder 4"/>
          <p:cNvSpPr>
            <a:spLocks noGrp="1"/>
          </p:cNvSpPr>
          <p:nvPr>
            <p:ph type="body" idx="10"/>
          </p:nvPr>
        </p:nvSpPr>
        <p:spPr/>
        <p:txBody>
          <a:bodyPr/>
          <a:lstStyle/>
          <a:p>
            <a:r>
              <a:rPr lang="lv-LV" dirty="0" smtClean="0"/>
              <a:t>Sieviešu izredzes saņemt atbalstu</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278155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Vīriešu punktu pārsvars </a:t>
            </a:r>
            <a:r>
              <a:rPr lang="lv-LV" dirty="0" smtClean="0"/>
              <a:t>(izņemot pirmos 3 katrā apg.)</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34254183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Protesta balsotāji</a:t>
            </a:r>
            <a:endParaRPr lang="en-GB" dirty="0"/>
          </a:p>
        </p:txBody>
      </p:sp>
      <p:sp>
        <p:nvSpPr>
          <p:cNvPr id="5" name="Text Placeholder 4"/>
          <p:cNvSpPr>
            <a:spLocks noGrp="1"/>
          </p:cNvSpPr>
          <p:nvPr>
            <p:ph type="body" sz="quarter" idx="11"/>
          </p:nvPr>
        </p:nvSpPr>
        <p:spPr/>
        <p:txBody>
          <a:bodyPr/>
          <a:lstStyle/>
          <a:p>
            <a:pPr marL="285750" indent="-285750">
              <a:buFont typeface="Arial" panose="020B0604020202020204" pitchFamily="34" charset="0"/>
              <a:buChar char="•"/>
            </a:pPr>
            <a:r>
              <a:rPr lang="lv-LV" dirty="0" smtClean="0"/>
              <a:t>Dažādi protesta balsojumu veidi</a:t>
            </a:r>
            <a:endParaRPr lang="en-GB" dirty="0"/>
          </a:p>
        </p:txBody>
      </p:sp>
      <p:sp>
        <p:nvSpPr>
          <p:cNvPr id="6" name="Text Placeholder 5"/>
          <p:cNvSpPr>
            <a:spLocks noGrp="1"/>
          </p:cNvSpPr>
          <p:nvPr>
            <p:ph type="body" sz="quarter" idx="12"/>
          </p:nvPr>
        </p:nvSpPr>
        <p:spPr/>
        <p:txBody>
          <a:bodyPr>
            <a:normAutofit fontScale="85000" lnSpcReduction="20000"/>
          </a:bodyPr>
          <a:lstStyle/>
          <a:p>
            <a:endParaRPr lang="en-GB"/>
          </a:p>
        </p:txBody>
      </p:sp>
    </p:spTree>
    <p:extLst>
      <p:ext uri="{BB962C8B-B14F-4D97-AF65-F5344CB8AC3E}">
        <p14:creationId xmlns:p14="http://schemas.microsoft.com/office/powerpoint/2010/main" val="419173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Protesta</a:t>
            </a:r>
            <a:r>
              <a:rPr lang="en-US" dirty="0" smtClean="0"/>
              <a:t> </a:t>
            </a:r>
            <a:r>
              <a:rPr lang="en-US" dirty="0" err="1" smtClean="0"/>
              <a:t>balsojumu</a:t>
            </a:r>
            <a:r>
              <a:rPr lang="en-US" dirty="0" smtClean="0"/>
              <a:t> </a:t>
            </a:r>
            <a:r>
              <a:rPr lang="en-US" dirty="0" err="1" smtClean="0"/>
              <a:t>veidi</a:t>
            </a:r>
            <a:endParaRPr lang="en-GB" dirty="0"/>
          </a:p>
        </p:txBody>
      </p:sp>
      <p:sp>
        <p:nvSpPr>
          <p:cNvPr id="3" name="Content Placeholder 2"/>
          <p:cNvSpPr>
            <a:spLocks noGrp="1"/>
          </p:cNvSpPr>
          <p:nvPr>
            <p:ph idx="1"/>
          </p:nvPr>
        </p:nvSpPr>
        <p:spPr>
          <a:xfrm>
            <a:off x="5943600" y="895320"/>
            <a:ext cx="3047040" cy="3850920"/>
          </a:xfrm>
        </p:spPr>
        <p:txBody>
          <a:bodyPr/>
          <a:lstStyle/>
          <a:p>
            <a:pPr marL="285750" indent="-285750">
              <a:buFont typeface="Arial" panose="020B0604020202020204" pitchFamily="34" charset="0"/>
              <a:buChar char="•"/>
            </a:pPr>
            <a:r>
              <a:rPr lang="lv-LV" sz="2400" dirty="0" smtClean="0"/>
              <a:t>«Atturēšanās» - piemēram, derīgas aploksnes bez vēlēšanu zīmes. </a:t>
            </a:r>
          </a:p>
          <a:p>
            <a:pPr marL="285750" indent="-285750">
              <a:buFont typeface="Arial" panose="020B0604020202020204" pitchFamily="34" charset="0"/>
              <a:buChar char="•"/>
            </a:pPr>
            <a:r>
              <a:rPr lang="lv-LV" sz="2400" dirty="0" smtClean="0"/>
              <a:t>Balsošana par sīkpartijām. </a:t>
            </a:r>
          </a:p>
          <a:p>
            <a:pPr marL="285750" indent="-285750">
              <a:buFont typeface="Arial" panose="020B0604020202020204" pitchFamily="34" charset="0"/>
              <a:buChar char="•"/>
            </a:pPr>
            <a:r>
              <a:rPr lang="lv-LV" sz="2400" dirty="0" smtClean="0"/>
              <a:t>Balsošana par jaunpienācējiem. </a:t>
            </a:r>
            <a:endParaRPr lang="en-GB" sz="2400" dirty="0"/>
          </a:p>
        </p:txBody>
      </p:sp>
      <p:pic>
        <p:nvPicPr>
          <p:cNvPr id="1026" name="Picture 2" descr="http://upload.wikimedia.org/wikipedia/commons/thumb/c/c2/Protyvsih_poster.jpg/800px-Protyvsih_pos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90550"/>
            <a:ext cx="5486400" cy="4272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73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Deputātu rotēšanas akcija «Izsvītro pirmos piecus»</a:t>
            </a:r>
            <a:endParaRPr lang="en-GB" dirty="0"/>
          </a:p>
        </p:txBody>
      </p:sp>
      <p:sp>
        <p:nvSpPr>
          <p:cNvPr id="3" name="Content Placeholder 2"/>
          <p:cNvSpPr>
            <a:spLocks noGrp="1"/>
          </p:cNvSpPr>
          <p:nvPr>
            <p:ph idx="1"/>
          </p:nvPr>
        </p:nvSpPr>
        <p:spPr/>
        <p:txBody>
          <a:bodyPr/>
          <a:lstStyle/>
          <a:p>
            <a:r>
              <a:rPr lang="en-GB" dirty="0" smtClean="0">
                <a:hlinkClick r:id="rId3"/>
              </a:rPr>
              <a:t>http://www.ir.lv/blogi/politika/priekslikums-politiku-rotacijai</a:t>
            </a:r>
            <a:r>
              <a:rPr lang="en-US" dirty="0" smtClean="0"/>
              <a:t/>
            </a:r>
            <a:br>
              <a:rPr lang="en-US" dirty="0" smtClean="0"/>
            </a:br>
            <a:r>
              <a:rPr lang="lv-LV" b="1" dirty="0" smtClean="0"/>
              <a:t/>
            </a:r>
            <a:br>
              <a:rPr lang="lv-LV" b="1" dirty="0" smtClean="0"/>
            </a:br>
            <a:endParaRPr lang="en-US" b="1" u="sng" dirty="0" smtClean="0"/>
          </a:p>
        </p:txBody>
      </p:sp>
      <p:sp>
        <p:nvSpPr>
          <p:cNvPr id="4" name="Rounded Rectangle 3"/>
          <p:cNvSpPr/>
          <p:nvPr/>
        </p:nvSpPr>
        <p:spPr>
          <a:xfrm>
            <a:off x="381000" y="1885950"/>
            <a:ext cx="8077200" cy="1981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fontAlgn="base">
              <a:buFont typeface="+mj-lt"/>
              <a:buAutoNum type="arabicPeriod"/>
            </a:pPr>
            <a:r>
              <a:rPr lang="lv-LV" b="1" dirty="0">
                <a:solidFill>
                  <a:schemeClr val="tx1"/>
                </a:solidFill>
              </a:rPr>
              <a:t>No saraksta augšgala izsvītrojiet pirmos piecus kandidātus</a:t>
            </a:r>
            <a:r>
              <a:rPr lang="lv-LV" dirty="0">
                <a:solidFill>
                  <a:schemeClr val="tx1"/>
                </a:solidFill>
              </a:rPr>
              <a:t>, lai panāktu iespējami lielu deputātu rotāciju Saeimā. </a:t>
            </a:r>
            <a:r>
              <a:rPr lang="lv-LV" dirty="0" smtClean="0">
                <a:solidFill>
                  <a:schemeClr val="tx1"/>
                </a:solidFill>
              </a:rPr>
              <a:t/>
            </a:r>
            <a:br>
              <a:rPr lang="lv-LV" dirty="0" smtClean="0">
                <a:solidFill>
                  <a:schemeClr val="tx1"/>
                </a:solidFill>
              </a:rPr>
            </a:br>
            <a:r>
              <a:rPr lang="lv-LV" dirty="0" smtClean="0">
                <a:solidFill>
                  <a:schemeClr val="tx1"/>
                </a:solidFill>
              </a:rPr>
              <a:t>(</a:t>
            </a:r>
            <a:r>
              <a:rPr lang="lv-LV" b="1" dirty="0">
                <a:solidFill>
                  <a:schemeClr val="tx1"/>
                </a:solidFill>
              </a:rPr>
              <a:t>Atruna:</a:t>
            </a:r>
            <a:r>
              <a:rPr lang="lv-LV" dirty="0">
                <a:solidFill>
                  <a:schemeClr val="tx1"/>
                </a:solidFill>
              </a:rPr>
              <a:t> Ja esat pārliecināts, ka konkrētajam cilvēkam ir jāstrādā Saeimā, tad pieļaujiet izņēmumu, lai kāds arī būtu viņa numurs.)</a:t>
            </a:r>
          </a:p>
          <a:p>
            <a:pPr marL="342900" indent="-342900" fontAlgn="base">
              <a:buFont typeface="+mj-lt"/>
              <a:buAutoNum type="arabicPeriod"/>
            </a:pPr>
            <a:r>
              <a:rPr lang="lv-LV" dirty="0">
                <a:solidFill>
                  <a:schemeClr val="tx1"/>
                </a:solidFill>
              </a:rPr>
              <a:t>Visus citus kandidātus sarakstus mainiet kā parasti</a:t>
            </a:r>
            <a:r>
              <a:rPr lang="lv-LV" dirty="0" smtClean="0">
                <a:solidFill>
                  <a:schemeClr val="tx1"/>
                </a:solidFill>
              </a:rPr>
              <a:t>.</a:t>
            </a:r>
            <a:endParaRPr lang="en-GB" dirty="0">
              <a:solidFill>
                <a:schemeClr val="tx1"/>
              </a:solidFill>
            </a:endParaRPr>
          </a:p>
          <a:p>
            <a:pPr algn="ctr"/>
            <a:endParaRPr lang="en-GB" dirty="0"/>
          </a:p>
        </p:txBody>
      </p:sp>
    </p:spTree>
    <p:extLst>
      <p:ext uri="{BB962C8B-B14F-4D97-AF65-F5344CB8AC3E}">
        <p14:creationId xmlns:p14="http://schemas.microsoft.com/office/powerpoint/2010/main" val="345747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«Slēgtie saraksti» vs. pilnīga kandidātu rotācija</a:t>
            </a:r>
            <a:endParaRPr lang="en-GB" dirty="0"/>
          </a:p>
        </p:txBody>
      </p:sp>
      <p:sp>
        <p:nvSpPr>
          <p:cNvPr id="3" name="Content Placeholder 2"/>
          <p:cNvSpPr>
            <a:spLocks noGrp="1"/>
          </p:cNvSpPr>
          <p:nvPr>
            <p:ph idx="1"/>
          </p:nvPr>
        </p:nvSpPr>
        <p:spPr/>
        <p:txBody>
          <a:bodyPr/>
          <a:lstStyle/>
          <a:p>
            <a:r>
              <a:rPr lang="lv-LV" dirty="0" smtClean="0"/>
              <a:t>Viena galējība – «slēgtie saraksti»; otra galējība – «pirmie piecinieki» lielā mērā izrotēti no Saeimas. </a:t>
            </a:r>
            <a:endParaRPr lang="en-GB" dirty="0"/>
          </a:p>
        </p:txBody>
      </p:sp>
    </p:spTree>
    <p:extLst>
      <p:ext uri="{BB962C8B-B14F-4D97-AF65-F5344CB8AC3E}">
        <p14:creationId xmlns:p14="http://schemas.microsoft.com/office/powerpoint/2010/main" val="3334277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Ierosinājumi</a:t>
            </a:r>
            <a:endParaRPr lang="en-GB" dirty="0"/>
          </a:p>
        </p:txBody>
      </p:sp>
      <p:sp>
        <p:nvSpPr>
          <p:cNvPr id="5" name="Text Placeholder 4"/>
          <p:cNvSpPr>
            <a:spLocks noGrp="1"/>
          </p:cNvSpPr>
          <p:nvPr>
            <p:ph type="body" sz="quarter" idx="11"/>
          </p:nvPr>
        </p:nvSpPr>
        <p:spPr>
          <a:xfrm>
            <a:off x="381000" y="2495550"/>
            <a:ext cx="6400800" cy="2057400"/>
          </a:xfrm>
        </p:spPr>
        <p:txBody>
          <a:bodyPr/>
          <a:lstStyle/>
          <a:p>
            <a:pPr marL="285750" indent="-285750">
              <a:buFont typeface="Arial" panose="020B0604020202020204" pitchFamily="34" charset="0"/>
              <a:buChar char="•"/>
            </a:pPr>
            <a:r>
              <a:rPr lang="lv-LV" dirty="0" smtClean="0">
                <a:solidFill>
                  <a:schemeClr val="tx1"/>
                </a:solidFill>
              </a:rPr>
              <a:t>Vecuma cenzs un citi sistēmas pielāgojumi</a:t>
            </a:r>
          </a:p>
          <a:p>
            <a:pPr marL="285750" indent="-285750">
              <a:buFont typeface="Arial" panose="020B0604020202020204" pitchFamily="34" charset="0"/>
              <a:buChar char="•"/>
            </a:pPr>
            <a:r>
              <a:rPr lang="lv-LV" dirty="0" smtClean="0">
                <a:solidFill>
                  <a:schemeClr val="tx1"/>
                </a:solidFill>
              </a:rPr>
              <a:t>Reģistrētie atbalstītāji un priekšvēlēšanu diskusijas</a:t>
            </a:r>
          </a:p>
          <a:p>
            <a:pPr marL="285750" indent="-285750">
              <a:buFont typeface="Arial" panose="020B0604020202020204" pitchFamily="34" charset="0"/>
              <a:buChar char="•"/>
            </a:pPr>
            <a:endParaRPr lang="en-GB" dirty="0">
              <a:solidFill>
                <a:schemeClr val="tx1"/>
              </a:solidFill>
            </a:endParaRPr>
          </a:p>
        </p:txBody>
      </p:sp>
      <p:sp>
        <p:nvSpPr>
          <p:cNvPr id="2" name="Text Placeholder 1"/>
          <p:cNvSpPr>
            <a:spLocks noGrp="1"/>
          </p:cNvSpPr>
          <p:nvPr>
            <p:ph type="body" sz="quarter" idx="12"/>
          </p:nvPr>
        </p:nvSpPr>
        <p:spPr/>
        <p:txBody>
          <a:bodyPr/>
          <a:lstStyle/>
          <a:p>
            <a:r>
              <a:rPr lang="lv-LV" dirty="0" smtClean="0"/>
              <a:t>Ko varētu mainīt vēlēšanu sistēmā? </a:t>
            </a:r>
            <a:endParaRPr lang="en-GB" dirty="0"/>
          </a:p>
        </p:txBody>
      </p:sp>
    </p:spTree>
    <p:extLst>
      <p:ext uri="{BB962C8B-B14F-4D97-AF65-F5344CB8AC3E}">
        <p14:creationId xmlns:p14="http://schemas.microsoft.com/office/powerpoint/2010/main" val="3139597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t>
            </a:r>
            <a:r>
              <a:rPr lang="lv-LV" dirty="0" smtClean="0"/>
              <a:t>ēlētāju v</a:t>
            </a:r>
            <a:r>
              <a:rPr lang="en-US" dirty="0" err="1" smtClean="0"/>
              <a:t>ecuma</a:t>
            </a:r>
            <a:r>
              <a:rPr lang="en-US" dirty="0" smtClean="0"/>
              <a:t> </a:t>
            </a:r>
            <a:r>
              <a:rPr lang="en-US" dirty="0" err="1" smtClean="0"/>
              <a:t>cenzs</a:t>
            </a:r>
            <a:r>
              <a:rPr lang="lv-LV" dirty="0" smtClean="0"/>
              <a:t> (Austrija, Brazīlija, Malta - 16)</a:t>
            </a:r>
            <a:endParaRPr lang="en-GB" dirty="0"/>
          </a:p>
        </p:txBody>
      </p:sp>
      <p:sp>
        <p:nvSpPr>
          <p:cNvPr id="3" name="Content Placeholder 2"/>
          <p:cNvSpPr>
            <a:spLocks noGrp="1"/>
          </p:cNvSpPr>
          <p:nvPr>
            <p:ph idx="1"/>
          </p:nvPr>
        </p:nvSpPr>
        <p:spPr/>
        <p:txBody>
          <a:bodyPr/>
          <a:lstStyle/>
          <a:p>
            <a:r>
              <a:rPr lang="lv-LV" dirty="0" smtClean="0"/>
              <a:t>Aktīvās vēlēšanu tiesības no 21 gada (jau tagad ir labs slieksnis) BET pasīvajām vēlēšanu tiesībām grūti pamatot, ka jābūt no 18 gadiem.</a:t>
            </a:r>
          </a:p>
          <a:p>
            <a:pPr marL="285750" lvl="1" indent="-285750">
              <a:buFont typeface="Arial" panose="020B0604020202020204" pitchFamily="34" charset="0"/>
              <a:buChar char="•"/>
            </a:pPr>
            <a:r>
              <a:rPr lang="lv-LV" b="1" dirty="0" smtClean="0"/>
              <a:t>14 gadi</a:t>
            </a:r>
            <a:r>
              <a:rPr lang="lv-LV" dirty="0" smtClean="0"/>
              <a:t> – sākot ar 7.klasi skolās parasti sāk apgūt algebru, fiziku, ķīmiju, latviešu literatūru, vēsturi u.c. priekšmetus, kas prasa attīstītu abstrakto domāšanu. </a:t>
            </a:r>
            <a:endParaRPr lang="lv-LV" dirty="0"/>
          </a:p>
          <a:p>
            <a:pPr marL="285750" lvl="1" indent="-285750">
              <a:buFont typeface="Arial" panose="020B0604020202020204" pitchFamily="34" charset="0"/>
              <a:buChar char="•"/>
            </a:pPr>
            <a:r>
              <a:rPr lang="lv-LV" b="1" dirty="0" smtClean="0"/>
              <a:t>15 gadi </a:t>
            </a:r>
            <a:r>
              <a:rPr lang="lv-LV" dirty="0" smtClean="0"/>
              <a:t>– pusaudži drīkst stāties darba attiecībās.</a:t>
            </a:r>
          </a:p>
          <a:p>
            <a:pPr marL="285750" lvl="1" indent="-285750">
              <a:buFont typeface="Arial" panose="020B0604020202020204" pitchFamily="34" charset="0"/>
              <a:buChar char="•"/>
            </a:pPr>
            <a:r>
              <a:rPr lang="lv-LV" b="1" dirty="0" smtClean="0"/>
              <a:t>16 gadi </a:t>
            </a:r>
            <a:r>
              <a:rPr lang="lv-LV" dirty="0" smtClean="0"/>
              <a:t>– A1 (motociklu) tiesības; mācību atļauja braukšanai ar vieglajām automašīnām</a:t>
            </a:r>
            <a:r>
              <a:rPr lang="lv-LV" dirty="0"/>
              <a:t>;</a:t>
            </a:r>
            <a:r>
              <a:rPr lang="lv-LV" dirty="0" smtClean="0"/>
              <a:t> dzimumattiecības.</a:t>
            </a:r>
          </a:p>
          <a:p>
            <a:pPr lvl="1"/>
            <a:endParaRPr lang="lv-LV" dirty="0"/>
          </a:p>
          <a:p>
            <a:pPr marL="285750" lvl="1" indent="-285750">
              <a:buFont typeface="Arial" panose="020B0604020202020204" pitchFamily="34" charset="0"/>
              <a:buChar char="•"/>
            </a:pPr>
            <a:r>
              <a:rPr lang="lv-LV" b="1" dirty="0" smtClean="0"/>
              <a:t>18 gadi </a:t>
            </a:r>
            <a:r>
              <a:rPr lang="lv-LV" dirty="0" smtClean="0"/>
              <a:t>ir nepateicīgs vecums, lai sāktu nodarboties ar politiku. (Skolas gala eksāmeni, amata un/vai izglītības izvēle, ģimenes veidošana, u.c.)</a:t>
            </a:r>
          </a:p>
          <a:p>
            <a:endParaRPr lang="lv-LV" dirty="0" smtClean="0"/>
          </a:p>
          <a:p>
            <a:r>
              <a:rPr lang="lv-LV" dirty="0" smtClean="0"/>
              <a:t>Ja maina vecuma cenzu – tas jāpavada ar atbilstošu jauniešu izglītošanu. Var būt sinerģija starp izglītību un pilsonisko atbildību jau skolēnu vidū.</a:t>
            </a:r>
            <a:endParaRPr lang="en-GB" dirty="0"/>
          </a:p>
        </p:txBody>
      </p:sp>
    </p:spTree>
    <p:extLst>
      <p:ext uri="{BB962C8B-B14F-4D97-AF65-F5344CB8AC3E}">
        <p14:creationId xmlns:p14="http://schemas.microsoft.com/office/powerpoint/2010/main" val="3280712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Dažādas izmaiņas</a:t>
            </a:r>
            <a:endParaRPr lang="en-GB" dirty="0"/>
          </a:p>
        </p:txBody>
      </p:sp>
      <p:sp>
        <p:nvSpPr>
          <p:cNvPr id="3" name="Content Placeholder 2"/>
          <p:cNvSpPr>
            <a:spLocks noGrp="1"/>
          </p:cNvSpPr>
          <p:nvPr>
            <p:ph idx="1"/>
          </p:nvPr>
        </p:nvSpPr>
        <p:spPr/>
        <p:txBody>
          <a:bodyPr/>
          <a:lstStyle/>
          <a:p>
            <a:pPr marL="457200" indent="-457200">
              <a:buFont typeface="+mj-lt"/>
              <a:buAutoNum type="arabicPeriod"/>
            </a:pPr>
            <a:r>
              <a:rPr lang="lv-LV" sz="2000" dirty="0" smtClean="0">
                <a:solidFill>
                  <a:schemeClr val="tx1"/>
                </a:solidFill>
              </a:rPr>
              <a:t>E-vēlēšanas? (Balsu pirkšana?)</a:t>
            </a:r>
          </a:p>
          <a:p>
            <a:pPr marL="457200" indent="-457200">
              <a:buFont typeface="+mj-lt"/>
              <a:buAutoNum type="arabicPeriod"/>
            </a:pPr>
            <a:r>
              <a:rPr lang="lv-LV" sz="2000" dirty="0" smtClean="0"/>
              <a:t>Vairāk vēlēšanu apgabalu? (Igaunijā ir 12)</a:t>
            </a:r>
          </a:p>
          <a:p>
            <a:pPr marL="457200" indent="-457200">
              <a:buFont typeface="+mj-lt"/>
              <a:buAutoNum type="arabicPeriod"/>
            </a:pPr>
            <a:r>
              <a:rPr lang="lv-LV" sz="2000" dirty="0" smtClean="0"/>
              <a:t>Citu sarakstu kandidātu rakstīšana klāt?</a:t>
            </a:r>
          </a:p>
          <a:p>
            <a:pPr marL="457200" indent="-457200">
              <a:buFont typeface="+mj-lt"/>
              <a:buAutoNum type="arabicPeriod"/>
            </a:pPr>
            <a:r>
              <a:rPr lang="lv-LV" sz="2000" dirty="0" smtClean="0"/>
              <a:t>Jaunām partijām prasīt vairāk biedru, bet zemāku % barjeru? </a:t>
            </a:r>
          </a:p>
          <a:p>
            <a:pPr marL="457200" indent="-457200">
              <a:buFont typeface="+mj-lt"/>
              <a:buAutoNum type="arabicPeriod"/>
            </a:pPr>
            <a:r>
              <a:rPr lang="lv-LV" sz="2000" dirty="0" smtClean="0"/>
              <a:t>Deputāti tikai uz 2 sasaukumiem?</a:t>
            </a:r>
          </a:p>
          <a:p>
            <a:endParaRPr lang="lv-LV" sz="2000" dirty="0" smtClean="0"/>
          </a:p>
          <a:p>
            <a:endParaRPr lang="lv-LV" sz="2000" dirty="0"/>
          </a:p>
          <a:p>
            <a:pPr marL="285750" indent="-285750">
              <a:buFont typeface="Arial" panose="020B0604020202020204" pitchFamily="34" charset="0"/>
              <a:buChar char="•"/>
            </a:pPr>
            <a:r>
              <a:rPr lang="lv-LV" sz="2000" dirty="0" smtClean="0"/>
              <a:t>Tās nav sliktas lietas, bet jāpievēršas problēmu cēloņiem – jāuzlabo kandidātu izvirzīšanas kārtība un vēlētāju informētība.</a:t>
            </a:r>
            <a:endParaRPr lang="en-GB" sz="2000" dirty="0"/>
          </a:p>
        </p:txBody>
      </p:sp>
    </p:spTree>
    <p:extLst>
      <p:ext uri="{BB962C8B-B14F-4D97-AF65-F5344CB8AC3E}">
        <p14:creationId xmlns:p14="http://schemas.microsoft.com/office/powerpoint/2010/main" val="26009228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lv-LV" sz="3600" dirty="0" smtClean="0"/>
              <a:t>Kādi ir nevēlētāji?</a:t>
            </a:r>
            <a:endParaRPr lang="en-GB" sz="3600" dirty="0"/>
          </a:p>
        </p:txBody>
      </p:sp>
      <p:sp>
        <p:nvSpPr>
          <p:cNvPr id="5" name="Text Placeholder 4"/>
          <p:cNvSpPr>
            <a:spLocks noGrp="1"/>
          </p:cNvSpPr>
          <p:nvPr>
            <p:ph type="body" sz="quarter" idx="11"/>
          </p:nvPr>
        </p:nvSpPr>
        <p:spPr/>
        <p:txBody>
          <a:bodyPr/>
          <a:lstStyle/>
          <a:p>
            <a:pPr marL="285750" indent="-285750">
              <a:buFont typeface="Arial" panose="020B0604020202020204" pitchFamily="34" charset="0"/>
              <a:buChar char="•"/>
            </a:pPr>
            <a:r>
              <a:rPr lang="lv-LV" dirty="0" smtClean="0"/>
              <a:t>Pilsoņi, kuri grib, bet nevar nobalsot (latvieši svešumā; jaunieši līdz 18.g.v.)</a:t>
            </a:r>
          </a:p>
          <a:p>
            <a:pPr marL="285750" indent="-285750">
              <a:buFont typeface="Arial" panose="020B0604020202020204" pitchFamily="34" charset="0"/>
              <a:buChar char="•"/>
            </a:pPr>
            <a:r>
              <a:rPr lang="lv-LV" dirty="0" smtClean="0"/>
              <a:t>Ideju režģa minimumi un maksimumi</a:t>
            </a:r>
          </a:p>
          <a:p>
            <a:pPr marL="285750" indent="-285750">
              <a:buFont typeface="Arial" panose="020B0604020202020204" pitchFamily="34" charset="0"/>
              <a:buChar char="•"/>
            </a:pPr>
            <a:r>
              <a:rPr lang="lv-LV" dirty="0" smtClean="0"/>
              <a:t>Apolitiskums kā politiska izvēle</a:t>
            </a:r>
          </a:p>
          <a:p>
            <a:pPr marL="285750" indent="-285750">
              <a:buFont typeface="Arial" panose="020B0604020202020204" pitchFamily="34" charset="0"/>
              <a:buChar char="•"/>
            </a:pPr>
            <a:endParaRPr lang="lv-LV" dirty="0" smtClean="0"/>
          </a:p>
          <a:p>
            <a:pPr marL="285750" indent="-285750">
              <a:buFont typeface="Arial" panose="020B0604020202020204" pitchFamily="34" charset="0"/>
              <a:buChar char="•"/>
            </a:pPr>
            <a:endParaRPr lang="en-GB" dirty="0"/>
          </a:p>
        </p:txBody>
      </p:sp>
      <p:sp>
        <p:nvSpPr>
          <p:cNvPr id="6" name="Text Placeholder 5"/>
          <p:cNvSpPr>
            <a:spLocks noGrp="1"/>
          </p:cNvSpPr>
          <p:nvPr>
            <p:ph type="body" sz="quarter" idx="12"/>
          </p:nvPr>
        </p:nvSpPr>
        <p:spPr/>
        <p:txBody>
          <a:bodyPr>
            <a:normAutofit fontScale="85000" lnSpcReduction="20000"/>
          </a:bodyPr>
          <a:lstStyle/>
          <a:p>
            <a:endParaRPr lang="en-GB" dirty="0"/>
          </a:p>
        </p:txBody>
      </p:sp>
    </p:spTree>
    <p:extLst>
      <p:ext uri="{BB962C8B-B14F-4D97-AF65-F5344CB8AC3E}">
        <p14:creationId xmlns:p14="http://schemas.microsoft.com/office/powerpoint/2010/main" val="523902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Pirmsvēlēšanas (Primaries)</a:t>
            </a:r>
            <a:endParaRPr lang="en-GB" dirty="0"/>
          </a:p>
        </p:txBody>
      </p:sp>
      <p:sp>
        <p:nvSpPr>
          <p:cNvPr id="3" name="Content Placeholder 2"/>
          <p:cNvSpPr>
            <a:spLocks noGrp="1"/>
          </p:cNvSpPr>
          <p:nvPr>
            <p:ph idx="1"/>
          </p:nvPr>
        </p:nvSpPr>
        <p:spPr>
          <a:xfrm>
            <a:off x="152279" y="895320"/>
            <a:ext cx="4352897" cy="2209830"/>
          </a:xfrm>
        </p:spPr>
        <p:txBody>
          <a:bodyPr/>
          <a:lstStyle/>
          <a:p>
            <a:r>
              <a:rPr lang="lv-LV" sz="2400" dirty="0" smtClean="0"/>
              <a:t>Reģistrētie partiju atbalstītāji?</a:t>
            </a:r>
          </a:p>
          <a:p>
            <a:pPr marL="342900" indent="-342900">
              <a:buFont typeface="+mj-lt"/>
              <a:buAutoNum type="arabicPeriod"/>
            </a:pPr>
            <a:r>
              <a:rPr lang="lv-LV" sz="2400" dirty="0" smtClean="0"/>
              <a:t>Atvēl partijai nelielu naudiņu no saviem nodokļiem</a:t>
            </a:r>
          </a:p>
          <a:p>
            <a:pPr marL="342900" indent="-342900">
              <a:buFont typeface="+mj-lt"/>
              <a:buAutoNum type="arabicPeriod"/>
            </a:pPr>
            <a:r>
              <a:rPr lang="lv-LV" sz="2400" dirty="0" smtClean="0"/>
              <a:t>Piedalās konsultatīvā aptaujā par kandidātu listēm</a:t>
            </a:r>
          </a:p>
          <a:p>
            <a:pPr marL="342900" indent="-342900">
              <a:buFont typeface="+mj-lt"/>
              <a:buAutoNum type="arabicPeriod"/>
            </a:pPr>
            <a:endParaRPr lang="lv-LV" sz="2400" dirty="0"/>
          </a:p>
        </p:txBody>
      </p:sp>
      <p:pic>
        <p:nvPicPr>
          <p:cNvPr id="3074" name="Picture 2" descr="http://blogs.telegraph.co.uk/news/files/2012/02/BlogPrimar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742950"/>
            <a:ext cx="43815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766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Nobeigums</a:t>
            </a:r>
            <a:endParaRPr lang="en-GB" dirty="0"/>
          </a:p>
        </p:txBody>
      </p:sp>
      <p:sp>
        <p:nvSpPr>
          <p:cNvPr id="5" name="Text Placeholder 4"/>
          <p:cNvSpPr>
            <a:spLocks noGrp="1"/>
          </p:cNvSpPr>
          <p:nvPr>
            <p:ph type="body" sz="quarter" idx="11"/>
          </p:nvPr>
        </p:nvSpPr>
        <p:spPr>
          <a:xfrm>
            <a:off x="381000" y="2495550"/>
            <a:ext cx="5867400" cy="2057400"/>
          </a:xfrm>
        </p:spPr>
        <p:txBody>
          <a:bodyPr/>
          <a:lstStyle/>
          <a:p>
            <a:pPr marL="285750" indent="-285750">
              <a:buFont typeface="Arial" panose="020B0604020202020204" pitchFamily="34" charset="0"/>
              <a:buChar char="•"/>
            </a:pPr>
            <a:r>
              <a:rPr lang="lv-LV" dirty="0" smtClean="0"/>
              <a:t>Nepieciešams pragmatisms un plašāks skatījums</a:t>
            </a:r>
          </a:p>
          <a:p>
            <a:pPr marL="285750" indent="-285750">
              <a:buFont typeface="Arial" panose="020B0604020202020204" pitchFamily="34" charset="0"/>
              <a:buChar char="•"/>
            </a:pPr>
            <a:r>
              <a:rPr lang="lv-LV" dirty="0" smtClean="0"/>
              <a:t>Kā atšķiras Tērbatas un Maskavas studenti?</a:t>
            </a:r>
          </a:p>
          <a:p>
            <a:pPr marL="285750" indent="-285750">
              <a:buFont typeface="Arial" panose="020B0604020202020204" pitchFamily="34" charset="0"/>
              <a:buChar char="•"/>
            </a:pPr>
            <a:r>
              <a:rPr lang="lv-LV" dirty="0" smtClean="0"/>
              <a:t>Pateicības</a:t>
            </a:r>
            <a:endParaRPr lang="en-GB" dirty="0"/>
          </a:p>
        </p:txBody>
      </p:sp>
      <p:sp>
        <p:nvSpPr>
          <p:cNvPr id="6" name="Text Placeholder 5"/>
          <p:cNvSpPr>
            <a:spLocks noGrp="1"/>
          </p:cNvSpPr>
          <p:nvPr>
            <p:ph type="body" sz="quarter" idx="12"/>
          </p:nvPr>
        </p:nvSpPr>
        <p:spPr/>
        <p:txBody>
          <a:bodyPr>
            <a:normAutofit fontScale="85000" lnSpcReduction="20000"/>
          </a:bodyPr>
          <a:lstStyle/>
          <a:p>
            <a:endParaRPr lang="en-GB"/>
          </a:p>
        </p:txBody>
      </p:sp>
    </p:spTree>
    <p:extLst>
      <p:ext uri="{BB962C8B-B14F-4D97-AF65-F5344CB8AC3E}">
        <p14:creationId xmlns:p14="http://schemas.microsoft.com/office/powerpoint/2010/main" val="16973709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Hán</a:t>
            </a:r>
            <a:r>
              <a:rPr lang="lv-LV" dirty="0" smtClean="0"/>
              <a:t> F</a:t>
            </a:r>
            <a:r>
              <a:rPr lang="en-GB" dirty="0" err="1" smtClean="0"/>
              <a:t>ēi</a:t>
            </a:r>
            <a:r>
              <a:rPr lang="en-US" dirty="0" smtClean="0"/>
              <a:t>z</a:t>
            </a:r>
            <a:r>
              <a:rPr lang="en-GB" dirty="0" smtClean="0"/>
              <a:t>ǐ</a:t>
            </a:r>
            <a:r>
              <a:rPr lang="lv-LV" dirty="0" smtClean="0"/>
              <a:t> – 1.zīm. </a:t>
            </a:r>
            <a:endParaRPr lang="en-GB" dirty="0"/>
          </a:p>
        </p:txBody>
      </p:sp>
      <p:sp>
        <p:nvSpPr>
          <p:cNvPr id="5" name="Text Placeholder 4"/>
          <p:cNvSpPr>
            <a:spLocks noGrp="1"/>
          </p:cNvSpPr>
          <p:nvPr>
            <p:ph type="body" idx="10"/>
          </p:nvPr>
        </p:nvSpPr>
        <p:spPr>
          <a:xfrm>
            <a:off x="5334000" y="895320"/>
            <a:ext cx="3657600" cy="3850920"/>
          </a:xfrm>
        </p:spPr>
        <p:txBody>
          <a:bodyPr/>
          <a:lstStyle/>
          <a:p>
            <a:r>
              <a:rPr lang="zh-CN" altLang="en-US" sz="2800" dirty="0" smtClean="0"/>
              <a:t>韩非子</a:t>
            </a:r>
            <a:r>
              <a:rPr lang="lv-LV" altLang="zh-CN" sz="2800" dirty="0" smtClean="0"/>
              <a:t> </a:t>
            </a:r>
            <a:r>
              <a:rPr lang="en-GB" sz="2800" dirty="0" err="1" smtClean="0"/>
              <a:t>Hán</a:t>
            </a:r>
            <a:r>
              <a:rPr lang="lv-LV" sz="2800" dirty="0" smtClean="0"/>
              <a:t> F</a:t>
            </a:r>
            <a:r>
              <a:rPr lang="en-GB" sz="2800" dirty="0" err="1" smtClean="0"/>
              <a:t>ēi</a:t>
            </a:r>
            <a:r>
              <a:rPr lang="en-US" sz="2800" dirty="0" smtClean="0"/>
              <a:t>z</a:t>
            </a:r>
            <a:r>
              <a:rPr lang="en-GB" sz="2800" dirty="0" smtClean="0"/>
              <a:t>ǐ</a:t>
            </a:r>
            <a:r>
              <a:rPr lang="lv-LV" sz="2800" dirty="0" smtClean="0"/>
              <a:t> </a:t>
            </a:r>
            <a:br>
              <a:rPr lang="lv-LV" sz="2800" dirty="0" smtClean="0"/>
            </a:br>
            <a:r>
              <a:rPr lang="lv-LV" sz="2800" dirty="0" smtClean="0"/>
              <a:t>(280</a:t>
            </a:r>
            <a:r>
              <a:rPr lang="en-US" sz="2800" dirty="0" smtClean="0"/>
              <a:t>.</a:t>
            </a:r>
            <a:r>
              <a:rPr lang="lv-LV" sz="2800" dirty="0" smtClean="0"/>
              <a:t>–233</a:t>
            </a:r>
            <a:r>
              <a:rPr lang="en-US" sz="2800" dirty="0" smtClean="0"/>
              <a:t>.g.</a:t>
            </a:r>
            <a:r>
              <a:rPr lang="lv-LV" sz="2800" dirty="0" smtClean="0"/>
              <a:t> p.m.ē)</a:t>
            </a:r>
          </a:p>
          <a:p>
            <a:r>
              <a:rPr lang="lv-LV" sz="2800" dirty="0" smtClean="0">
                <a:hlinkClick r:id="rId3"/>
              </a:rPr>
              <a:t>http://bit.ly/1pWWAXW</a:t>
            </a:r>
            <a:r>
              <a:rPr lang="lv-LV" sz="2800" dirty="0" smtClean="0"/>
              <a:t> </a:t>
            </a:r>
          </a:p>
          <a:p>
            <a:r>
              <a:rPr lang="en-GB" sz="2800" b="1" i="1" dirty="0" smtClean="0"/>
              <a:t>Chapter </a:t>
            </a:r>
            <a:r>
              <a:rPr lang="lv-LV" sz="2800" b="1" i="1" dirty="0" smtClean="0"/>
              <a:t>23</a:t>
            </a:r>
            <a:r>
              <a:rPr lang="en-GB" sz="2800" b="1" i="1" dirty="0" smtClean="0"/>
              <a:t>. </a:t>
            </a:r>
            <a:r>
              <a:rPr lang="lv-LV" sz="2800" i="1" dirty="0" smtClean="0"/>
              <a:t/>
            </a:r>
            <a:br>
              <a:rPr lang="lv-LV" sz="2800" i="1" dirty="0" smtClean="0"/>
            </a:br>
            <a:r>
              <a:rPr lang="en-GB" sz="2800" i="1" dirty="0" smtClean="0"/>
              <a:t>Collected </a:t>
            </a:r>
            <a:r>
              <a:rPr lang="en-GB" sz="2800" i="1" dirty="0"/>
              <a:t>Persuasions, The Lower </a:t>
            </a:r>
            <a:r>
              <a:rPr lang="en-GB" sz="2800" i="1" dirty="0" smtClean="0"/>
              <a:t>Series</a:t>
            </a:r>
            <a:r>
              <a:rPr lang="lv-LV" sz="2800" i="1" dirty="0" smtClean="0"/>
              <a:t>. </a:t>
            </a:r>
          </a:p>
          <a:p>
            <a:pPr algn="l" rtl="0"/>
            <a:r>
              <a:rPr lang="lv-LV" sz="2800" dirty="0" smtClean="0">
                <a:latin typeface="Times New Roman"/>
                <a:cs typeface="Times New Roman"/>
              </a:rPr>
              <a:t>© </a:t>
            </a:r>
            <a:r>
              <a:rPr lang="lv-LV" sz="2800" kern="1200" dirty="0">
                <a:solidFill>
                  <a:schemeClr val="tx1"/>
                </a:solidFill>
              </a:rPr>
              <a:t>Han Feizi speaks. The Power of Pragmatism. </a:t>
            </a:r>
            <a:r>
              <a:rPr lang="zh-CN" altLang="en-US" sz="2800" kern="1200" dirty="0">
                <a:solidFill>
                  <a:schemeClr val="tx1"/>
                </a:solidFill>
              </a:rPr>
              <a:t>韩非子说。 </a:t>
            </a:r>
            <a:endParaRPr lang="en-GB" sz="2800" dirty="0" smtClean="0"/>
          </a:p>
          <a:p>
            <a:endParaRPr lang="en-GB" sz="280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873887"/>
            <a:ext cx="4953000" cy="3757919"/>
          </a:xfrm>
          <a:prstGeom prst="rect">
            <a:avLst/>
          </a:prstGeom>
          <a:ln>
            <a:solidFill>
              <a:schemeClr val="accent1"/>
            </a:solidFill>
          </a:ln>
        </p:spPr>
      </p:pic>
      <p:sp>
        <p:nvSpPr>
          <p:cNvPr id="6" name="Oval 5"/>
          <p:cNvSpPr/>
          <p:nvPr/>
        </p:nvSpPr>
        <p:spPr>
          <a:xfrm>
            <a:off x="4800600" y="8953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1708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677388"/>
            <a:ext cx="4300755" cy="2427761"/>
          </a:xfrm>
          <a:prstGeom prst="rect">
            <a:avLst/>
          </a:prstGeom>
          <a:ln>
            <a:solidFill>
              <a:schemeClr val="accent1"/>
            </a:solidFill>
          </a:ln>
        </p:spPr>
      </p:pic>
      <p:sp>
        <p:nvSpPr>
          <p:cNvPr id="2" name="Title 1"/>
          <p:cNvSpPr>
            <a:spLocks noGrp="1"/>
          </p:cNvSpPr>
          <p:nvPr>
            <p:ph type="title"/>
          </p:nvPr>
        </p:nvSpPr>
        <p:spPr/>
        <p:txBody>
          <a:bodyPr/>
          <a:lstStyle/>
          <a:p>
            <a:r>
              <a:rPr lang="en-GB" dirty="0" err="1" smtClean="0"/>
              <a:t>Hán</a:t>
            </a:r>
            <a:r>
              <a:rPr lang="en-GB" dirty="0" smtClean="0"/>
              <a:t> </a:t>
            </a:r>
            <a:r>
              <a:rPr lang="lv-LV" dirty="0"/>
              <a:t>F</a:t>
            </a:r>
            <a:r>
              <a:rPr lang="en-GB" dirty="0" err="1"/>
              <a:t>ēi</a:t>
            </a:r>
            <a:r>
              <a:rPr lang="en-US" dirty="0"/>
              <a:t>z</a:t>
            </a:r>
            <a:r>
              <a:rPr lang="en-GB" dirty="0"/>
              <a:t>ǐ</a:t>
            </a:r>
            <a:r>
              <a:rPr lang="lv-LV" dirty="0" smtClean="0"/>
              <a:t> </a:t>
            </a:r>
            <a:r>
              <a:rPr lang="lv-LV" dirty="0"/>
              <a:t>– </a:t>
            </a:r>
            <a:r>
              <a:rPr lang="lv-LV" dirty="0" smtClean="0"/>
              <a:t>2.,3.,4.zīm</a:t>
            </a:r>
            <a:r>
              <a:rPr lang="lv-LV" dirty="0"/>
              <a:t>. </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2571750"/>
            <a:ext cx="3276600" cy="2435772"/>
          </a:xfrm>
          <a:prstGeom prst="rect">
            <a:avLst/>
          </a:prstGeom>
          <a:ln>
            <a:solidFill>
              <a:schemeClr val="accent1"/>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000" y="666750"/>
            <a:ext cx="2438400" cy="3824412"/>
          </a:xfrm>
          <a:prstGeom prst="rect">
            <a:avLst/>
          </a:prstGeom>
          <a:ln>
            <a:solidFill>
              <a:schemeClr val="accent1"/>
            </a:solidFill>
          </a:ln>
        </p:spPr>
      </p:pic>
      <p:sp>
        <p:nvSpPr>
          <p:cNvPr id="8" name="Oval 7"/>
          <p:cNvSpPr/>
          <p:nvPr/>
        </p:nvSpPr>
        <p:spPr>
          <a:xfrm>
            <a:off x="228600" y="6667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276600" y="25717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6400800" y="6667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28675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Hán</a:t>
            </a:r>
            <a:r>
              <a:rPr lang="lv-LV" dirty="0" smtClean="0"/>
              <a:t> </a:t>
            </a:r>
            <a:r>
              <a:rPr lang="lv-LV" dirty="0"/>
              <a:t>F</a:t>
            </a:r>
            <a:r>
              <a:rPr lang="en-GB" dirty="0" err="1"/>
              <a:t>ēi</a:t>
            </a:r>
            <a:r>
              <a:rPr lang="en-US" dirty="0"/>
              <a:t>z</a:t>
            </a:r>
            <a:r>
              <a:rPr lang="en-GB" dirty="0" smtClean="0"/>
              <a:t>ǐ </a:t>
            </a:r>
            <a:r>
              <a:rPr lang="lv-LV" dirty="0" smtClean="0"/>
              <a:t>– 5.,6.zīm</a:t>
            </a:r>
            <a:r>
              <a:rPr lang="lv-LV" dirty="0"/>
              <a:t>. </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529602"/>
            <a:ext cx="3124200" cy="4099548"/>
          </a:xfrm>
          <a:prstGeom prst="rect">
            <a:avLst/>
          </a:prstGeom>
          <a:ln>
            <a:solidFill>
              <a:srgbClr val="002060"/>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4498" y="603283"/>
            <a:ext cx="1962102" cy="4378870"/>
          </a:xfrm>
          <a:prstGeom prst="rect">
            <a:avLst/>
          </a:prstGeom>
          <a:ln>
            <a:solidFill>
              <a:srgbClr val="002060"/>
            </a:solidFill>
          </a:ln>
        </p:spPr>
      </p:pic>
      <p:sp>
        <p:nvSpPr>
          <p:cNvPr id="6" name="Oval 5"/>
          <p:cNvSpPr/>
          <p:nvPr/>
        </p:nvSpPr>
        <p:spPr>
          <a:xfrm>
            <a:off x="457200" y="5143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6667995" y="33337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b="1" dirty="0" smtClean="0">
                <a:solidFill>
                  <a:schemeClr val="tx1"/>
                </a:solidFill>
                <a:latin typeface="Times New Roman" panose="02020603050405020304" pitchFamily="18" charset="0"/>
                <a:cs typeface="Times New Roman" panose="02020603050405020304" pitchFamily="18" charset="0"/>
              </a:rPr>
              <a:t>6</a:t>
            </a:r>
            <a:endParaRPr lang="en-GB"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571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Šaurs redzeslauks un pragmatisma trūkums</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66750"/>
            <a:ext cx="6705600" cy="4375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4611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J.Čakste: Citāts par Tērbatu un Maskavu </a:t>
            </a:r>
            <a:r>
              <a:rPr lang="lv-LV" dirty="0" smtClean="0"/>
              <a:t>– 1.daļa</a:t>
            </a:r>
            <a:endParaRPr lang="en-GB" dirty="0"/>
          </a:p>
        </p:txBody>
      </p:sp>
      <p:sp>
        <p:nvSpPr>
          <p:cNvPr id="3" name="Text Placeholder 2"/>
          <p:cNvSpPr>
            <a:spLocks noGrp="1"/>
          </p:cNvSpPr>
          <p:nvPr>
            <p:ph type="body" idx="10"/>
          </p:nvPr>
        </p:nvSpPr>
        <p:spPr>
          <a:xfrm>
            <a:off x="152280" y="819150"/>
            <a:ext cx="8839320" cy="3927090"/>
          </a:xfrm>
        </p:spPr>
        <p:txBody>
          <a:bodyPr/>
          <a:lstStyle/>
          <a:p>
            <a:r>
              <a:rPr lang="lv-LV" sz="2000" i="1" dirty="0" smtClean="0"/>
              <a:t>Kad studē, tad var iziet uz to: nolikt savus eksāmenus un pēc tam skatīties, ka varētu ierīkoties šādā vai tādā ceļā. Kr.Valdemārs mums sevišķi teica, ka ikviena pienākums ir ziedot daļu no sava laika vispārībai – latviešu tautai –, strādājot šādā vai tādā veidā. Viens var strādāt ar spalvu, pētīt zinātniskajā laukā un padarīt ar kaut ko latviešu tautu bagātāku; otrs var mēģināt, cik vien iespējams, rīkoties sabiedriskajā dzīvē. Tas bija, kas pamudināja taisni ļoti daudzus no pirmā laika studentiem, cik iespējams, griezties pie tautas strādāt ne tikai tādā veidā, kāds katram ir darbs, bet piedalīties arī biedrībās un citos pasākumos nevis pret skanošu naudu, bet uzupurēties, atdodot zināmu artavu no savām spējām vispārībai. Jūs redziet, tas bija jauns un jauks ideāls – iet tautā!</a:t>
            </a:r>
          </a:p>
        </p:txBody>
      </p:sp>
    </p:spTree>
    <p:extLst>
      <p:ext uri="{BB962C8B-B14F-4D97-AF65-F5344CB8AC3E}">
        <p14:creationId xmlns:p14="http://schemas.microsoft.com/office/powerpoint/2010/main" val="42726662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J.Čakste: Citāts par Tērbatu un Maskavu – 2.daļa</a:t>
            </a:r>
            <a:endParaRPr lang="en-GB" dirty="0"/>
          </a:p>
        </p:txBody>
      </p:sp>
      <p:sp>
        <p:nvSpPr>
          <p:cNvPr id="3" name="Text Placeholder 2"/>
          <p:cNvSpPr>
            <a:spLocks noGrp="1"/>
          </p:cNvSpPr>
          <p:nvPr>
            <p:ph type="body" idx="10"/>
          </p:nvPr>
        </p:nvSpPr>
        <p:spPr/>
        <p:txBody>
          <a:bodyPr/>
          <a:lstStyle/>
          <a:p>
            <a:r>
              <a:rPr lang="lv-LV" sz="2000" i="1" dirty="0" smtClean="0"/>
              <a:t>Tērbatas tā laika organizētie studenti turpretim atšķīrās no tautas. Jūs esiet augstākie simti, ar tautas masām jums nekā nav kopīga! Tie vairāk lūkojas, vai nevar dabūt siltu vietu ar protekcijām, vienalga, vai piemērotu vai ne. </a:t>
            </a:r>
          </a:p>
          <a:p>
            <a:r>
              <a:rPr lang="lv-LV" sz="2000" i="1" dirty="0" smtClean="0"/>
              <a:t>Tur Maskavā bija sacīts: strādājiet jūs, pamatīgi studējiet, tā kā variet paši par sevi būt zināms faktors. Tā, redziet, starpība bija milzīgi liela. Sekas bija tās, ka maskavnieki vairāk atšķīrās no pārējiem latviešu studentiem. </a:t>
            </a:r>
          </a:p>
          <a:p>
            <a:r>
              <a:rPr lang="lv-LV" sz="2000" i="1" dirty="0" smtClean="0"/>
              <a:t>Tāds bija gars, ko studentiem iepotēja zem veco un burtiski zem Kr.Valdemāra iespaida. Tas palicis uz visu dzīvi.</a:t>
            </a:r>
          </a:p>
          <a:p>
            <a:endParaRPr lang="lv-LV" sz="2000" dirty="0" smtClean="0"/>
          </a:p>
          <a:p>
            <a:r>
              <a:rPr lang="lv-LV" sz="2000" i="1" dirty="0" smtClean="0"/>
              <a:t>(</a:t>
            </a:r>
            <a:r>
              <a:rPr lang="en-GB" sz="2000" i="1" dirty="0" err="1"/>
              <a:t>Jānis</a:t>
            </a:r>
            <a:r>
              <a:rPr lang="en-GB" sz="2000" i="1" dirty="0"/>
              <a:t> </a:t>
            </a:r>
            <a:r>
              <a:rPr lang="en-GB" sz="2000" i="1" dirty="0" err="1"/>
              <a:t>Čakste</a:t>
            </a:r>
            <a:r>
              <a:rPr lang="en-GB" sz="2000" i="1" dirty="0"/>
              <a:t>. </a:t>
            </a:r>
            <a:r>
              <a:rPr lang="en-GB" sz="2000" i="1" dirty="0" err="1"/>
              <a:t>Taisnība</a:t>
            </a:r>
            <a:r>
              <a:rPr lang="en-GB" sz="2000" i="1" dirty="0"/>
              <a:t> </a:t>
            </a:r>
            <a:r>
              <a:rPr lang="en-GB" sz="2000" i="1" dirty="0" err="1"/>
              <a:t>vienmēr</a:t>
            </a:r>
            <a:r>
              <a:rPr lang="en-GB" sz="2000" i="1" dirty="0"/>
              <a:t> </a:t>
            </a:r>
            <a:r>
              <a:rPr lang="en-GB" sz="2000" i="1" dirty="0" err="1" smtClean="0"/>
              <a:t>uzvarēs</a:t>
            </a:r>
            <a:r>
              <a:rPr lang="lv-LV" sz="2000" i="1" dirty="0" smtClean="0"/>
              <a:t>. Sast. Ainārs Dimants. </a:t>
            </a:r>
            <a:r>
              <a:rPr lang="en-GB" sz="2000" i="1" dirty="0" err="1" smtClean="0"/>
              <a:t>Jumava</a:t>
            </a:r>
            <a:r>
              <a:rPr lang="lv-LV" sz="2000" i="1" dirty="0" smtClean="0"/>
              <a:t>. 2009.)</a:t>
            </a:r>
            <a:endParaRPr lang="en-GB" sz="2000" i="1" dirty="0" smtClean="0"/>
          </a:p>
        </p:txBody>
      </p:sp>
    </p:spTree>
    <p:extLst>
      <p:ext uri="{BB962C8B-B14F-4D97-AF65-F5344CB8AC3E}">
        <p14:creationId xmlns:p14="http://schemas.microsoft.com/office/powerpoint/2010/main" val="16615036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Pasākumi labākai vēlētāju informētībai</a:t>
            </a:r>
            <a:endParaRPr lang="en-GB" dirty="0"/>
          </a:p>
        </p:txBody>
      </p:sp>
      <p:sp>
        <p:nvSpPr>
          <p:cNvPr id="3" name="Text Placeholder 2"/>
          <p:cNvSpPr>
            <a:spLocks noGrp="1"/>
          </p:cNvSpPr>
          <p:nvPr>
            <p:ph type="body" idx="10"/>
          </p:nvPr>
        </p:nvSpPr>
        <p:spPr/>
        <p:txBody>
          <a:bodyPr/>
          <a:lstStyle/>
          <a:p>
            <a:r>
              <a:rPr lang="lv-LV" sz="2400" dirty="0" smtClean="0"/>
              <a:t>Kā J.Čakste organizētu studentu biedrību «Austrums», </a:t>
            </a:r>
            <a:r>
              <a:rPr lang="lv-LV" sz="2400" dirty="0"/>
              <a:t>Latviešu bēgļu </a:t>
            </a:r>
            <a:r>
              <a:rPr lang="lv-LV" sz="2400" dirty="0" smtClean="0"/>
              <a:t>centrālkomiteju mūsdienu apstākļos? Kāda būtu saziņas kultūra?</a:t>
            </a:r>
          </a:p>
          <a:p>
            <a:endParaRPr lang="lv-LV" sz="2400" dirty="0" smtClean="0"/>
          </a:p>
          <a:p>
            <a:pPr marL="285750" indent="-285750">
              <a:buFont typeface="Arial" panose="020B0604020202020204" pitchFamily="34" charset="0"/>
              <a:buChar char="•"/>
            </a:pPr>
            <a:r>
              <a:rPr lang="lv-LV" sz="2400" dirty="0" smtClean="0"/>
              <a:t>Par aktuāliem un praktiskiem jautājumiem latviešu valodā</a:t>
            </a:r>
          </a:p>
          <a:p>
            <a:pPr marL="285750" indent="-285750">
              <a:buFont typeface="Arial" panose="020B0604020202020204" pitchFamily="34" charset="0"/>
              <a:buChar char="•"/>
            </a:pPr>
            <a:r>
              <a:rPr lang="lv-LV" sz="2400" dirty="0" smtClean="0"/>
              <a:t>Rosina uz līdzradīšanu</a:t>
            </a:r>
            <a:r>
              <a:rPr lang="en-US" sz="2400" dirty="0" smtClean="0"/>
              <a:t>,</a:t>
            </a:r>
            <a:r>
              <a:rPr lang="lv-LV" sz="2400" dirty="0" smtClean="0"/>
              <a:t> </a:t>
            </a:r>
            <a:r>
              <a:rPr lang="en-US" sz="2400" dirty="0" smtClean="0"/>
              <a:t>ne</a:t>
            </a:r>
            <a:r>
              <a:rPr lang="lv-LV" sz="2400" dirty="0" smtClean="0"/>
              <a:t> tikai patērēšanu</a:t>
            </a:r>
          </a:p>
          <a:p>
            <a:pPr marL="285750" indent="-285750">
              <a:buFont typeface="Arial" panose="020B0604020202020204" pitchFamily="34" charset="0"/>
              <a:buChar char="•"/>
            </a:pPr>
            <a:r>
              <a:rPr lang="lv-LV" sz="2400" dirty="0" smtClean="0"/>
              <a:t>Pieejami Latvijas tautas locekļiem svešumā</a:t>
            </a:r>
          </a:p>
          <a:p>
            <a:pPr marL="285750" indent="-285750">
              <a:buFont typeface="Arial" panose="020B0604020202020204" pitchFamily="34" charset="0"/>
              <a:buChar char="•"/>
            </a:pPr>
            <a:r>
              <a:rPr lang="lv-LV" sz="2400" dirty="0" smtClean="0"/>
              <a:t>Balstās uz intelektuālu godīgumu</a:t>
            </a:r>
          </a:p>
          <a:p>
            <a:pPr marL="285750" indent="-285750">
              <a:buFont typeface="Arial" panose="020B0604020202020204" pitchFamily="34" charset="0"/>
              <a:buChar char="•"/>
            </a:pPr>
            <a:r>
              <a:rPr lang="lv-LV" sz="2400" dirty="0" smtClean="0"/>
              <a:t>Saziņa notiek atbilstoši vispārcilvēcīgām vērtībām un atvērta citu kultūru cilvēkiem</a:t>
            </a:r>
            <a:endParaRPr lang="lv-LV" sz="2400" dirty="0"/>
          </a:p>
          <a:p>
            <a:r>
              <a:rPr lang="lv-LV" sz="2400" dirty="0" smtClean="0"/>
              <a:t> </a:t>
            </a:r>
          </a:p>
        </p:txBody>
      </p:sp>
    </p:spTree>
    <p:extLst>
      <p:ext uri="{BB962C8B-B14F-4D97-AF65-F5344CB8AC3E}">
        <p14:creationId xmlns:p14="http://schemas.microsoft.com/office/powerpoint/2010/main" val="1904476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Paldies!</a:t>
            </a:r>
            <a:endParaRPr lang="en-GB" dirty="0"/>
          </a:p>
        </p:txBody>
      </p:sp>
      <p:sp>
        <p:nvSpPr>
          <p:cNvPr id="3" name="Text Placeholder 2"/>
          <p:cNvSpPr>
            <a:spLocks noGrp="1"/>
          </p:cNvSpPr>
          <p:nvPr>
            <p:ph type="body" idx="10"/>
          </p:nvPr>
        </p:nvSpPr>
        <p:spPr/>
        <p:txBody>
          <a:bodyPr/>
          <a:lstStyle/>
          <a:p>
            <a:r>
              <a:rPr lang="lv-LV" sz="2800" dirty="0" smtClean="0"/>
              <a:t>Paldies </a:t>
            </a:r>
            <a:r>
              <a:rPr lang="lv-LV" sz="2800" b="1" dirty="0" smtClean="0"/>
              <a:t>Ievai Brantei, Inetai Freimanei</a:t>
            </a:r>
            <a:r>
              <a:rPr lang="lv-LV" sz="2800" dirty="0" smtClean="0"/>
              <a:t> un </a:t>
            </a:r>
            <a:r>
              <a:rPr lang="lv-LV" sz="2800" b="1" dirty="0" smtClean="0"/>
              <a:t>Valdim Vītoliņam</a:t>
            </a:r>
            <a:r>
              <a:rPr lang="lv-LV" sz="2800" dirty="0" smtClean="0"/>
              <a:t>, kas palīdzēja gatavoties! </a:t>
            </a:r>
          </a:p>
          <a:p>
            <a:endParaRPr lang="lv-LV" sz="2800" dirty="0" smtClean="0"/>
          </a:p>
          <a:p>
            <a:r>
              <a:rPr lang="lv-LV" sz="2800" dirty="0" smtClean="0"/>
              <a:t>Paldies visiem, kuri klausījās, un tiem, kuri 2014-10-04 ies balsot! </a:t>
            </a:r>
            <a:r>
              <a:rPr lang="lv-LV" sz="2800" dirty="0" smtClean="0">
                <a:sym typeface="Wingdings" panose="05000000000000000000" pitchFamily="2" charset="2"/>
              </a:rPr>
              <a:t> </a:t>
            </a:r>
            <a:r>
              <a:rPr lang="lv-LV" sz="2800" dirty="0" smtClean="0"/>
              <a:t> </a:t>
            </a:r>
          </a:p>
          <a:p>
            <a:endParaRPr lang="lv-LV" sz="2800" dirty="0" smtClean="0"/>
          </a:p>
          <a:p>
            <a:pPr lvl="2"/>
            <a:r>
              <a:rPr lang="lv-LV" sz="2800" dirty="0" smtClean="0"/>
              <a:t>Šodienas prezentācija un aprēķini</a:t>
            </a:r>
          </a:p>
          <a:p>
            <a:pPr lvl="3"/>
            <a:r>
              <a:rPr lang="lv-LV" sz="2800" dirty="0" smtClean="0"/>
              <a:t>		Sk. </a:t>
            </a:r>
            <a:r>
              <a:rPr lang="lv-LV" sz="2800" dirty="0" smtClean="0">
                <a:hlinkClick r:id="rId2"/>
              </a:rPr>
              <a:t>http://ej.uz/LU-JF-2014-09-20</a:t>
            </a:r>
            <a:r>
              <a:rPr lang="lv-LV" sz="2800" dirty="0" smtClean="0"/>
              <a:t> </a:t>
            </a:r>
            <a:endParaRPr lang="en-GB" sz="2800" dirty="0"/>
          </a:p>
        </p:txBody>
      </p:sp>
    </p:spTree>
    <p:extLst>
      <p:ext uri="{BB962C8B-B14F-4D97-AF65-F5344CB8AC3E}">
        <p14:creationId xmlns:p14="http://schemas.microsoft.com/office/powerpoint/2010/main" val="41720890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v-LV" dirty="0" smtClean="0"/>
              <a:t>Idealizēts modelis</a:t>
            </a:r>
            <a:endParaRPr lang="en-GB" dirty="0"/>
          </a:p>
        </p:txBody>
      </p:sp>
      <p:sp>
        <p:nvSpPr>
          <p:cNvPr id="7" name="Text Placeholder 6"/>
          <p:cNvSpPr>
            <a:spLocks noGrp="1"/>
          </p:cNvSpPr>
          <p:nvPr>
            <p:ph type="body" idx="10"/>
          </p:nvPr>
        </p:nvSpPr>
        <p:spPr>
          <a:xfrm>
            <a:off x="152280" y="4095750"/>
            <a:ext cx="8839320" cy="650490"/>
          </a:xfrm>
        </p:spPr>
        <p:txBody>
          <a:bodyPr/>
          <a:lstStyle/>
          <a:p>
            <a:r>
              <a:rPr lang="en-GB" dirty="0" smtClean="0">
                <a:hlinkClick r:id="rId3"/>
              </a:rPr>
              <a:t>http://politika.lv/page/pielaiko-partiju</a:t>
            </a:r>
            <a:r>
              <a:rPr lang="lv-LV" dirty="0" smtClean="0"/>
              <a:t> </a:t>
            </a:r>
            <a:endParaRPr lang="en-GB"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66750"/>
            <a:ext cx="7942263" cy="3181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59955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730316" y="4368558"/>
            <a:ext cx="860484" cy="430242"/>
          </a:xfrm>
          <a:prstGeom prst="roundRect">
            <a:avLst>
              <a:gd name="adj" fmla="val 50000"/>
            </a:avLst>
          </a:prstGeom>
          <a:solidFill>
            <a:srgbClr val="FFB4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lv-LV" sz="3200" dirty="0" smtClean="0">
                <a:solidFill>
                  <a:schemeClr val="bg1"/>
                </a:solidFill>
              </a:rPr>
              <a:t>Ideoloģiju režģis</a:t>
            </a:r>
            <a:endParaRPr lang="en-GB" sz="3200" dirty="0">
              <a:solidFill>
                <a:schemeClr val="bg1"/>
              </a:solidFill>
            </a:endParaRPr>
          </a:p>
        </p:txBody>
      </p:sp>
      <p:pic>
        <p:nvPicPr>
          <p:cNvPr id="4100" name="Picture 4" descr="http://wpcontent.answcdn.com/wikipedia/commons/thumb/9/9b/Hypercubeorder_binary.svg/220px-Hypercubeorder_binar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47750"/>
            <a:ext cx="3276600" cy="3276602"/>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1752600" y="590550"/>
            <a:ext cx="860484" cy="430242"/>
          </a:xfrm>
          <a:prstGeom prst="roundRect">
            <a:avLst>
              <a:gd name="adj" fmla="val 50000"/>
            </a:avLst>
          </a:prstGeom>
          <a:solidFill>
            <a:srgbClr val="FFB4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p:cNvGrpSpPr/>
          <p:nvPr/>
        </p:nvGrpSpPr>
        <p:grpSpPr>
          <a:xfrm>
            <a:off x="2046258" y="4469379"/>
            <a:ext cx="228600" cy="228600"/>
            <a:chOff x="2057400" y="666750"/>
            <a:chExt cx="228600" cy="228600"/>
          </a:xfrm>
        </p:grpSpPr>
        <p:cxnSp>
          <p:nvCxnSpPr>
            <p:cNvPr id="8" name="Straight Connector 7"/>
            <p:cNvCxnSpPr/>
            <p:nvPr/>
          </p:nvCxnSpPr>
          <p:spPr>
            <a:xfrm>
              <a:off x="2171700" y="666750"/>
              <a:ext cx="0" cy="2286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895350"/>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flipV="1">
            <a:off x="2064229" y="678072"/>
            <a:ext cx="228600" cy="228600"/>
            <a:chOff x="4800600" y="4249945"/>
            <a:chExt cx="228600" cy="228600"/>
          </a:xfrm>
        </p:grpSpPr>
        <p:cxnSp>
          <p:nvCxnSpPr>
            <p:cNvPr id="14" name="Straight Connector 13"/>
            <p:cNvCxnSpPr/>
            <p:nvPr/>
          </p:nvCxnSpPr>
          <p:spPr>
            <a:xfrm>
              <a:off x="4914900" y="4249945"/>
              <a:ext cx="0" cy="2286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800600" y="4478545"/>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4343400" y="1276350"/>
            <a:ext cx="4267200" cy="1846659"/>
          </a:xfrm>
          <a:prstGeom prst="rect">
            <a:avLst/>
          </a:prstGeom>
          <a:noFill/>
        </p:spPr>
        <p:txBody>
          <a:bodyPr wrap="square" rtlCol="0">
            <a:spAutoFit/>
          </a:bodyPr>
          <a:lstStyle/>
          <a:p>
            <a:r>
              <a:rPr lang="lv-LV" sz="2400" b="1" dirty="0"/>
              <a:t>Kas neatrod vietu režģī?</a:t>
            </a:r>
          </a:p>
          <a:p>
            <a:pPr marL="285750" lvl="1" indent="-285750">
              <a:buFont typeface="Arial" panose="020B0604020202020204" pitchFamily="34" charset="0"/>
              <a:buChar char="•"/>
            </a:pPr>
            <a:r>
              <a:rPr lang="lv-LV" sz="2400" dirty="0" smtClean="0"/>
              <a:t>Neizlēmušie vēlētāji</a:t>
            </a:r>
            <a:endParaRPr lang="lv-LV" sz="2400" dirty="0"/>
          </a:p>
          <a:p>
            <a:pPr marL="285750" lvl="1" indent="-285750">
              <a:buFont typeface="Arial" panose="020B0604020202020204" pitchFamily="34" charset="0"/>
              <a:buChar char="•"/>
            </a:pPr>
            <a:r>
              <a:rPr lang="lv-LV" sz="2400" dirty="0"/>
              <a:t>LR pilsoņi, kuri raugās «no mūžības skatupunkta»</a:t>
            </a:r>
            <a:endParaRPr lang="en-GB" sz="2400" dirty="0"/>
          </a:p>
          <a:p>
            <a:endParaRPr lang="en-GB" dirty="0"/>
          </a:p>
        </p:txBody>
      </p:sp>
    </p:spTree>
    <p:extLst>
      <p:ext uri="{BB962C8B-B14F-4D97-AF65-F5344CB8AC3E}">
        <p14:creationId xmlns:p14="http://schemas.microsoft.com/office/powerpoint/2010/main" val="1024665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Apolitiskums ir viena no politikām</a:t>
            </a:r>
            <a:endParaRPr lang="en-GB" dirty="0"/>
          </a:p>
        </p:txBody>
      </p:sp>
      <p:sp>
        <p:nvSpPr>
          <p:cNvPr id="3" name="Content Placeholder 2"/>
          <p:cNvSpPr>
            <a:spLocks noGrp="1"/>
          </p:cNvSpPr>
          <p:nvPr>
            <p:ph type="body" idx="10"/>
          </p:nvPr>
        </p:nvSpPr>
        <p:spPr>
          <a:xfrm>
            <a:off x="152280" y="895320"/>
            <a:ext cx="5029320" cy="3850920"/>
          </a:xfrm>
        </p:spPr>
        <p:txBody>
          <a:bodyPr/>
          <a:lstStyle/>
          <a:p>
            <a:r>
              <a:rPr lang="lv-LV" sz="2400" dirty="0" smtClean="0"/>
              <a:t>Apolitiskums ir politiska pozīcija. Viena no iespējamām politikām. </a:t>
            </a:r>
            <a:endParaRPr lang="uk-UA" sz="2400" dirty="0" smtClean="0"/>
          </a:p>
          <a:p>
            <a:endParaRPr lang="uk-UA" sz="2400" dirty="0"/>
          </a:p>
          <a:p>
            <a:r>
              <a:rPr lang="lv-LV" sz="2400" dirty="0" smtClean="0"/>
              <a:t>(Olga Sedakova. «</a:t>
            </a:r>
            <a:r>
              <a:rPr lang="uk-UA" sz="2400" dirty="0" smtClean="0"/>
              <a:t>Посредственность как социальная опасность»</a:t>
            </a:r>
            <a:r>
              <a:rPr lang="lv-LV" sz="2400" dirty="0" smtClean="0"/>
              <a:t>)</a:t>
            </a:r>
          </a:p>
          <a:p>
            <a:endParaRPr lang="lv-LV" sz="2400" dirty="0"/>
          </a:p>
        </p:txBody>
      </p:sp>
      <p:pic>
        <p:nvPicPr>
          <p:cNvPr id="2052" name="Picture 4" descr="http://bezformata.ru/content/Images/000/002/225/image2225821.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895350"/>
            <a:ext cx="4000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413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Frank Capra: «It’s a Wonderful Life» (1946)</a:t>
            </a:r>
            <a:endParaRPr lang="en-GB" dirty="0"/>
          </a:p>
        </p:txBody>
      </p:sp>
      <p:sp>
        <p:nvSpPr>
          <p:cNvPr id="5" name="Text Placeholder 4"/>
          <p:cNvSpPr>
            <a:spLocks noGrp="1"/>
          </p:cNvSpPr>
          <p:nvPr>
            <p:ph type="body" idx="10"/>
          </p:nvPr>
        </p:nvSpPr>
        <p:spPr>
          <a:xfrm>
            <a:off x="152280" y="4400550"/>
            <a:ext cx="8839320" cy="457200"/>
          </a:xfrm>
        </p:spPr>
        <p:txBody>
          <a:bodyPr/>
          <a:lstStyle/>
          <a:p>
            <a:r>
              <a:rPr lang="lv-LV" sz="2400" dirty="0" smtClean="0"/>
              <a:t>Iekšējas trimdas stāvoklis.</a:t>
            </a:r>
            <a:endParaRPr lang="en-GB" sz="2400" dirty="0"/>
          </a:p>
        </p:txBody>
      </p:sp>
      <p:pic>
        <p:nvPicPr>
          <p:cNvPr id="3" name="Picture 2" descr="http://okinawaassault.files.wordpress.com/2010/12/vlcsnap-69946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25680"/>
            <a:ext cx="3604772" cy="27035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encrypted-tbn1.gstatic.com/images?q=tbn:ANd9GcRcqRZvGOLfacNl28eEZmavaqQcP3QkraX9A3SY3GzZ-4rHt2B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657350"/>
            <a:ext cx="3153657" cy="2362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consortiumnews.com/wp-content/uploads/2012/01/pottersvil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25680"/>
            <a:ext cx="2743200" cy="1847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5989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7407</TotalTime>
  <Words>4701</Words>
  <Application>Microsoft Office PowerPoint</Application>
  <PresentationFormat>On-screen Show (16:9)</PresentationFormat>
  <Paragraphs>601</Paragraphs>
  <Slides>59</Slides>
  <Notes>43</Notes>
  <HiddenSlides>0</HiddenSlides>
  <MMClips>0</MMClips>
  <ScaleCrop>false</ScaleCrop>
  <HeadingPairs>
    <vt:vector size="4" baseType="variant">
      <vt:variant>
        <vt:lpstr>Theme</vt:lpstr>
      </vt:variant>
      <vt:variant>
        <vt:i4>3</vt:i4>
      </vt:variant>
      <vt:variant>
        <vt:lpstr>Slide Titles</vt:lpstr>
      </vt:variant>
      <vt:variant>
        <vt:i4>59</vt:i4>
      </vt:variant>
    </vt:vector>
  </HeadingPairs>
  <TitlesOfParts>
    <vt:vector size="62" baseType="lpstr">
      <vt:lpstr>Office Theme</vt:lpstr>
      <vt:lpstr>Office Theme</vt:lpstr>
      <vt:lpstr>1_Office Theme</vt:lpstr>
      <vt:lpstr>PowerPoint Presentation</vt:lpstr>
      <vt:lpstr>V.Artava veltījums 2001.g. marta pašvaldību vēlēšanām</vt:lpstr>
      <vt:lpstr>Tēmas</vt:lpstr>
      <vt:lpstr>Balsošanas pienākums tiesību aktos</vt:lpstr>
      <vt:lpstr>Kādi ir nevēlētāji?</vt:lpstr>
      <vt:lpstr>Idealizēts modelis</vt:lpstr>
      <vt:lpstr>Ideoloģiju režģis</vt:lpstr>
      <vt:lpstr>Apolitiskums ir viena no politikām</vt:lpstr>
      <vt:lpstr>Frank Capra: «It’s a Wonderful Life» (1946)</vt:lpstr>
      <vt:lpstr>Interneta kolektīvā troļļa žēlabas (citēts pēc atmiņas)</vt:lpstr>
      <vt:lpstr>Vēlētāja lēmumu koks</vt:lpstr>
      <vt:lpstr>Eksponenciālais pieaugums</vt:lpstr>
      <vt:lpstr>Cik veidos var nobalsot 12.Saeimas vēlēšanās?</vt:lpstr>
      <vt:lpstr>Vienmandātu (first-past-the-post vai alternative vote)</vt:lpstr>
      <vt:lpstr>Salīdzinājums ar citu valstu likumdevēju vēlēšanām</vt:lpstr>
      <vt:lpstr>Lēmumu pieņemšanas nogurums (Decision Fatigue)</vt:lpstr>
      <vt:lpstr>Vēlēšanu sistēmas stabilitāte</vt:lpstr>
      <vt:lpstr>Vēlētāju dalība tuvina iznākumu «konverģences p-tam»</vt:lpstr>
      <vt:lpstr>Iedzīvotāju uzskaites īpatnības jeb «mirušās dvēseles»</vt:lpstr>
      <vt:lpstr>Vai Saeimas vēlēšanas ir vienlīdzīgas?</vt:lpstr>
      <vt:lpstr>Vai to var labot? </vt:lpstr>
      <vt:lpstr>Ja vietas dalītu proporcionāli vēlējušo skaitam...</vt:lpstr>
      <vt:lpstr>Lokomotīves efekts – Coattail Effect</vt:lpstr>
      <vt:lpstr>Kastīšu-ūsu diagrammas (Boxplot) piemērs</vt:lpstr>
      <vt:lpstr>IQR – kvartiļu intervāls (Interquartile Range)</vt:lpstr>
      <vt:lpstr>I.K.S. (Individuālo kampaņu stabilitāte)</vt:lpstr>
      <vt:lpstr>11.Saeima Rīgā: Vienotība</vt:lpstr>
      <vt:lpstr>11.Saeima Rīgā: Zatlera Reformu Partija</vt:lpstr>
      <vt:lpstr>11.Saeima Rīgā: Saskaņas Centrs</vt:lpstr>
      <vt:lpstr>11.Saeima Rīgā: Nacionālā apvienība</vt:lpstr>
      <vt:lpstr>11.Saeima Rīgā: Zaļo Zemnieku savienība (ZZS)</vt:lpstr>
      <vt:lpstr>11.Saeima: IQR atkarībā no saraksta un novada</vt:lpstr>
      <vt:lpstr>11.Saeima: Indiv.kamp.stabilitāte pēc saraksta un novada</vt:lpstr>
      <vt:lpstr>10.Saeimas kandidātu punktu izkliede (relatīvā skala)</vt:lpstr>
      <vt:lpstr>11.Saeimas kandidātu punktu izkliede</vt:lpstr>
      <vt:lpstr>Nestabilitātes mīnusi</vt:lpstr>
      <vt:lpstr>Kandidātu dzimums – 10.Saeima</vt:lpstr>
      <vt:lpstr>Kandidātu dzimums – 11.Saeima</vt:lpstr>
      <vt:lpstr>Kandidātu dzimums – 12.Saeima</vt:lpstr>
      <vt:lpstr>Par sievietēm</vt:lpstr>
      <vt:lpstr>Vīriešu punktu pārsvars (visi 11.Saeimas kandidāti)</vt:lpstr>
      <vt:lpstr>Vīriešu punktu pārsvars (izņemot pirmos 3 katrā apg.)</vt:lpstr>
      <vt:lpstr>Protesta balsotāji</vt:lpstr>
      <vt:lpstr>Protesta balsojumu veidi</vt:lpstr>
      <vt:lpstr>Deputātu rotēšanas akcija «Izsvītro pirmos piecus»</vt:lpstr>
      <vt:lpstr>«Slēgtie saraksti» vs. pilnīga kandidātu rotācija</vt:lpstr>
      <vt:lpstr>Ierosinājumi</vt:lpstr>
      <vt:lpstr>Vēlētāju vecuma cenzs (Austrija, Brazīlija, Malta - 16)</vt:lpstr>
      <vt:lpstr>Dažādas izmaiņas</vt:lpstr>
      <vt:lpstr>Pirmsvēlēšanas (Primaries)</vt:lpstr>
      <vt:lpstr>Nobeigums</vt:lpstr>
      <vt:lpstr>Hán Fēizǐ – 1.zīm. </vt:lpstr>
      <vt:lpstr>Hán Fēizǐ – 2.,3.,4.zīm. </vt:lpstr>
      <vt:lpstr>Hán Fēizǐ – 5.,6.zīm. </vt:lpstr>
      <vt:lpstr>Šaurs redzeslauks un pragmatisma trūkums</vt:lpstr>
      <vt:lpstr>J.Čakste: Citāts par Tērbatu un Maskavu – 1.daļa</vt:lpstr>
      <vt:lpstr>J.Čakste: Citāts par Tērbatu un Maskavu – 2.daļa</vt:lpstr>
      <vt:lpstr>Pasākumi labākai vēlētāju informētībai</vt:lpstr>
      <vt:lpstr>Paldies!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Apsitis, Kalvis</dc:creator>
  <cp:lastModifiedBy>Apsitis, Kalvis</cp:lastModifiedBy>
  <cp:revision>357</cp:revision>
  <dcterms:modified xsi:type="dcterms:W3CDTF">2014-09-20T05:39:27Z</dcterms:modified>
</cp:coreProperties>
</file>