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7" r:id="rId3"/>
  </p:sldMasterIdLst>
  <p:notesMasterIdLst>
    <p:notesMasterId r:id="rId26"/>
  </p:notesMasterIdLst>
  <p:handoutMasterIdLst>
    <p:handoutMasterId r:id="rId27"/>
  </p:handoutMasterIdLst>
  <p:sldIdLst>
    <p:sldId id="256" r:id="rId4"/>
    <p:sldId id="361" r:id="rId5"/>
    <p:sldId id="302" r:id="rId6"/>
    <p:sldId id="324" r:id="rId7"/>
    <p:sldId id="326" r:id="rId8"/>
    <p:sldId id="330" r:id="rId9"/>
    <p:sldId id="328" r:id="rId10"/>
    <p:sldId id="327" r:id="rId11"/>
    <p:sldId id="357" r:id="rId12"/>
    <p:sldId id="359" r:id="rId13"/>
    <p:sldId id="360" r:id="rId14"/>
    <p:sldId id="303" r:id="rId15"/>
    <p:sldId id="346" r:id="rId16"/>
    <p:sldId id="334" r:id="rId17"/>
    <p:sldId id="343" r:id="rId18"/>
    <p:sldId id="344" r:id="rId19"/>
    <p:sldId id="345" r:id="rId20"/>
    <p:sldId id="335" r:id="rId21"/>
    <p:sldId id="356" r:id="rId22"/>
    <p:sldId id="300" r:id="rId23"/>
    <p:sldId id="311" r:id="rId24"/>
    <p:sldId id="312" r:id="rId25"/>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3F7B96F9-CD7B-42B2-8C0C-D29AB9EEF09B}">
          <p14:sldIdLst>
            <p14:sldId id="256"/>
            <p14:sldId id="361"/>
          </p14:sldIdLst>
        </p14:section>
        <p14:section name="Par vēlēšanu sistēmu" id="{BA494DE0-03E2-4678-9E9C-E2E0C5ECF923}">
          <p14:sldIdLst/>
        </p14:section>
        <p14:section name="Vēlētāja lēmumu koks" id="{0E793F4B-FE20-41AF-B2C3-A39228C587BE}">
          <p14:sldIdLst>
            <p14:sldId id="302"/>
            <p14:sldId id="324"/>
            <p14:sldId id="326"/>
            <p14:sldId id="330"/>
            <p14:sldId id="328"/>
            <p14:sldId id="327"/>
          </p14:sldIdLst>
        </p14:section>
        <p14:section name="Sistēmas stabilitāte" id="{3192BFE8-9125-412C-B1F4-84AE25E11B2C}">
          <p14:sldIdLst>
            <p14:sldId id="357"/>
            <p14:sldId id="359"/>
            <p14:sldId id="360"/>
            <p14:sldId id="303"/>
          </p14:sldIdLst>
        </p14:section>
        <p14:section name="Nestabilitātes mīnusi" id="{B17DC744-44B3-45E8-9DD6-BBD0A1F32679}">
          <p14:sldIdLst>
            <p14:sldId id="346"/>
            <p14:sldId id="334"/>
            <p14:sldId id="343"/>
            <p14:sldId id="344"/>
            <p14:sldId id="345"/>
            <p14:sldId id="335"/>
            <p14:sldId id="356"/>
          </p14:sldIdLst>
        </p14:section>
        <p14:section name="Protesta balsotāji" id="{678F07AC-D87E-46D2-8906-EDA342DE2623}">
          <p14:sldIdLst/>
        </p14:section>
        <p14:section name="Secinājumi" id="{3451516F-104B-43CF-93C9-FE2E9E5D7773}">
          <p14:sldIdLst/>
        </p14:section>
        <p14:section name="Nobeigums" id="{12231C97-BD64-45EA-906F-077EC5232BF8}">
          <p14:sldIdLst>
            <p14:sldId id="300"/>
            <p14:sldId id="311"/>
            <p14:sldId id="31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sitis, Kalvis" initials="k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2D"/>
    <a:srgbClr val="5AFF2D"/>
    <a:srgbClr val="2DD20F"/>
    <a:srgbClr val="66FF33"/>
    <a:srgbClr val="FFB487"/>
    <a:srgbClr val="FF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51" autoAdjust="0"/>
  </p:normalViewPr>
  <p:slideViewPr>
    <p:cSldViewPr>
      <p:cViewPr varScale="1">
        <p:scale>
          <a:sx n="85" d="100"/>
          <a:sy n="85" d="100"/>
        </p:scale>
        <p:origin x="82" y="67"/>
      </p:cViewPr>
      <p:guideLst>
        <p:guide orient="horz" pos="1620"/>
        <p:guide pos="2880"/>
      </p:guideLst>
    </p:cSldViewPr>
  </p:slideViewPr>
  <p:notesTextViewPr>
    <p:cViewPr>
      <p:scale>
        <a:sx n="1" d="1"/>
        <a:sy n="1" d="1"/>
      </p:scale>
      <p:origin x="0" y="0"/>
    </p:cViewPr>
  </p:notesTextViewPr>
  <p:notesViewPr>
    <p:cSldViewPr>
      <p:cViewPr varScale="1">
        <p:scale>
          <a:sx n="50" d="100"/>
          <a:sy n="50" d="100"/>
        </p:scale>
        <p:origin x="-29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3A3B34D6-6777-40CA-B215-158811C08A03}" type="datetimeFigureOut">
              <a:rPr lang="en-GB" smtClean="0"/>
              <a:t>28/09/2018</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E243CBEC-3EF6-4DCD-BB7A-90EBBA3C59B2}" type="slidenum">
              <a:rPr lang="en-GB" smtClean="0"/>
              <a:t>‹#›</a:t>
            </a:fld>
            <a:endParaRPr lang="en-GB"/>
          </a:p>
        </p:txBody>
      </p:sp>
    </p:spTree>
    <p:extLst>
      <p:ext uri="{BB962C8B-B14F-4D97-AF65-F5344CB8AC3E}">
        <p14:creationId xmlns:p14="http://schemas.microsoft.com/office/powerpoint/2010/main" val="644655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nytimes.com/2011/08/21/magazine/do-you-suffer-from-decision-fatigue.html?pagewanted=all&amp;_r=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r>
              <a:rPr lang="lv-LV" dirty="0"/>
              <a:t>Linkā varētu publiskot</a:t>
            </a:r>
            <a:r>
              <a:rPr lang="lv-LV" baseline="0" dirty="0"/>
              <a:t> atjauninātus šīs prezentācijas laidienus; arī aprēķinu paraugus, utml. </a:t>
            </a:r>
          </a:p>
          <a:p>
            <a:r>
              <a:rPr lang="lv-LV" baseline="0" dirty="0"/>
              <a:t>Varētu par šo atgādināt arī lekcijas beigās. </a:t>
            </a:r>
            <a:endParaRPr dirty="0"/>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Par lokomotīves efektu reizēm</a:t>
            </a:r>
            <a:r>
              <a:rPr lang="lv-LV" baseline="0" dirty="0"/>
              <a:t> var runāt pat mažoritārajās sistēmās – piemēram, ja prezidenta kandidāts (tāds kā Ronalds Reigans) ir spēcīgs, un izraisa lielāku atbalstu citiem savas partijas kandidātiem arī ASV Kongresa abu palātu vēlēšanās. </a:t>
            </a:r>
          </a:p>
          <a:p>
            <a:r>
              <a:rPr lang="lv-LV" baseline="0" dirty="0"/>
              <a:t>Tomēr tipiskās lokomotīvju (jeb «frakas ļipu») efekta izpausmes ir proporcionālajā sistēmā, kur ir daudzmandātu apgabali. </a:t>
            </a:r>
          </a:p>
          <a:p>
            <a:endParaRPr lang="lv-LV" baseline="0" dirty="0"/>
          </a:p>
          <a:p>
            <a:r>
              <a:rPr lang="lv-LV" baseline="0" dirty="0"/>
              <a:t>Lokomotīves efekts nav nekas slikts pats par sevi – svarīgi, vai vagoniņi nonāk Saeimā pelnīti un vai process ir pietiekami stabils.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12</a:t>
            </a:fld>
            <a:endParaRPr lang="en-US"/>
          </a:p>
        </p:txBody>
      </p:sp>
    </p:spTree>
    <p:extLst>
      <p:ext uri="{BB962C8B-B14F-4D97-AF65-F5344CB8AC3E}">
        <p14:creationId xmlns:p14="http://schemas.microsoft.com/office/powerpoint/2010/main" val="316291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Partijas šajā diagrammā sakārtotas pēc augoša sieviešu īpatsvara.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14</a:t>
            </a:fld>
            <a:endParaRPr lang="en-US"/>
          </a:p>
        </p:txBody>
      </p:sp>
    </p:spTree>
    <p:extLst>
      <p:ext uri="{BB962C8B-B14F-4D97-AF65-F5344CB8AC3E}">
        <p14:creationId xmlns:p14="http://schemas.microsoft.com/office/powerpoint/2010/main" val="190309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Šis grafiks parāda tendenci</a:t>
            </a:r>
            <a:r>
              <a:rPr lang="lv-LV" baseline="0" dirty="0"/>
              <a:t> – jo «atbildīgāka» kāda loma valsts politikā, jo mazāks tur sieviešu īpatsvars. </a:t>
            </a:r>
          </a:p>
          <a:p>
            <a:pPr marL="171450" indent="-171450">
              <a:buFont typeface="Arial" panose="020B0604020202020204" pitchFamily="34" charset="0"/>
              <a:buChar char="•"/>
            </a:pPr>
            <a:r>
              <a:rPr lang="lv-LV" baseline="0" dirty="0"/>
              <a:t>Sīkpartiju kandidātu vidū sieviešu ir diezgan daudz (visu kandidātu grafiks melnā krāsā)</a:t>
            </a:r>
          </a:p>
          <a:p>
            <a:pPr marL="171450" indent="-171450">
              <a:buFont typeface="Arial" panose="020B0604020202020204" pitchFamily="34" charset="0"/>
              <a:buChar char="•"/>
            </a:pPr>
            <a:r>
              <a:rPr lang="lv-LV" baseline="0" dirty="0"/>
              <a:t>Saeimā pārstāvēto partiju kandidātu vidū sieviešu ir mazāk (zaļais grafiks)</a:t>
            </a:r>
          </a:p>
          <a:p>
            <a:pPr marL="171450" indent="-171450">
              <a:buFont typeface="Arial" panose="020B0604020202020204" pitchFamily="34" charset="0"/>
              <a:buChar char="•"/>
            </a:pPr>
            <a:r>
              <a:rPr lang="lv-LV" baseline="0" dirty="0"/>
              <a:t>To kandidātu, kurus Saeimā pārstāvētās partijas izvirzīja par sarakstu līderiem (pirmie 5 kandidāti katrā no 5 apgabaliem) – sieviešu vēl mazāk</a:t>
            </a:r>
          </a:p>
          <a:p>
            <a:pPr marL="171450" indent="-171450">
              <a:buFont typeface="Arial" panose="020B0604020202020204" pitchFamily="34" charset="0"/>
              <a:buChar char="•"/>
            </a:pPr>
            <a:r>
              <a:rPr lang="lv-LV" baseline="0" dirty="0"/>
              <a:t>Ievēlēto deputātu vidū – parasti vēl mazāk. </a:t>
            </a:r>
          </a:p>
          <a:p>
            <a:pPr marL="171450" indent="-171450">
              <a:buFont typeface="Arial" panose="020B0604020202020204" pitchFamily="34" charset="0"/>
              <a:buChar char="•"/>
            </a:pPr>
            <a:endParaRPr lang="lv-LV" baseline="0" dirty="0"/>
          </a:p>
          <a:p>
            <a:pPr marL="0" indent="0">
              <a:buFont typeface="Arial" panose="020B0604020202020204" pitchFamily="34" charset="0"/>
              <a:buNone/>
            </a:pPr>
            <a:r>
              <a:rPr lang="lv-LV" baseline="0" dirty="0"/>
              <a:t>Mēs zinām visu partiju kandidātus 12.Saeimai, bet vēl nezinām, kuras partijas pārsniegs 5% barjeru – tādēļ situācijas ticamākās izmaiņas attēlotas ar raustītām līnijām. Ticamākie pieņēmumi ir divi: (1) Saeimā iekļūst esošās tur pārstāvētās partijas (Vienotība, NA, ZZS, SC), bet neviens cits; (2) Saeimā bez nosauktajām iekļūst arī I.Sudrabas veidotā partija (šajā gadījumā ir spēkā augšējie zaļā un sarkanā grafika punkti).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17</a:t>
            </a:fld>
            <a:endParaRPr lang="en-US"/>
          </a:p>
        </p:txBody>
      </p:sp>
    </p:spTree>
    <p:extLst>
      <p:ext uri="{BB962C8B-B14F-4D97-AF65-F5344CB8AC3E}">
        <p14:creationId xmlns:p14="http://schemas.microsoft.com/office/powerpoint/2010/main" val="2433413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Kreisajā diagrammā apkopoti punkti 5 partijām, kas piedalījās 11.Saeimas vēlēšanās – precīzāk</a:t>
            </a:r>
            <a:r>
              <a:rPr lang="lv-LV" baseline="0" dirty="0"/>
              <a:t>: katra kandidāta grozījums (plusiņi mīnus svītrojumi).  </a:t>
            </a:r>
            <a:br>
              <a:rPr lang="lv-LV" baseline="0" dirty="0"/>
            </a:br>
            <a:r>
              <a:rPr lang="lv-LV" baseline="0" dirty="0"/>
              <a:t>(A) visiem kandidātiem (pelēkais stabiņš)</a:t>
            </a:r>
          </a:p>
          <a:p>
            <a:r>
              <a:rPr lang="lv-LV" baseline="0" dirty="0"/>
              <a:t>(B) kandidātiem, kuri ir sievietes (rozā stabiņš)</a:t>
            </a:r>
          </a:p>
          <a:p>
            <a:r>
              <a:rPr lang="lv-LV" baseline="0" dirty="0"/>
              <a:t>(C) kandidātiem, kuri ir vīrieši (zilais stabiņš)</a:t>
            </a:r>
          </a:p>
          <a:p>
            <a:r>
              <a:rPr lang="lv-LV" baseline="0" dirty="0"/>
              <a:t>Kā redzams, SC vēlētājs ir noskaņots krietni «pozitīvāk» – biežāk liek plusiņus. No otras puses, SC balsotāji relatīvi nedaudz vairāk atbalsta vīriešus. </a:t>
            </a:r>
          </a:p>
          <a:p>
            <a:endParaRPr lang="lv-LV" baseline="0" dirty="0"/>
          </a:p>
          <a:p>
            <a:r>
              <a:rPr lang="lv-LV" baseline="0" dirty="0"/>
              <a:t>Labajā pusē diagramma attēlo starpību starp zilo un rozā stabiņu – t.i. Kāda ir punktu </a:t>
            </a:r>
            <a:endParaRPr lang="lv-LV" dirty="0"/>
          </a:p>
        </p:txBody>
      </p:sp>
      <p:sp>
        <p:nvSpPr>
          <p:cNvPr id="4" name="Slide Number Placeholder 3"/>
          <p:cNvSpPr>
            <a:spLocks noGrp="1"/>
          </p:cNvSpPr>
          <p:nvPr>
            <p:ph type="sldNum" idx="10"/>
          </p:nvPr>
        </p:nvSpPr>
        <p:spPr/>
        <p:txBody>
          <a:bodyPr/>
          <a:lstStyle/>
          <a:p>
            <a:pPr algn="r"/>
            <a:fld id="{59F38593-E0AF-4C4A-8A23-F1E93B36D532}" type="slidenum">
              <a:rPr lang="en-US" smtClean="0"/>
              <a:t>18</a:t>
            </a:fld>
            <a:endParaRPr lang="en-US"/>
          </a:p>
        </p:txBody>
      </p:sp>
    </p:spTree>
    <p:extLst>
      <p:ext uri="{BB962C8B-B14F-4D97-AF65-F5344CB8AC3E}">
        <p14:creationId xmlns:p14="http://schemas.microsoft.com/office/powerpoint/2010/main" val="2980618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Šeit redzams efekts, ja</a:t>
            </a:r>
            <a:r>
              <a:rPr lang="lv-LV" baseline="0" dirty="0"/>
              <a:t> izlaiž sarakstu līderus (par kuriem vēlētājiem parasti ir kaut kāds viedoklis, lai kāds arī būtu viņu dzimums). Šajā gadījumā redzam, ka vienotības un zaļo zemnieku vēlētājs ir kritisks pret saraksta tālāko daļu (ja no tās atskaita 3 līderus); toties relatīvi biežāk balso par sievietēm. </a:t>
            </a:r>
          </a:p>
          <a:p>
            <a:endParaRPr lang="lv-LV" baseline="0" dirty="0"/>
          </a:p>
          <a:p>
            <a:r>
              <a:rPr lang="lv-LV" baseline="0" dirty="0"/>
              <a:t>Ja izlaiž vēl vairāk – tendence tālāk nemainās. </a:t>
            </a:r>
          </a:p>
          <a:p>
            <a:endParaRPr lang="lv-LV" baseline="0" dirty="0"/>
          </a:p>
          <a:p>
            <a:r>
              <a:rPr lang="lv-LV" baseline="0" dirty="0"/>
              <a:t>Starpības precīzos skaitļos: </a:t>
            </a:r>
          </a:p>
          <a:p>
            <a:r>
              <a:rPr lang="lv-LV" baseline="0" dirty="0"/>
              <a:t>-969; -72; 760; 100; -200</a:t>
            </a:r>
          </a:p>
        </p:txBody>
      </p:sp>
      <p:sp>
        <p:nvSpPr>
          <p:cNvPr id="4" name="Slide Number Placeholder 3"/>
          <p:cNvSpPr>
            <a:spLocks noGrp="1"/>
          </p:cNvSpPr>
          <p:nvPr>
            <p:ph type="sldNum" idx="10"/>
          </p:nvPr>
        </p:nvSpPr>
        <p:spPr/>
        <p:txBody>
          <a:bodyPr/>
          <a:lstStyle/>
          <a:p>
            <a:pPr algn="r"/>
            <a:fld id="{59F38593-E0AF-4C4A-8A23-F1E93B36D532}" type="slidenum">
              <a:rPr lang="en-US" smtClean="0"/>
              <a:t>19</a:t>
            </a:fld>
            <a:endParaRPr lang="en-US"/>
          </a:p>
        </p:txBody>
      </p:sp>
    </p:spTree>
    <p:extLst>
      <p:ext uri="{BB962C8B-B14F-4D97-AF65-F5344CB8AC3E}">
        <p14:creationId xmlns:p14="http://schemas.microsoft.com/office/powerpoint/2010/main" val="152510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三虱相與訟，一虱過之，曰：「訟者奚說？」三虱曰：「爭肥饒之地。」 一虱曰：「若亦不患臘之至而茅之燥耳，若又奚患？」於是乃相與聚嘬其母而食之。彘臞，人乃弗殺。</a:t>
            </a: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Once three lice were biting a pig and disputing with one another. Another louse, passing by them, asked, "What are you disputing about?" "We are fighting for fat places," replied the three lice. "If you fellows do not worry about the arrival of the mid-winter festival and the burning of the </a:t>
            </a:r>
            <a:r>
              <a:rPr lang="en-GB" sz="1200" b="0" i="0" kern="1200" dirty="0" err="1">
                <a:solidFill>
                  <a:schemeClr val="tx1"/>
                </a:solidFill>
                <a:effectLst/>
                <a:latin typeface="+mn-lt"/>
                <a:ea typeface="+mn-ea"/>
                <a:cs typeface="+mn-cs"/>
              </a:rPr>
              <a:t>miscanthus</a:t>
            </a:r>
            <a:r>
              <a:rPr lang="en-GB" sz="1200" b="0" i="0" kern="1200" dirty="0">
                <a:solidFill>
                  <a:schemeClr val="tx1"/>
                </a:solidFill>
                <a:effectLst/>
                <a:latin typeface="+mn-lt"/>
                <a:ea typeface="+mn-ea"/>
                <a:cs typeface="+mn-cs"/>
              </a:rPr>
              <a:t>, what else should you worry about?" So saying, the last louse joined the three in biting the body of the pig and ate as much as they wanted. In the meantime, the pig became very thin, wherefore people did not kill it at the time of the festival.</a:t>
            </a:r>
            <a:endParaRPr lang="lv-LV"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lv-LV" sz="1200" b="0" i="0" kern="1200" dirty="0">
                <a:solidFill>
                  <a:schemeClr val="tx1"/>
                </a:solidFill>
                <a:effectLst/>
                <a:latin typeface="+mn-lt"/>
                <a:ea typeface="+mn-ea"/>
                <a:cs typeface="+mn-cs"/>
              </a:rPr>
              <a:t>Zīmējumi aizgūti no karikatūru grāmatas:</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20</a:t>
            </a:fld>
            <a:endParaRPr lang="en-US"/>
          </a:p>
        </p:txBody>
      </p:sp>
    </p:spTree>
    <p:extLst>
      <p:ext uri="{BB962C8B-B14F-4D97-AF65-F5344CB8AC3E}">
        <p14:creationId xmlns:p14="http://schemas.microsoft.com/office/powerpoint/2010/main" val="280483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Stāvokļi (1) un (3) ir stabili; stāvoklis (2) nav stabils. </a:t>
            </a:r>
          </a:p>
          <a:p>
            <a:r>
              <a:rPr lang="lv-LV" dirty="0"/>
              <a:t>S</a:t>
            </a:r>
            <a:r>
              <a:rPr lang="lv-LV" baseline="0" dirty="0"/>
              <a:t>tāvoklis (1) ir «mazāk stabils» nekā (3) – tam pietiek ar salīdzinoši nelielu izmaiņu, lai tas nonāktu citā stabilā stāvoklī.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a:t>
            </a:fld>
            <a:endParaRPr lang="en-US"/>
          </a:p>
        </p:txBody>
      </p:sp>
    </p:spTree>
    <p:extLst>
      <p:ext uri="{BB962C8B-B14F-4D97-AF65-F5344CB8AC3E}">
        <p14:creationId xmlns:p14="http://schemas.microsoft.com/office/powerpoint/2010/main" val="260360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4</a:t>
            </a:fld>
            <a:endParaRPr lang="en-US"/>
          </a:p>
        </p:txBody>
      </p:sp>
    </p:spTree>
    <p:extLst>
      <p:ext uri="{BB962C8B-B14F-4D97-AF65-F5344CB8AC3E}">
        <p14:creationId xmlns:p14="http://schemas.microsoft.com/office/powerpoint/2010/main" val="416178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Kvadriljons domāts t.s. īsajā</a:t>
            </a:r>
            <a:r>
              <a:rPr lang="lv-LV" baseline="0" dirty="0"/>
              <a:t> skalā – t.i. skaitlis 10^15.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a:t>
            </a:fld>
            <a:endParaRPr lang="en-US"/>
          </a:p>
        </p:txBody>
      </p:sp>
    </p:spTree>
    <p:extLst>
      <p:ext uri="{BB962C8B-B14F-4D97-AF65-F5344CB8AC3E}">
        <p14:creationId xmlns:p14="http://schemas.microsoft.com/office/powerpoint/2010/main" val="34043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Sistēmā, kurā vēlētājam ir</a:t>
            </a:r>
            <a:r>
              <a:rPr lang="lv-LV" baseline="0" dirty="0"/>
              <a:t> mazāk izvēļu, stabilitāti sasniegt ir drusku vienkāršāk (nav tik bieži jāanalizē troksnis). </a:t>
            </a:r>
          </a:p>
          <a:p>
            <a:r>
              <a:rPr lang="lv-LV" baseline="0" dirty="0"/>
              <a:t>Tomēr arī ASV ir dažas problēmas ar stabilitāti:</a:t>
            </a:r>
          </a:p>
          <a:p>
            <a:pPr marL="228600" indent="-228600">
              <a:buAutoNum type="arabicParenBoth"/>
            </a:pPr>
            <a:r>
              <a:rPr lang="lv-LV" baseline="0" dirty="0"/>
              <a:t>Gerrymandering (vienmandāta iecirkņu robežas kļūst ļoti robainas «packing» un «splitting» dēļ – t.i. notiek spēle uz to, lai pretinieka vēlētāji iespējami bieži zaudētu savas balsis «first past the post» sistēmas dēļ. </a:t>
            </a:r>
          </a:p>
          <a:p>
            <a:pPr marL="228600" indent="-228600">
              <a:buAutoNum type="arabicParenBoth"/>
            </a:pPr>
            <a:r>
              <a:rPr lang="lv-LV" baseline="0" dirty="0"/>
              <a:t>Reizēm balsošana «uzkaras» pārāk tuvu rezultātu dēļ (sal. 2000.g. prezidenta vēlēšanas Floridā). </a:t>
            </a:r>
          </a:p>
          <a:p>
            <a:pPr marL="228600" indent="-228600">
              <a:buAutoNum type="arabicParenBoth"/>
            </a:pPr>
            <a:r>
              <a:rPr lang="lv-LV" baseline="0" dirty="0"/>
              <a:t>Tautskaites (census) nepilnību dēļ balsis, kuras pienākas ASV Kongresa pārstāvju palātai ne vienmēr perfekti atspoguļo reālo iedzīvotāju skaitu.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6</a:t>
            </a:fld>
            <a:endParaRPr lang="en-US"/>
          </a:p>
        </p:txBody>
      </p:sp>
    </p:spTree>
    <p:extLst>
      <p:ext uri="{BB962C8B-B14F-4D97-AF65-F5344CB8AC3E}">
        <p14:creationId xmlns:p14="http://schemas.microsoft.com/office/powerpoint/2010/main" val="30610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lv-LV" b="1" dirty="0"/>
                  <a:t>Ukrainā</a:t>
                </a:r>
                <a:r>
                  <a:rPr lang="lv-LV" dirty="0"/>
                  <a:t> un </a:t>
                </a:r>
                <a:r>
                  <a:rPr lang="lv-LV" b="1" dirty="0"/>
                  <a:t>Vācijā</a:t>
                </a:r>
                <a:r>
                  <a:rPr lang="lv-LV" dirty="0"/>
                  <a:t> (jaukta sistēma; t.s. «slēgtie» jeb negrozāmie saraksti. Var nobalsot </a:t>
                </a:r>
                <a:r>
                  <a:rPr lang="lv-LV" dirty="0">
                    <a:solidFill>
                      <a:srgbClr val="FF0000"/>
                    </a:solidFill>
                  </a:rPr>
                  <a:t>aptuveni 100 veidos </a:t>
                </a:r>
                <a:r>
                  <a:rPr lang="lv-LV" dirty="0"/>
                  <a:t>(zīmējumā dotajā piemērā </a:t>
                </a:r>
                <a14:m>
                  <m:oMath xmlns:m="http://schemas.openxmlformats.org/officeDocument/2006/math">
                    <m:r>
                      <a:rPr lang="lv-LV" b="0" i="1" smtClean="0">
                        <a:solidFill>
                          <a:srgbClr val="FF0000"/>
                        </a:solidFill>
                        <a:latin typeface="Cambria Math"/>
                      </a:rPr>
                      <m:t>8</m:t>
                    </m:r>
                    <m:r>
                      <a:rPr lang="lv-LV" b="0" i="1" smtClean="0">
                        <a:solidFill>
                          <a:srgbClr val="FF0000"/>
                        </a:solidFill>
                        <a:latin typeface="Cambria Math"/>
                        <a:ea typeface="Cambria Math"/>
                      </a:rPr>
                      <m:t>×14=112</m:t>
                    </m:r>
                  </m:oMath>
                </a14:m>
                <a:r>
                  <a:rPr lang="lv-LV" dirty="0">
                    <a:solidFill>
                      <a:srgbClr val="FF0000"/>
                    </a:solidFill>
                  </a:rPr>
                  <a:t> veidos</a:t>
                </a:r>
                <a:r>
                  <a:rPr lang="lv-LV" dirty="0"/>
                  <a:t>). </a:t>
                </a:r>
              </a:p>
              <a:p>
                <a:pPr marL="285750" indent="-285750">
                  <a:buFont typeface="Arial" panose="020B0604020202020204" pitchFamily="34" charset="0"/>
                  <a:buChar char="•"/>
                </a:pPr>
                <a:r>
                  <a:rPr lang="lv-LV" b="1" dirty="0"/>
                  <a:t>Lietuvā</a:t>
                </a:r>
                <a:r>
                  <a:rPr lang="lv-LV" dirty="0"/>
                  <a:t> (jauktā sistēma; </a:t>
                </a:r>
                <a:r>
                  <a:rPr lang="lv-LV" dirty="0">
                    <a:solidFill>
                      <a:srgbClr val="FF0000"/>
                    </a:solidFill>
                  </a:rPr>
                  <a:t>nobalsošanas veidu ļoti daudz </a:t>
                </a:r>
                <a:r>
                  <a:rPr lang="lv-LV" dirty="0"/>
                  <a:t>– visa valsts ir viens daudzmandātu vēlēšanu apgabals, kur ievēl 70 deputātus; plus 71 – vienmandātu apgabalos). </a:t>
                </a:r>
              </a:p>
              <a:p>
                <a:pPr marL="285750" indent="-285750">
                  <a:buFont typeface="Arial" panose="020B0604020202020204" pitchFamily="34" charset="0"/>
                  <a:buChar char="•"/>
                </a:pPr>
                <a:r>
                  <a:rPr lang="lv-LV" b="1" dirty="0"/>
                  <a:t>Igaunijā</a:t>
                </a:r>
                <a:r>
                  <a:rPr lang="lv-LV" dirty="0"/>
                  <a:t> (</a:t>
                </a:r>
                <a:r>
                  <a:rPr lang="lv-LV" dirty="0">
                    <a:solidFill>
                      <a:srgbClr val="FF0000"/>
                    </a:solidFill>
                  </a:rPr>
                  <a:t>nobalsošanas veidu daži simti.</a:t>
                </a:r>
                <a:r>
                  <a:rPr lang="lv-LV" dirty="0"/>
                  <a:t> Proporcionāla sistēma; 12 daudzmandātu apgabali; var izvēlēties vienu atbalstāmo kandidātu). </a:t>
                </a:r>
              </a:p>
              <a:p>
                <a:endParaRPr lang="en-GB" dirty="0"/>
              </a:p>
            </p:txBody>
          </p:sp>
        </mc:Choice>
        <mc:Fallback xmlns="">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lv-LV" b="1" dirty="0" smtClean="0"/>
                  <a:t>Ukrainā</a:t>
                </a:r>
                <a:r>
                  <a:rPr lang="lv-LV" dirty="0" smtClean="0"/>
                  <a:t> un </a:t>
                </a:r>
                <a:r>
                  <a:rPr lang="lv-LV" b="1" dirty="0" smtClean="0"/>
                  <a:t>Vācijā</a:t>
                </a:r>
                <a:r>
                  <a:rPr lang="lv-LV" dirty="0" smtClean="0"/>
                  <a:t> (jaukta sistēma; t.s. «slēgtie» jeb negrozāmie saraksti. Var nobalsot </a:t>
                </a:r>
                <a:r>
                  <a:rPr lang="lv-LV" dirty="0" smtClean="0">
                    <a:solidFill>
                      <a:srgbClr val="FF0000"/>
                    </a:solidFill>
                  </a:rPr>
                  <a:t>aptuveni 100 veidos </a:t>
                </a:r>
                <a:r>
                  <a:rPr lang="lv-LV" dirty="0" smtClean="0"/>
                  <a:t>(zīmējumā dotajā piemērā </a:t>
                </a:r>
                <a:r>
                  <a:rPr lang="lv-LV" b="0" i="0" smtClean="0">
                    <a:solidFill>
                      <a:srgbClr val="FF0000"/>
                    </a:solidFill>
                    <a:latin typeface="Cambria Math"/>
                  </a:rPr>
                  <a:t>8</a:t>
                </a:r>
                <a:r>
                  <a:rPr lang="lv-LV" b="0" i="0" smtClean="0">
                    <a:solidFill>
                      <a:srgbClr val="FF0000"/>
                    </a:solidFill>
                    <a:latin typeface="Cambria Math"/>
                    <a:ea typeface="Cambria Math"/>
                  </a:rPr>
                  <a:t>×14=112</a:t>
                </a:r>
                <a:r>
                  <a:rPr lang="lv-LV" dirty="0" smtClean="0">
                    <a:solidFill>
                      <a:srgbClr val="FF0000"/>
                    </a:solidFill>
                  </a:rPr>
                  <a:t> veidos</a:t>
                </a:r>
                <a:r>
                  <a:rPr lang="lv-LV" dirty="0" smtClean="0"/>
                  <a:t>). </a:t>
                </a:r>
              </a:p>
              <a:p>
                <a:pPr marL="285750" indent="-285750">
                  <a:buFont typeface="Arial" panose="020B0604020202020204" pitchFamily="34" charset="0"/>
                  <a:buChar char="•"/>
                </a:pPr>
                <a:r>
                  <a:rPr lang="lv-LV" b="1" dirty="0" smtClean="0"/>
                  <a:t>Lietuvā</a:t>
                </a:r>
                <a:r>
                  <a:rPr lang="lv-LV" dirty="0" smtClean="0"/>
                  <a:t> (jauktā sistēma; </a:t>
                </a:r>
                <a:r>
                  <a:rPr lang="lv-LV" dirty="0" smtClean="0">
                    <a:solidFill>
                      <a:srgbClr val="FF0000"/>
                    </a:solidFill>
                  </a:rPr>
                  <a:t>nobalsošanas veidu ļoti daudz </a:t>
                </a:r>
                <a:r>
                  <a:rPr lang="lv-LV" dirty="0" smtClean="0"/>
                  <a:t>– visa valsts ir viens daudzmandātu vēlēšanu apgabals, kur ievēl 70 deputātus; plus 71 – vienmandātu apgabalos). </a:t>
                </a:r>
              </a:p>
              <a:p>
                <a:pPr marL="285750" indent="-285750">
                  <a:buFont typeface="Arial" panose="020B0604020202020204" pitchFamily="34" charset="0"/>
                  <a:buChar char="•"/>
                </a:pPr>
                <a:r>
                  <a:rPr lang="lv-LV" b="1" dirty="0" smtClean="0"/>
                  <a:t>Igaunijā</a:t>
                </a:r>
                <a:r>
                  <a:rPr lang="lv-LV" dirty="0" smtClean="0"/>
                  <a:t> (</a:t>
                </a:r>
                <a:r>
                  <a:rPr lang="lv-LV" dirty="0" smtClean="0">
                    <a:solidFill>
                      <a:srgbClr val="FF0000"/>
                    </a:solidFill>
                  </a:rPr>
                  <a:t>nobalsošanas veidu daži simti.</a:t>
                </a:r>
                <a:r>
                  <a:rPr lang="lv-LV" dirty="0" smtClean="0"/>
                  <a:t> Proporcionāla sistēma; 12 daudzmandātu apgabali; var izvēlēties vienu atbalstāmo kandidātu). </a:t>
                </a:r>
              </a:p>
              <a:p>
                <a:endParaRPr lang="en-GB" dirty="0"/>
              </a:p>
            </p:txBody>
          </p:sp>
        </mc:Fallback>
      </mc:AlternateContent>
      <p:sp>
        <p:nvSpPr>
          <p:cNvPr id="4" name="Slide Number Placeholder 3"/>
          <p:cNvSpPr>
            <a:spLocks noGrp="1"/>
          </p:cNvSpPr>
          <p:nvPr>
            <p:ph type="sldNum" idx="10"/>
          </p:nvPr>
        </p:nvSpPr>
        <p:spPr/>
        <p:txBody>
          <a:bodyPr/>
          <a:lstStyle/>
          <a:p>
            <a:pPr algn="r"/>
            <a:fld id="{59F38593-E0AF-4C4A-8A23-F1E93B36D532}" type="slidenum">
              <a:rPr lang="en-US" smtClean="0"/>
              <a:t>7</a:t>
            </a:fld>
            <a:endParaRPr lang="en-US"/>
          </a:p>
        </p:txBody>
      </p:sp>
    </p:spTree>
    <p:extLst>
      <p:ext uri="{BB962C8B-B14F-4D97-AF65-F5344CB8AC3E}">
        <p14:creationId xmlns:p14="http://schemas.microsoft.com/office/powerpoint/2010/main" val="93606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hlinkClick r:id="rId3"/>
              </a:rPr>
              <a:t>http://www.nytimes.com/2011/08/21/magazine/do-you-suffer-from-decision-fatigue.html?pagewanted=all&amp;_r=0</a:t>
            </a:r>
            <a:r>
              <a:rPr lang="lv-LV" sz="1200" dirty="0"/>
              <a:t> </a:t>
            </a:r>
            <a:endParaRPr lang="lv-LV" dirty="0"/>
          </a:p>
          <a:p>
            <a:endParaRPr lang="lv-LV" dirty="0"/>
          </a:p>
          <a:p>
            <a:r>
              <a:rPr lang="lv-LV" dirty="0"/>
              <a:t>Dažādi «decision</a:t>
            </a:r>
            <a:r>
              <a:rPr lang="lv-LV" baseline="0" dirty="0"/>
              <a:t> fatigue» piemēri: </a:t>
            </a:r>
          </a:p>
          <a:p>
            <a:pPr marL="228600" indent="-228600">
              <a:buAutoNum type="arabicParenBoth"/>
            </a:pPr>
            <a:r>
              <a:rPr lang="lv-LV" baseline="0" dirty="0"/>
              <a:t>Skolotāji, kuri labo kontroldarbus/eksāmenus</a:t>
            </a:r>
          </a:p>
          <a:p>
            <a:pPr marL="228600" indent="-228600">
              <a:buAutoNum type="arabicParenBoth"/>
            </a:pPr>
            <a:r>
              <a:rPr lang="lv-LV" baseline="0" dirty="0"/>
              <a:t>Sociālie darbinieki, kuri izlemj par pabalstu piešķiršanu/nepiešķiršanu</a:t>
            </a:r>
          </a:p>
          <a:p>
            <a:pPr marL="228600" indent="-228600">
              <a:buAutoNum type="arabicParenBoth"/>
            </a:pPr>
            <a:r>
              <a:rPr lang="lv-LV" baseline="0" dirty="0"/>
              <a:t>Tiesneši, kuri lemj par nosacītu pirmstermiņa atbrīvošanu no soda. </a:t>
            </a:r>
          </a:p>
          <a:p>
            <a:pPr marL="228600" indent="-228600">
              <a:buAutoNum type="arabicParenBoth"/>
            </a:pPr>
            <a:endParaRPr lang="lv-LV" baseline="0" dirty="0"/>
          </a:p>
          <a:p>
            <a:pPr marL="0" indent="0">
              <a:buNone/>
            </a:pPr>
            <a:r>
              <a:rPr lang="lv-LV" baseline="0" dirty="0"/>
              <a:t>Saeimas vēlēšanu gadījumā «decision fatigue» ir jāpamato – teiksim, ar stereotipiskiem lēmumiem vai punktu skaita būtisku atkarību no deputātu kandidāta kārtas numura. </a:t>
            </a:r>
          </a:p>
          <a:p>
            <a:pPr marL="0" indent="0">
              <a:buNone/>
            </a:pPr>
            <a:endParaRPr lang="lv-LV" baseline="0" dirty="0"/>
          </a:p>
          <a:p>
            <a:pPr marL="0" indent="0">
              <a:buFont typeface="Arial" panose="020B0604020202020204" pitchFamily="34" charset="0"/>
              <a:buNone/>
            </a:pPr>
            <a:r>
              <a:rPr lang="lv-LV" sz="1200" dirty="0"/>
              <a:t>Atgriezenisko saiti dod arī pavisam vienkārša piedalīšanās vēlēšanās. </a:t>
            </a:r>
            <a:r>
              <a:rPr lang="lv-LV" sz="1200" i="0" dirty="0"/>
              <a:t>(Labā griba arī nav peļama (A.Brigadere)).</a:t>
            </a:r>
            <a:r>
              <a:rPr lang="lv-LV" sz="1200" i="0" baseline="0" dirty="0"/>
              <a:t> </a:t>
            </a:r>
            <a:r>
              <a:rPr lang="lv-LV" sz="1200" dirty="0"/>
              <a:t>Nevajag sarunas par «vēlētāju mājasdarbiem», u.c. </a:t>
            </a:r>
          </a:p>
          <a:p>
            <a:pPr marL="0" indent="0">
              <a:buNone/>
            </a:pPr>
            <a:endParaRPr lang="lv-LV" baseline="0" dirty="0"/>
          </a:p>
          <a:p>
            <a:pPr marL="228600" indent="-228600">
              <a:buAutoNum type="arabicParenBoth"/>
            </a:pP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8</a:t>
            </a:fld>
            <a:endParaRPr lang="en-US"/>
          </a:p>
        </p:txBody>
      </p:sp>
    </p:spTree>
    <p:extLst>
      <p:ext uri="{BB962C8B-B14F-4D97-AF65-F5344CB8AC3E}">
        <p14:creationId xmlns:p14="http://schemas.microsoft.com/office/powerpoint/2010/main" val="175707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http://www.wikipremed.com/image.php?img=020800_68zzzz189600_354px-Meta-stability.svg_68.jpg&amp;image_id=189600</a:t>
            </a:r>
            <a:endParaRPr lang="lv-LV" dirty="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9</a:t>
            </a:fld>
            <a:endParaRPr lang="en-US"/>
          </a:p>
        </p:txBody>
      </p:sp>
    </p:spTree>
    <p:extLst>
      <p:ext uri="{BB962C8B-B14F-4D97-AF65-F5344CB8AC3E}">
        <p14:creationId xmlns:p14="http://schemas.microsoft.com/office/powerpoint/2010/main" val="354923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a:t>Katram Latgales</a:t>
            </a:r>
            <a:r>
              <a:rPr lang="lv-LV" baseline="0" dirty="0"/>
              <a:t> vēlētājam ir it kā 1.25 balsis (ja Vidzemes vēlētājam ir 1 balss). </a:t>
            </a:r>
            <a:br>
              <a:rPr lang="lv-LV" baseline="0" dirty="0"/>
            </a:br>
            <a:r>
              <a:rPr lang="lv-LV" baseline="0" dirty="0"/>
              <a:t>Jautājums – ja Latgalē daudzi cilvēki ir nepareizi deklarējušies vai nepiedalās, varbūt tiem nedaudzajiem, kuri piedalās, pienākas bonuss?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11</a:t>
            </a:fld>
            <a:endParaRPr lang="en-US"/>
          </a:p>
        </p:txBody>
      </p:sp>
    </p:spTree>
    <p:extLst>
      <p:ext uri="{BB962C8B-B14F-4D97-AF65-F5344CB8AC3E}">
        <p14:creationId xmlns:p14="http://schemas.microsoft.com/office/powerpoint/2010/main" val="7286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55" name="PlaceHolder 2"/>
          <p:cNvSpPr>
            <a:spLocks noGrp="1"/>
          </p:cNvSpPr>
          <p:nvPr>
            <p:ph type="subTitle"/>
          </p:nvPr>
        </p:nvSpPr>
        <p:spPr>
          <a:xfrm>
            <a:off x="152280" y="895320"/>
            <a:ext cx="8838360" cy="3851280"/>
          </a:xfrm>
          <a:prstGeom prst="rect">
            <a:avLst/>
          </a:prstGeom>
        </p:spPr>
        <p:txBody>
          <a:bodyPr wrap="none" lIns="0" tIns="0" rIns="0" bIns="0" anchor="ctr"/>
          <a:lstStyle/>
          <a:p>
            <a:pPr algn="ct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solidFill>
                  <a:schemeClr val="bg1"/>
                </a:solidFill>
              </a:defRPr>
            </a:lvl1pPr>
          </a:lstStyle>
          <a:p>
            <a:endParaRPr dirty="0"/>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lvl1pPr>
              <a:defRPr sz="2400" b="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28/09/2018</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64441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lv-LV" dirty="0"/>
              <a:t>title</a:t>
            </a:r>
            <a:endParaRPr lang="en-GB" dirty="0"/>
          </a:p>
        </p:txBody>
      </p:sp>
      <p:sp>
        <p:nvSpPr>
          <p:cNvPr id="5" name="Text Placeholder 4"/>
          <p:cNvSpPr>
            <a:spLocks noGrp="1"/>
          </p:cNvSpPr>
          <p:nvPr>
            <p:ph type="body" sz="quarter" idx="11"/>
          </p:nvPr>
        </p:nvSpPr>
        <p:spPr>
          <a:xfrm>
            <a:off x="381000" y="2495550"/>
            <a:ext cx="48006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6"/>
          <p:cNvSpPr>
            <a:spLocks noGrp="1"/>
          </p:cNvSpPr>
          <p:nvPr>
            <p:ph type="body" sz="quarter" idx="12" hasCustomPrompt="1"/>
          </p:nvPr>
        </p:nvSpPr>
        <p:spPr>
          <a:xfrm>
            <a:off x="381000" y="2038350"/>
            <a:ext cx="5562600" cy="304800"/>
          </a:xfrm>
        </p:spPr>
        <p:txBody>
          <a:bodyPr>
            <a:noAutofit/>
          </a:bodyPr>
          <a:lstStyle>
            <a:lvl1pPr>
              <a:defRPr sz="2000" b="0">
                <a:solidFill>
                  <a:schemeClr val="bg1"/>
                </a:solidFill>
              </a:defRPr>
            </a:lvl1pPr>
          </a:lstStyle>
          <a:p>
            <a:pPr lvl="0"/>
            <a:r>
              <a:rPr lang="en-US" dirty="0"/>
              <a:t>Click to </a:t>
            </a:r>
            <a:r>
              <a:rPr lang="lv-LV" dirty="0"/>
              <a:t>e</a:t>
            </a:r>
            <a:r>
              <a:rPr lang="en-US" dirty="0" err="1"/>
              <a:t>dit</a:t>
            </a:r>
            <a:r>
              <a:rPr lang="en-US" dirty="0"/>
              <a:t> </a:t>
            </a:r>
            <a:r>
              <a:rPr lang="lv-LV" dirty="0"/>
              <a:t>subtitle</a:t>
            </a:r>
            <a:endParaRPr lang="en-US" dirty="0"/>
          </a:p>
        </p:txBody>
      </p:sp>
    </p:spTree>
    <p:extLst>
      <p:ext uri="{BB962C8B-B14F-4D97-AF65-F5344CB8AC3E}">
        <p14:creationId xmlns:p14="http://schemas.microsoft.com/office/powerpoint/2010/main" val="253682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28/09/2018</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357280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extLst>
      <p:ext uri="{BB962C8B-B14F-4D97-AF65-F5344CB8AC3E}">
        <p14:creationId xmlns:p14="http://schemas.microsoft.com/office/powerpoint/2010/main" val="3145439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p:nvPicPr>
        <p:blipFill>
          <a:blip r:embed="rId4"/>
          <a:stretch>
            <a:fillRect/>
          </a:stretch>
        </p:blipFill>
        <p:spPr>
          <a:xfrm>
            <a:off x="0" y="590400"/>
            <a:ext cx="9143280" cy="4571280"/>
          </a:xfrm>
          <a:prstGeom prst="rect">
            <a:avLst/>
          </a:prstGeom>
          <a:ln>
            <a:noFill/>
          </a:ln>
        </p:spPr>
      </p:pic>
      <p:pic>
        <p:nvPicPr>
          <p:cNvPr id="9" name="Picture 3"/>
          <p:cNvPicPr/>
          <p:nvPr/>
        </p:nvPicPr>
        <p:blipFill>
          <a:blip r:embed="rId5"/>
          <a:stretch>
            <a:fillRect/>
          </a:stretch>
        </p:blipFill>
        <p:spPr>
          <a:xfrm>
            <a:off x="257760" y="0"/>
            <a:ext cx="1904400" cy="951840"/>
          </a:xfrm>
          <a:prstGeom prst="rect">
            <a:avLst/>
          </a:prstGeom>
          <a:ln>
            <a:noFill/>
          </a:ln>
        </p:spPr>
      </p:pic>
      <p:sp>
        <p:nvSpPr>
          <p:cNvPr id="10" name="PlaceHolder 9"/>
          <p:cNvSpPr>
            <a:spLocks noGrp="1"/>
          </p:cNvSpPr>
          <p:nvPr>
            <p:ph type="title"/>
          </p:nvPr>
        </p:nvSpPr>
        <p:spPr>
          <a:xfrm>
            <a:off x="152280" y="-9000"/>
            <a:ext cx="7543080" cy="522720"/>
          </a:xfrm>
          <a:prstGeom prst="rect">
            <a:avLst/>
          </a:prstGeom>
        </p:spPr>
        <p:txBody>
          <a:bodyPr wrap="none" lIns="0" tIns="0" rIns="0" bIns="0" anchor="ctr"/>
          <a:lstStyle/>
          <a:p>
            <a:r>
              <a:rPr lang="en-US"/>
              <a:t>Click to edit the title text format</a:t>
            </a:r>
            <a:endParaRPr/>
          </a:p>
        </p:txBody>
      </p:sp>
      <p:sp>
        <p:nvSpPr>
          <p:cNvPr id="11" name="PlaceHolder 10"/>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4" name="Rectangle 13"/>
          <p:cNvSpPr/>
          <p:nvPr/>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2"/>
          <p:cNvPicPr/>
          <p:nvPr/>
        </p:nvPicPr>
        <p:blipFill>
          <a:blip r:embed="rId6"/>
          <a:stretch>
            <a:fillRect/>
          </a:stretch>
        </p:blipFill>
        <p:spPr>
          <a:xfrm>
            <a:off x="0" y="0"/>
            <a:ext cx="9143640" cy="511560"/>
          </a:xfrm>
          <a:prstGeom prst="rect">
            <a:avLst/>
          </a:prstGeom>
          <a:ln>
            <a:noFill/>
          </a:ln>
        </p:spPr>
      </p:pic>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pic>
        <p:nvPicPr>
          <p:cNvPr id="51" name="Picture 4"/>
          <p:cNvPicPr/>
          <p:nvPr/>
        </p:nvPicPr>
        <p:blipFill>
          <a:blip r:embed="rId7"/>
          <a:stretch>
            <a:fillRect/>
          </a:stretch>
        </p:blipFill>
        <p:spPr>
          <a:xfrm>
            <a:off x="8119080" y="0"/>
            <a:ext cx="1024200" cy="511560"/>
          </a:xfrm>
          <a:prstGeom prst="rect">
            <a:avLst/>
          </a:prstGeom>
          <a:ln>
            <a:noFill/>
          </a:ln>
        </p:spPr>
      </p:pic>
      <p:sp>
        <p:nvSpPr>
          <p:cNvPr id="52" name="PlaceHolder 5"/>
          <p:cNvSpPr>
            <a:spLocks noGrp="1"/>
          </p:cNvSpPr>
          <p:nvPr>
            <p:ph type="title"/>
          </p:nvPr>
        </p:nvSpPr>
        <p:spPr>
          <a:xfrm>
            <a:off x="152280" y="-9000"/>
            <a:ext cx="7543080" cy="522360"/>
          </a:xfrm>
          <a:prstGeom prst="rect">
            <a:avLst/>
          </a:prstGeom>
        </p:spPr>
        <p:txBody>
          <a:bodyPr lIns="90000" tIns="45000" rIns="90000" bIns="45000" anchor="ctr"/>
          <a:lstStyle/>
          <a:p>
            <a:pPr>
              <a:lnSpc>
                <a:spcPct val="100000"/>
              </a:lnSpc>
            </a:pPr>
            <a:r>
              <a:rPr lang="en-US" sz="2500" dirty="0">
                <a:solidFill>
                  <a:srgbClr val="000000"/>
                </a:solidFill>
                <a:latin typeface="Arial"/>
              </a:rPr>
              <a:t>Click to edit the title text </a:t>
            </a:r>
            <a:r>
              <a:rPr lang="en-US" sz="2500" dirty="0" err="1">
                <a:solidFill>
                  <a:srgbClr val="000000"/>
                </a:solidFill>
                <a:latin typeface="Arial"/>
              </a:rPr>
              <a:t>formatClick</a:t>
            </a:r>
            <a:r>
              <a:rPr lang="en-US" sz="2500" dirty="0">
                <a:solidFill>
                  <a:srgbClr val="000000"/>
                </a:solidFill>
                <a:latin typeface="Arial"/>
              </a:rPr>
              <a:t> to edit the title text </a:t>
            </a:r>
            <a:r>
              <a:rPr lang="en-US" sz="2500" dirty="0" err="1">
                <a:solidFill>
                  <a:srgbClr val="000000"/>
                </a:solidFill>
                <a:latin typeface="Arial"/>
              </a:rPr>
              <a:t>formatClick</a:t>
            </a:r>
            <a:r>
              <a:rPr lang="en-US" sz="2500" dirty="0">
                <a:solidFill>
                  <a:srgbClr val="000000"/>
                </a:solidFill>
                <a:latin typeface="Arial"/>
              </a:rPr>
              <a:t> to edit Master title style</a:t>
            </a:r>
            <a:endParaRPr dirty="0"/>
          </a:p>
        </p:txBody>
      </p:sp>
      <p:sp>
        <p:nvSpPr>
          <p:cNvPr id="53" name="PlaceHolder 6"/>
          <p:cNvSpPr>
            <a:spLocks noGrp="1"/>
          </p:cNvSpPr>
          <p:nvPr>
            <p:ph type="body"/>
          </p:nvPr>
        </p:nvSpPr>
        <p:spPr>
          <a:xfrm>
            <a:off x="152280" y="895320"/>
            <a:ext cx="8838360" cy="3850920"/>
          </a:xfrm>
          <a:prstGeom prst="rect">
            <a:avLst/>
          </a:prstGeom>
        </p:spPr>
        <p:txBody>
          <a:bodyPr lIns="90000" tIns="45000" rIns="90000" bIns="45000"/>
          <a:lstStyle/>
          <a:p>
            <a:pPr>
              <a:buSzPct val="25000"/>
              <a:buFont typeface="StarSymbol"/>
              <a:buChar char=""/>
            </a:pPr>
            <a:r>
              <a:rPr lang="en-US" sz="2000" dirty="0">
                <a:solidFill>
                  <a:srgbClr val="003352"/>
                </a:solidFill>
                <a:latin typeface="Arial"/>
              </a:rPr>
              <a:t>Click to edit the outline text format</a:t>
            </a:r>
            <a:endParaRPr dirty="0"/>
          </a:p>
          <a:p>
            <a:pPr lvl="1">
              <a:buSzPct val="25000"/>
              <a:buFont typeface="StarSymbol"/>
              <a:buChar char=""/>
            </a:pPr>
            <a:r>
              <a:rPr lang="en-US" sz="2000" dirty="0">
                <a:solidFill>
                  <a:srgbClr val="003352"/>
                </a:solidFill>
                <a:latin typeface="Arial"/>
              </a:rPr>
              <a:t>Second Outline Level</a:t>
            </a:r>
            <a:endParaRPr dirty="0"/>
          </a:p>
          <a:p>
            <a:pPr lvl="2">
              <a:buSzPct val="25000"/>
              <a:buFont typeface="StarSymbol"/>
              <a:buChar char=""/>
            </a:pPr>
            <a:r>
              <a:rPr lang="en-US" sz="2000" dirty="0">
                <a:solidFill>
                  <a:srgbClr val="003352"/>
                </a:solidFill>
                <a:latin typeface="Arial"/>
              </a:rPr>
              <a:t>Third Outline Level</a:t>
            </a:r>
            <a:endParaRPr dirty="0"/>
          </a:p>
          <a:p>
            <a:pPr lvl="3">
              <a:buSzPct val="25000"/>
              <a:buFont typeface="StarSymbol"/>
              <a:buChar char=""/>
            </a:pPr>
            <a:r>
              <a:rPr lang="en-US" sz="2000" dirty="0">
                <a:solidFill>
                  <a:srgbClr val="003352"/>
                </a:solidFill>
                <a:latin typeface="Arial"/>
              </a:rPr>
              <a:t>Fourth Outline Level</a:t>
            </a:r>
            <a:endParaRPr dirty="0"/>
          </a:p>
          <a:p>
            <a:pPr lvl="4">
              <a:buSzPct val="25000"/>
              <a:buFont typeface="StarSymbol"/>
              <a:buChar char=""/>
            </a:pPr>
            <a:r>
              <a:rPr lang="en-US" sz="2000" dirty="0">
                <a:solidFill>
                  <a:srgbClr val="003352"/>
                </a:solidFill>
                <a:latin typeface="Arial"/>
              </a:rPr>
              <a:t>Fifth Outline Level</a:t>
            </a:r>
            <a:endParaRPr dirty="0"/>
          </a:p>
          <a:p>
            <a:pPr lvl="5">
              <a:buSzPct val="25000"/>
              <a:buFont typeface="StarSymbol"/>
              <a:buChar char=""/>
            </a:pPr>
            <a:r>
              <a:rPr lang="en-US" sz="2000" dirty="0">
                <a:solidFill>
                  <a:srgbClr val="003352"/>
                </a:solidFill>
                <a:latin typeface="Arial"/>
              </a:rPr>
              <a:t>Sixth Outline Level</a:t>
            </a:r>
            <a:endParaRPr dirty="0"/>
          </a:p>
          <a:p>
            <a:pPr>
              <a:lnSpc>
                <a:spcPct val="100000"/>
              </a:lnSpc>
              <a:buFont typeface="Arial"/>
              <a:buChar char="•"/>
            </a:pPr>
            <a:r>
              <a:rPr lang="en-US" sz="2000" dirty="0">
                <a:solidFill>
                  <a:srgbClr val="003352"/>
                </a:solidFill>
                <a:latin typeface="Arial"/>
              </a:rPr>
              <a:t>Seventh Outline </a:t>
            </a:r>
            <a:r>
              <a:rPr lang="en-US" sz="2000" dirty="0" err="1">
                <a:solidFill>
                  <a:srgbClr val="003352"/>
                </a:solidFill>
                <a:latin typeface="Arial"/>
              </a:rPr>
              <a:t>LevelClick</a:t>
            </a:r>
            <a:r>
              <a:rPr lang="en-US" sz="2000" dirty="0">
                <a:solidFill>
                  <a:srgbClr val="003352"/>
                </a:solidFill>
                <a:latin typeface="Arial"/>
              </a:rPr>
              <a:t> to edit Master text styles</a:t>
            </a:r>
            <a:endParaRPr dirty="0"/>
          </a:p>
        </p:txBody>
      </p:sp>
      <p:sp>
        <p:nvSpPr>
          <p:cNvPr id="2" name="Rectangle 1"/>
          <p:cNvSpPr/>
          <p:nvPr/>
        </p:nvSpPr>
        <p:spPr>
          <a:xfrm>
            <a:off x="8631180" y="76200"/>
            <a:ext cx="436620"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defRPr sz="2000">
          <a:solidFill>
            <a:schemeClr val="bg1"/>
          </a:solidFill>
        </a:defRPr>
      </a:lvl1pPr>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dirty="0">
                <a:solidFill>
                  <a:srgbClr val="BFBFBF"/>
                </a:solidFill>
                <a:latin typeface="Arial"/>
                <a:ea typeface="DejaVu Sans"/>
              </a:rPr>
              <a:t>Creative Commons</a:t>
            </a:r>
            <a:endParaRPr dirty="0"/>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sp>
        <p:nvSpPr>
          <p:cNvPr id="11" name="Subtitle 2"/>
          <p:cNvSpPr txBox="1">
            <a:spLocks/>
          </p:cNvSpPr>
          <p:nvPr/>
        </p:nvSpPr>
        <p:spPr>
          <a:xfrm>
            <a:off x="0" y="1990271"/>
            <a:ext cx="6400593" cy="400504"/>
          </a:xfrm>
          <a:prstGeom prst="rect">
            <a:avLst/>
          </a:prstGeom>
          <a:solidFill>
            <a:schemeClr val="tx1">
              <a:alpha val="31000"/>
            </a:schemeClr>
          </a:solidFill>
        </p:spPr>
        <p:txBody>
          <a:bodyPr vert="horz" lIns="91440" tIns="45720" rIns="91440" bIns="45720" rtlCol="0" anchor="ctr" anchorCtr="0">
            <a:noAutofit/>
          </a:bodyPr>
          <a:lstStyle>
            <a:lvl1pPr marL="645750" indent="-285750">
              <a:buNone/>
              <a:defRPr lang="en-US" sz="1800" b="0" i="0" cap="none" dirty="0">
                <a:solidFill>
                  <a:schemeClr val="bg1"/>
                </a:solidFill>
              </a:defRPr>
            </a:lvl1pPr>
          </a:lstStyle>
          <a:p>
            <a:pPr marL="360000" indent="0"/>
            <a:endParaRPr lang="en-GB" kern="0" dirty="0"/>
          </a:p>
        </p:txBody>
      </p:sp>
      <p:sp>
        <p:nvSpPr>
          <p:cNvPr id="12" name="Text Placeholder 6"/>
          <p:cNvSpPr txBox="1">
            <a:spLocks/>
          </p:cNvSpPr>
          <p:nvPr/>
        </p:nvSpPr>
        <p:spPr>
          <a:xfrm>
            <a:off x="-2275" y="1414283"/>
            <a:ext cx="6403075" cy="557213"/>
          </a:xfrm>
          <a:prstGeom prst="rect">
            <a:avLst/>
          </a:prstGeom>
          <a:solidFill>
            <a:srgbClr val="0070C0">
              <a:alpha val="90000"/>
            </a:srgbClr>
          </a:solidFill>
        </p:spPr>
        <p:txBody>
          <a:bodyPr anchor="ctr" anchorCtr="0">
            <a:normAutofit/>
          </a:bodyPr>
          <a:lstStyle>
            <a:lvl1pPr marL="360000" indent="0" algn="l">
              <a:buNone/>
              <a:defRPr sz="2430" b="0" i="0" cap="small" baseline="0">
                <a:solidFill>
                  <a:schemeClr val="bg1"/>
                </a:solidFill>
              </a:defRPr>
            </a:lvl1pPr>
          </a:lstStyle>
          <a:p>
            <a:endParaRPr lang="en-GB" kern="0" dirty="0"/>
          </a:p>
        </p:txBody>
      </p:sp>
      <p:pic>
        <p:nvPicPr>
          <p:cNvPr id="14" name="Picture 3"/>
          <p:cNvPicPr/>
          <p:nvPr/>
        </p:nvPicPr>
        <p:blipFill>
          <a:blip r:embed="rId5"/>
          <a:stretch>
            <a:fillRect/>
          </a:stretch>
        </p:blipFill>
        <p:spPr>
          <a:xfrm>
            <a:off x="6477000" y="1428750"/>
            <a:ext cx="1904400" cy="951840"/>
          </a:xfrm>
          <a:prstGeom prst="rect">
            <a:avLst/>
          </a:prstGeom>
          <a:ln>
            <a:noFill/>
          </a:ln>
        </p:spPr>
      </p:pic>
      <p:sp>
        <p:nvSpPr>
          <p:cNvPr id="3" name="Rectangle 2"/>
          <p:cNvSpPr/>
          <p:nvPr/>
        </p:nvSpPr>
        <p:spPr>
          <a:xfrm>
            <a:off x="7429200" y="1553757"/>
            <a:ext cx="876600" cy="685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3"/>
          <p:cNvSpPr>
            <a:spLocks noGrp="1"/>
          </p:cNvSpPr>
          <p:nvPr>
            <p:ph type="title"/>
          </p:nvPr>
        </p:nvSpPr>
        <p:spPr>
          <a:xfrm>
            <a:off x="381000" y="1485530"/>
            <a:ext cx="5943600" cy="476620"/>
          </a:xfrm>
          <a:prstGeom prst="rect">
            <a:avLst/>
          </a:prstGeom>
        </p:spPr>
        <p:txBody>
          <a:bodyPr vert="horz" lIns="91440" tIns="45720" rIns="91440" bIns="45720" rtlCol="0" anchor="ctr">
            <a:noAutofit/>
          </a:bodyPr>
          <a:lstStyle/>
          <a:p>
            <a:r>
              <a:rPr lang="lv-LV" kern="0" dirty="0"/>
              <a:t>Click to edit title</a:t>
            </a:r>
          </a:p>
        </p:txBody>
      </p:sp>
      <p:sp>
        <p:nvSpPr>
          <p:cNvPr id="6" name="Text Placeholder 5"/>
          <p:cNvSpPr>
            <a:spLocks noGrp="1"/>
          </p:cNvSpPr>
          <p:nvPr>
            <p:ph type="body" idx="1"/>
          </p:nvPr>
        </p:nvSpPr>
        <p:spPr>
          <a:xfrm>
            <a:off x="457200" y="2495550"/>
            <a:ext cx="8229600" cy="20986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735504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defRPr sz="3200" cap="small" baseline="0">
          <a:solidFill>
            <a:schemeClr val="bg1"/>
          </a:solidFill>
        </a:defRPr>
      </a:lvl1pPr>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itvars.wordpress.com/2014/04/16/kads-ir-patiesais-veletaju-skaits-latvija/"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ritvars.wordpress.com/2013/11/07/vai-saeimas-velesanas-ir-vienlidziga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pulse/article/20140413164917-113496637-business-ethics-business-and-ethic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hyperlink" Target="https://www.linkedin.com/today/post/article/20140413164917-113496637-business-ethics-business-and-eth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bit.ly/1pWWAXW"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blogs.lse.ac.uk/politicsandpolicy/the-av-referendum-could-still-let-voters-choose-between-australian-av-and-the-london-form-of-a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hyperlink" Target="http://washminster.blogspot.com/2011/04/milton-keynes-city-council-elections.html"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763000" cy="707040"/>
          </a:xfrm>
          <a:prstGeom prst="rect">
            <a:avLst/>
          </a:prstGeom>
          <a:noFill/>
          <a:ln>
            <a:noFill/>
          </a:ln>
        </p:spPr>
        <p:txBody>
          <a:bodyPr lIns="90000" tIns="45000" rIns="90000" bIns="45000" anchor="ctr"/>
          <a:lstStyle/>
          <a:p>
            <a:pPr algn="r">
              <a:lnSpc>
                <a:spcPct val="100000"/>
              </a:lnSpc>
            </a:pPr>
            <a:r>
              <a:rPr lang="en-US" sz="4000" dirty="0" err="1">
                <a:solidFill>
                  <a:srgbClr val="000000"/>
                </a:solidFill>
                <a:latin typeface="Calibri"/>
                <a:ea typeface="DejaVu Sans"/>
              </a:rPr>
              <a:t>Saeimas</a:t>
            </a:r>
            <a:r>
              <a:rPr lang="en-US" sz="4000" dirty="0">
                <a:solidFill>
                  <a:srgbClr val="000000"/>
                </a:solidFill>
                <a:latin typeface="Calibri"/>
                <a:ea typeface="DejaVu Sans"/>
              </a:rPr>
              <a:t> v</a:t>
            </a:r>
            <a:r>
              <a:rPr lang="lv-LV" sz="4000" dirty="0">
                <a:solidFill>
                  <a:srgbClr val="000000"/>
                </a:solidFill>
                <a:latin typeface="Calibri"/>
                <a:ea typeface="DejaVu Sans"/>
              </a:rPr>
              <a:t>ēlēšanas: Procedūra un īstenība</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lv-LV" sz="2800" dirty="0">
                <a:solidFill>
                  <a:schemeClr val="bg1"/>
                </a:solidFill>
                <a:latin typeface="Calibri"/>
                <a:ea typeface="DejaVu Sans"/>
              </a:rPr>
              <a:t>Kalvis Apsītis</a:t>
            </a:r>
          </a:p>
          <a:p>
            <a:pPr>
              <a:lnSpc>
                <a:spcPct val="100000"/>
              </a:lnSpc>
            </a:pPr>
            <a:r>
              <a:rPr lang="en-US" sz="2800" dirty="0">
                <a:solidFill>
                  <a:schemeClr val="bg1"/>
                </a:solidFill>
                <a:latin typeface="Calibri"/>
                <a:ea typeface="DejaVu Sans"/>
              </a:rPr>
              <a:t>Forcepoint, </a:t>
            </a:r>
          </a:p>
          <a:p>
            <a:pPr>
              <a:lnSpc>
                <a:spcPct val="100000"/>
              </a:lnSpc>
            </a:pPr>
            <a:r>
              <a:rPr lang="en-US" sz="2800" dirty="0">
                <a:solidFill>
                  <a:schemeClr val="bg1"/>
                </a:solidFill>
                <a:latin typeface="Calibri"/>
                <a:ea typeface="DejaVu Sans"/>
              </a:rPr>
              <a:t>Technical Course Developer</a:t>
            </a:r>
            <a:endParaRPr lang="lv-LV" sz="2800" dirty="0">
              <a:solidFill>
                <a:schemeClr val="bg1"/>
              </a:solidFill>
              <a:latin typeface="Calibri"/>
              <a:ea typeface="DejaVu Sans"/>
            </a:endParaRPr>
          </a:p>
          <a:p>
            <a:pPr>
              <a:lnSpc>
                <a:spcPct val="100000"/>
              </a:lnSpc>
            </a:pPr>
            <a:endParaRPr lang="lv-LV" sz="2800" dirty="0">
              <a:solidFill>
                <a:schemeClr val="bg1"/>
              </a:solidFill>
              <a:latin typeface="Calibri"/>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Iedzīvotāju uzskaites īpatnības jeb «mirušās dvēseles»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5345435"/>
              </p:ext>
            </p:extLst>
          </p:nvPr>
        </p:nvGraphicFramePr>
        <p:xfrm>
          <a:off x="1447800" y="4019550"/>
          <a:ext cx="6472904" cy="741680"/>
        </p:xfrm>
        <a:graphic>
          <a:graphicData uri="http://schemas.openxmlformats.org/drawingml/2006/table">
            <a:tbl>
              <a:tblPr firstRow="1" bandRow="1">
                <a:tableStyleId>{5C22544A-7EE6-4342-B048-85BDC9FD1C3A}</a:tableStyleId>
              </a:tblPr>
              <a:tblGrid>
                <a:gridCol w="4998065">
                  <a:extLst>
                    <a:ext uri="{9D8B030D-6E8A-4147-A177-3AD203B41FA5}">
                      <a16:colId xmlns:a16="http://schemas.microsoft.com/office/drawing/2014/main" val="20000"/>
                    </a:ext>
                  </a:extLst>
                </a:gridCol>
                <a:gridCol w="1474839">
                  <a:extLst>
                    <a:ext uri="{9D8B030D-6E8A-4147-A177-3AD203B41FA5}">
                      <a16:colId xmlns:a16="http://schemas.microsoft.com/office/drawing/2014/main" val="20001"/>
                    </a:ext>
                  </a:extLst>
                </a:gridCol>
              </a:tblGrid>
              <a:tr h="370840">
                <a:tc>
                  <a:txBody>
                    <a:bodyPr/>
                    <a:lstStyle/>
                    <a:p>
                      <a:r>
                        <a:rPr lang="lv-LV" sz="1600" b="1" i="0" dirty="0">
                          <a:solidFill>
                            <a:schemeClr val="lt1"/>
                          </a:solidFill>
                          <a:effectLst/>
                          <a:latin typeface="+mn-lt"/>
                          <a:ea typeface="+mn-ea"/>
                          <a:cs typeface="+mn-cs"/>
                        </a:rPr>
                        <a:t>Balsstiesīgi 20.04.2011. iedzīvotāju reģistrā</a:t>
                      </a:r>
                      <a:endParaRPr lang="en-GB" sz="1600" dirty="0"/>
                    </a:p>
                  </a:txBody>
                  <a:tcPr/>
                </a:tc>
                <a:tc>
                  <a:txBody>
                    <a:bodyPr/>
                    <a:lstStyle/>
                    <a:p>
                      <a:r>
                        <a:rPr lang="en-GB" b="1" i="0" dirty="0">
                          <a:solidFill>
                            <a:schemeClr val="lt1"/>
                          </a:solidFill>
                          <a:effectLst/>
                          <a:latin typeface="+mn-lt"/>
                          <a:ea typeface="+mn-ea"/>
                          <a:cs typeface="+mn-cs"/>
                        </a:rPr>
                        <a:t>1493262</a:t>
                      </a:r>
                      <a:endParaRPr lang="en-GB" dirty="0"/>
                    </a:p>
                  </a:txBody>
                  <a:tcPr/>
                </a:tc>
                <a:extLst>
                  <a:ext uri="{0D108BD9-81ED-4DB2-BD59-A6C34878D82A}">
                    <a16:rowId xmlns:a16="http://schemas.microsoft.com/office/drawing/2014/main" val="10000"/>
                  </a:ext>
                </a:extLst>
              </a:tr>
              <a:tr h="370840">
                <a:tc>
                  <a:txBody>
                    <a:bodyPr/>
                    <a:lstStyle/>
                    <a:p>
                      <a:r>
                        <a:rPr lang="en-GB" sz="1600" b="1" i="0" dirty="0" err="1">
                          <a:solidFill>
                            <a:schemeClr val="dk1"/>
                          </a:solidFill>
                          <a:effectLst/>
                          <a:latin typeface="+mn-lt"/>
                          <a:ea typeface="+mn-ea"/>
                          <a:cs typeface="+mn-cs"/>
                        </a:rPr>
                        <a:t>Balsstiesīgi</a:t>
                      </a:r>
                      <a:r>
                        <a:rPr lang="en-GB" sz="1600" b="1" i="0" dirty="0">
                          <a:solidFill>
                            <a:schemeClr val="dk1"/>
                          </a:solidFill>
                          <a:effectLst/>
                          <a:latin typeface="+mn-lt"/>
                          <a:ea typeface="+mn-ea"/>
                          <a:cs typeface="+mn-cs"/>
                        </a:rPr>
                        <a:t> 01.03.2011. </a:t>
                      </a:r>
                      <a:r>
                        <a:rPr lang="en-GB" sz="1600" b="1" i="0" dirty="0" err="1">
                          <a:solidFill>
                            <a:schemeClr val="dk1"/>
                          </a:solidFill>
                          <a:effectLst/>
                          <a:latin typeface="+mn-lt"/>
                          <a:ea typeface="+mn-ea"/>
                          <a:cs typeface="+mn-cs"/>
                        </a:rPr>
                        <a:t>tautskaitē</a:t>
                      </a:r>
                      <a:endParaRPr lang="en-GB" sz="1600" dirty="0"/>
                    </a:p>
                  </a:txBody>
                  <a:tcPr/>
                </a:tc>
                <a:tc>
                  <a:txBody>
                    <a:bodyPr/>
                    <a:lstStyle/>
                    <a:p>
                      <a:r>
                        <a:rPr lang="en-GB" b="1" i="0" dirty="0">
                          <a:solidFill>
                            <a:schemeClr val="dk1"/>
                          </a:solidFill>
                          <a:effectLst/>
                          <a:latin typeface="+mn-lt"/>
                          <a:ea typeface="+mn-ea"/>
                          <a:cs typeface="+mn-cs"/>
                        </a:rPr>
                        <a:t>1384983</a:t>
                      </a:r>
                      <a:endParaRPr lang="en-GB" dirty="0"/>
                    </a:p>
                  </a:txBody>
                  <a:tcPr/>
                </a:tc>
                <a:extLst>
                  <a:ext uri="{0D108BD9-81ED-4DB2-BD59-A6C34878D82A}">
                    <a16:rowId xmlns:a16="http://schemas.microsoft.com/office/drawing/2014/main" val="10001"/>
                  </a:ext>
                </a:extLst>
              </a:tr>
            </a:tbl>
          </a:graphicData>
        </a:graphic>
      </p:graphicFrame>
      <p:pic>
        <p:nvPicPr>
          <p:cNvPr id="4098" name="Picture 2" descr="Balsstiesīgi tautskaitē un uzskaitē"/>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24813"/>
            <a:ext cx="4876800" cy="29423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8001000" y="3409950"/>
            <a:ext cx="228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14163" y="2952750"/>
            <a:ext cx="1877437" cy="369332"/>
          </a:xfrm>
          <a:prstGeom prst="rect">
            <a:avLst/>
          </a:prstGeom>
          <a:noFill/>
        </p:spPr>
        <p:txBody>
          <a:bodyPr wrap="none" rtlCol="0">
            <a:spAutoFit/>
          </a:bodyPr>
          <a:lstStyle/>
          <a:p>
            <a:r>
              <a:rPr lang="lv-LV" dirty="0"/>
              <a:t>Atšķirība </a:t>
            </a:r>
            <a:r>
              <a:rPr lang="en-GB" b="1" dirty="0"/>
              <a:t>-7.25%</a:t>
            </a:r>
            <a:endParaRPr lang="en-GB" dirty="0"/>
          </a:p>
        </p:txBody>
      </p:sp>
      <p:sp>
        <p:nvSpPr>
          <p:cNvPr id="9" name="TextBox 8"/>
          <p:cNvSpPr txBox="1"/>
          <p:nvPr/>
        </p:nvSpPr>
        <p:spPr>
          <a:xfrm>
            <a:off x="304800" y="531410"/>
            <a:ext cx="8250977" cy="369332"/>
          </a:xfrm>
          <a:prstGeom prst="rect">
            <a:avLst/>
          </a:prstGeom>
          <a:noFill/>
        </p:spPr>
        <p:txBody>
          <a:bodyPr wrap="none" rtlCol="0">
            <a:spAutoFit/>
          </a:bodyPr>
          <a:lstStyle/>
          <a:p>
            <a:r>
              <a:rPr lang="en-GB" dirty="0">
                <a:hlinkClick r:id="rId3"/>
              </a:rPr>
              <a:t>http://ritvars.wordpress.com/2014/04/16/kads-ir-patiesais-veletaju-skaits-latvija/</a:t>
            </a:r>
            <a:r>
              <a:rPr lang="lv-LV" dirty="0"/>
              <a:t> </a:t>
            </a:r>
            <a:endParaRPr lang="en-GB" dirty="0"/>
          </a:p>
        </p:txBody>
      </p:sp>
    </p:spTree>
    <p:extLst>
      <p:ext uri="{BB962C8B-B14F-4D97-AF65-F5344CB8AC3E}">
        <p14:creationId xmlns:p14="http://schemas.microsoft.com/office/powerpoint/2010/main" val="322610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Vai Saeimas vēlēšanas ir vienlīdzīgas?</a:t>
            </a:r>
          </a:p>
        </p:txBody>
      </p:sp>
      <p:sp>
        <p:nvSpPr>
          <p:cNvPr id="3" name="Content Placeholder 2"/>
          <p:cNvSpPr>
            <a:spLocks noGrp="1"/>
          </p:cNvSpPr>
          <p:nvPr>
            <p:ph idx="1"/>
          </p:nvPr>
        </p:nvSpPr>
        <p:spPr/>
        <p:txBody>
          <a:bodyPr/>
          <a:lstStyle/>
          <a:p>
            <a:r>
              <a:rPr lang="en-GB" dirty="0">
                <a:hlinkClick r:id="rId3"/>
              </a:rPr>
              <a:t>http://ritvars.wordpress.com/2013/11/07/vai-saeimas-velesanas-ir-vienlidzigas/</a:t>
            </a:r>
            <a:endParaRPr lang="lv-LV" dirty="0"/>
          </a:p>
          <a:p>
            <a:endParaRPr lang="lv-LV" dirty="0"/>
          </a:p>
          <a:p>
            <a:r>
              <a:rPr lang="lv-LV" b="1" dirty="0"/>
              <a:t>Satversmes </a:t>
            </a:r>
            <a:r>
              <a:rPr lang="en-GB" b="1" dirty="0"/>
              <a:t>6</a:t>
            </a:r>
            <a:r>
              <a:rPr lang="lv-LV" b="1" dirty="0"/>
              <a:t> pants: </a:t>
            </a:r>
            <a:r>
              <a:rPr lang="en-GB" dirty="0" err="1"/>
              <a:t>Saeimu</a:t>
            </a:r>
            <a:r>
              <a:rPr lang="en-GB" dirty="0"/>
              <a:t> </a:t>
            </a:r>
            <a:r>
              <a:rPr lang="en-GB" dirty="0" err="1"/>
              <a:t>ievēlē</a:t>
            </a:r>
            <a:r>
              <a:rPr lang="en-GB" dirty="0"/>
              <a:t> </a:t>
            </a:r>
            <a:r>
              <a:rPr lang="en-GB" dirty="0" err="1"/>
              <a:t>vispārīgās</a:t>
            </a:r>
            <a:r>
              <a:rPr lang="en-GB" dirty="0"/>
              <a:t>, </a:t>
            </a:r>
            <a:r>
              <a:rPr lang="en-GB" u="sng" dirty="0" err="1"/>
              <a:t>vienlīdzīgās</a:t>
            </a:r>
            <a:r>
              <a:rPr lang="en-GB" dirty="0"/>
              <a:t>, </a:t>
            </a:r>
            <a:r>
              <a:rPr lang="en-GB" dirty="0" err="1"/>
              <a:t>tiešās</a:t>
            </a:r>
            <a:r>
              <a:rPr lang="en-GB" dirty="0"/>
              <a:t>, </a:t>
            </a:r>
            <a:r>
              <a:rPr lang="en-GB" dirty="0" err="1"/>
              <a:t>aizklātās</a:t>
            </a:r>
            <a:r>
              <a:rPr lang="en-GB" dirty="0"/>
              <a:t> un </a:t>
            </a:r>
            <a:r>
              <a:rPr lang="en-GB" dirty="0" err="1"/>
              <a:t>proporcionālās</a:t>
            </a:r>
            <a:r>
              <a:rPr lang="en-GB" dirty="0"/>
              <a:t> </a:t>
            </a:r>
            <a:r>
              <a:rPr lang="en-GB" dirty="0" err="1"/>
              <a:t>vēlēšanās</a:t>
            </a:r>
            <a:r>
              <a:rPr lang="en-GB" dirty="0"/>
              <a:t>.</a:t>
            </a:r>
            <a:endParaRPr lang="lv-LV" dirty="0"/>
          </a:p>
          <a:p>
            <a:endParaRPr lang="lv-LV" dirty="0"/>
          </a:p>
          <a:p>
            <a:endParaRPr lang="en-GB" dirty="0"/>
          </a:p>
        </p:txBody>
      </p:sp>
      <p:cxnSp>
        <p:nvCxnSpPr>
          <p:cNvPr id="6" name="Straight Arrow Connector 5"/>
          <p:cNvCxnSpPr>
            <a:stCxn id="9" idx="1"/>
          </p:cNvCxnSpPr>
          <p:nvPr/>
        </p:nvCxnSpPr>
        <p:spPr>
          <a:xfrm flipH="1" flipV="1">
            <a:off x="7010400" y="3093482"/>
            <a:ext cx="6096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010400" y="333375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0" y="3028950"/>
            <a:ext cx="1608133" cy="369332"/>
          </a:xfrm>
          <a:prstGeom prst="rect">
            <a:avLst/>
          </a:prstGeom>
          <a:noFill/>
        </p:spPr>
        <p:txBody>
          <a:bodyPr wrap="none" rtlCol="0">
            <a:spAutoFit/>
          </a:bodyPr>
          <a:lstStyle/>
          <a:p>
            <a:r>
              <a:rPr lang="lv-LV" dirty="0"/>
              <a:t>Atšķirība 25%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750406673"/>
              </p:ext>
            </p:extLst>
          </p:nvPr>
        </p:nvGraphicFramePr>
        <p:xfrm>
          <a:off x="381001" y="2114550"/>
          <a:ext cx="6553200" cy="2595880"/>
        </p:xfrm>
        <a:graphic>
          <a:graphicData uri="http://schemas.openxmlformats.org/drawingml/2006/table">
            <a:tbl>
              <a:tblPr firstRow="1" bandRow="1">
                <a:tableStyleId>{5C22544A-7EE6-4342-B048-85BDC9FD1C3A}</a:tableStyleId>
              </a:tblPr>
              <a:tblGrid>
                <a:gridCol w="1379621">
                  <a:extLst>
                    <a:ext uri="{9D8B030D-6E8A-4147-A177-3AD203B41FA5}">
                      <a16:colId xmlns:a16="http://schemas.microsoft.com/office/drawing/2014/main" val="20000"/>
                    </a:ext>
                  </a:extLst>
                </a:gridCol>
                <a:gridCol w="965735">
                  <a:extLst>
                    <a:ext uri="{9D8B030D-6E8A-4147-A177-3AD203B41FA5}">
                      <a16:colId xmlns:a16="http://schemas.microsoft.com/office/drawing/2014/main" val="20001"/>
                    </a:ext>
                  </a:extLst>
                </a:gridCol>
                <a:gridCol w="1704375">
                  <a:extLst>
                    <a:ext uri="{9D8B030D-6E8A-4147-A177-3AD203B41FA5}">
                      <a16:colId xmlns:a16="http://schemas.microsoft.com/office/drawing/2014/main" val="20002"/>
                    </a:ext>
                  </a:extLst>
                </a:gridCol>
                <a:gridCol w="2503469">
                  <a:extLst>
                    <a:ext uri="{9D8B030D-6E8A-4147-A177-3AD203B41FA5}">
                      <a16:colId xmlns:a16="http://schemas.microsoft.com/office/drawing/2014/main" val="20003"/>
                    </a:ext>
                  </a:extLst>
                </a:gridCol>
              </a:tblGrid>
              <a:tr h="370840">
                <a:tc>
                  <a:txBody>
                    <a:bodyPr/>
                    <a:lstStyle/>
                    <a:p>
                      <a:r>
                        <a:rPr lang="en-GB" dirty="0" err="1"/>
                        <a:t>Apgabals</a:t>
                      </a:r>
                      <a:endParaRPr lang="en-GB" dirty="0"/>
                    </a:p>
                  </a:txBody>
                  <a:tcPr anchor="ctr"/>
                </a:tc>
                <a:tc>
                  <a:txBody>
                    <a:bodyPr/>
                    <a:lstStyle/>
                    <a:p>
                      <a:r>
                        <a:rPr lang="en-GB"/>
                        <a:t>Vietas</a:t>
                      </a:r>
                    </a:p>
                  </a:txBody>
                  <a:tcPr anchor="ctr"/>
                </a:tc>
                <a:tc>
                  <a:txBody>
                    <a:bodyPr/>
                    <a:lstStyle/>
                    <a:p>
                      <a:r>
                        <a:rPr lang="en-GB"/>
                        <a:t>Derīgu balsu</a:t>
                      </a:r>
                    </a:p>
                  </a:txBody>
                  <a:tcPr anchor="ctr"/>
                </a:tc>
                <a:tc>
                  <a:txBody>
                    <a:bodyPr/>
                    <a:lstStyle/>
                    <a:p>
                      <a:r>
                        <a:rPr lang="en-GB"/>
                        <a:t>Balsis par vietu</a:t>
                      </a:r>
                    </a:p>
                  </a:txBody>
                  <a:tcPr anchor="ctr"/>
                </a:tc>
                <a:extLst>
                  <a:ext uri="{0D108BD9-81ED-4DB2-BD59-A6C34878D82A}">
                    <a16:rowId xmlns:a16="http://schemas.microsoft.com/office/drawing/2014/main" val="10000"/>
                  </a:ext>
                </a:extLst>
              </a:tr>
              <a:tr h="370840">
                <a:tc>
                  <a:txBody>
                    <a:bodyPr/>
                    <a:lstStyle/>
                    <a:p>
                      <a:r>
                        <a:rPr lang="en-GB"/>
                        <a:t>Rīga</a:t>
                      </a:r>
                    </a:p>
                  </a:txBody>
                  <a:tcPr anchor="ctr"/>
                </a:tc>
                <a:tc>
                  <a:txBody>
                    <a:bodyPr/>
                    <a:lstStyle/>
                    <a:p>
                      <a:pPr algn="r"/>
                      <a:r>
                        <a:rPr lang="en-GB"/>
                        <a:t>30</a:t>
                      </a:r>
                    </a:p>
                  </a:txBody>
                  <a:tcPr anchor="ctr"/>
                </a:tc>
                <a:tc>
                  <a:txBody>
                    <a:bodyPr/>
                    <a:lstStyle/>
                    <a:p>
                      <a:pPr algn="r"/>
                      <a:r>
                        <a:rPr lang="en-GB"/>
                        <a:t>282337</a:t>
                      </a:r>
                    </a:p>
                  </a:txBody>
                  <a:tcPr anchor="ctr"/>
                </a:tc>
                <a:tc>
                  <a:txBody>
                    <a:bodyPr/>
                    <a:lstStyle/>
                    <a:p>
                      <a:pPr algn="r"/>
                      <a:r>
                        <a:rPr lang="en-GB"/>
                        <a:t>9411</a:t>
                      </a:r>
                    </a:p>
                  </a:txBody>
                  <a:tcPr anchor="ctr"/>
                </a:tc>
                <a:extLst>
                  <a:ext uri="{0D108BD9-81ED-4DB2-BD59-A6C34878D82A}">
                    <a16:rowId xmlns:a16="http://schemas.microsoft.com/office/drawing/2014/main" val="10001"/>
                  </a:ext>
                </a:extLst>
              </a:tr>
              <a:tr h="370840">
                <a:tc>
                  <a:txBody>
                    <a:bodyPr/>
                    <a:lstStyle/>
                    <a:p>
                      <a:r>
                        <a:rPr lang="en-GB"/>
                        <a:t>Vidzeme</a:t>
                      </a:r>
                    </a:p>
                  </a:txBody>
                  <a:tcPr anchor="ctr"/>
                </a:tc>
                <a:tc>
                  <a:txBody>
                    <a:bodyPr/>
                    <a:lstStyle/>
                    <a:p>
                      <a:pPr algn="r"/>
                      <a:r>
                        <a:rPr lang="en-GB"/>
                        <a:t>27</a:t>
                      </a:r>
                    </a:p>
                  </a:txBody>
                  <a:tcPr anchor="ctr"/>
                </a:tc>
                <a:tc>
                  <a:txBody>
                    <a:bodyPr/>
                    <a:lstStyle/>
                    <a:p>
                      <a:pPr algn="r"/>
                      <a:r>
                        <a:rPr lang="en-GB"/>
                        <a:t>260506</a:t>
                      </a:r>
                    </a:p>
                  </a:txBody>
                  <a:tcPr anchor="ctr"/>
                </a:tc>
                <a:tc>
                  <a:txBody>
                    <a:bodyPr/>
                    <a:lstStyle/>
                    <a:p>
                      <a:pPr algn="r"/>
                      <a:r>
                        <a:rPr lang="en-GB" dirty="0">
                          <a:solidFill>
                            <a:srgbClr val="FF0000"/>
                          </a:solidFill>
                        </a:rPr>
                        <a:t>9648</a:t>
                      </a:r>
                    </a:p>
                  </a:txBody>
                  <a:tcPr anchor="ctr"/>
                </a:tc>
                <a:extLst>
                  <a:ext uri="{0D108BD9-81ED-4DB2-BD59-A6C34878D82A}">
                    <a16:rowId xmlns:a16="http://schemas.microsoft.com/office/drawing/2014/main" val="10002"/>
                  </a:ext>
                </a:extLst>
              </a:tr>
              <a:tr h="370840">
                <a:tc>
                  <a:txBody>
                    <a:bodyPr/>
                    <a:lstStyle/>
                    <a:p>
                      <a:r>
                        <a:rPr lang="en-GB"/>
                        <a:t>Latgale</a:t>
                      </a:r>
                    </a:p>
                  </a:txBody>
                  <a:tcPr anchor="ctr"/>
                </a:tc>
                <a:tc>
                  <a:txBody>
                    <a:bodyPr/>
                    <a:lstStyle/>
                    <a:p>
                      <a:pPr algn="r"/>
                      <a:r>
                        <a:rPr lang="en-GB"/>
                        <a:t>15</a:t>
                      </a:r>
                    </a:p>
                  </a:txBody>
                  <a:tcPr anchor="ctr"/>
                </a:tc>
                <a:tc>
                  <a:txBody>
                    <a:bodyPr/>
                    <a:lstStyle/>
                    <a:p>
                      <a:pPr algn="r"/>
                      <a:r>
                        <a:rPr lang="en-GB"/>
                        <a:t>115486</a:t>
                      </a:r>
                    </a:p>
                  </a:txBody>
                  <a:tcPr anchor="ctr"/>
                </a:tc>
                <a:tc>
                  <a:txBody>
                    <a:bodyPr/>
                    <a:lstStyle/>
                    <a:p>
                      <a:pPr algn="r"/>
                      <a:r>
                        <a:rPr lang="en-GB" dirty="0">
                          <a:solidFill>
                            <a:srgbClr val="FF0000"/>
                          </a:solidFill>
                        </a:rPr>
                        <a:t>7699</a:t>
                      </a:r>
                    </a:p>
                  </a:txBody>
                  <a:tcPr anchor="ctr"/>
                </a:tc>
                <a:extLst>
                  <a:ext uri="{0D108BD9-81ED-4DB2-BD59-A6C34878D82A}">
                    <a16:rowId xmlns:a16="http://schemas.microsoft.com/office/drawing/2014/main" val="10003"/>
                  </a:ext>
                </a:extLst>
              </a:tr>
              <a:tr h="370840">
                <a:tc>
                  <a:txBody>
                    <a:bodyPr/>
                    <a:lstStyle/>
                    <a:p>
                      <a:r>
                        <a:rPr lang="lv-LV" dirty="0"/>
                        <a:t>Kurzeme</a:t>
                      </a:r>
                      <a:endParaRPr lang="en-GB" dirty="0"/>
                    </a:p>
                  </a:txBody>
                  <a:tcPr anchor="ctr"/>
                </a:tc>
                <a:tc>
                  <a:txBody>
                    <a:bodyPr/>
                    <a:lstStyle/>
                    <a:p>
                      <a:pPr algn="r"/>
                      <a:r>
                        <a:rPr lang="en-GB" dirty="0"/>
                        <a:t>1</a:t>
                      </a:r>
                      <a:r>
                        <a:rPr lang="lv-LV" dirty="0"/>
                        <a:t>3</a:t>
                      </a:r>
                      <a:endParaRPr lang="en-GB"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a:t>9092</a:t>
                      </a:r>
                    </a:p>
                  </a:txBody>
                  <a:tcPr anchor="ctr"/>
                </a:tc>
                <a:extLst>
                  <a:ext uri="{0D108BD9-81ED-4DB2-BD59-A6C34878D82A}">
                    <a16:rowId xmlns:a16="http://schemas.microsoft.com/office/drawing/2014/main" val="10004"/>
                  </a:ext>
                </a:extLst>
              </a:tr>
              <a:tr h="370840">
                <a:tc>
                  <a:txBody>
                    <a:bodyPr/>
                    <a:lstStyle/>
                    <a:p>
                      <a:r>
                        <a:rPr lang="en-GB" dirty="0" err="1"/>
                        <a:t>Zemgale</a:t>
                      </a:r>
                      <a:endParaRPr lang="en-GB" dirty="0"/>
                    </a:p>
                  </a:txBody>
                  <a:tcPr anchor="ctr"/>
                </a:tc>
                <a:tc>
                  <a:txBody>
                    <a:bodyPr/>
                    <a:lstStyle/>
                    <a:p>
                      <a:pPr algn="r"/>
                      <a:r>
                        <a:rPr lang="en-GB" dirty="0"/>
                        <a:t>1</a:t>
                      </a:r>
                      <a:r>
                        <a:rPr lang="lv-LV" dirty="0"/>
                        <a:t>5</a:t>
                      </a:r>
                      <a:endParaRPr lang="en-GB" dirty="0"/>
                    </a:p>
                  </a:txBody>
                  <a:tcPr anchor="ctr"/>
                </a:tc>
                <a:tc>
                  <a:txBody>
                    <a:bodyPr/>
                    <a:lstStyle/>
                    <a:p>
                      <a:pPr algn="r"/>
                      <a:r>
                        <a:rPr lang="en-GB" dirty="0"/>
                        <a:t>131685</a:t>
                      </a:r>
                    </a:p>
                  </a:txBody>
                  <a:tcPr anchor="ctr"/>
                </a:tc>
                <a:tc>
                  <a:txBody>
                    <a:bodyPr/>
                    <a:lstStyle/>
                    <a:p>
                      <a:pPr algn="r"/>
                      <a:r>
                        <a:rPr lang="en-GB" b="0" i="0" dirty="0">
                          <a:solidFill>
                            <a:schemeClr val="dk1"/>
                          </a:solidFill>
                          <a:effectLst/>
                          <a:latin typeface="+mn-lt"/>
                          <a:ea typeface="+mn-ea"/>
                          <a:cs typeface="+mn-cs"/>
                        </a:rPr>
                        <a:t>8779</a:t>
                      </a:r>
                      <a:endParaRPr lang="en-GB" dirty="0"/>
                    </a:p>
                  </a:txBody>
                  <a:tcPr anchor="ctr"/>
                </a:tc>
                <a:extLst>
                  <a:ext uri="{0D108BD9-81ED-4DB2-BD59-A6C34878D82A}">
                    <a16:rowId xmlns:a16="http://schemas.microsoft.com/office/drawing/2014/main" val="10005"/>
                  </a:ext>
                </a:extLst>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016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Lokomotīves efekts – </a:t>
            </a:r>
            <a:r>
              <a:rPr lang="en-GB" dirty="0"/>
              <a:t>Coattail</a:t>
            </a:r>
            <a:r>
              <a:rPr lang="lv-LV" dirty="0"/>
              <a:t> E</a:t>
            </a:r>
            <a:r>
              <a:rPr lang="en-GB" dirty="0" err="1"/>
              <a:t>ffect</a:t>
            </a:r>
            <a:endParaRPr lang="en-GB" dirty="0"/>
          </a:p>
        </p:txBody>
      </p:sp>
      <p:sp>
        <p:nvSpPr>
          <p:cNvPr id="3" name="Content Placeholder 2"/>
          <p:cNvSpPr>
            <a:spLocks noGrp="1"/>
          </p:cNvSpPr>
          <p:nvPr>
            <p:ph idx="1"/>
          </p:nvPr>
        </p:nvSpPr>
        <p:spPr>
          <a:xfrm>
            <a:off x="291785" y="4038586"/>
            <a:ext cx="8838360" cy="685830"/>
          </a:xfrm>
        </p:spPr>
        <p:txBody>
          <a:bodyPr/>
          <a:lstStyle/>
          <a:p>
            <a:r>
              <a:rPr lang="en-GB" dirty="0">
                <a:hlinkClick r:id="rId3"/>
              </a:rPr>
              <a:t>https://www.linkedin.com/pulse/article/20140413164917-113496637-business-ethics-business-and-ethics</a:t>
            </a:r>
            <a:r>
              <a:rPr lang="lv-LV" dirty="0"/>
              <a:t> </a:t>
            </a:r>
            <a:endParaRPr lang="en-GB" dirty="0"/>
          </a:p>
        </p:txBody>
      </p:sp>
      <p:pic>
        <p:nvPicPr>
          <p:cNvPr id="1026" name="Picture 2" descr="http://m.c.lnkd.licdn.com/mpr/mpr/p/1/005/055/2ff/0b6300a.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286000" y="1047750"/>
            <a:ext cx="42862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3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a:t>Nestabilitātes mīnusi</a:t>
            </a:r>
            <a:endParaRPr lang="en-GB" dirty="0"/>
          </a:p>
        </p:txBody>
      </p:sp>
      <p:sp>
        <p:nvSpPr>
          <p:cNvPr id="6" name="Text Placeholder 5"/>
          <p:cNvSpPr>
            <a:spLocks noGrp="1"/>
          </p:cNvSpPr>
          <p:nvPr>
            <p:ph type="body" sz="quarter" idx="11"/>
          </p:nvPr>
        </p:nvSpPr>
        <p:spPr>
          <a:xfrm>
            <a:off x="381000" y="2495550"/>
            <a:ext cx="6324600" cy="2057400"/>
          </a:xfrm>
        </p:spPr>
        <p:txBody>
          <a:bodyPr/>
          <a:lstStyle/>
          <a:p>
            <a:r>
              <a:rPr lang="lv-LV" b="1" dirty="0"/>
              <a:t>Daži efekti, kas var izpausties, ja IQR vai I.K.S. ir zemi:</a:t>
            </a:r>
          </a:p>
          <a:p>
            <a:pPr marL="285750" indent="-285750">
              <a:buFont typeface="Arial" panose="020B0604020202020204" pitchFamily="34" charset="0"/>
              <a:buChar char="•"/>
            </a:pPr>
            <a:r>
              <a:rPr lang="lv-LV" dirty="0"/>
              <a:t>Sieviešu pārstāvniecība Saeimā</a:t>
            </a:r>
          </a:p>
          <a:p>
            <a:pPr marL="285750" indent="-285750">
              <a:buFont typeface="Arial" panose="020B0604020202020204" pitchFamily="34" charset="0"/>
              <a:buChar char="•"/>
            </a:pPr>
            <a:r>
              <a:rPr lang="lv-LV" dirty="0"/>
              <a:t>Kandidāti ar «nelatviskiem» vārdiem</a:t>
            </a:r>
          </a:p>
          <a:p>
            <a:pPr marL="285750" indent="-285750">
              <a:buFont typeface="Arial" panose="020B0604020202020204" pitchFamily="34" charset="0"/>
              <a:buChar char="•"/>
            </a:pPr>
            <a:r>
              <a:rPr lang="lv-LV" dirty="0"/>
              <a:t>Kandidātu ranžēšana</a:t>
            </a:r>
          </a:p>
        </p:txBody>
      </p:sp>
      <p:sp>
        <p:nvSpPr>
          <p:cNvPr id="7" name="Text Placeholder 6"/>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28966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10.Saeima</a:t>
            </a:r>
            <a:endParaRPr lang="en-GB" dirty="0"/>
          </a:p>
        </p:txBody>
      </p:sp>
      <p:sp>
        <p:nvSpPr>
          <p:cNvPr id="5" name="Text Placeholder 4"/>
          <p:cNvSpPr>
            <a:spLocks noGrp="1"/>
          </p:cNvSpPr>
          <p:nvPr>
            <p:ph type="body" idx="10"/>
          </p:nvPr>
        </p:nvSpPr>
        <p:spPr/>
        <p:txBody>
          <a:bodyPr/>
          <a:lstStyle/>
          <a:p>
            <a:r>
              <a:rPr lang="lv-LV" dirty="0"/>
              <a:t>Sieviešu īpatsvars kandidātu vidū</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84946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11.Saeima</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78219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12.Saeima</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
        <p:nvSpPr>
          <p:cNvPr id="5" name="Rounded Rectangle 4"/>
          <p:cNvSpPr/>
          <p:nvPr/>
        </p:nvSpPr>
        <p:spPr>
          <a:xfrm>
            <a:off x="2819400" y="1047750"/>
            <a:ext cx="472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7543800" y="895350"/>
            <a:ext cx="381000" cy="152400"/>
          </a:xfrm>
          <a:prstGeom prst="straightConnector1">
            <a:avLst/>
          </a:prstGeom>
          <a:ln w="25400">
            <a:solidFill>
              <a:srgbClr val="FF2D2D"/>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96200" y="742950"/>
            <a:ext cx="1473480" cy="584775"/>
          </a:xfrm>
          <a:prstGeom prst="rect">
            <a:avLst/>
          </a:prstGeom>
          <a:noFill/>
        </p:spPr>
        <p:txBody>
          <a:bodyPr wrap="none" rtlCol="0">
            <a:spAutoFit/>
          </a:bodyPr>
          <a:lstStyle/>
          <a:p>
            <a:pPr algn="ctr"/>
            <a:r>
              <a:rPr lang="lv-LV" sz="1600" dirty="0"/>
              <a:t>11.Saeimā</a:t>
            </a:r>
          </a:p>
          <a:p>
            <a:pPr algn="ctr"/>
            <a:r>
              <a:rPr lang="lv-LV" sz="1600" dirty="0"/>
              <a:t>pārstāvētajām</a:t>
            </a:r>
            <a:endParaRPr lang="en-GB" sz="1600" dirty="0"/>
          </a:p>
        </p:txBody>
      </p:sp>
    </p:spTree>
    <p:extLst>
      <p:ext uri="{BB962C8B-B14F-4D97-AF65-F5344CB8AC3E}">
        <p14:creationId xmlns:p14="http://schemas.microsoft.com/office/powerpoint/2010/main" val="123380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Par sievietēm</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403745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Vīriešu punktu pārsvars (visi 11.Saeimas kandidāti)</a:t>
            </a:r>
            <a:endParaRPr lang="en-GB" dirty="0"/>
          </a:p>
        </p:txBody>
      </p:sp>
      <p:sp>
        <p:nvSpPr>
          <p:cNvPr id="5" name="Text Placeholder 4"/>
          <p:cNvSpPr>
            <a:spLocks noGrp="1"/>
          </p:cNvSpPr>
          <p:nvPr>
            <p:ph type="body" idx="10"/>
          </p:nvPr>
        </p:nvSpPr>
        <p:spPr/>
        <p:txBody>
          <a:bodyPr/>
          <a:lstStyle/>
          <a:p>
            <a:r>
              <a:rPr lang="lv-LV" dirty="0"/>
              <a:t>Sieviešu izredzes saņemt atbalstu</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278155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Vīriešu punktu pārsvars (izņemot pirmos 3 katrā apg.)</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42541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8FE499-4C92-4E72-BD2C-8ECEB9ED0A26}"/>
              </a:ext>
            </a:extLst>
          </p:cNvPr>
          <p:cNvSpPr>
            <a:spLocks noGrp="1"/>
          </p:cNvSpPr>
          <p:nvPr>
            <p:ph type="title"/>
          </p:nvPr>
        </p:nvSpPr>
        <p:spPr/>
        <p:txBody>
          <a:bodyPr/>
          <a:lstStyle/>
          <a:p>
            <a:r>
              <a:rPr lang="lv-LV" dirty="0"/>
              <a:t>Jautājumi</a:t>
            </a:r>
            <a:endParaRPr lang="en-US" dirty="0"/>
          </a:p>
        </p:txBody>
      </p:sp>
      <p:sp>
        <p:nvSpPr>
          <p:cNvPr id="5" name="Text Placeholder 4">
            <a:extLst>
              <a:ext uri="{FF2B5EF4-FFF2-40B4-BE49-F238E27FC236}">
                <a16:creationId xmlns:a16="http://schemas.microsoft.com/office/drawing/2014/main" id="{3814E6C3-201F-4811-B8D5-BCE368D93212}"/>
              </a:ext>
            </a:extLst>
          </p:cNvPr>
          <p:cNvSpPr>
            <a:spLocks noGrp="1"/>
          </p:cNvSpPr>
          <p:nvPr>
            <p:ph type="body" idx="10"/>
          </p:nvPr>
        </p:nvSpPr>
        <p:spPr/>
        <p:txBody>
          <a:bodyPr/>
          <a:lstStyle/>
          <a:p>
            <a:pPr marL="285750" indent="-285750">
              <a:buClr>
                <a:srgbClr val="00B050"/>
              </a:buClr>
              <a:buSzPct val="90000"/>
              <a:buFont typeface="Webdings" panose="05030102010509060703" pitchFamily="18" charset="2"/>
              <a:buChar char="4"/>
            </a:pPr>
            <a:r>
              <a:rPr lang="lv-LV" dirty="0"/>
              <a:t>Vai vēlēšanas nozīmē demokrātiju (un otrādi)?</a:t>
            </a:r>
          </a:p>
          <a:p>
            <a:pPr marL="285750" indent="-285750">
              <a:buClr>
                <a:srgbClr val="00B050"/>
              </a:buClr>
              <a:buSzPct val="90000"/>
              <a:buFont typeface="Webdings" panose="05030102010509060703" pitchFamily="18" charset="2"/>
              <a:buChar char="4"/>
            </a:pPr>
            <a:r>
              <a:rPr lang="lv-LV" dirty="0"/>
              <a:t>Vai viena balss kaut ko izšķir? Senlaga noapaļošanas metode.</a:t>
            </a:r>
          </a:p>
          <a:p>
            <a:pPr marL="285750" indent="-285750">
              <a:buClr>
                <a:srgbClr val="00B050"/>
              </a:buClr>
              <a:buSzPct val="90000"/>
              <a:buFont typeface="Webdings" panose="05030102010509060703" pitchFamily="18" charset="2"/>
              <a:buChar char="4"/>
            </a:pPr>
            <a:r>
              <a:rPr lang="lv-LV" dirty="0"/>
              <a:t>Plusi un svītrojumi; cik dažādos veidos var nobalsot?</a:t>
            </a:r>
          </a:p>
          <a:p>
            <a:pPr marL="285750" indent="-285750">
              <a:buClr>
                <a:srgbClr val="00B050"/>
              </a:buClr>
              <a:buSzPct val="90000"/>
              <a:buFont typeface="Webdings" panose="05030102010509060703" pitchFamily="18" charset="2"/>
              <a:buChar char="4"/>
            </a:pPr>
            <a:r>
              <a:rPr lang="lv-LV" dirty="0"/>
              <a:t>Vai kāds iegūst no nepiedalīšanās? Balso ar tukšu aploksni? Balso par mazu partiju?</a:t>
            </a:r>
          </a:p>
          <a:p>
            <a:pPr marL="285750" indent="-285750">
              <a:buClr>
                <a:srgbClr val="00B050"/>
              </a:buClr>
              <a:buSzPct val="90000"/>
              <a:buFont typeface="Webdings" panose="05030102010509060703" pitchFamily="18" charset="2"/>
              <a:buChar char="4"/>
            </a:pPr>
            <a:r>
              <a:rPr lang="lv-LV" dirty="0"/>
              <a:t>Vai vēlēšanas var "nopirkt"? (Panākt vēlamo rezultātu ar lielu reklāmu kampaņu)</a:t>
            </a:r>
          </a:p>
          <a:p>
            <a:pPr marL="285750" indent="-285750">
              <a:buClr>
                <a:srgbClr val="00B050"/>
              </a:buClr>
              <a:buSzPct val="90000"/>
              <a:buFont typeface="Webdings" panose="05030102010509060703" pitchFamily="18" charset="2"/>
              <a:buChar char="4"/>
            </a:pPr>
            <a:r>
              <a:rPr lang="lv-LV" dirty="0"/>
              <a:t>Vai vēlēšanas var "nozagt"? (Iespaidot rezultātu ar masveida šmaukšanos)</a:t>
            </a:r>
          </a:p>
          <a:p>
            <a:pPr marL="285750" indent="-285750">
              <a:buClr>
                <a:srgbClr val="00B050"/>
              </a:buClr>
              <a:buSzPct val="90000"/>
              <a:buFont typeface="Webdings" panose="05030102010509060703" pitchFamily="18" charset="2"/>
              <a:buChar char="4"/>
            </a:pPr>
            <a:r>
              <a:rPr lang="lv-LV" dirty="0"/>
              <a:t>Vai vēlēšanas dod vienādas iespējas visiem vēlētājiem? Visiem kandidātiem?</a:t>
            </a:r>
            <a:br>
              <a:rPr lang="lv-LV" dirty="0"/>
            </a:br>
            <a:r>
              <a:rPr lang="lv-LV" dirty="0"/>
              <a:t>Satversmes teksts. Vēlēšanu apgabala izvēle. Kandidātu ranžēšana.</a:t>
            </a:r>
          </a:p>
          <a:p>
            <a:pPr marL="285750" indent="-285750">
              <a:buClr>
                <a:srgbClr val="00B050"/>
              </a:buClr>
              <a:buSzPct val="90000"/>
              <a:buFont typeface="Webdings" panose="05030102010509060703" pitchFamily="18" charset="2"/>
              <a:buChar char="4"/>
            </a:pPr>
            <a:r>
              <a:rPr lang="lv-LV" dirty="0"/>
              <a:t>Kā Saeimā pārstāv dažādas tautības? Vecumu grupu intereses? Vīriešus/Sievietes?</a:t>
            </a:r>
          </a:p>
          <a:p>
            <a:pPr marL="285750" indent="-285750">
              <a:buClr>
                <a:srgbClr val="00B050"/>
              </a:buClr>
              <a:buSzPct val="90000"/>
              <a:buFont typeface="Webdings" panose="05030102010509060703" pitchFamily="18" charset="2"/>
              <a:buChar char="4"/>
            </a:pPr>
            <a:r>
              <a:rPr lang="lv-LV" dirty="0"/>
              <a:t>Vai vērts lasīt partiju programmas? Kā atrast "savu partiju"? Partiju iedalījums.</a:t>
            </a:r>
          </a:p>
          <a:p>
            <a:pPr marL="285750" indent="-285750">
              <a:buClr>
                <a:srgbClr val="00B050"/>
              </a:buClr>
              <a:buSzPct val="90000"/>
              <a:buFont typeface="Webdings" panose="05030102010509060703" pitchFamily="18" charset="2"/>
              <a:buChar char="4"/>
            </a:pPr>
            <a:r>
              <a:rPr lang="lv-LV" dirty="0"/>
              <a:t>Pēcvēlēšanu koalīcijas un "sarkanās līnijas"</a:t>
            </a:r>
          </a:p>
          <a:p>
            <a:pPr marL="285750" indent="-285750">
              <a:buClr>
                <a:srgbClr val="00B050"/>
              </a:buClr>
              <a:buSzPct val="90000"/>
              <a:buFont typeface="Webdings" panose="05030102010509060703" pitchFamily="18" charset="2"/>
              <a:buChar char="4"/>
            </a:pPr>
            <a:r>
              <a:rPr lang="lv-LV" dirty="0"/>
              <a:t>Veselā saprāta pārbaude – vai izvēle ir daudzmaz OK.</a:t>
            </a:r>
          </a:p>
          <a:p>
            <a:pPr marL="285750" indent="-285750">
              <a:buClr>
                <a:srgbClr val="00B050"/>
              </a:buClr>
              <a:buSzPct val="90000"/>
              <a:buFont typeface="Webdings" panose="05030102010509060703" pitchFamily="18" charset="2"/>
              <a:buChar char="4"/>
            </a:pPr>
            <a:endParaRPr lang="lv-LV" dirty="0"/>
          </a:p>
        </p:txBody>
      </p:sp>
    </p:spTree>
    <p:extLst>
      <p:ext uri="{BB962C8B-B14F-4D97-AF65-F5344CB8AC3E}">
        <p14:creationId xmlns:p14="http://schemas.microsoft.com/office/powerpoint/2010/main" val="419692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Hán</a:t>
            </a:r>
            <a:r>
              <a:rPr lang="lv-LV" dirty="0"/>
              <a:t> F</a:t>
            </a:r>
            <a:r>
              <a:rPr lang="en-GB" dirty="0" err="1"/>
              <a:t>ēi</a:t>
            </a:r>
            <a:r>
              <a:rPr lang="en-US" dirty="0"/>
              <a:t>z</a:t>
            </a:r>
            <a:r>
              <a:rPr lang="en-GB" dirty="0"/>
              <a:t>ǐ</a:t>
            </a:r>
            <a:r>
              <a:rPr lang="lv-LV" dirty="0"/>
              <a:t> – 1.zīm. </a:t>
            </a:r>
            <a:endParaRPr lang="en-GB" dirty="0"/>
          </a:p>
        </p:txBody>
      </p:sp>
      <p:sp>
        <p:nvSpPr>
          <p:cNvPr id="5" name="Text Placeholder 4"/>
          <p:cNvSpPr>
            <a:spLocks noGrp="1"/>
          </p:cNvSpPr>
          <p:nvPr>
            <p:ph type="body" idx="10"/>
          </p:nvPr>
        </p:nvSpPr>
        <p:spPr>
          <a:xfrm>
            <a:off x="5334000" y="895320"/>
            <a:ext cx="3657600" cy="3850920"/>
          </a:xfrm>
        </p:spPr>
        <p:txBody>
          <a:bodyPr/>
          <a:lstStyle/>
          <a:p>
            <a:r>
              <a:rPr lang="zh-CN" altLang="en-US" sz="2800" dirty="0"/>
              <a:t>韩非子</a:t>
            </a:r>
            <a:r>
              <a:rPr lang="lv-LV" altLang="zh-CN" sz="2800" dirty="0"/>
              <a:t> </a:t>
            </a:r>
            <a:r>
              <a:rPr lang="en-GB" sz="2800" dirty="0" err="1"/>
              <a:t>Hán</a:t>
            </a:r>
            <a:r>
              <a:rPr lang="lv-LV" sz="2800" dirty="0"/>
              <a:t> F</a:t>
            </a:r>
            <a:r>
              <a:rPr lang="en-GB" sz="2800" dirty="0" err="1"/>
              <a:t>ēi</a:t>
            </a:r>
            <a:r>
              <a:rPr lang="en-US" sz="2800" dirty="0"/>
              <a:t>z</a:t>
            </a:r>
            <a:r>
              <a:rPr lang="en-GB" sz="2800" dirty="0"/>
              <a:t>ǐ</a:t>
            </a:r>
            <a:r>
              <a:rPr lang="lv-LV" sz="2800" dirty="0"/>
              <a:t> </a:t>
            </a:r>
            <a:br>
              <a:rPr lang="lv-LV" sz="2800" dirty="0"/>
            </a:br>
            <a:r>
              <a:rPr lang="lv-LV" sz="2800" dirty="0"/>
              <a:t>(280</a:t>
            </a:r>
            <a:r>
              <a:rPr lang="en-US" sz="2800" dirty="0"/>
              <a:t>.</a:t>
            </a:r>
            <a:r>
              <a:rPr lang="lv-LV" sz="2800" dirty="0"/>
              <a:t>–233</a:t>
            </a:r>
            <a:r>
              <a:rPr lang="en-US" sz="2800" dirty="0"/>
              <a:t>.g.</a:t>
            </a:r>
            <a:r>
              <a:rPr lang="lv-LV" sz="2800" dirty="0"/>
              <a:t> p.m.ē)</a:t>
            </a:r>
          </a:p>
          <a:p>
            <a:r>
              <a:rPr lang="lv-LV" sz="2800" dirty="0">
                <a:hlinkClick r:id="rId3"/>
              </a:rPr>
              <a:t>http://bit.ly/1pWWAXW</a:t>
            </a:r>
            <a:r>
              <a:rPr lang="lv-LV" sz="2800" dirty="0"/>
              <a:t> </a:t>
            </a:r>
          </a:p>
          <a:p>
            <a:r>
              <a:rPr lang="en-GB" sz="2800" b="1" i="1" dirty="0"/>
              <a:t>Chapter </a:t>
            </a:r>
            <a:r>
              <a:rPr lang="lv-LV" sz="2800" b="1" i="1" dirty="0"/>
              <a:t>23</a:t>
            </a:r>
            <a:r>
              <a:rPr lang="en-GB" sz="2800" b="1" i="1" dirty="0"/>
              <a:t>. </a:t>
            </a:r>
            <a:br>
              <a:rPr lang="lv-LV" sz="2800" i="1" dirty="0"/>
            </a:br>
            <a:r>
              <a:rPr lang="en-GB" sz="2800" i="1" dirty="0"/>
              <a:t>Collected Persuasions, The Lower Series</a:t>
            </a:r>
            <a:r>
              <a:rPr lang="lv-LV" sz="2800" i="1" dirty="0"/>
              <a:t>. </a:t>
            </a:r>
          </a:p>
          <a:p>
            <a:pPr algn="l" rtl="0"/>
            <a:r>
              <a:rPr lang="lv-LV" sz="2800" dirty="0">
                <a:latin typeface="Times New Roman"/>
                <a:cs typeface="Times New Roman"/>
              </a:rPr>
              <a:t>© </a:t>
            </a:r>
            <a:r>
              <a:rPr lang="lv-LV" sz="2800" kern="1200" dirty="0">
                <a:solidFill>
                  <a:schemeClr val="tx1"/>
                </a:solidFill>
              </a:rPr>
              <a:t>Han Feizi speaks. The Power of Pragmatism. </a:t>
            </a:r>
            <a:r>
              <a:rPr lang="zh-CN" altLang="en-US" sz="2800" kern="1200" dirty="0">
                <a:solidFill>
                  <a:schemeClr val="tx1"/>
                </a:solidFill>
              </a:rPr>
              <a:t>韩非子说。 </a:t>
            </a:r>
            <a:endParaRPr lang="en-GB" sz="2800" dirty="0"/>
          </a:p>
          <a:p>
            <a:endParaRPr lang="en-GB" sz="28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873887"/>
            <a:ext cx="4953000" cy="3757919"/>
          </a:xfrm>
          <a:prstGeom prst="rect">
            <a:avLst/>
          </a:prstGeom>
          <a:ln>
            <a:solidFill>
              <a:schemeClr val="accent1"/>
            </a:solidFill>
          </a:ln>
        </p:spPr>
      </p:pic>
      <p:sp>
        <p:nvSpPr>
          <p:cNvPr id="6" name="Oval 5"/>
          <p:cNvSpPr/>
          <p:nvPr/>
        </p:nvSpPr>
        <p:spPr>
          <a:xfrm>
            <a:off x="4800600" y="895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170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77388"/>
            <a:ext cx="4300755" cy="2427761"/>
          </a:xfrm>
          <a:prstGeom prst="rect">
            <a:avLst/>
          </a:prstGeom>
          <a:ln>
            <a:solidFill>
              <a:schemeClr val="accent1"/>
            </a:solidFill>
          </a:ln>
        </p:spPr>
      </p:pic>
      <p:sp>
        <p:nvSpPr>
          <p:cNvPr id="2" name="Title 1"/>
          <p:cNvSpPr>
            <a:spLocks noGrp="1"/>
          </p:cNvSpPr>
          <p:nvPr>
            <p:ph type="title"/>
          </p:nvPr>
        </p:nvSpPr>
        <p:spPr/>
        <p:txBody>
          <a:bodyPr/>
          <a:lstStyle/>
          <a:p>
            <a:r>
              <a:rPr lang="en-GB" dirty="0" err="1"/>
              <a:t>Hán</a:t>
            </a:r>
            <a:r>
              <a:rPr lang="en-GB" dirty="0"/>
              <a:t> </a:t>
            </a:r>
            <a:r>
              <a:rPr lang="lv-LV" dirty="0"/>
              <a:t>F</a:t>
            </a:r>
            <a:r>
              <a:rPr lang="en-GB" dirty="0" err="1"/>
              <a:t>ēi</a:t>
            </a:r>
            <a:r>
              <a:rPr lang="en-US" dirty="0"/>
              <a:t>z</a:t>
            </a:r>
            <a:r>
              <a:rPr lang="en-GB" dirty="0"/>
              <a:t>ǐ</a:t>
            </a:r>
            <a:r>
              <a:rPr lang="lv-LV" dirty="0"/>
              <a:t> – 2.,3.,4.zīm. </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571750"/>
            <a:ext cx="3276600" cy="2435772"/>
          </a:xfrm>
          <a:prstGeom prst="rect">
            <a:avLst/>
          </a:prstGeom>
          <a:ln>
            <a:solidFill>
              <a:schemeClr val="accent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666750"/>
            <a:ext cx="2438400" cy="3824412"/>
          </a:xfrm>
          <a:prstGeom prst="rect">
            <a:avLst/>
          </a:prstGeom>
          <a:ln>
            <a:solidFill>
              <a:schemeClr val="accent1"/>
            </a:solidFill>
          </a:ln>
        </p:spPr>
      </p:pic>
      <p:sp>
        <p:nvSpPr>
          <p:cNvPr id="8" name="Oval 7"/>
          <p:cNvSpPr/>
          <p:nvPr/>
        </p:nvSpPr>
        <p:spPr>
          <a:xfrm>
            <a:off x="2286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276600" y="2571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4008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2867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Hán</a:t>
            </a:r>
            <a:r>
              <a:rPr lang="lv-LV" dirty="0"/>
              <a:t> F</a:t>
            </a:r>
            <a:r>
              <a:rPr lang="en-GB" dirty="0" err="1"/>
              <a:t>ēi</a:t>
            </a:r>
            <a:r>
              <a:rPr lang="en-US" dirty="0"/>
              <a:t>z</a:t>
            </a:r>
            <a:r>
              <a:rPr lang="en-GB" dirty="0"/>
              <a:t>ǐ </a:t>
            </a:r>
            <a:r>
              <a:rPr lang="lv-LV" dirty="0"/>
              <a:t>– 5.,6.zīm. </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29602"/>
            <a:ext cx="3124200" cy="4099548"/>
          </a:xfrm>
          <a:prstGeom prst="rect">
            <a:avLst/>
          </a:prstGeom>
          <a:ln>
            <a:solidFill>
              <a:srgbClr val="00206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4498" y="603283"/>
            <a:ext cx="1962102" cy="4378870"/>
          </a:xfrm>
          <a:prstGeom prst="rect">
            <a:avLst/>
          </a:prstGeom>
          <a:ln>
            <a:solidFill>
              <a:srgbClr val="002060"/>
            </a:solidFill>
          </a:ln>
        </p:spPr>
      </p:pic>
      <p:sp>
        <p:nvSpPr>
          <p:cNvPr id="6" name="Oval 5"/>
          <p:cNvSpPr/>
          <p:nvPr/>
        </p:nvSpPr>
        <p:spPr>
          <a:xfrm>
            <a:off x="457200" y="514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667995" y="3333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a:solidFill>
                  <a:schemeClr val="tx1"/>
                </a:solidFill>
                <a:latin typeface="Times New Roman" panose="02020603050405020304" pitchFamily="18" charset="0"/>
                <a:cs typeface="Times New Roman" panose="02020603050405020304" pitchFamily="18" charset="0"/>
              </a:rPr>
              <a:t>6</a:t>
            </a: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57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a:t>Vēlētāja lēmumu koks</a:t>
            </a:r>
            <a:endParaRPr lang="en-GB" dirty="0"/>
          </a:p>
        </p:txBody>
      </p:sp>
      <p:sp>
        <p:nvSpPr>
          <p:cNvPr id="5" name="Text Placeholder 4"/>
          <p:cNvSpPr>
            <a:spLocks noGrp="1"/>
          </p:cNvSpPr>
          <p:nvPr>
            <p:ph type="body" sz="quarter" idx="11"/>
          </p:nvPr>
        </p:nvSpPr>
        <p:spPr>
          <a:xfrm>
            <a:off x="381000" y="2495550"/>
            <a:ext cx="4943901" cy="2057400"/>
          </a:xfrm>
        </p:spPr>
        <p:txBody>
          <a:bodyPr/>
          <a:lstStyle/>
          <a:p>
            <a:r>
              <a:rPr lang="lv-LV" b="1" dirty="0"/>
              <a:t>Cik dažādos veidos var nobalsot?</a:t>
            </a:r>
          </a:p>
          <a:p>
            <a:pPr marL="285750" indent="-285750">
              <a:buFont typeface="Arial" panose="020B0604020202020204" pitchFamily="34" charset="0"/>
              <a:buChar char="•"/>
            </a:pPr>
            <a:r>
              <a:rPr lang="lv-LV" dirty="0"/>
              <a:t>Atkarīgs no apgabala – bet veidu ir ļoti daudz</a:t>
            </a:r>
          </a:p>
          <a:p>
            <a:pPr marL="285750" indent="-285750">
              <a:buFont typeface="Arial" panose="020B0604020202020204" pitchFamily="34" charset="0"/>
              <a:buChar char="•"/>
            </a:pPr>
            <a:r>
              <a:rPr lang="lv-LV" dirty="0"/>
              <a:t>Summējoties ļoti plašām vēlēšanu iespējām ar mazpazīstamiem kandidātiem, vēlēšanu sistēmā var rasties troksnis.</a:t>
            </a:r>
          </a:p>
        </p:txBody>
      </p:sp>
      <p:sp>
        <p:nvSpPr>
          <p:cNvPr id="6" name="Text Placeholder 5"/>
          <p:cNvSpPr>
            <a:spLocks noGrp="1"/>
          </p:cNvSpPr>
          <p:nvPr>
            <p:ph type="body" sz="quarter" idx="12"/>
          </p:nvPr>
        </p:nvSpPr>
        <p:spPr/>
        <p:txBody>
          <a:bodyPr>
            <a:normAutofit fontScale="85000" lnSpcReduction="20000"/>
          </a:bodyPr>
          <a:lstStyle/>
          <a:p>
            <a:endParaRPr lang="en-GB" dirty="0"/>
          </a:p>
        </p:txBody>
      </p:sp>
      <p:pic>
        <p:nvPicPr>
          <p:cNvPr id="2" name="Picture 2" descr="k-ary tree with 7 levels and 3 bran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970" y="1047750"/>
            <a:ext cx="404503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a:t>Eksponenciālais pieaugums</a:t>
            </a:r>
            <a:endParaRPr lang="en-GB" dirty="0"/>
          </a:p>
        </p:txBody>
      </p:sp>
      <p:pic>
        <p:nvPicPr>
          <p:cNvPr id="5122" name="Picture 2" descr="http://likumi.lv/wwwraksti/1998/225/213537/BI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66750"/>
            <a:ext cx="3034376" cy="410146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371600" y="16920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503600" y="15811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19206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03600" y="18097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 y="17335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 y="19621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00800" y="666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800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4008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8229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stCxn id="25" idx="0"/>
            <a:endCxn id="22" idx="2"/>
          </p:cNvCxnSpPr>
          <p:nvPr/>
        </p:nvCxnSpPr>
        <p:spPr>
          <a:xfrm flipV="1">
            <a:off x="4953000" y="819150"/>
            <a:ext cx="14478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6"/>
            <a:endCxn id="27" idx="0"/>
          </p:cNvCxnSpPr>
          <p:nvPr/>
        </p:nvCxnSpPr>
        <p:spPr>
          <a:xfrm>
            <a:off x="6705600" y="819150"/>
            <a:ext cx="1676400" cy="4572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0"/>
            <a:endCxn id="22" idx="4"/>
          </p:cNvCxnSpPr>
          <p:nvPr/>
        </p:nvCxnSpPr>
        <p:spPr>
          <a:xfrm flipV="1">
            <a:off x="6553200" y="971550"/>
            <a:ext cx="0" cy="304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343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5257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00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943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68580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400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7772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8686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229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p:cNvCxnSpPr>
            <a:stCxn id="37" idx="0"/>
            <a:endCxn id="25" idx="2"/>
          </p:cNvCxnSpPr>
          <p:nvPr/>
        </p:nvCxnSpPr>
        <p:spPr>
          <a:xfrm flipV="1">
            <a:off x="4495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5" idx="6"/>
            <a:endCxn id="40" idx="0"/>
          </p:cNvCxnSpPr>
          <p:nvPr/>
        </p:nvCxnSpPr>
        <p:spPr>
          <a:xfrm>
            <a:off x="5105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0"/>
          </p:cNvCxnSpPr>
          <p:nvPr/>
        </p:nvCxnSpPr>
        <p:spPr>
          <a:xfrm flipV="1">
            <a:off x="4953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132" name="TextBox 5131"/>
          <p:cNvSpPr txBox="1"/>
          <p:nvPr/>
        </p:nvSpPr>
        <p:spPr>
          <a:xfrm>
            <a:off x="5105400" y="816173"/>
            <a:ext cx="622286" cy="307777"/>
          </a:xfrm>
          <a:prstGeom prst="rect">
            <a:avLst/>
          </a:prstGeom>
          <a:noFill/>
        </p:spPr>
        <p:txBody>
          <a:bodyPr wrap="none" rtlCol="0">
            <a:spAutoFit/>
          </a:bodyPr>
          <a:lstStyle/>
          <a:p>
            <a:r>
              <a:rPr lang="lv-LV" sz="1400" dirty="0"/>
              <a:t>svītro</a:t>
            </a:r>
            <a:endParaRPr lang="en-GB" sz="1400" dirty="0"/>
          </a:p>
        </p:txBody>
      </p:sp>
      <p:sp>
        <p:nvSpPr>
          <p:cNvPr id="60" name="TextBox 59"/>
          <p:cNvSpPr txBox="1"/>
          <p:nvPr/>
        </p:nvSpPr>
        <p:spPr>
          <a:xfrm>
            <a:off x="7607314" y="816173"/>
            <a:ext cx="612668" cy="307777"/>
          </a:xfrm>
          <a:prstGeom prst="rect">
            <a:avLst/>
          </a:prstGeom>
          <a:noFill/>
        </p:spPr>
        <p:txBody>
          <a:bodyPr wrap="none" rtlCol="0">
            <a:spAutoFit/>
          </a:bodyPr>
          <a:lstStyle/>
          <a:p>
            <a:r>
              <a:rPr lang="lv-LV" sz="1400" dirty="0"/>
              <a:t>pluso</a:t>
            </a:r>
            <a:endParaRPr lang="en-GB" sz="1400" dirty="0"/>
          </a:p>
        </p:txBody>
      </p:sp>
      <p:sp>
        <p:nvSpPr>
          <p:cNvPr id="61" name="TextBox 60"/>
          <p:cNvSpPr txBox="1"/>
          <p:nvPr/>
        </p:nvSpPr>
        <p:spPr>
          <a:xfrm>
            <a:off x="6477000" y="968573"/>
            <a:ext cx="891591" cy="307777"/>
          </a:xfrm>
          <a:prstGeom prst="rect">
            <a:avLst/>
          </a:prstGeom>
          <a:noFill/>
        </p:spPr>
        <p:txBody>
          <a:bodyPr wrap="none" rtlCol="0">
            <a:spAutoFit/>
          </a:bodyPr>
          <a:lstStyle/>
          <a:p>
            <a:r>
              <a:rPr lang="lv-LV" sz="1400" dirty="0"/>
              <a:t>neaiztiek</a:t>
            </a:r>
            <a:endParaRPr lang="en-GB" sz="1400" dirty="0"/>
          </a:p>
        </p:txBody>
      </p:sp>
      <p:sp>
        <p:nvSpPr>
          <p:cNvPr id="5133" name="Left Brace 5132"/>
          <p:cNvSpPr/>
          <p:nvPr/>
        </p:nvSpPr>
        <p:spPr>
          <a:xfrm>
            <a:off x="4419600" y="7429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34" name="TextBox 5133"/>
          <p:cNvSpPr txBox="1"/>
          <p:nvPr/>
        </p:nvSpPr>
        <p:spPr>
          <a:xfrm>
            <a:off x="3505200" y="819150"/>
            <a:ext cx="941283" cy="369332"/>
          </a:xfrm>
          <a:prstGeom prst="rect">
            <a:avLst/>
          </a:prstGeom>
          <a:noFill/>
        </p:spPr>
        <p:txBody>
          <a:bodyPr wrap="none" rtlCol="0">
            <a:spAutoFit/>
          </a:bodyPr>
          <a:lstStyle/>
          <a:p>
            <a:r>
              <a:rPr lang="lv-LV" dirty="0"/>
              <a:t>1.kand.</a:t>
            </a:r>
            <a:endParaRPr lang="en-GB" dirty="0"/>
          </a:p>
        </p:txBody>
      </p:sp>
      <p:sp>
        <p:nvSpPr>
          <p:cNvPr id="64" name="Left Brace 63"/>
          <p:cNvSpPr/>
          <p:nvPr/>
        </p:nvSpPr>
        <p:spPr>
          <a:xfrm>
            <a:off x="4038600" y="14287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TextBox 64"/>
          <p:cNvSpPr txBox="1"/>
          <p:nvPr/>
        </p:nvSpPr>
        <p:spPr>
          <a:xfrm>
            <a:off x="3124200" y="1504950"/>
            <a:ext cx="941283" cy="369332"/>
          </a:xfrm>
          <a:prstGeom prst="rect">
            <a:avLst/>
          </a:prstGeom>
          <a:noFill/>
        </p:spPr>
        <p:txBody>
          <a:bodyPr wrap="none" rtlCol="0">
            <a:spAutoFit/>
          </a:bodyPr>
          <a:lstStyle/>
          <a:p>
            <a:r>
              <a:rPr lang="lv-LV" dirty="0"/>
              <a:t>2.kand.</a:t>
            </a:r>
            <a:endParaRPr lang="en-GB" dirty="0"/>
          </a:p>
        </p:txBody>
      </p:sp>
      <p:cxnSp>
        <p:nvCxnSpPr>
          <p:cNvPr id="66" name="Straight Connector 65"/>
          <p:cNvCxnSpPr>
            <a:stCxn id="26" idx="6"/>
            <a:endCxn id="45" idx="0"/>
          </p:cNvCxnSpPr>
          <p:nvPr/>
        </p:nvCxnSpPr>
        <p:spPr>
          <a:xfrm>
            <a:off x="67056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960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5532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924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8382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534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sp>
        <p:nvSpPr>
          <p:cNvPr id="5137" name="Right Brace 5136"/>
          <p:cNvSpPr/>
          <p:nvPr/>
        </p:nvSpPr>
        <p:spPr>
          <a:xfrm rot="5400000">
            <a:off x="6188399" y="1292551"/>
            <a:ext cx="424802" cy="518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Oval 75"/>
          <p:cNvSpPr/>
          <p:nvPr/>
        </p:nvSpPr>
        <p:spPr>
          <a:xfrm>
            <a:off x="3886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267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38" name="TextBox 5137"/>
          <p:cNvSpPr txBox="1"/>
          <p:nvPr/>
        </p:nvSpPr>
        <p:spPr>
          <a:xfrm>
            <a:off x="4733228" y="2524307"/>
            <a:ext cx="439544" cy="461665"/>
          </a:xfrm>
          <a:prstGeom prst="rect">
            <a:avLst/>
          </a:prstGeom>
          <a:noFill/>
        </p:spPr>
        <p:txBody>
          <a:bodyPr wrap="none" rtlCol="0">
            <a:spAutoFit/>
          </a:bodyPr>
          <a:lstStyle/>
          <a:p>
            <a:r>
              <a:rPr lang="lv-LV" sz="2400" dirty="0"/>
              <a:t>...</a:t>
            </a:r>
            <a:endParaRPr lang="en-GB" sz="2400" dirty="0"/>
          </a:p>
        </p:txBody>
      </p:sp>
      <p:sp>
        <p:nvSpPr>
          <p:cNvPr id="79" name="TextBox 78"/>
          <p:cNvSpPr txBox="1"/>
          <p:nvPr/>
        </p:nvSpPr>
        <p:spPr>
          <a:xfrm>
            <a:off x="6266056" y="2524307"/>
            <a:ext cx="439544" cy="461665"/>
          </a:xfrm>
          <a:prstGeom prst="rect">
            <a:avLst/>
          </a:prstGeom>
          <a:noFill/>
        </p:spPr>
        <p:txBody>
          <a:bodyPr wrap="none" rtlCol="0">
            <a:spAutoFit/>
          </a:bodyPr>
          <a:lstStyle/>
          <a:p>
            <a:r>
              <a:rPr lang="lv-LV" sz="2400" dirty="0"/>
              <a:t>...</a:t>
            </a:r>
            <a:endParaRPr lang="en-GB" sz="2400" dirty="0"/>
          </a:p>
        </p:txBody>
      </p:sp>
      <p:sp>
        <p:nvSpPr>
          <p:cNvPr id="80" name="TextBox 79"/>
          <p:cNvSpPr txBox="1"/>
          <p:nvPr/>
        </p:nvSpPr>
        <p:spPr>
          <a:xfrm>
            <a:off x="8162228" y="2524307"/>
            <a:ext cx="439544" cy="461665"/>
          </a:xfrm>
          <a:prstGeom prst="rect">
            <a:avLst/>
          </a:prstGeom>
          <a:noFill/>
        </p:spPr>
        <p:txBody>
          <a:bodyPr wrap="none" rtlCol="0">
            <a:spAutoFit/>
          </a:bodyPr>
          <a:lstStyle/>
          <a:p>
            <a:r>
              <a:rPr lang="lv-LV" sz="2400" dirty="0"/>
              <a:t>...</a:t>
            </a:r>
            <a:endParaRPr lang="en-GB" sz="2400" dirty="0"/>
          </a:p>
        </p:txBody>
      </p:sp>
      <p:sp>
        <p:nvSpPr>
          <p:cNvPr id="81" name="TextBox 80"/>
          <p:cNvSpPr txBox="1"/>
          <p:nvPr/>
        </p:nvSpPr>
        <p:spPr>
          <a:xfrm>
            <a:off x="6096000" y="3405485"/>
            <a:ext cx="439544" cy="461665"/>
          </a:xfrm>
          <a:prstGeom prst="rect">
            <a:avLst/>
          </a:prstGeom>
          <a:noFill/>
        </p:spPr>
        <p:txBody>
          <a:bodyPr wrap="none" rtlCol="0">
            <a:spAutoFit/>
          </a:bodyPr>
          <a:lstStyle/>
          <a:p>
            <a:r>
              <a:rPr lang="lv-LV" sz="2400" dirty="0"/>
              <a:t>...</a:t>
            </a:r>
            <a:endParaRPr lang="en-GB" sz="2400" dirty="0"/>
          </a:p>
        </p:txBody>
      </p:sp>
      <p:sp>
        <p:nvSpPr>
          <p:cNvPr id="82" name="Oval 81"/>
          <p:cNvSpPr/>
          <p:nvPr/>
        </p:nvSpPr>
        <p:spPr>
          <a:xfrm>
            <a:off x="8534400" y="3483917"/>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81534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139" name="TextBox 5138"/>
              <p:cNvSpPr txBox="1"/>
              <p:nvPr/>
            </p:nvSpPr>
            <p:spPr>
              <a:xfrm>
                <a:off x="4286968" y="4324350"/>
                <a:ext cx="40950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b="0" i="1" smtClean="0">
                          <a:latin typeface="Cambria Math"/>
                        </a:rPr>
                        <m:t>3</m:t>
                      </m:r>
                      <m:r>
                        <a:rPr lang="lv-LV" sz="2800" b="0" i="1" smtClean="0">
                          <a:latin typeface="Cambria Math"/>
                          <a:ea typeface="Cambria Math"/>
                        </a:rPr>
                        <m:t>×3×3×⋯×3= </m:t>
                      </m:r>
                      <m:sSup>
                        <m:sSupPr>
                          <m:ctrlPr>
                            <a:rPr lang="lv-LV" sz="2800" b="0" i="1" smtClean="0">
                              <a:latin typeface="Cambria Math" panose="02040503050406030204" pitchFamily="18" charset="0"/>
                              <a:ea typeface="Cambria Math"/>
                            </a:rPr>
                          </m:ctrlPr>
                        </m:sSupPr>
                        <m:e>
                          <m:r>
                            <a:rPr lang="lv-LV" sz="2800" b="0" i="1" smtClean="0">
                              <a:latin typeface="Cambria Math"/>
                              <a:ea typeface="Cambria Math"/>
                            </a:rPr>
                            <m:t>3</m:t>
                          </m:r>
                        </m:e>
                        <m:sup>
                          <m:r>
                            <a:rPr lang="lv-LV" sz="2800" b="0" i="1" smtClean="0">
                              <a:latin typeface="Cambria Math"/>
                              <a:ea typeface="Cambria Math"/>
                            </a:rPr>
                            <m:t>28</m:t>
                          </m:r>
                        </m:sup>
                      </m:sSup>
                    </m:oMath>
                  </m:oMathPara>
                </a14:m>
                <a:endParaRPr lang="en-GB" sz="2800" dirty="0"/>
              </a:p>
            </p:txBody>
          </p:sp>
        </mc:Choice>
        <mc:Fallback xmlns="">
          <p:sp>
            <p:nvSpPr>
              <p:cNvPr id="5139" name="TextBox 5138"/>
              <p:cNvSpPr txBox="1">
                <a:spLocks noRot="1" noChangeAspect="1" noMove="1" noResize="1" noEditPoints="1" noAdjustHandles="1" noChangeArrowheads="1" noChangeShapeType="1" noTextEdit="1"/>
              </p:cNvSpPr>
              <p:nvPr/>
            </p:nvSpPr>
            <p:spPr>
              <a:xfrm>
                <a:off x="4286968" y="4324350"/>
                <a:ext cx="4095032" cy="523220"/>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498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a:t>Cik veidos var nobalsot 12.Saeimas vēlēšanās?</a:t>
            </a:r>
            <a:endParaRPr lang="en-GB" dirty="0"/>
          </a:p>
        </p:txBody>
      </p:sp>
      <mc:AlternateContent xmlns:mc="http://schemas.openxmlformats.org/markup-compatibility/2006" xmlns:a14="http://schemas.microsoft.com/office/drawing/2010/main">
        <mc:Choice Requires="a14">
          <p:sp>
            <p:nvSpPr>
              <p:cNvPr id="6" name="Text Placeholder 5"/>
              <p:cNvSpPr>
                <a:spLocks noGrp="1"/>
              </p:cNvSpPr>
              <p:nvPr>
                <p:ph type="body" idx="10"/>
              </p:nvPr>
            </p:nvSpPr>
            <p:spPr>
              <a:xfrm>
                <a:off x="152400" y="895350"/>
                <a:ext cx="4419600" cy="3850920"/>
              </a:xfrm>
            </p:spPr>
            <p:txBody>
              <a:bodyPr>
                <a:noAutofit/>
              </a:bodyPr>
              <a:lstStyle/>
              <a:p>
                <a:r>
                  <a:rPr lang="lv-LV" sz="2400" b="1" dirty="0"/>
                  <a:t>Rīgas apgabalā:</a:t>
                </a:r>
              </a:p>
              <a:p>
                <a:pPr algn="l"/>
                <a14:m>
                  <m:oMathPara xmlns:m="http://schemas.openxmlformats.org/officeDocument/2006/math">
                    <m:oMathParaPr>
                      <m:jc m:val="centerGroup"/>
                    </m:oMathParaPr>
                    <m:oMath xmlns:m="http://schemas.openxmlformats.org/officeDocument/2006/math">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 </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𝟏𝟒</m:t>
                          </m:r>
                        </m:sup>
                      </m:sSup>
                      <m:r>
                        <a:rPr lang="lv-LV" sz="2400" b="1" i="1" smtClean="0">
                          <a:solidFill>
                            <a:srgbClr val="00B050"/>
                          </a:solidFill>
                          <a:latin typeface="Cambria Math"/>
                        </a:rPr>
                        <m:t> +</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𝟒</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0" smtClean="0">
                          <a:solidFill>
                            <a:srgbClr val="00B050"/>
                          </a:solidFill>
                          <a:latin typeface="Cambria Math"/>
                        </a:rPr>
                        <m:t>+ </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𝟏𝟎</m:t>
                          </m:r>
                        </m:sup>
                      </m:sSup>
                      <m:r>
                        <a:rPr lang="lv-LV" sz="2400" b="1" i="1" smtClean="0">
                          <a:solidFill>
                            <a:srgbClr val="00B050"/>
                          </a:solidFill>
                          <a:latin typeface="Cambria Math"/>
                        </a:rPr>
                        <m:t>+ </m:t>
                      </m:r>
                    </m:oMath>
                  </m:oMathPara>
                </a14:m>
                <a:endParaRPr lang="lv-LV" sz="2400" b="1" dirty="0">
                  <a:solidFill>
                    <a:srgbClr val="00B050"/>
                  </a:solidFill>
                </a:endParaRPr>
              </a:p>
              <a:p>
                <a:pPr algn="l"/>
                <a14:m>
                  <m:oMathPara xmlns:m="http://schemas.openxmlformats.org/officeDocument/2006/math">
                    <m:oMathParaPr>
                      <m:jc m:val="centerGroup"/>
                    </m:oMathParaPr>
                    <m:oMath xmlns:m="http://schemas.openxmlformats.org/officeDocument/2006/math">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𝟑𝟒</m:t>
                          </m:r>
                        </m:sup>
                      </m:sSup>
                      <m:r>
                        <a:rPr lang="lv-LV" sz="2400" b="1" i="1" smtClean="0">
                          <a:solidFill>
                            <a:srgbClr val="00B050"/>
                          </a:solidFill>
                          <a:latin typeface="Cambria Math"/>
                        </a:rPr>
                        <m:t>+ </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𝟑𝟏</m:t>
                          </m:r>
                        </m:sup>
                      </m:sSup>
                      <m:r>
                        <a:rPr lang="lv-LV" sz="2400" b="1" i="1" smtClean="0">
                          <a:solidFill>
                            <a:srgbClr val="00B050"/>
                          </a:solidFill>
                          <a:latin typeface="Cambria Math"/>
                        </a:rPr>
                        <m:t>+</m:t>
                      </m:r>
                    </m:oMath>
                  </m:oMathPara>
                </a14:m>
                <a:endParaRPr lang="lv-LV" sz="2400" b="1" dirty="0">
                  <a:solidFill>
                    <a:srgbClr val="00B050"/>
                  </a:solidFill>
                </a:endParaRPr>
              </a:p>
              <a:p>
                <a:pPr algn="l"/>
                <a:r>
                  <a:rPr lang="lv-LV" sz="2400" b="1" dirty="0">
                    <a:solidFill>
                      <a:srgbClr val="00B050"/>
                    </a:solidFill>
                  </a:rPr>
                  <a:t> </a:t>
                </a:r>
                <a14:m>
                  <m:oMath xmlns:m="http://schemas.openxmlformats.org/officeDocument/2006/math">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panose="02040503050406030204" pitchFamily="18" charset="0"/>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𝟑𝟑</m:t>
                        </m:r>
                      </m:sup>
                    </m:sSup>
                    <m:r>
                      <a:rPr lang="lv-LV" sz="2400" b="1" i="1" smtClean="0">
                        <a:solidFill>
                          <a:srgbClr val="00B050"/>
                        </a:solidFill>
                        <a:latin typeface="Cambria Math"/>
                      </a:rPr>
                      <m:t>= </m:t>
                    </m:r>
                  </m:oMath>
                </a14:m>
                <a:endParaRPr lang="lv-LV" sz="2400" b="1" dirty="0">
                  <a:solidFill>
                    <a:srgbClr val="00B050"/>
                  </a:solidFill>
                </a:endParaRPr>
              </a:p>
              <a:p>
                <a:pPr algn="l"/>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m:rPr>
                          <m:nor/>
                        </m:rPr>
                        <a:rPr lang="en-GB" sz="2400" dirty="0" smtClean="0"/>
                        <m:t>276717681540050355</m:t>
                      </m:r>
                      <m:r>
                        <m:rPr>
                          <m:nor/>
                        </m:rPr>
                        <a:rPr lang="lv-LV" sz="2400" b="1" i="0" dirty="0" smtClean="0"/>
                        <m:t> </m:t>
                      </m:r>
                      <m:r>
                        <a:rPr lang="lv-LV" sz="2400" b="1" i="1" dirty="0" smtClean="0">
                          <a:latin typeface="Cambria Math"/>
                          <a:ea typeface="Cambria Math"/>
                        </a:rPr>
                        <m:t>≈</m:t>
                      </m:r>
                    </m:oMath>
                  </m:oMathPara>
                </a14:m>
                <a:endParaRPr lang="lv-LV" sz="2400" b="1" dirty="0"/>
              </a:p>
              <a:p>
                <a:pPr algn="l"/>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a:rPr lang="lv-LV" sz="2400" b="1" i="1" smtClean="0">
                          <a:latin typeface="Cambria Math"/>
                        </a:rPr>
                        <m:t>𝟐</m:t>
                      </m:r>
                      <m:r>
                        <a:rPr lang="lv-LV" sz="2400" b="1" i="1" smtClean="0">
                          <a:latin typeface="Cambria Math"/>
                        </a:rPr>
                        <m:t>.</m:t>
                      </m:r>
                      <m:r>
                        <a:rPr lang="lv-LV" sz="2400" b="1" i="1" smtClean="0">
                          <a:latin typeface="Cambria Math"/>
                        </a:rPr>
                        <m:t>𝟕𝟕</m:t>
                      </m:r>
                      <m:r>
                        <a:rPr lang="lv-LV" sz="2400" b="1" i="1" smtClean="0">
                          <a:latin typeface="Cambria Math"/>
                        </a:rPr>
                        <m:t> ×</m:t>
                      </m:r>
                      <m:sSup>
                        <m:sSupPr>
                          <m:ctrlPr>
                            <a:rPr lang="lv-LV" sz="2400" b="1" i="1" smtClean="0">
                              <a:latin typeface="Cambria Math" panose="02040503050406030204" pitchFamily="18" charset="0"/>
                              <a:ea typeface="Cambria Math"/>
                            </a:rPr>
                          </m:ctrlPr>
                        </m:sSupPr>
                        <m:e>
                          <m:r>
                            <a:rPr lang="lv-LV" sz="2400" b="1" i="1" smtClean="0">
                              <a:latin typeface="Cambria Math"/>
                              <a:ea typeface="Cambria Math"/>
                            </a:rPr>
                            <m:t>𝟏𝟎</m:t>
                          </m:r>
                        </m:e>
                        <m:sup>
                          <m:r>
                            <a:rPr lang="lv-LV" sz="2400" b="1" i="1" smtClean="0">
                              <a:latin typeface="Cambria Math"/>
                              <a:ea typeface="Cambria Math"/>
                            </a:rPr>
                            <m:t>𝟏𝟕</m:t>
                          </m:r>
                        </m:sup>
                      </m:sSup>
                    </m:oMath>
                  </m:oMathPara>
                </a14:m>
                <a:endParaRPr lang="lv-LV" sz="2400" b="1" dirty="0"/>
              </a:p>
              <a:p>
                <a:r>
                  <a:rPr lang="lv-LV" sz="2400" dirty="0"/>
                  <a:t>jeb 277 kvadriljoni dažādi aizpildītu vēlēšanu zīmju. </a:t>
                </a:r>
                <a:endParaRPr lang="en-GB" sz="2400" b="1" dirty="0"/>
              </a:p>
            </p:txBody>
          </p:sp>
        </mc:Choice>
        <mc:Fallback xmlns="">
          <p:sp>
            <p:nvSpPr>
              <p:cNvPr id="6" name="Text Placeholder 5"/>
              <p:cNvSpPr>
                <a:spLocks noGrp="1" noRot="1" noChangeAspect="1" noMove="1" noResize="1" noEditPoints="1" noAdjustHandles="1" noChangeArrowheads="1" noChangeShapeType="1" noTextEdit="1"/>
              </p:cNvSpPr>
              <p:nvPr>
                <p:ph type="body" idx="10"/>
              </p:nvPr>
            </p:nvSpPr>
            <p:spPr>
              <a:xfrm>
                <a:off x="152400" y="895350"/>
                <a:ext cx="4419600" cy="3850920"/>
              </a:xfrm>
              <a:blipFill rotWithShape="1">
                <a:blip r:embed="rId3"/>
                <a:stretch>
                  <a:fillRect l="-4138" t="-23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572000" y="1029973"/>
                <a:ext cx="4495800" cy="3077446"/>
              </a:xfrm>
              <a:prstGeom prst="rect">
                <a:avLst/>
              </a:prstGeom>
              <a:noFill/>
            </p:spPr>
            <p:txBody>
              <a:bodyPr wrap="square" rtlCol="0">
                <a:spAutoFit/>
              </a:bodyPr>
              <a:lstStyle/>
              <a:p>
                <a:r>
                  <a:rPr lang="lv-LV" sz="2400" b="1" dirty="0"/>
                  <a:t>Kurzemes apgabalā:</a:t>
                </a:r>
              </a:p>
              <a:p>
                <a:pPr/>
                <a14:m>
                  <m:oMathPara xmlns:m="http://schemas.openxmlformats.org/officeDocument/2006/math">
                    <m:oMathParaPr>
                      <m:jc m:val="centerGroup"/>
                    </m:oMathParaPr>
                    <m:oMath xmlns:m="http://schemas.openxmlformats.org/officeDocument/2006/math">
                      <m:sSup>
                        <m:sSupPr>
                          <m:ctrlPr>
                            <a:rPr lang="lv-LV" sz="2400" b="1" i="1" smtClean="0">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 +</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a:solidFill>
                            <a:srgbClr val="0070C0"/>
                          </a:solidFill>
                          <a:latin typeface="Cambria Math"/>
                        </a:rPr>
                        <m:t>+ </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𝟑</m:t>
                          </m:r>
                        </m:sup>
                      </m:sSup>
                      <m:r>
                        <a:rPr lang="lv-LV" sz="2400" b="1" i="1">
                          <a:solidFill>
                            <a:srgbClr val="0070C0"/>
                          </a:solidFill>
                          <a:latin typeface="Cambria Math"/>
                        </a:rPr>
                        <m:t>+ </m:t>
                      </m:r>
                    </m:oMath>
                  </m:oMathPara>
                </a14:m>
                <a:endParaRPr lang="lv-LV" sz="2400" b="1" dirty="0">
                  <a:solidFill>
                    <a:srgbClr val="0070C0"/>
                  </a:solidFill>
                </a:endParaRPr>
              </a:p>
              <a:p>
                <a:pPr/>
                <a14:m>
                  <m:oMathPara xmlns:m="http://schemas.openxmlformats.org/officeDocument/2006/math">
                    <m:oMathParaPr>
                      <m:jc m:val="centerGroup"/>
                    </m:oMathParaPr>
                    <m:oMath xmlns:m="http://schemas.openxmlformats.org/officeDocument/2006/math">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𝟏𝟒</m:t>
                          </m:r>
                        </m:sup>
                      </m:sSup>
                      <m:r>
                        <a:rPr lang="lv-LV" sz="2400" b="1" i="1">
                          <a:solidFill>
                            <a:srgbClr val="0070C0"/>
                          </a:solidFill>
                          <a:latin typeface="Cambria Math"/>
                        </a:rPr>
                        <m:t>+ </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𝟔</m:t>
                          </m:r>
                        </m:sup>
                      </m:sSup>
                      <m:r>
                        <a:rPr lang="lv-LV" sz="2400" b="1" i="1">
                          <a:solidFill>
                            <a:srgbClr val="0070C0"/>
                          </a:solidFill>
                          <a:latin typeface="Cambria Math"/>
                        </a:rPr>
                        <m:t>+</m:t>
                      </m:r>
                    </m:oMath>
                  </m:oMathPara>
                </a14:m>
                <a:endParaRPr lang="lv-LV" sz="2400" b="1" dirty="0">
                  <a:solidFill>
                    <a:srgbClr val="0070C0"/>
                  </a:solidFill>
                </a:endParaRPr>
              </a:p>
              <a:p>
                <a:r>
                  <a:rPr lang="lv-LV" sz="2400" b="1" dirty="0">
                    <a:solidFill>
                      <a:srgbClr val="0070C0"/>
                    </a:solidFill>
                  </a:rPr>
                  <a:t> </a:t>
                </a:r>
                <a14:m>
                  <m:oMath xmlns:m="http://schemas.openxmlformats.org/officeDocument/2006/math">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panose="02040503050406030204" pitchFamily="18" charset="0"/>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oMath>
                </a14:m>
                <a:endParaRPr lang="lv-LV" sz="2400" b="1" dirty="0">
                  <a:solidFill>
                    <a:srgbClr val="0070C0"/>
                  </a:solidFill>
                </a:endParaRPr>
              </a:p>
              <a:p>
                <a14:m>
                  <m:oMath xmlns:m="http://schemas.openxmlformats.org/officeDocument/2006/math">
                    <m:r>
                      <a:rPr lang="lv-LV" sz="2400" b="1" i="1">
                        <a:latin typeface="Cambria Math"/>
                      </a:rPr>
                      <m:t>=</m:t>
                    </m:r>
                    <m:r>
                      <m:rPr>
                        <m:nor/>
                      </m:rPr>
                      <a:rPr lang="en-GB" sz="2400"/>
                      <m:t>224800785</m:t>
                    </m:r>
                    <m:r>
                      <a:rPr lang="en-GB" sz="2400" i="1">
                        <a:latin typeface="Cambria Math"/>
                        <a:ea typeface="Cambria Math"/>
                      </a:rPr>
                      <m:t>≈</m:t>
                    </m:r>
                    <m:r>
                      <a:rPr lang="lv-LV" sz="2400" i="1">
                        <a:latin typeface="Cambria Math"/>
                        <a:ea typeface="Cambria Math"/>
                      </a:rPr>
                      <m:t>2.25×</m:t>
                    </m:r>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8</m:t>
                        </m:r>
                      </m:sup>
                    </m:sSup>
                  </m:oMath>
                </a14:m>
                <a:r>
                  <a:rPr lang="lv-LV" sz="2400" b="1" dirty="0"/>
                  <a:t> </a:t>
                </a:r>
              </a:p>
              <a:p>
                <a:r>
                  <a:rPr lang="lv-LV" sz="2400" dirty="0"/>
                  <a:t>jeb 225 miljoni dažādi aizpildītu vēlēšanu zīmju. </a:t>
                </a:r>
                <a:endParaRPr lang="en-GB" sz="2400" b="1" dirty="0"/>
              </a:p>
              <a:p>
                <a:endParaRPr lang="en-GB"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0" y="1029973"/>
                <a:ext cx="4495800" cy="3077446"/>
              </a:xfrm>
              <a:prstGeom prst="rect">
                <a:avLst/>
              </a:prstGeom>
              <a:blipFill rotWithShape="1">
                <a:blip r:embed="rId4"/>
                <a:stretch>
                  <a:fillRect l="-2033" t="-1386" r="-1897"/>
                </a:stretch>
              </a:blipFill>
            </p:spPr>
            <p:txBody>
              <a:bodyPr/>
              <a:lstStyle/>
              <a:p>
                <a:r>
                  <a:rPr lang="en-GB">
                    <a:noFill/>
                  </a:rPr>
                  <a:t> </a:t>
                </a:r>
              </a:p>
            </p:txBody>
          </p:sp>
        </mc:Fallback>
      </mc:AlternateContent>
    </p:spTree>
    <p:extLst>
      <p:ext uri="{BB962C8B-B14F-4D97-AF65-F5344CB8AC3E}">
        <p14:creationId xmlns:p14="http://schemas.microsoft.com/office/powerpoint/2010/main" val="14024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Vienmandātu (first-past-the-post vai alternative vote)</a:t>
            </a:r>
            <a:endParaRPr lang="en-GB" dirty="0"/>
          </a:p>
        </p:txBody>
      </p:sp>
      <p:sp>
        <p:nvSpPr>
          <p:cNvPr id="3" name="Text Placeholder 2"/>
          <p:cNvSpPr>
            <a:spLocks noGrp="1"/>
          </p:cNvSpPr>
          <p:nvPr>
            <p:ph type="body" idx="10"/>
          </p:nvPr>
        </p:nvSpPr>
        <p:spPr>
          <a:xfrm>
            <a:off x="152280" y="895320"/>
            <a:ext cx="2209920" cy="3850920"/>
          </a:xfrm>
        </p:spPr>
        <p:txBody>
          <a:bodyPr/>
          <a:lstStyle/>
          <a:p>
            <a:pPr marL="285750" indent="-285750">
              <a:buFont typeface="Arial" panose="020B0604020202020204" pitchFamily="34" charset="0"/>
              <a:buChar char="•"/>
            </a:pPr>
            <a:r>
              <a:rPr lang="lv-LV" b="1" dirty="0"/>
              <a:t>ASV</a:t>
            </a:r>
            <a:r>
              <a:rPr lang="lv-LV" dirty="0"/>
              <a:t> (vienmandātu sistēma) var nobalsot </a:t>
            </a:r>
            <a:r>
              <a:rPr lang="lv-LV" dirty="0">
                <a:solidFill>
                  <a:srgbClr val="FF0000"/>
                </a:solidFill>
              </a:rPr>
              <a:t>2 vai 4 veidos</a:t>
            </a:r>
            <a:r>
              <a:rPr lang="lv-LV" dirty="0"/>
              <a:t>. Pārstāvju palāta vai Pārstāvju palāta + Senāts.</a:t>
            </a:r>
          </a:p>
          <a:p>
            <a:pPr marL="285750" indent="-285750">
              <a:buFont typeface="Arial" panose="020B0604020202020204" pitchFamily="34" charset="0"/>
              <a:buChar char="•"/>
            </a:pPr>
            <a:r>
              <a:rPr lang="lv-LV" b="1" dirty="0"/>
              <a:t>Lielbritānija</a:t>
            </a:r>
            <a:r>
              <a:rPr lang="lv-LV" dirty="0"/>
              <a:t> (vienmandātu sistēma). Attēlos redzamajos biļetenos var nobalsot </a:t>
            </a:r>
            <a:r>
              <a:rPr lang="lv-LV" dirty="0">
                <a:solidFill>
                  <a:srgbClr val="FF0000"/>
                </a:solidFill>
              </a:rPr>
              <a:t>5</a:t>
            </a:r>
            <a:r>
              <a:rPr lang="lv-LV" dirty="0"/>
              <a:t> vai </a:t>
            </a:r>
            <a:r>
              <a:rPr lang="lv-LV" dirty="0">
                <a:solidFill>
                  <a:srgbClr val="FF0000"/>
                </a:solidFill>
              </a:rPr>
              <a:t>7*6=42</a:t>
            </a:r>
            <a:r>
              <a:rPr lang="lv-LV" dirty="0"/>
              <a:t> veidos. </a:t>
            </a:r>
          </a:p>
          <a:p>
            <a:endParaRPr lang="en-GB" dirty="0"/>
          </a:p>
        </p:txBody>
      </p:sp>
      <p:pic>
        <p:nvPicPr>
          <p:cNvPr id="8194" name="Picture 2" descr="http://blogs.lse.ac.uk/politicsandpolicy/files/2010/07/AV-ballot-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42950"/>
            <a:ext cx="301942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4.bp.blogspot.com/-wW6J6k3HHPE/TbGxyZXn_wI/AAAAAAAACFQ/eWMO8FBu15g/s1600/JDM+ballot.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400" y="718584"/>
            <a:ext cx="3505200" cy="332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Salīdzinājums ar citu valstu likumdevēju vēlēšanām</a:t>
            </a:r>
            <a:endParaRPr lang="en-GB" dirty="0"/>
          </a:p>
        </p:txBody>
      </p:sp>
      <p:sp>
        <p:nvSpPr>
          <p:cNvPr id="3" name="Text Placeholder 2"/>
          <p:cNvSpPr>
            <a:spLocks noGrp="1"/>
          </p:cNvSpPr>
          <p:nvPr>
            <p:ph type="body" idx="10"/>
          </p:nvPr>
        </p:nvSpPr>
        <p:spPr>
          <a:xfrm>
            <a:off x="152280" y="895320"/>
            <a:ext cx="6096120" cy="3850920"/>
          </a:xfrm>
        </p:spPr>
        <p:txBody>
          <a:bodyPr/>
          <a:lstStyle/>
          <a:p>
            <a:pPr marL="285750" indent="-285750">
              <a:buFont typeface="Arial" panose="020B0604020202020204" pitchFamily="34" charset="0"/>
              <a:buChar char="•"/>
            </a:pPr>
            <a:endParaRPr lang="lv-LV" dirty="0"/>
          </a:p>
          <a:p>
            <a:pPr marL="285750" indent="-285750">
              <a:buFont typeface="Arial" panose="020B0604020202020204" pitchFamily="34" charset="0"/>
              <a:buChar char="•"/>
            </a:pPr>
            <a:endParaRPr lang="lv-LV" dirty="0"/>
          </a:p>
          <a:p>
            <a:pPr marL="285750" indent="-285750">
              <a:buFont typeface="Arial" panose="020B0604020202020204" pitchFamily="34" charset="0"/>
              <a:buChar char="•"/>
            </a:pPr>
            <a:endParaRPr lang="lv-LV" dirty="0"/>
          </a:p>
          <a:p>
            <a:endParaRPr lang="en-GB" dirty="0"/>
          </a:p>
        </p:txBody>
      </p:sp>
      <p:pic>
        <p:nvPicPr>
          <p:cNvPr id="7170" name="Picture 2" descr="http://upload.wikimedia.org/wikipedia/commons/thumb/7/7e/Bundestagswahl_05_stimmzett.jpg/320px-Bundestagswahl_05_stimmze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2"/>
            <a:ext cx="2362200" cy="4488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907018"/>
            <a:ext cx="5562600" cy="3046988"/>
          </a:xfrm>
          <a:prstGeom prst="rect">
            <a:avLst/>
          </a:prstGeom>
          <a:noFill/>
        </p:spPr>
        <p:txBody>
          <a:bodyPr wrap="square" rtlCol="0">
            <a:spAutoFit/>
          </a:bodyPr>
          <a:lstStyle/>
          <a:p>
            <a:r>
              <a:rPr lang="lv-LV" sz="2400" b="1" dirty="0"/>
              <a:t>Vācija</a:t>
            </a:r>
            <a:r>
              <a:rPr lang="lv-LV" sz="2400" dirty="0"/>
              <a:t> – jauktā sistēma; jāizvēlas viens aplītis katrā no divām slejām. Saraksti nav grozāmi. </a:t>
            </a:r>
          </a:p>
          <a:p>
            <a:r>
              <a:rPr lang="lv-LV" sz="2400" b="1" dirty="0"/>
              <a:t>Igaunija</a:t>
            </a:r>
            <a:r>
              <a:rPr lang="lv-LV" sz="2400" dirty="0"/>
              <a:t> – 12 apgabali (mazāk kandidātu); var īpaši izcelt vienu no saraksta. </a:t>
            </a:r>
          </a:p>
          <a:p>
            <a:endParaRPr lang="lv-LV" sz="2400" dirty="0"/>
          </a:p>
          <a:p>
            <a:r>
              <a:rPr lang="lv-LV" sz="2400" dirty="0"/>
              <a:t>Iespēju nobalsot – daži simti. </a:t>
            </a:r>
            <a:endParaRPr lang="en-GB" sz="2400" dirty="0"/>
          </a:p>
        </p:txBody>
      </p:sp>
    </p:spTree>
    <p:extLst>
      <p:ext uri="{BB962C8B-B14F-4D97-AF65-F5344CB8AC3E}">
        <p14:creationId xmlns:p14="http://schemas.microsoft.com/office/powerpoint/2010/main" val="50053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Lēmumu pieņemšanas nogurums (Decision Fatigue)</a:t>
            </a:r>
            <a:endParaRPr lang="en-GB" dirty="0"/>
          </a:p>
        </p:txBody>
      </p:sp>
      <p:sp>
        <p:nvSpPr>
          <p:cNvPr id="4" name="Text Placeholder 3"/>
          <p:cNvSpPr>
            <a:spLocks noGrp="1"/>
          </p:cNvSpPr>
          <p:nvPr>
            <p:ph type="body" idx="10"/>
          </p:nvPr>
        </p:nvSpPr>
        <p:spPr>
          <a:xfrm>
            <a:off x="228600" y="895350"/>
            <a:ext cx="5105400" cy="3850920"/>
          </a:xfrm>
        </p:spPr>
        <p:txBody>
          <a:bodyPr>
            <a:normAutofit/>
          </a:bodyPr>
          <a:lstStyle/>
          <a:p>
            <a:r>
              <a:rPr lang="lv-LV" sz="3200" dirty="0"/>
              <a:t>Ja atkārtoti jāveic līdzīgas izvēles un trūkst skaidru kritēriju – arī godprātīgi cilvēki sāk pieņemt stereotipiskus vai nepiemērotus lēmumus.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542924"/>
            <a:ext cx="2286000" cy="4600576"/>
          </a:xfrm>
          <a:prstGeom prst="rect">
            <a:avLst/>
          </a:prstGeom>
        </p:spPr>
      </p:pic>
    </p:spTree>
    <p:extLst>
      <p:ext uri="{BB962C8B-B14F-4D97-AF65-F5344CB8AC3E}">
        <p14:creationId xmlns:p14="http://schemas.microsoft.com/office/powerpoint/2010/main" val="82420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a:t>Vēlēšanu sistēmas stabilitāte</a:t>
            </a:r>
            <a:endParaRPr lang="en-GB" dirty="0"/>
          </a:p>
        </p:txBody>
      </p:sp>
      <p:sp>
        <p:nvSpPr>
          <p:cNvPr id="6" name="Text Placeholder 5"/>
          <p:cNvSpPr>
            <a:spLocks noGrp="1"/>
          </p:cNvSpPr>
          <p:nvPr>
            <p:ph type="body" sz="quarter" idx="11"/>
          </p:nvPr>
        </p:nvSpPr>
        <p:spPr/>
        <p:txBody>
          <a:bodyPr/>
          <a:lstStyle/>
          <a:p>
            <a:r>
              <a:rPr lang="lv-LV" b="1" dirty="0"/>
              <a:t>Stabilitāte = mazas izmaiņas ieejas datos rada mazas izmaiņas rezultātā</a:t>
            </a:r>
            <a:r>
              <a:rPr lang="lv-LV" dirty="0"/>
              <a:t> </a:t>
            </a:r>
          </a:p>
          <a:p>
            <a:pPr marL="285750" indent="-285750">
              <a:buFont typeface="Arial" panose="020B0604020202020204" pitchFamily="34" charset="0"/>
              <a:buChar char="•"/>
            </a:pPr>
            <a:r>
              <a:rPr lang="lv-LV" dirty="0"/>
              <a:t>Kādus efektus rada daudzu mazpazīstamu kandidātu līdzdalība? </a:t>
            </a:r>
          </a:p>
          <a:p>
            <a:pPr marL="285750" indent="-285750">
              <a:buFont typeface="Arial" panose="020B0604020202020204" pitchFamily="34" charset="0"/>
              <a:buChar char="•"/>
            </a:pPr>
            <a:r>
              <a:rPr lang="lv-LV" dirty="0"/>
              <a:t>Kā mērīt nestabilitāti</a:t>
            </a:r>
          </a:p>
          <a:p>
            <a:pPr marL="285750" indent="-285750">
              <a:buFont typeface="Arial" panose="020B0604020202020204" pitchFamily="34" charset="0"/>
              <a:buChar char="•"/>
            </a:pPr>
            <a:r>
              <a:rPr lang="lv-LV" dirty="0"/>
              <a:t>Iedzīvotāju uzskaites sistemātiskā kļūda</a:t>
            </a:r>
          </a:p>
          <a:p>
            <a:endParaRPr lang="en-GB" dirty="0"/>
          </a:p>
        </p:txBody>
      </p:sp>
      <p:sp>
        <p:nvSpPr>
          <p:cNvPr id="7" name="Text Placeholder 6"/>
          <p:cNvSpPr>
            <a:spLocks noGrp="1"/>
          </p:cNvSpPr>
          <p:nvPr>
            <p:ph type="body" sz="quarter" idx="12"/>
          </p:nvPr>
        </p:nvSpPr>
        <p:spPr/>
        <p:txBody>
          <a:bodyPr/>
          <a:lstStyle/>
          <a:p>
            <a:endParaRPr lang="en-GB" dirty="0"/>
          </a:p>
        </p:txBody>
      </p:sp>
      <p:pic>
        <p:nvPicPr>
          <p:cNvPr id="8" name="Picture 2" descr="A metastable system with a weakly stable state (1), an unstable transition state (2) and a strongly stable stat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8400"/>
            <a:ext cx="35306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84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7444</TotalTime>
  <Words>1649</Words>
  <Application>Microsoft Office PowerPoint</Application>
  <PresentationFormat>On-screen Show (16:9)</PresentationFormat>
  <Paragraphs>195</Paragraphs>
  <Slides>22</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StarSymbol</vt:lpstr>
      <vt:lpstr>Arial</vt:lpstr>
      <vt:lpstr>Calibri</vt:lpstr>
      <vt:lpstr>Cambria Math</vt:lpstr>
      <vt:lpstr>DejaVu Sans</vt:lpstr>
      <vt:lpstr>Times New Roman</vt:lpstr>
      <vt:lpstr>Webdings</vt:lpstr>
      <vt:lpstr>Office Theme</vt:lpstr>
      <vt:lpstr>Office Theme</vt:lpstr>
      <vt:lpstr>1_Office Theme</vt:lpstr>
      <vt:lpstr>PowerPoint Presentation</vt:lpstr>
      <vt:lpstr>Jautājumi</vt:lpstr>
      <vt:lpstr>Vēlētāja lēmumu koks</vt:lpstr>
      <vt:lpstr>Eksponenciālais pieaugums</vt:lpstr>
      <vt:lpstr>Cik veidos var nobalsot 12.Saeimas vēlēšanās?</vt:lpstr>
      <vt:lpstr>Vienmandātu (first-past-the-post vai alternative vote)</vt:lpstr>
      <vt:lpstr>Salīdzinājums ar citu valstu likumdevēju vēlēšanām</vt:lpstr>
      <vt:lpstr>Lēmumu pieņemšanas nogurums (Decision Fatigue)</vt:lpstr>
      <vt:lpstr>Vēlēšanu sistēmas stabilitāte</vt:lpstr>
      <vt:lpstr>Iedzīvotāju uzskaites īpatnības jeb «mirušās dvēseles»</vt:lpstr>
      <vt:lpstr>Vai Saeimas vēlēšanas ir vienlīdzīgas?</vt:lpstr>
      <vt:lpstr>Lokomotīves efekts – Coattail Effect</vt:lpstr>
      <vt:lpstr>Nestabilitātes mīnusi</vt:lpstr>
      <vt:lpstr>Kandidātu dzimums – 10.Saeima</vt:lpstr>
      <vt:lpstr>Kandidātu dzimums – 11.Saeima</vt:lpstr>
      <vt:lpstr>Kandidātu dzimums – 12.Saeima</vt:lpstr>
      <vt:lpstr>Par sievietēm</vt:lpstr>
      <vt:lpstr>Vīriešu punktu pārsvars (visi 11.Saeimas kandidāti)</vt:lpstr>
      <vt:lpstr>Vīriešu punktu pārsvars (izņemot pirmos 3 katrā apg.)</vt:lpstr>
      <vt:lpstr>Hán Fēizǐ – 1.zīm. </vt:lpstr>
      <vt:lpstr>Hán Fēizǐ – 2.,3.,4.zīm. </vt:lpstr>
      <vt:lpstr>Hán Fēizǐ – 5.,6.zīm.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361</cp:revision>
  <dcterms:modified xsi:type="dcterms:W3CDTF">2018-09-28T16:25:11Z</dcterms:modified>
</cp:coreProperties>
</file>