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67" r:id="rId3"/>
  </p:sldMasterIdLst>
  <p:notesMasterIdLst>
    <p:notesMasterId r:id="rId17"/>
  </p:notesMasterIdLst>
  <p:handoutMasterIdLst>
    <p:handoutMasterId r:id="rId18"/>
  </p:handoutMasterIdLst>
  <p:sldIdLst>
    <p:sldId id="256" r:id="rId4"/>
    <p:sldId id="290" r:id="rId5"/>
    <p:sldId id="294" r:id="rId6"/>
    <p:sldId id="300" r:id="rId7"/>
    <p:sldId id="306" r:id="rId8"/>
    <p:sldId id="303" r:id="rId9"/>
    <p:sldId id="304" r:id="rId10"/>
    <p:sldId id="308" r:id="rId11"/>
    <p:sldId id="309" r:id="rId12"/>
    <p:sldId id="305" r:id="rId13"/>
    <p:sldId id="302" r:id="rId14"/>
    <p:sldId id="307" r:id="rId15"/>
    <p:sldId id="301" r:id="rId16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B8483-6E30-4355-9FA5-3C9272114279}">
          <p14:sldIdLst>
            <p14:sldId id="256"/>
            <p14:sldId id="290"/>
          </p14:sldIdLst>
        </p14:section>
        <p14:section name="Kandidātu punkti" id="{30BFB3D8-0F16-4B93-A257-E8F0ACC00135}">
          <p14:sldIdLst>
            <p14:sldId id="294"/>
            <p14:sldId id="300"/>
          </p14:sldIdLst>
        </p14:section>
        <p14:section name="Tautskaites un izlases" id="{064D9E2E-97F8-4EC6-AD5D-9589A9199EF0}">
          <p14:sldIdLst>
            <p14:sldId id="306"/>
            <p14:sldId id="303"/>
            <p14:sldId id="304"/>
          </p14:sldIdLst>
        </p14:section>
        <p14:section name="Konvekcija" id="{FEF4EEDC-67AB-43FB-9094-B7229D06D483}">
          <p14:sldIdLst>
            <p14:sldId id="308"/>
            <p14:sldId id="309"/>
            <p14:sldId id="305"/>
            <p14:sldId id="302"/>
            <p14:sldId id="307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sitis, Kalvis" initials="k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5AFF2D"/>
    <a:srgbClr val="2DD20F"/>
    <a:srgbClr val="66FF33"/>
    <a:srgbClr val="FFB487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51" autoAdjust="0"/>
  </p:normalViewPr>
  <p:slideViewPr>
    <p:cSldViewPr>
      <p:cViewPr>
        <p:scale>
          <a:sx n="120" d="100"/>
          <a:sy n="120" d="100"/>
        </p:scale>
        <p:origin x="61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70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B34D6-6777-40CA-B215-158811C08A03}" type="datetimeFigureOut">
              <a:rPr lang="en-GB" smtClean="0"/>
              <a:t>2015-01-27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CBEC-3EF6-4DCD-BB7A-90EBBA3C5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55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Linkā varētu publiskot</a:t>
            </a:r>
            <a:r>
              <a:rPr lang="lv-LV" baseline="0" dirty="0" smtClean="0"/>
              <a:t> atjauninātus šīs prezentācijas laidienus; arī aprēķinu paraugus, utml. </a:t>
            </a:r>
          </a:p>
          <a:p>
            <a:r>
              <a:rPr lang="lv-LV" baseline="0" dirty="0" smtClean="0"/>
              <a:t>Varētu par šo atgādināt arī lekcijas beigās. 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Secinājumi no kampaņu koordinatoru</a:t>
            </a:r>
            <a:r>
              <a:rPr lang="lv-LV" baseline="0" dirty="0" smtClean="0"/>
              <a:t> un sponsoru viedokļa.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baseline="0" smtClean="0"/>
              <a:t>Vēlētājam nevajag </a:t>
            </a:r>
            <a:endParaRPr lang="lv-LV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895320"/>
            <a:ext cx="8838360" cy="3851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8839320" cy="3850920"/>
          </a:xfrm>
          <a:prstGeom prst="rect">
            <a:avLst/>
          </a:prstGeom>
        </p:spPr>
        <p:txBody>
          <a:bodyPr wrap="squar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81080" y="895320"/>
            <a:ext cx="4312800" cy="38509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endParaRPr dirty="0"/>
          </a:p>
        </p:txBody>
      </p:sp>
      <p:sp>
        <p:nvSpPr>
          <p:cNvPr id="5" name="PlaceHolder 3"/>
          <p:cNvSpPr>
            <a:spLocks noGrp="1"/>
          </p:cNvSpPr>
          <p:nvPr>
            <p:ph type="body" idx="10"/>
          </p:nvPr>
        </p:nvSpPr>
        <p:spPr>
          <a:xfrm>
            <a:off x="228600" y="895350"/>
            <a:ext cx="4312800" cy="38509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</a:t>
            </a:r>
            <a:r>
              <a:rPr lang="lv-LV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495550"/>
            <a:ext cx="48006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038350"/>
            <a:ext cx="5562600" cy="304800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lv-LV" dirty="0" smtClean="0"/>
              <a:t>e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lv-LV" dirty="0" smtClean="0"/>
              <a:t>subtitle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3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</a:t>
            </a:r>
            <a:r>
              <a:rPr lang="lv-LV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495550"/>
            <a:ext cx="48006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038350"/>
            <a:ext cx="5562600" cy="304800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lv-LV" dirty="0" smtClean="0"/>
              <a:t>e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lv-LV" dirty="0" smtClean="0"/>
              <a:t>subtitle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8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924DBC1-556A-4EA0-9477-A2E8A2CDA29A}" type="datetimeFigureOut">
              <a:rPr lang="en-GB" smtClean="0"/>
              <a:t>2015-01-27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8839320" cy="3850920"/>
          </a:xfrm>
          <a:prstGeom prst="rect">
            <a:avLst/>
          </a:prstGeom>
        </p:spPr>
        <p:txBody>
          <a:bodyPr wrap="squar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43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3640" cy="5115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E5F447E5-9DC4-4A02-8A39-B4DD67ECFEBB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51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formatClick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to edit the title text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formatClick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to edit Master title style</a:t>
            </a:r>
            <a:endParaRPr dirty="0"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152280" y="895320"/>
            <a:ext cx="8838360" cy="3850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Seventh Outline </a:t>
            </a:r>
            <a:r>
              <a:rPr lang="en-US" sz="2000" dirty="0" err="1">
                <a:solidFill>
                  <a:srgbClr val="003352"/>
                </a:solidFill>
                <a:latin typeface="Arial"/>
              </a:rPr>
              <a:t>LevelClick</a:t>
            </a:r>
            <a:r>
              <a:rPr lang="en-US" sz="2000" dirty="0">
                <a:solidFill>
                  <a:srgbClr val="003352"/>
                </a:solidFill>
                <a:latin typeface="Arial"/>
              </a:rPr>
              <a:t> to edit Master text styles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631180" y="76200"/>
            <a:ext cx="43662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>
        <a:defRPr sz="2000">
          <a:solidFill>
            <a:schemeClr val="bg1"/>
          </a:solidFill>
        </a:defRPr>
      </a:lvl1pPr>
    </p:titleStyle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 dirty="0"/>
          </a:p>
        </p:txBody>
      </p:sp>
      <p:sp>
        <p:nvSpPr>
          <p:cNvPr id="50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E5F447E5-9DC4-4A02-8A39-B4DD67ECFEBB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1990271"/>
            <a:ext cx="6400593" cy="400504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645750" indent="-285750">
              <a:buNone/>
              <a:defRPr lang="en-US" sz="1800" b="0" i="0" cap="none" dirty="0">
                <a:solidFill>
                  <a:schemeClr val="bg1"/>
                </a:solidFill>
              </a:defRPr>
            </a:lvl1pPr>
          </a:lstStyle>
          <a:p>
            <a:pPr marL="360000" indent="0"/>
            <a:endParaRPr lang="en-GB" kern="0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-2275" y="1414283"/>
            <a:ext cx="6403075" cy="557213"/>
          </a:xfrm>
          <a:prstGeom prst="rect">
            <a:avLst/>
          </a:prstGeom>
          <a:solidFill>
            <a:srgbClr val="0070C0">
              <a:alpha val="90000"/>
            </a:srgbClr>
          </a:solidFill>
        </p:spPr>
        <p:txBody>
          <a:bodyPr anchor="ctr" anchorCtr="0">
            <a:normAutofit/>
          </a:bodyPr>
          <a:lstStyle>
            <a:lvl1pPr marL="360000" indent="0" algn="l">
              <a:buNone/>
              <a:defRPr sz="2430" b="0" i="0" cap="small" baseline="0">
                <a:solidFill>
                  <a:schemeClr val="bg1"/>
                </a:solidFill>
              </a:defRPr>
            </a:lvl1pPr>
          </a:lstStyle>
          <a:p>
            <a:endParaRPr lang="en-GB" kern="0" dirty="0"/>
          </a:p>
        </p:txBody>
      </p:sp>
      <p:pic>
        <p:nvPicPr>
          <p:cNvPr id="1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6477000" y="142875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429200" y="1553757"/>
            <a:ext cx="876600" cy="685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81000" y="1485530"/>
            <a:ext cx="5943600" cy="476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lv-LV" kern="0" dirty="0" smtClean="0"/>
              <a:t>Click to edit title</a:t>
            </a:r>
            <a:endParaRPr lang="lv-LV" kern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495550"/>
            <a:ext cx="8229600" cy="209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5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>
        <a:defRPr sz="3200" cap="small" baseline="0">
          <a:solidFill>
            <a:schemeClr val="bg1"/>
          </a:solidFill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rythingology.com/the-streetlight-effec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ēlētāju griba – matemātiski secinājumi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v-LV" sz="2800" dirty="0" smtClean="0">
                <a:solidFill>
                  <a:schemeClr val="bg1"/>
                </a:solidFill>
                <a:latin typeface="Calibri"/>
                <a:ea typeface="DejaVu Sans"/>
              </a:rPr>
              <a:t>Kalvis Apsītis</a:t>
            </a:r>
          </a:p>
          <a:p>
            <a:pPr>
              <a:lnSpc>
                <a:spcPct val="100000"/>
              </a:lnSpc>
            </a:pPr>
            <a:r>
              <a:rPr lang="lv-LV" sz="2800" dirty="0" smtClean="0">
                <a:solidFill>
                  <a:schemeClr val="bg1"/>
                </a:solidFill>
                <a:latin typeface="Calibri"/>
                <a:ea typeface="DejaVu Sans"/>
              </a:rPr>
              <a:t>FMF, Latvijas Universitāte</a:t>
            </a:r>
          </a:p>
          <a:p>
            <a:pPr>
              <a:lnSpc>
                <a:spcPct val="100000"/>
              </a:lnSpc>
            </a:pPr>
            <a:endParaRPr lang="lv-LV" sz="2800" dirty="0">
              <a:solidFill>
                <a:schemeClr val="bg1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Vēlētāju pievešana ar autobusiem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129088" y="895320"/>
            <a:ext cx="3014912" cy="3850920"/>
          </a:xfrm>
        </p:spPr>
        <p:txBody>
          <a:bodyPr/>
          <a:lstStyle/>
          <a:p>
            <a:r>
              <a:rPr lang="lv-LV" b="1" dirty="0" smtClean="0"/>
              <a:t>1993.g. autobusi:</a:t>
            </a:r>
            <a:r>
              <a:rPr lang="lv-LV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Rīga </a:t>
            </a:r>
            <a:r>
              <a:rPr lang="lv-LV" dirty="0" smtClean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lv-LV" dirty="0" smtClean="0"/>
              <a:t> Jelgava (Ozolnieki?)</a:t>
            </a:r>
          </a:p>
          <a:p>
            <a:endParaRPr lang="lv-LV" dirty="0" smtClean="0"/>
          </a:p>
          <a:p>
            <a:r>
              <a:rPr lang="lv-LV" b="1" dirty="0" smtClean="0"/>
              <a:t>Perspektīvie autobusu virzieni: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lv-LV" dirty="0" smtClean="0"/>
              <a:t>Jēkabpils(Z) </a:t>
            </a:r>
            <a:r>
              <a:rPr lang="lv-LV" dirty="0" smtClean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lv-LV" dirty="0" smtClean="0"/>
              <a:t> Līvāni(L)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lv-LV" dirty="0" smtClean="0"/>
              <a:t>Gulbene(V) </a:t>
            </a:r>
            <a:r>
              <a:rPr lang="lv-LV" dirty="0" smtClean="0">
                <a:latin typeface="Arial Unicode MS"/>
                <a:ea typeface="Arial Unicode MS"/>
                <a:cs typeface="Arial Unicode MS"/>
              </a:rPr>
              <a:t>→ </a:t>
            </a:r>
            <a:r>
              <a:rPr lang="lv-LV" dirty="0" smtClean="0"/>
              <a:t>Balvi(L)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lv-LV" dirty="0" smtClean="0"/>
              <a:t>Varakļāni(V) </a:t>
            </a:r>
            <a:r>
              <a:rPr lang="lv-LV" dirty="0" smtClean="0">
                <a:latin typeface="Arial Unicode MS"/>
                <a:ea typeface="Arial Unicode MS"/>
                <a:cs typeface="Arial Unicode MS"/>
              </a:rPr>
              <a:t>→</a:t>
            </a:r>
            <a:r>
              <a:rPr lang="lv-LV" dirty="0" smtClean="0"/>
              <a:t> Viļāni(L)</a:t>
            </a:r>
            <a:endParaRPr lang="en-GB" dirty="0"/>
          </a:p>
        </p:txBody>
      </p:sp>
      <p:pic>
        <p:nvPicPr>
          <p:cNvPr id="2050" name="Picture 2" descr="http://www.diena.lv/uploads/thumbnails/705x457/article/0075/747645/2498043_ORIGINAL_1282659181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599512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90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Mērķtiecīga vēlēšanu procedūras izmantošana var iespaidot dažu mandātu sadalījumu.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Lielāka nozīme ir likuma varai un preses brīvībai – bet tās ir grūtāk izmērīt.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1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b="1" dirty="0" smtClean="0"/>
              <a:t>Kandidātu ievērībai: </a:t>
            </a:r>
            <a:r>
              <a:rPr lang="lv-LV" sz="2400" dirty="0" smtClean="0"/>
              <a:t>Individuālās kampaņas ir efektīvas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b="1" dirty="0" smtClean="0"/>
              <a:t>Latgola irā paveiceiguo Latvejis daļa! </a:t>
            </a:r>
            <a:br>
              <a:rPr lang="lv-LV" sz="2400" b="1" dirty="0" smtClean="0"/>
            </a:br>
            <a:r>
              <a:rPr lang="lv-LV" sz="2400" dirty="0" smtClean="0"/>
              <a:t>2018.gada oktobrī balsosim Līvānos!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49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Leonīds Jākobsons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Tēmas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5791320" cy="28956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000" b="1" dirty="0" smtClean="0"/>
              <a:t>Kandidātu punkti:</a:t>
            </a:r>
            <a:r>
              <a:rPr lang="lv-LV" sz="2000" dirty="0" smtClean="0"/>
              <a:t> Vēlētāju signāls un troksnis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000" b="1" dirty="0" smtClean="0"/>
              <a:t>Tautskaites un izlases:</a:t>
            </a:r>
            <a:r>
              <a:rPr lang="lv-LV" sz="2000" dirty="0" smtClean="0"/>
              <a:t> Vai precīzāk skaitīt visus, vai tikai dažus?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000" b="1" dirty="0" smtClean="0"/>
              <a:t>Konvekcija:</a:t>
            </a:r>
            <a:r>
              <a:rPr lang="lv-LV" sz="2000" dirty="0" smtClean="0"/>
              <a:t> </a:t>
            </a:r>
            <a:r>
              <a:rPr lang="lv-LV" sz="2000" dirty="0"/>
              <a:t>V</a:t>
            </a:r>
            <a:r>
              <a:rPr lang="lv-LV" sz="2000" dirty="0" smtClean="0"/>
              <a:t>ēlētāju plūsma starp apgabaliem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000" b="1" dirty="0" smtClean="0"/>
              <a:t>Personvārdu popularitāte: </a:t>
            </a:r>
            <a:r>
              <a:rPr lang="lv-LV" sz="2000" dirty="0" smtClean="0"/>
              <a:t>Vai var izmērīt etnisko balsojumu?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000" b="1" dirty="0" smtClean="0"/>
              <a:t>Sarakstu ranžēšana: </a:t>
            </a:r>
            <a:r>
              <a:rPr lang="lv-LV" sz="2000" dirty="0" smtClean="0"/>
              <a:t>Un tā iespaids uz iznākumu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000" b="1" dirty="0" smtClean="0"/>
              <a:t>Secinājumi</a:t>
            </a:r>
            <a:endParaRPr lang="lv-LV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lv-LV" sz="2000" dirty="0" smtClean="0"/>
          </a:p>
        </p:txBody>
      </p:sp>
      <p:pic>
        <p:nvPicPr>
          <p:cNvPr id="1026" name="Picture 2" descr="http://dontdatethatdude.files.wordpress.com/2007/11/streetligh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666750"/>
            <a:ext cx="248751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442016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FF0000"/>
                </a:solidFill>
              </a:rPr>
              <a:t>Meklēsim pazudušo, kur gaišāks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sz="3600" dirty="0" smtClean="0"/>
              <a:t>Kandidātu punkti</a:t>
            </a:r>
            <a:endParaRPr lang="en-GB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Punktu summēšana - stohastisks process</a:t>
            </a:r>
            <a:endParaRPr lang="lv-LV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dirty="0" smtClean="0"/>
              <a:t>Vēlētāju signāls un troksnis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sz="2800" dirty="0" smtClean="0"/>
              <a:t>Individuālās kampaņas – Kārlis Krēsliņš, arī Jānis Junkurs... (ne vienmēr labi atbilst partijas kampaņai)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v-LV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lv-LV" sz="2800" dirty="0" smtClean="0"/>
          </a:p>
        </p:txBody>
      </p:sp>
    </p:spTree>
    <p:extLst>
      <p:ext uri="{BB962C8B-B14F-4D97-AF65-F5344CB8AC3E}">
        <p14:creationId xmlns:p14="http://schemas.microsoft.com/office/powerpoint/2010/main" val="17617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Tautskaites un izlases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2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 vēlētājs = 1 balss?</a:t>
            </a:r>
            <a:endParaRPr lang="en-GB" dirty="0"/>
          </a:p>
        </p:txBody>
      </p:sp>
      <p:pic>
        <p:nvPicPr>
          <p:cNvPr id="1026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819149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191497" y="2683777"/>
            <a:ext cx="571503" cy="57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e 6"/>
          <p:cNvSpPr/>
          <p:nvPr/>
        </p:nvSpPr>
        <p:spPr>
          <a:xfrm>
            <a:off x="8190600" y="2037450"/>
            <a:ext cx="572400" cy="572400"/>
          </a:xfrm>
          <a:prstGeom prst="pie">
            <a:avLst>
              <a:gd name="adj1" fmla="val 563199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Vai šo disproporciju varētu labot?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lv-LV" sz="2400" b="1" dirty="0" smtClean="0"/>
              <a:t>Alternatīvā pasaule</a:t>
            </a:r>
          </a:p>
          <a:p>
            <a:r>
              <a:rPr lang="en-GB" dirty="0" err="1" smtClean="0"/>
              <a:t>Dalot</a:t>
            </a:r>
            <a:r>
              <a:rPr lang="en-GB" dirty="0" smtClean="0"/>
              <a:t> </a:t>
            </a:r>
            <a:r>
              <a:rPr lang="en-GB" dirty="0" err="1"/>
              <a:t>pēc</a:t>
            </a:r>
            <a:r>
              <a:rPr lang="en-GB" dirty="0"/>
              <a:t> </a:t>
            </a:r>
            <a:r>
              <a:rPr lang="en-GB" dirty="0" err="1"/>
              <a:t>balsojušo</a:t>
            </a:r>
            <a:r>
              <a:rPr lang="en-GB" dirty="0"/>
              <a:t> </a:t>
            </a:r>
            <a:r>
              <a:rPr lang="en-GB" dirty="0" err="1"/>
              <a:t>skaita</a:t>
            </a:r>
            <a:r>
              <a:rPr lang="en-GB" dirty="0"/>
              <a:t>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Saeimas</a:t>
            </a:r>
            <a:r>
              <a:rPr lang="en-GB" dirty="0"/>
              <a:t> </a:t>
            </a:r>
            <a:r>
              <a:rPr lang="en-GB" dirty="0" err="1"/>
              <a:t>vēlēšanu</a:t>
            </a:r>
            <a:r>
              <a:rPr lang="en-GB" dirty="0"/>
              <a:t> </a:t>
            </a:r>
            <a:r>
              <a:rPr lang="en-GB" dirty="0" err="1"/>
              <a:t>likuma</a:t>
            </a:r>
            <a:r>
              <a:rPr lang="en-GB" dirty="0"/>
              <a:t> 8.pantā: </a:t>
            </a:r>
            <a:r>
              <a:rPr lang="en-GB" dirty="0" err="1" smtClean="0"/>
              <a:t>Latgalei</a:t>
            </a:r>
            <a:r>
              <a:rPr lang="lv-LV" dirty="0" smtClean="0"/>
              <a:t> būtu</a:t>
            </a:r>
            <a:r>
              <a:rPr lang="en-GB" dirty="0" smtClean="0"/>
              <a:t> </a:t>
            </a:r>
            <a:r>
              <a:rPr lang="en-GB" dirty="0"/>
              <a:t>par 3 </a:t>
            </a:r>
            <a:r>
              <a:rPr lang="en-GB" dirty="0" err="1"/>
              <a:t>mazāk</a:t>
            </a:r>
            <a:r>
              <a:rPr lang="en-GB" dirty="0"/>
              <a:t>, </a:t>
            </a:r>
            <a:r>
              <a:rPr lang="en-GB" dirty="0" err="1"/>
              <a:t>Vidzemei</a:t>
            </a:r>
            <a:r>
              <a:rPr lang="en-GB" dirty="0"/>
              <a:t> par 3 </a:t>
            </a:r>
            <a:r>
              <a:rPr lang="en-GB" dirty="0" err="1"/>
              <a:t>vairāk</a:t>
            </a:r>
            <a:r>
              <a:rPr lang="en-GB" dirty="0"/>
              <a:t>, </a:t>
            </a:r>
            <a:r>
              <a:rPr lang="en-GB" dirty="0" err="1"/>
              <a:t>citur</a:t>
            </a:r>
            <a:r>
              <a:rPr lang="en-GB" dirty="0"/>
              <a:t> </a:t>
            </a:r>
            <a:r>
              <a:rPr lang="en-GB" dirty="0" err="1"/>
              <a:t>tas</a:t>
            </a:r>
            <a:r>
              <a:rPr lang="en-GB" dirty="0"/>
              <a:t> pats</a:t>
            </a:r>
            <a:r>
              <a:rPr lang="en-GB" dirty="0" smtClean="0"/>
              <a:t>.</a:t>
            </a:r>
            <a:endParaRPr lang="lv-LV" dirty="0" smtClean="0"/>
          </a:p>
          <a:p>
            <a:endParaRPr lang="lv-LV" dirty="0"/>
          </a:p>
          <a:p>
            <a:r>
              <a:rPr lang="lv-LV" dirty="0" smtClean="0"/>
              <a:t>Rīga        307435/32 = </a:t>
            </a:r>
          </a:p>
          <a:p>
            <a:r>
              <a:rPr lang="lv-LV" dirty="0" smtClean="0"/>
              <a:t>Vidzeme  251220/29 = </a:t>
            </a:r>
          </a:p>
          <a:p>
            <a:r>
              <a:rPr lang="lv-LV" dirty="0" smtClean="0"/>
              <a:t>Latgale    104920/12   </a:t>
            </a:r>
          </a:p>
          <a:p>
            <a:r>
              <a:rPr lang="lv-LV" dirty="0" smtClean="0"/>
              <a:t>Kurzeme  115121/13</a:t>
            </a:r>
          </a:p>
          <a:p>
            <a:r>
              <a:rPr lang="lv-LV" dirty="0" smtClean="0"/>
              <a:t>Zemgale  /14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91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Konvekcija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Vēlētāju pievešana ar autobusiem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9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Vēlētāju nevienmērīgā aktivitāte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Saulkrastos bieži nobalso &gt;100% (attiecībā pret šajā novadā reģistrētajiem vēlētājiem)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Vēlētāji pārvietojas (nav pienākuma balsot atbilstoši vēlētāju reģistram)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 smtClean="0"/>
              <a:t>Sekas: </a:t>
            </a:r>
            <a:r>
              <a:rPr lang="lv-LV" dirty="0" smtClean="0"/>
              <a:t>Ja kādā vēlēšanu iecirknī konstatē pārkāpumus, pat teorētiski nevar pārbalsot attiecīgajā iecirknī, novadā, apgabalā.</a:t>
            </a:r>
          </a:p>
        </p:txBody>
      </p:sp>
    </p:spTree>
    <p:extLst>
      <p:ext uri="{BB962C8B-B14F-4D97-AF65-F5344CB8AC3E}">
        <p14:creationId xmlns:p14="http://schemas.microsoft.com/office/powerpoint/2010/main" val="42128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308</Words>
  <Application>Microsoft Office PowerPoint</Application>
  <PresentationFormat>On-screen Show (16:9)</PresentationFormat>
  <Paragraphs>58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1_Office Theme</vt:lpstr>
      <vt:lpstr>PowerPoint Presentation</vt:lpstr>
      <vt:lpstr>Tēmas</vt:lpstr>
      <vt:lpstr>Kandidātu punkti</vt:lpstr>
      <vt:lpstr>PowerPoint Presentation</vt:lpstr>
      <vt:lpstr>Tautskaites un izlases</vt:lpstr>
      <vt:lpstr>1 vēlētājs = 1 balss?</vt:lpstr>
      <vt:lpstr>Vai šo disproporciju varētu labot?</vt:lpstr>
      <vt:lpstr>Konvekcija</vt:lpstr>
      <vt:lpstr>Vēlētāju nevienmērīgā aktivitāte</vt:lpstr>
      <vt:lpstr>Vēlētāju pievešana ar autobusiem</vt:lpstr>
      <vt:lpstr>Secinājumi</vt:lpstr>
      <vt:lpstr>PowerPoint Presentation</vt:lpstr>
      <vt:lpstr>Leonīds Jākobsons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380</cp:revision>
  <dcterms:modified xsi:type="dcterms:W3CDTF">2015-01-27T18:12:18Z</dcterms:modified>
</cp:coreProperties>
</file>