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7" r:id="rId2"/>
    <p:sldId id="348" r:id="rId3"/>
    <p:sldId id="272" r:id="rId4"/>
    <p:sldId id="356" r:id="rId5"/>
    <p:sldId id="290" r:id="rId6"/>
    <p:sldId id="357" r:id="rId7"/>
    <p:sldId id="359" r:id="rId8"/>
    <p:sldId id="358" r:id="rId9"/>
    <p:sldId id="360" r:id="rId10"/>
    <p:sldId id="362" r:id="rId11"/>
    <p:sldId id="361" r:id="rId12"/>
    <p:sldId id="364" r:id="rId13"/>
    <p:sldId id="363" r:id="rId14"/>
    <p:sldId id="300" r:id="rId15"/>
    <p:sldId id="365" r:id="rId16"/>
    <p:sldId id="366" r:id="rId17"/>
    <p:sldId id="367" r:id="rId18"/>
    <p:sldId id="368" r:id="rId19"/>
    <p:sldId id="371" r:id="rId20"/>
    <p:sldId id="369" r:id="rId21"/>
    <p:sldId id="370" r:id="rId22"/>
    <p:sldId id="372" r:id="rId23"/>
    <p:sldId id="373" r:id="rId24"/>
    <p:sldId id="374" r:id="rId25"/>
    <p:sldId id="375" r:id="rId26"/>
    <p:sldId id="355" r:id="rId27"/>
    <p:sldId id="344" r:id="rId28"/>
    <p:sldId id="294" r:id="rId29"/>
    <p:sldId id="29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672" y="-104"/>
      </p:cViewPr>
      <p:guideLst>
        <p:guide orient="horz" pos="2160"/>
        <p:guide pos="2880"/>
      </p:guideLst>
    </p:cSldViewPr>
  </p:slideViewPr>
  <p:notesTextViewPr>
    <p:cViewPr>
      <p:scale>
        <a:sx n="1" d="1"/>
        <a:sy n="1" d="1"/>
      </p:scale>
      <p:origin x="0" y="0"/>
    </p:cViewPr>
  </p:notesTextViewPr>
  <p:sorterViewPr>
    <p:cViewPr>
      <p:scale>
        <a:sx n="100" d="100"/>
        <a:sy n="100" d="100"/>
      </p:scale>
      <p:origin x="0" y="6544"/>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46966C-DD93-7044-9A52-2B27F726655C}" type="datetimeFigureOut">
              <a:rPr lang="en-US" smtClean="0"/>
              <a:t>10/7/14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05C5B4C-2920-2145-A6BA-4940F5283B74}" type="slidenum">
              <a:rPr lang="en-US" smtClean="0"/>
              <a:t>‹#›</a:t>
            </a:fld>
            <a:endParaRPr lang="en-US"/>
          </a:p>
        </p:txBody>
      </p:sp>
    </p:spTree>
    <p:extLst>
      <p:ext uri="{BB962C8B-B14F-4D97-AF65-F5344CB8AC3E}">
        <p14:creationId xmlns:p14="http://schemas.microsoft.com/office/powerpoint/2010/main" val="41597301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407705-0BA3-48E5-8CA6-551E5174B3E0}" type="datetimeFigureOut">
              <a:rPr lang="en-US" smtClean="0"/>
              <a:t>10/7/14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57D0C4-981C-4871-913F-33EEA9A3EE16}" type="slidenum">
              <a:rPr lang="en-US" smtClean="0"/>
              <a:t>‹#›</a:t>
            </a:fld>
            <a:endParaRPr lang="en-US"/>
          </a:p>
        </p:txBody>
      </p:sp>
    </p:spTree>
    <p:extLst>
      <p:ext uri="{BB962C8B-B14F-4D97-AF65-F5344CB8AC3E}">
        <p14:creationId xmlns:p14="http://schemas.microsoft.com/office/powerpoint/2010/main" val="12088348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585FB4-297E-474C-9F8C-278A4EFA3F54}" type="datetime1">
              <a:rPr lang="en-US" smtClean="0"/>
              <a:t>10/7/14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1600072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68DD29-F872-EC4E-BCFA-ACBBB7EF6F4F}" type="datetime1">
              <a:rPr lang="en-US" smtClean="0"/>
              <a:t>10/7/14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297942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4EDEB2-7866-6D4D-BC69-42DCC51C0981}" type="datetime1">
              <a:rPr lang="en-US" smtClean="0"/>
              <a:t>10/7/14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269344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C74A80-9BC4-494B-B2A8-E98EF5177685}" type="datetime1">
              <a:rPr lang="en-US" smtClean="0"/>
              <a:t>10/7/14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277282544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13D9C4-B364-D04E-8D36-002BA329A775}" type="datetime1">
              <a:rPr lang="en-US" smtClean="0"/>
              <a:t>10/7/14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1492257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FED50A-36C3-7D47-A14A-FE1788178A3C}" type="datetime1">
              <a:rPr lang="en-US" smtClean="0"/>
              <a:t>10/7/14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3059150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2B6819-2B1A-A84F-ACCB-3DB33B450E27}" type="datetime1">
              <a:rPr lang="en-US" smtClean="0"/>
              <a:t>10/7/14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2551029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1E3257-D6F7-D141-86BF-543FBC117AA9}" type="datetime1">
              <a:rPr lang="en-US" smtClean="0"/>
              <a:t>10/7/14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1243887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330B2-C960-424C-A8E6-13B77083F85E}" type="datetime1">
              <a:rPr lang="en-US" smtClean="0"/>
              <a:t>10/7/14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226715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1947B9-BF30-4848-9847-C4FF6CC6CE29}" type="datetime1">
              <a:rPr lang="en-US" smtClean="0"/>
              <a:t>10/7/14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4136756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237D3-F150-7C45-BB76-C41C5E553586}" type="datetime1">
              <a:rPr lang="en-US" smtClean="0"/>
              <a:t>10/7/14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039474-F60F-4FC4-B871-2D0554E06420}" type="slidenum">
              <a:rPr lang="en-US" smtClean="0"/>
              <a:t>‹#›</a:t>
            </a:fld>
            <a:endParaRPr lang="en-US"/>
          </a:p>
        </p:txBody>
      </p:sp>
    </p:spTree>
    <p:extLst>
      <p:ext uri="{BB962C8B-B14F-4D97-AF65-F5344CB8AC3E}">
        <p14:creationId xmlns:p14="http://schemas.microsoft.com/office/powerpoint/2010/main" val="468934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2A713-8351-5748-BE78-EB64FF422009}" type="datetime1">
              <a:rPr lang="en-US" smtClean="0"/>
              <a:t>10/7/14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039474-F60F-4FC4-B871-2D0554E06420}" type="slidenum">
              <a:rPr lang="en-US" smtClean="0"/>
              <a:t>‹#›</a:t>
            </a:fld>
            <a:endParaRPr lang="en-US"/>
          </a:p>
        </p:txBody>
      </p:sp>
    </p:spTree>
    <p:extLst>
      <p:ext uri="{BB962C8B-B14F-4D97-AF65-F5344CB8AC3E}">
        <p14:creationId xmlns:p14="http://schemas.microsoft.com/office/powerpoint/2010/main" val="2120973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legacy.python.org/dev/peps/pep-0008/" TargetMode="External"/><Relationship Id="rId4" Type="http://schemas.openxmlformats.org/officeDocument/2006/relationships/hyperlink" Target="https://google-styleguide.googlecode.com/svn/trunk/pyguide.html" TargetMode="External"/><Relationship Id="rId1" Type="http://schemas.openxmlformats.org/officeDocument/2006/relationships/slideLayout" Target="../slideLayouts/slideLayout2.xml"/><Relationship Id="rId2" Type="http://schemas.openxmlformats.org/officeDocument/2006/relationships/hyperlink" Target="http://en.wikipedia.org/wiki/Guido_van_Rossu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yMySQL/PyMySQL" TargetMode="External"/><Relationship Id="rId4" Type="http://schemas.openxmlformats.org/officeDocument/2006/relationships/hyperlink" Target="http://matplotlib.org/gallery.html" TargetMode="External"/><Relationship Id="rId1" Type="http://schemas.openxmlformats.org/officeDocument/2006/relationships/slideLayout" Target="../slideLayouts/slideLayout2.xml"/><Relationship Id="rId2" Type="http://schemas.openxmlformats.org/officeDocument/2006/relationships/hyperlink" Target="http://matplotlib.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egacy.python.org/dev/peps/pep-0249/%23connection-object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legacy.python.org/dev/peps/pep-0249/%23id15" TargetMode="External"/><Relationship Id="rId4" Type="http://schemas.openxmlformats.org/officeDocument/2006/relationships/hyperlink" Target="http://legacy.python.org/dev/peps/pep-0249/%23fetchall" TargetMode="External"/><Relationship Id="rId1" Type="http://schemas.openxmlformats.org/officeDocument/2006/relationships/slideLayout" Target="../slideLayouts/slideLayout2.xml"/><Relationship Id="rId2" Type="http://schemas.openxmlformats.org/officeDocument/2006/relationships/hyperlink" Target="http://legacy.python.org/dev/peps/pep-0249/%23id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ocs.python.org/2/library/functions.html%23zip" TargetMode="External"/><Relationship Id="rId3" Type="http://schemas.openxmlformats.org/officeDocument/2006/relationships/hyperlink" Target="http://stackoverflow.com/questions/36901/what-does-double-star-and-star-do-for-python-parameter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pandas.pydata.or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s.google.com/edu/python/" TargetMode="External"/><Relationship Id="rId3" Type="http://schemas.openxmlformats.org/officeDocument/2006/relationships/hyperlink" Target="http://ocw.mit.edu/courses/electrical-engineering-and-computer-science/6-00-introduction-to-computer-science-and-programming-fall-2008/"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https://store.continuum.io/cshop/anaconda/" TargetMode="External"/><Relationship Id="rId4" Type="http://schemas.openxmlformats.org/officeDocument/2006/relationships/hyperlink" Target="mailto:https://code.google.com/p/pythonxy/" TargetMode="External"/><Relationship Id="rId5" Type="http://schemas.openxmlformats.org/officeDocument/2006/relationships/hyperlink" Target="mailto:http://brew.sh" TargetMode="External"/><Relationship Id="rId6" Type="http://schemas.openxmlformats.org/officeDocument/2006/relationships/hyperlink" Target="mailto:http://en.wikipedia.org/wiki/Pip_(package_manager)" TargetMode="External"/><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docs.enthought.com/canopy/quick-start/canopy_terminal.html" TargetMode="External"/><Relationship Id="rId4" Type="http://schemas.openxmlformats.org/officeDocument/2006/relationships/hyperlink" Target="http://pypi-ranking.info/alltime" TargetMode="External"/><Relationship Id="rId5" Type="http://schemas.openxmlformats.org/officeDocument/2006/relationships/hyperlink" Target="http://stackoverflow.com/questions/7948494/whats-the-difference-between-a-python-module-and-a-python-package" TargetMode="External"/><Relationship Id="rId1" Type="http://schemas.openxmlformats.org/officeDocument/2006/relationships/slideLayout" Target="../slideLayouts/slideLayout2.xml"/><Relationship Id="rId2" Type="http://schemas.openxmlformats.org/officeDocument/2006/relationships/hyperlink" Target="https://www.enthought.com/products/canopy/package-inde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96935"/>
            <a:ext cx="7772400" cy="2803515"/>
          </a:xfrm>
        </p:spPr>
        <p:txBody>
          <a:bodyPr>
            <a:normAutofit/>
          </a:bodyPr>
          <a:lstStyle/>
          <a:p>
            <a:r>
              <a:rPr lang="en-US" b="1" dirty="0"/>
              <a:t>Using Python to Retrieve and Visualize </a:t>
            </a:r>
            <a:r>
              <a:rPr lang="en-US" b="1" dirty="0" smtClean="0"/>
              <a:t>Data (part 1 of 2)</a:t>
            </a:r>
            <a:endParaRPr lang="en-US" dirty="0"/>
          </a:p>
        </p:txBody>
      </p:sp>
      <p:sp>
        <p:nvSpPr>
          <p:cNvPr id="3" name="Subtitle 2"/>
          <p:cNvSpPr>
            <a:spLocks noGrp="1"/>
          </p:cNvSpPr>
          <p:nvPr>
            <p:ph type="subTitle" idx="1"/>
          </p:nvPr>
        </p:nvSpPr>
        <p:spPr/>
        <p:txBody>
          <a:bodyPr/>
          <a:lstStyle/>
          <a:p>
            <a:r>
              <a:rPr lang="en-US" b="1" dirty="0" smtClean="0">
                <a:solidFill>
                  <a:srgbClr val="002060"/>
                </a:solidFill>
              </a:rPr>
              <a:t>Jon Goodall</a:t>
            </a:r>
          </a:p>
          <a:p>
            <a:r>
              <a:rPr lang="en-US" dirty="0" smtClean="0"/>
              <a:t>Hydroinformatics</a:t>
            </a:r>
          </a:p>
          <a:p>
            <a:r>
              <a:rPr lang="en-US" dirty="0" smtClean="0"/>
              <a:t>Fall 2014</a:t>
            </a:r>
            <a:endParaRPr lang="en-US" dirty="0"/>
          </a:p>
        </p:txBody>
      </p:sp>
      <p:pic>
        <p:nvPicPr>
          <p:cNvPr id="4" name="Picture 16" descr="nsf4c"/>
          <p:cNvPicPr>
            <a:picLocks noChangeAspect="1" noChangeArrowheads="1"/>
          </p:cNvPicPr>
          <p:nvPr/>
        </p:nvPicPr>
        <p:blipFill>
          <a:blip r:embed="rId2"/>
          <a:srcRect/>
          <a:stretch>
            <a:fillRect/>
          </a:stretch>
        </p:blipFill>
        <p:spPr bwMode="auto">
          <a:xfrm>
            <a:off x="7581900" y="5448300"/>
            <a:ext cx="876300" cy="876300"/>
          </a:xfrm>
          <a:prstGeom prst="rect">
            <a:avLst/>
          </a:prstGeom>
          <a:noFill/>
          <a:ln w="9525">
            <a:noFill/>
            <a:miter lim="800000"/>
            <a:headEnd/>
            <a:tailEnd/>
          </a:ln>
        </p:spPr>
      </p:pic>
      <p:sp>
        <p:nvSpPr>
          <p:cNvPr id="5" name="TextBox 4"/>
          <p:cNvSpPr txBox="1"/>
          <p:nvPr/>
        </p:nvSpPr>
        <p:spPr>
          <a:xfrm>
            <a:off x="6934955" y="6324600"/>
            <a:ext cx="2209046" cy="507831"/>
          </a:xfrm>
          <a:prstGeom prst="rect">
            <a:avLst/>
          </a:prstGeom>
          <a:noFill/>
        </p:spPr>
        <p:txBody>
          <a:bodyPr wrap="square" rtlCol="0">
            <a:spAutoFit/>
          </a:bodyPr>
          <a:lstStyle/>
          <a:p>
            <a:pPr algn="ctr"/>
            <a:r>
              <a:rPr lang="en-US" sz="900" dirty="0"/>
              <a:t>This work was funded by National Science Foundation Grants EPS 1135482 and EPS </a:t>
            </a:r>
            <a:r>
              <a:rPr lang="en-US" sz="900" dirty="0" smtClean="0"/>
              <a:t>1208732</a:t>
            </a:r>
            <a:endParaRPr lang="en-US" sz="900" dirty="0"/>
          </a:p>
        </p:txBody>
      </p:sp>
      <p:sp>
        <p:nvSpPr>
          <p:cNvPr id="6" name="Slide Number Placeholder 5"/>
          <p:cNvSpPr>
            <a:spLocks noGrp="1"/>
          </p:cNvSpPr>
          <p:nvPr>
            <p:ph type="sldNum" sz="quarter" idx="12"/>
          </p:nvPr>
        </p:nvSpPr>
        <p:spPr/>
        <p:txBody>
          <a:bodyPr/>
          <a:lstStyle/>
          <a:p>
            <a:fld id="{98039474-F60F-4FC4-B871-2D0554E06420}" type="slidenum">
              <a:rPr lang="en-US" smtClean="0"/>
              <a:t>1</a:t>
            </a:fld>
            <a:endParaRPr lang="en-US"/>
          </a:p>
        </p:txBody>
      </p:sp>
    </p:spTree>
    <p:extLst>
      <p:ext uri="{BB962C8B-B14F-4D97-AF65-F5344CB8AC3E}">
        <p14:creationId xmlns:p14="http://schemas.microsoft.com/office/powerpoint/2010/main" val="384132025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Having ‘pretty code’ is just as important as having working code. Remember the code needs to be read by humans as well as computers. We will discuss this more next class.</a:t>
            </a:r>
          </a:p>
          <a:p>
            <a:endParaRPr lang="en-US" dirty="0" smtClean="0"/>
          </a:p>
          <a:p>
            <a:r>
              <a:rPr lang="en-US" dirty="0" smtClean="0"/>
              <a:t>When formatting and commenting your code, </a:t>
            </a:r>
            <a:r>
              <a:rPr lang="en-US" dirty="0"/>
              <a:t>d</a:t>
            </a:r>
            <a:r>
              <a:rPr lang="en-US" dirty="0" smtClean="0"/>
              <a:t>o your best to follow a style guide:</a:t>
            </a:r>
            <a:endParaRPr lang="en-US" dirty="0"/>
          </a:p>
          <a:p>
            <a:endParaRPr lang="en-US" dirty="0" smtClean="0"/>
          </a:p>
          <a:p>
            <a:pPr lvl="1"/>
            <a:r>
              <a:rPr lang="en-US" dirty="0" smtClean="0"/>
              <a:t>The ‘official’ guide: </a:t>
            </a:r>
            <a:r>
              <a:rPr lang="en-US" dirty="0" smtClean="0">
                <a:hlinkClick r:id="rId2"/>
              </a:rPr>
              <a:t>Guido van </a:t>
            </a:r>
            <a:r>
              <a:rPr lang="en-US" dirty="0" err="1" smtClean="0">
                <a:hlinkClick r:id="rId2"/>
              </a:rPr>
              <a:t>Rossum</a:t>
            </a:r>
            <a:r>
              <a:rPr lang="en-US" dirty="0" err="1" smtClean="0"/>
              <a:t>’s</a:t>
            </a:r>
            <a:r>
              <a:rPr lang="en-US" dirty="0" smtClean="0"/>
              <a:t> Python </a:t>
            </a:r>
            <a:r>
              <a:rPr lang="en-US" dirty="0"/>
              <a:t>style guide: </a:t>
            </a:r>
            <a:r>
              <a:rPr lang="en-US" dirty="0">
                <a:hlinkClick r:id="rId3"/>
              </a:rPr>
              <a:t>http://legacy.python.org/dev/peps/pep-0008</a:t>
            </a:r>
            <a:r>
              <a:rPr lang="en-US" dirty="0" smtClean="0">
                <a:hlinkClick r:id="rId3"/>
              </a:rPr>
              <a:t>/</a:t>
            </a:r>
            <a:r>
              <a:rPr lang="en-US" dirty="0" smtClean="0"/>
              <a:t> </a:t>
            </a:r>
          </a:p>
          <a:p>
            <a:endParaRPr lang="en-US" dirty="0"/>
          </a:p>
          <a:p>
            <a:pPr lvl="1"/>
            <a:r>
              <a:rPr lang="en-US" dirty="0" smtClean="0"/>
              <a:t>Google’s Python </a:t>
            </a:r>
            <a:r>
              <a:rPr lang="en-US" dirty="0"/>
              <a:t>style guide: </a:t>
            </a:r>
            <a:r>
              <a:rPr lang="en-US" dirty="0">
                <a:hlinkClick r:id="rId4"/>
              </a:rPr>
              <a:t>https://google-styleguide.googlecode.com/svn/trunk/</a:t>
            </a:r>
            <a:r>
              <a:rPr lang="en-US" dirty="0" smtClean="0">
                <a:hlinkClick r:id="rId4"/>
              </a:rPr>
              <a:t>pyguide.html</a:t>
            </a:r>
            <a:r>
              <a:rPr lang="en-US" dirty="0" smtClean="0"/>
              <a:t> </a:t>
            </a:r>
            <a:endParaRPr lang="en-US" dirty="0"/>
          </a:p>
        </p:txBody>
      </p:sp>
      <p:sp>
        <p:nvSpPr>
          <p:cNvPr id="4" name="Slide Number Placeholder 3"/>
          <p:cNvSpPr>
            <a:spLocks noGrp="1"/>
          </p:cNvSpPr>
          <p:nvPr>
            <p:ph type="sldNum" sz="quarter" idx="12"/>
          </p:nvPr>
        </p:nvSpPr>
        <p:spPr/>
        <p:txBody>
          <a:bodyPr/>
          <a:lstStyle/>
          <a:p>
            <a:fld id="{98039474-F60F-4FC4-B871-2D0554E06420}" type="slidenum">
              <a:rPr lang="en-US" smtClean="0"/>
              <a:t>10</a:t>
            </a:fld>
            <a:endParaRPr lang="en-US"/>
          </a:p>
        </p:txBody>
      </p:sp>
    </p:spTree>
    <p:extLst>
      <p:ext uri="{BB962C8B-B14F-4D97-AF65-F5344CB8AC3E}">
        <p14:creationId xmlns:p14="http://schemas.microsoft.com/office/powerpoint/2010/main" val="16465701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Demo: How to Create a Times Series Plot using Python</a:t>
            </a:r>
            <a:endParaRPr lang="en-US" dirty="0"/>
          </a:p>
        </p:txBody>
      </p:sp>
      <p:sp>
        <p:nvSpPr>
          <p:cNvPr id="3" name="Content Placeholder 2"/>
          <p:cNvSpPr>
            <a:spLocks noGrp="1"/>
          </p:cNvSpPr>
          <p:nvPr>
            <p:ph idx="1"/>
          </p:nvPr>
        </p:nvSpPr>
        <p:spPr/>
        <p:txBody>
          <a:bodyPr>
            <a:normAutofit lnSpcReduction="10000"/>
          </a:bodyPr>
          <a:lstStyle/>
          <a:p>
            <a:r>
              <a:rPr lang="en-US" dirty="0" smtClean="0"/>
              <a:t>We will use the following Python packages:</a:t>
            </a:r>
          </a:p>
          <a:p>
            <a:pPr lvl="1"/>
            <a:r>
              <a:rPr lang="en-US" dirty="0" smtClean="0"/>
              <a:t>For plotting: </a:t>
            </a:r>
            <a:r>
              <a:rPr lang="en-US" dirty="0" err="1" smtClean="0"/>
              <a:t>matplotlib</a:t>
            </a:r>
            <a:r>
              <a:rPr lang="en-US" dirty="0" smtClean="0"/>
              <a:t> </a:t>
            </a:r>
            <a:r>
              <a:rPr lang="en-US" dirty="0">
                <a:hlinkClick r:id="rId2"/>
              </a:rPr>
              <a:t>http://</a:t>
            </a:r>
            <a:r>
              <a:rPr lang="en-US" dirty="0" smtClean="0">
                <a:hlinkClick r:id="rId2"/>
              </a:rPr>
              <a:t>matplotlib.org</a:t>
            </a:r>
            <a:r>
              <a:rPr lang="en-US" dirty="0" smtClean="0"/>
              <a:t> </a:t>
            </a:r>
          </a:p>
          <a:p>
            <a:pPr lvl="1"/>
            <a:r>
              <a:rPr lang="en-US" dirty="0" smtClean="0"/>
              <a:t>For connecting to your MySQL database:  </a:t>
            </a:r>
            <a:r>
              <a:rPr lang="en-US" dirty="0" err="1" smtClean="0"/>
              <a:t>PyMySQL</a:t>
            </a:r>
            <a:r>
              <a:rPr lang="en-US" dirty="0" smtClean="0"/>
              <a:t> </a:t>
            </a:r>
            <a:r>
              <a:rPr lang="en-US" dirty="0">
                <a:hlinkClick r:id="rId3"/>
              </a:rPr>
              <a:t>https://github.com/PyMySQL/</a:t>
            </a:r>
            <a:r>
              <a:rPr lang="en-US" dirty="0" smtClean="0">
                <a:hlinkClick r:id="rId3"/>
              </a:rPr>
              <a:t>PyMySQL</a:t>
            </a:r>
            <a:r>
              <a:rPr lang="en-US" dirty="0" smtClean="0"/>
              <a:t> </a:t>
            </a:r>
          </a:p>
          <a:p>
            <a:pPr lvl="1"/>
            <a:endParaRPr lang="en-US" dirty="0" smtClean="0"/>
          </a:p>
          <a:p>
            <a:r>
              <a:rPr lang="en-US" dirty="0" smtClean="0"/>
              <a:t>I encourage you to look through the </a:t>
            </a:r>
            <a:r>
              <a:rPr lang="en-US" dirty="0" err="1" smtClean="0"/>
              <a:t>matplotlib</a:t>
            </a:r>
            <a:r>
              <a:rPr lang="en-US" dirty="0" smtClean="0"/>
              <a:t> documentation, especially the gallery of example </a:t>
            </a:r>
            <a:r>
              <a:rPr lang="en-US" dirty="0"/>
              <a:t>plots with code: </a:t>
            </a:r>
            <a:r>
              <a:rPr lang="en-US" dirty="0">
                <a:hlinkClick r:id="rId4"/>
              </a:rPr>
              <a:t>http://matplotlib.org/</a:t>
            </a:r>
            <a:r>
              <a:rPr lang="en-US" dirty="0" smtClean="0">
                <a:hlinkClick r:id="rId4"/>
              </a:rPr>
              <a:t>gallery.html</a:t>
            </a:r>
            <a:r>
              <a:rPr lang="en-US" dirty="0" smtClean="0"/>
              <a:t> </a:t>
            </a:r>
            <a:endParaRPr lang="en-US" dirty="0"/>
          </a:p>
        </p:txBody>
      </p:sp>
      <p:sp>
        <p:nvSpPr>
          <p:cNvPr id="4" name="Slide Number Placeholder 3"/>
          <p:cNvSpPr>
            <a:spLocks noGrp="1"/>
          </p:cNvSpPr>
          <p:nvPr>
            <p:ph type="sldNum" sz="quarter" idx="12"/>
          </p:nvPr>
        </p:nvSpPr>
        <p:spPr/>
        <p:txBody>
          <a:bodyPr/>
          <a:lstStyle/>
          <a:p>
            <a:fld id="{98039474-F60F-4FC4-B871-2D0554E06420}" type="slidenum">
              <a:rPr lang="en-US" smtClean="0"/>
              <a:t>11</a:t>
            </a:fld>
            <a:endParaRPr lang="en-US"/>
          </a:p>
        </p:txBody>
      </p:sp>
    </p:spTree>
    <p:extLst>
      <p:ext uri="{BB962C8B-B14F-4D97-AF65-F5344CB8AC3E}">
        <p14:creationId xmlns:p14="http://schemas.microsoft.com/office/powerpoint/2010/main" val="4344128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VERY Brief Reminder about Object-Oriented Programming</a:t>
            </a:r>
            <a:endParaRPr lang="en-US" dirty="0"/>
          </a:p>
        </p:txBody>
      </p:sp>
      <p:sp>
        <p:nvSpPr>
          <p:cNvPr id="5" name="TextBox 4"/>
          <p:cNvSpPr txBox="1"/>
          <p:nvPr/>
        </p:nvSpPr>
        <p:spPr>
          <a:xfrm>
            <a:off x="533400" y="1600200"/>
            <a:ext cx="1129185" cy="369332"/>
          </a:xfrm>
          <a:prstGeom prst="rect">
            <a:avLst/>
          </a:prstGeom>
          <a:noFill/>
        </p:spPr>
        <p:txBody>
          <a:bodyPr wrap="none" rtlCol="0">
            <a:spAutoFit/>
          </a:bodyPr>
          <a:lstStyle/>
          <a:p>
            <a:r>
              <a:rPr lang="en-US" b="1" dirty="0" smtClean="0"/>
              <a:t>Class: </a:t>
            </a:r>
            <a:r>
              <a:rPr lang="en-US" dirty="0" smtClean="0"/>
              <a:t>dog</a:t>
            </a:r>
            <a:endParaRPr lang="en-US" b="1" dirty="0"/>
          </a:p>
        </p:txBody>
      </p:sp>
      <p:sp>
        <p:nvSpPr>
          <p:cNvPr id="6" name="TextBox 5"/>
          <p:cNvSpPr txBox="1"/>
          <p:nvPr/>
        </p:nvSpPr>
        <p:spPr>
          <a:xfrm>
            <a:off x="533400" y="2133600"/>
            <a:ext cx="1249060" cy="1477328"/>
          </a:xfrm>
          <a:prstGeom prst="rect">
            <a:avLst/>
          </a:prstGeom>
          <a:noFill/>
        </p:spPr>
        <p:txBody>
          <a:bodyPr wrap="none" rtlCol="0">
            <a:spAutoFit/>
          </a:bodyPr>
          <a:lstStyle/>
          <a:p>
            <a:r>
              <a:rPr lang="en-US" b="1" dirty="0" smtClean="0"/>
              <a:t>Attributes:</a:t>
            </a:r>
          </a:p>
          <a:p>
            <a:r>
              <a:rPr lang="en-US" dirty="0" smtClean="0"/>
              <a:t>Breed</a:t>
            </a:r>
          </a:p>
          <a:p>
            <a:r>
              <a:rPr lang="en-US" dirty="0" smtClean="0"/>
              <a:t>Name</a:t>
            </a:r>
          </a:p>
          <a:p>
            <a:r>
              <a:rPr lang="en-US" dirty="0" err="1" smtClean="0"/>
              <a:t>Weight_lbs</a:t>
            </a:r>
            <a:endParaRPr lang="en-US" dirty="0" smtClean="0"/>
          </a:p>
          <a:p>
            <a:r>
              <a:rPr lang="en-US" dirty="0" smtClean="0"/>
              <a:t>Etc.</a:t>
            </a:r>
            <a:endParaRPr lang="en-US" dirty="0"/>
          </a:p>
        </p:txBody>
      </p:sp>
      <p:sp>
        <p:nvSpPr>
          <p:cNvPr id="7" name="TextBox 6"/>
          <p:cNvSpPr txBox="1"/>
          <p:nvPr/>
        </p:nvSpPr>
        <p:spPr>
          <a:xfrm>
            <a:off x="533400" y="3733800"/>
            <a:ext cx="1650813" cy="369332"/>
          </a:xfrm>
          <a:prstGeom prst="rect">
            <a:avLst/>
          </a:prstGeom>
          <a:noFill/>
        </p:spPr>
        <p:txBody>
          <a:bodyPr wrap="none" rtlCol="0">
            <a:spAutoFit/>
          </a:bodyPr>
          <a:lstStyle/>
          <a:p>
            <a:r>
              <a:rPr lang="en-US" dirty="0" smtClean="0"/>
              <a:t>Sound familiar?</a:t>
            </a:r>
            <a:endParaRPr lang="en-US" dirty="0"/>
          </a:p>
        </p:txBody>
      </p:sp>
      <p:sp>
        <p:nvSpPr>
          <p:cNvPr id="8" name="TextBox 7"/>
          <p:cNvSpPr txBox="1"/>
          <p:nvPr/>
        </p:nvSpPr>
        <p:spPr>
          <a:xfrm>
            <a:off x="533400" y="4267200"/>
            <a:ext cx="1981200" cy="923330"/>
          </a:xfrm>
          <a:prstGeom prst="rect">
            <a:avLst/>
          </a:prstGeom>
          <a:noFill/>
        </p:spPr>
        <p:txBody>
          <a:bodyPr wrap="square" rtlCol="0">
            <a:spAutoFit/>
          </a:bodyPr>
          <a:lstStyle/>
          <a:p>
            <a:r>
              <a:rPr lang="en-US" dirty="0" smtClean="0"/>
              <a:t>Here’s where it differs from data modeling…</a:t>
            </a:r>
            <a:endParaRPr lang="en-US" dirty="0"/>
          </a:p>
        </p:txBody>
      </p:sp>
      <p:sp>
        <p:nvSpPr>
          <p:cNvPr id="9" name="TextBox 8"/>
          <p:cNvSpPr txBox="1"/>
          <p:nvPr/>
        </p:nvSpPr>
        <p:spPr>
          <a:xfrm>
            <a:off x="609600" y="5334000"/>
            <a:ext cx="1110250" cy="1200329"/>
          </a:xfrm>
          <a:prstGeom prst="rect">
            <a:avLst/>
          </a:prstGeom>
          <a:noFill/>
        </p:spPr>
        <p:txBody>
          <a:bodyPr wrap="none" rtlCol="0">
            <a:spAutoFit/>
          </a:bodyPr>
          <a:lstStyle/>
          <a:p>
            <a:r>
              <a:rPr lang="en-US" b="1" dirty="0" smtClean="0"/>
              <a:t>Methods:</a:t>
            </a:r>
            <a:endParaRPr lang="en-US" dirty="0" smtClean="0"/>
          </a:p>
          <a:p>
            <a:r>
              <a:rPr lang="en-US" dirty="0" smtClean="0"/>
              <a:t>Bark</a:t>
            </a:r>
          </a:p>
          <a:p>
            <a:r>
              <a:rPr lang="en-US" dirty="0" smtClean="0"/>
              <a:t>Run</a:t>
            </a:r>
          </a:p>
          <a:p>
            <a:r>
              <a:rPr lang="en-US" dirty="0" smtClean="0"/>
              <a:t>Etc.</a:t>
            </a:r>
            <a:endParaRPr lang="en-US" dirty="0"/>
          </a:p>
        </p:txBody>
      </p:sp>
      <p:sp>
        <p:nvSpPr>
          <p:cNvPr id="10" name="TextBox 9"/>
          <p:cNvSpPr txBox="1"/>
          <p:nvPr/>
        </p:nvSpPr>
        <p:spPr>
          <a:xfrm>
            <a:off x="2819400" y="5562600"/>
            <a:ext cx="2508882" cy="646331"/>
          </a:xfrm>
          <a:prstGeom prst="rect">
            <a:avLst/>
          </a:prstGeom>
          <a:noFill/>
        </p:spPr>
        <p:txBody>
          <a:bodyPr wrap="none" rtlCol="0">
            <a:spAutoFit/>
          </a:bodyPr>
          <a:lstStyle/>
          <a:p>
            <a:r>
              <a:rPr lang="en-US" dirty="0" smtClean="0"/>
              <a:t>Attributes are properties</a:t>
            </a:r>
          </a:p>
          <a:p>
            <a:r>
              <a:rPr lang="en-US" dirty="0" smtClean="0"/>
              <a:t>Methods are actions</a:t>
            </a:r>
            <a:endParaRPr lang="en-US" dirty="0"/>
          </a:p>
        </p:txBody>
      </p:sp>
      <p:sp>
        <p:nvSpPr>
          <p:cNvPr id="11" name="TextBox 10"/>
          <p:cNvSpPr txBox="1"/>
          <p:nvPr/>
        </p:nvSpPr>
        <p:spPr>
          <a:xfrm>
            <a:off x="5778987" y="1752600"/>
            <a:ext cx="3354554" cy="2862323"/>
          </a:xfrm>
          <a:prstGeom prst="rect">
            <a:avLst/>
          </a:prstGeom>
          <a:noFill/>
        </p:spPr>
        <p:txBody>
          <a:bodyPr wrap="none" rtlCol="0">
            <a:spAutoFit/>
          </a:bodyPr>
          <a:lstStyle/>
          <a:p>
            <a:r>
              <a:rPr lang="en-US" dirty="0" smtClean="0"/>
              <a:t>#Create new instance of dog class</a:t>
            </a:r>
          </a:p>
          <a:p>
            <a:r>
              <a:rPr lang="en-US" dirty="0" err="1" smtClean="0"/>
              <a:t>this_dog</a:t>
            </a:r>
            <a:r>
              <a:rPr lang="en-US" dirty="0" smtClean="0"/>
              <a:t> = dog(‘beagle’,’Rex’,20)</a:t>
            </a:r>
          </a:p>
          <a:p>
            <a:endParaRPr lang="en-US" dirty="0"/>
          </a:p>
          <a:p>
            <a:r>
              <a:rPr lang="en-US" dirty="0" smtClean="0"/>
              <a:t>#Get the dog’s name</a:t>
            </a:r>
          </a:p>
          <a:p>
            <a:r>
              <a:rPr lang="en-US" dirty="0" smtClean="0"/>
              <a:t>print </a:t>
            </a:r>
            <a:r>
              <a:rPr lang="en-US" dirty="0" err="1" smtClean="0"/>
              <a:t>this_dog.name</a:t>
            </a:r>
            <a:endParaRPr lang="en-US" dirty="0" smtClean="0"/>
          </a:p>
          <a:p>
            <a:r>
              <a:rPr lang="en-US" dirty="0" smtClean="0"/>
              <a:t>    ‘Rex’</a:t>
            </a:r>
          </a:p>
          <a:p>
            <a:endParaRPr lang="en-US" dirty="0"/>
          </a:p>
          <a:p>
            <a:r>
              <a:rPr lang="en-US" dirty="0" smtClean="0"/>
              <a:t>#Make the dog bark</a:t>
            </a:r>
          </a:p>
          <a:p>
            <a:r>
              <a:rPr lang="en-US" dirty="0"/>
              <a:t>p</a:t>
            </a:r>
            <a:r>
              <a:rPr lang="en-US" dirty="0" smtClean="0"/>
              <a:t>rint </a:t>
            </a:r>
            <a:r>
              <a:rPr lang="en-US" dirty="0" err="1" smtClean="0"/>
              <a:t>this_dog.bark</a:t>
            </a:r>
            <a:r>
              <a:rPr lang="en-US" dirty="0" smtClean="0"/>
              <a:t>()</a:t>
            </a:r>
          </a:p>
          <a:p>
            <a:r>
              <a:rPr lang="en-US" dirty="0"/>
              <a:t> </a:t>
            </a:r>
            <a:r>
              <a:rPr lang="en-US" dirty="0" smtClean="0"/>
              <a:t>    ‘Ruff!’  </a:t>
            </a:r>
            <a:endParaRPr lang="en-US" dirty="0"/>
          </a:p>
        </p:txBody>
      </p:sp>
      <p:sp>
        <p:nvSpPr>
          <p:cNvPr id="12" name="TextBox 11"/>
          <p:cNvSpPr txBox="1"/>
          <p:nvPr/>
        </p:nvSpPr>
        <p:spPr>
          <a:xfrm>
            <a:off x="5791200" y="4724400"/>
            <a:ext cx="3200400" cy="646331"/>
          </a:xfrm>
          <a:prstGeom prst="rect">
            <a:avLst/>
          </a:prstGeom>
          <a:noFill/>
        </p:spPr>
        <p:txBody>
          <a:bodyPr wrap="square" rtlCol="0">
            <a:spAutoFit/>
          </a:bodyPr>
          <a:lstStyle/>
          <a:p>
            <a:r>
              <a:rPr lang="en-US" dirty="0" smtClean="0"/>
              <a:t>Important: Why ruff and not woof for this dog?</a:t>
            </a:r>
          </a:p>
        </p:txBody>
      </p:sp>
      <p:sp>
        <p:nvSpPr>
          <p:cNvPr id="13" name="Rectangle 12"/>
          <p:cNvSpPr/>
          <p:nvPr/>
        </p:nvSpPr>
        <p:spPr>
          <a:xfrm>
            <a:off x="5791200" y="5553670"/>
            <a:ext cx="3200400" cy="923330"/>
          </a:xfrm>
          <a:prstGeom prst="rect">
            <a:avLst/>
          </a:prstGeom>
        </p:spPr>
        <p:txBody>
          <a:bodyPr wrap="square">
            <a:spAutoFit/>
          </a:bodyPr>
          <a:lstStyle/>
          <a:p>
            <a:r>
              <a:rPr lang="en-US" dirty="0"/>
              <a:t>Because of </a:t>
            </a:r>
            <a:r>
              <a:rPr lang="en-US" dirty="0" smtClean="0"/>
              <a:t>its property </a:t>
            </a:r>
            <a:r>
              <a:rPr lang="en-US" dirty="0"/>
              <a:t>bread </a:t>
            </a:r>
            <a:r>
              <a:rPr lang="en-US" dirty="0" smtClean="0"/>
              <a:t>is set to </a:t>
            </a:r>
            <a:r>
              <a:rPr lang="en-US" dirty="0"/>
              <a:t>beagle</a:t>
            </a:r>
            <a:r>
              <a:rPr lang="en-US" dirty="0" smtClean="0"/>
              <a:t>.</a:t>
            </a:r>
          </a:p>
          <a:p>
            <a:endParaRPr lang="en-US" dirty="0"/>
          </a:p>
        </p:txBody>
      </p:sp>
      <p:pic>
        <p:nvPicPr>
          <p:cNvPr id="15" name="Picture 14"/>
          <p:cNvPicPr>
            <a:picLocks noChangeAspect="1"/>
          </p:cNvPicPr>
          <p:nvPr/>
        </p:nvPicPr>
        <p:blipFill>
          <a:blip r:embed="rId2"/>
          <a:stretch>
            <a:fillRect/>
          </a:stretch>
        </p:blipFill>
        <p:spPr>
          <a:xfrm>
            <a:off x="2895600" y="1828800"/>
            <a:ext cx="2224171" cy="3073400"/>
          </a:xfrm>
          <a:prstGeom prst="rect">
            <a:avLst/>
          </a:prstGeom>
        </p:spPr>
      </p:pic>
      <p:sp>
        <p:nvSpPr>
          <p:cNvPr id="3" name="Slide Number Placeholder 2"/>
          <p:cNvSpPr>
            <a:spLocks noGrp="1"/>
          </p:cNvSpPr>
          <p:nvPr>
            <p:ph type="sldNum" sz="quarter" idx="12"/>
          </p:nvPr>
        </p:nvSpPr>
        <p:spPr/>
        <p:txBody>
          <a:bodyPr/>
          <a:lstStyle/>
          <a:p>
            <a:fld id="{98039474-F60F-4FC4-B871-2D0554E06420}" type="slidenum">
              <a:rPr lang="en-US" smtClean="0"/>
              <a:t>12</a:t>
            </a:fld>
            <a:endParaRPr lang="en-US"/>
          </a:p>
        </p:txBody>
      </p:sp>
    </p:spTree>
    <p:extLst>
      <p:ext uri="{BB962C8B-B14F-4D97-AF65-F5344CB8AC3E}">
        <p14:creationId xmlns:p14="http://schemas.microsoft.com/office/powerpoint/2010/main" val="12989635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Steps</a:t>
            </a:r>
            <a:endParaRPr lang="en-US" dirty="0"/>
          </a:p>
        </p:txBody>
      </p:sp>
      <p:sp>
        <p:nvSpPr>
          <p:cNvPr id="3" name="Content Placeholder 2"/>
          <p:cNvSpPr>
            <a:spLocks noGrp="1"/>
          </p:cNvSpPr>
          <p:nvPr>
            <p:ph idx="1"/>
          </p:nvPr>
        </p:nvSpPr>
        <p:spPr/>
        <p:txBody>
          <a:bodyPr>
            <a:normAutofit fontScale="92500"/>
          </a:bodyPr>
          <a:lstStyle/>
          <a:p>
            <a:pPr marL="514350" indent="-514350">
              <a:buFont typeface="+mj-lt"/>
              <a:buAutoNum type="arabicPeriod"/>
            </a:pPr>
            <a:r>
              <a:rPr lang="en-US" dirty="0" smtClean="0"/>
              <a:t>Connect to database</a:t>
            </a:r>
          </a:p>
          <a:p>
            <a:pPr marL="514350" indent="-514350">
              <a:buFont typeface="+mj-lt"/>
              <a:buAutoNum type="arabicPeriod"/>
            </a:pPr>
            <a:r>
              <a:rPr lang="en-US" dirty="0" smtClean="0"/>
              <a:t>Determine the SQL statement needed to extract a time series for the ODM database</a:t>
            </a:r>
          </a:p>
          <a:p>
            <a:pPr marL="514350" indent="-514350">
              <a:buFont typeface="+mj-lt"/>
              <a:buAutoNum type="arabicPeriod"/>
            </a:pPr>
            <a:r>
              <a:rPr lang="en-US" dirty="0" smtClean="0"/>
              <a:t>Execute the needed SQL statement on the database</a:t>
            </a:r>
          </a:p>
          <a:p>
            <a:pPr marL="514350" indent="-514350">
              <a:buFont typeface="+mj-lt"/>
              <a:buAutoNum type="arabicPeriod"/>
            </a:pPr>
            <a:r>
              <a:rPr lang="en-US" dirty="0" smtClean="0"/>
              <a:t>Restructure the data so that it can be plotted</a:t>
            </a:r>
          </a:p>
          <a:p>
            <a:pPr marL="514350" indent="-514350">
              <a:buFont typeface="+mj-lt"/>
              <a:buAutoNum type="arabicPeriod"/>
            </a:pPr>
            <a:r>
              <a:rPr lang="en-US" dirty="0" smtClean="0"/>
              <a:t>Plot the data </a:t>
            </a:r>
          </a:p>
          <a:p>
            <a:pPr marL="514350" indent="-514350">
              <a:buFont typeface="+mj-lt"/>
              <a:buAutoNum type="arabicPeriod"/>
            </a:pPr>
            <a:r>
              <a:rPr lang="en-US" dirty="0" smtClean="0"/>
              <a:t>Set properties of the plot (axis labels, title, etc.)</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98039474-F60F-4FC4-B871-2D0554E06420}" type="slidenum">
              <a:rPr lang="en-US" smtClean="0"/>
              <a:t>13</a:t>
            </a:fld>
            <a:endParaRPr lang="en-US"/>
          </a:p>
        </p:txBody>
      </p:sp>
    </p:spTree>
    <p:extLst>
      <p:ext uri="{BB962C8B-B14F-4D97-AF65-F5344CB8AC3E}">
        <p14:creationId xmlns:p14="http://schemas.microsoft.com/office/powerpoint/2010/main" val="308304661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r>
              <a:rPr lang="en-US" dirty="0"/>
              <a:t>Connect to database</a:t>
            </a:r>
          </a:p>
        </p:txBody>
      </p:sp>
      <p:sp>
        <p:nvSpPr>
          <p:cNvPr id="3" name="Content Placeholder 2"/>
          <p:cNvSpPr>
            <a:spLocks noGrp="1"/>
          </p:cNvSpPr>
          <p:nvPr>
            <p:ph idx="1"/>
          </p:nvPr>
        </p:nvSpPr>
        <p:spPr>
          <a:xfrm>
            <a:off x="457200" y="1600200"/>
            <a:ext cx="8229600" cy="4572000"/>
          </a:xfrm>
        </p:spPr>
        <p:txBody>
          <a:bodyPr>
            <a:noAutofit/>
          </a:bodyPr>
          <a:lstStyle/>
          <a:p>
            <a:r>
              <a:rPr lang="en-US" sz="2000" dirty="0" smtClean="0"/>
              <a:t>Use the </a:t>
            </a:r>
            <a:r>
              <a:rPr lang="en-US" sz="2000" dirty="0" err="1" smtClean="0"/>
              <a:t>PyMySQL</a:t>
            </a:r>
            <a:r>
              <a:rPr lang="en-US" sz="2000" dirty="0" smtClean="0"/>
              <a:t> package to establish a connection to your database</a:t>
            </a:r>
          </a:p>
          <a:p>
            <a:r>
              <a:rPr lang="en-US" sz="2000" dirty="0" smtClean="0"/>
              <a:t>This uses the </a:t>
            </a:r>
            <a:r>
              <a:rPr lang="en-US" sz="2000" dirty="0" smtClean="0">
                <a:hlinkClick r:id="rId2"/>
              </a:rPr>
              <a:t>connection object</a:t>
            </a:r>
            <a:r>
              <a:rPr lang="en-US" sz="2000" dirty="0" smtClean="0"/>
              <a:t> in </a:t>
            </a:r>
            <a:r>
              <a:rPr lang="en-US" sz="2000" dirty="0" err="1" smtClean="0"/>
              <a:t>PyMySQL</a:t>
            </a:r>
            <a:endParaRPr lang="en-US" sz="2000" dirty="0" smtClean="0"/>
          </a:p>
          <a:p>
            <a:pPr marL="0" indent="0">
              <a:buNone/>
            </a:pPr>
            <a:endParaRPr lang="en-US" sz="1200" dirty="0" smtClean="0"/>
          </a:p>
          <a:p>
            <a:pPr marL="0" indent="0">
              <a:buNone/>
            </a:pPr>
            <a:r>
              <a:rPr lang="en-US" sz="1800" dirty="0" smtClean="0"/>
              <a:t>import </a:t>
            </a:r>
            <a:r>
              <a:rPr lang="en-US" sz="1800" dirty="0" err="1" smtClean="0"/>
              <a:t>pymysql</a:t>
            </a:r>
            <a:endParaRPr lang="en-US" sz="1800" dirty="0" smtClean="0"/>
          </a:p>
          <a:p>
            <a:pPr marL="0" indent="0">
              <a:buNone/>
            </a:pPr>
            <a:endParaRPr lang="en-US" sz="1800" dirty="0" smtClean="0"/>
          </a:p>
          <a:p>
            <a:pPr marL="0" indent="0">
              <a:buNone/>
            </a:pPr>
            <a:r>
              <a:rPr lang="en-US" sz="1800" dirty="0" smtClean="0"/>
              <a:t>#</a:t>
            </a:r>
            <a:r>
              <a:rPr lang="en-US" sz="1800" dirty="0"/>
              <a:t>connect to database</a:t>
            </a:r>
          </a:p>
          <a:p>
            <a:pPr marL="0" indent="0">
              <a:buNone/>
            </a:pPr>
            <a:r>
              <a:rPr lang="en-US" sz="1800" dirty="0"/>
              <a:t>conn = </a:t>
            </a:r>
            <a:r>
              <a:rPr lang="en-US" sz="1800" dirty="0" err="1"/>
              <a:t>pymysql.connect</a:t>
            </a:r>
            <a:r>
              <a:rPr lang="en-US" sz="1800" dirty="0"/>
              <a:t>(host='</a:t>
            </a:r>
            <a:r>
              <a:rPr lang="en-US" sz="1800" dirty="0" err="1"/>
              <a:t>localhost</a:t>
            </a:r>
            <a:r>
              <a:rPr lang="en-US" sz="1800" dirty="0"/>
              <a:t>', port=3306, user='root', </a:t>
            </a:r>
            <a:r>
              <a:rPr lang="en-US" sz="1800" dirty="0" err="1"/>
              <a:t>passwd</a:t>
            </a:r>
            <a:r>
              <a:rPr lang="en-US" sz="1800" dirty="0"/>
              <a:t>=</a:t>
            </a:r>
            <a:r>
              <a:rPr lang="en-US" sz="1800" dirty="0" smtClean="0"/>
              <a:t>'’, </a:t>
            </a:r>
            <a:r>
              <a:rPr lang="en-US" sz="1800" dirty="0" err="1" smtClean="0"/>
              <a:t>db</a:t>
            </a:r>
            <a:r>
              <a:rPr lang="en-US" sz="1800" dirty="0"/>
              <a:t>='</a:t>
            </a:r>
            <a:r>
              <a:rPr lang="en-US" sz="1800" dirty="0" err="1"/>
              <a:t>LBRODM_small</a:t>
            </a:r>
            <a:r>
              <a:rPr lang="en-US" sz="1800" dirty="0"/>
              <a:t>')</a:t>
            </a:r>
          </a:p>
          <a:p>
            <a:endParaRPr lang="en-US" sz="2000" dirty="0" smtClean="0"/>
          </a:p>
          <a:p>
            <a:r>
              <a:rPr lang="en-US" sz="2000" dirty="0" smtClean="0"/>
              <a:t>Note that I am using the ‘small’ version of the database, which I named </a:t>
            </a:r>
            <a:r>
              <a:rPr lang="en-US" sz="2000" dirty="0" err="1" smtClean="0"/>
              <a:t>LBRODM_small</a:t>
            </a:r>
            <a:r>
              <a:rPr lang="en-US" sz="2000" dirty="0" smtClean="0"/>
              <a:t>. Your database name may differ. </a:t>
            </a:r>
            <a:endParaRPr lang="en-US" sz="2000" dirty="0" smtClean="0"/>
          </a:p>
          <a:p>
            <a:r>
              <a:rPr lang="en-US" sz="2000" dirty="0" smtClean="0"/>
              <a:t>Your database server must be started for this connection to work.</a:t>
            </a:r>
            <a:endParaRPr lang="en-US" sz="2000" dirty="0"/>
          </a:p>
        </p:txBody>
      </p:sp>
      <p:sp>
        <p:nvSpPr>
          <p:cNvPr id="4" name="Slide Number Placeholder 3"/>
          <p:cNvSpPr>
            <a:spLocks noGrp="1"/>
          </p:cNvSpPr>
          <p:nvPr>
            <p:ph type="sldNum" sz="quarter" idx="12"/>
          </p:nvPr>
        </p:nvSpPr>
        <p:spPr/>
        <p:txBody>
          <a:bodyPr/>
          <a:lstStyle/>
          <a:p>
            <a:fld id="{98039474-F60F-4FC4-B871-2D0554E06420}" type="slidenum">
              <a:rPr lang="en-US" smtClean="0"/>
              <a:t>14</a:t>
            </a:fld>
            <a:endParaRPr lang="en-US"/>
          </a:p>
        </p:txBody>
      </p:sp>
    </p:spTree>
    <p:extLst>
      <p:ext uri="{BB962C8B-B14F-4D97-AF65-F5344CB8AC3E}">
        <p14:creationId xmlns:p14="http://schemas.microsoft.com/office/powerpoint/2010/main" val="222613163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Determine the SQL statement needed to extract a time series for the ODM </a:t>
            </a:r>
            <a:r>
              <a:rPr lang="en-US" sz="3600" dirty="0" smtClean="0"/>
              <a:t>database</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smtClean="0"/>
              <a:t>A time series is a collection of observations made over time at one site and for one variable. We also need to include in the where clause a statement to only include </a:t>
            </a:r>
            <a:r>
              <a:rPr lang="en-US" dirty="0" err="1" smtClean="0"/>
              <a:t>QualityControlLevelID</a:t>
            </a:r>
            <a:r>
              <a:rPr lang="en-US" dirty="0" smtClean="0"/>
              <a:t> = 1 (quality controlled data). </a:t>
            </a:r>
          </a:p>
          <a:p>
            <a:endParaRPr lang="en-US" dirty="0"/>
          </a:p>
          <a:p>
            <a:pPr marL="0" indent="0">
              <a:buNone/>
            </a:pPr>
            <a:r>
              <a:rPr lang="en-US" dirty="0" err="1"/>
              <a:t>s</a:t>
            </a:r>
            <a:r>
              <a:rPr lang="en-US" dirty="0" err="1" smtClean="0"/>
              <a:t>ql_statement</a:t>
            </a:r>
            <a:r>
              <a:rPr lang="en-US" dirty="0" smtClean="0"/>
              <a:t> = “SELECT </a:t>
            </a:r>
            <a:r>
              <a:rPr lang="en-US" dirty="0" err="1"/>
              <a:t>LocalDateTime</a:t>
            </a:r>
            <a:r>
              <a:rPr lang="en-US" dirty="0"/>
              <a:t>, </a:t>
            </a:r>
            <a:r>
              <a:rPr lang="en-US" dirty="0" err="1"/>
              <a:t>DataValue</a:t>
            </a:r>
            <a:r>
              <a:rPr lang="en-US" dirty="0"/>
              <a:t> FROM </a:t>
            </a:r>
            <a:r>
              <a:rPr lang="en-US" dirty="0" err="1" smtClean="0"/>
              <a:t>DataValues</a:t>
            </a:r>
            <a:r>
              <a:rPr lang="en-US" dirty="0"/>
              <a:t> </a:t>
            </a:r>
            <a:r>
              <a:rPr lang="en-US" dirty="0" smtClean="0"/>
              <a:t>WHERE </a:t>
            </a:r>
            <a:r>
              <a:rPr lang="en-US" dirty="0" err="1"/>
              <a:t>SiteID</a:t>
            </a:r>
            <a:r>
              <a:rPr lang="en-US" dirty="0"/>
              <a:t> = </a:t>
            </a:r>
            <a:r>
              <a:rPr lang="en-US" dirty="0" smtClean="0"/>
              <a:t>2 AND </a:t>
            </a:r>
            <a:r>
              <a:rPr lang="en-US" dirty="0" err="1"/>
              <a:t>VariableID</a:t>
            </a:r>
            <a:r>
              <a:rPr lang="en-US" dirty="0"/>
              <a:t> = 36 </a:t>
            </a:r>
            <a:r>
              <a:rPr lang="en-US" dirty="0" smtClean="0"/>
              <a:t>AND </a:t>
            </a:r>
            <a:r>
              <a:rPr lang="en-US" dirty="0" err="1"/>
              <a:t>QualityControlLevelID</a:t>
            </a:r>
            <a:r>
              <a:rPr lang="en-US" dirty="0"/>
              <a:t> = 1 </a:t>
            </a:r>
            <a:r>
              <a:rPr lang="en-US" dirty="0" smtClean="0"/>
              <a:t>ORDER </a:t>
            </a:r>
            <a:r>
              <a:rPr lang="en-US" dirty="0"/>
              <a:t>BY </a:t>
            </a:r>
            <a:r>
              <a:rPr lang="en-US" dirty="0" err="1" smtClean="0"/>
              <a:t>LocalDateTime</a:t>
            </a:r>
            <a:r>
              <a:rPr lang="en-US" dirty="0" smtClean="0"/>
              <a:t>”</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8039474-F60F-4FC4-B871-2D0554E06420}" type="slidenum">
              <a:rPr lang="en-US" smtClean="0"/>
              <a:t>15</a:t>
            </a:fld>
            <a:endParaRPr lang="en-US"/>
          </a:p>
        </p:txBody>
      </p:sp>
    </p:spTree>
    <p:extLst>
      <p:ext uri="{BB962C8B-B14F-4D97-AF65-F5344CB8AC3E}">
        <p14:creationId xmlns:p14="http://schemas.microsoft.com/office/powerpoint/2010/main" val="414572714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Execute the needed SQL statement on the </a:t>
            </a:r>
            <a:r>
              <a:rPr lang="en-US" dirty="0" smtClean="0"/>
              <a:t>database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Create a </a:t>
            </a:r>
            <a:r>
              <a:rPr lang="en-US" dirty="0" smtClean="0">
                <a:hlinkClick r:id="rId2"/>
              </a:rPr>
              <a:t>cursor object </a:t>
            </a:r>
            <a:r>
              <a:rPr lang="en-US" dirty="0" smtClean="0"/>
              <a:t>from the connection object you created earlier</a:t>
            </a:r>
          </a:p>
          <a:p>
            <a:pPr marL="0" indent="0">
              <a:buNone/>
            </a:pPr>
            <a:endParaRPr lang="en-US" dirty="0"/>
          </a:p>
          <a:p>
            <a:pPr marL="0" indent="0">
              <a:buNone/>
            </a:pPr>
            <a:r>
              <a:rPr lang="en-US" dirty="0"/>
              <a:t>cursor = </a:t>
            </a:r>
            <a:r>
              <a:rPr lang="en-US" dirty="0" err="1" smtClean="0"/>
              <a:t>conn.cursor</a:t>
            </a:r>
            <a:r>
              <a:rPr lang="en-US" dirty="0"/>
              <a:t>(</a:t>
            </a:r>
            <a:r>
              <a:rPr lang="en-US" dirty="0" smtClean="0"/>
              <a:t>)</a:t>
            </a:r>
          </a:p>
          <a:p>
            <a:pPr marL="0" indent="0">
              <a:buNone/>
            </a:pPr>
            <a:endParaRPr lang="en-US" dirty="0"/>
          </a:p>
          <a:p>
            <a:r>
              <a:rPr lang="en-US" dirty="0" smtClean="0"/>
              <a:t>Use the cursor object’s </a:t>
            </a:r>
            <a:r>
              <a:rPr lang="en-US" dirty="0" smtClean="0">
                <a:hlinkClick r:id="rId3"/>
              </a:rPr>
              <a:t>execute method </a:t>
            </a:r>
            <a:r>
              <a:rPr lang="en-US" dirty="0" smtClean="0"/>
              <a:t>to execute the SQL statement</a:t>
            </a:r>
          </a:p>
          <a:p>
            <a:endParaRPr lang="en-US" dirty="0" smtClean="0"/>
          </a:p>
          <a:p>
            <a:pPr marL="0" indent="0">
              <a:buNone/>
            </a:pPr>
            <a:r>
              <a:rPr lang="en-US" dirty="0" err="1"/>
              <a:t>cursor.execute</a:t>
            </a:r>
            <a:r>
              <a:rPr lang="en-US" dirty="0" smtClean="0"/>
              <a:t>(</a:t>
            </a:r>
            <a:r>
              <a:rPr lang="en-US" dirty="0" err="1" smtClean="0"/>
              <a:t>sql_statement</a:t>
            </a:r>
            <a:r>
              <a:rPr lang="en-US" dirty="0" smtClean="0"/>
              <a:t>)</a:t>
            </a:r>
          </a:p>
          <a:p>
            <a:pPr marL="0" indent="0">
              <a:buNone/>
            </a:pPr>
            <a:endParaRPr lang="en-US" dirty="0"/>
          </a:p>
          <a:p>
            <a:pPr marL="0" indent="0">
              <a:buNone/>
            </a:pPr>
            <a:r>
              <a:rPr lang="en-US" dirty="0" smtClean="0"/>
              <a:t>Use the cursor object’s </a:t>
            </a:r>
            <a:r>
              <a:rPr lang="en-US" dirty="0" smtClean="0">
                <a:hlinkClick r:id="rId4"/>
              </a:rPr>
              <a:t>fetchall</a:t>
            </a:r>
            <a:r>
              <a:rPr lang="en-US" dirty="0">
                <a:hlinkClick r:id="rId4"/>
              </a:rPr>
              <a:t> </a:t>
            </a:r>
            <a:r>
              <a:rPr lang="en-US" dirty="0" smtClean="0">
                <a:hlinkClick r:id="rId4"/>
              </a:rPr>
              <a:t>method </a:t>
            </a:r>
            <a:r>
              <a:rPr lang="en-US" dirty="0" smtClean="0"/>
              <a:t>to get all resulting rows at once</a:t>
            </a:r>
          </a:p>
          <a:p>
            <a:pPr marL="0" indent="0">
              <a:buNone/>
            </a:pPr>
            <a:endParaRPr lang="en-US" dirty="0"/>
          </a:p>
          <a:p>
            <a:pPr marL="0" indent="0">
              <a:buNone/>
            </a:pPr>
            <a:r>
              <a:rPr lang="en-US" dirty="0" smtClean="0"/>
              <a:t>rows =  </a:t>
            </a:r>
            <a:r>
              <a:rPr lang="en-US" dirty="0" err="1" smtClean="0"/>
              <a:t>cursor.fetchall</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8039474-F60F-4FC4-B871-2D0554E06420}" type="slidenum">
              <a:rPr lang="en-US" smtClean="0"/>
              <a:t>16</a:t>
            </a:fld>
            <a:endParaRPr lang="en-US"/>
          </a:p>
        </p:txBody>
      </p:sp>
    </p:spTree>
    <p:extLst>
      <p:ext uri="{BB962C8B-B14F-4D97-AF65-F5344CB8AC3E}">
        <p14:creationId xmlns:p14="http://schemas.microsoft.com/office/powerpoint/2010/main" val="99355782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Restructure the data so that it can be </a:t>
            </a:r>
            <a:r>
              <a:rPr lang="en-US" dirty="0" smtClean="0"/>
              <a:t>plotted</a:t>
            </a:r>
            <a:endParaRPr lang="en-US" dirty="0"/>
          </a:p>
        </p:txBody>
      </p:sp>
      <p:sp>
        <p:nvSpPr>
          <p:cNvPr id="3" name="Content Placeholder 2"/>
          <p:cNvSpPr>
            <a:spLocks noGrp="1"/>
          </p:cNvSpPr>
          <p:nvPr>
            <p:ph idx="1"/>
          </p:nvPr>
        </p:nvSpPr>
        <p:spPr/>
        <p:txBody>
          <a:bodyPr>
            <a:normAutofit lnSpcReduction="10000"/>
          </a:bodyPr>
          <a:lstStyle/>
          <a:p>
            <a:r>
              <a:rPr lang="en-US" dirty="0" smtClean="0"/>
              <a:t>Use Python’s built-in </a:t>
            </a:r>
            <a:r>
              <a:rPr lang="en-US" dirty="0" smtClean="0">
                <a:hlinkClick r:id="rId2"/>
              </a:rPr>
              <a:t>zip function </a:t>
            </a:r>
            <a:r>
              <a:rPr lang="en-US" dirty="0" smtClean="0"/>
              <a:t>to transform the result from the query into two lists, one storing the values from the </a:t>
            </a:r>
            <a:r>
              <a:rPr lang="en-US" dirty="0" err="1" smtClean="0"/>
              <a:t>LocalDateTime</a:t>
            </a:r>
            <a:r>
              <a:rPr lang="en-US" dirty="0" smtClean="0"/>
              <a:t> field and the second storing the values from the </a:t>
            </a:r>
            <a:r>
              <a:rPr lang="en-US" dirty="0" err="1" smtClean="0"/>
              <a:t>DataValue</a:t>
            </a:r>
            <a:r>
              <a:rPr lang="en-US" dirty="0" smtClean="0"/>
              <a:t> field</a:t>
            </a:r>
          </a:p>
          <a:p>
            <a:pPr marL="0" indent="0">
              <a:buNone/>
            </a:pPr>
            <a:endParaRPr lang="en-US" dirty="0"/>
          </a:p>
          <a:p>
            <a:pPr marL="0" indent="0">
              <a:buNone/>
            </a:pPr>
            <a:r>
              <a:rPr lang="en-US" dirty="0" err="1" smtClean="0"/>
              <a:t>localDateTimes</a:t>
            </a:r>
            <a:r>
              <a:rPr lang="en-US" dirty="0" smtClean="0"/>
              <a:t>, </a:t>
            </a:r>
            <a:r>
              <a:rPr lang="en-US" dirty="0" err="1" smtClean="0"/>
              <a:t>dataValues</a:t>
            </a:r>
            <a:r>
              <a:rPr lang="en-US" dirty="0" smtClean="0"/>
              <a:t> </a:t>
            </a:r>
            <a:r>
              <a:rPr lang="en-US" dirty="0"/>
              <a:t>= zip(</a:t>
            </a:r>
            <a:r>
              <a:rPr lang="en-US" dirty="0" smtClean="0"/>
              <a:t>*rows)</a:t>
            </a:r>
          </a:p>
          <a:p>
            <a:pPr marL="0" indent="0">
              <a:buNone/>
            </a:pPr>
            <a:endParaRPr lang="en-US" dirty="0"/>
          </a:p>
          <a:p>
            <a:r>
              <a:rPr lang="en-US" dirty="0" smtClean="0"/>
              <a:t>An explanation of the * before rows is </a:t>
            </a:r>
            <a:r>
              <a:rPr lang="en-US" dirty="0" smtClean="0">
                <a:hlinkClick r:id="rId3"/>
              </a:rPr>
              <a:t>here</a:t>
            </a:r>
            <a:r>
              <a:rPr lang="en-US" dirty="0"/>
              <a:t>.</a:t>
            </a:r>
            <a:r>
              <a:rPr lang="en-US" dirty="0" smtClean="0"/>
              <a:t> </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8039474-F60F-4FC4-B871-2D0554E06420}" type="slidenum">
              <a:rPr lang="en-US" smtClean="0"/>
              <a:t>17</a:t>
            </a:fld>
            <a:endParaRPr lang="en-US"/>
          </a:p>
        </p:txBody>
      </p:sp>
    </p:spTree>
    <p:extLst>
      <p:ext uri="{BB962C8B-B14F-4D97-AF65-F5344CB8AC3E}">
        <p14:creationId xmlns:p14="http://schemas.microsoft.com/office/powerpoint/2010/main" val="235835726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Create a Figure and Subplot</a:t>
            </a:r>
            <a:endParaRPr lang="en-US" dirty="0"/>
          </a:p>
        </p:txBody>
      </p:sp>
      <p:sp>
        <p:nvSpPr>
          <p:cNvPr id="3" name="Content Placeholder 2"/>
          <p:cNvSpPr>
            <a:spLocks noGrp="1"/>
          </p:cNvSpPr>
          <p:nvPr>
            <p:ph idx="1"/>
          </p:nvPr>
        </p:nvSpPr>
        <p:spPr/>
        <p:txBody>
          <a:bodyPr>
            <a:noAutofit/>
          </a:bodyPr>
          <a:lstStyle/>
          <a:p>
            <a:r>
              <a:rPr lang="en-US" sz="2800" dirty="0" smtClean="0"/>
              <a:t>Import </a:t>
            </a:r>
            <a:r>
              <a:rPr lang="en-US" sz="2800" dirty="0" err="1" smtClean="0"/>
              <a:t>matplotlib’s</a:t>
            </a:r>
            <a:r>
              <a:rPr lang="en-US" sz="2800" dirty="0" smtClean="0"/>
              <a:t> </a:t>
            </a:r>
            <a:r>
              <a:rPr lang="en-US" sz="2800" dirty="0" err="1" smtClean="0"/>
              <a:t>pyplot</a:t>
            </a:r>
            <a:r>
              <a:rPr lang="en-US" sz="2800" dirty="0" smtClean="0"/>
              <a:t> (MATLAB-like) plotting framework. </a:t>
            </a:r>
            <a:endParaRPr lang="en-US" sz="2800" dirty="0"/>
          </a:p>
          <a:p>
            <a:pPr marL="0" indent="0">
              <a:buNone/>
            </a:pPr>
            <a:r>
              <a:rPr lang="en-US" sz="2800" dirty="0"/>
              <a:t>i</a:t>
            </a:r>
            <a:r>
              <a:rPr lang="en-US" sz="2800" dirty="0" smtClean="0"/>
              <a:t>mport </a:t>
            </a:r>
            <a:r>
              <a:rPr lang="en-US" sz="2800" dirty="0" err="1" smtClean="0"/>
              <a:t>matplotlib.pyplot</a:t>
            </a:r>
            <a:r>
              <a:rPr lang="en-US" sz="2800" dirty="0" smtClean="0"/>
              <a:t> as </a:t>
            </a:r>
            <a:r>
              <a:rPr lang="en-US" sz="2800" dirty="0" err="1" smtClean="0"/>
              <a:t>plt</a:t>
            </a:r>
            <a:endParaRPr lang="en-US" sz="2800" dirty="0" smtClean="0"/>
          </a:p>
          <a:p>
            <a:pPr marL="0" indent="0">
              <a:buNone/>
            </a:pPr>
            <a:endParaRPr lang="en-US" sz="2800" dirty="0"/>
          </a:p>
          <a:p>
            <a:r>
              <a:rPr lang="en-US" sz="2800" dirty="0" smtClean="0"/>
              <a:t>Create a figure object, and from the figure object, create a subplot. The response from the </a:t>
            </a:r>
            <a:r>
              <a:rPr lang="en-US" sz="2800" dirty="0" err="1" smtClean="0"/>
              <a:t>add_subplot</a:t>
            </a:r>
            <a:r>
              <a:rPr lang="en-US" sz="2800" dirty="0" smtClean="0"/>
              <a:t> method is an axes object for that subplot.</a:t>
            </a:r>
          </a:p>
          <a:p>
            <a:pPr marL="0" indent="0">
              <a:buNone/>
            </a:pPr>
            <a:r>
              <a:rPr lang="en-US" sz="2800" dirty="0"/>
              <a:t>fig = </a:t>
            </a:r>
            <a:r>
              <a:rPr lang="en-US" sz="2800" dirty="0" err="1"/>
              <a:t>plt.figure</a:t>
            </a:r>
            <a:r>
              <a:rPr lang="en-US" sz="2800" dirty="0"/>
              <a:t>()</a:t>
            </a:r>
          </a:p>
          <a:p>
            <a:pPr marL="0" indent="0">
              <a:buNone/>
            </a:pPr>
            <a:r>
              <a:rPr lang="en-US" sz="2800" dirty="0"/>
              <a:t>ax = </a:t>
            </a:r>
            <a:r>
              <a:rPr lang="en-US" sz="2800" dirty="0" err="1"/>
              <a:t>fig.add_subplot</a:t>
            </a:r>
            <a:r>
              <a:rPr lang="en-US" sz="2800" dirty="0"/>
              <a:t>(111</a:t>
            </a:r>
            <a:r>
              <a:rPr lang="en-US" sz="2800" dirty="0" smtClean="0"/>
              <a:t>)</a:t>
            </a:r>
            <a:endParaRPr lang="en-US" sz="2800" dirty="0"/>
          </a:p>
        </p:txBody>
      </p:sp>
      <p:sp>
        <p:nvSpPr>
          <p:cNvPr id="4" name="Slide Number Placeholder 3"/>
          <p:cNvSpPr>
            <a:spLocks noGrp="1"/>
          </p:cNvSpPr>
          <p:nvPr>
            <p:ph type="sldNum" sz="quarter" idx="12"/>
          </p:nvPr>
        </p:nvSpPr>
        <p:spPr/>
        <p:txBody>
          <a:bodyPr/>
          <a:lstStyle/>
          <a:p>
            <a:fld id="{98039474-F60F-4FC4-B871-2D0554E06420}" type="slidenum">
              <a:rPr lang="en-US" smtClean="0"/>
              <a:t>18</a:t>
            </a:fld>
            <a:endParaRPr lang="en-US"/>
          </a:p>
        </p:txBody>
      </p:sp>
    </p:spTree>
    <p:extLst>
      <p:ext uri="{BB962C8B-B14F-4D97-AF65-F5344CB8AC3E}">
        <p14:creationId xmlns:p14="http://schemas.microsoft.com/office/powerpoint/2010/main" val="213073795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the data</a:t>
            </a:r>
            <a:endParaRPr lang="en-US" dirty="0"/>
          </a:p>
        </p:txBody>
      </p:sp>
      <p:sp>
        <p:nvSpPr>
          <p:cNvPr id="3" name="Content Placeholder 2"/>
          <p:cNvSpPr>
            <a:spLocks noGrp="1"/>
          </p:cNvSpPr>
          <p:nvPr>
            <p:ph idx="1"/>
          </p:nvPr>
        </p:nvSpPr>
        <p:spPr/>
        <p:txBody>
          <a:bodyPr/>
          <a:lstStyle/>
          <a:p>
            <a:r>
              <a:rPr lang="en-US" dirty="0"/>
              <a:t>Create a plot of the </a:t>
            </a:r>
            <a:r>
              <a:rPr lang="en-US" dirty="0" err="1"/>
              <a:t>localDateTimes</a:t>
            </a:r>
            <a:r>
              <a:rPr lang="en-US" dirty="0"/>
              <a:t> and </a:t>
            </a:r>
            <a:r>
              <a:rPr lang="en-US" dirty="0" err="1"/>
              <a:t>dataValues</a:t>
            </a:r>
            <a:r>
              <a:rPr lang="en-US" dirty="0"/>
              <a:t> </a:t>
            </a:r>
            <a:r>
              <a:rPr lang="en-US" dirty="0" smtClean="0"/>
              <a:t>lists. Have a solid grey line with no markers.</a:t>
            </a:r>
            <a:endParaRPr lang="en-US" dirty="0"/>
          </a:p>
          <a:p>
            <a:pPr marL="0" indent="0">
              <a:buNone/>
            </a:pPr>
            <a:r>
              <a:rPr lang="en-US" dirty="0" err="1"/>
              <a:t>ax.plot</a:t>
            </a:r>
            <a:r>
              <a:rPr lang="en-US" dirty="0"/>
              <a:t>(</a:t>
            </a:r>
            <a:r>
              <a:rPr lang="en-US" dirty="0" err="1"/>
              <a:t>localDateTimes</a:t>
            </a:r>
            <a:r>
              <a:rPr lang="en-US" dirty="0"/>
              <a:t>, </a:t>
            </a:r>
            <a:r>
              <a:rPr lang="en-US" dirty="0" err="1"/>
              <a:t>dataValues</a:t>
            </a:r>
            <a:r>
              <a:rPr lang="en-US" dirty="0"/>
              <a:t>, color='grey', </a:t>
            </a:r>
            <a:r>
              <a:rPr lang="en-US" dirty="0" err="1"/>
              <a:t>linestyle</a:t>
            </a:r>
            <a:r>
              <a:rPr lang="en-US" dirty="0"/>
              <a:t>='solid', </a:t>
            </a:r>
            <a:r>
              <a:rPr lang="en-US" dirty="0" err="1"/>
              <a:t>markersize</a:t>
            </a:r>
            <a:r>
              <a:rPr lang="en-US" dirty="0"/>
              <a:t>=0)</a:t>
            </a:r>
          </a:p>
          <a:p>
            <a:pPr marL="0" indent="0">
              <a:buNone/>
            </a:pPr>
            <a:endParaRPr lang="en-US" dirty="0"/>
          </a:p>
          <a:p>
            <a:r>
              <a:rPr lang="en-US" dirty="0"/>
              <a:t>Show the plot</a:t>
            </a:r>
          </a:p>
          <a:p>
            <a:pPr marL="0" indent="0">
              <a:buNone/>
            </a:pPr>
            <a:r>
              <a:rPr lang="en-US" dirty="0" err="1"/>
              <a:t>plt.show</a:t>
            </a:r>
            <a:r>
              <a:rPr lang="en-US" dirty="0"/>
              <a:t>()</a:t>
            </a:r>
          </a:p>
          <a:p>
            <a:endParaRPr lang="en-US" dirty="0"/>
          </a:p>
        </p:txBody>
      </p:sp>
      <p:sp>
        <p:nvSpPr>
          <p:cNvPr id="4" name="Slide Number Placeholder 3"/>
          <p:cNvSpPr>
            <a:spLocks noGrp="1"/>
          </p:cNvSpPr>
          <p:nvPr>
            <p:ph type="sldNum" sz="quarter" idx="12"/>
          </p:nvPr>
        </p:nvSpPr>
        <p:spPr/>
        <p:txBody>
          <a:bodyPr/>
          <a:lstStyle/>
          <a:p>
            <a:fld id="{98039474-F60F-4FC4-B871-2D0554E06420}" type="slidenum">
              <a:rPr lang="en-US" smtClean="0"/>
              <a:t>19</a:t>
            </a:fld>
            <a:endParaRPr lang="en-US"/>
          </a:p>
        </p:txBody>
      </p:sp>
    </p:spTree>
    <p:extLst>
      <p:ext uri="{BB962C8B-B14F-4D97-AF65-F5344CB8AC3E}">
        <p14:creationId xmlns:p14="http://schemas.microsoft.com/office/powerpoint/2010/main" val="171114466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Quick Review</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What we have learned so far</a:t>
            </a:r>
          </a:p>
          <a:p>
            <a:pPr lvl="1"/>
            <a:r>
              <a:rPr lang="en-US" dirty="0" smtClean="0"/>
              <a:t>Describing data with effective metadata</a:t>
            </a:r>
          </a:p>
          <a:p>
            <a:pPr lvl="1"/>
            <a:r>
              <a:rPr lang="en-US" dirty="0" smtClean="0"/>
              <a:t>Data model design – organizing your data/metadata</a:t>
            </a:r>
          </a:p>
          <a:p>
            <a:pPr lvl="1"/>
            <a:r>
              <a:rPr lang="en-US" dirty="0" smtClean="0"/>
              <a:t>Database implementation – creating a database and loading data</a:t>
            </a:r>
          </a:p>
          <a:p>
            <a:pPr lvl="1"/>
            <a:r>
              <a:rPr lang="en-US" dirty="0" smtClean="0"/>
              <a:t>SQL – slicing and dicing your data</a:t>
            </a:r>
          </a:p>
          <a:p>
            <a:pPr lvl="1"/>
            <a:endParaRPr lang="en-US" dirty="0"/>
          </a:p>
          <a:p>
            <a:r>
              <a:rPr lang="en-US" dirty="0" smtClean="0">
                <a:solidFill>
                  <a:srgbClr val="FF0000"/>
                </a:solidFill>
              </a:rPr>
              <a:t>Today:  Creating reproducible, reusable, and sharable visualizations from data in your database. </a:t>
            </a:r>
            <a:endParaRPr lang="en-US" dirty="0"/>
          </a:p>
        </p:txBody>
      </p:sp>
      <p:sp>
        <p:nvSpPr>
          <p:cNvPr id="4" name="Slide Number Placeholder 3"/>
          <p:cNvSpPr>
            <a:spLocks noGrp="1"/>
          </p:cNvSpPr>
          <p:nvPr>
            <p:ph type="sldNum" sz="quarter" idx="12"/>
          </p:nvPr>
        </p:nvSpPr>
        <p:spPr/>
        <p:txBody>
          <a:bodyPr/>
          <a:lstStyle/>
          <a:p>
            <a:fld id="{98039474-F60F-4FC4-B871-2D0554E06420}" type="slidenum">
              <a:rPr lang="en-US" smtClean="0"/>
              <a:t>2</a:t>
            </a:fld>
            <a:endParaRPr lang="en-US"/>
          </a:p>
        </p:txBody>
      </p:sp>
    </p:spTree>
    <p:extLst>
      <p:ext uri="{BB962C8B-B14F-4D97-AF65-F5344CB8AC3E}">
        <p14:creationId xmlns:p14="http://schemas.microsoft.com/office/powerpoint/2010/main" val="286088163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If you execute what we have so far in Canopy, you should see the following</a:t>
            </a:r>
            <a:endParaRPr lang="en-US" dirty="0"/>
          </a:p>
        </p:txBody>
      </p:sp>
      <p:sp>
        <p:nvSpPr>
          <p:cNvPr id="6" name="TextBox 5"/>
          <p:cNvSpPr txBox="1"/>
          <p:nvPr/>
        </p:nvSpPr>
        <p:spPr>
          <a:xfrm>
            <a:off x="1143000" y="6211669"/>
            <a:ext cx="7162800" cy="646331"/>
          </a:xfrm>
          <a:prstGeom prst="rect">
            <a:avLst/>
          </a:prstGeom>
          <a:noFill/>
        </p:spPr>
        <p:txBody>
          <a:bodyPr wrap="square" rtlCol="0">
            <a:spAutoFit/>
          </a:bodyPr>
          <a:lstStyle/>
          <a:p>
            <a:r>
              <a:rPr lang="en-US" dirty="0" smtClean="0"/>
              <a:t>Good start, but we need to clean some things up (axis labels and axis tick labels, for example)</a:t>
            </a:r>
            <a:endParaRPr lang="en-US" dirty="0"/>
          </a:p>
        </p:txBody>
      </p:sp>
      <p:pic>
        <p:nvPicPr>
          <p:cNvPr id="7" name="Picture 6" descr="Screen Shot 2014-10-04 at 5.39.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524000"/>
            <a:ext cx="5334000" cy="4817578"/>
          </a:xfrm>
          <a:prstGeom prst="rect">
            <a:avLst/>
          </a:prstGeom>
        </p:spPr>
      </p:pic>
      <p:sp>
        <p:nvSpPr>
          <p:cNvPr id="3" name="Slide Number Placeholder 2"/>
          <p:cNvSpPr>
            <a:spLocks noGrp="1"/>
          </p:cNvSpPr>
          <p:nvPr>
            <p:ph type="sldNum" sz="quarter" idx="12"/>
          </p:nvPr>
        </p:nvSpPr>
        <p:spPr/>
        <p:txBody>
          <a:bodyPr/>
          <a:lstStyle/>
          <a:p>
            <a:fld id="{98039474-F60F-4FC4-B871-2D0554E06420}" type="slidenum">
              <a:rPr lang="en-US" smtClean="0"/>
              <a:t>20</a:t>
            </a:fld>
            <a:endParaRPr lang="en-US"/>
          </a:p>
        </p:txBody>
      </p:sp>
    </p:spTree>
    <p:extLst>
      <p:ext uri="{BB962C8B-B14F-4D97-AF65-F5344CB8AC3E}">
        <p14:creationId xmlns:p14="http://schemas.microsoft.com/office/powerpoint/2010/main" val="227743698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Set properties of the plot (axis labels, title, etc.</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Set the </a:t>
            </a:r>
            <a:r>
              <a:rPr lang="en-US" dirty="0" err="1" smtClean="0"/>
              <a:t>ylabel</a:t>
            </a:r>
            <a:r>
              <a:rPr lang="en-US" dirty="0" smtClean="0"/>
              <a:t> and </a:t>
            </a:r>
            <a:r>
              <a:rPr lang="en-US" dirty="0" err="1" smtClean="0"/>
              <a:t>xlabel</a:t>
            </a:r>
            <a:r>
              <a:rPr lang="en-US" dirty="0" smtClean="0"/>
              <a:t> properties</a:t>
            </a:r>
          </a:p>
          <a:p>
            <a:pPr marL="0" indent="0">
              <a:buNone/>
            </a:pPr>
            <a:r>
              <a:rPr lang="en-US" dirty="0" err="1"/>
              <a:t>ax.set_ylabel</a:t>
            </a:r>
            <a:r>
              <a:rPr lang="en-US" dirty="0"/>
              <a:t>("Temperature ($^\</a:t>
            </a:r>
            <a:r>
              <a:rPr lang="en-US" dirty="0" err="1"/>
              <a:t>circ$C</a:t>
            </a:r>
            <a:r>
              <a:rPr lang="en-US" dirty="0"/>
              <a:t>)")</a:t>
            </a:r>
          </a:p>
          <a:p>
            <a:pPr marL="0" indent="0">
              <a:buNone/>
            </a:pPr>
            <a:r>
              <a:rPr lang="en-US" dirty="0" err="1"/>
              <a:t>ax.set_xlabel</a:t>
            </a:r>
            <a:r>
              <a:rPr lang="en-US" dirty="0"/>
              <a:t>("Date/Time")</a:t>
            </a:r>
          </a:p>
          <a:p>
            <a:pPr marL="0" indent="0">
              <a:buNone/>
            </a:pPr>
            <a:endParaRPr lang="en-US" dirty="0">
              <a:effectLst/>
            </a:endParaRPr>
          </a:p>
          <a:p>
            <a:r>
              <a:rPr lang="en-US" dirty="0" smtClean="0"/>
              <a:t>Clean up the </a:t>
            </a:r>
            <a:r>
              <a:rPr lang="en-US" dirty="0" err="1" smtClean="0"/>
              <a:t>xaxis</a:t>
            </a:r>
            <a:r>
              <a:rPr lang="en-US" dirty="0" smtClean="0"/>
              <a:t> tick mark labels</a:t>
            </a:r>
          </a:p>
          <a:p>
            <a:pPr marL="0" indent="0">
              <a:buNone/>
            </a:pPr>
            <a:r>
              <a:rPr lang="en-US" dirty="0"/>
              <a:t>from </a:t>
            </a:r>
            <a:r>
              <a:rPr lang="en-US" dirty="0" err="1"/>
              <a:t>matplotlib</a:t>
            </a:r>
            <a:r>
              <a:rPr lang="en-US" dirty="0"/>
              <a:t> import dates</a:t>
            </a:r>
          </a:p>
          <a:p>
            <a:pPr marL="0" indent="0">
              <a:buNone/>
            </a:pPr>
            <a:r>
              <a:rPr lang="en-US" dirty="0"/>
              <a:t>import </a:t>
            </a:r>
            <a:r>
              <a:rPr lang="en-US" dirty="0" err="1"/>
              <a:t>datetime</a:t>
            </a:r>
            <a:endParaRPr lang="en-US" dirty="0"/>
          </a:p>
          <a:p>
            <a:pPr marL="0" indent="0">
              <a:buNone/>
            </a:pPr>
            <a:r>
              <a:rPr lang="en-US" dirty="0" err="1"/>
              <a:t>ax.xaxis.set_minor_locator</a:t>
            </a:r>
            <a:r>
              <a:rPr lang="en-US" dirty="0"/>
              <a:t>(</a:t>
            </a:r>
            <a:r>
              <a:rPr lang="en-US" dirty="0" err="1"/>
              <a:t>dates.MonthLocator</a:t>
            </a:r>
            <a:r>
              <a:rPr lang="en-US" dirty="0"/>
              <a:t>())</a:t>
            </a:r>
          </a:p>
          <a:p>
            <a:pPr marL="0" indent="0">
              <a:buNone/>
            </a:pPr>
            <a:r>
              <a:rPr lang="en-US" dirty="0" err="1"/>
              <a:t>ax.xaxis.set_minor_formatter</a:t>
            </a:r>
            <a:r>
              <a:rPr lang="en-US" dirty="0"/>
              <a:t>(</a:t>
            </a:r>
            <a:r>
              <a:rPr lang="en-US" dirty="0" err="1"/>
              <a:t>dates.DateFormatter</a:t>
            </a:r>
            <a:r>
              <a:rPr lang="en-US" dirty="0"/>
              <a:t>('%b'))</a:t>
            </a:r>
          </a:p>
          <a:p>
            <a:pPr marL="0" indent="0">
              <a:buNone/>
            </a:pPr>
            <a:r>
              <a:rPr lang="en-US" dirty="0" err="1"/>
              <a:t>ax.xaxis.set_major_locator</a:t>
            </a:r>
            <a:r>
              <a:rPr lang="en-US" dirty="0"/>
              <a:t>(</a:t>
            </a:r>
            <a:r>
              <a:rPr lang="en-US" dirty="0" err="1"/>
              <a:t>dates.YearLocator</a:t>
            </a:r>
            <a:r>
              <a:rPr lang="en-US" dirty="0"/>
              <a:t>())</a:t>
            </a:r>
          </a:p>
          <a:p>
            <a:pPr marL="0" indent="0">
              <a:buNone/>
            </a:pPr>
            <a:r>
              <a:rPr lang="en-US" dirty="0" err="1"/>
              <a:t>ax.xaxis.set_major_formatter</a:t>
            </a:r>
            <a:r>
              <a:rPr lang="en-US" dirty="0"/>
              <a:t>(</a:t>
            </a:r>
            <a:r>
              <a:rPr lang="en-US" dirty="0" err="1"/>
              <a:t>dates.DateFormatter</a:t>
            </a:r>
            <a:r>
              <a:rPr lang="en-US" dirty="0"/>
              <a:t>('\</a:t>
            </a:r>
            <a:r>
              <a:rPr lang="en-US" dirty="0" err="1"/>
              <a:t>n%Y</a:t>
            </a:r>
            <a:r>
              <a:rPr lang="en-US" dirty="0"/>
              <a:t>'))</a:t>
            </a:r>
          </a:p>
          <a:p>
            <a:pPr marL="0" indent="0">
              <a:buNone/>
            </a:pPr>
            <a:endParaRPr lang="en-US" dirty="0">
              <a:effectLst/>
            </a:endParaRPr>
          </a:p>
        </p:txBody>
      </p:sp>
      <p:sp>
        <p:nvSpPr>
          <p:cNvPr id="4" name="Slide Number Placeholder 3"/>
          <p:cNvSpPr>
            <a:spLocks noGrp="1"/>
          </p:cNvSpPr>
          <p:nvPr>
            <p:ph type="sldNum" sz="quarter" idx="12"/>
          </p:nvPr>
        </p:nvSpPr>
        <p:spPr/>
        <p:txBody>
          <a:bodyPr/>
          <a:lstStyle/>
          <a:p>
            <a:fld id="{98039474-F60F-4FC4-B871-2D0554E06420}" type="slidenum">
              <a:rPr lang="en-US" smtClean="0"/>
              <a:t>21</a:t>
            </a:fld>
            <a:endParaRPr lang="en-US"/>
          </a:p>
        </p:txBody>
      </p:sp>
    </p:spTree>
    <p:extLst>
      <p:ext uri="{BB962C8B-B14F-4D97-AF65-F5344CB8AC3E}">
        <p14:creationId xmlns:p14="http://schemas.microsoft.com/office/powerpoint/2010/main" val="191170015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Add a grid, title, and change the font size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Add a grid</a:t>
            </a:r>
          </a:p>
          <a:p>
            <a:pPr marL="0" indent="0">
              <a:buNone/>
            </a:pPr>
            <a:r>
              <a:rPr lang="en-US" dirty="0" err="1"/>
              <a:t>ax.grid</a:t>
            </a:r>
            <a:r>
              <a:rPr lang="en-US" dirty="0"/>
              <a:t>(True</a:t>
            </a:r>
            <a:r>
              <a:rPr lang="en-US" dirty="0" smtClean="0"/>
              <a:t>)</a:t>
            </a:r>
          </a:p>
          <a:p>
            <a:pPr marL="0" indent="0">
              <a:buNone/>
            </a:pPr>
            <a:endParaRPr lang="en-US" dirty="0"/>
          </a:p>
          <a:p>
            <a:r>
              <a:rPr lang="en-US" dirty="0" smtClean="0"/>
              <a:t>Set the title</a:t>
            </a:r>
          </a:p>
          <a:p>
            <a:pPr marL="0" indent="0">
              <a:buNone/>
            </a:pPr>
            <a:r>
              <a:rPr lang="en-US" dirty="0" err="1"/>
              <a:t>ax.set_title</a:t>
            </a:r>
            <a:r>
              <a:rPr lang="en-US" dirty="0"/>
              <a:t>('Water temperature at Little Bear River \n at </a:t>
            </a:r>
            <a:r>
              <a:rPr lang="en-US" dirty="0" err="1"/>
              <a:t>McMurdy</a:t>
            </a:r>
            <a:r>
              <a:rPr lang="en-US" dirty="0"/>
              <a:t> Hollow near Paradise, Utah'</a:t>
            </a:r>
            <a:r>
              <a:rPr lang="en-US" dirty="0" smtClean="0"/>
              <a:t>)</a:t>
            </a:r>
          </a:p>
          <a:p>
            <a:pPr marL="0" indent="0">
              <a:buNone/>
            </a:pPr>
            <a:endParaRPr lang="en-US" dirty="0"/>
          </a:p>
          <a:p>
            <a:r>
              <a:rPr lang="en-US" dirty="0" smtClean="0"/>
              <a:t>Set the default font size</a:t>
            </a:r>
          </a:p>
          <a:p>
            <a:pPr marL="0" indent="0">
              <a:buNone/>
            </a:pPr>
            <a:r>
              <a:rPr lang="en-US" dirty="0"/>
              <a:t>from </a:t>
            </a:r>
            <a:r>
              <a:rPr lang="en-US" dirty="0" err="1"/>
              <a:t>matplotlib</a:t>
            </a:r>
            <a:r>
              <a:rPr lang="en-US" dirty="0"/>
              <a:t> import </a:t>
            </a:r>
            <a:r>
              <a:rPr lang="en-US" dirty="0" err="1"/>
              <a:t>rc</a:t>
            </a:r>
            <a:endParaRPr lang="en-US" dirty="0"/>
          </a:p>
          <a:p>
            <a:pPr marL="0" indent="0">
              <a:buNone/>
            </a:pPr>
            <a:r>
              <a:rPr lang="en-US" dirty="0"/>
              <a:t>font = {'family' : 'normal',</a:t>
            </a:r>
          </a:p>
          <a:p>
            <a:pPr marL="0" indent="0">
              <a:buNone/>
            </a:pPr>
            <a:r>
              <a:rPr lang="en-US" dirty="0"/>
              <a:t>'weight' : 'normal',</a:t>
            </a:r>
          </a:p>
          <a:p>
            <a:pPr marL="0" indent="0">
              <a:buNone/>
            </a:pPr>
            <a:r>
              <a:rPr lang="en-US" dirty="0"/>
              <a:t>'size' : 12}</a:t>
            </a:r>
          </a:p>
          <a:p>
            <a:pPr marL="0" indent="0">
              <a:buNone/>
            </a:pPr>
            <a:r>
              <a:rPr lang="en-US" dirty="0" err="1"/>
              <a:t>rc</a:t>
            </a:r>
            <a:r>
              <a:rPr lang="en-US" dirty="0"/>
              <a:t>('font', **font)</a:t>
            </a:r>
          </a:p>
          <a:p>
            <a:pPr marL="0" indent="0">
              <a:buNone/>
            </a:pPr>
            <a:endParaRPr lang="en-US" dirty="0"/>
          </a:p>
          <a:p>
            <a:pPr marL="0" indent="0">
              <a:buNone/>
            </a:pPr>
            <a:endParaRPr lang="en-US" dirty="0" smtClean="0"/>
          </a:p>
          <a:p>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98039474-F60F-4FC4-B871-2D0554E06420}" type="slidenum">
              <a:rPr lang="en-US" smtClean="0"/>
              <a:t>22</a:t>
            </a:fld>
            <a:endParaRPr lang="en-US"/>
          </a:p>
        </p:txBody>
      </p:sp>
    </p:spTree>
    <p:extLst>
      <p:ext uri="{BB962C8B-B14F-4D97-AF65-F5344CB8AC3E}">
        <p14:creationId xmlns:p14="http://schemas.microsoft.com/office/powerpoint/2010/main" val="28979021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fontScale="90000"/>
          </a:bodyPr>
          <a:lstStyle/>
          <a:p>
            <a:r>
              <a:rPr lang="en-US" dirty="0" smtClean="0"/>
              <a:t>Clean up the figure spacing, print figure to image file</a:t>
            </a:r>
            <a:endParaRPr lang="en-US" dirty="0"/>
          </a:p>
        </p:txBody>
      </p:sp>
      <p:sp>
        <p:nvSpPr>
          <p:cNvPr id="3" name="Content Placeholder 2"/>
          <p:cNvSpPr>
            <a:spLocks noGrp="1"/>
          </p:cNvSpPr>
          <p:nvPr>
            <p:ph idx="1"/>
          </p:nvPr>
        </p:nvSpPr>
        <p:spPr/>
        <p:txBody>
          <a:bodyPr>
            <a:normAutofit lnSpcReduction="10000"/>
          </a:bodyPr>
          <a:lstStyle/>
          <a:p>
            <a:r>
              <a:rPr lang="en-US" dirty="0" smtClean="0"/>
              <a:t>One quick way to clean up the figure spacing is by using the </a:t>
            </a:r>
            <a:r>
              <a:rPr lang="en-US" dirty="0" err="1" smtClean="0"/>
              <a:t>tight_layout</a:t>
            </a:r>
            <a:r>
              <a:rPr lang="en-US" dirty="0"/>
              <a:t> </a:t>
            </a:r>
            <a:r>
              <a:rPr lang="en-US" dirty="0" smtClean="0"/>
              <a:t>method on the figure object.</a:t>
            </a:r>
          </a:p>
          <a:p>
            <a:pPr marL="0" indent="0">
              <a:buNone/>
            </a:pPr>
            <a:r>
              <a:rPr lang="en-US" dirty="0" err="1"/>
              <a:t>fig.tight_layout</a:t>
            </a:r>
            <a:r>
              <a:rPr lang="en-US" dirty="0"/>
              <a:t>()</a:t>
            </a:r>
          </a:p>
          <a:p>
            <a:pPr marL="0" indent="0">
              <a:buNone/>
            </a:pPr>
            <a:endParaRPr lang="en-US" dirty="0" smtClean="0"/>
          </a:p>
          <a:p>
            <a:r>
              <a:rPr lang="en-US" dirty="0" smtClean="0"/>
              <a:t>You can save the figure directly to an image file for inclusion in a presentation, report, paper, etc. </a:t>
            </a:r>
            <a:endParaRPr lang="en-US" dirty="0"/>
          </a:p>
          <a:p>
            <a:pPr marL="0" indent="0">
              <a:buNone/>
            </a:pPr>
            <a:r>
              <a:rPr lang="en-US" dirty="0" err="1" smtClean="0"/>
              <a:t>fig.savefig</a:t>
            </a:r>
            <a:r>
              <a:rPr lang="en-US" dirty="0" smtClean="0"/>
              <a:t>(‘plot1.png’)</a:t>
            </a:r>
          </a:p>
          <a:p>
            <a:pPr marL="0" indent="0">
              <a:buNone/>
            </a:pPr>
            <a:endParaRPr lang="en-US" dirty="0"/>
          </a:p>
          <a:p>
            <a:pPr marL="0" indent="0">
              <a:buNone/>
            </a:pPr>
            <a:endParaRPr lang="en-US" dirty="0" smtClean="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98039474-F60F-4FC4-B871-2D0554E06420}" type="slidenum">
              <a:rPr lang="en-US" smtClean="0"/>
              <a:t>23</a:t>
            </a:fld>
            <a:endParaRPr lang="en-US"/>
          </a:p>
        </p:txBody>
      </p:sp>
    </p:spTree>
    <p:extLst>
      <p:ext uri="{BB962C8B-B14F-4D97-AF65-F5344CB8AC3E}">
        <p14:creationId xmlns:p14="http://schemas.microsoft.com/office/powerpoint/2010/main" val="273454047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Setting </a:t>
            </a:r>
            <a:r>
              <a:rPr lang="en-US" sz="4000" dirty="0" smtClean="0"/>
              <a:t>the</a:t>
            </a:r>
            <a:r>
              <a:rPr lang="en-US" sz="3600" dirty="0" smtClean="0"/>
              <a:t> Working Directory in Canopy</a:t>
            </a:r>
            <a:endParaRPr lang="en-US" sz="3600" dirty="0"/>
          </a:p>
        </p:txBody>
      </p:sp>
      <p:sp>
        <p:nvSpPr>
          <p:cNvPr id="3" name="Content Placeholder 2"/>
          <p:cNvSpPr>
            <a:spLocks noGrp="1"/>
          </p:cNvSpPr>
          <p:nvPr>
            <p:ph idx="1"/>
          </p:nvPr>
        </p:nvSpPr>
        <p:spPr/>
        <p:txBody>
          <a:bodyPr/>
          <a:lstStyle/>
          <a:p>
            <a:r>
              <a:rPr lang="en-US" dirty="0" smtClean="0"/>
              <a:t>When saving the figure, if you don’t </a:t>
            </a:r>
            <a:r>
              <a:rPr lang="en-US" dirty="0"/>
              <a:t>provide a full path for the figure, then be sure to set </a:t>
            </a:r>
            <a:r>
              <a:rPr lang="en-US" dirty="0" smtClean="0"/>
              <a:t>the working directory in Canopy as shown below. </a:t>
            </a:r>
            <a:endParaRPr lang="en-US" dirty="0"/>
          </a:p>
          <a:p>
            <a:endParaRPr lang="en-US" dirty="0"/>
          </a:p>
        </p:txBody>
      </p:sp>
      <p:pic>
        <p:nvPicPr>
          <p:cNvPr id="4" name="Picture 3" descr="Screen Shot 2014-10-04 at 5.59.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544669"/>
            <a:ext cx="9144000" cy="1660939"/>
          </a:xfrm>
          <a:prstGeom prst="rect">
            <a:avLst/>
          </a:prstGeom>
        </p:spPr>
      </p:pic>
      <p:sp>
        <p:nvSpPr>
          <p:cNvPr id="5" name="Rectangle 4"/>
          <p:cNvSpPr/>
          <p:nvPr/>
        </p:nvSpPr>
        <p:spPr>
          <a:xfrm>
            <a:off x="5486400" y="4382869"/>
            <a:ext cx="3657600" cy="914400"/>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TextBox 5"/>
          <p:cNvSpPr txBox="1"/>
          <p:nvPr/>
        </p:nvSpPr>
        <p:spPr>
          <a:xfrm>
            <a:off x="5181600" y="5373469"/>
            <a:ext cx="3770684" cy="830997"/>
          </a:xfrm>
          <a:prstGeom prst="rect">
            <a:avLst/>
          </a:prstGeom>
          <a:noFill/>
        </p:spPr>
        <p:txBody>
          <a:bodyPr wrap="none" rtlCol="0">
            <a:spAutoFit/>
          </a:bodyPr>
          <a:lstStyle/>
          <a:p>
            <a:r>
              <a:rPr lang="en-US" sz="2400" dirty="0" smtClean="0"/>
              <a:t>Click down arrow to set your</a:t>
            </a:r>
          </a:p>
          <a:p>
            <a:r>
              <a:rPr lang="en-US" sz="2400" dirty="0"/>
              <a:t>w</a:t>
            </a:r>
            <a:r>
              <a:rPr lang="en-US" sz="2400" dirty="0" smtClean="0"/>
              <a:t>orking directory</a:t>
            </a:r>
            <a:endParaRPr lang="en-US" sz="2400" dirty="0"/>
          </a:p>
        </p:txBody>
      </p:sp>
      <p:sp>
        <p:nvSpPr>
          <p:cNvPr id="7" name="Slide Number Placeholder 6"/>
          <p:cNvSpPr>
            <a:spLocks noGrp="1"/>
          </p:cNvSpPr>
          <p:nvPr>
            <p:ph type="sldNum" sz="quarter" idx="12"/>
          </p:nvPr>
        </p:nvSpPr>
        <p:spPr/>
        <p:txBody>
          <a:bodyPr/>
          <a:lstStyle/>
          <a:p>
            <a:fld id="{98039474-F60F-4FC4-B871-2D0554E06420}" type="slidenum">
              <a:rPr lang="en-US" smtClean="0"/>
              <a:t>24</a:t>
            </a:fld>
            <a:endParaRPr lang="en-US"/>
          </a:p>
        </p:txBody>
      </p:sp>
    </p:spTree>
    <p:extLst>
      <p:ext uri="{BB962C8B-B14F-4D97-AF65-F5344CB8AC3E}">
        <p14:creationId xmlns:p14="http://schemas.microsoft.com/office/powerpoint/2010/main" val="34129190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Product</a:t>
            </a:r>
            <a:endParaRPr lang="en-US" dirty="0"/>
          </a:p>
        </p:txBody>
      </p:sp>
      <p:pic>
        <p:nvPicPr>
          <p:cNvPr id="5" name="Picture 4" descr="plo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295400"/>
            <a:ext cx="6400800" cy="4800600"/>
          </a:xfrm>
          <a:prstGeom prst="rect">
            <a:avLst/>
          </a:prstGeom>
        </p:spPr>
      </p:pic>
      <p:sp>
        <p:nvSpPr>
          <p:cNvPr id="3" name="Slide Number Placeholder 2"/>
          <p:cNvSpPr>
            <a:spLocks noGrp="1"/>
          </p:cNvSpPr>
          <p:nvPr>
            <p:ph type="sldNum" sz="quarter" idx="12"/>
          </p:nvPr>
        </p:nvSpPr>
        <p:spPr/>
        <p:txBody>
          <a:bodyPr/>
          <a:lstStyle/>
          <a:p>
            <a:fld id="{98039474-F60F-4FC4-B871-2D0554E06420}" type="slidenum">
              <a:rPr lang="en-US" smtClean="0"/>
              <a:t>25</a:t>
            </a:fld>
            <a:endParaRPr lang="en-US"/>
          </a:p>
        </p:txBody>
      </p:sp>
    </p:spTree>
    <p:extLst>
      <p:ext uri="{BB962C8B-B14F-4D97-AF65-F5344CB8AC3E}">
        <p14:creationId xmlns:p14="http://schemas.microsoft.com/office/powerpoint/2010/main" val="4189589812"/>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Challenge Question 1</a:t>
            </a:r>
            <a:endParaRPr lang="en-US" sz="6000" dirty="0"/>
          </a:p>
        </p:txBody>
      </p:sp>
      <p:sp>
        <p:nvSpPr>
          <p:cNvPr id="3" name="Content Placeholder 2"/>
          <p:cNvSpPr>
            <a:spLocks noGrp="1"/>
          </p:cNvSpPr>
          <p:nvPr>
            <p:ph idx="1"/>
          </p:nvPr>
        </p:nvSpPr>
        <p:spPr>
          <a:xfrm>
            <a:off x="457200" y="1828800"/>
            <a:ext cx="8229600" cy="4297363"/>
          </a:xfrm>
        </p:spPr>
        <p:txBody>
          <a:bodyPr>
            <a:normAutofit/>
          </a:bodyPr>
          <a:lstStyle/>
          <a:p>
            <a:pPr marL="0" indent="0">
              <a:buNone/>
            </a:pPr>
            <a:r>
              <a:rPr lang="en-US" sz="4400" dirty="0" smtClean="0"/>
              <a:t>Can you modify the code so that a user can set </a:t>
            </a:r>
            <a:r>
              <a:rPr lang="en-US" sz="4400" dirty="0" err="1" smtClean="0"/>
              <a:t>siteID</a:t>
            </a:r>
            <a:r>
              <a:rPr lang="en-US" sz="4400" dirty="0" smtClean="0"/>
              <a:t> and </a:t>
            </a:r>
            <a:r>
              <a:rPr lang="en-US" sz="4400" dirty="0" err="1" smtClean="0"/>
              <a:t>variableID</a:t>
            </a:r>
            <a:r>
              <a:rPr lang="en-US" sz="4400" dirty="0" smtClean="0"/>
              <a:t> variables at the bringing of the script and the script produces a plot for the provided </a:t>
            </a:r>
            <a:r>
              <a:rPr lang="en-US" sz="4400" dirty="0" err="1" smtClean="0"/>
              <a:t>siteID</a:t>
            </a:r>
            <a:r>
              <a:rPr lang="en-US" sz="4400" dirty="0" smtClean="0"/>
              <a:t> and </a:t>
            </a:r>
            <a:r>
              <a:rPr lang="en-US" sz="4400" dirty="0" err="1" smtClean="0"/>
              <a:t>variableID</a:t>
            </a:r>
            <a:r>
              <a:rPr lang="en-US" sz="4400" dirty="0" smtClean="0"/>
              <a:t>?</a:t>
            </a:r>
          </a:p>
        </p:txBody>
      </p:sp>
      <p:sp>
        <p:nvSpPr>
          <p:cNvPr id="4" name="Slide Number Placeholder 3"/>
          <p:cNvSpPr>
            <a:spLocks noGrp="1"/>
          </p:cNvSpPr>
          <p:nvPr>
            <p:ph type="sldNum" sz="quarter" idx="12"/>
          </p:nvPr>
        </p:nvSpPr>
        <p:spPr/>
        <p:txBody>
          <a:bodyPr/>
          <a:lstStyle/>
          <a:p>
            <a:fld id="{98039474-F60F-4FC4-B871-2D0554E06420}" type="slidenum">
              <a:rPr lang="en-US" smtClean="0"/>
              <a:t>26</a:t>
            </a:fld>
            <a:endParaRPr lang="en-US"/>
          </a:p>
        </p:txBody>
      </p:sp>
    </p:spTree>
    <p:extLst>
      <p:ext uri="{BB962C8B-B14F-4D97-AF65-F5344CB8AC3E}">
        <p14:creationId xmlns:p14="http://schemas.microsoft.com/office/powerpoint/2010/main" val="188138472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Challenge Question 2</a:t>
            </a:r>
            <a:endParaRPr lang="en-US" sz="6000" dirty="0"/>
          </a:p>
        </p:txBody>
      </p:sp>
      <p:sp>
        <p:nvSpPr>
          <p:cNvPr id="3" name="Content Placeholder 2"/>
          <p:cNvSpPr>
            <a:spLocks noGrp="1"/>
          </p:cNvSpPr>
          <p:nvPr>
            <p:ph idx="1"/>
          </p:nvPr>
        </p:nvSpPr>
        <p:spPr>
          <a:xfrm>
            <a:off x="457200" y="1676400"/>
            <a:ext cx="8229600" cy="4449763"/>
          </a:xfrm>
        </p:spPr>
        <p:txBody>
          <a:bodyPr>
            <a:normAutofit/>
          </a:bodyPr>
          <a:lstStyle/>
          <a:p>
            <a:pPr marL="0" indent="0">
              <a:buNone/>
            </a:pPr>
            <a:r>
              <a:rPr lang="en-US" sz="4400" dirty="0" smtClean="0"/>
              <a:t>Can you modify the code so that the user can set a </a:t>
            </a:r>
            <a:r>
              <a:rPr lang="en-US" sz="4400" dirty="0" err="1" smtClean="0"/>
              <a:t>StartDateTime</a:t>
            </a:r>
            <a:r>
              <a:rPr lang="en-US" sz="4400" dirty="0" smtClean="0"/>
              <a:t> and </a:t>
            </a:r>
            <a:r>
              <a:rPr lang="en-US" sz="4400" dirty="0" err="1" smtClean="0"/>
              <a:t>EndDateTime</a:t>
            </a:r>
            <a:r>
              <a:rPr lang="en-US" sz="4400" dirty="0" smtClean="0"/>
              <a:t> at the beginning of the script, and the script produces a plot for just that time range?</a:t>
            </a:r>
          </a:p>
          <a:p>
            <a:pPr marL="0" indent="0">
              <a:buNone/>
            </a:pPr>
            <a:endParaRPr lang="en-US" sz="4400" dirty="0"/>
          </a:p>
        </p:txBody>
      </p:sp>
      <p:sp>
        <p:nvSpPr>
          <p:cNvPr id="4" name="Slide Number Placeholder 3"/>
          <p:cNvSpPr>
            <a:spLocks noGrp="1"/>
          </p:cNvSpPr>
          <p:nvPr>
            <p:ph type="sldNum" sz="quarter" idx="12"/>
          </p:nvPr>
        </p:nvSpPr>
        <p:spPr/>
        <p:txBody>
          <a:bodyPr/>
          <a:lstStyle/>
          <a:p>
            <a:fld id="{98039474-F60F-4FC4-B871-2D0554E06420}" type="slidenum">
              <a:rPr lang="en-US" smtClean="0"/>
              <a:t>27</a:t>
            </a:fld>
            <a:endParaRPr lang="en-US"/>
          </a:p>
        </p:txBody>
      </p:sp>
    </p:spTree>
    <p:extLst>
      <p:ext uri="{BB962C8B-B14F-4D97-AF65-F5344CB8AC3E}">
        <p14:creationId xmlns:p14="http://schemas.microsoft.com/office/powerpoint/2010/main" val="2434360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Summary</a:t>
            </a:r>
            <a:endParaRPr lang="en-US" sz="5400" dirty="0"/>
          </a:p>
        </p:txBody>
      </p:sp>
      <p:sp>
        <p:nvSpPr>
          <p:cNvPr id="3" name="Content Placeholder 2"/>
          <p:cNvSpPr>
            <a:spLocks noGrp="1"/>
          </p:cNvSpPr>
          <p:nvPr>
            <p:ph idx="1"/>
          </p:nvPr>
        </p:nvSpPr>
        <p:spPr/>
        <p:txBody>
          <a:bodyPr>
            <a:normAutofit fontScale="92500" lnSpcReduction="20000"/>
          </a:bodyPr>
          <a:lstStyle/>
          <a:p>
            <a:r>
              <a:rPr lang="en-US" dirty="0" smtClean="0"/>
              <a:t>You learned how to create a time series plot that reads data directly from an ODM MySQL database</a:t>
            </a:r>
          </a:p>
          <a:p>
            <a:r>
              <a:rPr lang="en-US" dirty="0" smtClean="0"/>
              <a:t>If you completed the challenge questions, you were able to generalize the script to work for any </a:t>
            </a:r>
            <a:r>
              <a:rPr lang="en-US" dirty="0" err="1" smtClean="0"/>
              <a:t>siteID</a:t>
            </a:r>
            <a:r>
              <a:rPr lang="en-US" dirty="0" smtClean="0"/>
              <a:t>, </a:t>
            </a:r>
            <a:r>
              <a:rPr lang="en-US" dirty="0" err="1" smtClean="0"/>
              <a:t>VariableID</a:t>
            </a:r>
            <a:r>
              <a:rPr lang="en-US" dirty="0" smtClean="0"/>
              <a:t>, </a:t>
            </a:r>
            <a:r>
              <a:rPr lang="en-US" dirty="0" err="1" smtClean="0"/>
              <a:t>StartDateTime</a:t>
            </a:r>
            <a:r>
              <a:rPr lang="en-US" dirty="0" smtClean="0"/>
              <a:t>, and </a:t>
            </a:r>
            <a:r>
              <a:rPr lang="en-US" dirty="0" err="1" smtClean="0"/>
              <a:t>EndDateTime</a:t>
            </a:r>
            <a:endParaRPr lang="en-US" dirty="0" smtClean="0"/>
          </a:p>
          <a:p>
            <a:r>
              <a:rPr lang="en-US" dirty="0" smtClean="0"/>
              <a:t>Next class we will talk about </a:t>
            </a:r>
          </a:p>
          <a:p>
            <a:pPr lvl="1"/>
            <a:r>
              <a:rPr lang="en-US" dirty="0" smtClean="0"/>
              <a:t>Creating a figure with multiple subplots</a:t>
            </a:r>
          </a:p>
          <a:p>
            <a:pPr lvl="1"/>
            <a:r>
              <a:rPr lang="en-US" dirty="0"/>
              <a:t>O</a:t>
            </a:r>
            <a:r>
              <a:rPr lang="en-US" dirty="0" smtClean="0"/>
              <a:t>rganizing your code into functions and/or classes</a:t>
            </a:r>
          </a:p>
          <a:p>
            <a:pPr lvl="1"/>
            <a:r>
              <a:rPr lang="en-US" dirty="0" smtClean="0"/>
              <a:t>Using the </a:t>
            </a:r>
            <a:r>
              <a:rPr lang="en-US" dirty="0" smtClean="0">
                <a:hlinkClick r:id="rId2"/>
              </a:rPr>
              <a:t>Pandas library</a:t>
            </a:r>
            <a:r>
              <a:rPr lang="en-US" dirty="0" smtClean="0"/>
              <a:t> for data analysis in Python.</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98039474-F60F-4FC4-B871-2D0554E06420}" type="slidenum">
              <a:rPr lang="en-US" smtClean="0"/>
              <a:t>28</a:t>
            </a:fld>
            <a:endParaRPr lang="en-US"/>
          </a:p>
        </p:txBody>
      </p:sp>
    </p:spTree>
    <p:extLst>
      <p:ext uri="{BB962C8B-B14F-4D97-AF65-F5344CB8AC3E}">
        <p14:creationId xmlns:p14="http://schemas.microsoft.com/office/powerpoint/2010/main" val="1241813350"/>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 for Learning Python</a:t>
            </a:r>
            <a:endParaRPr lang="en-US" dirty="0"/>
          </a:p>
        </p:txBody>
      </p:sp>
      <p:sp>
        <p:nvSpPr>
          <p:cNvPr id="3" name="Content Placeholder 2"/>
          <p:cNvSpPr>
            <a:spLocks noGrp="1"/>
          </p:cNvSpPr>
          <p:nvPr>
            <p:ph idx="1"/>
          </p:nvPr>
        </p:nvSpPr>
        <p:spPr/>
        <p:txBody>
          <a:bodyPr>
            <a:normAutofit/>
          </a:bodyPr>
          <a:lstStyle/>
          <a:p>
            <a:r>
              <a:rPr lang="en-US" dirty="0" smtClean="0"/>
              <a:t>Google’s Python Class</a:t>
            </a:r>
          </a:p>
          <a:p>
            <a:pPr lvl="1"/>
            <a:r>
              <a:rPr lang="en-US" dirty="0">
                <a:hlinkClick r:id="rId2"/>
              </a:rPr>
              <a:t>https://developers.google.com/edu/python</a:t>
            </a:r>
            <a:r>
              <a:rPr lang="en-US" dirty="0" smtClean="0">
                <a:hlinkClick r:id="rId2"/>
              </a:rPr>
              <a:t>/</a:t>
            </a:r>
            <a:endParaRPr lang="en-US" dirty="0" smtClean="0"/>
          </a:p>
          <a:p>
            <a:r>
              <a:rPr lang="en-US" dirty="0" smtClean="0"/>
              <a:t>MIT’s Python Course</a:t>
            </a:r>
          </a:p>
          <a:p>
            <a:pPr lvl="1"/>
            <a:r>
              <a:rPr lang="en-US" dirty="0">
                <a:hlinkClick r:id="rId3"/>
              </a:rPr>
              <a:t>http://ocw.mit.edu/courses/electrical-engineering-and-computer-science/6-00-introduction-to-computer-science-and-programming-fall-2008</a:t>
            </a:r>
            <a:r>
              <a:rPr lang="en-US" dirty="0" smtClean="0">
                <a:hlinkClick r:id="rId3"/>
              </a:rPr>
              <a:t>/</a:t>
            </a:r>
            <a:r>
              <a:rPr lang="en-US" dirty="0" smtClean="0"/>
              <a:t> </a:t>
            </a:r>
          </a:p>
          <a:p>
            <a:r>
              <a:rPr lang="en-US" dirty="0" smtClean="0"/>
              <a:t>Many other books, sites, </a:t>
            </a:r>
            <a:r>
              <a:rPr lang="en-US" dirty="0" smtClean="0"/>
              <a:t>courses, </a:t>
            </a:r>
            <a:r>
              <a:rPr lang="en-US" dirty="0" smtClean="0"/>
              <a:t>etc. online</a:t>
            </a:r>
          </a:p>
          <a:p>
            <a:endParaRPr lang="en-US" dirty="0"/>
          </a:p>
        </p:txBody>
      </p:sp>
      <p:sp>
        <p:nvSpPr>
          <p:cNvPr id="4" name="Slide Number Placeholder 3"/>
          <p:cNvSpPr>
            <a:spLocks noGrp="1"/>
          </p:cNvSpPr>
          <p:nvPr>
            <p:ph type="sldNum" sz="quarter" idx="12"/>
          </p:nvPr>
        </p:nvSpPr>
        <p:spPr/>
        <p:txBody>
          <a:bodyPr/>
          <a:lstStyle/>
          <a:p>
            <a:fld id="{98039474-F60F-4FC4-B871-2D0554E06420}" type="slidenum">
              <a:rPr lang="en-US" smtClean="0"/>
              <a:t>29</a:t>
            </a:fld>
            <a:endParaRPr lang="en-US"/>
          </a:p>
        </p:txBody>
      </p:sp>
    </p:spTree>
    <p:extLst>
      <p:ext uri="{BB962C8B-B14F-4D97-AF65-F5344CB8AC3E}">
        <p14:creationId xmlns:p14="http://schemas.microsoft.com/office/powerpoint/2010/main" val="202190893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normAutofit/>
          </a:bodyPr>
          <a:lstStyle/>
          <a:p>
            <a:pPr lvl="0"/>
            <a:r>
              <a:rPr lang="en-US" dirty="0"/>
              <a:t>Create reproducible data visualizations</a:t>
            </a:r>
          </a:p>
          <a:p>
            <a:pPr lvl="0"/>
            <a:r>
              <a:rPr lang="en-US" dirty="0"/>
              <a:t>Write and execute computer code to automate difficult and repetitive data related tasks</a:t>
            </a:r>
          </a:p>
          <a:p>
            <a:pPr lvl="0"/>
            <a:r>
              <a:rPr lang="en-US" dirty="0"/>
              <a:t>Manipulate data and transform it across file systems, flat files, databases, programming languages, etc.</a:t>
            </a:r>
          </a:p>
        </p:txBody>
      </p:sp>
      <p:sp>
        <p:nvSpPr>
          <p:cNvPr id="4" name="Slide Number Placeholder 3"/>
          <p:cNvSpPr>
            <a:spLocks noGrp="1"/>
          </p:cNvSpPr>
          <p:nvPr>
            <p:ph type="sldNum" sz="quarter" idx="12"/>
          </p:nvPr>
        </p:nvSpPr>
        <p:spPr/>
        <p:txBody>
          <a:bodyPr/>
          <a:lstStyle/>
          <a:p>
            <a:fld id="{98039474-F60F-4FC4-B871-2D0554E06420}" type="slidenum">
              <a:rPr lang="en-US" smtClean="0"/>
              <a:t>3</a:t>
            </a:fld>
            <a:endParaRPr lang="en-US"/>
          </a:p>
        </p:txBody>
      </p:sp>
    </p:spTree>
    <p:extLst>
      <p:ext uri="{BB962C8B-B14F-4D97-AF65-F5344CB8AC3E}">
        <p14:creationId xmlns:p14="http://schemas.microsoft.com/office/powerpoint/2010/main" val="67138868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Reproducible results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 </a:t>
            </a:r>
            <a:r>
              <a:rPr lang="en-US" dirty="0"/>
              <a:t>script is </a:t>
            </a:r>
            <a:r>
              <a:rPr lang="en-US" dirty="0" smtClean="0"/>
              <a:t>a record </a:t>
            </a:r>
            <a:r>
              <a:rPr lang="en-US" dirty="0"/>
              <a:t>of the entire modeling or data analysis </a:t>
            </a:r>
            <a:r>
              <a:rPr lang="en-US" dirty="0" smtClean="0"/>
              <a:t>process. By </a:t>
            </a:r>
            <a:r>
              <a:rPr lang="en-US" dirty="0"/>
              <a:t>simply running the script you reprocess the </a:t>
            </a:r>
            <a:r>
              <a:rPr lang="en-US" dirty="0" smtClean="0"/>
              <a:t>entire model </a:t>
            </a:r>
            <a:r>
              <a:rPr lang="en-US" dirty="0"/>
              <a:t>or analysis. How about that for </a:t>
            </a:r>
            <a:r>
              <a:rPr lang="en-US" dirty="0" smtClean="0"/>
              <a:t>reproducible results?”</a:t>
            </a:r>
          </a:p>
          <a:p>
            <a:endParaRPr lang="en-US" dirty="0"/>
          </a:p>
          <a:p>
            <a:pPr marL="0" indent="0">
              <a:buNone/>
            </a:pPr>
            <a:r>
              <a:rPr lang="en-US" dirty="0" smtClean="0"/>
              <a:t>Bakker</a:t>
            </a:r>
            <a:r>
              <a:rPr lang="en-US" dirty="0"/>
              <a:t>, M. (2014), Python Scripting: The Return to Programming. Groundwater. </a:t>
            </a:r>
            <a:r>
              <a:rPr lang="en-US" dirty="0" err="1"/>
              <a:t>doi</a:t>
            </a:r>
            <a:r>
              <a:rPr lang="en-US" dirty="0"/>
              <a:t>: 10.1111/gwat.12269</a:t>
            </a:r>
          </a:p>
        </p:txBody>
      </p:sp>
      <p:sp>
        <p:nvSpPr>
          <p:cNvPr id="4" name="Slide Number Placeholder 3"/>
          <p:cNvSpPr>
            <a:spLocks noGrp="1"/>
          </p:cNvSpPr>
          <p:nvPr>
            <p:ph type="sldNum" sz="quarter" idx="12"/>
          </p:nvPr>
        </p:nvSpPr>
        <p:spPr/>
        <p:txBody>
          <a:bodyPr/>
          <a:lstStyle/>
          <a:p>
            <a:fld id="{98039474-F60F-4FC4-B871-2D0554E06420}" type="slidenum">
              <a:rPr lang="en-US" smtClean="0"/>
              <a:t>4</a:t>
            </a:fld>
            <a:endParaRPr lang="en-US"/>
          </a:p>
        </p:txBody>
      </p:sp>
    </p:spTree>
    <p:extLst>
      <p:ext uri="{BB962C8B-B14F-4D97-AF65-F5344CB8AC3E}">
        <p14:creationId xmlns:p14="http://schemas.microsoft.com/office/powerpoint/2010/main" val="380334489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Reproducible results</a:t>
            </a:r>
            <a:endParaRPr lang="en-US" sz="3600" dirty="0"/>
          </a:p>
        </p:txBody>
      </p:sp>
      <p:sp>
        <p:nvSpPr>
          <p:cNvPr id="3" name="Content Placeholder 2"/>
          <p:cNvSpPr>
            <a:spLocks noGrp="1"/>
          </p:cNvSpPr>
          <p:nvPr>
            <p:ph idx="1"/>
          </p:nvPr>
        </p:nvSpPr>
        <p:spPr/>
        <p:txBody>
          <a:bodyPr>
            <a:normAutofit fontScale="92500"/>
          </a:bodyPr>
          <a:lstStyle/>
          <a:p>
            <a:pPr marL="0" indent="0">
              <a:buNone/>
            </a:pPr>
            <a:r>
              <a:rPr lang="en-US" sz="3400" dirty="0" smtClean="0"/>
              <a:t>“</a:t>
            </a:r>
            <a:r>
              <a:rPr lang="en-US" dirty="0"/>
              <a:t>In order to maximize reproducibility, everything needed to re-create </a:t>
            </a:r>
            <a:r>
              <a:rPr lang="en-US" dirty="0" smtClean="0"/>
              <a:t>the output </a:t>
            </a:r>
            <a:r>
              <a:rPr lang="en-US" dirty="0"/>
              <a:t>should be recorded automatically in a format that other programs </a:t>
            </a:r>
            <a:r>
              <a:rPr lang="en-US" dirty="0" smtClean="0"/>
              <a:t>can read</a:t>
            </a:r>
            <a:r>
              <a:rPr lang="en-US" dirty="0"/>
              <a:t>.” </a:t>
            </a:r>
            <a:r>
              <a:rPr lang="en-US" dirty="0" smtClean="0"/>
              <a:t>– Wilson et al., 2013</a:t>
            </a:r>
            <a:endParaRPr lang="en-US" sz="3400" dirty="0"/>
          </a:p>
          <a:p>
            <a:pPr marL="0" indent="0">
              <a:buNone/>
            </a:pPr>
            <a:endParaRPr lang="en-US" sz="3400" dirty="0" smtClean="0"/>
          </a:p>
          <a:p>
            <a:pPr marL="0" indent="0">
              <a:buNone/>
            </a:pPr>
            <a:r>
              <a:rPr lang="en-US" sz="3400" dirty="0" smtClean="0"/>
              <a:t>Wilson </a:t>
            </a:r>
            <a:r>
              <a:rPr lang="en-US" sz="3400" dirty="0"/>
              <a:t>G, </a:t>
            </a:r>
            <a:r>
              <a:rPr lang="en-US" sz="3400" dirty="0" err="1"/>
              <a:t>Aruliah</a:t>
            </a:r>
            <a:r>
              <a:rPr lang="en-US" sz="3400" dirty="0"/>
              <a:t> DA, Brown CT, </a:t>
            </a:r>
            <a:r>
              <a:rPr lang="en-US" sz="3400" dirty="0" err="1"/>
              <a:t>Chue</a:t>
            </a:r>
            <a:r>
              <a:rPr lang="en-US" sz="3400" dirty="0"/>
              <a:t> Hong NP, Davis M, et al. (2014) Best Practices for Scientific Computing. </a:t>
            </a:r>
            <a:r>
              <a:rPr lang="en-US" sz="3400" dirty="0" err="1"/>
              <a:t>PLoS</a:t>
            </a:r>
            <a:r>
              <a:rPr lang="en-US" sz="3400" dirty="0"/>
              <a:t> </a:t>
            </a:r>
            <a:r>
              <a:rPr lang="en-US" sz="3400" dirty="0" err="1"/>
              <a:t>Biol</a:t>
            </a:r>
            <a:r>
              <a:rPr lang="en-US" sz="3400" dirty="0"/>
              <a:t> 12(1): e1001745. doi:10.1371/journal.pbio.1001745</a:t>
            </a:r>
            <a:endParaRPr lang="en-US" dirty="0"/>
          </a:p>
        </p:txBody>
      </p:sp>
      <p:sp>
        <p:nvSpPr>
          <p:cNvPr id="4" name="Slide Number Placeholder 3"/>
          <p:cNvSpPr>
            <a:spLocks noGrp="1"/>
          </p:cNvSpPr>
          <p:nvPr>
            <p:ph type="sldNum" sz="quarter" idx="12"/>
          </p:nvPr>
        </p:nvSpPr>
        <p:spPr/>
        <p:txBody>
          <a:bodyPr/>
          <a:lstStyle/>
          <a:p>
            <a:fld id="{98039474-F60F-4FC4-B871-2D0554E06420}" type="slidenum">
              <a:rPr lang="en-US" smtClean="0"/>
              <a:t>5</a:t>
            </a:fld>
            <a:endParaRPr lang="en-US"/>
          </a:p>
        </p:txBody>
      </p:sp>
    </p:spTree>
    <p:extLst>
      <p:ext uri="{BB962C8B-B14F-4D97-AF65-F5344CB8AC3E}">
        <p14:creationId xmlns:p14="http://schemas.microsoft.com/office/powerpoint/2010/main" val="18520385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Enthought</a:t>
            </a:r>
            <a:r>
              <a:rPr lang="en-US" dirty="0" smtClean="0"/>
              <a:t> Canopy</a:t>
            </a:r>
            <a:endParaRPr lang="en-US" dirty="0"/>
          </a:p>
        </p:txBody>
      </p:sp>
      <p:pic>
        <p:nvPicPr>
          <p:cNvPr id="4" name="Picture 3" descr="Screen Shot 2014-10-03 at 10.48.4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00"/>
            <a:ext cx="9144000" cy="3216864"/>
          </a:xfrm>
          <a:prstGeom prst="rect">
            <a:avLst/>
          </a:prstGeom>
        </p:spPr>
      </p:pic>
      <p:sp>
        <p:nvSpPr>
          <p:cNvPr id="5" name="TextBox 4"/>
          <p:cNvSpPr txBox="1"/>
          <p:nvPr/>
        </p:nvSpPr>
        <p:spPr>
          <a:xfrm>
            <a:off x="914400" y="5105400"/>
            <a:ext cx="7010400" cy="646331"/>
          </a:xfrm>
          <a:prstGeom prst="rect">
            <a:avLst/>
          </a:prstGeom>
          <a:noFill/>
        </p:spPr>
        <p:txBody>
          <a:bodyPr wrap="square" rtlCol="0">
            <a:spAutoFit/>
          </a:bodyPr>
          <a:lstStyle/>
          <a:p>
            <a:r>
              <a:rPr lang="en-US" dirty="0" smtClean="0"/>
              <a:t>Other similar products exist including </a:t>
            </a:r>
            <a:r>
              <a:rPr lang="en-US" dirty="0" smtClean="0">
                <a:hlinkClick r:id="rId3"/>
              </a:rPr>
              <a:t>Anaconda </a:t>
            </a:r>
            <a:r>
              <a:rPr lang="en-US" dirty="0" smtClean="0"/>
              <a:t>and </a:t>
            </a:r>
            <a:r>
              <a:rPr lang="en-US" dirty="0" smtClean="0">
                <a:hlinkClick r:id="rId4"/>
              </a:rPr>
              <a:t>Python(</a:t>
            </a:r>
            <a:r>
              <a:rPr lang="en-US" dirty="0" err="1" smtClean="0">
                <a:hlinkClick r:id="rId4"/>
              </a:rPr>
              <a:t>x,y</a:t>
            </a:r>
            <a:r>
              <a:rPr lang="en-US" dirty="0" smtClean="0">
                <a:hlinkClick r:id="rId4"/>
              </a:rPr>
              <a:t>)</a:t>
            </a:r>
            <a:r>
              <a:rPr lang="en-US" dirty="0" smtClean="0"/>
              <a:t>. It is also </a:t>
            </a:r>
          </a:p>
          <a:p>
            <a:r>
              <a:rPr lang="en-US" dirty="0"/>
              <a:t>c</a:t>
            </a:r>
            <a:r>
              <a:rPr lang="en-US" dirty="0" smtClean="0"/>
              <a:t>ommon to use a package manager like </a:t>
            </a:r>
            <a:r>
              <a:rPr lang="en-US" dirty="0" smtClean="0">
                <a:hlinkClick r:id="rId5"/>
              </a:rPr>
              <a:t>Homebrew </a:t>
            </a:r>
            <a:r>
              <a:rPr lang="en-US" dirty="0" smtClean="0"/>
              <a:t>(on OSX) or </a:t>
            </a:r>
            <a:r>
              <a:rPr lang="en-US" dirty="0" smtClean="0">
                <a:hlinkClick r:id="rId6"/>
              </a:rPr>
              <a:t>pip</a:t>
            </a:r>
            <a:r>
              <a:rPr lang="en-US" dirty="0" smtClean="0"/>
              <a:t>. </a:t>
            </a:r>
            <a:endParaRPr lang="en-US" dirty="0"/>
          </a:p>
        </p:txBody>
      </p:sp>
      <p:sp>
        <p:nvSpPr>
          <p:cNvPr id="3" name="Slide Number Placeholder 2"/>
          <p:cNvSpPr>
            <a:spLocks noGrp="1"/>
          </p:cNvSpPr>
          <p:nvPr>
            <p:ph type="sldNum" sz="quarter" idx="12"/>
          </p:nvPr>
        </p:nvSpPr>
        <p:spPr/>
        <p:txBody>
          <a:bodyPr/>
          <a:lstStyle/>
          <a:p>
            <a:fld id="{98039474-F60F-4FC4-B871-2D0554E06420}" type="slidenum">
              <a:rPr lang="en-US" smtClean="0"/>
              <a:t>6</a:t>
            </a:fld>
            <a:endParaRPr lang="en-US"/>
          </a:p>
        </p:txBody>
      </p:sp>
    </p:spTree>
    <p:extLst>
      <p:ext uri="{BB962C8B-B14F-4D97-AF65-F5344CB8AC3E}">
        <p14:creationId xmlns:p14="http://schemas.microsoft.com/office/powerpoint/2010/main" val="269594197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Canopy Editor</a:t>
            </a:r>
            <a:endParaRPr lang="en-US" dirty="0"/>
          </a:p>
        </p:txBody>
      </p:sp>
      <p:pic>
        <p:nvPicPr>
          <p:cNvPr id="6" name="Picture 5" descr="Screen Shot 2014-10-03 at 11.06.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 y="1295400"/>
            <a:ext cx="9144000" cy="5675358"/>
          </a:xfrm>
          <a:prstGeom prst="rect">
            <a:avLst/>
          </a:prstGeom>
        </p:spPr>
      </p:pic>
      <p:sp>
        <p:nvSpPr>
          <p:cNvPr id="3" name="Slide Number Placeholder 2"/>
          <p:cNvSpPr>
            <a:spLocks noGrp="1"/>
          </p:cNvSpPr>
          <p:nvPr>
            <p:ph type="sldNum" sz="quarter" idx="12"/>
          </p:nvPr>
        </p:nvSpPr>
        <p:spPr/>
        <p:txBody>
          <a:bodyPr/>
          <a:lstStyle/>
          <a:p>
            <a:fld id="{98039474-F60F-4FC4-B871-2D0554E06420}" type="slidenum">
              <a:rPr lang="en-US" smtClean="0"/>
              <a:t>7</a:t>
            </a:fld>
            <a:endParaRPr lang="en-US"/>
          </a:p>
        </p:txBody>
      </p:sp>
    </p:spTree>
    <p:extLst>
      <p:ext uri="{BB962C8B-B14F-4D97-AF65-F5344CB8AC3E}">
        <p14:creationId xmlns:p14="http://schemas.microsoft.com/office/powerpoint/2010/main" val="7289335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Canopy Package Manager</a:t>
            </a:r>
            <a:endParaRPr lang="en-US" dirty="0"/>
          </a:p>
        </p:txBody>
      </p:sp>
      <p:pic>
        <p:nvPicPr>
          <p:cNvPr id="5" name="Picture 4" descr="Screen Shot 2014-10-03 at 10.56.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74224"/>
            <a:ext cx="6934200" cy="5583776"/>
          </a:xfrm>
          <a:prstGeom prst="rect">
            <a:avLst/>
          </a:prstGeom>
        </p:spPr>
      </p:pic>
      <p:sp>
        <p:nvSpPr>
          <p:cNvPr id="3" name="Slide Number Placeholder 2"/>
          <p:cNvSpPr>
            <a:spLocks noGrp="1"/>
          </p:cNvSpPr>
          <p:nvPr>
            <p:ph type="sldNum" sz="quarter" idx="12"/>
          </p:nvPr>
        </p:nvSpPr>
        <p:spPr/>
        <p:txBody>
          <a:bodyPr/>
          <a:lstStyle/>
          <a:p>
            <a:fld id="{98039474-F60F-4FC4-B871-2D0554E06420}" type="slidenum">
              <a:rPr lang="en-US" smtClean="0"/>
              <a:t>8</a:t>
            </a:fld>
            <a:endParaRPr lang="en-US"/>
          </a:p>
        </p:txBody>
      </p:sp>
    </p:spTree>
    <p:extLst>
      <p:ext uri="{BB962C8B-B14F-4D97-AF65-F5344CB8AC3E}">
        <p14:creationId xmlns:p14="http://schemas.microsoft.com/office/powerpoint/2010/main" val="151049177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Packages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List of packages included with Canopy: </a:t>
            </a:r>
            <a:r>
              <a:rPr lang="en-US" dirty="0" smtClean="0">
                <a:hlinkClick r:id="rId2"/>
              </a:rPr>
              <a:t>https</a:t>
            </a:r>
            <a:r>
              <a:rPr lang="en-US" dirty="0">
                <a:hlinkClick r:id="rId2"/>
              </a:rPr>
              <a:t>://www.enthought.com/products/canopy/package-index</a:t>
            </a:r>
            <a:r>
              <a:rPr lang="en-US" dirty="0" smtClean="0">
                <a:hlinkClick r:id="rId2"/>
              </a:rPr>
              <a:t>/</a:t>
            </a:r>
            <a:r>
              <a:rPr lang="en-US" dirty="0" smtClean="0"/>
              <a:t> </a:t>
            </a:r>
          </a:p>
          <a:p>
            <a:r>
              <a:rPr lang="en-US" dirty="0" smtClean="0"/>
              <a:t>Instructions to install packages not included </a:t>
            </a:r>
            <a:r>
              <a:rPr lang="en-US" dirty="0"/>
              <a:t>with Canopy: </a:t>
            </a:r>
            <a:r>
              <a:rPr lang="en-US" dirty="0">
                <a:hlinkClick r:id="rId3"/>
              </a:rPr>
              <a:t>http://docs.enthought.com/canopy/quick-start/</a:t>
            </a:r>
            <a:r>
              <a:rPr lang="en-US" dirty="0" smtClean="0">
                <a:hlinkClick r:id="rId3"/>
              </a:rPr>
              <a:t>canopy_terminal.html</a:t>
            </a:r>
            <a:r>
              <a:rPr lang="en-US" dirty="0" smtClean="0"/>
              <a:t> </a:t>
            </a:r>
          </a:p>
          <a:p>
            <a:r>
              <a:rPr lang="en-US" dirty="0" smtClean="0"/>
              <a:t>Most popular </a:t>
            </a:r>
            <a:r>
              <a:rPr lang="en-US" dirty="0"/>
              <a:t>Python packages: </a:t>
            </a:r>
            <a:r>
              <a:rPr lang="en-US" dirty="0">
                <a:hlinkClick r:id="rId4"/>
              </a:rPr>
              <a:t>http://pypi-ranking.info/</a:t>
            </a:r>
            <a:r>
              <a:rPr lang="en-US" dirty="0" smtClean="0">
                <a:hlinkClick r:id="rId4"/>
              </a:rPr>
              <a:t>alltime</a:t>
            </a:r>
            <a:r>
              <a:rPr lang="en-US" dirty="0" smtClean="0"/>
              <a:t> </a:t>
            </a:r>
          </a:p>
          <a:p>
            <a:r>
              <a:rPr lang="en-US" dirty="0" smtClean="0"/>
              <a:t>Packages vs. </a:t>
            </a:r>
            <a:r>
              <a:rPr lang="en-US" dirty="0"/>
              <a:t>to </a:t>
            </a:r>
            <a:r>
              <a:rPr lang="en-US" dirty="0" smtClean="0"/>
              <a:t>modules: </a:t>
            </a:r>
            <a:r>
              <a:rPr lang="en-US" dirty="0">
                <a:hlinkClick r:id="rId5"/>
              </a:rPr>
              <a:t>http://stackoverflow.com/questions/7948494/whats-the-difference-between-a-python-module-and-a-python-package</a:t>
            </a:r>
            <a:r>
              <a:rPr lang="en-US" dirty="0"/>
              <a:t> </a:t>
            </a:r>
          </a:p>
          <a:p>
            <a:endParaRPr lang="en-US" dirty="0"/>
          </a:p>
        </p:txBody>
      </p:sp>
      <p:sp>
        <p:nvSpPr>
          <p:cNvPr id="4" name="Slide Number Placeholder 3"/>
          <p:cNvSpPr>
            <a:spLocks noGrp="1"/>
          </p:cNvSpPr>
          <p:nvPr>
            <p:ph type="sldNum" sz="quarter" idx="12"/>
          </p:nvPr>
        </p:nvSpPr>
        <p:spPr/>
        <p:txBody>
          <a:bodyPr/>
          <a:lstStyle/>
          <a:p>
            <a:fld id="{98039474-F60F-4FC4-B871-2D0554E06420}" type="slidenum">
              <a:rPr lang="en-US" smtClean="0"/>
              <a:t>9</a:t>
            </a:fld>
            <a:endParaRPr lang="en-US"/>
          </a:p>
        </p:txBody>
      </p:sp>
    </p:spTree>
    <p:extLst>
      <p:ext uri="{BB962C8B-B14F-4D97-AF65-F5344CB8AC3E}">
        <p14:creationId xmlns:p14="http://schemas.microsoft.com/office/powerpoint/2010/main" val="81096930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14978</TotalTime>
  <Words>1711</Words>
  <Application>Microsoft Macintosh PowerPoint</Application>
  <PresentationFormat>On-screen Show (4:3)</PresentationFormat>
  <Paragraphs>221</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Using Python to Retrieve and Visualize Data (part 1 of 2)</vt:lpstr>
      <vt:lpstr>Quick Review</vt:lpstr>
      <vt:lpstr>Learning Objectives</vt:lpstr>
      <vt:lpstr>Reproducible results</vt:lpstr>
      <vt:lpstr>Reproducible results</vt:lpstr>
      <vt:lpstr>Enthought Canopy</vt:lpstr>
      <vt:lpstr>Canopy Editor</vt:lpstr>
      <vt:lpstr>Canopy Package Manager</vt:lpstr>
      <vt:lpstr>Python Packages</vt:lpstr>
      <vt:lpstr>Style</vt:lpstr>
      <vt:lpstr>Demo: How to Create a Times Series Plot using Python</vt:lpstr>
      <vt:lpstr>VERY Brief Reminder about Object-Oriented Programming</vt:lpstr>
      <vt:lpstr>Demo Steps</vt:lpstr>
      <vt:lpstr>Connect to database</vt:lpstr>
      <vt:lpstr>Determine the SQL statement needed to extract a time series for the ODM database</vt:lpstr>
      <vt:lpstr>Execute the needed SQL statement on the database</vt:lpstr>
      <vt:lpstr>Restructure the data so that it can be plotted</vt:lpstr>
      <vt:lpstr>Create a Figure and Subplot</vt:lpstr>
      <vt:lpstr>Plot the data</vt:lpstr>
      <vt:lpstr>If you execute what we have so far in Canopy, you should see the following</vt:lpstr>
      <vt:lpstr>Set properties of the plot (axis labels, title, etc.)</vt:lpstr>
      <vt:lpstr>Add a grid, title, and change the font size</vt:lpstr>
      <vt:lpstr>Clean up the figure spacing, print figure to image file</vt:lpstr>
      <vt:lpstr>Setting the Working Directory in Canopy</vt:lpstr>
      <vt:lpstr>Final Product</vt:lpstr>
      <vt:lpstr>Challenge Question 1</vt:lpstr>
      <vt:lpstr>Challenge Question 2</vt:lpstr>
      <vt:lpstr>Summary</vt:lpstr>
      <vt:lpstr>Resources for Learning Python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Horsburgh</dc:creator>
  <cp:lastModifiedBy>Jonathan Goodall</cp:lastModifiedBy>
  <cp:revision>303</cp:revision>
  <dcterms:created xsi:type="dcterms:W3CDTF">2012-08-27T22:05:47Z</dcterms:created>
  <dcterms:modified xsi:type="dcterms:W3CDTF">2014-10-09T15:03:12Z</dcterms:modified>
</cp:coreProperties>
</file>