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 bookmarkIdSeed="2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567" r:id="rId2"/>
    <p:sldId id="965" r:id="rId3"/>
    <p:sldId id="1002" r:id="rId4"/>
    <p:sldId id="1003" r:id="rId5"/>
    <p:sldId id="1004" r:id="rId6"/>
    <p:sldId id="1006" r:id="rId7"/>
    <p:sldId id="1007" r:id="rId8"/>
    <p:sldId id="1008" r:id="rId9"/>
    <p:sldId id="1009" r:id="rId10"/>
    <p:sldId id="1010" r:id="rId11"/>
    <p:sldId id="1011" r:id="rId12"/>
    <p:sldId id="1031" r:id="rId13"/>
    <p:sldId id="1032" r:id="rId14"/>
    <p:sldId id="1033" r:id="rId15"/>
    <p:sldId id="1034" r:id="rId16"/>
    <p:sldId id="1035" r:id="rId17"/>
    <p:sldId id="1036" r:id="rId18"/>
    <p:sldId id="1037" r:id="rId19"/>
    <p:sldId id="1112" r:id="rId20"/>
    <p:sldId id="1038" r:id="rId21"/>
    <p:sldId id="1096" r:id="rId22"/>
    <p:sldId id="1097" r:id="rId23"/>
    <p:sldId id="1103" r:id="rId24"/>
    <p:sldId id="1040" r:id="rId25"/>
    <p:sldId id="1041" r:id="rId26"/>
    <p:sldId id="1042" r:id="rId27"/>
    <p:sldId id="1043" r:id="rId28"/>
    <p:sldId id="1044" r:id="rId29"/>
    <p:sldId id="1045" r:id="rId30"/>
    <p:sldId id="1046" r:id="rId31"/>
    <p:sldId id="1091" r:id="rId32"/>
    <p:sldId id="1048" r:id="rId33"/>
    <p:sldId id="1049" r:id="rId34"/>
    <p:sldId id="1050" r:id="rId35"/>
    <p:sldId id="1051" r:id="rId36"/>
    <p:sldId id="1052" r:id="rId37"/>
    <p:sldId id="1110" r:id="rId38"/>
    <p:sldId id="1053" r:id="rId39"/>
    <p:sldId id="1054" r:id="rId40"/>
    <p:sldId id="1055" r:id="rId41"/>
    <p:sldId id="1093" r:id="rId42"/>
    <p:sldId id="1057" r:id="rId43"/>
    <p:sldId id="1058" r:id="rId44"/>
    <p:sldId id="1111" r:id="rId45"/>
    <p:sldId id="1059" r:id="rId46"/>
    <p:sldId id="1094" r:id="rId47"/>
    <p:sldId id="1109" r:id="rId48"/>
    <p:sldId id="1098" r:id="rId49"/>
    <p:sldId id="1099" r:id="rId50"/>
    <p:sldId id="1101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FF99"/>
    <a:srgbClr val="FFE6DB"/>
    <a:srgbClr val="D1E8FF"/>
    <a:srgbClr val="FFCC99"/>
    <a:srgbClr val="66FFFF"/>
    <a:srgbClr val="FFFF99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92" autoAdjust="0"/>
  </p:normalViewPr>
  <p:slideViewPr>
    <p:cSldViewPr>
      <p:cViewPr>
        <p:scale>
          <a:sx n="116" d="100"/>
          <a:sy n="116" d="100"/>
        </p:scale>
        <p:origin x="-141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0" d="100"/>
          <a:sy n="120" d="100"/>
        </p:scale>
        <p:origin x="-329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F50CDA5-28FF-483D-AC79-7814876D1A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1218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641008D-396A-47D8-BD32-CABE8C8BF6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390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5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5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5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5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5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41008D-396A-47D8-BD32-CABE8C8BF6E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7673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12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Window into corners of everyday life</a:t>
            </a:r>
          </a:p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13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Window into corners of everyday life</a:t>
            </a:r>
          </a:p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14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Window into corners of everyday life</a:t>
            </a:r>
          </a:p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15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Window into corners of everyday life</a:t>
            </a:r>
          </a:p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16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Window into corners of everyday life</a:t>
            </a:r>
          </a:p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17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Window into corners of everyday life</a:t>
            </a:r>
          </a:p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18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Window into corners of everyday life</a:t>
            </a:r>
          </a:p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>
                <a:solidFill>
                  <a:prstClr val="black"/>
                </a:solidFill>
              </a:rPr>
              <a:pPr/>
              <a:t>19</a:t>
            </a:fld>
            <a:endParaRPr lang="en-US" altLang="en-US" sz="1200" smtClean="0">
              <a:solidFill>
                <a:prstClr val="black"/>
              </a:solidFill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Window into corners of everyday life</a:t>
            </a:r>
          </a:p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Window into corners of everyday life</a:t>
            </a:r>
          </a:p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20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Window into corners of everyday life</a:t>
            </a:r>
          </a:p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21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Window into corners of everyday life</a:t>
            </a:r>
          </a:p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22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Window into corners of everyday life</a:t>
            </a:r>
          </a:p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23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Window into corners of everyday life</a:t>
            </a:r>
          </a:p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24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Window into corners of everyday life</a:t>
            </a:r>
          </a:p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25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Window into corners of everyday life</a:t>
            </a:r>
          </a:p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26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Window into corners of everyday life</a:t>
            </a:r>
          </a:p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27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Window into corners of everyday life</a:t>
            </a:r>
          </a:p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28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dirty="0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dirty="0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dirty="0" smtClean="0">
                <a:latin typeface="Times" charset="0"/>
              </a:rPr>
              <a:t> Window into corners of everyday life</a:t>
            </a:r>
          </a:p>
          <a:p>
            <a:endParaRPr lang="en-US" altLang="en-US" dirty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29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Window into corners of everyday life</a:t>
            </a:r>
          </a:p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Window into corners of everyday life</a:t>
            </a:r>
          </a:p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30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dirty="0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dirty="0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dirty="0" smtClean="0">
                <a:latin typeface="Times" charset="0"/>
              </a:rPr>
              <a:t> Window into corners of everyday life</a:t>
            </a:r>
          </a:p>
          <a:p>
            <a:endParaRPr lang="en-US" altLang="en-US" dirty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31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Window into corners of everyday life</a:t>
            </a:r>
          </a:p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32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dirty="0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dirty="0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dirty="0" smtClean="0">
                <a:latin typeface="Times" charset="0"/>
              </a:rPr>
              <a:t> Window into corners of everyday life</a:t>
            </a:r>
          </a:p>
          <a:p>
            <a:endParaRPr lang="en-US" altLang="en-US" dirty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33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dirty="0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dirty="0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dirty="0" smtClean="0">
                <a:latin typeface="Times" charset="0"/>
              </a:rPr>
              <a:t> Window into corners of everyday life</a:t>
            </a:r>
          </a:p>
          <a:p>
            <a:endParaRPr lang="en-US" altLang="en-US" dirty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34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Window into corners of everyday life</a:t>
            </a:r>
          </a:p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35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Window into corners of everyday life</a:t>
            </a:r>
          </a:p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36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Window into corners of everyday life</a:t>
            </a:r>
          </a:p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37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Window into corners of everyday life</a:t>
            </a:r>
          </a:p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38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Window into corners of everyday life</a:t>
            </a:r>
          </a:p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39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Window into corners of everyday life</a:t>
            </a:r>
          </a:p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Window into corners of everyday life</a:t>
            </a:r>
          </a:p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40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Window into corners of everyday life</a:t>
            </a:r>
          </a:p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41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Window into corners of everyday life</a:t>
            </a:r>
          </a:p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42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dirty="0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dirty="0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dirty="0" smtClean="0">
                <a:latin typeface="Times" charset="0"/>
              </a:rPr>
              <a:t> Window into corners of everyday life</a:t>
            </a:r>
          </a:p>
          <a:p>
            <a:endParaRPr lang="en-US" altLang="en-US" dirty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43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Window into corners of everyday life</a:t>
            </a:r>
          </a:p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44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Window into corners of everyday life</a:t>
            </a:r>
          </a:p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45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Window into corners of everyday life</a:t>
            </a:r>
          </a:p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46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Window into corners of everyday life</a:t>
            </a:r>
          </a:p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47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Window into corners of everyday life</a:t>
            </a:r>
          </a:p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48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Window into corners of everyday life</a:t>
            </a:r>
          </a:p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49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Window into corners of everyday life</a:t>
            </a:r>
          </a:p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Window into corners of everyday life</a:t>
            </a:r>
          </a:p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50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Window into corners of everyday life</a:t>
            </a:r>
          </a:p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6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Window into corners of everyday life</a:t>
            </a:r>
          </a:p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6EE70FD9-33DB-4CC8-AA53-2A34F4FB68F8}" type="slidenum">
              <a:rPr lang="en-US" altLang="en-US" sz="1200" smtClean="0"/>
              <a:pPr/>
              <a:t>7</a:t>
            </a:fld>
            <a:endParaRPr lang="en-US" altLang="en-US" sz="12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Useful skill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Important tool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mtClean="0">
                <a:latin typeface="Times" charset="0"/>
              </a:rPr>
              <a:t> Window into corners of everyday life</a:t>
            </a:r>
          </a:p>
          <a:p>
            <a:endParaRPr lang="en-US" altLang="en-US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06159-A48E-42E1-8298-BFA21B6B5D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404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74D2F2-5C7B-42F0-B258-AF59CAA0F1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40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4B821-99CA-49C3-93F8-C80074AF04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0286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2" y="6333133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0708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B6481-8EC6-45D1-923D-E57C03EE23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615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8B4D1-EC26-4C39-BE67-B58E02E0A2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513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CBF31-AB3F-4931-BAB1-85193A7C34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939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0AE91-2766-44BE-8CE0-8B89816AAB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912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D9382-9405-46BC-80A2-493740D505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986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6CDBA-08A1-46C3-B037-597C2C864F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793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15ED5-B8C4-44F9-A8A4-FA8301E0C4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228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BA9FC-6A6E-49E8-9F60-2E945E0447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79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" pitchFamily="-10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16048A7-5F28-4A1D-9412-454DB8F604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5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5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5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5" charset="0"/>
          <a:ea typeface="MS PGothic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5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5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5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0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hamelg.blogspot.com/2015/11/python-for-data-analysis-part-17.html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python-books/minibook-2nd-dat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1" descr="data-science-histor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971800"/>
            <a:ext cx="61753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Text Box 9"/>
          <p:cNvSpPr txBox="1">
            <a:spLocks noChangeArrowheads="1"/>
          </p:cNvSpPr>
          <p:nvPr/>
        </p:nvSpPr>
        <p:spPr bwMode="auto">
          <a:xfrm>
            <a:off x="1981200" y="228600"/>
            <a:ext cx="5181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4000" dirty="0" smtClean="0"/>
              <a:t>CSC 1315!</a:t>
            </a:r>
            <a:endParaRPr lang="en-US" altLang="en-US" sz="4000" dirty="0"/>
          </a:p>
        </p:txBody>
      </p:sp>
      <p:sp>
        <p:nvSpPr>
          <p:cNvPr id="39941" name="Text Box 15"/>
          <p:cNvSpPr txBox="1">
            <a:spLocks noChangeArrowheads="1"/>
          </p:cNvSpPr>
          <p:nvPr/>
        </p:nvSpPr>
        <p:spPr bwMode="auto">
          <a:xfrm>
            <a:off x="1348946" y="1196546"/>
            <a:ext cx="7162800" cy="1785104"/>
          </a:xfrm>
          <a:prstGeom prst="rect">
            <a:avLst/>
          </a:prstGeom>
          <a:noFill/>
          <a:ln w="19050">
            <a:solidFill>
              <a:srgbClr val="00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4400" dirty="0">
                <a:solidFill>
                  <a:srgbClr val="006600"/>
                </a:solidFill>
              </a:rPr>
              <a:t>Data </a:t>
            </a:r>
            <a:r>
              <a:rPr lang="en-US" altLang="en-US" sz="4400" dirty="0" smtClean="0">
                <a:solidFill>
                  <a:srgbClr val="006600"/>
                </a:solidFill>
              </a:rPr>
              <a:t>Science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4400" dirty="0">
                <a:solidFill>
                  <a:srgbClr val="006600"/>
                </a:solidFill>
              </a:rPr>
              <a:t>Lecture </a:t>
            </a:r>
            <a:r>
              <a:rPr lang="en-US" altLang="en-US" sz="4400" dirty="0" smtClean="0">
                <a:solidFill>
                  <a:srgbClr val="006600"/>
                </a:solidFill>
              </a:rPr>
              <a:t>18</a:t>
            </a:r>
            <a:endParaRPr lang="en-US" altLang="en-US" sz="44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b="1" dirty="0" smtClean="0"/>
              <a:t>Making plots with matplotlib</a:t>
            </a:r>
            <a:endParaRPr lang="en" b="1" dirty="0"/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129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 smtClean="0"/>
              <a:t>Visualizing raw data often allows us to get a general idea about the dataset.</a:t>
            </a:r>
          </a:p>
          <a:p>
            <a:r>
              <a:rPr lang="en-US" sz="2000" dirty="0" smtClean="0"/>
              <a:t>Here we will display the pickup and </a:t>
            </a:r>
            <a:r>
              <a:rPr lang="en-US" sz="2000" dirty="0" err="1" smtClean="0"/>
              <a:t>dropoff</a:t>
            </a:r>
            <a:r>
              <a:rPr lang="en-US" sz="2000" dirty="0" smtClean="0"/>
              <a:t> locations of all trips</a:t>
            </a:r>
          </a:p>
          <a:p>
            <a:endParaRPr lang="en-US" sz="1600" dirty="0"/>
          </a:p>
          <a:p>
            <a:pPr marL="400050" lvl="1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data.columns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US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Out[8]:</a:t>
            </a:r>
            <a:endParaRPr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76400" y="2438400"/>
            <a:ext cx="6781800" cy="172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Index(['medallion',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hack_license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vendor_id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rate_code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store_and_fwd_flag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pickup_datetime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dropoff_datetime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passenger_count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trip_time_in_secs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trip_distance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',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cs typeface="Courier New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cs typeface="Courier New" pitchFamily="49" charset="0"/>
              </a:rPr>
              <a:t>pickup_longitude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cs typeface="Courier New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cs typeface="Courier New" pitchFamily="49" charset="0"/>
              </a:rPr>
              <a:t>pickup_latitude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cs typeface="Courier New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cs typeface="Courier New" pitchFamily="49" charset="0"/>
              </a:rPr>
              <a:t>dropoff_longitude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cs typeface="Courier New" pitchFamily="49" charset="0"/>
              </a:rPr>
              <a:t>',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cs typeface="Courier New" pitchFamily="49" charset="0"/>
              </a:rPr>
              <a:t>dropoff_latitude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itchFamily="49" charset="0"/>
                <a:cs typeface="Courier New" pitchFamily="49" charset="0"/>
              </a:rPr>
              <a:t>'],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='object')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Shape 331"/>
          <p:cNvSpPr txBox="1">
            <a:spLocks/>
          </p:cNvSpPr>
          <p:nvPr/>
        </p:nvSpPr>
        <p:spPr bwMode="auto">
          <a:xfrm>
            <a:off x="381000" y="4419600"/>
            <a:ext cx="8229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ts val="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5" charset="-128"/>
              </a:defRPr>
            </a:lvl6pPr>
            <a:lvl7pPr marL="29718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5" charset="-128"/>
              </a:defRPr>
            </a:lvl7pPr>
            <a:lvl8pPr marL="34290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5" charset="-128"/>
              </a:defRPr>
            </a:lvl8pPr>
            <a:lvl9pPr marL="38862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5" charset="-128"/>
              </a:defRPr>
            </a:lvl9pPr>
          </a:lstStyle>
          <a:p>
            <a:r>
              <a:rPr lang="en-US" sz="2000" kern="0" dirty="0" smtClean="0"/>
              <a:t>Four columns mention </a:t>
            </a:r>
            <a:r>
              <a:rPr lang="en-U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latitude</a:t>
            </a:r>
            <a:r>
              <a:rPr lang="en-US" sz="2000" kern="0" dirty="0" smtClean="0"/>
              <a:t> and </a:t>
            </a:r>
            <a:r>
              <a:rPr lang="en-US" sz="18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longitude</a:t>
            </a:r>
          </a:p>
          <a:p>
            <a:r>
              <a:rPr lang="en-US" sz="2000" kern="0" dirty="0" smtClean="0">
                <a:latin typeface="Times" pitchFamily="18" charset="0"/>
                <a:cs typeface="Courier New" panose="02070309020205020404" pitchFamily="49" charset="0"/>
              </a:rPr>
              <a:t>We load these columns</a:t>
            </a:r>
          </a:p>
          <a:p>
            <a:pPr marL="400050" lvl="1" indent="0">
              <a:buFontTx/>
              <a:buNone/>
            </a:pPr>
            <a:endParaRPr lang="en-US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FontTx/>
              <a:buNone/>
            </a:pP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p_lng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data.pickup_longitude</a:t>
            </a:r>
            <a:endParaRPr lang="en-US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FontTx/>
              <a:buNone/>
            </a:pP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p_lat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data.pickup_latitude</a:t>
            </a:r>
            <a:endParaRPr lang="en-US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FontTx/>
              <a:buNone/>
            </a:pP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d_lng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data.dropoff_longitude</a:t>
            </a:r>
            <a:endParaRPr lang="en-US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FontTx/>
              <a:buNone/>
            </a:pP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d_lat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data.dropoff_latitude</a:t>
            </a:r>
            <a:endParaRPr lang="en-US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US" sz="1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581516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4800" b="1" dirty="0" smtClean="0"/>
              <a:t>Selecting columns</a:t>
            </a:r>
            <a:endParaRPr lang="en" sz="4800" b="1" dirty="0"/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533400" y="914400"/>
            <a:ext cx="8229600" cy="289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 smtClean="0"/>
              <a:t>With pandas, every column of a </a:t>
            </a:r>
            <a:r>
              <a:rPr lang="en-US" sz="2000" dirty="0" err="1" smtClean="0"/>
              <a:t>DataFrame</a:t>
            </a:r>
            <a:r>
              <a:rPr lang="en-US" sz="2000" dirty="0" smtClean="0"/>
              <a:t> can be obtained with the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mydataframe.columnname</a:t>
            </a:r>
            <a:r>
              <a:rPr lang="en-US" sz="2000" dirty="0" smtClean="0"/>
              <a:t>  syntax.</a:t>
            </a:r>
          </a:p>
          <a:p>
            <a:r>
              <a:rPr lang="en-US" sz="2000" dirty="0" smtClean="0"/>
              <a:t>An alternative syntax is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mydataframe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columnname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'].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We created four variables with the coordinates of the pickup and </a:t>
            </a:r>
            <a:r>
              <a:rPr lang="en-US" sz="2000" dirty="0" err="1" smtClean="0">
                <a:cs typeface="Courier New" panose="02070309020205020404" pitchFamily="49" charset="0"/>
              </a:rPr>
              <a:t>dropoff</a:t>
            </a:r>
            <a:r>
              <a:rPr lang="en-US" sz="2000" dirty="0" smtClean="0">
                <a:cs typeface="Courier New" panose="02070309020205020404" pitchFamily="49" charset="0"/>
              </a:rPr>
              <a:t> locations.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These variables are all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cs typeface="Courier New" panose="02070309020205020404" pitchFamily="49" charset="0"/>
              </a:rPr>
              <a:t>objects</a:t>
            </a:r>
          </a:p>
          <a:p>
            <a:endParaRPr lang="en-US" sz="1200" dirty="0" smtClean="0"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p_lang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smtClean="0">
                <a:solidFill>
                  <a:srgbClr val="000000"/>
                </a:solidFill>
                <a:latin typeface="Times" pitchFamily="18" charset="0"/>
                <a:cs typeface="Courier New" pitchFamily="49" charset="0"/>
              </a:rPr>
              <a:t>g</a:t>
            </a:r>
            <a:r>
              <a:rPr lang="en-US" altLang="en-US" sz="1800" dirty="0" smtClean="0">
                <a:solidFill>
                  <a:srgbClr val="000000"/>
                </a:solidFill>
                <a:latin typeface="Times" pitchFamily="18" charset="0"/>
                <a:cs typeface="Courier New" pitchFamily="49" charset="0"/>
              </a:rPr>
              <a:t>enerates:</a:t>
            </a:r>
            <a:endParaRPr lang="en-US" altLang="en-US" sz="1800" dirty="0">
              <a:solidFill>
                <a:srgbClr val="000000"/>
              </a:solidFill>
              <a:latin typeface="Times" pitchFamily="18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endParaRPr lang="en-US" sz="2000" dirty="0">
              <a:cs typeface="Courier New" panose="02070309020205020404" pitchFamily="49" charset="0"/>
            </a:endParaRPr>
          </a:p>
          <a:p>
            <a:endParaRPr lang="en-US" sz="2000" dirty="0" smtClean="0">
              <a:cs typeface="Courier New" panose="02070309020205020404" pitchFamily="49" charset="0"/>
            </a:endParaRPr>
          </a:p>
          <a:p>
            <a:endParaRPr lang="en-US" sz="2000" dirty="0">
              <a:cs typeface="Courier New" panose="02070309020205020404" pitchFamily="49" charset="0"/>
            </a:endParaRPr>
          </a:p>
          <a:p>
            <a:endParaRPr sz="20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95632" y="3505200"/>
            <a:ext cx="2133600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0 -73.955925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1 -74.005501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2 -73.969955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3 -73.991432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4 -73.966225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5 -73.955238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6 -73.985580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smtClean="0">
                <a:latin typeface="Arial" pitchFamily="34" charset="0"/>
                <a:cs typeface="Arial" pitchFamily="34" charset="0"/>
              </a:rPr>
              <a:t>…….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hape 331"/>
          <p:cNvSpPr txBox="1">
            <a:spLocks/>
          </p:cNvSpPr>
          <p:nvPr/>
        </p:nvSpPr>
        <p:spPr bwMode="auto">
          <a:xfrm>
            <a:off x="381000" y="5867400"/>
            <a:ext cx="8229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ts val="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5" charset="-128"/>
              </a:defRPr>
            </a:lvl6pPr>
            <a:lvl7pPr marL="29718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5" charset="-128"/>
              </a:defRPr>
            </a:lvl7pPr>
            <a:lvl8pPr marL="34290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5" charset="-128"/>
              </a:defRPr>
            </a:lvl8pPr>
            <a:lvl9pPr marL="3886200" indent="-228600" algn="l" rtl="0" eaLnBrk="0" fontAlgn="base" hangingPunct="0">
              <a:spcBef>
                <a:spcPts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05" charset="-128"/>
              </a:defRPr>
            </a:lvl9pPr>
          </a:lstStyle>
          <a:p>
            <a:r>
              <a:rPr lang="en-US" sz="2000" kern="0" dirty="0" smtClean="0"/>
              <a:t>Series is an indexed list of values</a:t>
            </a:r>
          </a:p>
          <a:p>
            <a:r>
              <a:rPr lang="en-US" sz="2000" kern="0" dirty="0" smtClean="0">
                <a:latin typeface="Times" pitchFamily="18" charset="0"/>
                <a:cs typeface="Courier New" panose="02070309020205020404" pitchFamily="49" charset="0"/>
              </a:rPr>
              <a:t>So,  a  </a:t>
            </a:r>
            <a:r>
              <a:rPr lang="en-US" sz="2000" kern="0" dirty="0" err="1" smtClean="0">
                <a:latin typeface="Times" pitchFamily="18" charset="0"/>
                <a:cs typeface="Courier New" panose="02070309020205020404" pitchFamily="49" charset="0"/>
              </a:rPr>
              <a:t>DataFrame</a:t>
            </a:r>
            <a:r>
              <a:rPr lang="en-US" sz="2000" kern="0" dirty="0" smtClean="0">
                <a:latin typeface="Times" pitchFamily="18" charset="0"/>
                <a:cs typeface="Courier New" panose="02070309020205020404" pitchFamily="49" charset="0"/>
              </a:rPr>
              <a:t> is a collection of Series columns</a:t>
            </a:r>
          </a:p>
          <a:p>
            <a:pPr marL="400050" lvl="1" indent="0">
              <a:buFontTx/>
              <a:buNone/>
            </a:pPr>
            <a:endParaRPr lang="en-US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FontTx/>
              <a:buNone/>
            </a:pPr>
            <a:endParaRPr lang="en-US" sz="1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581516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838200" y="381000"/>
            <a:ext cx="8153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None/>
            </a:pPr>
            <a:r>
              <a:rPr lang="en-US" sz="4400" b="1" dirty="0" smtClean="0"/>
              <a:t>Coordinate into pixels</a:t>
            </a:r>
            <a:endParaRPr lang="en-US" sz="4400" b="1" dirty="0"/>
          </a:p>
        </p:txBody>
      </p:sp>
      <p:sp>
        <p:nvSpPr>
          <p:cNvPr id="2" name="Rectangle 1"/>
          <p:cNvSpPr/>
          <p:nvPr/>
        </p:nvSpPr>
        <p:spPr>
          <a:xfrm>
            <a:off x="609601" y="1295400"/>
            <a:ext cx="83820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Before we can make a plot, we need to get the coordinates of points in pixels instead of geographical coordinates.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 use the following function (Mercator projection).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lat_lng_to_pixels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lat_rad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 180.0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lat_rad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np.log(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lat_rad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2.0))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100 *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+ 180.0) / 360.0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y= 100 *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lat_rad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/ (2.0 *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+mn-lt"/>
                <a:cs typeface="Courier New" panose="02070309020205020404" pitchFamily="49" charset="0"/>
              </a:rPr>
              <a:t>NumPy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 implements many math functions.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They work on scalar numbers and also on pandas objects  such as series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The following function call returns two new series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 and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.</a:t>
            </a:r>
          </a:p>
          <a:p>
            <a:pPr lvl="1"/>
            <a:endParaRPr lang="en-US" sz="2000" dirty="0">
              <a:latin typeface="+mn-lt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lat_lng_to_pixels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p_lat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p_lng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115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838200" y="381000"/>
            <a:ext cx="8153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None/>
            </a:pPr>
            <a:r>
              <a:rPr lang="en-US" sz="4400" b="1" dirty="0" smtClean="0"/>
              <a:t>The </a:t>
            </a:r>
            <a:r>
              <a:rPr lang="en-US" sz="4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4400" b="1" dirty="0" smtClean="0"/>
              <a:t> Series</a:t>
            </a:r>
            <a:endParaRPr lang="en-US" sz="4400" b="1" dirty="0"/>
          </a:p>
        </p:txBody>
      </p:sp>
      <p:sp>
        <p:nvSpPr>
          <p:cNvPr id="2" name="Rectangle 1"/>
          <p:cNvSpPr/>
          <p:nvPr/>
        </p:nvSpPr>
        <p:spPr>
          <a:xfrm>
            <a:off x="710835" y="1371600"/>
            <a:ext cx="81283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28800" y="1447800"/>
            <a:ext cx="457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 [7]: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29.456688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1         29.442916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2         29.452790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3         29.446824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4         29.453826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5         29.456878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6         29.448450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7         29.444608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8         29.446617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9         29.442624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10        29.452091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11        29.442427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6916" y="1459356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 [7]:</a:t>
            </a:r>
          </a:p>
        </p:txBody>
      </p:sp>
    </p:spTree>
    <p:extLst>
      <p:ext uri="{BB962C8B-B14F-4D97-AF65-F5344CB8AC3E}">
        <p14:creationId xmlns:p14="http://schemas.microsoft.com/office/powerpoint/2010/main" val="7750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838200" y="381000"/>
            <a:ext cx="8153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None/>
            </a:pPr>
            <a:r>
              <a:rPr lang="en-US" sz="4400" b="1" dirty="0" smtClean="0"/>
              <a:t>Using scatter plot</a:t>
            </a:r>
            <a:endParaRPr lang="en-US" sz="4400" b="1" dirty="0"/>
          </a:p>
        </p:txBody>
      </p:sp>
      <p:sp>
        <p:nvSpPr>
          <p:cNvPr id="2" name="Rectangle 1"/>
          <p:cNvSpPr/>
          <p:nvPr/>
        </p:nvSpPr>
        <p:spPr>
          <a:xfrm>
            <a:off x="710835" y="1371600"/>
            <a:ext cx="812836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err="1" smtClean="0"/>
              <a:t>matplotlib</a:t>
            </a:r>
            <a:r>
              <a:rPr lang="en-US" sz="2000" dirty="0" smtClean="0"/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/>
              <a:t>function takes two arrays with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 smtClean="0"/>
              <a:t> and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 smtClean="0"/>
              <a:t> coordinates as inputs.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b="1" dirty="0" smtClean="0">
                <a:solidFill>
                  <a:srgbClr val="0070C0"/>
                </a:solidFill>
              </a:rPr>
              <a:t>scatter plot </a:t>
            </a:r>
            <a:r>
              <a:rPr lang="en-US" sz="2000" dirty="0" smtClean="0"/>
              <a:t>is a 2D figure showing points with various positions, sizes, color and marker shapes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following command displays all pickup locations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r>
              <a:rPr lang="en-US" sz="2000" dirty="0" smtClean="0"/>
              <a:t>          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plt.scatter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33800"/>
            <a:ext cx="4724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43786" y="3124200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 [7]:</a:t>
            </a:r>
          </a:p>
        </p:txBody>
      </p:sp>
    </p:spTree>
    <p:extLst>
      <p:ext uri="{BB962C8B-B14F-4D97-AF65-F5344CB8AC3E}">
        <p14:creationId xmlns:p14="http://schemas.microsoft.com/office/powerpoint/2010/main" val="7750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846438" y="46571"/>
            <a:ext cx="8153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None/>
            </a:pPr>
            <a:r>
              <a:rPr lang="en-US" sz="4400" b="1" dirty="0" smtClean="0"/>
              <a:t>A customized scatter plot</a:t>
            </a:r>
            <a:endParaRPr lang="en-US" sz="4400" b="1" dirty="0"/>
          </a:p>
        </p:txBody>
      </p:sp>
      <p:sp>
        <p:nvSpPr>
          <p:cNvPr id="2" name="Rectangle 1"/>
          <p:cNvSpPr/>
          <p:nvPr/>
        </p:nvSpPr>
        <p:spPr>
          <a:xfrm>
            <a:off x="710833" y="685800"/>
            <a:ext cx="8128363" cy="6070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 the previous scatter plot the markers are too big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Second, there are too many points,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 could make them a bit transparent to have a better of their distribution.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Third we may want to zoom around Manhattan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Forth we could make this figure bigger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And finally, we don't need the axes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Fortunately, </a:t>
            </a:r>
            <a:r>
              <a:rPr lang="en-US" sz="2000" dirty="0" err="1" smtClean="0"/>
              <a:t>matplotlib</a:t>
            </a:r>
            <a:r>
              <a:rPr lang="en-US" sz="2000" dirty="0" smtClean="0"/>
              <a:t> is customizable and all aspects of the plot can be changes , as shown below.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50" dirty="0" smtClean="0"/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=(16,12))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plt.scatter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px,py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s=.3, alpha=.03)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plt.axis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('equal')</a:t>
            </a: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plt.xlim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(29.40,29.55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plt.ylim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(-37.63, -37.54)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plt.axis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('off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lvl="1"/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The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figure() </a:t>
            </a:r>
            <a:r>
              <a:rPr lang="en-US" sz="2000" dirty="0" smtClean="0">
                <a:latin typeface="Times" pitchFamily="18" charset="0"/>
                <a:cs typeface="Courier New" panose="02070309020205020404" pitchFamily="49" charset="0"/>
              </a:rPr>
              <a:t>function let us specify the figure size (in inches)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" pitchFamily="18" charset="0"/>
                <a:cs typeface="Courier New" panose="02070309020205020404" pitchFamily="49" charset="0"/>
              </a:rPr>
              <a:t>The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scatter() </a:t>
            </a:r>
            <a:r>
              <a:rPr lang="en-US" sz="2000" dirty="0" smtClean="0">
                <a:latin typeface="Times" pitchFamily="18" charset="0"/>
                <a:cs typeface="Courier New" panose="02070309020205020404" pitchFamily="49" charset="0"/>
              </a:rPr>
              <a:t>function accepts many keyword arguments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" pitchFamily="18" charset="0"/>
                <a:cs typeface="Courier New" panose="02070309020205020404" pitchFamily="49" charset="0"/>
              </a:rPr>
              <a:t>With a small alpha value the points become nearly transparent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" pitchFamily="18" charset="0"/>
                <a:cs typeface="Courier New" panose="02070309020205020404" pitchFamily="49" charset="0"/>
              </a:rPr>
              <a:t>We use an equal aspect ratio with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axis('equal')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" pitchFamily="18" charset="0"/>
                <a:cs typeface="Courier New" panose="02070309020205020404" pitchFamily="49" charset="0"/>
              </a:rPr>
              <a:t>We zoom in by specifying the limits of </a:t>
            </a:r>
            <a:r>
              <a:rPr lang="en-US" sz="2000" i="1" dirty="0" smtClean="0">
                <a:latin typeface="Times" pitchFamily="18" charset="0"/>
                <a:cs typeface="Courier New" panose="02070309020205020404" pitchFamily="49" charset="0"/>
              </a:rPr>
              <a:t>x</a:t>
            </a:r>
            <a:r>
              <a:rPr lang="en-US" sz="2000" dirty="0" smtClean="0">
                <a:latin typeface="Times" pitchFamily="18" charset="0"/>
                <a:cs typeface="Courier New" panose="02070309020205020404" pitchFamily="49" charset="0"/>
              </a:rPr>
              <a:t> and </a:t>
            </a:r>
            <a:r>
              <a:rPr lang="en-US" sz="2000" i="1" dirty="0" smtClean="0">
                <a:latin typeface="Times" pitchFamily="18" charset="0"/>
                <a:cs typeface="Courier New" panose="02070309020205020404" pitchFamily="49" charset="0"/>
              </a:rPr>
              <a:t>y</a:t>
            </a:r>
            <a:r>
              <a:rPr lang="en-US" sz="2000" dirty="0" smtClean="0">
                <a:latin typeface="Times" pitchFamily="18" charset="0"/>
                <a:cs typeface="Courier New" panose="02070309020205020404" pitchFamily="49" charset="0"/>
              </a:rPr>
              <a:t> axes.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838200" y="381000"/>
            <a:ext cx="759806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None/>
            </a:pPr>
            <a:r>
              <a:rPr lang="en-US" sz="4400" b="1" dirty="0" smtClean="0"/>
              <a:t>A better scatter plot</a:t>
            </a:r>
            <a:endParaRPr lang="en-US" sz="4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1524000"/>
            <a:ext cx="7293263" cy="4962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0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838200" y="381000"/>
            <a:ext cx="8153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None/>
            </a:pPr>
            <a:r>
              <a:rPr lang="en-US" sz="4400" b="1" dirty="0" smtClean="0"/>
              <a:t>Descriptive statistics with pandas</a:t>
            </a:r>
            <a:r>
              <a:rPr lang="en-US" sz="4400" b="1" dirty="0" smtClean="0">
                <a:solidFill>
                  <a:srgbClr val="FF0000"/>
                </a:solidFill>
              </a:rPr>
              <a:t> 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371600"/>
            <a:ext cx="868680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Common statistical measurement are one function call away in pandas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px.count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px.min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px.max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-457200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(846945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29.417137499999995, 29.714313055555561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-457200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px.mean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px.median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px.std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(29.45134580776863, 29.449418333333337, 0.009761694274451149)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2479595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 [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7]: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3581400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[7]: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838200" y="152400"/>
            <a:ext cx="8153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None/>
            </a:pPr>
            <a:r>
              <a:rPr lang="en-US" sz="4400" b="1" dirty="0" smtClean="0"/>
              <a:t>Plotting with seaborn</a:t>
            </a:r>
            <a:endParaRPr lang="en-US" sz="4400" b="1" dirty="0"/>
          </a:p>
        </p:txBody>
      </p:sp>
      <p:sp>
        <p:nvSpPr>
          <p:cNvPr id="2" name="Rectangle 1"/>
          <p:cNvSpPr/>
          <p:nvPr/>
        </p:nvSpPr>
        <p:spPr>
          <a:xfrm>
            <a:off x="710835" y="1143000"/>
            <a:ext cx="8128363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Matplotlib is the main plotting package in Python.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Although powerful and flexible, it sometimes require a significant amount of manual tuning to generate quality publication-ready  figures.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Seaborn offers simple user interface for high-quality plotting.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First we need to install seaborn to allow us importing it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Two alternatives: </a:t>
            </a:r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Courier New" panose="02070309020205020404" pitchFamily="49" charset="0"/>
              </a:rPr>
              <a:t>N</a:t>
            </a:r>
            <a:r>
              <a:rPr lang="en-US" sz="1800" dirty="0" smtClean="0">
                <a:latin typeface="+mn-lt"/>
                <a:cs typeface="Courier New" panose="02070309020205020404" pitchFamily="49" charset="0"/>
              </a:rPr>
              <a:t>avigate to </a:t>
            </a:r>
            <a:r>
              <a:rPr lang="en-US" sz="1800" i="1" dirty="0" smtClean="0">
                <a:latin typeface="+mn-lt"/>
                <a:cs typeface="Courier New" panose="02070309020205020404" pitchFamily="49" charset="0"/>
              </a:rPr>
              <a:t>Anaconda</a:t>
            </a:r>
            <a:r>
              <a:rPr lang="en-US" sz="1800" dirty="0" smtClean="0">
                <a:latin typeface="+mn-lt"/>
                <a:cs typeface="Courier New" panose="02070309020205020404" pitchFamily="49" charset="0"/>
              </a:rPr>
              <a:t> directory and type on the command line: </a:t>
            </a:r>
          </a:p>
          <a:p>
            <a:pPr lvl="2"/>
            <a:endParaRPr lang="en-US" sz="800" dirty="0" smtClean="0">
              <a:latin typeface="+mn-lt"/>
              <a:cs typeface="Courier New" panose="02070309020205020404" pitchFamily="49" charset="0"/>
            </a:endParaRPr>
          </a:p>
          <a:p>
            <a:pPr lvl="2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seaborn</a:t>
            </a:r>
          </a:p>
          <a:p>
            <a:pPr lvl="2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 smtClean="0"/>
              <a:t>Or on </a:t>
            </a:r>
            <a:r>
              <a:rPr lang="en-US" sz="1800" dirty="0"/>
              <a:t>the </a:t>
            </a:r>
            <a:r>
              <a:rPr lang="en-US" sz="1800" dirty="0" smtClean="0"/>
              <a:t>notebook"</a:t>
            </a:r>
            <a:endParaRPr lang="en-US" sz="1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800" dirty="0"/>
          </a:p>
          <a:p>
            <a:pPr lvl="2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install seaborn –q –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lvl="2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Then import the library</a:t>
            </a:r>
            <a:endParaRPr lang="en-US" sz="2000" dirty="0">
              <a:latin typeface="+mn-lt"/>
              <a:cs typeface="Courier New" panose="02070309020205020404" pitchFamily="49" charset="0"/>
            </a:endParaRPr>
          </a:p>
          <a:p>
            <a:pPr lvl="2"/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import seaborn as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sns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838200" y="381000"/>
            <a:ext cx="8153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FontTx/>
              <a:buNone/>
            </a:pPr>
            <a:r>
              <a:rPr lang="en-US" sz="4400" b="1" dirty="0" smtClean="0">
                <a:solidFill>
                  <a:srgbClr val="000000"/>
                </a:solidFill>
              </a:rPr>
              <a:t>Plotting with seaborn</a:t>
            </a:r>
            <a:endParaRPr lang="en-US" sz="4400" b="1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0835" y="1371600"/>
            <a:ext cx="8128363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i="1" dirty="0" smtClean="0">
                <a:solidFill>
                  <a:srgbClr val="000000"/>
                </a:solidFill>
              </a:rPr>
              <a:t>seaborn</a:t>
            </a:r>
            <a:r>
              <a:rPr lang="en-US" sz="2000" dirty="0" smtClean="0">
                <a:solidFill>
                  <a:srgbClr val="000000"/>
                </a:solidFill>
              </a:rPr>
              <a:t> improves the aesthetics and color palettes of </a:t>
            </a:r>
            <a:r>
              <a:rPr lang="en-US" sz="2000" dirty="0" err="1" smtClean="0">
                <a:solidFill>
                  <a:srgbClr val="000000"/>
                </a:solidFill>
              </a:rPr>
              <a:t>matplotlib</a:t>
            </a:r>
            <a:r>
              <a:rPr lang="en-US" sz="2000" dirty="0" smtClean="0">
                <a:solidFill>
                  <a:srgbClr val="000000"/>
                </a:solidFill>
              </a:rPr>
              <a:t> figures.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It also provides several easy-to-use statistical plotting functions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We'll display a histogram of the trip distances.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</a:rPr>
              <a:t>Pandas provides a few simple plotting methods for </a:t>
            </a:r>
            <a:r>
              <a:rPr lang="en-US" sz="16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1800" dirty="0" smtClean="0">
                <a:solidFill>
                  <a:srgbClr val="000000"/>
                </a:solidFill>
              </a:rPr>
              <a:t> and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Times"/>
                <a:cs typeface="Courier New" panose="02070309020205020404" pitchFamily="49" charset="0"/>
              </a:rPr>
              <a:t>We can specify the histogram bins with the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bins </a:t>
            </a:r>
            <a:r>
              <a:rPr lang="en-US" sz="1800" dirty="0" smtClean="0">
                <a:solidFill>
                  <a:srgbClr val="000000"/>
                </a:solidFill>
                <a:latin typeface="Times"/>
                <a:cs typeface="Courier New" panose="02070309020205020404" pitchFamily="49" charset="0"/>
              </a:rPr>
              <a:t>keyword argument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Times"/>
                <a:cs typeface="Courier New" panose="02070309020205020404" pitchFamily="49" charset="0"/>
              </a:rPr>
              <a:t>We use </a:t>
            </a:r>
            <a:r>
              <a:rPr lang="en-US" sz="1800" dirty="0" err="1" smtClean="0">
                <a:solidFill>
                  <a:srgbClr val="000000"/>
                </a:solidFill>
                <a:latin typeface="Times"/>
                <a:cs typeface="Courier New" panose="02070309020205020404" pitchFamily="49" charset="0"/>
              </a:rPr>
              <a:t>Numpy's</a:t>
            </a:r>
            <a:r>
              <a:rPr lang="en-US" sz="1800" dirty="0" smtClean="0">
                <a:solidFill>
                  <a:srgbClr val="000000"/>
                </a:solidFill>
                <a:latin typeface="Times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800" dirty="0" smtClean="0">
                <a:solidFill>
                  <a:srgbClr val="000000"/>
                </a:solidFill>
                <a:latin typeface="Times"/>
                <a:cs typeface="Courier New" panose="02070309020205020404" pitchFamily="49" charset="0"/>
              </a:rPr>
              <a:t>function to generate 100 linearly spaced bins between 0 and 10</a:t>
            </a:r>
            <a:endParaRPr lang="en-US" sz="1800" dirty="0">
              <a:solidFill>
                <a:srgbClr val="000000"/>
              </a:solidFill>
              <a:latin typeface="Times"/>
              <a:cs typeface="Courier New" panose="020703090202050204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93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914400" y="2057400"/>
            <a:ext cx="7467600" cy="25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ctr">
              <a:buNone/>
            </a:pPr>
            <a:r>
              <a:rPr lang="en-US" sz="4800" b="1" dirty="0" smtClean="0"/>
              <a:t>Interactive Data Analysis with </a:t>
            </a:r>
            <a:r>
              <a:rPr lang="en-US" sz="4800" b="1" dirty="0" smtClean="0"/>
              <a:t>pandas</a:t>
            </a:r>
          </a:p>
          <a:p>
            <a:pPr lvl="0" algn="ctr" fontAlgn="ctr">
              <a:spcBef>
                <a:spcPct val="0"/>
              </a:spcBef>
              <a:buNone/>
            </a:pPr>
            <a:endParaRPr lang="en-US" sz="2800" b="1" dirty="0">
              <a:solidFill>
                <a:srgbClr val="000000"/>
              </a:solidFill>
            </a:endParaRPr>
          </a:p>
          <a:p>
            <a:pPr lvl="0" algn="ctr" fontAlgn="ctr">
              <a:spcBef>
                <a:spcPct val="0"/>
              </a:spcBef>
              <a:buNone/>
            </a:pPr>
            <a:r>
              <a:rPr lang="en-US" sz="1800" i="1" dirty="0">
                <a:solidFill>
                  <a:srgbClr val="000000"/>
                </a:solidFill>
              </a:rPr>
              <a:t>Based on: </a:t>
            </a:r>
          </a:p>
          <a:p>
            <a:pPr marL="285750" lvl="0" indent="-285750" algn="just" fontAlgn="ctr">
              <a:spcBef>
                <a:spcPct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	Learning </a:t>
            </a:r>
            <a:r>
              <a:rPr lang="en-US" sz="1600" dirty="0" err="1">
                <a:solidFill>
                  <a:srgbClr val="000000"/>
                </a:solidFill>
              </a:rPr>
              <a:t>IPython</a:t>
            </a:r>
            <a:r>
              <a:rPr lang="en-US" sz="1600" dirty="0">
                <a:solidFill>
                  <a:srgbClr val="000000"/>
                </a:solidFill>
              </a:rPr>
              <a:t> for Interactive Computation and Visualization by C. </a:t>
            </a:r>
            <a:r>
              <a:rPr lang="en-US" sz="1600" dirty="0" err="1" smtClean="0">
                <a:solidFill>
                  <a:srgbClr val="000000"/>
                </a:solidFill>
              </a:rPr>
              <a:t>Rossant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45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838200" y="381000"/>
            <a:ext cx="8153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None/>
            </a:pPr>
            <a:r>
              <a:rPr lang="en-US" sz="4400" b="1" dirty="0" smtClean="0"/>
              <a:t>Plotting a histogram</a:t>
            </a:r>
            <a:endParaRPr lang="en-US" sz="4400" b="1" dirty="0"/>
          </a:p>
        </p:txBody>
      </p:sp>
      <p:sp>
        <p:nvSpPr>
          <p:cNvPr id="2" name="Rectangle 1"/>
          <p:cNvSpPr/>
          <p:nvPr/>
        </p:nvSpPr>
        <p:spPr>
          <a:xfrm>
            <a:off x="1120853" y="1371600"/>
            <a:ext cx="7794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data.trip_distance.hist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(bins=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.,10.,100))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074" y="2162174"/>
            <a:ext cx="5860525" cy="3802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8600" y="1371600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[8]: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823784" y="304800"/>
            <a:ext cx="8153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None/>
            </a:pPr>
            <a:r>
              <a:rPr lang="en-US" sz="4400" b="1" dirty="0" smtClean="0"/>
              <a:t>Histograms – Simple examples</a:t>
            </a:r>
            <a:endParaRPr lang="en-US" sz="4400" b="1" dirty="0"/>
          </a:p>
        </p:txBody>
      </p:sp>
      <p:sp>
        <p:nvSpPr>
          <p:cNvPr id="2" name="Rectangle 1"/>
          <p:cNvSpPr/>
          <p:nvPr/>
        </p:nvSpPr>
        <p:spPr>
          <a:xfrm>
            <a:off x="714954" y="1152864"/>
            <a:ext cx="8128363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Aft>
                <a:spcPts val="60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Aft>
                <a:spcPts val="60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inline</a:t>
            </a:r>
          </a:p>
          <a:p>
            <a:pPr algn="just">
              <a:spcAft>
                <a:spcPts val="600"/>
              </a:spcAft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Aft>
                <a:spcPts val="600"/>
              </a:spcAft>
            </a:pP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np.random.randn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(10000)</a:t>
            </a:r>
          </a:p>
          <a:p>
            <a:pPr algn="just">
              <a:spcAft>
                <a:spcPts val="600"/>
              </a:spcAft>
            </a:pPr>
            <a:r>
              <a:rPr lang="en-US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en-US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bins=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(0.,5.,50))</a:t>
            </a:r>
          </a:p>
          <a:p>
            <a:pPr algn="just">
              <a:spcAft>
                <a:spcPts val="600"/>
              </a:spcAft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#b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(10000)</a:t>
            </a:r>
          </a:p>
          <a:p>
            <a:pPr algn="just">
              <a:spcAft>
                <a:spcPts val="60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(b, bins=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(0.,5.,50))</a:t>
            </a:r>
          </a:p>
          <a:p>
            <a:pPr algn="just">
              <a:spcAft>
                <a:spcPts val="600"/>
              </a:spcAft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a,bins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.,5.,50), alpha=0.5)</a:t>
            </a:r>
          </a:p>
          <a:p>
            <a:pPr algn="just">
              <a:spcAft>
                <a:spcPts val="600"/>
              </a:spcAft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b,bins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.,5.,50), alpha=0.5)</a:t>
            </a:r>
          </a:p>
          <a:p>
            <a:pPr algn="just">
              <a:spcAft>
                <a:spcPts val="600"/>
              </a:spcAft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just">
              <a:spcAft>
                <a:spcPts val="600"/>
              </a:spcAft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arguments for ‘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US" sz="2000" dirty="0"/>
              <a:t>’ are a </a:t>
            </a:r>
            <a:r>
              <a:rPr lang="en-US" sz="2000" i="1" dirty="0"/>
              <a:t>start value</a:t>
            </a:r>
            <a:r>
              <a:rPr lang="en-US" sz="2000" dirty="0"/>
              <a:t>, </a:t>
            </a:r>
            <a:r>
              <a:rPr lang="en-US" sz="2000" i="1" dirty="0" smtClean="0"/>
              <a:t>end </a:t>
            </a:r>
            <a:r>
              <a:rPr lang="en-US" sz="2000" i="1" dirty="0"/>
              <a:t>value </a:t>
            </a:r>
            <a:r>
              <a:rPr lang="en-US" sz="2000" dirty="0"/>
              <a:t>and </a:t>
            </a:r>
            <a:r>
              <a:rPr lang="en-US" sz="2000" dirty="0" smtClean="0"/>
              <a:t>the </a:t>
            </a:r>
            <a:r>
              <a:rPr lang="en-US" sz="2000" i="1" dirty="0"/>
              <a:t>number of points</a:t>
            </a:r>
            <a:r>
              <a:rPr lang="en-US" sz="2000" b="1" dirty="0"/>
              <a:t>.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05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817605" y="76200"/>
            <a:ext cx="8153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None/>
            </a:pPr>
            <a:r>
              <a:rPr lang="en-US" sz="4400" b="1" dirty="0" smtClean="0"/>
              <a:t>First </a:t>
            </a:r>
            <a:r>
              <a:rPr lang="en-US" sz="4400" b="1" dirty="0"/>
              <a:t>babies </a:t>
            </a:r>
            <a:r>
              <a:rPr lang="en-US" sz="4400" b="1" dirty="0" smtClean="0"/>
              <a:t>histogram</a:t>
            </a:r>
            <a:endParaRPr lang="en-US" sz="4400" b="1" dirty="0"/>
          </a:p>
        </p:txBody>
      </p:sp>
      <p:sp>
        <p:nvSpPr>
          <p:cNvPr id="2" name="Rectangle 1"/>
          <p:cNvSpPr/>
          <p:nvPr/>
        </p:nvSpPr>
        <p:spPr>
          <a:xfrm>
            <a:off x="609600" y="842785"/>
            <a:ext cx="8128363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  <a:cs typeface="Courier New" panose="02070309020205020404" pitchFamily="49" charset="0"/>
              </a:rPr>
              <a:t>To draw the histogram we need to add just the following lines to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syrvey_my.py</a:t>
            </a:r>
          </a:p>
          <a:p>
            <a:pPr algn="just">
              <a:spcAft>
                <a:spcPts val="600"/>
              </a:spcAft>
            </a:pPr>
            <a:endParaRPr lang="en-US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Aft>
                <a:spcPts val="600"/>
              </a:spcAf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fb,ob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=summarize()</a:t>
            </a:r>
          </a:p>
          <a:p>
            <a:pPr algn="just">
              <a:spcAft>
                <a:spcPts val="600"/>
              </a:spcAf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bins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numpy.linspace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(20, 50, 25)</a:t>
            </a:r>
          </a:p>
          <a:p>
            <a:pPr algn="just">
              <a:spcAft>
                <a:spcPts val="600"/>
              </a:spcAft>
            </a:pPr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spcAft>
                <a:spcPts val="600"/>
              </a:spcAf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pyplot.hist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(fb, bins, alpha=0.5, label='fb')</a:t>
            </a:r>
          </a:p>
          <a:p>
            <a:pPr algn="just">
              <a:spcAft>
                <a:spcPts val="600"/>
              </a:spcAf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pyplot.hist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bins, alpha=0.5, label='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algn="just">
              <a:spcAft>
                <a:spcPts val="600"/>
              </a:spcAf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pyplot.legend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='upper right')</a:t>
            </a:r>
          </a:p>
          <a:p>
            <a:pPr algn="just">
              <a:spcAft>
                <a:spcPts val="600"/>
              </a:spcAf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pyplot.show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132" y="3873843"/>
            <a:ext cx="4668346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05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838200" y="381000"/>
            <a:ext cx="8153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None/>
            </a:pPr>
            <a:r>
              <a:rPr lang="en-US" sz="4400" b="1" dirty="0" smtClean="0"/>
              <a:t>Manipulating data</a:t>
            </a:r>
            <a:endParaRPr lang="en-US" sz="4400" b="1" dirty="0"/>
          </a:p>
        </p:txBody>
      </p:sp>
      <p:sp>
        <p:nvSpPr>
          <p:cNvPr id="2" name="Rectangle 1"/>
          <p:cNvSpPr/>
          <p:nvPr/>
        </p:nvSpPr>
        <p:spPr>
          <a:xfrm>
            <a:off x="710835" y="1371600"/>
            <a:ext cx="812836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More sophisticated data manipulations methods quickly become necessary as we explore a dataset.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Here we will first see how to make </a:t>
            </a:r>
            <a:r>
              <a:rPr lang="en-US" dirty="0" smtClean="0">
                <a:solidFill>
                  <a:srgbClr val="0070C0"/>
                </a:solidFill>
              </a:rPr>
              <a:t>selections</a:t>
            </a:r>
            <a:r>
              <a:rPr lang="en-US" dirty="0" smtClean="0"/>
              <a:t> of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Then we will see how to make transformations and computations of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36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838200" y="381000"/>
            <a:ext cx="8153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None/>
            </a:pPr>
            <a:r>
              <a:rPr lang="en-US" sz="4400" b="1" dirty="0" smtClean="0"/>
              <a:t>Selecting Data</a:t>
            </a:r>
            <a:endParaRPr lang="en-US" sz="4400" b="1" dirty="0"/>
          </a:p>
        </p:txBody>
      </p:sp>
      <p:sp>
        <p:nvSpPr>
          <p:cNvPr id="2" name="Rectangle 1"/>
          <p:cNvSpPr/>
          <p:nvPr/>
        </p:nvSpPr>
        <p:spPr>
          <a:xfrm>
            <a:off x="710835" y="1371600"/>
            <a:ext cx="7823565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Our dataset contains almost one million rows.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Only limited analyses can be done by using the whole data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More interesting discoveries can be made by looking at carefully-chosen subsets.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What can we say about the taxi rides done on a </a:t>
            </a:r>
            <a:r>
              <a:rPr lang="en-US" sz="2000" i="1" dirty="0" smtClean="0"/>
              <a:t>particular day</a:t>
            </a:r>
            <a:r>
              <a:rPr lang="en-US" sz="2000" dirty="0" smtClean="0"/>
              <a:t>, a </a:t>
            </a:r>
            <a:r>
              <a:rPr lang="en-US" sz="2000" i="1" dirty="0" smtClean="0"/>
              <a:t>particular month</a:t>
            </a:r>
            <a:r>
              <a:rPr lang="en-US" sz="2000" dirty="0" smtClean="0"/>
              <a:t>, or a </a:t>
            </a:r>
            <a:r>
              <a:rPr lang="en-US" sz="2000" i="1" dirty="0" smtClean="0"/>
              <a:t>particular day of week</a:t>
            </a:r>
            <a:r>
              <a:rPr lang="en-US" sz="2000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What about those </a:t>
            </a:r>
            <a:r>
              <a:rPr lang="en-US" sz="2000" i="1" dirty="0" smtClean="0"/>
              <a:t>starting</a:t>
            </a:r>
            <a:r>
              <a:rPr lang="en-US" sz="2000" dirty="0" smtClean="0"/>
              <a:t> or </a:t>
            </a:r>
            <a:r>
              <a:rPr lang="en-US" sz="2000" i="1" dirty="0" smtClean="0"/>
              <a:t>ending</a:t>
            </a:r>
            <a:r>
              <a:rPr lang="en-US" sz="2000" dirty="0" smtClean="0"/>
              <a:t> at a </a:t>
            </a:r>
            <a:r>
              <a:rPr lang="en-US" sz="2000" i="1" dirty="0" smtClean="0"/>
              <a:t>particular location</a:t>
            </a:r>
            <a:r>
              <a:rPr lang="en-US" sz="2000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  significant part of data analysis involves such fine-grained selections.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Pandas offers many facilities for selecting a subset of columns and rows.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838200" y="381000"/>
            <a:ext cx="8153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None/>
            </a:pPr>
            <a:r>
              <a:rPr lang="en-US" sz="4400" b="1" dirty="0" smtClean="0"/>
              <a:t>Selecting columns</a:t>
            </a:r>
            <a:endParaRPr lang="en-US" sz="4400" b="1" dirty="0"/>
          </a:p>
        </p:txBody>
      </p:sp>
      <p:sp>
        <p:nvSpPr>
          <p:cNvPr id="2" name="Rectangle 1"/>
          <p:cNvSpPr/>
          <p:nvPr/>
        </p:nvSpPr>
        <p:spPr>
          <a:xfrm>
            <a:off x="710835" y="1371600"/>
            <a:ext cx="812836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Let's select a few columns</a:t>
            </a:r>
          </a:p>
          <a:p>
            <a:endParaRPr lang="en-US" sz="2000" dirty="0"/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data[['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trip_distance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trip_time_in_secs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']].head(3)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ourier New" panose="02070309020205020404" pitchFamily="49" charset="0"/>
              </a:rPr>
              <a:t>T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he square brackets notation is used by pandas to select columns. We need two pairs of brackets because pandas expects a list of columns to select, here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trip_distance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trip_time_in_secs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" pitchFamily="18" charset="0"/>
                <a:cs typeface="Courier New" panose="02070309020205020404" pitchFamily="49" charset="0"/>
              </a:rPr>
              <a:t>The end result is a new </a:t>
            </a:r>
            <a:r>
              <a:rPr lang="en-US" sz="2000" dirty="0" err="1" smtClean="0">
                <a:latin typeface="Times" pitchFamily="18" charset="0"/>
                <a:cs typeface="Courier New" panose="02070309020205020404" pitchFamily="49" charset="0"/>
              </a:rPr>
              <a:t>DataFrame</a:t>
            </a:r>
            <a:r>
              <a:rPr lang="en-US" sz="2000" dirty="0" smtClean="0">
                <a:latin typeface="Times" pitchFamily="18" charset="0"/>
                <a:cs typeface="Courier New" panose="02070309020205020404" pitchFamily="49" charset="0"/>
              </a:rPr>
              <a:t> containing  two columns instead of 14.</a:t>
            </a:r>
          </a:p>
          <a:p>
            <a:endParaRPr lang="en-US" sz="2000" dirty="0">
              <a:latin typeface="Times" pitchFamily="18" charset="0"/>
              <a:cs typeface="Courier New" panose="02070309020205020404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72367"/>
            <a:ext cx="3733800" cy="187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63363" y="1981200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[8]: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838200" y="381000"/>
            <a:ext cx="8153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None/>
            </a:pPr>
            <a:r>
              <a:rPr lang="en-US" sz="4400" b="1" dirty="0" smtClean="0"/>
              <a:t>Selecting rows</a:t>
            </a:r>
            <a:endParaRPr lang="en-US" sz="4400" b="1" dirty="0"/>
          </a:p>
        </p:txBody>
      </p:sp>
      <p:sp>
        <p:nvSpPr>
          <p:cNvPr id="2" name="Rectangle 1"/>
          <p:cNvSpPr/>
          <p:nvPr/>
        </p:nvSpPr>
        <p:spPr>
          <a:xfrm>
            <a:off x="710835" y="1371600"/>
            <a:ext cx="8128363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Rows of a </a:t>
            </a:r>
            <a:r>
              <a:rPr lang="en-US" sz="2000" dirty="0" err="1" smtClean="0"/>
              <a:t>DataFrame</a:t>
            </a:r>
            <a:r>
              <a:rPr lang="en-US" sz="2000" dirty="0" smtClean="0"/>
              <a:t> are indexed;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Every row comes with a unique </a:t>
            </a:r>
            <a:r>
              <a:rPr lang="en-US" sz="1800" i="1" dirty="0" smtClean="0"/>
              <a:t>label </a:t>
            </a:r>
            <a:r>
              <a:rPr lang="en-US" sz="1800" dirty="0" smtClean="0"/>
              <a:t>(</a:t>
            </a:r>
            <a:r>
              <a:rPr lang="en-US" sz="1800" i="1" dirty="0" smtClean="0"/>
              <a:t>index</a:t>
            </a:r>
            <a:r>
              <a:rPr lang="en-US" sz="1800" dirty="0" smtClean="0"/>
              <a:t>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Often, this label is an integer between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1800" dirty="0" smtClean="0"/>
              <a:t>and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n_rows-1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  <a:cs typeface="Courier New" panose="02070309020205020404" pitchFamily="49" charset="0"/>
              </a:rPr>
              <a:t>This label can be something else, like a string.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  <a:cs typeface="Courier New" panose="02070309020205020404" pitchFamily="49" charset="0"/>
              </a:rPr>
              <a:t>If we had a </a:t>
            </a:r>
            <a:r>
              <a:rPr lang="en-US" sz="1800" dirty="0" err="1" smtClean="0">
                <a:latin typeface="+mn-lt"/>
                <a:cs typeface="Courier New" panose="02070309020205020404" pitchFamily="49" charset="0"/>
              </a:rPr>
              <a:t>DataFrame</a:t>
            </a:r>
            <a:r>
              <a:rPr lang="en-US" sz="1800" dirty="0" smtClean="0">
                <a:latin typeface="+mn-lt"/>
                <a:cs typeface="Courier New" panose="02070309020205020404" pitchFamily="49" charset="0"/>
              </a:rPr>
              <a:t> giving information about each taxi, the label could be the taxi's medallion (or anonymized version of it).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+mn-lt"/>
                <a:cs typeface="Courier New" panose="02070309020205020404" pitchFamily="49" charset="0"/>
              </a:rPr>
              <a:t>The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1800" dirty="0" smtClean="0">
                <a:latin typeface="+mn-lt"/>
                <a:cs typeface="Courier New" panose="02070309020205020404" pitchFamily="49" charset="0"/>
              </a:rPr>
              <a:t> attribute of a </a:t>
            </a:r>
            <a:r>
              <a:rPr lang="en-US" sz="1800" dirty="0" err="1" smtClean="0">
                <a:latin typeface="+mn-lt"/>
                <a:cs typeface="Courier New" panose="02070309020205020404" pitchFamily="49" charset="0"/>
              </a:rPr>
              <a:t>DataFrame</a:t>
            </a:r>
            <a:r>
              <a:rPr lang="en-US" sz="1800" dirty="0" smtClean="0">
                <a:latin typeface="+mn-lt"/>
                <a:cs typeface="Courier New" panose="02070309020205020404" pitchFamily="49" charset="0"/>
              </a:rPr>
              <a:t> is used to select row(s).</a:t>
            </a:r>
            <a:endParaRPr lang="en-US" sz="1800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838200" y="381000"/>
            <a:ext cx="8153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None/>
            </a:pPr>
            <a:r>
              <a:rPr lang="en-US" sz="4400" b="1" dirty="0" smtClean="0"/>
              <a:t>Example of a row selection</a:t>
            </a:r>
            <a:endParaRPr lang="en-US" sz="4400" b="1" dirty="0"/>
          </a:p>
        </p:txBody>
      </p:sp>
      <p:sp>
        <p:nvSpPr>
          <p:cNvPr id="2" name="Rectangle 1"/>
          <p:cNvSpPr/>
          <p:nvPr/>
        </p:nvSpPr>
        <p:spPr>
          <a:xfrm>
            <a:off x="710835" y="1371600"/>
            <a:ext cx="81283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Here we select the first row.</a:t>
            </a:r>
          </a:p>
          <a:p>
            <a:pPr lvl="2"/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data.loc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14600"/>
            <a:ext cx="4957763" cy="288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1956375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[8]: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812615" y="378144"/>
            <a:ext cx="8153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None/>
            </a:pPr>
            <a:r>
              <a:rPr lang="en-US" sz="4400" b="1" dirty="0" smtClean="0"/>
              <a:t>Multiple rows </a:t>
            </a:r>
            <a:r>
              <a:rPr lang="en-US" sz="4400" b="1" dirty="0"/>
              <a:t>selection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723191" y="1186934"/>
            <a:ext cx="81283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Multiple rows can be selected by providing a list of labels</a:t>
            </a:r>
          </a:p>
          <a:p>
            <a:endParaRPr lang="en-US" sz="1000" dirty="0" smtClean="0"/>
          </a:p>
          <a:p>
            <a:r>
              <a:rPr lang="en-US" sz="2000" dirty="0" smtClean="0"/>
              <a:t> 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data.loc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[[0,100000]]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72762" y="1676400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[8]: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1430" y="3505200"/>
            <a:ext cx="82828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 can select regularly spaced rows using slices.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Here is how to select one row out of 10 between 1000 and 2000</a:t>
            </a:r>
          </a:p>
          <a:p>
            <a:endParaRPr lang="en-US" sz="600" dirty="0" smtClean="0"/>
          </a:p>
          <a:p>
            <a:r>
              <a:rPr lang="en-US" sz="2000" dirty="0" smtClean="0"/>
              <a:t>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data.loc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[1000:2000:10,</a:t>
            </a:r>
            <a:r>
              <a:rPr 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trip_distance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trip_time_in_secs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0" y="2209800"/>
            <a:ext cx="8381999" cy="112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8272" y="4267200"/>
            <a:ext cx="1048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[8]: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679092"/>
            <a:ext cx="26479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638800" y="5257562"/>
            <a:ext cx="34290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Note how we combined column and row selection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 row selection first and the column selection second</a:t>
            </a:r>
          </a:p>
          <a:p>
            <a:endParaRPr lang="en-US" sz="600" dirty="0" smtClean="0"/>
          </a:p>
          <a:p>
            <a:r>
              <a:rPr lang="en-US" sz="2000" dirty="0" smtClean="0"/>
              <a:t>         </a:t>
            </a:r>
            <a:endParaRPr lang="en-US" sz="2000" dirty="0"/>
          </a:p>
        </p:txBody>
      </p:sp>
      <p:sp>
        <p:nvSpPr>
          <p:cNvPr id="3" name="Right Arrow 2"/>
          <p:cNvSpPr/>
          <p:nvPr/>
        </p:nvSpPr>
        <p:spPr bwMode="auto">
          <a:xfrm rot="16200000">
            <a:off x="6373620" y="4782472"/>
            <a:ext cx="444575" cy="23781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838200" y="152400"/>
            <a:ext cx="8153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None/>
            </a:pPr>
            <a:r>
              <a:rPr lang="en-US" sz="4400" b="1" dirty="0" smtClean="0"/>
              <a:t>Filtering with Boolean indexing</a:t>
            </a:r>
            <a:endParaRPr lang="en-US" sz="4400" b="1" dirty="0"/>
          </a:p>
        </p:txBody>
      </p:sp>
      <p:sp>
        <p:nvSpPr>
          <p:cNvPr id="2" name="Rectangle 1"/>
          <p:cNvSpPr/>
          <p:nvPr/>
        </p:nvSpPr>
        <p:spPr>
          <a:xfrm>
            <a:off x="733489" y="838200"/>
            <a:ext cx="812836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 can select rows satisfying specified properties.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This is a more common use-case in data analysis.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Here we select the longest rides: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data.loc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data.trip_distance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50]</a:t>
            </a:r>
            <a:endParaRPr lang="en-US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5992" y="4953000"/>
            <a:ext cx="81283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Here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data.trip_distance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50 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is a Series object containing </a:t>
            </a:r>
            <a:r>
              <a:rPr lang="en-US" sz="2000" dirty="0" err="1" smtClean="0">
                <a:latin typeface="+mn-lt"/>
                <a:cs typeface="Courier New" panose="02070309020205020404" pitchFamily="49" charset="0"/>
              </a:rPr>
              <a:t>boolean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 values for all rows depending on whether the trip distance is higher or lower than 50.</a:t>
            </a:r>
            <a:endParaRPr lang="en-US" sz="20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</a:t>
            </a:r>
            <a:r>
              <a:rPr lang="en-US" sz="2000" dirty="0" smtClean="0"/>
              <a:t>  attribute also works with </a:t>
            </a:r>
            <a:r>
              <a:rPr lang="en-US" sz="2000" dirty="0" err="1" smtClean="0"/>
              <a:t>booleans</a:t>
            </a:r>
            <a:r>
              <a:rPr lang="en-US" sz="2000" dirty="0" smtClean="0"/>
              <a:t> instead of explicit labels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 returns all rows represented by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 smtClean="0"/>
              <a:t> value.</a:t>
            </a:r>
            <a:endParaRPr lang="en-US" sz="20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88" y="2438400"/>
            <a:ext cx="8258109" cy="2305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8048" y="1905000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[8]: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838200" y="381000"/>
            <a:ext cx="8153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None/>
            </a:pPr>
            <a:r>
              <a:rPr lang="en-US" sz="4400" b="1" dirty="0" smtClean="0"/>
              <a:t>Data Analysis with pandas</a:t>
            </a:r>
            <a:endParaRPr lang="en-US" sz="4400" b="1" dirty="0"/>
          </a:p>
        </p:txBody>
      </p:sp>
      <p:sp>
        <p:nvSpPr>
          <p:cNvPr id="2" name="Rectangle 1"/>
          <p:cNvSpPr/>
          <p:nvPr/>
        </p:nvSpPr>
        <p:spPr>
          <a:xfrm>
            <a:off x="609601" y="1371600"/>
            <a:ext cx="822959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 this </a:t>
            </a:r>
            <a:r>
              <a:rPr lang="en-US" dirty="0" smtClean="0"/>
              <a:t>lecture, </a:t>
            </a:r>
            <a:r>
              <a:rPr lang="en-US" dirty="0"/>
              <a:t>we will cover the following topics: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Exploring a dataset in the Notebook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Manipulating data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Complex operations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We'll</a:t>
            </a:r>
            <a:r>
              <a:rPr lang="en-US" sz="800" dirty="0"/>
              <a:t> </a:t>
            </a:r>
            <a:r>
              <a:rPr lang="en-US" dirty="0" smtClean="0"/>
              <a:t>see </a:t>
            </a:r>
            <a:r>
              <a:rPr lang="en-US" sz="800" dirty="0" smtClean="0"/>
              <a:t> </a:t>
            </a:r>
            <a:r>
              <a:rPr lang="en-US" dirty="0" smtClean="0"/>
              <a:t>how </a:t>
            </a:r>
            <a:r>
              <a:rPr lang="en-US" sz="800" dirty="0" smtClean="0"/>
              <a:t> </a:t>
            </a:r>
            <a:r>
              <a:rPr lang="en-US" dirty="0"/>
              <a:t>to</a:t>
            </a:r>
            <a:r>
              <a:rPr lang="en-US" sz="1800" dirty="0"/>
              <a:t> </a:t>
            </a:r>
            <a:r>
              <a:rPr lang="en-US" dirty="0"/>
              <a:t>load,</a:t>
            </a:r>
            <a:r>
              <a:rPr lang="en-US" sz="1200" dirty="0"/>
              <a:t> </a:t>
            </a:r>
            <a:r>
              <a:rPr lang="en-US" dirty="0"/>
              <a:t>explore,</a:t>
            </a:r>
            <a:r>
              <a:rPr lang="en-US" sz="1200" dirty="0"/>
              <a:t> </a:t>
            </a:r>
            <a:r>
              <a:rPr lang="en-US" dirty="0"/>
              <a:t>and</a:t>
            </a:r>
            <a:r>
              <a:rPr lang="en-US" sz="1400" dirty="0"/>
              <a:t> </a:t>
            </a:r>
            <a:r>
              <a:rPr lang="en-US" dirty="0"/>
              <a:t>visualize</a:t>
            </a:r>
            <a:r>
              <a:rPr lang="en-US" sz="1400" dirty="0"/>
              <a:t> </a:t>
            </a:r>
            <a:r>
              <a:rPr lang="en-US" dirty="0"/>
              <a:t>a</a:t>
            </a:r>
            <a:r>
              <a:rPr lang="en-US" sz="1400" dirty="0"/>
              <a:t> </a:t>
            </a:r>
            <a:r>
              <a:rPr lang="en-US" dirty="0"/>
              <a:t>real-world</a:t>
            </a:r>
            <a:r>
              <a:rPr lang="en-US" sz="1400" dirty="0"/>
              <a:t> </a:t>
            </a:r>
            <a:r>
              <a:rPr lang="en-US" dirty="0"/>
              <a:t>dataset with </a:t>
            </a:r>
            <a:r>
              <a:rPr lang="en-US" i="1" dirty="0"/>
              <a:t>pandas</a:t>
            </a:r>
            <a:r>
              <a:rPr lang="en-US" dirty="0"/>
              <a:t>, </a:t>
            </a:r>
            <a:r>
              <a:rPr lang="en-US" i="1" dirty="0" err="1"/>
              <a:t>matplotlib</a:t>
            </a:r>
            <a:r>
              <a:rPr lang="en-US" dirty="0"/>
              <a:t>, and </a:t>
            </a:r>
            <a:r>
              <a:rPr lang="en-US" i="1" dirty="0"/>
              <a:t>seaborn</a:t>
            </a:r>
            <a:r>
              <a:rPr lang="en-US" dirty="0"/>
              <a:t>, </a:t>
            </a:r>
            <a:r>
              <a:rPr lang="en-US" dirty="0" smtClean="0"/>
              <a:t>in </a:t>
            </a:r>
            <a:r>
              <a:rPr lang="en-US" dirty="0"/>
              <a:t>the Notebook. </a:t>
            </a:r>
            <a:endParaRPr lang="en-US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We will discuss the basic </a:t>
            </a:r>
            <a:r>
              <a:rPr lang="en-US" i="1" dirty="0" smtClean="0"/>
              <a:t>panda</a:t>
            </a:r>
            <a:r>
              <a:rPr lang="en-US" dirty="0" smtClean="0"/>
              <a:t>s functionality + data structures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 </a:t>
            </a:r>
            <a:r>
              <a:rPr lang="en-US" dirty="0"/>
              <a:t>will also perform data manipulations efficiently.</a:t>
            </a:r>
          </a:p>
        </p:txBody>
      </p:sp>
    </p:spTree>
    <p:extLst>
      <p:ext uri="{BB962C8B-B14F-4D97-AF65-F5344CB8AC3E}">
        <p14:creationId xmlns:p14="http://schemas.microsoft.com/office/powerpoint/2010/main" val="388823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838200" y="381000"/>
            <a:ext cx="8153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None/>
            </a:pPr>
            <a:r>
              <a:rPr lang="en-US" sz="4400" b="1" dirty="0" smtClean="0"/>
              <a:t>Interactive slider</a:t>
            </a:r>
            <a:endParaRPr lang="en-US" sz="4400" b="1" dirty="0"/>
          </a:p>
        </p:txBody>
      </p:sp>
      <p:sp>
        <p:nvSpPr>
          <p:cNvPr id="2" name="Rectangle 1"/>
          <p:cNvSpPr/>
          <p:nvPr/>
        </p:nvSpPr>
        <p:spPr>
          <a:xfrm>
            <a:off x="457200" y="1371600"/>
            <a:ext cx="85344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 can create slider displaying the number of rows with a distance larger than the threshold: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ipywidgets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interact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@interact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show_nrows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distance_threshold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(0,200)):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data.trip_distance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distance_threshold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42" y="3886200"/>
            <a:ext cx="6667215" cy="75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2357" y="2290119"/>
            <a:ext cx="1048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[8]: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914400" y="381000"/>
            <a:ext cx="8153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None/>
            </a:pPr>
            <a:r>
              <a:rPr lang="en-US" sz="4400" b="1" dirty="0" smtClean="0"/>
              <a:t>Computing with numbers</a:t>
            </a:r>
            <a:endParaRPr lang="en-US" sz="4400" b="1" dirty="0"/>
          </a:p>
        </p:txBody>
      </p:sp>
      <p:sp>
        <p:nvSpPr>
          <p:cNvPr id="2" name="Rectangle 1"/>
          <p:cNvSpPr/>
          <p:nvPr/>
        </p:nvSpPr>
        <p:spPr>
          <a:xfrm>
            <a:off x="710835" y="1371600"/>
            <a:ext cx="8128363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The</a:t>
            </a:r>
            <a:r>
              <a:rPr lang="en-US" dirty="0" smtClean="0"/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trip_time_in_secs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sz="2000" dirty="0" smtClean="0"/>
              <a:t>column contains the trip durations in seconds.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How can we convert these values in minutes?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More generally, how can we make computations on </a:t>
            </a:r>
            <a:r>
              <a:rPr lang="en-US" sz="2000" dirty="0" err="1" smtClean="0"/>
              <a:t>DataFrames</a:t>
            </a:r>
            <a:r>
              <a:rPr lang="en-US" sz="2000" dirty="0" smtClean="0"/>
              <a:t>?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A first approach is to use a for loop, iterating over all rows and making numerical computations inside that loop.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Whereas Python loops are possible in such situations they are slow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There are </a:t>
            </a:r>
            <a:r>
              <a:rPr lang="en-US" sz="2000" i="1" dirty="0" smtClean="0"/>
              <a:t>faster </a:t>
            </a:r>
            <a:r>
              <a:rPr lang="en-US" sz="2000" dirty="0" smtClean="0"/>
              <a:t>and </a:t>
            </a:r>
            <a:r>
              <a:rPr lang="en-US" sz="2000" i="1" dirty="0" smtClean="0"/>
              <a:t>simpler</a:t>
            </a:r>
            <a:r>
              <a:rPr lang="en-US" sz="2000" dirty="0" smtClean="0"/>
              <a:t> alternatives</a:t>
            </a:r>
            <a:r>
              <a:rPr lang="en-US" sz="1800" dirty="0" smtClean="0"/>
              <a:t>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Pandas allows you to perform vector operations on </a:t>
            </a:r>
            <a:r>
              <a:rPr lang="en-US" sz="1800" dirty="0" err="1" smtClean="0"/>
              <a:t>DataFrames</a:t>
            </a:r>
            <a:r>
              <a:rPr lang="en-US" sz="1800" dirty="0" smtClean="0"/>
              <a:t> and Series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smtClean="0"/>
              <a:t>They follow standard mathematical notations.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7496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838200" y="381000"/>
            <a:ext cx="8153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None/>
            </a:pPr>
            <a:r>
              <a:rPr lang="en-US" sz="4400" b="1" dirty="0" smtClean="0"/>
              <a:t>Performing vector operations</a:t>
            </a:r>
            <a:endParaRPr lang="en-US" sz="4400" b="1" dirty="0"/>
          </a:p>
        </p:txBody>
      </p:sp>
      <p:sp>
        <p:nvSpPr>
          <p:cNvPr id="2" name="Rectangle 1"/>
          <p:cNvSpPr/>
          <p:nvPr/>
        </p:nvSpPr>
        <p:spPr>
          <a:xfrm>
            <a:off x="710835" y="1371600"/>
            <a:ext cx="8356965" cy="159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Let's add a new column containing the trip durations in 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50" dirty="0"/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data['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trip_time_in_mins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trip_time_in_secs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60.0</a:t>
            </a:r>
          </a:p>
          <a:p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data[['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trip_time_in_secs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trip_time_in_mins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']].head(3)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968041"/>
            <a:ext cx="10486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[8]: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4876800"/>
            <a:ext cx="8610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data.trip_time_in_secs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/>
              <a:t>notation represents a </a:t>
            </a:r>
            <a:r>
              <a:rPr lang="en-US" sz="2000" i="1" dirty="0" smtClean="0"/>
              <a:t>Series</a:t>
            </a:r>
            <a:r>
              <a:rPr lang="en-US" sz="2000" dirty="0" smtClean="0"/>
              <a:t> object.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</a:t>
            </a:r>
            <a:r>
              <a:rPr lang="en-US" sz="2000" dirty="0" smtClean="0"/>
              <a:t>andas extends</a:t>
            </a:r>
            <a:r>
              <a:rPr lang="en-US" sz="1600" dirty="0" smtClean="0"/>
              <a:t> </a:t>
            </a:r>
            <a:r>
              <a:rPr lang="en-US" sz="2000" dirty="0" smtClean="0"/>
              <a:t>the</a:t>
            </a:r>
            <a:r>
              <a:rPr lang="en-US" sz="1600" dirty="0" smtClean="0"/>
              <a:t> </a:t>
            </a:r>
            <a:r>
              <a:rPr lang="en-US" sz="2000" dirty="0" smtClean="0"/>
              <a:t>floating point division</a:t>
            </a:r>
            <a:r>
              <a:rPr lang="en-US" sz="1600" dirty="0" smtClean="0"/>
              <a:t> </a:t>
            </a:r>
            <a:r>
              <a:rPr lang="en-US" sz="2000" dirty="0" smtClean="0"/>
              <a:t>to</a:t>
            </a:r>
            <a:r>
              <a:rPr lang="en-US" sz="1600" dirty="0" smtClean="0"/>
              <a:t> </a:t>
            </a:r>
            <a:r>
              <a:rPr lang="en-US" sz="2000" dirty="0" smtClean="0"/>
              <a:t>work</a:t>
            </a:r>
            <a:r>
              <a:rPr lang="en-US" sz="1600" dirty="0" smtClean="0"/>
              <a:t> </a:t>
            </a:r>
            <a:r>
              <a:rPr lang="en-US" sz="2000" dirty="0" smtClean="0"/>
              <a:t>with </a:t>
            </a:r>
            <a:r>
              <a:rPr lang="en-US" sz="2000" i="1" dirty="0" smtClean="0"/>
              <a:t>Series</a:t>
            </a:r>
            <a:r>
              <a:rPr lang="en-US" sz="1600" dirty="0" smtClean="0"/>
              <a:t> </a:t>
            </a:r>
            <a:r>
              <a:rPr lang="en-US" sz="2000" dirty="0" smtClean="0"/>
              <a:t>and </a:t>
            </a:r>
            <a:r>
              <a:rPr lang="en-US" sz="2000" i="1" dirty="0" err="1" smtClean="0"/>
              <a:t>DataFrames</a:t>
            </a:r>
            <a:r>
              <a:rPr lang="en-US" sz="2000" dirty="0" smtClean="0"/>
              <a:t>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Here, all elements of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data.trip_time_in_secs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/>
              <a:t>are divided by 60</a:t>
            </a:r>
            <a:r>
              <a:rPr lang="en-US" sz="1850" dirty="0" smtClean="0"/>
              <a:t>.</a:t>
            </a:r>
            <a:endParaRPr lang="en-US" sz="2000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851" y="2964343"/>
            <a:ext cx="4168549" cy="18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0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838200" y="152400"/>
            <a:ext cx="8153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None/>
            </a:pPr>
            <a:r>
              <a:rPr lang="en-US" sz="4400" b="1" dirty="0"/>
              <a:t>Performing vector operations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710835" y="1150441"/>
            <a:ext cx="812836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same notation works if we have another Series of the same size in the second term of the division.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 this case, the division occurs on an element-wise basis.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 Series object is a vector with indices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indices determine which values are used when operating Series.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data.trip_distance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[:5]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4724399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indent="-625475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data.trip_distance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[2:6]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indent="-625475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392567"/>
            <a:ext cx="1315904" cy="1103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243384"/>
            <a:ext cx="1315904" cy="9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52400" y="2895600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[8]: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3363" y="4724399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[9]: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838200" y="76200"/>
            <a:ext cx="8153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None/>
            </a:pPr>
            <a:r>
              <a:rPr lang="en-US" sz="4400" b="1" dirty="0"/>
              <a:t>Performing vector operations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612848" y="998041"/>
            <a:ext cx="837875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previous</a:t>
            </a:r>
            <a:r>
              <a:rPr lang="en-US" sz="1600" dirty="0" smtClean="0"/>
              <a:t> </a:t>
            </a:r>
            <a:r>
              <a:rPr lang="en-US" sz="2000" dirty="0" smtClean="0"/>
              <a:t>two</a:t>
            </a:r>
            <a:r>
              <a:rPr lang="en-US" sz="1400" dirty="0" smtClean="0"/>
              <a:t> </a:t>
            </a:r>
            <a:r>
              <a:rPr lang="en-US" sz="2000" dirty="0" smtClean="0"/>
              <a:t>Series objects have different but overlapping sets of indices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Although they don't have the same size we can add them together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         </a:t>
            </a: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+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04" y="2106036"/>
            <a:ext cx="1347788" cy="154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12847" y="3810000"/>
            <a:ext cx="8255183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result is a new Series object containing the aligned sum of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000" dirty="0" smtClean="0"/>
              <a:t>and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set of indices of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+ b </a:t>
            </a:r>
            <a:r>
              <a:rPr lang="en-US" sz="2000" dirty="0" smtClean="0"/>
              <a:t>is the union of indices of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 smtClean="0"/>
              <a:t> and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dirty="0" smtClean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When one value is missing we get an undefined value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When the indices overlap the sum is correctly computed.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This feature – </a:t>
            </a:r>
            <a:r>
              <a:rPr lang="en-US" sz="2000" b="1" dirty="0" smtClean="0">
                <a:latin typeface="+mn-lt"/>
                <a:cs typeface="Courier New" panose="02070309020205020404" pitchFamily="49" charset="0"/>
              </a:rPr>
              <a:t>alignment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 – makes it convenient to operate on labeled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+mn-lt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Other mathematical operations work similarly.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 smtClean="0">
                <a:latin typeface="+mn-lt"/>
                <a:cs typeface="Courier New" panose="02070309020205020404" pitchFamily="49" charset="0"/>
              </a:rPr>
              <a:t>NumPy</a:t>
            </a:r>
            <a:r>
              <a:rPr lang="en-US" sz="1800" dirty="0" smtClean="0">
                <a:latin typeface="+mn-lt"/>
                <a:cs typeface="Courier New" panose="02070309020205020404" pitchFamily="49" charset="0"/>
              </a:rPr>
              <a:t> math functions (e.g.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np.log())</a:t>
            </a:r>
            <a:r>
              <a:rPr lang="en-US" sz="1800" dirty="0" smtClean="0">
                <a:latin typeface="+mn-lt"/>
                <a:cs typeface="Courier New" panose="02070309020205020404" pitchFamily="49" charset="0"/>
              </a:rPr>
              <a:t>work also on Series and </a:t>
            </a:r>
            <a:r>
              <a:rPr lang="en-US" sz="1800" dirty="0" err="1" smtClean="0">
                <a:latin typeface="+mn-lt"/>
                <a:cs typeface="Courier New" panose="02070309020205020404" pitchFamily="49" charset="0"/>
              </a:rPr>
              <a:t>DataFrames</a:t>
            </a:r>
            <a:r>
              <a:rPr lang="en-US" sz="1800" dirty="0" smtClean="0">
                <a:latin typeface="+mn-lt"/>
                <a:cs typeface="Courier New" panose="02070309020205020404" pitchFamily="49" charset="0"/>
              </a:rPr>
              <a:t>, property known as </a:t>
            </a:r>
            <a:r>
              <a:rPr lang="en-US" sz="1800" b="1" dirty="0" smtClean="0">
                <a:latin typeface="+mn-lt"/>
                <a:cs typeface="Courier New" panose="02070309020205020404" pitchFamily="49" charset="0"/>
              </a:rPr>
              <a:t>vectorization</a:t>
            </a:r>
            <a:r>
              <a:rPr lang="en-US" sz="1800" dirty="0" smtClean="0">
                <a:latin typeface="+mn-lt"/>
                <a:cs typeface="Courier New" panose="02070309020205020404" pitchFamily="49" charset="0"/>
              </a:rPr>
              <a:t>.</a:t>
            </a:r>
            <a:endParaRPr lang="en-US" sz="18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3443" y="1921370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[10]: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813163" y="76200"/>
            <a:ext cx="8153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None/>
            </a:pPr>
            <a:r>
              <a:rPr lang="en-US" sz="4400" b="1" dirty="0" smtClean="0"/>
              <a:t>Working with text</a:t>
            </a:r>
            <a:endParaRPr lang="en-US" sz="4400" b="1" dirty="0"/>
          </a:p>
        </p:txBody>
      </p:sp>
      <p:sp>
        <p:nvSpPr>
          <p:cNvPr id="2" name="Rectangle 1"/>
          <p:cNvSpPr/>
          <p:nvPr/>
        </p:nvSpPr>
        <p:spPr>
          <a:xfrm>
            <a:off x="694528" y="863379"/>
            <a:ext cx="812836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Vectorized</a:t>
            </a:r>
            <a:r>
              <a:rPr lang="en-US" sz="2000" dirty="0" smtClean="0"/>
              <a:t> operations can also be done on 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2000" dirty="0" smtClean="0"/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data.medallion.head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2971800"/>
            <a:ext cx="81283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This column contains anonymized versions of the taxis' medallions.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/>
              <a:t>attribute gives access to many </a:t>
            </a:r>
            <a:r>
              <a:rPr lang="en-US" sz="2000" dirty="0" err="1" smtClean="0"/>
              <a:t>vectorized</a:t>
            </a:r>
            <a:r>
              <a:rPr lang="en-US" sz="2000" dirty="0" smtClean="0"/>
              <a:t> string functions.</a:t>
            </a:r>
          </a:p>
          <a:p>
            <a:endParaRPr lang="en-US" sz="1200" dirty="0"/>
          </a:p>
          <a:p>
            <a:r>
              <a:rPr lang="en-US" sz="2000" dirty="0" smtClean="0"/>
              <a:t>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data.medallion.str.slice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(0,4).head(3)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49" y="1981200"/>
            <a:ext cx="4642507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516" y="4435735"/>
            <a:ext cx="155354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78956" y="5257800"/>
            <a:ext cx="81283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Series.str.slice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/>
              <a:t>- slice </a:t>
            </a:r>
            <a:r>
              <a:rPr lang="en-US" sz="2000" dirty="0"/>
              <a:t>substrings from each element in the </a:t>
            </a:r>
            <a:r>
              <a:rPr lang="en-US" sz="2000" dirty="0" smtClean="0"/>
              <a:t>Series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These functions are essential when you are working with datasets so large that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 smtClean="0"/>
              <a:t>loop would be slow.</a:t>
            </a:r>
          </a:p>
        </p:txBody>
      </p:sp>
      <p:sp>
        <p:nvSpPr>
          <p:cNvPr id="8" name="Rectangle 7"/>
          <p:cNvSpPr/>
          <p:nvPr/>
        </p:nvSpPr>
        <p:spPr>
          <a:xfrm>
            <a:off x="4119" y="2184678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[7]: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010" y="4593969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[8]: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838200" y="381000"/>
            <a:ext cx="8153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None/>
            </a:pPr>
            <a:r>
              <a:rPr lang="en-US" sz="4400" b="1" dirty="0" smtClean="0"/>
              <a:t>Working with dates and time</a:t>
            </a:r>
            <a:endParaRPr lang="en-US" sz="4400" b="1" dirty="0"/>
          </a:p>
        </p:txBody>
      </p:sp>
      <p:sp>
        <p:nvSpPr>
          <p:cNvPr id="2" name="Rectangle 1"/>
          <p:cNvSpPr/>
          <p:nvPr/>
        </p:nvSpPr>
        <p:spPr>
          <a:xfrm>
            <a:off x="710835" y="1371600"/>
            <a:ext cx="8128363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Pandas provides many methods to operate on dates and times: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Getting the day, day of week, hour, etc. from dates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Selecting range of dates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Computing time ranges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Dealing with different time zones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These operations only work on Series with </a:t>
            </a:r>
            <a:r>
              <a:rPr lang="en-US" sz="2000" i="1" dirty="0" smtClean="0"/>
              <a:t>datetimes64 </a:t>
            </a:r>
            <a:r>
              <a:rPr lang="en-US" sz="2000" dirty="0" smtClean="0"/>
              <a:t>  datatype or with </a:t>
            </a:r>
            <a:r>
              <a:rPr lang="en-US" sz="2000" i="1" dirty="0" err="1" smtClean="0"/>
              <a:t>DatetimeIndex</a:t>
            </a:r>
            <a:r>
              <a:rPr lang="en-US" sz="2000" dirty="0" smtClean="0"/>
              <a:t> objects (used to index values with dates or times).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In practice there are many ways to get such objects from raw data like CSV files.</a:t>
            </a:r>
          </a:p>
        </p:txBody>
      </p:sp>
    </p:spTree>
    <p:extLst>
      <p:ext uri="{BB962C8B-B14F-4D97-AF65-F5344CB8AC3E}">
        <p14:creationId xmlns:p14="http://schemas.microsoft.com/office/powerpoint/2010/main" val="7750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838200" y="381000"/>
            <a:ext cx="8153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None/>
            </a:pPr>
            <a:r>
              <a:rPr lang="en-US" sz="4400" b="1" dirty="0" smtClean="0"/>
              <a:t>Working with dates and time</a:t>
            </a:r>
            <a:endParaRPr lang="en-US" sz="4400" b="1" dirty="0"/>
          </a:p>
        </p:txBody>
      </p:sp>
      <p:sp>
        <p:nvSpPr>
          <p:cNvPr id="2" name="Rectangle 1"/>
          <p:cNvSpPr/>
          <p:nvPr/>
        </p:nvSpPr>
        <p:spPr>
          <a:xfrm>
            <a:off x="710835" y="1371600"/>
            <a:ext cx="8128363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We used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parse_dates</a:t>
            </a:r>
            <a:r>
              <a:rPr lang="en-US" sz="2000" dirty="0" smtClean="0"/>
              <a:t> keyword arguments in the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/>
              <a:t>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Another example is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pd.to_datetime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/>
              <a:t>function</a:t>
            </a:r>
          </a:p>
          <a:p>
            <a:endParaRPr lang="en-US" sz="2000" dirty="0" smtClean="0"/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data_filename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='data/nyc_data.csv'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data_filename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t1 = d['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trip_time_in_secs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'] 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pd.to_datetime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(t1) 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t2.head(7)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40" y="4419600"/>
            <a:ext cx="4886325" cy="1625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22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838200" y="381000"/>
            <a:ext cx="8153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None/>
            </a:pPr>
            <a:r>
              <a:rPr lang="en-US" sz="4400" b="1" dirty="0" smtClean="0"/>
              <a:t>Working with dates and time</a:t>
            </a:r>
            <a:endParaRPr lang="en-US" sz="4400" b="1" dirty="0"/>
          </a:p>
        </p:txBody>
      </p:sp>
      <p:sp>
        <p:nvSpPr>
          <p:cNvPr id="2" name="Rectangle 1"/>
          <p:cNvSpPr/>
          <p:nvPr/>
        </p:nvSpPr>
        <p:spPr>
          <a:xfrm>
            <a:off x="710835" y="1371600"/>
            <a:ext cx="81283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sz="2000" dirty="0" smtClean="0"/>
              <a:t> attribute of </a:t>
            </a:r>
            <a:r>
              <a:rPr lang="en-US" sz="2000" dirty="0" err="1" smtClean="0"/>
              <a:t>datetime</a:t>
            </a:r>
            <a:r>
              <a:rPr lang="en-US" sz="2000" dirty="0" smtClean="0"/>
              <a:t> objects gives us access to </a:t>
            </a:r>
            <a:r>
              <a:rPr lang="en-US" sz="2000" dirty="0" err="1" smtClean="0"/>
              <a:t>datetime</a:t>
            </a:r>
            <a:r>
              <a:rPr lang="en-US" sz="2000" dirty="0" smtClean="0"/>
              <a:t>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Here is how to get the day of week of the taxi trips (</a:t>
            </a:r>
            <a:r>
              <a:rPr lang="en-US" sz="1800" dirty="0" smtClean="0"/>
              <a:t>Monday= 0, Sunday =6</a:t>
            </a:r>
            <a:r>
              <a:rPr lang="en-US" sz="20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data.pickup_datetime.dt.dayofweek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[::200000]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200400"/>
            <a:ext cx="226262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8200" y="4944475"/>
            <a:ext cx="7467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syntax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[::n] </a:t>
            </a:r>
            <a:r>
              <a:rPr lang="en-US" sz="1800" dirty="0" smtClean="0">
                <a:latin typeface="+mn-lt"/>
                <a:cs typeface="Courier New" panose="02070309020205020404" pitchFamily="49" charset="0"/>
              </a:rPr>
              <a:t>means </a:t>
            </a:r>
            <a:r>
              <a:rPr lang="en-US" sz="2000" dirty="0" smtClean="0"/>
              <a:t>getting every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baseline="30000" dirty="0" smtClean="0"/>
              <a:t>th</a:t>
            </a:r>
            <a:r>
              <a:rPr lang="en-US" sz="2000" dirty="0"/>
              <a:t> element starting at </a:t>
            </a:r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35998" y="2555100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 [8]:</a:t>
            </a:r>
          </a:p>
        </p:txBody>
      </p:sp>
    </p:spTree>
    <p:extLst>
      <p:ext uri="{BB962C8B-B14F-4D97-AF65-F5344CB8AC3E}">
        <p14:creationId xmlns:p14="http://schemas.microsoft.com/office/powerpoint/2010/main" val="7750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838200" y="381000"/>
            <a:ext cx="8153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None/>
            </a:pPr>
            <a:r>
              <a:rPr lang="en-US" sz="4400" b="1" dirty="0"/>
              <a:t>Working with dates and time</a:t>
            </a:r>
          </a:p>
        </p:txBody>
      </p:sp>
      <p:sp>
        <p:nvSpPr>
          <p:cNvPr id="2" name="Rectangle 1"/>
          <p:cNvSpPr/>
          <p:nvPr/>
        </p:nvSpPr>
        <p:spPr>
          <a:xfrm>
            <a:off x="710835" y="1371600"/>
            <a:ext cx="8128363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Let's select all night trips that finished the next day: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150" dirty="0"/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day_p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data.pickup_datetime.dt.day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day_d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data.dropoff_datetime.dt.day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selection = 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day_p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day_d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print(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data.loc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[selection]))</a:t>
            </a:r>
          </a:p>
          <a:p>
            <a:pPr lvl="1"/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data.loc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[selection].head(3)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05201"/>
            <a:ext cx="8305800" cy="171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8355" y="1853514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[8]: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5522848"/>
            <a:ext cx="746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day_p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day_d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 smtClean="0"/>
              <a:t>expression is a Series of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 smtClean="0"/>
              <a:t> for selecting the rows that have different pickup and </a:t>
            </a:r>
            <a:r>
              <a:rPr lang="en-US" sz="2000" dirty="0" err="1" smtClean="0"/>
              <a:t>dropoff</a:t>
            </a:r>
            <a:r>
              <a:rPr lang="en-US" sz="2000" dirty="0" smtClean="0"/>
              <a:t> days.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50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692331" y="493986"/>
            <a:ext cx="8229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None/>
            </a:pPr>
            <a:r>
              <a:rPr lang="en-US" sz="4000" b="1" dirty="0" smtClean="0"/>
              <a:t>The Original dataset</a:t>
            </a:r>
            <a:endParaRPr lang="en-US" sz="4000" b="1" dirty="0"/>
          </a:p>
        </p:txBody>
      </p:sp>
      <p:sp>
        <p:nvSpPr>
          <p:cNvPr id="2" name="Rectangle 1"/>
          <p:cNvSpPr/>
          <p:nvPr/>
        </p:nvSpPr>
        <p:spPr>
          <a:xfrm>
            <a:off x="692331" y="2057400"/>
            <a:ext cx="80641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Here</a:t>
            </a:r>
            <a:r>
              <a:rPr lang="en-US" dirty="0"/>
              <a:t>, we will explore a dataset containing the taxi trips made in New York City 2013. </a:t>
            </a:r>
            <a:endParaRPr lang="en-US" dirty="0" smtClean="0"/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Maintained </a:t>
            </a:r>
            <a:r>
              <a:rPr lang="en-US" sz="2000" dirty="0"/>
              <a:t>by the </a:t>
            </a:r>
            <a:r>
              <a:rPr lang="en-US" sz="2000" b="1" dirty="0"/>
              <a:t>New York City Taxi</a:t>
            </a:r>
            <a:r>
              <a:rPr lang="en-US" sz="2000" dirty="0"/>
              <a:t> and Limousine Commission, </a:t>
            </a:r>
            <a:endParaRPr lang="en-US" sz="2000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This 50GB dataset contains the date, time, geographical coordinates of pickup and drop-off locations, fare, and other information for 170 million taxi trips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46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838200" y="381000"/>
            <a:ext cx="8153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None/>
            </a:pPr>
            <a:r>
              <a:rPr lang="en-US" sz="4400" b="1" dirty="0" smtClean="0"/>
              <a:t>Handling missing data</a:t>
            </a:r>
            <a:endParaRPr lang="en-US" sz="4400" b="1" dirty="0"/>
          </a:p>
        </p:txBody>
      </p:sp>
      <p:sp>
        <p:nvSpPr>
          <p:cNvPr id="2" name="Rectangle 1"/>
          <p:cNvSpPr/>
          <p:nvPr/>
        </p:nvSpPr>
        <p:spPr>
          <a:xfrm>
            <a:off x="710835" y="1371600"/>
            <a:ext cx="812836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Real-world dataset are rarely perfect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Having missing values in a dataset is the rule rather than the exception.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Pandas provides functionality for handling missing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 practice you can let pandas deal with missing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 other time  you may want control over the missing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You may want to discard missing data for some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You may want to replace missing data with a default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 pandas, missing data is represented by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2000" dirty="0" smtClean="0"/>
              <a:t> (Not a Number)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Several Series and </a:t>
            </a:r>
            <a:r>
              <a:rPr lang="en-US" sz="2000" dirty="0" err="1" smtClean="0"/>
              <a:t>DataFrame</a:t>
            </a:r>
            <a:r>
              <a:rPr lang="en-US" sz="2000" dirty="0" smtClean="0"/>
              <a:t> methods are provided to deal with missing data: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isnull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800" dirty="0" smtClean="0"/>
              <a:t>indicates whether values are null or not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800" dirty="0"/>
              <a:t>indicates </a:t>
            </a:r>
            <a:r>
              <a:rPr lang="en-US" sz="1800" dirty="0" smtClean="0"/>
              <a:t>the opposite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ropna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800" dirty="0" smtClean="0"/>
              <a:t>removes missing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illna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(some default value) </a:t>
            </a:r>
            <a:r>
              <a:rPr lang="en-US" sz="1800" dirty="0" smtClean="0"/>
              <a:t>replaces missing data with a default value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50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838200" y="381000"/>
            <a:ext cx="8153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None/>
            </a:pPr>
            <a:r>
              <a:rPr lang="en-US" sz="4400" b="1" dirty="0" smtClean="0"/>
              <a:t>Group-by</a:t>
            </a:r>
            <a:endParaRPr lang="en-US" sz="4400" b="1" dirty="0"/>
          </a:p>
        </p:txBody>
      </p:sp>
      <p:sp>
        <p:nvSpPr>
          <p:cNvPr id="2" name="Rectangle 1"/>
          <p:cNvSpPr/>
          <p:nvPr/>
        </p:nvSpPr>
        <p:spPr>
          <a:xfrm>
            <a:off x="710835" y="1371600"/>
            <a:ext cx="812836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i="1" dirty="0" smtClean="0"/>
              <a:t>group-by</a:t>
            </a:r>
            <a:r>
              <a:rPr lang="en-US" dirty="0" smtClean="0"/>
              <a:t> operation typically consists of one or several of the following steps:</a:t>
            </a:r>
            <a:endParaRPr lang="en-US" dirty="0"/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Splitting the data into groups that share common attributes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Applying a function to every group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Recombining the results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Pandas provides user-friendly facilities to perform group-by manipulations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7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838200" y="76200"/>
            <a:ext cx="8153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None/>
            </a:pPr>
            <a:r>
              <a:rPr lang="en-US" sz="4400" b="1" dirty="0" smtClean="0"/>
              <a:t>Weekly statistics</a:t>
            </a:r>
            <a:endParaRPr lang="en-US" sz="4400" b="1" dirty="0"/>
          </a:p>
        </p:txBody>
      </p:sp>
      <p:sp>
        <p:nvSpPr>
          <p:cNvPr id="2" name="Rectangle 1"/>
          <p:cNvSpPr/>
          <p:nvPr/>
        </p:nvSpPr>
        <p:spPr>
          <a:xfrm>
            <a:off x="710834" y="921841"/>
            <a:ext cx="8128363" cy="5406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For the weekly statistics in our dataset we need to split the data into weekly groups.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pandas provides the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method for this purpose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spcBef>
                <a:spcPts val="0"/>
              </a:spcBef>
            </a:pPr>
            <a:r>
              <a:rPr lang="en-US" sz="185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eekly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data.groupby</a:t>
            </a:r>
            <a:r>
              <a:rPr lang="en-US" sz="1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data.pickup_datetime.dt.weekofyear</a:t>
            </a:r>
            <a:r>
              <a:rPr lang="en-US" sz="1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1000"/>
              </a:spcBef>
            </a:pPr>
            <a:r>
              <a:rPr lang="en-US" sz="185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8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en(weekly)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data.pickup_datetime.dt.weekofyear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</a:t>
            </a:r>
            <a:r>
              <a:rPr lang="en-US" dirty="0" smtClean="0"/>
              <a:t>s a Series instance with the week number of  every ride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method returns an object with one group per value of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weekofyear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  <a:cs typeface="Courier New" panose="02070309020205020404" pitchFamily="49" charset="0"/>
              </a:rPr>
              <a:t>Since there are 52 weeks in the year,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weekly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contains 52 different groups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838200" y="378144"/>
            <a:ext cx="8153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None/>
            </a:pPr>
            <a:r>
              <a:rPr lang="en-US" sz="4400" b="1" dirty="0"/>
              <a:t>Weekly statistics</a:t>
            </a:r>
          </a:p>
        </p:txBody>
      </p:sp>
      <p:sp>
        <p:nvSpPr>
          <p:cNvPr id="2" name="Rectangle 1"/>
          <p:cNvSpPr/>
          <p:nvPr/>
        </p:nvSpPr>
        <p:spPr>
          <a:xfrm>
            <a:off x="710835" y="1371600"/>
            <a:ext cx="81283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size() </a:t>
            </a:r>
            <a:r>
              <a:rPr lang="en-US" dirty="0" smtClean="0"/>
              <a:t>method returns the number of rows in each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weekly.size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.head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82" y="3200400"/>
            <a:ext cx="2251018" cy="2215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0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838200" y="56402"/>
            <a:ext cx="8153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None/>
            </a:pPr>
            <a:r>
              <a:rPr lang="en-US" sz="4400" b="1" dirty="0" smtClean="0"/>
              <a:t>The histogram</a:t>
            </a:r>
            <a:endParaRPr lang="en-US" sz="4400" b="1" dirty="0"/>
          </a:p>
        </p:txBody>
      </p:sp>
      <p:sp>
        <p:nvSpPr>
          <p:cNvPr id="2" name="Rectangle 1"/>
          <p:cNvSpPr/>
          <p:nvPr/>
        </p:nvSpPr>
        <p:spPr>
          <a:xfrm>
            <a:off x="539578" y="673443"/>
            <a:ext cx="8140882" cy="1390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weekly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data.groupby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data.pickup_datetime.dt.weekofyear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spcBef>
                <a:spcPts val="50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weekly.size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spcBef>
                <a:spcPts val="50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(kind="bar",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=(12,9))</a:t>
            </a:r>
          </a:p>
          <a:p>
            <a:pPr lvl="1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012" y="2034723"/>
            <a:ext cx="6368388" cy="4761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59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762000" y="152400"/>
            <a:ext cx="8153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None/>
            </a:pPr>
            <a:r>
              <a:rPr lang="en-US" sz="4400" b="1" dirty="0" smtClean="0"/>
              <a:t>Plotting the number of rides</a:t>
            </a:r>
            <a:endParaRPr lang="en-US" sz="4400" b="1" dirty="0"/>
          </a:p>
        </p:txBody>
      </p:sp>
      <p:sp>
        <p:nvSpPr>
          <p:cNvPr id="2" name="Rectangle 1"/>
          <p:cNvSpPr/>
          <p:nvPr/>
        </p:nvSpPr>
        <p:spPr>
          <a:xfrm>
            <a:off x="696419" y="923900"/>
            <a:ext cx="81283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To create a meaningful plot we need to specify the appropriate x-axes with the dates of all 52 weeks.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weekly.pickup_datetime.first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x.head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300" y="2895600"/>
            <a:ext cx="5562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47905" y="5638800"/>
            <a:ext cx="81283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This Series contains the date of the first item in every group.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782594" y="76199"/>
            <a:ext cx="8153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None/>
            </a:pPr>
            <a:r>
              <a:rPr lang="en-US" sz="4400" b="1" dirty="0" smtClean="0"/>
              <a:t>The plot</a:t>
            </a:r>
            <a:endParaRPr lang="en-US" sz="4400" b="1" dirty="0"/>
          </a:p>
        </p:txBody>
      </p:sp>
      <p:sp>
        <p:nvSpPr>
          <p:cNvPr id="2" name="Rectangle 1"/>
          <p:cNvSpPr/>
          <p:nvPr/>
        </p:nvSpPr>
        <p:spPr>
          <a:xfrm>
            <a:off x="702596" y="845640"/>
            <a:ext cx="8128363" cy="333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Now we create a new Series with the values in our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 smtClean="0"/>
              <a:t> object, and indexed by the dates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The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plot() </a:t>
            </a:r>
            <a:r>
              <a:rPr lang="en-US" sz="2000" dirty="0" smtClean="0">
                <a:latin typeface="+mn-lt"/>
                <a:cs typeface="Courier New" panose="02070309020205020404" pitchFamily="49" charset="0"/>
              </a:rPr>
              <a:t>method of this new Series creates the plot we need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50" dirty="0"/>
              <a:t>Pandas includes automatically tick resolution adjustment for regular frequency time-series </a:t>
            </a:r>
            <a:endParaRPr lang="en-US" sz="1550" dirty="0" smtClean="0">
              <a:latin typeface="+mn-lt"/>
              <a:cs typeface="Courier New" panose="02070309020205020404" pitchFamily="49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latin typeface="+mn-lt"/>
              <a:cs typeface="Courier New" panose="02070309020205020404" pitchFamily="49" charset="0"/>
            </a:endParaRPr>
          </a:p>
          <a:p>
            <a:pPr lvl="1">
              <a:spcAft>
                <a:spcPts val="400"/>
              </a:spcAft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pd.Series(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y.values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index=x).plot()</a:t>
            </a:r>
          </a:p>
          <a:p>
            <a:pPr lvl="1">
              <a:spcAft>
                <a:spcPts val="400"/>
              </a:spcAf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lt.ylim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(0)  # Set the lower y value to 0.</a:t>
            </a:r>
          </a:p>
          <a:p>
            <a:pPr lvl="1">
              <a:spcAft>
                <a:spcPts val="400"/>
              </a:spcAf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lt.xlabel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('Week')  # Label of the x axis.</a:t>
            </a:r>
          </a:p>
          <a:p>
            <a:pPr lvl="1">
              <a:spcAft>
                <a:spcPts val="400"/>
              </a:spcAf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lt.ylabel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('Taxi rides')  # Label of the y axis.</a:t>
            </a:r>
          </a:p>
          <a:p>
            <a:pPr lvl="1">
              <a:spcAft>
                <a:spcPts val="600"/>
              </a:spcAft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3886200"/>
            <a:ext cx="4473242" cy="2790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319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782594" y="76199"/>
            <a:ext cx="8153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None/>
            </a:pPr>
            <a:r>
              <a:rPr lang="en-US" sz="4400" b="1" dirty="0" smtClean="0"/>
              <a:t>Line plots</a:t>
            </a:r>
            <a:endParaRPr lang="en-US" sz="4400" b="1" dirty="0"/>
          </a:p>
        </p:txBody>
      </p:sp>
      <p:sp>
        <p:nvSpPr>
          <p:cNvPr id="2" name="Rectangle 1"/>
          <p:cNvSpPr/>
          <p:nvPr/>
        </p:nvSpPr>
        <p:spPr>
          <a:xfrm>
            <a:off x="702596" y="845640"/>
            <a:ext cx="8060404" cy="5606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Line plots are charts used to show the change in a numeric variable based on some other ordered variable. </a:t>
            </a:r>
            <a:endParaRPr lang="en-US" sz="20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Line </a:t>
            </a:r>
            <a:r>
              <a:rPr lang="en-US" sz="2000" dirty="0"/>
              <a:t>plots are often used to plot time series data to show the evolution of a variable over time. </a:t>
            </a:r>
            <a:endParaRPr lang="en-US" sz="20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Line </a:t>
            </a:r>
            <a:r>
              <a:rPr lang="en-US" sz="2000" dirty="0"/>
              <a:t>plots are the default plot type when using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df.plot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so you don't have to specify the kind argument when making a line plot in pandas. </a:t>
            </a:r>
            <a:endParaRPr lang="en-US" sz="20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Let's </a:t>
            </a:r>
            <a:r>
              <a:rPr lang="en-US" sz="2000" dirty="0"/>
              <a:t>create some fake time series data and plot it with a line </a:t>
            </a:r>
            <a:r>
              <a:rPr lang="en-US" sz="2000" dirty="0" smtClean="0"/>
              <a:t>plot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dirty="0">
              <a:latin typeface="+mn-lt"/>
              <a:cs typeface="Courier New" panose="02070309020205020404" pitchFamily="49" charset="0"/>
            </a:endParaRPr>
          </a:p>
          <a:p>
            <a:pPr lvl="1">
              <a:spcAft>
                <a:spcPts val="40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some data</a:t>
            </a:r>
          </a:p>
          <a:p>
            <a:pPr lvl="1">
              <a:spcAft>
                <a:spcPts val="40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years = [y for y in range(1950,2016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lvl="1">
              <a:spcAft>
                <a:spcPts val="400"/>
              </a:spcAft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40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readings = [(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y+np.random.uniform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(0,20)-1900) for y in years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400"/>
              </a:spcAft>
            </a:pPr>
            <a:endParaRPr lang="en-US" sz="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400"/>
              </a:spcAft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time_df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year":years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readings":readings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lvl="1">
              <a:spcAft>
                <a:spcPts val="400"/>
              </a:spcAft>
            </a:pP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Aft>
                <a:spcPts val="40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Plot the data</a:t>
            </a:r>
          </a:p>
          <a:p>
            <a:pPr lvl="1">
              <a:spcAft>
                <a:spcPts val="400"/>
              </a:spcAft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time_df.plot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(x="year",</a:t>
            </a:r>
          </a:p>
          <a:p>
            <a:pPr lvl="1">
              <a:spcAft>
                <a:spcPts val="40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y="readings",</a:t>
            </a:r>
          </a:p>
          <a:p>
            <a:pPr lvl="1">
              <a:spcAft>
                <a:spcPts val="400"/>
              </a:spcAft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=(9,9))</a:t>
            </a:r>
          </a:p>
        </p:txBody>
      </p:sp>
    </p:spTree>
    <p:extLst>
      <p:ext uri="{BB962C8B-B14F-4D97-AF65-F5344CB8AC3E}">
        <p14:creationId xmlns:p14="http://schemas.microsoft.com/office/powerpoint/2010/main" val="376382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782594" y="76199"/>
            <a:ext cx="8153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None/>
            </a:pPr>
            <a:r>
              <a:rPr lang="en-US" sz="4400" b="1" dirty="0" smtClean="0"/>
              <a:t>The plot</a:t>
            </a:r>
            <a:endParaRPr lang="en-US" sz="4400" b="1" dirty="0"/>
          </a:p>
        </p:txBody>
      </p:sp>
      <p:sp>
        <p:nvSpPr>
          <p:cNvPr id="2" name="Rectangle 1"/>
          <p:cNvSpPr/>
          <p:nvPr/>
        </p:nvSpPr>
        <p:spPr>
          <a:xfrm>
            <a:off x="702596" y="845640"/>
            <a:ext cx="81283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The plot for the fake series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960" y="1371600"/>
            <a:ext cx="6322640" cy="544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44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782594" y="76199"/>
            <a:ext cx="8153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None/>
            </a:pPr>
            <a:r>
              <a:rPr lang="en-US" sz="4400" b="1" dirty="0" smtClean="0"/>
              <a:t>Portion of Facebook graph</a:t>
            </a:r>
            <a:endParaRPr lang="en-US" sz="4400" b="1" dirty="0"/>
          </a:p>
        </p:txBody>
      </p:sp>
      <p:sp>
        <p:nvSpPr>
          <p:cNvPr id="2" name="Rectangle 1"/>
          <p:cNvSpPr/>
          <p:nvPr/>
        </p:nvSpPr>
        <p:spPr>
          <a:xfrm>
            <a:off x="533400" y="845639"/>
            <a:ext cx="8128363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graph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nx.read_edgelist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('3980.edges')</a:t>
            </a:r>
          </a:p>
          <a:p>
            <a:pPr>
              <a:spcAft>
                <a:spcPts val="0"/>
              </a:spcAf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graph.nodes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spcAft>
                <a:spcPts val="0"/>
              </a:spcAf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graph.edges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nx.draw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(graph)</a:t>
            </a:r>
          </a:p>
          <a:p>
            <a:pPr>
              <a:spcAft>
                <a:spcPts val="0"/>
              </a:spcAf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082" y="3505200"/>
            <a:ext cx="4178718" cy="3067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44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1171303" y="152400"/>
            <a:ext cx="6705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None/>
            </a:pPr>
            <a:r>
              <a:rPr lang="en-US" sz="4400" b="1" dirty="0" smtClean="0"/>
              <a:t>The subset of the dataset</a:t>
            </a:r>
            <a:endParaRPr lang="en-US" sz="4400" b="1" dirty="0"/>
          </a:p>
        </p:txBody>
      </p:sp>
      <p:sp>
        <p:nvSpPr>
          <p:cNvPr id="2" name="Rectangle 1"/>
          <p:cNvSpPr/>
          <p:nvPr/>
        </p:nvSpPr>
        <p:spPr>
          <a:xfrm>
            <a:off x="710837" y="934904"/>
            <a:ext cx="79629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To keep the analysis times reasonable we will analyze a subset of this dataset containing 0.5% of all trips (about 850,000 rides).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Compressed, </a:t>
            </a:r>
            <a:r>
              <a:rPr lang="en-US" sz="2200" dirty="0" smtClean="0"/>
              <a:t>this subset </a:t>
            </a:r>
            <a:r>
              <a:rPr lang="en-US" sz="2200" dirty="0"/>
              <a:t>data represents a little less than 100MB.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will find the data subset we will be using in this </a:t>
            </a:r>
            <a:r>
              <a:rPr lang="en-US" sz="2200" dirty="0" smtClean="0"/>
              <a:t>part in the </a:t>
            </a:r>
            <a:r>
              <a:rPr lang="en-US" sz="2200" dirty="0" err="1" smtClean="0">
                <a:solidFill>
                  <a:srgbClr val="0070C0"/>
                </a:solidFill>
              </a:rPr>
              <a:t>minibook</a:t>
            </a:r>
            <a:r>
              <a:rPr lang="en-US" sz="2200" dirty="0" smtClean="0"/>
              <a:t> folder.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 original 50GB dataset contained 24 zipped CSV files (a data and a fare file for every month).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A </a:t>
            </a:r>
            <a:r>
              <a:rPr lang="en-US" sz="2200" dirty="0"/>
              <a:t>Python script </a:t>
            </a:r>
            <a:r>
              <a:rPr lang="en-US" sz="2200" dirty="0" smtClean="0"/>
              <a:t>was used to go </a:t>
            </a:r>
            <a:r>
              <a:rPr lang="en-US" sz="2200" dirty="0"/>
              <a:t>through all of these files and extracting one row out of 200 rows.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Then, the</a:t>
            </a:r>
            <a:r>
              <a:rPr lang="en-US" sz="2200" dirty="0"/>
              <a:t> rows </a:t>
            </a:r>
            <a:r>
              <a:rPr lang="en-US" sz="2200" dirty="0" smtClean="0"/>
              <a:t>were ordered by </a:t>
            </a:r>
            <a:r>
              <a:rPr lang="en-US" sz="2200" dirty="0"/>
              <a:t>chronological order (using the pickup time). </a:t>
            </a:r>
            <a:endParaRPr lang="en-US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</a:t>
            </a:r>
            <a:r>
              <a:rPr lang="en-US" sz="2200" dirty="0" smtClean="0"/>
              <a:t>ll </a:t>
            </a:r>
            <a:r>
              <a:rPr lang="en-US" sz="2200" dirty="0"/>
              <a:t>rows with inconsistent </a:t>
            </a:r>
            <a:r>
              <a:rPr lang="en-US" sz="2200" dirty="0" smtClean="0"/>
              <a:t>coordinates has bee removed.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The coordinates </a:t>
            </a:r>
            <a:r>
              <a:rPr lang="en-US" sz="2200" dirty="0"/>
              <a:t>of a rectangle surrounding </a:t>
            </a:r>
            <a:r>
              <a:rPr lang="en-US" sz="2200" dirty="0" smtClean="0"/>
              <a:t>Manhattan has been defined </a:t>
            </a:r>
            <a:r>
              <a:rPr lang="en-US" sz="2200" dirty="0"/>
              <a:t>(to restrict </a:t>
            </a:r>
            <a:r>
              <a:rPr lang="en-US" sz="2200" dirty="0" smtClean="0"/>
              <a:t>to </a:t>
            </a:r>
            <a:r>
              <a:rPr lang="en-US" sz="2200" dirty="0"/>
              <a:t>this area </a:t>
            </a:r>
            <a:r>
              <a:rPr lang="en-US" sz="2200" dirty="0" smtClean="0"/>
              <a:t>only </a:t>
            </a:r>
            <a:r>
              <a:rPr lang="en-US" sz="2200" dirty="0"/>
              <a:t>the rows where both pickup and </a:t>
            </a:r>
            <a:r>
              <a:rPr lang="en-US" sz="2200" dirty="0" smtClean="0"/>
              <a:t>drop-off </a:t>
            </a:r>
            <a:r>
              <a:rPr lang="en-US" sz="2200" dirty="0"/>
              <a:t>locations were within this </a:t>
            </a:r>
            <a:r>
              <a:rPr lang="en-US" sz="2200" dirty="0" smtClean="0"/>
              <a:t>rectangle has been kept)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4094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838200" y="381000"/>
            <a:ext cx="81534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None/>
            </a:pPr>
            <a:r>
              <a:rPr lang="en-US" sz="4400" b="1" dirty="0" smtClean="0"/>
              <a:t>References</a:t>
            </a:r>
            <a:endParaRPr lang="en-US" sz="4400" b="1" dirty="0"/>
          </a:p>
        </p:txBody>
      </p:sp>
      <p:sp>
        <p:nvSpPr>
          <p:cNvPr id="2" name="Rectangle 1"/>
          <p:cNvSpPr/>
          <p:nvPr/>
        </p:nvSpPr>
        <p:spPr>
          <a:xfrm>
            <a:off x="710835" y="1371600"/>
            <a:ext cx="8128363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hamelg.blogspot.com/2015/11/python-for-data-analysis-part-17.html</a:t>
            </a:r>
            <a:endParaRPr lang="en-US" sz="2000" dirty="0" smtClean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762000" y="380999"/>
            <a:ext cx="7696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None/>
            </a:pPr>
            <a:r>
              <a:rPr lang="en-US" sz="4100" b="1" dirty="0" smtClean="0"/>
              <a:t>  Using data </a:t>
            </a:r>
            <a:r>
              <a:rPr lang="en-US" sz="4400" b="1" dirty="0" smtClean="0"/>
              <a:t>science</a:t>
            </a:r>
            <a:r>
              <a:rPr lang="en-US" sz="4400" b="1" dirty="0"/>
              <a:t> libraries </a:t>
            </a:r>
            <a:endParaRPr lang="en-US" sz="4100" b="1" dirty="0"/>
          </a:p>
        </p:txBody>
      </p:sp>
      <p:sp>
        <p:nvSpPr>
          <p:cNvPr id="2" name="Rectangle 1"/>
          <p:cNvSpPr/>
          <p:nvPr/>
        </p:nvSpPr>
        <p:spPr>
          <a:xfrm>
            <a:off x="533400" y="1371600"/>
            <a:ext cx="8305800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Let's </a:t>
            </a:r>
            <a:r>
              <a:rPr lang="en-US" dirty="0"/>
              <a:t>import a few packages we will </a:t>
            </a:r>
            <a:r>
              <a:rPr lang="en-US" dirty="0" smtClean="0"/>
              <a:t>need</a:t>
            </a:r>
          </a:p>
          <a:p>
            <a:endParaRPr lang="en-US" sz="2000" dirty="0"/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  <a:cs typeface="Courier New" panose="02070309020205020404" pitchFamily="49" charset="0"/>
              </a:rPr>
              <a:t>It is common practice to import </a:t>
            </a:r>
            <a:r>
              <a:rPr lang="en-US" dirty="0" err="1" smtClean="0">
                <a:latin typeface="+mn-lt"/>
                <a:cs typeface="Courier New" panose="02070309020205020404" pitchFamily="49" charset="0"/>
              </a:rPr>
              <a:t>NumPy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and assign it the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alias.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  <a:cs typeface="Courier New" panose="02070309020205020404" pitchFamily="49" charset="0"/>
              </a:rPr>
              <a:t>Same for pandas with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en-US" sz="2000" dirty="0">
              <a:latin typeface="+mn-lt"/>
              <a:cs typeface="Courier New" panose="02070309020205020404" pitchFamily="49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  <a:cs typeface="Courier New" panose="02070309020205020404" pitchFamily="49" charset="0"/>
              </a:rPr>
              <a:t>And for </a:t>
            </a:r>
            <a:r>
              <a:rPr lang="en-US" dirty="0" err="1" smtClean="0">
                <a:latin typeface="+mn-lt"/>
                <a:cs typeface="Courier New" panose="02070309020205020404" pitchFamily="49" charset="0"/>
              </a:rPr>
              <a:t>matplotlib's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interface named </a:t>
            </a:r>
            <a:r>
              <a:rPr lang="en-US" dirty="0" err="1" smtClean="0">
                <a:latin typeface="+mn-lt"/>
                <a:cs typeface="Courier New" panose="02070309020205020404" pitchFamily="49" charset="0"/>
              </a:rPr>
              <a:t>pyplot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with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+mn-lt"/>
                <a:cs typeface="Courier New" panose="02070309020205020404" pitchFamily="49" charset="0"/>
              </a:rPr>
              <a:t>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inline 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tells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dirty="0" smtClean="0">
                <a:latin typeface="+mn-lt"/>
                <a:cs typeface="Courier New" panose="02070309020205020404" pitchFamily="49" charset="0"/>
              </a:rPr>
              <a:t> to render figures as static images in the Notebook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71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930876" y="572869"/>
            <a:ext cx="7924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>
              <a:buNone/>
            </a:pPr>
            <a:r>
              <a:rPr lang="en-US" sz="3600" b="1" dirty="0" smtClean="0"/>
              <a:t>Using the data subsets</a:t>
            </a:r>
            <a:endParaRPr lang="en-US" sz="3600" b="1" dirty="0"/>
          </a:p>
        </p:txBody>
      </p:sp>
      <p:sp>
        <p:nvSpPr>
          <p:cNvPr id="2" name="Rectangle 1"/>
          <p:cNvSpPr/>
          <p:nvPr/>
        </p:nvSpPr>
        <p:spPr>
          <a:xfrm>
            <a:off x="674914" y="1600200"/>
            <a:ext cx="79356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Move to the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chapter2</a:t>
            </a:r>
            <a:r>
              <a:rPr lang="en-US" dirty="0" smtClean="0"/>
              <a:t> subdirectory in the </a:t>
            </a:r>
            <a:r>
              <a:rPr lang="en-US" dirty="0" err="1" smtClean="0"/>
              <a:t>minibook's</a:t>
            </a:r>
            <a:r>
              <a:rPr lang="en-US" dirty="0" smtClean="0"/>
              <a:t> directory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Download the data subset, available on the book's data</a:t>
            </a:r>
          </a:p>
          <a:p>
            <a:pPr marL="346075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github.com/ipython-</a:t>
            </a:r>
            <a:r>
              <a:rPr lang="en-US" b="1" dirty="0" smtClean="0">
                <a:hlinkClick r:id="rId3"/>
              </a:rPr>
              <a:t>books</a:t>
            </a:r>
            <a:r>
              <a:rPr lang="en-US" dirty="0" smtClean="0">
                <a:hlinkClick r:id="rId3"/>
              </a:rPr>
              <a:t>/minibook-2nd-</a:t>
            </a:r>
            <a:r>
              <a:rPr lang="en-US" b="1" dirty="0" smtClean="0">
                <a:hlinkClick r:id="rId3"/>
              </a:rPr>
              <a:t>data</a:t>
            </a:r>
            <a:r>
              <a:rPr lang="en-US" dirty="0"/>
              <a:t> </a:t>
            </a:r>
            <a:r>
              <a:rPr lang="en-US" dirty="0" smtClean="0"/>
              <a:t>and extract it in the current directory.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nyc_data.csv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contains information about the rides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nyc_fare.csv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contains information about the fares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2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7921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4800" b="1" dirty="0" smtClean="0"/>
              <a:t>Reading files</a:t>
            </a:r>
            <a:endParaRPr lang="en" sz="4800" b="1" dirty="0"/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458200" cy="56197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00050" lvl="1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data_filename ='data/nyc_data.csv'</a:t>
            </a:r>
          </a:p>
          <a:p>
            <a:pPr marL="400050" lvl="1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 dirty="0">
                <a:latin typeface="Courier New" panose="02070309020205020404" pitchFamily="49" charset="0"/>
                <a:ea typeface="Times New Roman"/>
                <a:cs typeface="Courier New" panose="02070309020205020404" pitchFamily="49" charset="0"/>
                <a:sym typeface="Times New Roman"/>
              </a:rPr>
              <a:t>fare_filename ='data/nyc_fare.csv</a:t>
            </a: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'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latin typeface="Times New Roman"/>
                <a:cs typeface="Times New Roman"/>
                <a:sym typeface="Times New Roman"/>
              </a:rPr>
              <a:t>Pandas provides  a powerful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Times New Roman"/>
              </a:rPr>
              <a:t>read_csv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Times New Roman"/>
              </a:rPr>
              <a:t>()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  <a:sym typeface="Times New Roman"/>
              </a:rPr>
              <a:t>function that can read virtually any CSV file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000" dirty="0" smtClean="0">
                <a:latin typeface="Times New Roman"/>
                <a:cs typeface="Times New Roman"/>
                <a:sym typeface="Times New Roman"/>
              </a:rPr>
              <a:t>Here we just need to specify which columns contain the dates so that pandas can parse them correctly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sz="800" dirty="0" smtClean="0">
              <a:latin typeface="Times New Roman"/>
              <a:cs typeface="Times New Roman"/>
              <a:sym typeface="Times New Roman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(data_filename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parse_dates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pickup_datetime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dropoff_datetime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400050" lvl="1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fare=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(fare_filename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parse_dates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pickup_datetime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'])</a:t>
            </a:r>
          </a:p>
          <a:p>
            <a:pPr marL="400050" lvl="1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data.head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00050" lvl="1" indent="0">
              <a:spcBef>
                <a:spcPts val="400"/>
              </a:spcBef>
              <a:spcAft>
                <a:spcPts val="0"/>
              </a:spcAft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400"/>
              </a:spcBef>
              <a:spcAft>
                <a:spcPts val="0"/>
              </a:spcAft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400"/>
              </a:spcBef>
              <a:spcAft>
                <a:spcPts val="0"/>
              </a:spcAft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400"/>
              </a:spcBef>
              <a:spcAft>
                <a:spcPts val="0"/>
              </a:spcAft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400"/>
              </a:spcBef>
              <a:spcAft>
                <a:spcPts val="0"/>
              </a:spcAft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400"/>
              </a:spcBef>
              <a:spcAft>
                <a:spcPts val="0"/>
              </a:spcAft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spcBef>
                <a:spcPts val="400"/>
              </a:spcBef>
              <a:spcAft>
                <a:spcPts val="0"/>
              </a:spcAft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Times" pitchFamily="18" charset="0"/>
                <a:cs typeface="Courier New" panose="02070309020205020404" pitchFamily="49" charset="0"/>
              </a:rPr>
              <a:t>The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head() </a:t>
            </a:r>
            <a:r>
              <a:rPr lang="en-US" sz="2000" dirty="0" smtClean="0">
                <a:cs typeface="Courier New" panose="02070309020205020404" pitchFamily="49" charset="0"/>
              </a:rPr>
              <a:t>method of </a:t>
            </a:r>
            <a:r>
              <a:rPr lang="en-US" sz="2000" dirty="0" err="1" smtClean="0">
                <a:cs typeface="Courier New" panose="02070309020205020404" pitchFamily="49" charset="0"/>
              </a:rPr>
              <a:t>DataFrames</a:t>
            </a:r>
            <a:r>
              <a:rPr lang="en-US" sz="2000" dirty="0" smtClean="0">
                <a:cs typeface="Courier New" panose="02070309020205020404" pitchFamily="49" charset="0"/>
              </a:rPr>
              <a:t>  displays the first few lines</a:t>
            </a:r>
            <a:endParaRPr lang="en-US" sz="2000" dirty="0">
              <a:cs typeface="Courier New" panose="02070309020205020404" pitchFamily="49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23038"/>
            <a:ext cx="848258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581516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921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4800" b="1" dirty="0" smtClean="0"/>
              <a:t>Displaying the dataset </a:t>
            </a:r>
            <a:endParaRPr lang="en" sz="4800" b="1" dirty="0"/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5435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2000" dirty="0" smtClean="0"/>
              <a:t>Similarly, the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tail() </a:t>
            </a:r>
            <a:r>
              <a:rPr lang="en-US" sz="2000" dirty="0" smtClean="0"/>
              <a:t>method displays the last few lines of a </a:t>
            </a:r>
            <a:r>
              <a:rPr lang="en-US" sz="2000" dirty="0" err="1" smtClean="0"/>
              <a:t>DataFrame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describe() </a:t>
            </a:r>
            <a:r>
              <a:rPr lang="en-US" sz="2000" dirty="0" smtClean="0"/>
              <a:t>method shows basic statistics of all columns </a:t>
            </a:r>
            <a:endParaRPr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92" y="2076451"/>
            <a:ext cx="8595508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0581516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105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35328</TotalTime>
  <Words>3726</Words>
  <Application>Microsoft Office PowerPoint</Application>
  <PresentationFormat>On-screen Show (4:3)</PresentationFormat>
  <Paragraphs>663</Paragraphs>
  <Slides>50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Reading files</vt:lpstr>
      <vt:lpstr>Displaying the dataset </vt:lpstr>
      <vt:lpstr>Making plots with matplotlib</vt:lpstr>
      <vt:lpstr>Selecting columns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Zachary Dodds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Dichev, Christo</dc:creator>
  <cp:lastModifiedBy>ramadmin</cp:lastModifiedBy>
  <cp:revision>857</cp:revision>
  <cp:lastPrinted>2013-01-29T01:49:14Z</cp:lastPrinted>
  <dcterms:created xsi:type="dcterms:W3CDTF">2010-08-30T00:55:03Z</dcterms:created>
  <dcterms:modified xsi:type="dcterms:W3CDTF">2017-05-03T15:49:23Z</dcterms:modified>
</cp:coreProperties>
</file>