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301" r:id="rId3"/>
    <p:sldId id="302" r:id="rId4"/>
    <p:sldId id="263" r:id="rId5"/>
    <p:sldId id="264" r:id="rId6"/>
    <p:sldId id="266" r:id="rId7"/>
    <p:sldId id="297" r:id="rId8"/>
    <p:sldId id="300" r:id="rId9"/>
    <p:sldId id="267" r:id="rId10"/>
    <p:sldId id="269" r:id="rId11"/>
    <p:sldId id="270" r:id="rId12"/>
    <p:sldId id="303" r:id="rId13"/>
    <p:sldId id="274" r:id="rId14"/>
    <p:sldId id="273" r:id="rId15"/>
    <p:sldId id="292" r:id="rId16"/>
    <p:sldId id="295" r:id="rId17"/>
    <p:sldId id="272" r:id="rId18"/>
    <p:sldId id="271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90" r:id="rId33"/>
    <p:sldId id="289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98C9"/>
    <a:srgbClr val="006600"/>
    <a:srgbClr val="0000CC"/>
    <a:srgbClr val="660066"/>
    <a:srgbClr val="FFCC00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392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72E4EA3-6F91-4BA8-B033-7286B2C90A20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85BD3D62-4A2D-4358-B66E-66085AAB701B}">
      <dgm:prSet phldrT="[Text]" custT="1"/>
      <dgm:spPr/>
      <dgm:t>
        <a:bodyPr/>
        <a:lstStyle/>
        <a:p>
          <a:r>
            <a:rPr lang="en-US" sz="3600" dirty="0" smtClean="0"/>
            <a:t>Graphs &amp; Colors</a:t>
          </a:r>
          <a:endParaRPr lang="en-US" sz="3600" dirty="0"/>
        </a:p>
      </dgm:t>
    </dgm:pt>
    <dgm:pt modelId="{3531E28F-3220-483F-88FD-28778AC9CDD3}" type="parTrans" cxnId="{BBB45F0D-4DC7-4D6B-96CC-60A88B30F37C}">
      <dgm:prSet/>
      <dgm:spPr/>
      <dgm:t>
        <a:bodyPr/>
        <a:lstStyle/>
        <a:p>
          <a:endParaRPr lang="en-US"/>
        </a:p>
      </dgm:t>
    </dgm:pt>
    <dgm:pt modelId="{4EF56445-85DF-4677-9110-73AA1CC52C59}" type="sibTrans" cxnId="{BBB45F0D-4DC7-4D6B-96CC-60A88B30F37C}">
      <dgm:prSet/>
      <dgm:spPr/>
      <dgm:t>
        <a:bodyPr/>
        <a:lstStyle/>
        <a:p>
          <a:endParaRPr lang="en-US"/>
        </a:p>
      </dgm:t>
    </dgm:pt>
    <dgm:pt modelId="{78561B19-1A8E-4BE3-8A0A-D86266F79614}">
      <dgm:prSet phldrT="[Text]" custT="1"/>
      <dgm:spPr/>
      <dgm:t>
        <a:bodyPr/>
        <a:lstStyle/>
        <a:p>
          <a:r>
            <a:rPr lang="en-US" sz="8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END</a:t>
          </a:r>
          <a:endParaRPr lang="en-US" sz="80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E87FC199-3168-4D38-855F-5020F0AC0A46}" type="parTrans" cxnId="{B7E0B56E-17D8-4BA3-B890-6F4F1B77F0B2}">
      <dgm:prSet/>
      <dgm:spPr/>
      <dgm:t>
        <a:bodyPr/>
        <a:lstStyle/>
        <a:p>
          <a:endParaRPr lang="en-US"/>
        </a:p>
      </dgm:t>
    </dgm:pt>
    <dgm:pt modelId="{3CF5AB7E-CF95-4AFC-91CF-5768E3E6D38A}" type="sibTrans" cxnId="{B7E0B56E-17D8-4BA3-B890-6F4F1B77F0B2}">
      <dgm:prSet/>
      <dgm:spPr/>
      <dgm:t>
        <a:bodyPr/>
        <a:lstStyle/>
        <a:p>
          <a:endParaRPr lang="en-US"/>
        </a:p>
      </dgm:t>
    </dgm:pt>
    <dgm:pt modelId="{30A838E8-ED51-4367-9661-EADEEB38535D}" type="pres">
      <dgm:prSet presAssocID="{872E4EA3-6F91-4BA8-B033-7286B2C90A20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2B95549-6674-4FEF-B02C-FD37AD979777}" type="pres">
      <dgm:prSet presAssocID="{85BD3D62-4A2D-4358-B66E-66085AAB701B}" presName="root1" presStyleCnt="0"/>
      <dgm:spPr/>
    </dgm:pt>
    <dgm:pt modelId="{70E364DF-75AD-4686-BEAF-7C308E56154A}" type="pres">
      <dgm:prSet presAssocID="{85BD3D62-4A2D-4358-B66E-66085AAB701B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F4E9615-A518-4E15-9B79-969328AAFC21}" type="pres">
      <dgm:prSet presAssocID="{85BD3D62-4A2D-4358-B66E-66085AAB701B}" presName="level2hierChild" presStyleCnt="0"/>
      <dgm:spPr/>
    </dgm:pt>
    <dgm:pt modelId="{B446BBF1-BD6A-4BD7-8D2A-EB5594444CDF}" type="pres">
      <dgm:prSet presAssocID="{E87FC199-3168-4D38-855F-5020F0AC0A46}" presName="conn2-1" presStyleLbl="parChTrans1D2" presStyleIdx="0" presStyleCnt="1"/>
      <dgm:spPr/>
      <dgm:t>
        <a:bodyPr/>
        <a:lstStyle/>
        <a:p>
          <a:endParaRPr lang="en-US"/>
        </a:p>
      </dgm:t>
    </dgm:pt>
    <dgm:pt modelId="{14317EDA-857B-45A4-A89C-EB0725ACB4F5}" type="pres">
      <dgm:prSet presAssocID="{E87FC199-3168-4D38-855F-5020F0AC0A46}" presName="connTx" presStyleLbl="parChTrans1D2" presStyleIdx="0" presStyleCnt="1"/>
      <dgm:spPr/>
      <dgm:t>
        <a:bodyPr/>
        <a:lstStyle/>
        <a:p>
          <a:endParaRPr lang="en-US"/>
        </a:p>
      </dgm:t>
    </dgm:pt>
    <dgm:pt modelId="{4E67B55F-06A9-4E23-882F-0C06FE38CE49}" type="pres">
      <dgm:prSet presAssocID="{78561B19-1A8E-4BE3-8A0A-D86266F79614}" presName="root2" presStyleCnt="0"/>
      <dgm:spPr/>
    </dgm:pt>
    <dgm:pt modelId="{254002DB-6A90-45DD-B073-EB064E549D9B}" type="pres">
      <dgm:prSet presAssocID="{78561B19-1A8E-4BE3-8A0A-D86266F79614}" presName="LevelTwoTextNode" presStyleLbl="node2" presStyleIdx="0" presStyleCnt="1" custScaleX="117997" custScaleY="19736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6C67F32-C291-4C8A-9113-8304994E2111}" type="pres">
      <dgm:prSet presAssocID="{78561B19-1A8E-4BE3-8A0A-D86266F79614}" presName="level3hierChild" presStyleCnt="0"/>
      <dgm:spPr/>
    </dgm:pt>
  </dgm:ptLst>
  <dgm:cxnLst>
    <dgm:cxn modelId="{BBB45F0D-4DC7-4D6B-96CC-60A88B30F37C}" srcId="{872E4EA3-6F91-4BA8-B033-7286B2C90A20}" destId="{85BD3D62-4A2D-4358-B66E-66085AAB701B}" srcOrd="0" destOrd="0" parTransId="{3531E28F-3220-483F-88FD-28778AC9CDD3}" sibTransId="{4EF56445-85DF-4677-9110-73AA1CC52C59}"/>
    <dgm:cxn modelId="{58B125DA-1788-4F6C-8F13-0947FF857EEF}" type="presOf" srcId="{E87FC199-3168-4D38-855F-5020F0AC0A46}" destId="{14317EDA-857B-45A4-A89C-EB0725ACB4F5}" srcOrd="1" destOrd="0" presId="urn:microsoft.com/office/officeart/2008/layout/HorizontalMultiLevelHierarchy"/>
    <dgm:cxn modelId="{69B2A605-DFBC-4DA2-98A7-F53DBB0E7E6E}" type="presOf" srcId="{78561B19-1A8E-4BE3-8A0A-D86266F79614}" destId="{254002DB-6A90-45DD-B073-EB064E549D9B}" srcOrd="0" destOrd="0" presId="urn:microsoft.com/office/officeart/2008/layout/HorizontalMultiLevelHierarchy"/>
    <dgm:cxn modelId="{AF40FC7E-376C-4AE4-8543-03A973B46A63}" type="presOf" srcId="{85BD3D62-4A2D-4358-B66E-66085AAB701B}" destId="{70E364DF-75AD-4686-BEAF-7C308E56154A}" srcOrd="0" destOrd="0" presId="urn:microsoft.com/office/officeart/2008/layout/HorizontalMultiLevelHierarchy"/>
    <dgm:cxn modelId="{CEC1E9DB-DD0B-4344-808F-016F53186FAB}" type="presOf" srcId="{E87FC199-3168-4D38-855F-5020F0AC0A46}" destId="{B446BBF1-BD6A-4BD7-8D2A-EB5594444CDF}" srcOrd="0" destOrd="0" presId="urn:microsoft.com/office/officeart/2008/layout/HorizontalMultiLevelHierarchy"/>
    <dgm:cxn modelId="{B7E0B56E-17D8-4BA3-B890-6F4F1B77F0B2}" srcId="{85BD3D62-4A2D-4358-B66E-66085AAB701B}" destId="{78561B19-1A8E-4BE3-8A0A-D86266F79614}" srcOrd="0" destOrd="0" parTransId="{E87FC199-3168-4D38-855F-5020F0AC0A46}" sibTransId="{3CF5AB7E-CF95-4AFC-91CF-5768E3E6D38A}"/>
    <dgm:cxn modelId="{525B5878-CE07-409D-BCFC-1472173014A7}" type="presOf" srcId="{872E4EA3-6F91-4BA8-B033-7286B2C90A20}" destId="{30A838E8-ED51-4367-9661-EADEEB38535D}" srcOrd="0" destOrd="0" presId="urn:microsoft.com/office/officeart/2008/layout/HorizontalMultiLevelHierarchy"/>
    <dgm:cxn modelId="{CB2828BD-AAA2-4584-83B7-1FFB5B32C7C6}" type="presParOf" srcId="{30A838E8-ED51-4367-9661-EADEEB38535D}" destId="{B2B95549-6674-4FEF-B02C-FD37AD979777}" srcOrd="0" destOrd="0" presId="urn:microsoft.com/office/officeart/2008/layout/HorizontalMultiLevelHierarchy"/>
    <dgm:cxn modelId="{37FA6691-ECAB-4D2E-A7C0-BEA45E3187A6}" type="presParOf" srcId="{B2B95549-6674-4FEF-B02C-FD37AD979777}" destId="{70E364DF-75AD-4686-BEAF-7C308E56154A}" srcOrd="0" destOrd="0" presId="urn:microsoft.com/office/officeart/2008/layout/HorizontalMultiLevelHierarchy"/>
    <dgm:cxn modelId="{5B4CB801-A897-4E13-9BFA-3D88BA55B1BB}" type="presParOf" srcId="{B2B95549-6674-4FEF-B02C-FD37AD979777}" destId="{7F4E9615-A518-4E15-9B79-969328AAFC21}" srcOrd="1" destOrd="0" presId="urn:microsoft.com/office/officeart/2008/layout/HorizontalMultiLevelHierarchy"/>
    <dgm:cxn modelId="{66B18918-F45E-4BD1-BCCC-DD7B9A0B32D1}" type="presParOf" srcId="{7F4E9615-A518-4E15-9B79-969328AAFC21}" destId="{B446BBF1-BD6A-4BD7-8D2A-EB5594444CDF}" srcOrd="0" destOrd="0" presId="urn:microsoft.com/office/officeart/2008/layout/HorizontalMultiLevelHierarchy"/>
    <dgm:cxn modelId="{D9EB34A8-00FA-4B07-92BA-7C1814FCC730}" type="presParOf" srcId="{B446BBF1-BD6A-4BD7-8D2A-EB5594444CDF}" destId="{14317EDA-857B-45A4-A89C-EB0725ACB4F5}" srcOrd="0" destOrd="0" presId="urn:microsoft.com/office/officeart/2008/layout/HorizontalMultiLevelHierarchy"/>
    <dgm:cxn modelId="{8D43BB51-4B3D-43C3-A2BE-5397071AB8F1}" type="presParOf" srcId="{7F4E9615-A518-4E15-9B79-969328AAFC21}" destId="{4E67B55F-06A9-4E23-882F-0C06FE38CE49}" srcOrd="1" destOrd="0" presId="urn:microsoft.com/office/officeart/2008/layout/HorizontalMultiLevelHierarchy"/>
    <dgm:cxn modelId="{28520C92-ED48-4659-A1E2-E32D7B35F3AD}" type="presParOf" srcId="{4E67B55F-06A9-4E23-882F-0C06FE38CE49}" destId="{254002DB-6A90-45DD-B073-EB064E549D9B}" srcOrd="0" destOrd="0" presId="urn:microsoft.com/office/officeart/2008/layout/HorizontalMultiLevelHierarchy"/>
    <dgm:cxn modelId="{6A14AA01-2A2B-497D-B314-AE19AB32E9C9}" type="presParOf" srcId="{4E67B55F-06A9-4E23-882F-0C06FE38CE49}" destId="{46C67F32-C291-4C8A-9113-8304994E2111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46BBF1-BD6A-4BD7-8D2A-EB5594444CDF}">
      <dsp:nvSpPr>
        <dsp:cNvPr id="0" name=""/>
        <dsp:cNvSpPr/>
      </dsp:nvSpPr>
      <dsp:spPr>
        <a:xfrm>
          <a:off x="1689223" y="1986280"/>
          <a:ext cx="50554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05548" y="45720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929358" y="2019361"/>
        <a:ext cx="25277" cy="25277"/>
      </dsp:txXfrm>
    </dsp:sp>
    <dsp:sp modelId="{70E364DF-75AD-4686-BEAF-7C308E56154A}">
      <dsp:nvSpPr>
        <dsp:cNvPr id="0" name=""/>
        <dsp:cNvSpPr/>
      </dsp:nvSpPr>
      <dsp:spPr>
        <a:xfrm rot="16200000">
          <a:off x="-724136" y="1646673"/>
          <a:ext cx="4056066" cy="77065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Graphs &amp; Colors</a:t>
          </a:r>
          <a:endParaRPr lang="en-US" sz="3600" kern="1200" dirty="0"/>
        </a:p>
      </dsp:txBody>
      <dsp:txXfrm>
        <a:off x="-724136" y="1646673"/>
        <a:ext cx="4056066" cy="770652"/>
      </dsp:txXfrm>
    </dsp:sp>
    <dsp:sp modelId="{254002DB-6A90-45DD-B073-EB064E549D9B}">
      <dsp:nvSpPr>
        <dsp:cNvPr id="0" name=""/>
        <dsp:cNvSpPr/>
      </dsp:nvSpPr>
      <dsp:spPr>
        <a:xfrm>
          <a:off x="2194771" y="1271489"/>
          <a:ext cx="2982658" cy="152102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ctr" defTabSz="3556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END</a:t>
          </a:r>
          <a:endParaRPr lang="en-US" sz="80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194771" y="1271489"/>
        <a:ext cx="2982658" cy="15210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B4A98-6690-4313-92F1-F76654595882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890C8-E9D0-4DC3-90EE-FAF1A0CB6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203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B4A98-6690-4313-92F1-F76654595882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890C8-E9D0-4DC3-90EE-FAF1A0CB6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174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B4A98-6690-4313-92F1-F76654595882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890C8-E9D0-4DC3-90EE-FAF1A0CB6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147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B4A98-6690-4313-92F1-F76654595882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890C8-E9D0-4DC3-90EE-FAF1A0CB6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66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B4A98-6690-4313-92F1-F76654595882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890C8-E9D0-4DC3-90EE-FAF1A0CB6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884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B4A98-6690-4313-92F1-F76654595882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890C8-E9D0-4DC3-90EE-FAF1A0CB6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318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B4A98-6690-4313-92F1-F76654595882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890C8-E9D0-4DC3-90EE-FAF1A0CB6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516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B4A98-6690-4313-92F1-F76654595882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890C8-E9D0-4DC3-90EE-FAF1A0CB6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357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B4A98-6690-4313-92F1-F76654595882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890C8-E9D0-4DC3-90EE-FAF1A0CB6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964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B4A98-6690-4313-92F1-F76654595882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890C8-E9D0-4DC3-90EE-FAF1A0CB6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929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B4A98-6690-4313-92F1-F76654595882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890C8-E9D0-4DC3-90EE-FAF1A0CB6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405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CB4A98-6690-4313-92F1-F76654595882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0890C8-E9D0-4DC3-90EE-FAF1A0CB6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919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louds Wallpaper Free Download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080"/>
            <a:ext cx="9144000" cy="3869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33600"/>
            <a:ext cx="9144000" cy="3505200"/>
          </a:xfrm>
          <a:prstGeom prst="rect">
            <a:avLst/>
          </a:prstGeom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319" y="6096001"/>
            <a:ext cx="7620000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2590800" y="533403"/>
            <a:ext cx="4495800" cy="1323439"/>
          </a:xfrm>
          <a:prstGeom prst="rect">
            <a:avLst/>
          </a:prstGeom>
          <a:noFill/>
          <a:effectLst>
            <a:outerShdw blurRad="50800" dist="889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80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PYTHON</a:t>
            </a:r>
            <a:endParaRPr lang="en-US" sz="80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1676402"/>
            <a:ext cx="1371600" cy="136239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348548" y="5757445"/>
            <a:ext cx="218585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Prof. Muhammad Saeed</a:t>
            </a:r>
          </a:p>
        </p:txBody>
      </p:sp>
    </p:spTree>
    <p:extLst>
      <p:ext uri="{BB962C8B-B14F-4D97-AF65-F5344CB8AC3E}">
        <p14:creationId xmlns:p14="http://schemas.microsoft.com/office/powerpoint/2010/main" val="2150803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319" y="6096001"/>
            <a:ext cx="7620000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04F96-A36F-4966-9DF8-64C5F7ADA143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551876"/>
            <a:ext cx="7772400" cy="52014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</a:tabLst>
            </a:pPr>
            <a:r>
              <a:rPr lang="en-US" sz="3200" b="1" dirty="0" smtClean="0">
                <a:solidFill>
                  <a:srgbClr val="00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Graph </a:t>
            </a:r>
            <a:r>
              <a:rPr 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2D</a:t>
            </a:r>
            <a:endParaRPr lang="en-US" sz="2400" b="1" dirty="0" smtClean="0">
              <a:solidFill>
                <a:srgbClr val="0033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</a:tabLst>
            </a:pPr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Multiple </a:t>
            </a:r>
            <a:r>
              <a:rPr 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Graphs …………..</a:t>
            </a:r>
          </a:p>
          <a:p>
            <a:r>
              <a:rPr lang="en-US" sz="2000" dirty="0" smtClean="0">
                <a:solidFill>
                  <a:srgbClr val="0000CC"/>
                </a:solidFill>
              </a:rPr>
              <a:t>import </a:t>
            </a:r>
            <a:r>
              <a:rPr lang="en-US" sz="2000" dirty="0" err="1">
                <a:solidFill>
                  <a:srgbClr val="0000CC"/>
                </a:solidFill>
              </a:rPr>
              <a:t>matplotlib.pyplot</a:t>
            </a:r>
            <a:r>
              <a:rPr lang="en-US" sz="2000" dirty="0">
                <a:solidFill>
                  <a:srgbClr val="0000CC"/>
                </a:solidFill>
              </a:rPr>
              <a:t> </a:t>
            </a:r>
            <a:r>
              <a:rPr lang="en-US" sz="2000" dirty="0" smtClean="0">
                <a:solidFill>
                  <a:srgbClr val="0000CC"/>
                </a:solidFill>
              </a:rPr>
              <a:t>as plt</a:t>
            </a:r>
          </a:p>
          <a:p>
            <a:r>
              <a:rPr lang="en-US" sz="2000" dirty="0" smtClean="0">
                <a:solidFill>
                  <a:srgbClr val="0000CC"/>
                </a:solidFill>
              </a:rPr>
              <a:t>Import numpy as np</a:t>
            </a:r>
            <a:endParaRPr lang="en-US" sz="2000" dirty="0">
              <a:solidFill>
                <a:srgbClr val="0000CC"/>
              </a:solidFill>
            </a:endParaRPr>
          </a:p>
          <a:p>
            <a:endParaRPr lang="en-US" sz="2000" dirty="0" smtClean="0">
              <a:solidFill>
                <a:srgbClr val="0000CC"/>
              </a:solidFill>
            </a:endParaRPr>
          </a:p>
          <a:p>
            <a:r>
              <a:rPr lang="en-US" sz="2000" dirty="0" err="1" smtClean="0">
                <a:solidFill>
                  <a:srgbClr val="0000CC"/>
                </a:solidFill>
              </a:rPr>
              <a:t>clrs</a:t>
            </a:r>
            <a:r>
              <a:rPr lang="en-US" sz="2000" dirty="0" smtClean="0">
                <a:solidFill>
                  <a:srgbClr val="0000CC"/>
                </a:solidFill>
              </a:rPr>
              <a:t> </a:t>
            </a:r>
            <a:r>
              <a:rPr lang="en-US" sz="2000" dirty="0">
                <a:solidFill>
                  <a:srgbClr val="0000CC"/>
                </a:solidFill>
              </a:rPr>
              <a:t>= [</a:t>
            </a:r>
            <a:r>
              <a:rPr lang="en-US" sz="2000" i="1" dirty="0">
                <a:solidFill>
                  <a:srgbClr val="0000CC"/>
                </a:solidFill>
              </a:rPr>
              <a:t>'#FF0000','#FFFF00','#00FF00','#00FFFF','#0000FF']</a:t>
            </a:r>
          </a:p>
          <a:p>
            <a:r>
              <a:rPr lang="en-US" sz="2000" b="1" dirty="0" err="1">
                <a:solidFill>
                  <a:srgbClr val="006600"/>
                </a:solidFill>
              </a:rPr>
              <a:t>f</a:t>
            </a:r>
            <a:r>
              <a:rPr lang="en-US" sz="2000" b="1" dirty="0" err="1" smtClean="0">
                <a:solidFill>
                  <a:srgbClr val="006600"/>
                </a:solidFill>
              </a:rPr>
              <a:t>ig,ax</a:t>
            </a:r>
            <a:r>
              <a:rPr lang="en-US" sz="2000" b="1" dirty="0" smtClean="0">
                <a:solidFill>
                  <a:srgbClr val="006600"/>
                </a:solidFill>
              </a:rPr>
              <a:t> </a:t>
            </a:r>
            <a:r>
              <a:rPr lang="en-US" sz="2000" b="1" dirty="0">
                <a:solidFill>
                  <a:srgbClr val="006600"/>
                </a:solidFill>
              </a:rPr>
              <a:t>= </a:t>
            </a:r>
            <a:r>
              <a:rPr lang="en-US" sz="2000" b="1" dirty="0" err="1" smtClean="0">
                <a:solidFill>
                  <a:srgbClr val="006600"/>
                </a:solidFill>
              </a:rPr>
              <a:t>plt.subplots</a:t>
            </a:r>
            <a:r>
              <a:rPr lang="en-US" sz="2000" b="1" dirty="0" smtClean="0">
                <a:solidFill>
                  <a:srgbClr val="006600"/>
                </a:solidFill>
              </a:rPr>
              <a:t>(</a:t>
            </a:r>
            <a:r>
              <a:rPr lang="en-US" sz="2000" b="1" dirty="0" err="1" smtClean="0">
                <a:solidFill>
                  <a:srgbClr val="006600"/>
                </a:solidFill>
              </a:rPr>
              <a:t>nrows</a:t>
            </a:r>
            <a:r>
              <a:rPr lang="en-US" sz="2000" b="1" dirty="0" smtClean="0">
                <a:solidFill>
                  <a:srgbClr val="006600"/>
                </a:solidFill>
              </a:rPr>
              <a:t>=2,ncols=2, </a:t>
            </a:r>
            <a:r>
              <a:rPr lang="en-US" sz="2000" b="1" dirty="0" err="1" smtClean="0">
                <a:solidFill>
                  <a:srgbClr val="006600"/>
                </a:solidFill>
              </a:rPr>
              <a:t>figsize</a:t>
            </a:r>
            <a:r>
              <a:rPr lang="en-US" sz="2000" b="1" dirty="0" smtClean="0">
                <a:solidFill>
                  <a:srgbClr val="006600"/>
                </a:solidFill>
              </a:rPr>
              <a:t>=(12,8))</a:t>
            </a:r>
          </a:p>
          <a:p>
            <a:r>
              <a:rPr lang="en-US" sz="2000" b="1" dirty="0" smtClean="0">
                <a:solidFill>
                  <a:srgbClr val="006600"/>
                </a:solidFill>
              </a:rPr>
              <a:t>ax=</a:t>
            </a:r>
            <a:r>
              <a:rPr lang="en-US" sz="2000" b="1" dirty="0" err="1" smtClean="0">
                <a:solidFill>
                  <a:srgbClr val="006600"/>
                </a:solidFill>
              </a:rPr>
              <a:t>np.ravel</a:t>
            </a:r>
            <a:r>
              <a:rPr lang="en-US" sz="2000" b="1" dirty="0" smtClean="0">
                <a:solidFill>
                  <a:srgbClr val="006600"/>
                </a:solidFill>
              </a:rPr>
              <a:t>(ax)</a:t>
            </a:r>
            <a:endParaRPr lang="en-US" sz="2000" b="1" dirty="0">
              <a:solidFill>
                <a:srgbClr val="006600"/>
              </a:solidFill>
            </a:endParaRPr>
          </a:p>
          <a:p>
            <a:r>
              <a:rPr lang="en-US" sz="2000" dirty="0">
                <a:solidFill>
                  <a:srgbClr val="0000CC"/>
                </a:solidFill>
              </a:rPr>
              <a:t>y = </a:t>
            </a:r>
            <a:r>
              <a:rPr lang="en-US" sz="2000" dirty="0" err="1" smtClean="0">
                <a:solidFill>
                  <a:srgbClr val="0000CC"/>
                </a:solidFill>
              </a:rPr>
              <a:t>np.random.randn</a:t>
            </a:r>
            <a:r>
              <a:rPr lang="en-US" sz="2000" dirty="0" smtClean="0">
                <a:solidFill>
                  <a:srgbClr val="0000CC"/>
                </a:solidFill>
              </a:rPr>
              <a:t>(100</a:t>
            </a:r>
            <a:r>
              <a:rPr lang="en-US" sz="2000" dirty="0">
                <a:solidFill>
                  <a:srgbClr val="0000CC"/>
                </a:solidFill>
              </a:rPr>
              <a:t>)</a:t>
            </a:r>
          </a:p>
          <a:p>
            <a:r>
              <a:rPr lang="en-US" sz="2000" dirty="0">
                <a:solidFill>
                  <a:srgbClr val="0000CC"/>
                </a:solidFill>
              </a:rPr>
              <a:t>a</a:t>
            </a:r>
            <a:r>
              <a:rPr lang="en-US" sz="2000" dirty="0" smtClean="0">
                <a:solidFill>
                  <a:srgbClr val="0000CC"/>
                </a:solidFill>
              </a:rPr>
              <a:t>x[0].plot(y)</a:t>
            </a:r>
            <a:endParaRPr lang="en-US" sz="2000" dirty="0">
              <a:solidFill>
                <a:srgbClr val="0000CC"/>
              </a:solidFill>
            </a:endParaRPr>
          </a:p>
          <a:p>
            <a:r>
              <a:rPr lang="en-US" sz="2000" dirty="0" smtClean="0">
                <a:solidFill>
                  <a:srgbClr val="0000CC"/>
                </a:solidFill>
              </a:rPr>
              <a:t>ax[0].</a:t>
            </a:r>
            <a:r>
              <a:rPr lang="en-US" sz="2000" dirty="0" err="1" smtClean="0">
                <a:solidFill>
                  <a:srgbClr val="0000CC"/>
                </a:solidFill>
              </a:rPr>
              <a:t>set_title</a:t>
            </a:r>
            <a:r>
              <a:rPr lang="en-US" sz="2000" dirty="0">
                <a:solidFill>
                  <a:srgbClr val="0000CC"/>
                </a:solidFill>
              </a:rPr>
              <a:t>(</a:t>
            </a:r>
            <a:r>
              <a:rPr lang="en-US" sz="2000" i="1" dirty="0">
                <a:solidFill>
                  <a:srgbClr val="0000CC"/>
                </a:solidFill>
              </a:rPr>
              <a:t>'1</a:t>
            </a:r>
            <a:r>
              <a:rPr lang="en-US" sz="2000" i="1" dirty="0" smtClean="0">
                <a:solidFill>
                  <a:srgbClr val="0000CC"/>
                </a:solidFill>
              </a:rPr>
              <a:t>')</a:t>
            </a:r>
          </a:p>
          <a:p>
            <a:endParaRPr lang="en-US" sz="2000" i="1" dirty="0">
              <a:solidFill>
                <a:srgbClr val="0000CC"/>
              </a:solidFill>
            </a:endParaRPr>
          </a:p>
          <a:p>
            <a:r>
              <a:rPr lang="en-US" sz="2000" dirty="0" smtClean="0">
                <a:solidFill>
                  <a:srgbClr val="0000CC"/>
                </a:solidFill>
              </a:rPr>
              <a:t>y </a:t>
            </a:r>
            <a:r>
              <a:rPr lang="en-US" sz="2000" dirty="0">
                <a:solidFill>
                  <a:srgbClr val="0000CC"/>
                </a:solidFill>
              </a:rPr>
              <a:t>= </a:t>
            </a:r>
            <a:r>
              <a:rPr lang="en-US" sz="2000" dirty="0" err="1" smtClean="0">
                <a:solidFill>
                  <a:srgbClr val="0000CC"/>
                </a:solidFill>
              </a:rPr>
              <a:t>np.random.rand</a:t>
            </a:r>
            <a:r>
              <a:rPr lang="en-US" sz="2000" dirty="0" smtClean="0">
                <a:solidFill>
                  <a:srgbClr val="0000CC"/>
                </a:solidFill>
              </a:rPr>
              <a:t>(5</a:t>
            </a:r>
            <a:r>
              <a:rPr lang="en-US" sz="2000" dirty="0">
                <a:solidFill>
                  <a:srgbClr val="0000CC"/>
                </a:solidFill>
              </a:rPr>
              <a:t>)</a:t>
            </a:r>
          </a:p>
          <a:p>
            <a:r>
              <a:rPr lang="en-US" sz="2000" dirty="0">
                <a:solidFill>
                  <a:srgbClr val="0000CC"/>
                </a:solidFill>
              </a:rPr>
              <a:t>x = </a:t>
            </a:r>
            <a:r>
              <a:rPr lang="en-US" sz="2000" dirty="0" err="1" smtClean="0">
                <a:solidFill>
                  <a:srgbClr val="0000CC"/>
                </a:solidFill>
              </a:rPr>
              <a:t>np.arange</a:t>
            </a:r>
            <a:r>
              <a:rPr lang="en-US" sz="2000" dirty="0" smtClean="0">
                <a:solidFill>
                  <a:srgbClr val="0000CC"/>
                </a:solidFill>
              </a:rPr>
              <a:t>(5</a:t>
            </a:r>
            <a:r>
              <a:rPr lang="en-US" sz="2000" dirty="0">
                <a:solidFill>
                  <a:srgbClr val="0000CC"/>
                </a:solidFill>
              </a:rPr>
              <a:t>)</a:t>
            </a:r>
          </a:p>
          <a:p>
            <a:r>
              <a:rPr lang="en-US" sz="2000" dirty="0">
                <a:solidFill>
                  <a:srgbClr val="0000CC"/>
                </a:solidFill>
              </a:rPr>
              <a:t>a</a:t>
            </a:r>
            <a:r>
              <a:rPr lang="en-US" sz="2000" dirty="0" smtClean="0">
                <a:solidFill>
                  <a:srgbClr val="0000CC"/>
                </a:solidFill>
              </a:rPr>
              <a:t>x[1].bar(x</a:t>
            </a:r>
            <a:r>
              <a:rPr lang="en-US" sz="2000" dirty="0">
                <a:solidFill>
                  <a:srgbClr val="0000CC"/>
                </a:solidFill>
              </a:rPr>
              <a:t>, y)</a:t>
            </a:r>
          </a:p>
          <a:p>
            <a:r>
              <a:rPr lang="en-US" sz="2000" dirty="0">
                <a:solidFill>
                  <a:srgbClr val="0000CC"/>
                </a:solidFill>
              </a:rPr>
              <a:t>a</a:t>
            </a:r>
            <a:r>
              <a:rPr lang="en-US" sz="2000" dirty="0" smtClean="0">
                <a:solidFill>
                  <a:srgbClr val="0000CC"/>
                </a:solidFill>
              </a:rPr>
              <a:t>x[1].</a:t>
            </a:r>
            <a:r>
              <a:rPr lang="en-US" sz="2000" dirty="0" err="1" smtClean="0">
                <a:solidFill>
                  <a:srgbClr val="0000CC"/>
                </a:solidFill>
              </a:rPr>
              <a:t>set_title</a:t>
            </a:r>
            <a:r>
              <a:rPr lang="en-US" sz="2000" dirty="0">
                <a:solidFill>
                  <a:srgbClr val="0000CC"/>
                </a:solidFill>
              </a:rPr>
              <a:t>(</a:t>
            </a:r>
            <a:r>
              <a:rPr lang="en-US" sz="2000" i="1" dirty="0">
                <a:solidFill>
                  <a:srgbClr val="0000CC"/>
                </a:solidFill>
              </a:rPr>
              <a:t>'2</a:t>
            </a:r>
            <a:r>
              <a:rPr lang="en-US" sz="2000" i="1" dirty="0" smtClean="0">
                <a:solidFill>
                  <a:srgbClr val="0000CC"/>
                </a:solidFill>
              </a:rPr>
              <a:t>')</a:t>
            </a:r>
            <a:endParaRPr lang="en-US" sz="2000" b="1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Footer Placeholder 1"/>
          <p:cNvSpPr txBox="1">
            <a:spLocks/>
          </p:cNvSpPr>
          <p:nvPr/>
        </p:nvSpPr>
        <p:spPr>
          <a:xfrm>
            <a:off x="838200" y="6356352"/>
            <a:ext cx="5029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Python                                                                  Dept. Of Comp. Sc. &amp; IT, FUUAST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684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319" y="6096001"/>
            <a:ext cx="7620000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04F96-A36F-4966-9DF8-64C5F7ADA143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569416"/>
            <a:ext cx="77724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</a:tabLst>
            </a:pPr>
            <a:r>
              <a:rPr lang="en-US" sz="3200" b="1" dirty="0" smtClean="0">
                <a:solidFill>
                  <a:srgbClr val="00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Graph </a:t>
            </a:r>
            <a:r>
              <a:rPr 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2D</a:t>
            </a:r>
            <a:endParaRPr lang="en-US" sz="2400" b="1" dirty="0" smtClean="0">
              <a:solidFill>
                <a:srgbClr val="0033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</a:tabLst>
            </a:pPr>
            <a:r>
              <a:rPr 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------ Multiple Graphs</a:t>
            </a:r>
            <a:endParaRPr lang="en-US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000" dirty="0" smtClean="0">
                <a:solidFill>
                  <a:srgbClr val="0000CC"/>
                </a:solidFill>
              </a:rPr>
              <a:t>y </a:t>
            </a:r>
            <a:r>
              <a:rPr lang="en-US" sz="2000" dirty="0">
                <a:solidFill>
                  <a:srgbClr val="0000CC"/>
                </a:solidFill>
              </a:rPr>
              <a:t>= </a:t>
            </a:r>
            <a:r>
              <a:rPr lang="en-US" sz="2000" dirty="0" err="1" smtClean="0">
                <a:solidFill>
                  <a:srgbClr val="0000CC"/>
                </a:solidFill>
              </a:rPr>
              <a:t>np.random.rand</a:t>
            </a:r>
            <a:r>
              <a:rPr lang="en-US" sz="2000" dirty="0" smtClean="0">
                <a:solidFill>
                  <a:srgbClr val="0000CC"/>
                </a:solidFill>
              </a:rPr>
              <a:t>(5</a:t>
            </a:r>
            <a:r>
              <a:rPr lang="en-US" sz="2000" dirty="0">
                <a:solidFill>
                  <a:srgbClr val="0000CC"/>
                </a:solidFill>
              </a:rPr>
              <a:t>)</a:t>
            </a:r>
          </a:p>
          <a:p>
            <a:r>
              <a:rPr lang="en-US" sz="2000" dirty="0" smtClean="0">
                <a:solidFill>
                  <a:srgbClr val="0000CC"/>
                </a:solidFill>
              </a:rPr>
              <a:t>ax[2].pie(y</a:t>
            </a:r>
            <a:r>
              <a:rPr lang="en-US" sz="2000" dirty="0">
                <a:solidFill>
                  <a:srgbClr val="0000CC"/>
                </a:solidFill>
              </a:rPr>
              <a:t>, colors=</a:t>
            </a:r>
            <a:r>
              <a:rPr lang="en-US" sz="2000" dirty="0" err="1">
                <a:solidFill>
                  <a:srgbClr val="0000CC"/>
                </a:solidFill>
              </a:rPr>
              <a:t>clrs</a:t>
            </a:r>
            <a:r>
              <a:rPr lang="en-US" sz="2000" dirty="0">
                <a:solidFill>
                  <a:srgbClr val="0000CC"/>
                </a:solidFill>
              </a:rPr>
              <a:t>)</a:t>
            </a:r>
          </a:p>
          <a:p>
            <a:r>
              <a:rPr lang="en-US" sz="2000" dirty="0">
                <a:solidFill>
                  <a:srgbClr val="0000CC"/>
                </a:solidFill>
              </a:rPr>
              <a:t>a</a:t>
            </a:r>
            <a:r>
              <a:rPr lang="en-US" sz="2000" dirty="0" smtClean="0">
                <a:solidFill>
                  <a:srgbClr val="0000CC"/>
                </a:solidFill>
              </a:rPr>
              <a:t>x[2].</a:t>
            </a:r>
            <a:r>
              <a:rPr lang="en-US" sz="2000" dirty="0" err="1" smtClean="0">
                <a:solidFill>
                  <a:srgbClr val="0000CC"/>
                </a:solidFill>
              </a:rPr>
              <a:t>set_title</a:t>
            </a:r>
            <a:r>
              <a:rPr lang="en-US" sz="2000" dirty="0">
                <a:solidFill>
                  <a:srgbClr val="0000CC"/>
                </a:solidFill>
              </a:rPr>
              <a:t>(</a:t>
            </a:r>
            <a:r>
              <a:rPr lang="en-US" sz="2000" i="1" dirty="0">
                <a:solidFill>
                  <a:srgbClr val="0000CC"/>
                </a:solidFill>
              </a:rPr>
              <a:t>'3')</a:t>
            </a:r>
          </a:p>
          <a:p>
            <a:endParaRPr lang="en-US" sz="2000" dirty="0">
              <a:solidFill>
                <a:srgbClr val="0000CC"/>
              </a:solidFill>
            </a:endParaRPr>
          </a:p>
          <a:p>
            <a:r>
              <a:rPr lang="en-US" sz="2000" dirty="0">
                <a:solidFill>
                  <a:srgbClr val="0000CC"/>
                </a:solidFill>
              </a:rPr>
              <a:t>z = </a:t>
            </a:r>
            <a:r>
              <a:rPr lang="en-US" sz="2000" dirty="0" err="1" smtClean="0">
                <a:solidFill>
                  <a:srgbClr val="0000CC"/>
                </a:solidFill>
              </a:rPr>
              <a:t>np.random</a:t>
            </a:r>
            <a:r>
              <a:rPr lang="en-US" sz="2000" dirty="0" smtClean="0">
                <a:solidFill>
                  <a:srgbClr val="0000CC"/>
                </a:solidFill>
              </a:rPr>
              <a:t> </a:t>
            </a:r>
            <a:r>
              <a:rPr lang="en-US" sz="2000" dirty="0" err="1" smtClean="0">
                <a:solidFill>
                  <a:srgbClr val="0000CC"/>
                </a:solidFill>
              </a:rPr>
              <a:t>randn</a:t>
            </a:r>
            <a:r>
              <a:rPr lang="en-US" sz="2000" dirty="0" smtClean="0">
                <a:solidFill>
                  <a:srgbClr val="0000CC"/>
                </a:solidFill>
              </a:rPr>
              <a:t>(100</a:t>
            </a:r>
            <a:r>
              <a:rPr lang="en-US" sz="2000" dirty="0">
                <a:solidFill>
                  <a:srgbClr val="0000CC"/>
                </a:solidFill>
              </a:rPr>
              <a:t>, 2)</a:t>
            </a:r>
          </a:p>
          <a:p>
            <a:r>
              <a:rPr lang="en-US" sz="2000" dirty="0" smtClean="0">
                <a:solidFill>
                  <a:srgbClr val="0000CC"/>
                </a:solidFill>
              </a:rPr>
              <a:t>x </a:t>
            </a:r>
            <a:r>
              <a:rPr lang="en-US" sz="2000" dirty="0">
                <a:solidFill>
                  <a:srgbClr val="0000CC"/>
                </a:solidFill>
              </a:rPr>
              <a:t>= z[:, 0]</a:t>
            </a:r>
          </a:p>
          <a:p>
            <a:r>
              <a:rPr lang="en-US" sz="2000" dirty="0">
                <a:solidFill>
                  <a:srgbClr val="0000CC"/>
                </a:solidFill>
              </a:rPr>
              <a:t>y = z[:, 1]</a:t>
            </a:r>
          </a:p>
          <a:p>
            <a:r>
              <a:rPr lang="en-US" sz="2000" dirty="0">
                <a:solidFill>
                  <a:srgbClr val="0000CC"/>
                </a:solidFill>
              </a:rPr>
              <a:t>a</a:t>
            </a:r>
            <a:r>
              <a:rPr lang="en-US" sz="2000" dirty="0" smtClean="0">
                <a:solidFill>
                  <a:srgbClr val="0000CC"/>
                </a:solidFill>
              </a:rPr>
              <a:t>x[3].scatter(x</a:t>
            </a:r>
            <a:r>
              <a:rPr lang="en-US" sz="2000" dirty="0">
                <a:solidFill>
                  <a:srgbClr val="0000CC"/>
                </a:solidFill>
              </a:rPr>
              <a:t>, y)</a:t>
            </a:r>
          </a:p>
          <a:p>
            <a:r>
              <a:rPr lang="en-US" sz="2000" dirty="0">
                <a:solidFill>
                  <a:srgbClr val="0000CC"/>
                </a:solidFill>
              </a:rPr>
              <a:t>a</a:t>
            </a:r>
            <a:r>
              <a:rPr lang="en-US" sz="2000" dirty="0" smtClean="0">
                <a:solidFill>
                  <a:srgbClr val="0000CC"/>
                </a:solidFill>
              </a:rPr>
              <a:t>x[3].</a:t>
            </a:r>
            <a:r>
              <a:rPr lang="en-US" sz="2000" dirty="0" err="1" smtClean="0">
                <a:solidFill>
                  <a:srgbClr val="0000CC"/>
                </a:solidFill>
              </a:rPr>
              <a:t>set_title</a:t>
            </a:r>
            <a:r>
              <a:rPr lang="en-US" sz="2000" dirty="0">
                <a:solidFill>
                  <a:srgbClr val="0000CC"/>
                </a:solidFill>
              </a:rPr>
              <a:t>(</a:t>
            </a:r>
            <a:r>
              <a:rPr lang="en-US" sz="2000" i="1" dirty="0">
                <a:solidFill>
                  <a:srgbClr val="0000CC"/>
                </a:solidFill>
              </a:rPr>
              <a:t>'4')</a:t>
            </a:r>
          </a:p>
          <a:p>
            <a:endParaRPr lang="en-US" sz="3200" b="1" dirty="0" smtClean="0">
              <a:solidFill>
                <a:srgbClr val="0033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Footer Placeholder 1"/>
          <p:cNvSpPr txBox="1">
            <a:spLocks/>
          </p:cNvSpPr>
          <p:nvPr/>
        </p:nvSpPr>
        <p:spPr>
          <a:xfrm>
            <a:off x="838200" y="6356352"/>
            <a:ext cx="5029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Python                                                                  Dept. Of Comp. Sc. &amp; IT, FUUAST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684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319" y="6096001"/>
            <a:ext cx="7620000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04F96-A36F-4966-9DF8-64C5F7ADA143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8" name="Footer Placeholder 1"/>
          <p:cNvSpPr txBox="1">
            <a:spLocks/>
          </p:cNvSpPr>
          <p:nvPr/>
        </p:nvSpPr>
        <p:spPr>
          <a:xfrm>
            <a:off x="838200" y="6356352"/>
            <a:ext cx="5029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Python                                                                  Dept. Of Comp. Sc. &amp; IT, FUUAST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599330" y="2133600"/>
            <a:ext cx="4362669" cy="1200329"/>
          </a:xfrm>
          <a:prstGeom prst="rect">
            <a:avLst/>
          </a:prstGeom>
          <a:effectLst>
            <a:outerShdw blurRad="50800" dist="2159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</a:tabLst>
            </a:pPr>
            <a:r>
              <a:rPr lang="en-US" sz="7200" b="1" dirty="0">
                <a:solidFill>
                  <a:srgbClr val="00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r>
              <a:rPr lang="en-US" sz="7200" b="1" dirty="0" smtClean="0">
                <a:solidFill>
                  <a:srgbClr val="00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 Graphs </a:t>
            </a:r>
            <a:endParaRPr lang="en-US" sz="72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18708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319" y="6096001"/>
            <a:ext cx="7620000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04F96-A36F-4966-9DF8-64C5F7ADA143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533400"/>
            <a:ext cx="77724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</a:tabLst>
            </a:pPr>
            <a:r>
              <a:rPr lang="en-US" sz="3200" b="1" dirty="0" smtClean="0">
                <a:solidFill>
                  <a:srgbClr val="00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3D Graphs </a:t>
            </a:r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3D </a:t>
            </a:r>
            <a:r>
              <a:rPr 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curves</a:t>
            </a:r>
            <a:endParaRPr lang="en-US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000" dirty="0" smtClean="0">
                <a:solidFill>
                  <a:srgbClr val="0000CC"/>
                </a:solidFill>
              </a:rPr>
              <a:t>Import mpl_toolkits.mplot3d.axes3d</a:t>
            </a:r>
            <a:endParaRPr lang="en-US" sz="2000" dirty="0">
              <a:solidFill>
                <a:srgbClr val="0000CC"/>
              </a:solidFill>
            </a:endParaRPr>
          </a:p>
          <a:p>
            <a:r>
              <a:rPr lang="en-US" sz="2000" dirty="0">
                <a:solidFill>
                  <a:srgbClr val="0000CC"/>
                </a:solidFill>
              </a:rPr>
              <a:t>import </a:t>
            </a:r>
            <a:r>
              <a:rPr lang="en-US" sz="2000" dirty="0" err="1">
                <a:solidFill>
                  <a:srgbClr val="0000CC"/>
                </a:solidFill>
              </a:rPr>
              <a:t>matplotlib.pyplot</a:t>
            </a:r>
            <a:r>
              <a:rPr lang="en-US" sz="2000" dirty="0">
                <a:solidFill>
                  <a:srgbClr val="0000CC"/>
                </a:solidFill>
              </a:rPr>
              <a:t> as </a:t>
            </a:r>
            <a:r>
              <a:rPr lang="en-US" sz="2000" dirty="0" err="1">
                <a:solidFill>
                  <a:srgbClr val="0000CC"/>
                </a:solidFill>
              </a:rPr>
              <a:t>plt</a:t>
            </a:r>
            <a:endParaRPr lang="en-US" sz="2000" dirty="0">
              <a:solidFill>
                <a:srgbClr val="0000CC"/>
              </a:solidFill>
            </a:endParaRPr>
          </a:p>
          <a:p>
            <a:r>
              <a:rPr lang="en-US" sz="2000" dirty="0">
                <a:solidFill>
                  <a:srgbClr val="0000CC"/>
                </a:solidFill>
              </a:rPr>
              <a:t>from </a:t>
            </a:r>
            <a:r>
              <a:rPr lang="en-US" sz="2000" dirty="0" err="1">
                <a:solidFill>
                  <a:srgbClr val="0000CC"/>
                </a:solidFill>
              </a:rPr>
              <a:t>numpy</a:t>
            </a:r>
            <a:r>
              <a:rPr lang="en-US" sz="2000" dirty="0">
                <a:solidFill>
                  <a:srgbClr val="0000CC"/>
                </a:solidFill>
              </a:rPr>
              <a:t> import sin</a:t>
            </a:r>
            <a:r>
              <a:rPr lang="en-US" sz="2000" dirty="0" smtClean="0">
                <a:solidFill>
                  <a:srgbClr val="0000CC"/>
                </a:solidFill>
              </a:rPr>
              <a:t>, cos, </a:t>
            </a:r>
            <a:r>
              <a:rPr lang="en-US" sz="2000" dirty="0" err="1" smtClean="0">
                <a:solidFill>
                  <a:srgbClr val="0000CC"/>
                </a:solidFill>
              </a:rPr>
              <a:t>linspace</a:t>
            </a:r>
            <a:r>
              <a:rPr lang="en-US" sz="2000" dirty="0" smtClean="0">
                <a:solidFill>
                  <a:srgbClr val="0000CC"/>
                </a:solidFill>
              </a:rPr>
              <a:t>, pi</a:t>
            </a:r>
          </a:p>
          <a:p>
            <a:endParaRPr lang="en-US" sz="2000" dirty="0">
              <a:solidFill>
                <a:srgbClr val="0000CC"/>
              </a:solidFill>
            </a:endParaRPr>
          </a:p>
          <a:p>
            <a:r>
              <a:rPr lang="en-US" sz="2000" dirty="0">
                <a:solidFill>
                  <a:srgbClr val="0000CC"/>
                </a:solidFill>
              </a:rPr>
              <a:t>x = </a:t>
            </a:r>
            <a:r>
              <a:rPr lang="en-US" sz="2000" dirty="0" err="1">
                <a:solidFill>
                  <a:srgbClr val="0000CC"/>
                </a:solidFill>
              </a:rPr>
              <a:t>linspace</a:t>
            </a:r>
            <a:r>
              <a:rPr lang="en-US" sz="2000" dirty="0">
                <a:solidFill>
                  <a:srgbClr val="0000CC"/>
                </a:solidFill>
              </a:rPr>
              <a:t>(-</a:t>
            </a:r>
            <a:r>
              <a:rPr lang="en-US" sz="2000" dirty="0" smtClean="0">
                <a:solidFill>
                  <a:srgbClr val="0000CC"/>
                </a:solidFill>
              </a:rPr>
              <a:t>8*pi,8*pi,400</a:t>
            </a:r>
            <a:r>
              <a:rPr lang="en-US" sz="2000" dirty="0">
                <a:solidFill>
                  <a:srgbClr val="0000CC"/>
                </a:solidFill>
              </a:rPr>
              <a:t>)</a:t>
            </a:r>
          </a:p>
          <a:p>
            <a:r>
              <a:rPr lang="en-US" sz="2000" dirty="0">
                <a:solidFill>
                  <a:srgbClr val="0000CC"/>
                </a:solidFill>
              </a:rPr>
              <a:t>y = x*sin(x)</a:t>
            </a:r>
          </a:p>
          <a:p>
            <a:r>
              <a:rPr lang="en-US" sz="2000" dirty="0">
                <a:solidFill>
                  <a:srgbClr val="0000CC"/>
                </a:solidFill>
              </a:rPr>
              <a:t>x = 2*cos(x)</a:t>
            </a:r>
          </a:p>
          <a:p>
            <a:r>
              <a:rPr lang="en-US" sz="2000" dirty="0">
                <a:solidFill>
                  <a:srgbClr val="0000CC"/>
                </a:solidFill>
              </a:rPr>
              <a:t>z = x*y</a:t>
            </a:r>
          </a:p>
          <a:p>
            <a:r>
              <a:rPr lang="en-US" sz="2000" dirty="0">
                <a:solidFill>
                  <a:srgbClr val="0000CC"/>
                </a:solidFill>
              </a:rPr>
              <a:t>fig = </a:t>
            </a:r>
            <a:r>
              <a:rPr lang="en-US" sz="2000" dirty="0" err="1">
                <a:solidFill>
                  <a:srgbClr val="0000CC"/>
                </a:solidFill>
              </a:rPr>
              <a:t>plt.figure</a:t>
            </a:r>
            <a:r>
              <a:rPr lang="en-US" sz="2000" dirty="0">
                <a:solidFill>
                  <a:srgbClr val="0000CC"/>
                </a:solidFill>
              </a:rPr>
              <a:t>()</a:t>
            </a:r>
          </a:p>
          <a:p>
            <a:r>
              <a:rPr lang="en-US" sz="2000" dirty="0">
                <a:solidFill>
                  <a:srgbClr val="0000CC"/>
                </a:solidFill>
              </a:rPr>
              <a:t>ax=</a:t>
            </a:r>
            <a:r>
              <a:rPr lang="en-US" sz="2000" dirty="0" err="1">
                <a:solidFill>
                  <a:srgbClr val="0000CC"/>
                </a:solidFill>
              </a:rPr>
              <a:t>fig.gca</a:t>
            </a:r>
            <a:r>
              <a:rPr lang="en-US" sz="2000" dirty="0">
                <a:solidFill>
                  <a:srgbClr val="0000CC"/>
                </a:solidFill>
              </a:rPr>
              <a:t>(projection='3d')</a:t>
            </a:r>
          </a:p>
          <a:p>
            <a:r>
              <a:rPr lang="en-US" sz="2000" dirty="0" err="1">
                <a:solidFill>
                  <a:srgbClr val="0000CC"/>
                </a:solidFill>
              </a:rPr>
              <a:t>ax.plot</a:t>
            </a:r>
            <a:r>
              <a:rPr lang="en-US" sz="2000" dirty="0">
                <a:solidFill>
                  <a:srgbClr val="0000CC"/>
                </a:solidFill>
              </a:rPr>
              <a:t>(</a:t>
            </a:r>
            <a:r>
              <a:rPr lang="en-US" sz="2000" dirty="0" err="1">
                <a:solidFill>
                  <a:srgbClr val="0000CC"/>
                </a:solidFill>
              </a:rPr>
              <a:t>x,y,z</a:t>
            </a:r>
            <a:r>
              <a:rPr lang="en-US" sz="2000" dirty="0" smtClean="0">
                <a:solidFill>
                  <a:srgbClr val="0000CC"/>
                </a:solidFill>
              </a:rPr>
              <a:t>)</a:t>
            </a:r>
          </a:p>
          <a:p>
            <a:r>
              <a:rPr lang="en-US" sz="2000" dirty="0" err="1">
                <a:solidFill>
                  <a:srgbClr val="0000CC"/>
                </a:solidFill>
              </a:rPr>
              <a:t>ax.set_title</a:t>
            </a:r>
            <a:r>
              <a:rPr lang="en-US" sz="2000" dirty="0">
                <a:solidFill>
                  <a:srgbClr val="0000CC"/>
                </a:solidFill>
              </a:rPr>
              <a:t>(‘TITLE</a:t>
            </a:r>
            <a:r>
              <a:rPr lang="en-US" sz="2000" dirty="0" smtClean="0">
                <a:solidFill>
                  <a:srgbClr val="0000CC"/>
                </a:solidFill>
              </a:rPr>
              <a:t>’)</a:t>
            </a:r>
            <a:endParaRPr lang="en-US" sz="2000" dirty="0">
              <a:solidFill>
                <a:srgbClr val="0000CC"/>
              </a:solidFill>
            </a:endParaRPr>
          </a:p>
          <a:p>
            <a:r>
              <a:rPr lang="en-US" sz="2000" dirty="0" err="1">
                <a:solidFill>
                  <a:srgbClr val="0000CC"/>
                </a:solidFill>
              </a:rPr>
              <a:t>plt.show</a:t>
            </a:r>
            <a:r>
              <a:rPr lang="en-US" sz="2000" dirty="0" smtClean="0">
                <a:solidFill>
                  <a:srgbClr val="0000CC"/>
                </a:solidFill>
              </a:rPr>
              <a:t>()		</a:t>
            </a:r>
            <a:endParaRPr lang="en-US" sz="2000" dirty="0">
              <a:solidFill>
                <a:srgbClr val="0000CC"/>
              </a:solidFill>
            </a:endParaRPr>
          </a:p>
          <a:p>
            <a:r>
              <a:rPr lang="en-US" sz="2000" dirty="0" smtClean="0">
                <a:solidFill>
                  <a:srgbClr val="0000CC"/>
                </a:solidFill>
              </a:rPr>
              <a:t>#</a:t>
            </a:r>
            <a:r>
              <a:rPr lang="en-US" sz="2000" dirty="0" err="1" smtClean="0">
                <a:solidFill>
                  <a:srgbClr val="0000CC"/>
                </a:solidFill>
              </a:rPr>
              <a:t>ax.set_axis_off</a:t>
            </a:r>
            <a:r>
              <a:rPr lang="en-US" sz="2000" dirty="0" smtClean="0">
                <a:solidFill>
                  <a:srgbClr val="0000CC"/>
                </a:solidFill>
              </a:rPr>
              <a:t>()	;		#</a:t>
            </a:r>
            <a:r>
              <a:rPr lang="en-US" sz="2000" dirty="0" err="1">
                <a:solidFill>
                  <a:srgbClr val="0000CC"/>
                </a:solidFill>
              </a:rPr>
              <a:t>ax.grid</a:t>
            </a:r>
            <a:r>
              <a:rPr lang="en-US" sz="2000" dirty="0">
                <a:solidFill>
                  <a:srgbClr val="0000CC"/>
                </a:solidFill>
              </a:rPr>
              <a:t>(b=‘off</a:t>
            </a:r>
            <a:r>
              <a:rPr lang="en-US" sz="2000" dirty="0" smtClean="0">
                <a:solidFill>
                  <a:srgbClr val="0000CC"/>
                </a:solidFill>
              </a:rPr>
              <a:t>’)</a:t>
            </a:r>
            <a:endParaRPr lang="en-US" sz="2000" dirty="0" smtClean="0">
              <a:solidFill>
                <a:srgbClr val="0000CC"/>
              </a:solidFill>
            </a:endParaRPr>
          </a:p>
        </p:txBody>
      </p:sp>
      <p:sp>
        <p:nvSpPr>
          <p:cNvPr id="8" name="Footer Placeholder 1"/>
          <p:cNvSpPr txBox="1">
            <a:spLocks/>
          </p:cNvSpPr>
          <p:nvPr/>
        </p:nvSpPr>
        <p:spPr>
          <a:xfrm>
            <a:off x="838200" y="6356352"/>
            <a:ext cx="5029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Python                                                                  Dept. Of Comp. Sc. &amp; IT, FUUAST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166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319" y="6096001"/>
            <a:ext cx="7620000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04F96-A36F-4966-9DF8-64C5F7ADA143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545129"/>
            <a:ext cx="77724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</a:tabLst>
            </a:pPr>
            <a:r>
              <a:rPr lang="en-US" sz="3200" b="1" dirty="0">
                <a:solidFill>
                  <a:srgbClr val="00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3D </a:t>
            </a:r>
            <a:r>
              <a:rPr lang="en-US" sz="3200" b="1" dirty="0" smtClean="0">
                <a:solidFill>
                  <a:srgbClr val="00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Graphs </a:t>
            </a:r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3D </a:t>
            </a:r>
            <a:r>
              <a:rPr 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curve</a:t>
            </a:r>
            <a:endParaRPr lang="en-US" sz="2000" dirty="0">
              <a:solidFill>
                <a:srgbClr val="0000CC"/>
              </a:solidFill>
            </a:endParaRPr>
          </a:p>
          <a:p>
            <a:r>
              <a:rPr lang="en-US" sz="2000" dirty="0">
                <a:solidFill>
                  <a:srgbClr val="0000CC"/>
                </a:solidFill>
              </a:rPr>
              <a:t>import mpl_toolkits.mplot3d.axes3d </a:t>
            </a:r>
          </a:p>
          <a:p>
            <a:r>
              <a:rPr lang="en-US" sz="2000" dirty="0">
                <a:solidFill>
                  <a:srgbClr val="0000CC"/>
                </a:solidFill>
              </a:rPr>
              <a:t>import </a:t>
            </a:r>
            <a:r>
              <a:rPr lang="en-US" sz="2000" dirty="0" err="1">
                <a:solidFill>
                  <a:srgbClr val="0000CC"/>
                </a:solidFill>
              </a:rPr>
              <a:t>numpy</a:t>
            </a:r>
            <a:r>
              <a:rPr lang="en-US" sz="2000" dirty="0">
                <a:solidFill>
                  <a:srgbClr val="0000CC"/>
                </a:solidFill>
              </a:rPr>
              <a:t> as np</a:t>
            </a:r>
          </a:p>
          <a:p>
            <a:r>
              <a:rPr lang="en-US" sz="2000" dirty="0">
                <a:solidFill>
                  <a:srgbClr val="0000CC"/>
                </a:solidFill>
              </a:rPr>
              <a:t>import </a:t>
            </a:r>
            <a:r>
              <a:rPr lang="en-US" sz="2000" dirty="0" err="1">
                <a:solidFill>
                  <a:srgbClr val="0000CC"/>
                </a:solidFill>
              </a:rPr>
              <a:t>matplotlib</a:t>
            </a:r>
            <a:r>
              <a:rPr lang="en-US" sz="2000" dirty="0">
                <a:solidFill>
                  <a:srgbClr val="0000CC"/>
                </a:solidFill>
              </a:rPr>
              <a:t> as </a:t>
            </a:r>
            <a:r>
              <a:rPr lang="en-US" sz="2000" dirty="0" err="1">
                <a:solidFill>
                  <a:srgbClr val="0000CC"/>
                </a:solidFill>
              </a:rPr>
              <a:t>mpl</a:t>
            </a:r>
            <a:endParaRPr lang="en-US" sz="2000" dirty="0">
              <a:solidFill>
                <a:srgbClr val="0000CC"/>
              </a:solidFill>
            </a:endParaRPr>
          </a:p>
          <a:p>
            <a:r>
              <a:rPr lang="en-US" sz="2000" dirty="0">
                <a:solidFill>
                  <a:srgbClr val="0000CC"/>
                </a:solidFill>
              </a:rPr>
              <a:t>import </a:t>
            </a:r>
            <a:r>
              <a:rPr lang="en-US" sz="2000" dirty="0" err="1">
                <a:solidFill>
                  <a:srgbClr val="0000CC"/>
                </a:solidFill>
              </a:rPr>
              <a:t>matplotlib.pyplot</a:t>
            </a:r>
            <a:r>
              <a:rPr lang="en-US" sz="2000" dirty="0">
                <a:solidFill>
                  <a:srgbClr val="0000CC"/>
                </a:solidFill>
              </a:rPr>
              <a:t> as </a:t>
            </a:r>
            <a:r>
              <a:rPr lang="en-US" sz="2000" dirty="0" err="1">
                <a:solidFill>
                  <a:srgbClr val="0000CC"/>
                </a:solidFill>
              </a:rPr>
              <a:t>plt</a:t>
            </a:r>
            <a:endParaRPr lang="en-US" sz="2000" dirty="0">
              <a:solidFill>
                <a:srgbClr val="0000CC"/>
              </a:solidFill>
            </a:endParaRPr>
          </a:p>
          <a:p>
            <a:endParaRPr lang="en-US" sz="2000" dirty="0">
              <a:solidFill>
                <a:srgbClr val="0000CC"/>
              </a:solidFill>
            </a:endParaRPr>
          </a:p>
          <a:p>
            <a:r>
              <a:rPr lang="en-US" sz="2000" dirty="0">
                <a:solidFill>
                  <a:srgbClr val="0000CC"/>
                </a:solidFill>
              </a:rPr>
              <a:t>fig = </a:t>
            </a:r>
            <a:r>
              <a:rPr lang="en-US" sz="2000" dirty="0" err="1">
                <a:solidFill>
                  <a:srgbClr val="0000CC"/>
                </a:solidFill>
              </a:rPr>
              <a:t>plt.figure</a:t>
            </a:r>
            <a:r>
              <a:rPr lang="en-US" sz="2000" dirty="0">
                <a:solidFill>
                  <a:srgbClr val="0000CC"/>
                </a:solidFill>
              </a:rPr>
              <a:t>()</a:t>
            </a:r>
          </a:p>
          <a:p>
            <a:r>
              <a:rPr lang="en-US" sz="2000" dirty="0">
                <a:solidFill>
                  <a:srgbClr val="0000CC"/>
                </a:solidFill>
              </a:rPr>
              <a:t>ax = </a:t>
            </a:r>
            <a:r>
              <a:rPr lang="en-US" sz="2000" dirty="0" err="1">
                <a:solidFill>
                  <a:srgbClr val="0000CC"/>
                </a:solidFill>
              </a:rPr>
              <a:t>fig.gca</a:t>
            </a:r>
            <a:r>
              <a:rPr lang="en-US" sz="2000" dirty="0">
                <a:solidFill>
                  <a:srgbClr val="0000CC"/>
                </a:solidFill>
              </a:rPr>
              <a:t>(projection='3d')</a:t>
            </a:r>
          </a:p>
          <a:p>
            <a:r>
              <a:rPr lang="en-US" sz="2000" dirty="0">
                <a:solidFill>
                  <a:srgbClr val="0000CC"/>
                </a:solidFill>
              </a:rPr>
              <a:t>theta = </a:t>
            </a:r>
            <a:r>
              <a:rPr lang="en-US" sz="2000" dirty="0" err="1">
                <a:solidFill>
                  <a:srgbClr val="0000CC"/>
                </a:solidFill>
              </a:rPr>
              <a:t>np.linspace</a:t>
            </a:r>
            <a:r>
              <a:rPr lang="en-US" sz="2000" dirty="0">
                <a:solidFill>
                  <a:srgbClr val="0000CC"/>
                </a:solidFill>
              </a:rPr>
              <a:t>(-8 * </a:t>
            </a:r>
            <a:r>
              <a:rPr lang="en-US" sz="2000" dirty="0" err="1">
                <a:solidFill>
                  <a:srgbClr val="0000CC"/>
                </a:solidFill>
              </a:rPr>
              <a:t>np.pi</a:t>
            </a:r>
            <a:r>
              <a:rPr lang="en-US" sz="2000" dirty="0">
                <a:solidFill>
                  <a:srgbClr val="0000CC"/>
                </a:solidFill>
              </a:rPr>
              <a:t>, 8 * </a:t>
            </a:r>
            <a:r>
              <a:rPr lang="en-US" sz="2000" dirty="0" err="1">
                <a:solidFill>
                  <a:srgbClr val="0000CC"/>
                </a:solidFill>
              </a:rPr>
              <a:t>np.pi</a:t>
            </a:r>
            <a:r>
              <a:rPr lang="en-US" sz="2000" dirty="0">
                <a:solidFill>
                  <a:srgbClr val="0000CC"/>
                </a:solidFill>
              </a:rPr>
              <a:t>, 200)</a:t>
            </a:r>
          </a:p>
          <a:p>
            <a:r>
              <a:rPr lang="en-US" sz="2000" dirty="0">
                <a:solidFill>
                  <a:srgbClr val="0000CC"/>
                </a:solidFill>
              </a:rPr>
              <a:t>z = </a:t>
            </a:r>
            <a:r>
              <a:rPr lang="en-US" sz="2000" dirty="0" err="1">
                <a:solidFill>
                  <a:srgbClr val="0000CC"/>
                </a:solidFill>
              </a:rPr>
              <a:t>np.linspace</a:t>
            </a:r>
            <a:r>
              <a:rPr lang="en-US" sz="2000" dirty="0">
                <a:solidFill>
                  <a:srgbClr val="0000CC"/>
                </a:solidFill>
              </a:rPr>
              <a:t>(-2, 2, 200)</a:t>
            </a:r>
          </a:p>
          <a:p>
            <a:r>
              <a:rPr lang="en-US" sz="2000" dirty="0">
                <a:solidFill>
                  <a:srgbClr val="0000CC"/>
                </a:solidFill>
              </a:rPr>
              <a:t>r = z**2+2</a:t>
            </a:r>
          </a:p>
          <a:p>
            <a:r>
              <a:rPr lang="en-US" sz="2000" dirty="0">
                <a:solidFill>
                  <a:srgbClr val="0000CC"/>
                </a:solidFill>
              </a:rPr>
              <a:t>x = r * </a:t>
            </a:r>
            <a:r>
              <a:rPr lang="en-US" sz="2000" dirty="0" err="1">
                <a:solidFill>
                  <a:srgbClr val="0000CC"/>
                </a:solidFill>
              </a:rPr>
              <a:t>np.sin</a:t>
            </a:r>
            <a:r>
              <a:rPr lang="en-US" sz="2000" dirty="0">
                <a:solidFill>
                  <a:srgbClr val="0000CC"/>
                </a:solidFill>
              </a:rPr>
              <a:t>(theta)</a:t>
            </a:r>
          </a:p>
          <a:p>
            <a:r>
              <a:rPr lang="en-US" sz="2000" dirty="0">
                <a:solidFill>
                  <a:srgbClr val="0000CC"/>
                </a:solidFill>
              </a:rPr>
              <a:t>y = r * </a:t>
            </a:r>
            <a:r>
              <a:rPr lang="en-US" sz="2000" dirty="0" err="1">
                <a:solidFill>
                  <a:srgbClr val="0000CC"/>
                </a:solidFill>
              </a:rPr>
              <a:t>np.cos</a:t>
            </a:r>
            <a:r>
              <a:rPr lang="en-US" sz="2000" dirty="0">
                <a:solidFill>
                  <a:srgbClr val="0000CC"/>
                </a:solidFill>
              </a:rPr>
              <a:t>(theta)</a:t>
            </a:r>
          </a:p>
          <a:p>
            <a:r>
              <a:rPr lang="en-US" sz="2000" dirty="0" err="1">
                <a:solidFill>
                  <a:srgbClr val="0000CC"/>
                </a:solidFill>
              </a:rPr>
              <a:t>ax.plot</a:t>
            </a:r>
            <a:r>
              <a:rPr lang="en-US" sz="2000" dirty="0">
                <a:solidFill>
                  <a:srgbClr val="0000CC"/>
                </a:solidFill>
              </a:rPr>
              <a:t>(x, y, z)</a:t>
            </a:r>
          </a:p>
          <a:p>
            <a:r>
              <a:rPr lang="en-US" sz="2000" dirty="0" err="1">
                <a:solidFill>
                  <a:srgbClr val="0000CC"/>
                </a:solidFill>
              </a:rPr>
              <a:t>plt.show</a:t>
            </a:r>
            <a:r>
              <a:rPr lang="en-US" sz="2000" dirty="0">
                <a:solidFill>
                  <a:srgbClr val="0000CC"/>
                </a:solidFill>
              </a:rPr>
              <a:t>()</a:t>
            </a:r>
          </a:p>
        </p:txBody>
      </p:sp>
      <p:sp>
        <p:nvSpPr>
          <p:cNvPr id="8" name="Footer Placeholder 1"/>
          <p:cNvSpPr txBox="1">
            <a:spLocks/>
          </p:cNvSpPr>
          <p:nvPr/>
        </p:nvSpPr>
        <p:spPr>
          <a:xfrm>
            <a:off x="838200" y="6356352"/>
            <a:ext cx="5029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Python                                                                  Dept. Of Comp. Sc. &amp; IT, FUUAST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166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319" y="6096001"/>
            <a:ext cx="7620000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04F96-A36F-4966-9DF8-64C5F7ADA143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8" name="Footer Placeholder 1"/>
          <p:cNvSpPr txBox="1">
            <a:spLocks/>
          </p:cNvSpPr>
          <p:nvPr/>
        </p:nvSpPr>
        <p:spPr>
          <a:xfrm>
            <a:off x="838200" y="6356352"/>
            <a:ext cx="5029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Python                                                                  Dept. Of Comp. Sc. &amp; IT, FUUAST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914400" y="533400"/>
            <a:ext cx="8229600" cy="4585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3D Graphs </a:t>
            </a:r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3D Wireframe </a:t>
            </a:r>
            <a:endParaRPr lang="en-US" sz="2000" dirty="0" smtClean="0">
              <a:solidFill>
                <a:srgbClr val="0000CC"/>
              </a:solidFill>
            </a:endParaRPr>
          </a:p>
          <a:p>
            <a:endParaRPr lang="en-US" sz="2000" dirty="0">
              <a:solidFill>
                <a:srgbClr val="0000CC"/>
              </a:solidFill>
            </a:endParaRPr>
          </a:p>
          <a:p>
            <a:r>
              <a:rPr lang="en-US" sz="2000" dirty="0" smtClean="0">
                <a:solidFill>
                  <a:srgbClr val="0000CC"/>
                </a:solidFill>
              </a:rPr>
              <a:t>import </a:t>
            </a:r>
            <a:r>
              <a:rPr lang="en-US" sz="2000" dirty="0" err="1">
                <a:solidFill>
                  <a:srgbClr val="0000CC"/>
                </a:solidFill>
              </a:rPr>
              <a:t>matplotlib.pyplot</a:t>
            </a:r>
            <a:r>
              <a:rPr lang="en-US" sz="2000" dirty="0">
                <a:solidFill>
                  <a:srgbClr val="0000CC"/>
                </a:solidFill>
              </a:rPr>
              <a:t> as </a:t>
            </a:r>
            <a:r>
              <a:rPr lang="en-US" sz="2000" dirty="0" err="1">
                <a:solidFill>
                  <a:srgbClr val="0000CC"/>
                </a:solidFill>
              </a:rPr>
              <a:t>plt</a:t>
            </a:r>
            <a:endParaRPr lang="en-US" sz="2000" dirty="0">
              <a:solidFill>
                <a:srgbClr val="0000CC"/>
              </a:solidFill>
            </a:endParaRPr>
          </a:p>
          <a:p>
            <a:r>
              <a:rPr lang="en-US" sz="2000" dirty="0">
                <a:solidFill>
                  <a:srgbClr val="0000CC"/>
                </a:solidFill>
              </a:rPr>
              <a:t>import </a:t>
            </a:r>
            <a:r>
              <a:rPr lang="en-US" sz="2000" dirty="0" err="1">
                <a:solidFill>
                  <a:srgbClr val="0000CC"/>
                </a:solidFill>
              </a:rPr>
              <a:t>numpy</a:t>
            </a:r>
            <a:r>
              <a:rPr lang="en-US" sz="2000" dirty="0">
                <a:solidFill>
                  <a:srgbClr val="0000CC"/>
                </a:solidFill>
              </a:rPr>
              <a:t> as np</a:t>
            </a:r>
          </a:p>
          <a:p>
            <a:endParaRPr lang="en-US" sz="2000" dirty="0">
              <a:solidFill>
                <a:srgbClr val="0000CC"/>
              </a:solidFill>
            </a:endParaRPr>
          </a:p>
          <a:p>
            <a:r>
              <a:rPr lang="en-US" sz="2000" dirty="0">
                <a:solidFill>
                  <a:srgbClr val="0000CC"/>
                </a:solidFill>
              </a:rPr>
              <a:t>fig = </a:t>
            </a:r>
            <a:r>
              <a:rPr lang="en-US" sz="2000" dirty="0" err="1">
                <a:solidFill>
                  <a:srgbClr val="0000CC"/>
                </a:solidFill>
              </a:rPr>
              <a:t>plt.figure</a:t>
            </a:r>
            <a:r>
              <a:rPr lang="en-US" sz="2000" dirty="0">
                <a:solidFill>
                  <a:srgbClr val="0000CC"/>
                </a:solidFill>
              </a:rPr>
              <a:t>()</a:t>
            </a:r>
          </a:p>
          <a:p>
            <a:r>
              <a:rPr lang="en-US" sz="2000" dirty="0">
                <a:solidFill>
                  <a:srgbClr val="0000CC"/>
                </a:solidFill>
              </a:rPr>
              <a:t>ax = </a:t>
            </a:r>
            <a:r>
              <a:rPr lang="en-US" sz="2000" dirty="0" err="1">
                <a:solidFill>
                  <a:srgbClr val="0000CC"/>
                </a:solidFill>
              </a:rPr>
              <a:t>fig.gca</a:t>
            </a:r>
            <a:r>
              <a:rPr lang="en-US" sz="2000" dirty="0">
                <a:solidFill>
                  <a:srgbClr val="0000CC"/>
                </a:solidFill>
              </a:rPr>
              <a:t>(projection='3d')</a:t>
            </a:r>
          </a:p>
          <a:p>
            <a:r>
              <a:rPr lang="en-US" sz="2000" dirty="0">
                <a:solidFill>
                  <a:srgbClr val="0000CC"/>
                </a:solidFill>
              </a:rPr>
              <a:t>X = </a:t>
            </a:r>
            <a:r>
              <a:rPr lang="en-US" sz="2000" dirty="0" err="1">
                <a:solidFill>
                  <a:srgbClr val="0000CC"/>
                </a:solidFill>
              </a:rPr>
              <a:t>np.arange</a:t>
            </a:r>
            <a:r>
              <a:rPr lang="en-US" sz="2000" dirty="0">
                <a:solidFill>
                  <a:srgbClr val="0000CC"/>
                </a:solidFill>
              </a:rPr>
              <a:t>(-5, 5, 0.2)</a:t>
            </a:r>
          </a:p>
          <a:p>
            <a:r>
              <a:rPr lang="en-US" sz="2000" dirty="0">
                <a:solidFill>
                  <a:srgbClr val="0000CC"/>
                </a:solidFill>
              </a:rPr>
              <a:t>Y = </a:t>
            </a:r>
            <a:r>
              <a:rPr lang="en-US" sz="2000" dirty="0" err="1">
                <a:solidFill>
                  <a:srgbClr val="0000CC"/>
                </a:solidFill>
              </a:rPr>
              <a:t>np.arange</a:t>
            </a:r>
            <a:r>
              <a:rPr lang="en-US" sz="2000" dirty="0">
                <a:solidFill>
                  <a:srgbClr val="0000CC"/>
                </a:solidFill>
              </a:rPr>
              <a:t>(-5, 5, 0.2)</a:t>
            </a:r>
          </a:p>
          <a:p>
            <a:r>
              <a:rPr lang="en-US" sz="2000" dirty="0">
                <a:solidFill>
                  <a:srgbClr val="0000CC"/>
                </a:solidFill>
              </a:rPr>
              <a:t>X, Y = </a:t>
            </a:r>
            <a:r>
              <a:rPr lang="en-US" sz="2000" dirty="0" err="1">
                <a:solidFill>
                  <a:srgbClr val="0000CC"/>
                </a:solidFill>
              </a:rPr>
              <a:t>np.meshgrid</a:t>
            </a:r>
            <a:r>
              <a:rPr lang="en-US" sz="2000" dirty="0">
                <a:solidFill>
                  <a:srgbClr val="0000CC"/>
                </a:solidFill>
              </a:rPr>
              <a:t>(X, Y)</a:t>
            </a:r>
          </a:p>
          <a:p>
            <a:r>
              <a:rPr lang="en-US" sz="2000" dirty="0">
                <a:solidFill>
                  <a:srgbClr val="0000CC"/>
                </a:solidFill>
              </a:rPr>
              <a:t>R = </a:t>
            </a:r>
            <a:r>
              <a:rPr lang="en-US" sz="2000" dirty="0" err="1">
                <a:solidFill>
                  <a:srgbClr val="0000CC"/>
                </a:solidFill>
              </a:rPr>
              <a:t>np.sqrt</a:t>
            </a:r>
            <a:r>
              <a:rPr lang="en-US" sz="2000" dirty="0">
                <a:solidFill>
                  <a:srgbClr val="0000CC"/>
                </a:solidFill>
              </a:rPr>
              <a:t>(X**2 + Y**2)</a:t>
            </a:r>
          </a:p>
          <a:p>
            <a:r>
              <a:rPr lang="en-US" sz="2000" dirty="0">
                <a:solidFill>
                  <a:srgbClr val="0000CC"/>
                </a:solidFill>
              </a:rPr>
              <a:t>Z = </a:t>
            </a:r>
            <a:r>
              <a:rPr lang="en-US" sz="2000" dirty="0" err="1">
                <a:solidFill>
                  <a:srgbClr val="0000CC"/>
                </a:solidFill>
              </a:rPr>
              <a:t>np.sin</a:t>
            </a:r>
            <a:r>
              <a:rPr lang="en-US" sz="2000" dirty="0">
                <a:solidFill>
                  <a:srgbClr val="0000CC"/>
                </a:solidFill>
              </a:rPr>
              <a:t>(R)</a:t>
            </a:r>
          </a:p>
          <a:p>
            <a:r>
              <a:rPr lang="en-US" sz="2000" dirty="0" err="1" smtClean="0">
                <a:solidFill>
                  <a:srgbClr val="0000CC"/>
                </a:solidFill>
              </a:rPr>
              <a:t>ax.plot_wireframe</a:t>
            </a:r>
            <a:r>
              <a:rPr lang="en-US" sz="2000" dirty="0" smtClean="0">
                <a:solidFill>
                  <a:srgbClr val="0000CC"/>
                </a:solidFill>
              </a:rPr>
              <a:t>(X</a:t>
            </a:r>
            <a:r>
              <a:rPr lang="en-US" sz="2000" dirty="0">
                <a:solidFill>
                  <a:srgbClr val="0000CC"/>
                </a:solidFill>
              </a:rPr>
              <a:t>, Y, Z, </a:t>
            </a:r>
            <a:r>
              <a:rPr lang="en-US" sz="2000" dirty="0" err="1" smtClean="0">
                <a:solidFill>
                  <a:srgbClr val="0000CC"/>
                </a:solidFill>
              </a:rPr>
              <a:t>rstride</a:t>
            </a:r>
            <a:r>
              <a:rPr lang="en-US" sz="2000" dirty="0" smtClean="0">
                <a:solidFill>
                  <a:srgbClr val="0000CC"/>
                </a:solidFill>
              </a:rPr>
              <a:t>=1,cstride=1,lw=1,antialiased=False</a:t>
            </a:r>
            <a:r>
              <a:rPr lang="en-US" sz="2000" dirty="0">
                <a:solidFill>
                  <a:srgbClr val="0000CC"/>
                </a:solidFill>
              </a:rPr>
              <a:t>)</a:t>
            </a:r>
          </a:p>
          <a:p>
            <a:r>
              <a:rPr lang="en-US" sz="2000" dirty="0" err="1">
                <a:solidFill>
                  <a:srgbClr val="0000CC"/>
                </a:solidFill>
              </a:rPr>
              <a:t>plt.show</a:t>
            </a:r>
            <a:r>
              <a:rPr lang="en-US" sz="2000" dirty="0">
                <a:solidFill>
                  <a:srgbClr val="0000CC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897124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319" y="6096001"/>
            <a:ext cx="7620000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04F96-A36F-4966-9DF8-64C5F7ADA143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8" name="Footer Placeholder 1"/>
          <p:cNvSpPr txBox="1">
            <a:spLocks/>
          </p:cNvSpPr>
          <p:nvPr/>
        </p:nvSpPr>
        <p:spPr>
          <a:xfrm>
            <a:off x="838200" y="6356352"/>
            <a:ext cx="5029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Python                                                                  Dept. Of Comp. Sc. &amp; IT, FUUAST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914400" y="533400"/>
            <a:ext cx="7239000" cy="52014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3D Graphs 3D</a:t>
            </a:r>
            <a:r>
              <a:rPr lang="en-US" sz="2000" dirty="0">
                <a:solidFill>
                  <a:srgbClr val="0000CC"/>
                </a:solidFill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curves</a:t>
            </a:r>
            <a:endParaRPr lang="en-US" sz="2000" dirty="0" smtClean="0">
              <a:solidFill>
                <a:srgbClr val="0000CC"/>
              </a:solidFill>
            </a:endParaRPr>
          </a:p>
          <a:p>
            <a:r>
              <a:rPr lang="en-US" sz="2000" dirty="0">
                <a:solidFill>
                  <a:srgbClr val="0000CC"/>
                </a:solidFill>
              </a:rPr>
              <a:t>import mpl_toolkits.mplot3d.axes3d</a:t>
            </a:r>
          </a:p>
          <a:p>
            <a:r>
              <a:rPr lang="en-US" sz="2000" dirty="0">
                <a:solidFill>
                  <a:srgbClr val="0000CC"/>
                </a:solidFill>
              </a:rPr>
              <a:t>import </a:t>
            </a:r>
            <a:r>
              <a:rPr lang="en-US" sz="2000" dirty="0" err="1">
                <a:solidFill>
                  <a:srgbClr val="0000CC"/>
                </a:solidFill>
              </a:rPr>
              <a:t>matplotlib.pyplot</a:t>
            </a:r>
            <a:r>
              <a:rPr lang="en-US" sz="2000" dirty="0">
                <a:solidFill>
                  <a:srgbClr val="0000CC"/>
                </a:solidFill>
              </a:rPr>
              <a:t> as plt</a:t>
            </a:r>
          </a:p>
          <a:p>
            <a:r>
              <a:rPr lang="en-US" sz="2000" dirty="0">
                <a:solidFill>
                  <a:srgbClr val="0000CC"/>
                </a:solidFill>
              </a:rPr>
              <a:t>import numpy as np</a:t>
            </a:r>
          </a:p>
          <a:p>
            <a:endParaRPr lang="en-US" sz="2000" dirty="0">
              <a:solidFill>
                <a:srgbClr val="0000CC"/>
              </a:solidFill>
            </a:endParaRPr>
          </a:p>
          <a:p>
            <a:r>
              <a:rPr lang="en-US" sz="2000" dirty="0">
                <a:solidFill>
                  <a:srgbClr val="0000CC"/>
                </a:solidFill>
              </a:rPr>
              <a:t>fig= </a:t>
            </a:r>
            <a:r>
              <a:rPr lang="en-US" sz="2000" dirty="0" err="1">
                <a:solidFill>
                  <a:srgbClr val="0000CC"/>
                </a:solidFill>
              </a:rPr>
              <a:t>plt.figure</a:t>
            </a:r>
            <a:r>
              <a:rPr lang="en-US" sz="2000" dirty="0">
                <a:solidFill>
                  <a:srgbClr val="0000CC"/>
                </a:solidFill>
              </a:rPr>
              <a:t>()</a:t>
            </a:r>
          </a:p>
          <a:p>
            <a:r>
              <a:rPr lang="en-US" sz="2000" dirty="0">
                <a:solidFill>
                  <a:srgbClr val="0000CC"/>
                </a:solidFill>
              </a:rPr>
              <a:t>ax = </a:t>
            </a:r>
            <a:r>
              <a:rPr lang="en-US" sz="2000" dirty="0" err="1">
                <a:solidFill>
                  <a:srgbClr val="0000CC"/>
                </a:solidFill>
              </a:rPr>
              <a:t>fig.add_subplot</a:t>
            </a:r>
            <a:r>
              <a:rPr lang="en-US" sz="2000" dirty="0">
                <a:solidFill>
                  <a:srgbClr val="0000CC"/>
                </a:solidFill>
              </a:rPr>
              <a:t>(111, projection='3d</a:t>
            </a:r>
            <a:r>
              <a:rPr lang="en-US" sz="2000" dirty="0" smtClean="0">
                <a:solidFill>
                  <a:srgbClr val="0000CC"/>
                </a:solidFill>
              </a:rPr>
              <a:t>')</a:t>
            </a:r>
            <a:endParaRPr lang="en-US" sz="2000" dirty="0">
              <a:solidFill>
                <a:srgbClr val="0000CC"/>
              </a:solidFill>
            </a:endParaRPr>
          </a:p>
          <a:p>
            <a:r>
              <a:rPr lang="en-US" sz="2000" dirty="0">
                <a:solidFill>
                  <a:srgbClr val="0000CC"/>
                </a:solidFill>
              </a:rPr>
              <a:t>x = </a:t>
            </a:r>
            <a:r>
              <a:rPr lang="en-US" sz="2000" dirty="0" err="1">
                <a:solidFill>
                  <a:srgbClr val="0000CC"/>
                </a:solidFill>
              </a:rPr>
              <a:t>np.arange</a:t>
            </a:r>
            <a:r>
              <a:rPr lang="en-US" sz="2000" dirty="0">
                <a:solidFill>
                  <a:srgbClr val="0000CC"/>
                </a:solidFill>
              </a:rPr>
              <a:t>(-10, 10, 0.2)</a:t>
            </a:r>
          </a:p>
          <a:p>
            <a:r>
              <a:rPr lang="en-US" sz="2000" dirty="0">
                <a:solidFill>
                  <a:srgbClr val="0000CC"/>
                </a:solidFill>
              </a:rPr>
              <a:t>y = </a:t>
            </a:r>
            <a:r>
              <a:rPr lang="en-US" sz="2000" dirty="0" err="1">
                <a:solidFill>
                  <a:srgbClr val="0000CC"/>
                </a:solidFill>
              </a:rPr>
              <a:t>np.arange</a:t>
            </a:r>
            <a:r>
              <a:rPr lang="en-US" sz="2000" dirty="0">
                <a:solidFill>
                  <a:srgbClr val="0000CC"/>
                </a:solidFill>
              </a:rPr>
              <a:t>(-10, 10, 0.2)</a:t>
            </a:r>
          </a:p>
          <a:p>
            <a:r>
              <a:rPr lang="en-US" sz="2000" dirty="0">
                <a:solidFill>
                  <a:srgbClr val="0000CC"/>
                </a:solidFill>
              </a:rPr>
              <a:t>X, Y = </a:t>
            </a:r>
            <a:r>
              <a:rPr lang="en-US" sz="2000" dirty="0" err="1">
                <a:solidFill>
                  <a:srgbClr val="0000CC"/>
                </a:solidFill>
              </a:rPr>
              <a:t>np.meshgrid</a:t>
            </a:r>
            <a:r>
              <a:rPr lang="en-US" sz="2000" dirty="0">
                <a:solidFill>
                  <a:srgbClr val="0000CC"/>
                </a:solidFill>
              </a:rPr>
              <a:t>(x, y)</a:t>
            </a:r>
          </a:p>
          <a:p>
            <a:r>
              <a:rPr lang="en-US" sz="2000" dirty="0">
                <a:solidFill>
                  <a:srgbClr val="0000CC"/>
                </a:solidFill>
              </a:rPr>
              <a:t>R = </a:t>
            </a:r>
            <a:r>
              <a:rPr lang="en-US" sz="2000" dirty="0" err="1">
                <a:solidFill>
                  <a:srgbClr val="0000CC"/>
                </a:solidFill>
              </a:rPr>
              <a:t>np.sqrt</a:t>
            </a:r>
            <a:r>
              <a:rPr lang="en-US" sz="2000" dirty="0">
                <a:solidFill>
                  <a:srgbClr val="0000CC"/>
                </a:solidFill>
              </a:rPr>
              <a:t>(X**2 + Y**2)</a:t>
            </a:r>
          </a:p>
          <a:p>
            <a:r>
              <a:rPr lang="en-US" sz="2000" dirty="0">
                <a:solidFill>
                  <a:srgbClr val="0000CC"/>
                </a:solidFill>
              </a:rPr>
              <a:t>Z = </a:t>
            </a:r>
            <a:r>
              <a:rPr lang="en-US" sz="2000" dirty="0" err="1" smtClean="0">
                <a:solidFill>
                  <a:srgbClr val="0000CC"/>
                </a:solidFill>
              </a:rPr>
              <a:t>np.sin</a:t>
            </a:r>
            <a:r>
              <a:rPr lang="en-US" sz="2000" dirty="0" smtClean="0">
                <a:solidFill>
                  <a:srgbClr val="0000CC"/>
                </a:solidFill>
              </a:rPr>
              <a:t>(R</a:t>
            </a:r>
            <a:r>
              <a:rPr lang="en-US" sz="2000" dirty="0">
                <a:solidFill>
                  <a:srgbClr val="0000CC"/>
                </a:solidFill>
              </a:rPr>
              <a:t>)/</a:t>
            </a:r>
            <a:r>
              <a:rPr lang="en-US" sz="2000" dirty="0" smtClean="0">
                <a:solidFill>
                  <a:srgbClr val="0000CC"/>
                </a:solidFill>
              </a:rPr>
              <a:t>R</a:t>
            </a:r>
            <a:endParaRPr lang="en-US" sz="2000" dirty="0">
              <a:solidFill>
                <a:srgbClr val="0000CC"/>
              </a:solidFill>
            </a:endParaRPr>
          </a:p>
          <a:p>
            <a:r>
              <a:rPr lang="en-US" sz="2000" dirty="0" err="1">
                <a:solidFill>
                  <a:srgbClr val="0000CC"/>
                </a:solidFill>
              </a:rPr>
              <a:t>ax.plot_surface</a:t>
            </a:r>
            <a:r>
              <a:rPr lang="en-US" sz="2000" dirty="0">
                <a:solidFill>
                  <a:srgbClr val="0000CC"/>
                </a:solidFill>
              </a:rPr>
              <a:t>(X, Y, Z, </a:t>
            </a:r>
            <a:r>
              <a:rPr lang="en-US" sz="2000" dirty="0" err="1">
                <a:solidFill>
                  <a:srgbClr val="0000CC"/>
                </a:solidFill>
              </a:rPr>
              <a:t>rstride</a:t>
            </a:r>
            <a:r>
              <a:rPr lang="en-US" sz="2000" dirty="0">
                <a:solidFill>
                  <a:srgbClr val="0000CC"/>
                </a:solidFill>
              </a:rPr>
              <a:t>=2, </a:t>
            </a:r>
            <a:r>
              <a:rPr lang="en-US" sz="2000" dirty="0" err="1">
                <a:solidFill>
                  <a:srgbClr val="0000CC"/>
                </a:solidFill>
              </a:rPr>
              <a:t>cstride</a:t>
            </a:r>
            <a:r>
              <a:rPr lang="en-US" sz="2000" dirty="0">
                <a:solidFill>
                  <a:srgbClr val="0000CC"/>
                </a:solidFill>
              </a:rPr>
              <a:t>=2, linewidth=0</a:t>
            </a:r>
            <a:r>
              <a:rPr lang="en-US" sz="2000" dirty="0" smtClean="0">
                <a:solidFill>
                  <a:srgbClr val="0000CC"/>
                </a:solidFill>
              </a:rPr>
              <a:t>)</a:t>
            </a:r>
          </a:p>
          <a:p>
            <a:endParaRPr lang="en-US" sz="2000" dirty="0">
              <a:solidFill>
                <a:srgbClr val="0000CC"/>
              </a:solidFill>
            </a:endParaRPr>
          </a:p>
          <a:p>
            <a:r>
              <a:rPr lang="en-US" sz="2000" dirty="0" smtClean="0">
                <a:solidFill>
                  <a:srgbClr val="0000CC"/>
                </a:solidFill>
              </a:rPr>
              <a:t>#</a:t>
            </a:r>
            <a:r>
              <a:rPr lang="en-US" sz="2000" dirty="0">
                <a:solidFill>
                  <a:srgbClr val="0000CC"/>
                </a:solidFill>
              </a:rPr>
              <a:t>ax.set_zlim3d(-1, 1)</a:t>
            </a:r>
          </a:p>
          <a:p>
            <a:endParaRPr lang="en-US" sz="2000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0972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319" y="6096001"/>
            <a:ext cx="7620000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04F96-A36F-4966-9DF8-64C5F7ADA143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143000" y="76200"/>
            <a:ext cx="7772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</a:tabLst>
            </a:pPr>
            <a:r>
              <a:rPr lang="en-US" sz="3200" b="1" dirty="0">
                <a:solidFill>
                  <a:srgbClr val="00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3D </a:t>
            </a:r>
            <a:r>
              <a:rPr lang="en-US" sz="3200" b="1" dirty="0" smtClean="0">
                <a:solidFill>
                  <a:srgbClr val="00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Graphs </a:t>
            </a:r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Scatter</a:t>
            </a:r>
            <a:r>
              <a:rPr lang="en-US" sz="3200" b="1" dirty="0" smtClean="0">
                <a:solidFill>
                  <a:srgbClr val="00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</a:p>
        </p:txBody>
      </p:sp>
      <p:sp>
        <p:nvSpPr>
          <p:cNvPr id="8" name="Footer Placeholder 1"/>
          <p:cNvSpPr txBox="1">
            <a:spLocks/>
          </p:cNvSpPr>
          <p:nvPr/>
        </p:nvSpPr>
        <p:spPr>
          <a:xfrm>
            <a:off x="838200" y="6356352"/>
            <a:ext cx="5029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Python                                                                  Dept. Of Comp. Sc. &amp; IT, FUUAST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219200" y="695265"/>
            <a:ext cx="78486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CC"/>
                </a:solidFill>
              </a:rPr>
              <a:t>import </a:t>
            </a:r>
            <a:r>
              <a:rPr lang="en-US" sz="2000" dirty="0" err="1">
                <a:solidFill>
                  <a:srgbClr val="0000CC"/>
                </a:solidFill>
              </a:rPr>
              <a:t>numpy</a:t>
            </a:r>
            <a:r>
              <a:rPr lang="en-US" sz="2000" dirty="0">
                <a:solidFill>
                  <a:srgbClr val="0000CC"/>
                </a:solidFill>
              </a:rPr>
              <a:t> as np</a:t>
            </a:r>
          </a:p>
          <a:p>
            <a:r>
              <a:rPr lang="en-US" sz="2000" dirty="0" smtClean="0">
                <a:solidFill>
                  <a:srgbClr val="0000CC"/>
                </a:solidFill>
              </a:rPr>
              <a:t>Import mpl_toolkits.mplot3d.axes3d</a:t>
            </a:r>
            <a:endParaRPr lang="en-US" sz="2000" dirty="0">
              <a:solidFill>
                <a:srgbClr val="0000CC"/>
              </a:solidFill>
            </a:endParaRPr>
          </a:p>
          <a:p>
            <a:r>
              <a:rPr lang="en-US" sz="2000" dirty="0">
                <a:solidFill>
                  <a:srgbClr val="0000CC"/>
                </a:solidFill>
              </a:rPr>
              <a:t>import </a:t>
            </a:r>
            <a:r>
              <a:rPr lang="en-US" sz="2000" dirty="0" err="1">
                <a:solidFill>
                  <a:srgbClr val="0000CC"/>
                </a:solidFill>
              </a:rPr>
              <a:t>matplotlib.pyplot</a:t>
            </a:r>
            <a:r>
              <a:rPr lang="en-US" sz="2000" dirty="0">
                <a:solidFill>
                  <a:srgbClr val="0000CC"/>
                </a:solidFill>
              </a:rPr>
              <a:t> as </a:t>
            </a:r>
            <a:r>
              <a:rPr lang="en-US" sz="2000" dirty="0" err="1">
                <a:solidFill>
                  <a:srgbClr val="0000CC"/>
                </a:solidFill>
              </a:rPr>
              <a:t>plt</a:t>
            </a:r>
            <a:endParaRPr lang="en-US" sz="2000" dirty="0">
              <a:solidFill>
                <a:srgbClr val="0000CC"/>
              </a:solidFill>
            </a:endParaRPr>
          </a:p>
          <a:p>
            <a:r>
              <a:rPr lang="en-US" sz="2000" dirty="0" err="1">
                <a:solidFill>
                  <a:srgbClr val="0000CC"/>
                </a:solidFill>
              </a:rPr>
              <a:t>def</a:t>
            </a:r>
            <a:r>
              <a:rPr lang="en-US" sz="2000" dirty="0">
                <a:solidFill>
                  <a:srgbClr val="0000CC"/>
                </a:solidFill>
              </a:rPr>
              <a:t> </a:t>
            </a:r>
            <a:r>
              <a:rPr lang="en-US" sz="2000" dirty="0" err="1">
                <a:solidFill>
                  <a:srgbClr val="0000CC"/>
                </a:solidFill>
              </a:rPr>
              <a:t>randrange</a:t>
            </a:r>
            <a:r>
              <a:rPr lang="en-US" sz="2000" dirty="0">
                <a:solidFill>
                  <a:srgbClr val="0000CC"/>
                </a:solidFill>
              </a:rPr>
              <a:t>(n, </a:t>
            </a:r>
            <a:r>
              <a:rPr lang="en-US" sz="2000" dirty="0" err="1">
                <a:solidFill>
                  <a:srgbClr val="0000CC"/>
                </a:solidFill>
              </a:rPr>
              <a:t>vmin</a:t>
            </a:r>
            <a:r>
              <a:rPr lang="en-US" sz="2000" dirty="0">
                <a:solidFill>
                  <a:srgbClr val="0000CC"/>
                </a:solidFill>
              </a:rPr>
              <a:t>, </a:t>
            </a:r>
            <a:r>
              <a:rPr lang="en-US" sz="2000" dirty="0" err="1">
                <a:solidFill>
                  <a:srgbClr val="0000CC"/>
                </a:solidFill>
              </a:rPr>
              <a:t>vmax</a:t>
            </a:r>
            <a:r>
              <a:rPr lang="en-US" sz="2000" dirty="0">
                <a:solidFill>
                  <a:srgbClr val="0000CC"/>
                </a:solidFill>
              </a:rPr>
              <a:t>):</a:t>
            </a:r>
          </a:p>
          <a:p>
            <a:r>
              <a:rPr lang="en-US" sz="2000" dirty="0">
                <a:solidFill>
                  <a:srgbClr val="0000CC"/>
                </a:solidFill>
              </a:rPr>
              <a:t>    return (</a:t>
            </a:r>
            <a:r>
              <a:rPr lang="en-US" sz="2000" dirty="0" err="1">
                <a:solidFill>
                  <a:srgbClr val="0000CC"/>
                </a:solidFill>
              </a:rPr>
              <a:t>vmax</a:t>
            </a:r>
            <a:r>
              <a:rPr lang="en-US" sz="2000" dirty="0">
                <a:solidFill>
                  <a:srgbClr val="0000CC"/>
                </a:solidFill>
              </a:rPr>
              <a:t> - </a:t>
            </a:r>
            <a:r>
              <a:rPr lang="en-US" sz="2000" dirty="0" err="1">
                <a:solidFill>
                  <a:srgbClr val="0000CC"/>
                </a:solidFill>
              </a:rPr>
              <a:t>vmin</a:t>
            </a:r>
            <a:r>
              <a:rPr lang="en-US" sz="2000" dirty="0">
                <a:solidFill>
                  <a:srgbClr val="0000CC"/>
                </a:solidFill>
              </a:rPr>
              <a:t>)*</a:t>
            </a:r>
            <a:r>
              <a:rPr lang="en-US" sz="2000" dirty="0" err="1">
                <a:solidFill>
                  <a:srgbClr val="0000CC"/>
                </a:solidFill>
              </a:rPr>
              <a:t>np.random.rand</a:t>
            </a:r>
            <a:r>
              <a:rPr lang="en-US" sz="2000" dirty="0">
                <a:solidFill>
                  <a:srgbClr val="0000CC"/>
                </a:solidFill>
              </a:rPr>
              <a:t>(n) + </a:t>
            </a:r>
            <a:r>
              <a:rPr lang="en-US" sz="2000" dirty="0" err="1">
                <a:solidFill>
                  <a:srgbClr val="0000CC"/>
                </a:solidFill>
              </a:rPr>
              <a:t>vmin</a:t>
            </a:r>
            <a:endParaRPr lang="en-US" sz="2000" dirty="0">
              <a:solidFill>
                <a:srgbClr val="0000CC"/>
              </a:solidFill>
            </a:endParaRPr>
          </a:p>
          <a:p>
            <a:r>
              <a:rPr lang="en-US" sz="2000" dirty="0">
                <a:solidFill>
                  <a:srgbClr val="0000CC"/>
                </a:solidFill>
              </a:rPr>
              <a:t>fig = </a:t>
            </a:r>
            <a:r>
              <a:rPr lang="en-US" sz="2000" dirty="0" err="1">
                <a:solidFill>
                  <a:srgbClr val="0000CC"/>
                </a:solidFill>
              </a:rPr>
              <a:t>plt.figure</a:t>
            </a:r>
            <a:r>
              <a:rPr lang="en-US" sz="2000" dirty="0">
                <a:solidFill>
                  <a:srgbClr val="0000CC"/>
                </a:solidFill>
              </a:rPr>
              <a:t>()</a:t>
            </a:r>
          </a:p>
          <a:p>
            <a:r>
              <a:rPr lang="en-US" sz="2000" dirty="0">
                <a:solidFill>
                  <a:srgbClr val="0000CC"/>
                </a:solidFill>
              </a:rPr>
              <a:t>ax = </a:t>
            </a:r>
            <a:r>
              <a:rPr lang="en-US" sz="2000" dirty="0" err="1">
                <a:solidFill>
                  <a:srgbClr val="0000CC"/>
                </a:solidFill>
              </a:rPr>
              <a:t>fig.add_subplot</a:t>
            </a:r>
            <a:r>
              <a:rPr lang="en-US" sz="2000" dirty="0">
                <a:solidFill>
                  <a:srgbClr val="0000CC"/>
                </a:solidFill>
              </a:rPr>
              <a:t>(111, projection='3d')</a:t>
            </a:r>
          </a:p>
          <a:p>
            <a:r>
              <a:rPr lang="en-US" sz="2000" dirty="0">
                <a:solidFill>
                  <a:srgbClr val="0000CC"/>
                </a:solidFill>
              </a:rPr>
              <a:t>n = 100</a:t>
            </a:r>
          </a:p>
          <a:p>
            <a:r>
              <a:rPr lang="en-US" sz="2000" dirty="0">
                <a:solidFill>
                  <a:srgbClr val="0000CC"/>
                </a:solidFill>
              </a:rPr>
              <a:t>for c, m, </a:t>
            </a:r>
            <a:r>
              <a:rPr lang="en-US" sz="2000" dirty="0" err="1">
                <a:solidFill>
                  <a:srgbClr val="0000CC"/>
                </a:solidFill>
              </a:rPr>
              <a:t>zl</a:t>
            </a:r>
            <a:r>
              <a:rPr lang="en-US" sz="2000" dirty="0">
                <a:solidFill>
                  <a:srgbClr val="0000CC"/>
                </a:solidFill>
              </a:rPr>
              <a:t>, </a:t>
            </a:r>
            <a:r>
              <a:rPr lang="en-US" sz="2000" dirty="0" err="1">
                <a:solidFill>
                  <a:srgbClr val="0000CC"/>
                </a:solidFill>
              </a:rPr>
              <a:t>zh</a:t>
            </a:r>
            <a:r>
              <a:rPr lang="en-US" sz="2000" dirty="0">
                <a:solidFill>
                  <a:srgbClr val="0000CC"/>
                </a:solidFill>
              </a:rPr>
              <a:t> in [('r', 'o', -50, -25), ('b', '^', -30, -5)]:</a:t>
            </a:r>
          </a:p>
          <a:p>
            <a:r>
              <a:rPr lang="en-US" sz="2000" dirty="0">
                <a:solidFill>
                  <a:srgbClr val="0000CC"/>
                </a:solidFill>
              </a:rPr>
              <a:t>    </a:t>
            </a:r>
            <a:r>
              <a:rPr lang="en-US" sz="2000" dirty="0" err="1">
                <a:solidFill>
                  <a:srgbClr val="0000CC"/>
                </a:solidFill>
              </a:rPr>
              <a:t>xs</a:t>
            </a:r>
            <a:r>
              <a:rPr lang="en-US" sz="2000" dirty="0">
                <a:solidFill>
                  <a:srgbClr val="0000CC"/>
                </a:solidFill>
              </a:rPr>
              <a:t> = </a:t>
            </a:r>
            <a:r>
              <a:rPr lang="en-US" sz="2000" dirty="0" err="1">
                <a:solidFill>
                  <a:srgbClr val="0000CC"/>
                </a:solidFill>
              </a:rPr>
              <a:t>randrange</a:t>
            </a:r>
            <a:r>
              <a:rPr lang="en-US" sz="2000" dirty="0">
                <a:solidFill>
                  <a:srgbClr val="0000CC"/>
                </a:solidFill>
              </a:rPr>
              <a:t>(n, 23, 32)</a:t>
            </a:r>
          </a:p>
          <a:p>
            <a:r>
              <a:rPr lang="en-US" sz="2000" dirty="0">
                <a:solidFill>
                  <a:srgbClr val="0000CC"/>
                </a:solidFill>
              </a:rPr>
              <a:t>    </a:t>
            </a:r>
            <a:r>
              <a:rPr lang="en-US" sz="2000" dirty="0" err="1">
                <a:solidFill>
                  <a:srgbClr val="0000CC"/>
                </a:solidFill>
              </a:rPr>
              <a:t>ys</a:t>
            </a:r>
            <a:r>
              <a:rPr lang="en-US" sz="2000" dirty="0">
                <a:solidFill>
                  <a:srgbClr val="0000CC"/>
                </a:solidFill>
              </a:rPr>
              <a:t> = </a:t>
            </a:r>
            <a:r>
              <a:rPr lang="en-US" sz="2000" dirty="0" err="1">
                <a:solidFill>
                  <a:srgbClr val="0000CC"/>
                </a:solidFill>
              </a:rPr>
              <a:t>randrange</a:t>
            </a:r>
            <a:r>
              <a:rPr lang="en-US" sz="2000" dirty="0">
                <a:solidFill>
                  <a:srgbClr val="0000CC"/>
                </a:solidFill>
              </a:rPr>
              <a:t>(n, 0, 100)</a:t>
            </a:r>
          </a:p>
          <a:p>
            <a:r>
              <a:rPr lang="en-US" sz="2000" dirty="0">
                <a:solidFill>
                  <a:srgbClr val="0000CC"/>
                </a:solidFill>
              </a:rPr>
              <a:t>    </a:t>
            </a:r>
            <a:r>
              <a:rPr lang="en-US" sz="2000" dirty="0" err="1">
                <a:solidFill>
                  <a:srgbClr val="0000CC"/>
                </a:solidFill>
              </a:rPr>
              <a:t>zs</a:t>
            </a:r>
            <a:r>
              <a:rPr lang="en-US" sz="2000" dirty="0">
                <a:solidFill>
                  <a:srgbClr val="0000CC"/>
                </a:solidFill>
              </a:rPr>
              <a:t> = </a:t>
            </a:r>
            <a:r>
              <a:rPr lang="en-US" sz="2000" dirty="0" err="1">
                <a:solidFill>
                  <a:srgbClr val="0000CC"/>
                </a:solidFill>
              </a:rPr>
              <a:t>randrange</a:t>
            </a:r>
            <a:r>
              <a:rPr lang="en-US" sz="2000" dirty="0">
                <a:solidFill>
                  <a:srgbClr val="0000CC"/>
                </a:solidFill>
              </a:rPr>
              <a:t>(n, </a:t>
            </a:r>
            <a:r>
              <a:rPr lang="en-US" sz="2000" dirty="0" err="1">
                <a:solidFill>
                  <a:srgbClr val="0000CC"/>
                </a:solidFill>
              </a:rPr>
              <a:t>zl</a:t>
            </a:r>
            <a:r>
              <a:rPr lang="en-US" sz="2000" dirty="0">
                <a:solidFill>
                  <a:srgbClr val="0000CC"/>
                </a:solidFill>
              </a:rPr>
              <a:t>, </a:t>
            </a:r>
            <a:r>
              <a:rPr lang="en-US" sz="2000" dirty="0" err="1">
                <a:solidFill>
                  <a:srgbClr val="0000CC"/>
                </a:solidFill>
              </a:rPr>
              <a:t>zh</a:t>
            </a:r>
            <a:r>
              <a:rPr lang="en-US" sz="2000" dirty="0">
                <a:solidFill>
                  <a:srgbClr val="0000CC"/>
                </a:solidFill>
              </a:rPr>
              <a:t>)</a:t>
            </a:r>
          </a:p>
          <a:p>
            <a:r>
              <a:rPr lang="en-US" sz="2000" dirty="0">
                <a:solidFill>
                  <a:srgbClr val="0000CC"/>
                </a:solidFill>
              </a:rPr>
              <a:t>    </a:t>
            </a:r>
            <a:r>
              <a:rPr lang="en-US" sz="2000" dirty="0" err="1">
                <a:solidFill>
                  <a:srgbClr val="0000CC"/>
                </a:solidFill>
              </a:rPr>
              <a:t>ax.scatter</a:t>
            </a:r>
            <a:r>
              <a:rPr lang="en-US" sz="2000" dirty="0">
                <a:solidFill>
                  <a:srgbClr val="0000CC"/>
                </a:solidFill>
              </a:rPr>
              <a:t>(</a:t>
            </a:r>
            <a:r>
              <a:rPr lang="en-US" sz="2000" dirty="0" err="1">
                <a:solidFill>
                  <a:srgbClr val="0000CC"/>
                </a:solidFill>
              </a:rPr>
              <a:t>xs</a:t>
            </a:r>
            <a:r>
              <a:rPr lang="en-US" sz="2000" dirty="0">
                <a:solidFill>
                  <a:srgbClr val="0000CC"/>
                </a:solidFill>
              </a:rPr>
              <a:t>, </a:t>
            </a:r>
            <a:r>
              <a:rPr lang="en-US" sz="2000" dirty="0" err="1">
                <a:solidFill>
                  <a:srgbClr val="0000CC"/>
                </a:solidFill>
              </a:rPr>
              <a:t>ys</a:t>
            </a:r>
            <a:r>
              <a:rPr lang="en-US" sz="2000" dirty="0">
                <a:solidFill>
                  <a:srgbClr val="0000CC"/>
                </a:solidFill>
              </a:rPr>
              <a:t>, </a:t>
            </a:r>
            <a:r>
              <a:rPr lang="en-US" sz="2000" dirty="0" err="1">
                <a:solidFill>
                  <a:srgbClr val="0000CC"/>
                </a:solidFill>
              </a:rPr>
              <a:t>zs</a:t>
            </a:r>
            <a:r>
              <a:rPr lang="en-US" sz="2000" dirty="0">
                <a:solidFill>
                  <a:srgbClr val="0000CC"/>
                </a:solidFill>
              </a:rPr>
              <a:t>, c=c, marker=m)</a:t>
            </a:r>
          </a:p>
          <a:p>
            <a:r>
              <a:rPr lang="en-US" sz="2000" dirty="0" err="1">
                <a:solidFill>
                  <a:srgbClr val="0000CC"/>
                </a:solidFill>
              </a:rPr>
              <a:t>ax.set_xlabel</a:t>
            </a:r>
            <a:r>
              <a:rPr lang="en-US" sz="2000" dirty="0">
                <a:solidFill>
                  <a:srgbClr val="0000CC"/>
                </a:solidFill>
              </a:rPr>
              <a:t>('X Label</a:t>
            </a:r>
            <a:r>
              <a:rPr lang="en-US" sz="2000" dirty="0" smtClean="0">
                <a:solidFill>
                  <a:srgbClr val="0000CC"/>
                </a:solidFill>
              </a:rPr>
              <a:t>');    </a:t>
            </a:r>
            <a:r>
              <a:rPr lang="en-US" sz="2000" dirty="0" err="1" smtClean="0">
                <a:solidFill>
                  <a:srgbClr val="0000CC"/>
                </a:solidFill>
              </a:rPr>
              <a:t>ax.set_ylabel</a:t>
            </a:r>
            <a:r>
              <a:rPr lang="en-US" sz="2000" dirty="0">
                <a:solidFill>
                  <a:srgbClr val="0000CC"/>
                </a:solidFill>
              </a:rPr>
              <a:t>('Y Label</a:t>
            </a:r>
            <a:r>
              <a:rPr lang="en-US" sz="2000" dirty="0" smtClean="0">
                <a:solidFill>
                  <a:srgbClr val="0000CC"/>
                </a:solidFill>
              </a:rPr>
              <a:t>');   </a:t>
            </a:r>
            <a:r>
              <a:rPr lang="en-US" sz="2000" dirty="0" err="1" smtClean="0">
                <a:solidFill>
                  <a:srgbClr val="0000CC"/>
                </a:solidFill>
              </a:rPr>
              <a:t>ax.set_zlabel</a:t>
            </a:r>
            <a:r>
              <a:rPr lang="en-US" sz="2000" dirty="0">
                <a:solidFill>
                  <a:srgbClr val="0000CC"/>
                </a:solidFill>
              </a:rPr>
              <a:t>('Z Label')</a:t>
            </a:r>
          </a:p>
          <a:p>
            <a:r>
              <a:rPr lang="en-US" sz="2000" dirty="0">
                <a:solidFill>
                  <a:srgbClr val="0000CC"/>
                </a:solidFill>
              </a:rPr>
              <a:t>#</a:t>
            </a:r>
            <a:r>
              <a:rPr lang="en-US" sz="2000" dirty="0" err="1">
                <a:solidFill>
                  <a:srgbClr val="0000CC"/>
                </a:solidFill>
              </a:rPr>
              <a:t>ax.set_axis_off</a:t>
            </a:r>
            <a:r>
              <a:rPr lang="en-US" sz="2000" dirty="0">
                <a:solidFill>
                  <a:srgbClr val="0000CC"/>
                </a:solidFill>
              </a:rPr>
              <a:t>();       #</a:t>
            </a:r>
            <a:r>
              <a:rPr lang="en-US" sz="2000" dirty="0" err="1">
                <a:solidFill>
                  <a:srgbClr val="0000CC"/>
                </a:solidFill>
              </a:rPr>
              <a:t>ax.grid</a:t>
            </a:r>
            <a:r>
              <a:rPr lang="en-US" sz="2000" dirty="0">
                <a:solidFill>
                  <a:srgbClr val="0000CC"/>
                </a:solidFill>
              </a:rPr>
              <a:t>(b='off');		#</a:t>
            </a:r>
            <a:r>
              <a:rPr lang="en-US" sz="2000" dirty="0" err="1">
                <a:solidFill>
                  <a:srgbClr val="0000CC"/>
                </a:solidFill>
              </a:rPr>
              <a:t>ax.set_title</a:t>
            </a:r>
            <a:r>
              <a:rPr lang="en-US" sz="2000" dirty="0">
                <a:solidFill>
                  <a:srgbClr val="0000CC"/>
                </a:solidFill>
              </a:rPr>
              <a:t>('Hello')</a:t>
            </a:r>
          </a:p>
          <a:p>
            <a:r>
              <a:rPr lang="en-US" sz="2000" dirty="0" err="1">
                <a:solidFill>
                  <a:srgbClr val="0000CC"/>
                </a:solidFill>
              </a:rPr>
              <a:t>plt.show</a:t>
            </a:r>
            <a:r>
              <a:rPr lang="en-US" sz="2000" dirty="0">
                <a:solidFill>
                  <a:srgbClr val="0000CC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0641668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319" y="6096001"/>
            <a:ext cx="7620000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04F96-A36F-4966-9DF8-64C5F7ADA143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8" name="Footer Placeholder 1"/>
          <p:cNvSpPr txBox="1">
            <a:spLocks/>
          </p:cNvSpPr>
          <p:nvPr/>
        </p:nvSpPr>
        <p:spPr>
          <a:xfrm>
            <a:off x="838200" y="6356352"/>
            <a:ext cx="5029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Python                                                                  Dept. Of Comp. Sc. &amp; IT, FUUAST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2895600" y="2362200"/>
            <a:ext cx="55175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</a:t>
            </a:r>
            <a:endParaRPr 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429000" y="2383135"/>
            <a:ext cx="65274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11430"/>
                <a:solidFill>
                  <a:srgbClr val="CC66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O</a:t>
            </a:r>
            <a:endParaRPr lang="en-US" sz="5400" b="1" cap="none" spc="0" dirty="0">
              <a:ln w="11430"/>
              <a:solidFill>
                <a:srgbClr val="CC66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118861" y="2384365"/>
            <a:ext cx="47801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11430"/>
                <a:solidFill>
                  <a:srgbClr val="FFCC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L</a:t>
            </a:r>
            <a:endParaRPr lang="en-US" sz="5400" b="1" cap="none" spc="0" dirty="0">
              <a:ln w="11430"/>
              <a:solidFill>
                <a:srgbClr val="FFCC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596876" y="2384365"/>
            <a:ext cx="65274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11430"/>
                <a:solidFill>
                  <a:srgbClr val="0066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O</a:t>
            </a:r>
            <a:endParaRPr lang="en-US" sz="5400" b="1" cap="none" spc="0" dirty="0">
              <a:ln w="11430"/>
              <a:solidFill>
                <a:srgbClr val="0066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310579" y="2362200"/>
            <a:ext cx="57419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11430"/>
                <a:solidFill>
                  <a:srgbClr val="0000CC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R</a:t>
            </a:r>
            <a:endParaRPr lang="en-US" sz="5400" b="1" cap="none" spc="0" dirty="0">
              <a:ln w="11430"/>
              <a:solidFill>
                <a:srgbClr val="0000CC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884775" y="2383135"/>
            <a:ext cx="5116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11430"/>
                <a:solidFill>
                  <a:srgbClr val="660066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S</a:t>
            </a:r>
            <a:endParaRPr lang="en-US" sz="5400" b="1" cap="none" spc="0" dirty="0">
              <a:ln w="11430"/>
              <a:solidFill>
                <a:srgbClr val="660066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59684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319" y="6096001"/>
            <a:ext cx="7620000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04F96-A36F-4966-9DF8-64C5F7ADA143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8" name="Footer Placeholder 1"/>
          <p:cNvSpPr txBox="1">
            <a:spLocks/>
          </p:cNvSpPr>
          <p:nvPr/>
        </p:nvSpPr>
        <p:spPr>
          <a:xfrm>
            <a:off x="838200" y="6356352"/>
            <a:ext cx="5029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Python                                                                  Dept. Of Comp. Sc. &amp; IT, FUUAST</a:t>
            </a:r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575" y="685800"/>
            <a:ext cx="5991225" cy="194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9237" y="2876550"/>
            <a:ext cx="6105525" cy="207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0644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040295"/>
            <a:ext cx="9143999" cy="4055706"/>
          </a:xfrm>
          <a:prstGeom prst="rect">
            <a:avLst/>
          </a:prstGeom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319" y="6096001"/>
            <a:ext cx="7620000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04F96-A36F-4966-9DF8-64C5F7ADA143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8" name="Footer Placeholder 1"/>
          <p:cNvSpPr txBox="1">
            <a:spLocks/>
          </p:cNvSpPr>
          <p:nvPr/>
        </p:nvSpPr>
        <p:spPr>
          <a:xfrm>
            <a:off x="838200" y="6356352"/>
            <a:ext cx="5029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Python                                                                  Dept. Of Comp. Sc. &amp; IT, FUUAST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33600" y="152400"/>
            <a:ext cx="4419600" cy="2092881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noFill/>
          </a:ln>
          <a:effectLst>
            <a:outerShdw blurRad="127000" dist="228600" dir="2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2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Graphs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With</a:t>
            </a:r>
          </a:p>
          <a:p>
            <a:pPr algn="ctr"/>
            <a:r>
              <a:rPr lang="en-US" sz="4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matplotlib</a:t>
            </a:r>
          </a:p>
        </p:txBody>
      </p:sp>
    </p:spTree>
    <p:extLst>
      <p:ext uri="{BB962C8B-B14F-4D97-AF65-F5344CB8AC3E}">
        <p14:creationId xmlns:p14="http://schemas.microsoft.com/office/powerpoint/2010/main" val="1180381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319" y="6096001"/>
            <a:ext cx="7620000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04F96-A36F-4966-9DF8-64C5F7ADA143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8" name="Footer Placeholder 1"/>
          <p:cNvSpPr txBox="1">
            <a:spLocks/>
          </p:cNvSpPr>
          <p:nvPr/>
        </p:nvSpPr>
        <p:spPr>
          <a:xfrm>
            <a:off x="838200" y="6356352"/>
            <a:ext cx="5029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Python                                                                  Dept. Of Comp. Sc. &amp; IT, FUUAST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525" y="1304925"/>
            <a:ext cx="6076950" cy="424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8345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319" y="6096001"/>
            <a:ext cx="7620000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04F96-A36F-4966-9DF8-64C5F7ADA143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8" name="Footer Placeholder 1"/>
          <p:cNvSpPr txBox="1">
            <a:spLocks/>
          </p:cNvSpPr>
          <p:nvPr/>
        </p:nvSpPr>
        <p:spPr>
          <a:xfrm>
            <a:off x="838200" y="6356352"/>
            <a:ext cx="5029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Python                                                                  Dept. Of Comp. Sc. &amp; IT, FUUAST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362075"/>
            <a:ext cx="5943600" cy="413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37467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319" y="6096001"/>
            <a:ext cx="7620000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04F96-A36F-4966-9DF8-64C5F7ADA143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8" name="Footer Placeholder 1"/>
          <p:cNvSpPr txBox="1">
            <a:spLocks/>
          </p:cNvSpPr>
          <p:nvPr/>
        </p:nvSpPr>
        <p:spPr>
          <a:xfrm>
            <a:off x="838200" y="6356352"/>
            <a:ext cx="5029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Python                                                                  Dept. Of Comp. Sc. &amp; IT, FUUAST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1138" y="1223963"/>
            <a:ext cx="6181725" cy="441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61425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319" y="6096001"/>
            <a:ext cx="7620000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04F96-A36F-4966-9DF8-64C5F7ADA143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8" name="Footer Placeholder 1"/>
          <p:cNvSpPr txBox="1">
            <a:spLocks/>
          </p:cNvSpPr>
          <p:nvPr/>
        </p:nvSpPr>
        <p:spPr>
          <a:xfrm>
            <a:off x="838200" y="6356352"/>
            <a:ext cx="5029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Python                                                                  Dept. Of Comp. Sc. &amp; IT, FUUAST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0" y="1276350"/>
            <a:ext cx="6286500" cy="430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7344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319" y="6096001"/>
            <a:ext cx="7620000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04F96-A36F-4966-9DF8-64C5F7ADA143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8" name="Footer Placeholder 1"/>
          <p:cNvSpPr txBox="1">
            <a:spLocks/>
          </p:cNvSpPr>
          <p:nvPr/>
        </p:nvSpPr>
        <p:spPr>
          <a:xfrm>
            <a:off x="838200" y="6356352"/>
            <a:ext cx="5029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Python                                                                  Dept. Of Comp. Sc. &amp; IT, FUUAST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941862"/>
            <a:ext cx="6477000" cy="5077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7706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319" y="6096001"/>
            <a:ext cx="7620000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04F96-A36F-4966-9DF8-64C5F7ADA143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8" name="Footer Placeholder 1"/>
          <p:cNvSpPr txBox="1">
            <a:spLocks/>
          </p:cNvSpPr>
          <p:nvPr/>
        </p:nvSpPr>
        <p:spPr>
          <a:xfrm>
            <a:off x="838200" y="6356352"/>
            <a:ext cx="5029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Python                                                                  Dept. Of Comp. Sc. &amp; IT, FUUAST</a:t>
            </a:r>
            <a:endParaRPr 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975274"/>
            <a:ext cx="6438900" cy="4554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34613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319" y="6096001"/>
            <a:ext cx="7620000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04F96-A36F-4966-9DF8-64C5F7ADA143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8" name="Footer Placeholder 1"/>
          <p:cNvSpPr txBox="1">
            <a:spLocks/>
          </p:cNvSpPr>
          <p:nvPr/>
        </p:nvSpPr>
        <p:spPr>
          <a:xfrm>
            <a:off x="838200" y="6356352"/>
            <a:ext cx="5029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Python                                                                  Dept. Of Comp. Sc. &amp; IT, FUUAST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5974" y="533400"/>
            <a:ext cx="6185426" cy="4886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5602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319" y="6096001"/>
            <a:ext cx="7620000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04F96-A36F-4966-9DF8-64C5F7ADA143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8" name="Footer Placeholder 1"/>
          <p:cNvSpPr txBox="1">
            <a:spLocks/>
          </p:cNvSpPr>
          <p:nvPr/>
        </p:nvSpPr>
        <p:spPr>
          <a:xfrm>
            <a:off x="838200" y="6356352"/>
            <a:ext cx="5029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Python                                                                  Dept. Of Comp. Sc. &amp; IT, FUUAST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113" y="457201"/>
            <a:ext cx="6085976" cy="5195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2380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319" y="6096001"/>
            <a:ext cx="7620000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04F96-A36F-4966-9DF8-64C5F7ADA143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8" name="Footer Placeholder 1"/>
          <p:cNvSpPr txBox="1">
            <a:spLocks/>
          </p:cNvSpPr>
          <p:nvPr/>
        </p:nvSpPr>
        <p:spPr>
          <a:xfrm>
            <a:off x="838200" y="6356352"/>
            <a:ext cx="5029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Python                                                                  Dept. Of Comp. Sc. &amp; IT, FUUAST</a:t>
            </a: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610" y="457200"/>
            <a:ext cx="6280065" cy="526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4762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319" y="6096001"/>
            <a:ext cx="7620000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04F96-A36F-4966-9DF8-64C5F7ADA143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8" name="Footer Placeholder 1"/>
          <p:cNvSpPr txBox="1">
            <a:spLocks/>
          </p:cNvSpPr>
          <p:nvPr/>
        </p:nvSpPr>
        <p:spPr>
          <a:xfrm>
            <a:off x="838200" y="6356352"/>
            <a:ext cx="5029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Python                                                                  Dept. Of Comp. Sc. &amp; IT, FUUAST</a:t>
            </a:r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848" y="609600"/>
            <a:ext cx="6230166" cy="5072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3391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319" y="6096001"/>
            <a:ext cx="7620000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04F96-A36F-4966-9DF8-64C5F7ADA143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8" name="Footer Placeholder 1"/>
          <p:cNvSpPr txBox="1">
            <a:spLocks/>
          </p:cNvSpPr>
          <p:nvPr/>
        </p:nvSpPr>
        <p:spPr>
          <a:xfrm>
            <a:off x="838200" y="6356352"/>
            <a:ext cx="5029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Python                                                                  Dept. Of Comp. Sc. &amp; IT, FUUAST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2599330" y="2133600"/>
            <a:ext cx="4362669" cy="1200329"/>
          </a:xfrm>
          <a:prstGeom prst="rect">
            <a:avLst/>
          </a:prstGeom>
          <a:effectLst>
            <a:outerShdw blurRad="50800" dist="2159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</a:tabLst>
            </a:pPr>
            <a:r>
              <a:rPr lang="en-US" sz="7200" b="1" dirty="0" smtClean="0">
                <a:solidFill>
                  <a:srgbClr val="00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2D Graphs </a:t>
            </a:r>
            <a:endParaRPr lang="en-US" sz="72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41590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319" y="6096001"/>
            <a:ext cx="7620000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04F96-A36F-4966-9DF8-64C5F7ADA143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8" name="Footer Placeholder 1"/>
          <p:cNvSpPr txBox="1">
            <a:spLocks/>
          </p:cNvSpPr>
          <p:nvPr/>
        </p:nvSpPr>
        <p:spPr>
          <a:xfrm>
            <a:off x="838200" y="6356352"/>
            <a:ext cx="5029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Python                                                                  Dept. Of Comp. Sc. &amp; IT, FUUAST</a:t>
            </a:r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063" y="685800"/>
            <a:ext cx="5715787" cy="504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7873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319" y="6096001"/>
            <a:ext cx="7620000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04F96-A36F-4966-9DF8-64C5F7ADA143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8" name="Footer Placeholder 1"/>
          <p:cNvSpPr txBox="1">
            <a:spLocks/>
          </p:cNvSpPr>
          <p:nvPr/>
        </p:nvSpPr>
        <p:spPr>
          <a:xfrm>
            <a:off x="838200" y="6356352"/>
            <a:ext cx="5029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Python                                                                  Dept. Of Comp. Sc. &amp; IT, FUUAST</a:t>
            </a:r>
            <a:endParaRPr 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2650" y="685801"/>
            <a:ext cx="6137313" cy="4967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2902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319" y="6096001"/>
            <a:ext cx="7620000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04F96-A36F-4966-9DF8-64C5F7ADA143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8" name="Footer Placeholder 1"/>
          <p:cNvSpPr txBox="1">
            <a:spLocks/>
          </p:cNvSpPr>
          <p:nvPr/>
        </p:nvSpPr>
        <p:spPr>
          <a:xfrm>
            <a:off x="838200" y="6356352"/>
            <a:ext cx="5029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Python                                                                  Dept. Of Comp. Sc. &amp; IT, FUUAST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371600" y="664488"/>
            <a:ext cx="76200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[(</a:t>
            </a:r>
            <a:r>
              <a:rPr lang="en-US" i="1" dirty="0"/>
              <a:t>'Perceptually Uniform Sequential',</a:t>
            </a:r>
          </a:p>
          <a:p>
            <a:r>
              <a:rPr lang="en-US" dirty="0"/>
              <a:t>                            [</a:t>
            </a:r>
            <a:r>
              <a:rPr lang="en-US" i="1" dirty="0">
                <a:solidFill>
                  <a:srgbClr val="0000CC"/>
                </a:solidFill>
              </a:rPr>
              <a:t>'</a:t>
            </a:r>
            <a:r>
              <a:rPr lang="en-US" i="1" u="sng" dirty="0" err="1">
                <a:solidFill>
                  <a:srgbClr val="0000CC"/>
                </a:solidFill>
              </a:rPr>
              <a:t>viridis</a:t>
            </a:r>
            <a:r>
              <a:rPr lang="en-US" i="1" u="sng" dirty="0">
                <a:solidFill>
                  <a:srgbClr val="0000CC"/>
                </a:solidFill>
              </a:rPr>
              <a:t>', 'inferno', 'plasma', 'magma</a:t>
            </a:r>
            <a:r>
              <a:rPr lang="en-US" i="1" u="sng" dirty="0"/>
              <a:t>']),</a:t>
            </a:r>
          </a:p>
          <a:p>
            <a:r>
              <a:rPr lang="en-US" dirty="0"/>
              <a:t>         (</a:t>
            </a:r>
            <a:r>
              <a:rPr lang="en-US" i="1" dirty="0"/>
              <a:t>'Sequential',     </a:t>
            </a:r>
            <a:r>
              <a:rPr lang="en-US" i="1" dirty="0">
                <a:solidFill>
                  <a:srgbClr val="0000CC"/>
                </a:solidFill>
              </a:rPr>
              <a:t>['Blues', '</a:t>
            </a:r>
            <a:r>
              <a:rPr lang="en-US" i="1" dirty="0" err="1">
                <a:solidFill>
                  <a:srgbClr val="0000CC"/>
                </a:solidFill>
              </a:rPr>
              <a:t>BuGn</a:t>
            </a:r>
            <a:r>
              <a:rPr lang="en-US" i="1" dirty="0">
                <a:solidFill>
                  <a:srgbClr val="0000CC"/>
                </a:solidFill>
              </a:rPr>
              <a:t>', '</a:t>
            </a:r>
            <a:r>
              <a:rPr lang="en-US" i="1" dirty="0" err="1">
                <a:solidFill>
                  <a:srgbClr val="0000CC"/>
                </a:solidFill>
              </a:rPr>
              <a:t>BuPu</a:t>
            </a:r>
            <a:r>
              <a:rPr lang="en-US" i="1" dirty="0">
                <a:solidFill>
                  <a:srgbClr val="0000CC"/>
                </a:solidFill>
              </a:rPr>
              <a:t>',</a:t>
            </a:r>
          </a:p>
          <a:p>
            <a:r>
              <a:rPr lang="en-US" dirty="0">
                <a:solidFill>
                  <a:srgbClr val="0000CC"/>
                </a:solidFill>
              </a:rPr>
              <a:t>                             </a:t>
            </a:r>
            <a:r>
              <a:rPr lang="en-US" i="1" dirty="0">
                <a:solidFill>
                  <a:srgbClr val="0000CC"/>
                </a:solidFill>
              </a:rPr>
              <a:t>'</a:t>
            </a:r>
            <a:r>
              <a:rPr lang="en-US" i="1" dirty="0" err="1">
                <a:solidFill>
                  <a:srgbClr val="0000CC"/>
                </a:solidFill>
              </a:rPr>
              <a:t>GnBu</a:t>
            </a:r>
            <a:r>
              <a:rPr lang="en-US" i="1" dirty="0">
                <a:solidFill>
                  <a:srgbClr val="0000CC"/>
                </a:solidFill>
              </a:rPr>
              <a:t>', 'Greens', '</a:t>
            </a:r>
            <a:r>
              <a:rPr lang="en-US" i="1" u="sng" dirty="0">
                <a:solidFill>
                  <a:srgbClr val="0000CC"/>
                </a:solidFill>
              </a:rPr>
              <a:t>Greys', 'Oranges', '</a:t>
            </a:r>
            <a:r>
              <a:rPr lang="en-US" i="1" u="sng" dirty="0" err="1">
                <a:solidFill>
                  <a:srgbClr val="0000CC"/>
                </a:solidFill>
              </a:rPr>
              <a:t>OrRd</a:t>
            </a:r>
            <a:r>
              <a:rPr lang="en-US" i="1" u="sng" dirty="0">
                <a:solidFill>
                  <a:srgbClr val="0000CC"/>
                </a:solidFill>
              </a:rPr>
              <a:t>',</a:t>
            </a:r>
          </a:p>
          <a:p>
            <a:r>
              <a:rPr lang="en-US" dirty="0">
                <a:solidFill>
                  <a:srgbClr val="0000CC"/>
                </a:solidFill>
              </a:rPr>
              <a:t>                             </a:t>
            </a:r>
            <a:r>
              <a:rPr lang="en-US" i="1" dirty="0">
                <a:solidFill>
                  <a:srgbClr val="0000CC"/>
                </a:solidFill>
              </a:rPr>
              <a:t>'</a:t>
            </a:r>
            <a:r>
              <a:rPr lang="en-US" i="1" dirty="0" err="1">
                <a:solidFill>
                  <a:srgbClr val="0000CC"/>
                </a:solidFill>
              </a:rPr>
              <a:t>PuBu</a:t>
            </a:r>
            <a:r>
              <a:rPr lang="en-US" i="1" dirty="0">
                <a:solidFill>
                  <a:srgbClr val="0000CC"/>
                </a:solidFill>
              </a:rPr>
              <a:t>', '</a:t>
            </a:r>
            <a:r>
              <a:rPr lang="en-US" i="1" dirty="0" err="1">
                <a:solidFill>
                  <a:srgbClr val="0000CC"/>
                </a:solidFill>
              </a:rPr>
              <a:t>PuBuGn</a:t>
            </a:r>
            <a:r>
              <a:rPr lang="en-US" i="1" dirty="0">
                <a:solidFill>
                  <a:srgbClr val="0000CC"/>
                </a:solidFill>
              </a:rPr>
              <a:t>', '</a:t>
            </a:r>
            <a:r>
              <a:rPr lang="en-US" i="1" dirty="0" err="1">
                <a:solidFill>
                  <a:srgbClr val="0000CC"/>
                </a:solidFill>
              </a:rPr>
              <a:t>PuRd</a:t>
            </a:r>
            <a:r>
              <a:rPr lang="en-US" i="1" dirty="0">
                <a:solidFill>
                  <a:srgbClr val="0000CC"/>
                </a:solidFill>
              </a:rPr>
              <a:t>', 'Purples', '</a:t>
            </a:r>
            <a:r>
              <a:rPr lang="en-US" i="1" dirty="0" err="1">
                <a:solidFill>
                  <a:srgbClr val="0000CC"/>
                </a:solidFill>
              </a:rPr>
              <a:t>RdPu</a:t>
            </a:r>
            <a:r>
              <a:rPr lang="en-US" i="1" dirty="0">
                <a:solidFill>
                  <a:srgbClr val="0000CC"/>
                </a:solidFill>
              </a:rPr>
              <a:t>',</a:t>
            </a:r>
          </a:p>
          <a:p>
            <a:r>
              <a:rPr lang="en-US" dirty="0">
                <a:solidFill>
                  <a:srgbClr val="0000CC"/>
                </a:solidFill>
              </a:rPr>
              <a:t>                             </a:t>
            </a:r>
            <a:r>
              <a:rPr lang="en-US" i="1" dirty="0">
                <a:solidFill>
                  <a:srgbClr val="0000CC"/>
                </a:solidFill>
              </a:rPr>
              <a:t>'Reds', '</a:t>
            </a:r>
            <a:r>
              <a:rPr lang="en-US" i="1" dirty="0" err="1">
                <a:solidFill>
                  <a:srgbClr val="0000CC"/>
                </a:solidFill>
              </a:rPr>
              <a:t>YlGn</a:t>
            </a:r>
            <a:r>
              <a:rPr lang="en-US" i="1" dirty="0">
                <a:solidFill>
                  <a:srgbClr val="0000CC"/>
                </a:solidFill>
              </a:rPr>
              <a:t>', '</a:t>
            </a:r>
            <a:r>
              <a:rPr lang="en-US" i="1" dirty="0" err="1">
                <a:solidFill>
                  <a:srgbClr val="0000CC"/>
                </a:solidFill>
              </a:rPr>
              <a:t>YlGnBu</a:t>
            </a:r>
            <a:r>
              <a:rPr lang="en-US" i="1" dirty="0">
                <a:solidFill>
                  <a:srgbClr val="0000CC"/>
                </a:solidFill>
              </a:rPr>
              <a:t>', '</a:t>
            </a:r>
            <a:r>
              <a:rPr lang="en-US" i="1" dirty="0" err="1">
                <a:solidFill>
                  <a:srgbClr val="0000CC"/>
                </a:solidFill>
              </a:rPr>
              <a:t>YlOrBr</a:t>
            </a:r>
            <a:r>
              <a:rPr lang="en-US" i="1" dirty="0">
                <a:solidFill>
                  <a:srgbClr val="0000CC"/>
                </a:solidFill>
              </a:rPr>
              <a:t>', '</a:t>
            </a:r>
            <a:r>
              <a:rPr lang="en-US" i="1" dirty="0" err="1">
                <a:solidFill>
                  <a:srgbClr val="0000CC"/>
                </a:solidFill>
              </a:rPr>
              <a:t>YlOrRd</a:t>
            </a:r>
            <a:r>
              <a:rPr lang="en-US" i="1" dirty="0">
                <a:solidFill>
                  <a:srgbClr val="0000CC"/>
                </a:solidFill>
              </a:rPr>
              <a:t>']),</a:t>
            </a:r>
          </a:p>
          <a:p>
            <a:r>
              <a:rPr lang="en-US" dirty="0"/>
              <a:t>         (</a:t>
            </a:r>
            <a:r>
              <a:rPr lang="en-US" i="1" dirty="0"/>
              <a:t>'Sequential (2</a:t>
            </a:r>
            <a:r>
              <a:rPr lang="en-US" i="1" dirty="0">
                <a:solidFill>
                  <a:srgbClr val="0000CC"/>
                </a:solidFill>
              </a:rPr>
              <a:t>)', ['</a:t>
            </a:r>
            <a:r>
              <a:rPr lang="en-US" i="1" u="sng" dirty="0" err="1">
                <a:solidFill>
                  <a:srgbClr val="0000CC"/>
                </a:solidFill>
              </a:rPr>
              <a:t>afmhot</a:t>
            </a:r>
            <a:r>
              <a:rPr lang="en-US" i="1" u="sng" dirty="0">
                <a:solidFill>
                  <a:srgbClr val="0000CC"/>
                </a:solidFill>
              </a:rPr>
              <a:t>', 'autumn', 'bone', 'cool',</a:t>
            </a:r>
          </a:p>
          <a:p>
            <a:r>
              <a:rPr lang="en-US" dirty="0">
                <a:solidFill>
                  <a:srgbClr val="0000CC"/>
                </a:solidFill>
              </a:rPr>
              <a:t>                             </a:t>
            </a:r>
            <a:r>
              <a:rPr lang="en-US" i="1" dirty="0">
                <a:solidFill>
                  <a:srgbClr val="0000CC"/>
                </a:solidFill>
              </a:rPr>
              <a:t>'copper', '</a:t>
            </a:r>
            <a:r>
              <a:rPr lang="en-US" i="1" dirty="0" err="1">
                <a:solidFill>
                  <a:srgbClr val="0000CC"/>
                </a:solidFill>
              </a:rPr>
              <a:t>gist_heat</a:t>
            </a:r>
            <a:r>
              <a:rPr lang="en-US" i="1" dirty="0">
                <a:solidFill>
                  <a:srgbClr val="0000CC"/>
                </a:solidFill>
              </a:rPr>
              <a:t>', 'gray', 'hot',</a:t>
            </a:r>
          </a:p>
          <a:p>
            <a:r>
              <a:rPr lang="en-US" dirty="0">
                <a:solidFill>
                  <a:srgbClr val="0000CC"/>
                </a:solidFill>
              </a:rPr>
              <a:t>                             </a:t>
            </a:r>
            <a:r>
              <a:rPr lang="en-US" i="1" dirty="0">
                <a:solidFill>
                  <a:srgbClr val="0000CC"/>
                </a:solidFill>
              </a:rPr>
              <a:t>'pink', 'spring', 'summer', 'winter']),</a:t>
            </a:r>
          </a:p>
          <a:p>
            <a:r>
              <a:rPr lang="en-US" dirty="0"/>
              <a:t>         (</a:t>
            </a:r>
            <a:r>
              <a:rPr lang="en-US" i="1" dirty="0"/>
              <a:t>'Diverging</a:t>
            </a:r>
            <a:r>
              <a:rPr lang="en-US" i="1" dirty="0">
                <a:solidFill>
                  <a:srgbClr val="0000CC"/>
                </a:solidFill>
              </a:rPr>
              <a:t>',      ['</a:t>
            </a:r>
            <a:r>
              <a:rPr lang="en-US" i="1" dirty="0" err="1">
                <a:solidFill>
                  <a:srgbClr val="0000CC"/>
                </a:solidFill>
              </a:rPr>
              <a:t>BrBG</a:t>
            </a:r>
            <a:r>
              <a:rPr lang="en-US" i="1" dirty="0">
                <a:solidFill>
                  <a:srgbClr val="0000CC"/>
                </a:solidFill>
              </a:rPr>
              <a:t>', '</a:t>
            </a:r>
            <a:r>
              <a:rPr lang="en-US" i="1" u="sng" dirty="0" err="1">
                <a:solidFill>
                  <a:srgbClr val="0000CC"/>
                </a:solidFill>
              </a:rPr>
              <a:t>bwr</a:t>
            </a:r>
            <a:r>
              <a:rPr lang="en-US" i="1" u="sng" dirty="0">
                <a:solidFill>
                  <a:srgbClr val="0000CC"/>
                </a:solidFill>
              </a:rPr>
              <a:t>', '</a:t>
            </a:r>
            <a:r>
              <a:rPr lang="en-US" i="1" u="sng" dirty="0" err="1">
                <a:solidFill>
                  <a:srgbClr val="0000CC"/>
                </a:solidFill>
              </a:rPr>
              <a:t>coolwarm</a:t>
            </a:r>
            <a:r>
              <a:rPr lang="en-US" i="1" u="sng" dirty="0">
                <a:solidFill>
                  <a:srgbClr val="0000CC"/>
                </a:solidFill>
              </a:rPr>
              <a:t>', '</a:t>
            </a:r>
            <a:r>
              <a:rPr lang="en-US" i="1" u="sng" dirty="0" err="1">
                <a:solidFill>
                  <a:srgbClr val="0000CC"/>
                </a:solidFill>
              </a:rPr>
              <a:t>PiYG</a:t>
            </a:r>
            <a:r>
              <a:rPr lang="en-US" i="1" u="sng" dirty="0">
                <a:solidFill>
                  <a:srgbClr val="0000CC"/>
                </a:solidFill>
              </a:rPr>
              <a:t>', '</a:t>
            </a:r>
            <a:r>
              <a:rPr lang="en-US" i="1" u="sng" dirty="0" err="1">
                <a:solidFill>
                  <a:srgbClr val="0000CC"/>
                </a:solidFill>
              </a:rPr>
              <a:t>PRGn</a:t>
            </a:r>
            <a:r>
              <a:rPr lang="en-US" i="1" u="sng" dirty="0">
                <a:solidFill>
                  <a:srgbClr val="0000CC"/>
                </a:solidFill>
              </a:rPr>
              <a:t>', '</a:t>
            </a:r>
            <a:r>
              <a:rPr lang="en-US" i="1" u="sng" dirty="0" err="1">
                <a:solidFill>
                  <a:srgbClr val="0000CC"/>
                </a:solidFill>
              </a:rPr>
              <a:t>PuOr</a:t>
            </a:r>
            <a:r>
              <a:rPr lang="en-US" i="1" u="sng" dirty="0">
                <a:solidFill>
                  <a:srgbClr val="0000CC"/>
                </a:solidFill>
              </a:rPr>
              <a:t>',</a:t>
            </a:r>
          </a:p>
          <a:p>
            <a:r>
              <a:rPr lang="en-US" dirty="0">
                <a:solidFill>
                  <a:srgbClr val="0000CC"/>
                </a:solidFill>
              </a:rPr>
              <a:t>                             </a:t>
            </a:r>
            <a:r>
              <a:rPr lang="en-US" i="1" dirty="0">
                <a:solidFill>
                  <a:srgbClr val="0000CC"/>
                </a:solidFill>
              </a:rPr>
              <a:t>'</a:t>
            </a:r>
            <a:r>
              <a:rPr lang="en-US" i="1" dirty="0" err="1">
                <a:solidFill>
                  <a:srgbClr val="0000CC"/>
                </a:solidFill>
              </a:rPr>
              <a:t>RdBu</a:t>
            </a:r>
            <a:r>
              <a:rPr lang="en-US" i="1" dirty="0">
                <a:solidFill>
                  <a:srgbClr val="0000CC"/>
                </a:solidFill>
              </a:rPr>
              <a:t>', '</a:t>
            </a:r>
            <a:r>
              <a:rPr lang="en-US" i="1" dirty="0" err="1">
                <a:solidFill>
                  <a:srgbClr val="0000CC"/>
                </a:solidFill>
              </a:rPr>
              <a:t>RdGy</a:t>
            </a:r>
            <a:r>
              <a:rPr lang="en-US" i="1" dirty="0">
                <a:solidFill>
                  <a:srgbClr val="0000CC"/>
                </a:solidFill>
              </a:rPr>
              <a:t>', '</a:t>
            </a:r>
            <a:r>
              <a:rPr lang="en-US" i="1" dirty="0" err="1">
                <a:solidFill>
                  <a:srgbClr val="0000CC"/>
                </a:solidFill>
              </a:rPr>
              <a:t>RdYlBu</a:t>
            </a:r>
            <a:r>
              <a:rPr lang="en-US" i="1" dirty="0">
                <a:solidFill>
                  <a:srgbClr val="0000CC"/>
                </a:solidFill>
              </a:rPr>
              <a:t>', '</a:t>
            </a:r>
            <a:r>
              <a:rPr lang="en-US" i="1" dirty="0" err="1">
                <a:solidFill>
                  <a:srgbClr val="0000CC"/>
                </a:solidFill>
              </a:rPr>
              <a:t>RdYlGn</a:t>
            </a:r>
            <a:r>
              <a:rPr lang="en-US" i="1" dirty="0">
                <a:solidFill>
                  <a:srgbClr val="0000CC"/>
                </a:solidFill>
              </a:rPr>
              <a:t>', '</a:t>
            </a:r>
            <a:r>
              <a:rPr lang="en-US" i="1" u="sng" dirty="0">
                <a:solidFill>
                  <a:srgbClr val="0000CC"/>
                </a:solidFill>
              </a:rPr>
              <a:t>Spectral',</a:t>
            </a:r>
          </a:p>
          <a:p>
            <a:r>
              <a:rPr lang="en-US" dirty="0">
                <a:solidFill>
                  <a:srgbClr val="0000CC"/>
                </a:solidFill>
              </a:rPr>
              <a:t>                             </a:t>
            </a:r>
            <a:r>
              <a:rPr lang="en-US" i="1" dirty="0">
                <a:solidFill>
                  <a:srgbClr val="0000CC"/>
                </a:solidFill>
              </a:rPr>
              <a:t>'seismic']),</a:t>
            </a:r>
          </a:p>
          <a:p>
            <a:r>
              <a:rPr lang="en-US" dirty="0"/>
              <a:t>         (</a:t>
            </a:r>
            <a:r>
              <a:rPr lang="en-US" i="1" dirty="0"/>
              <a:t>'Qualitative</a:t>
            </a:r>
            <a:r>
              <a:rPr lang="en-US" i="1" dirty="0">
                <a:solidFill>
                  <a:srgbClr val="0000CC"/>
                </a:solidFill>
              </a:rPr>
              <a:t>',    ['Accent', 'Dark2', 'Paired', 'Pastel1',</a:t>
            </a:r>
          </a:p>
          <a:p>
            <a:r>
              <a:rPr lang="en-US" dirty="0">
                <a:solidFill>
                  <a:srgbClr val="0000CC"/>
                </a:solidFill>
              </a:rPr>
              <a:t>                             </a:t>
            </a:r>
            <a:r>
              <a:rPr lang="en-US" i="1" dirty="0">
                <a:solidFill>
                  <a:srgbClr val="0000CC"/>
                </a:solidFill>
              </a:rPr>
              <a:t>'Pastel2', 'Set1', 'Set2', 'Set3']),</a:t>
            </a:r>
          </a:p>
          <a:p>
            <a:r>
              <a:rPr lang="en-US" dirty="0"/>
              <a:t>         (</a:t>
            </a:r>
            <a:r>
              <a:rPr lang="en-US" i="1" dirty="0"/>
              <a:t>'Miscellaneous',  </a:t>
            </a:r>
            <a:r>
              <a:rPr lang="en-US" i="1" dirty="0">
                <a:solidFill>
                  <a:srgbClr val="0000CC"/>
                </a:solidFill>
              </a:rPr>
              <a:t>['</a:t>
            </a:r>
            <a:r>
              <a:rPr lang="en-US" i="1" dirty="0" err="1">
                <a:solidFill>
                  <a:srgbClr val="0000CC"/>
                </a:solidFill>
              </a:rPr>
              <a:t>gist_earth</a:t>
            </a:r>
            <a:r>
              <a:rPr lang="en-US" i="1" dirty="0">
                <a:solidFill>
                  <a:srgbClr val="0000CC"/>
                </a:solidFill>
              </a:rPr>
              <a:t>', 'terrain', 'ocean', '</a:t>
            </a:r>
            <a:r>
              <a:rPr lang="en-US" i="1" dirty="0" err="1">
                <a:solidFill>
                  <a:srgbClr val="0000CC"/>
                </a:solidFill>
              </a:rPr>
              <a:t>gist_stern</a:t>
            </a:r>
            <a:r>
              <a:rPr lang="en-US" i="1" dirty="0">
                <a:solidFill>
                  <a:srgbClr val="0000CC"/>
                </a:solidFill>
              </a:rPr>
              <a:t>',</a:t>
            </a:r>
          </a:p>
          <a:p>
            <a:r>
              <a:rPr lang="en-US" dirty="0">
                <a:solidFill>
                  <a:srgbClr val="0000CC"/>
                </a:solidFill>
              </a:rPr>
              <a:t>                             </a:t>
            </a:r>
            <a:r>
              <a:rPr lang="en-US" i="1" dirty="0">
                <a:solidFill>
                  <a:srgbClr val="0000CC"/>
                </a:solidFill>
              </a:rPr>
              <a:t>'</a:t>
            </a:r>
            <a:r>
              <a:rPr lang="en-US" i="1" u="sng" dirty="0" err="1">
                <a:solidFill>
                  <a:srgbClr val="0000CC"/>
                </a:solidFill>
              </a:rPr>
              <a:t>brg</a:t>
            </a:r>
            <a:r>
              <a:rPr lang="en-US" i="1" u="sng" dirty="0">
                <a:solidFill>
                  <a:srgbClr val="0000CC"/>
                </a:solidFill>
              </a:rPr>
              <a:t>', '</a:t>
            </a:r>
            <a:r>
              <a:rPr lang="en-US" i="1" u="sng" dirty="0" err="1">
                <a:solidFill>
                  <a:srgbClr val="0000CC"/>
                </a:solidFill>
              </a:rPr>
              <a:t>CMRmap</a:t>
            </a:r>
            <a:r>
              <a:rPr lang="en-US" i="1" u="sng" dirty="0">
                <a:solidFill>
                  <a:srgbClr val="0000CC"/>
                </a:solidFill>
              </a:rPr>
              <a:t>', '</a:t>
            </a:r>
            <a:r>
              <a:rPr lang="en-US" i="1" u="sng" dirty="0" err="1">
                <a:solidFill>
                  <a:srgbClr val="0000CC"/>
                </a:solidFill>
              </a:rPr>
              <a:t>cubehelix</a:t>
            </a:r>
            <a:r>
              <a:rPr lang="en-US" i="1" u="sng" dirty="0">
                <a:solidFill>
                  <a:srgbClr val="0000CC"/>
                </a:solidFill>
              </a:rPr>
              <a:t>',</a:t>
            </a:r>
          </a:p>
          <a:p>
            <a:r>
              <a:rPr lang="en-US" dirty="0">
                <a:solidFill>
                  <a:srgbClr val="0000CC"/>
                </a:solidFill>
              </a:rPr>
              <a:t>                             </a:t>
            </a:r>
            <a:r>
              <a:rPr lang="en-US" i="1" dirty="0">
                <a:solidFill>
                  <a:srgbClr val="0000CC"/>
                </a:solidFill>
              </a:rPr>
              <a:t>'</a:t>
            </a:r>
            <a:r>
              <a:rPr lang="en-US" i="1" u="sng" dirty="0" err="1">
                <a:solidFill>
                  <a:srgbClr val="0000CC"/>
                </a:solidFill>
              </a:rPr>
              <a:t>gnuplot</a:t>
            </a:r>
            <a:r>
              <a:rPr lang="en-US" i="1" u="sng" dirty="0">
                <a:solidFill>
                  <a:srgbClr val="0000CC"/>
                </a:solidFill>
              </a:rPr>
              <a:t>', 'gnuplot2', '</a:t>
            </a:r>
            <a:r>
              <a:rPr lang="en-US" i="1" u="sng" dirty="0" err="1">
                <a:solidFill>
                  <a:srgbClr val="0000CC"/>
                </a:solidFill>
              </a:rPr>
              <a:t>gist_ncar</a:t>
            </a:r>
            <a:r>
              <a:rPr lang="en-US" i="1" u="sng" dirty="0">
                <a:solidFill>
                  <a:srgbClr val="0000CC"/>
                </a:solidFill>
              </a:rPr>
              <a:t>',</a:t>
            </a:r>
          </a:p>
          <a:p>
            <a:r>
              <a:rPr lang="en-US" dirty="0">
                <a:solidFill>
                  <a:srgbClr val="0000CC"/>
                </a:solidFill>
              </a:rPr>
              <a:t>                             </a:t>
            </a:r>
            <a:r>
              <a:rPr lang="en-US" i="1" dirty="0">
                <a:solidFill>
                  <a:srgbClr val="0000CC"/>
                </a:solidFill>
              </a:rPr>
              <a:t>'</a:t>
            </a:r>
            <a:r>
              <a:rPr lang="en-US" i="1" dirty="0" err="1">
                <a:solidFill>
                  <a:srgbClr val="0000CC"/>
                </a:solidFill>
              </a:rPr>
              <a:t>nipy_spectral</a:t>
            </a:r>
            <a:r>
              <a:rPr lang="en-US" i="1" dirty="0">
                <a:solidFill>
                  <a:srgbClr val="0000CC"/>
                </a:solidFill>
              </a:rPr>
              <a:t>', 'jet', 'rainbow',</a:t>
            </a:r>
          </a:p>
          <a:p>
            <a:r>
              <a:rPr lang="en-US" dirty="0">
                <a:solidFill>
                  <a:srgbClr val="0000CC"/>
                </a:solidFill>
              </a:rPr>
              <a:t>                             </a:t>
            </a:r>
            <a:r>
              <a:rPr lang="en-US" i="1" dirty="0">
                <a:solidFill>
                  <a:srgbClr val="0000CC"/>
                </a:solidFill>
              </a:rPr>
              <a:t>'</a:t>
            </a:r>
            <a:r>
              <a:rPr lang="en-US" i="1" dirty="0" err="1">
                <a:solidFill>
                  <a:srgbClr val="0000CC"/>
                </a:solidFill>
              </a:rPr>
              <a:t>gist_rainbow</a:t>
            </a:r>
            <a:r>
              <a:rPr lang="en-US" i="1" dirty="0">
                <a:solidFill>
                  <a:srgbClr val="0000CC"/>
                </a:solidFill>
              </a:rPr>
              <a:t>', '</a:t>
            </a:r>
            <a:r>
              <a:rPr lang="en-US" i="1" u="sng" dirty="0" err="1">
                <a:solidFill>
                  <a:srgbClr val="0000CC"/>
                </a:solidFill>
              </a:rPr>
              <a:t>hsv</a:t>
            </a:r>
            <a:r>
              <a:rPr lang="en-US" i="1" u="sng" dirty="0">
                <a:solidFill>
                  <a:srgbClr val="0000CC"/>
                </a:solidFill>
              </a:rPr>
              <a:t>', 'flag', 'prism'])]</a:t>
            </a:r>
            <a:endParaRPr lang="en-US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8813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319" y="6096001"/>
            <a:ext cx="7620000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04F96-A36F-4966-9DF8-64C5F7ADA143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8" name="Footer Placeholder 1"/>
          <p:cNvSpPr txBox="1">
            <a:spLocks/>
          </p:cNvSpPr>
          <p:nvPr/>
        </p:nvSpPr>
        <p:spPr>
          <a:xfrm>
            <a:off x="838200" y="6356352"/>
            <a:ext cx="5029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Python                                                                  Dept. Of Comp. Sc. &amp; IT, FUUAST</a:t>
            </a:r>
            <a:endParaRPr lang="en-US" dirty="0"/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304166008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43929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319" y="6096001"/>
            <a:ext cx="7620000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04F96-A36F-4966-9DF8-64C5F7ADA143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533400"/>
            <a:ext cx="8229600" cy="56630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</a:tabLst>
            </a:pPr>
            <a:r>
              <a:rPr lang="en-US" sz="3200" b="1" dirty="0" smtClean="0">
                <a:solidFill>
                  <a:srgbClr val="00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Graph </a:t>
            </a:r>
            <a:r>
              <a:rPr 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2D</a:t>
            </a:r>
          </a:p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</a:tabLst>
            </a:pPr>
            <a:endParaRPr lang="en-US" sz="24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486400" algn="l"/>
                <a:tab pos="5943600" algn="l"/>
                <a:tab pos="6400800" algn="l"/>
                <a:tab pos="6858000" algn="l"/>
              </a:tabLst>
            </a:pPr>
            <a:r>
              <a:rPr lang="en-US" dirty="0">
                <a:solidFill>
                  <a:srgbClr val="0000CC"/>
                </a:solidFill>
              </a:rPr>
              <a:t>i</a:t>
            </a:r>
            <a:r>
              <a:rPr lang="en-US" dirty="0" smtClean="0">
                <a:solidFill>
                  <a:srgbClr val="0000CC"/>
                </a:solidFill>
              </a:rPr>
              <a:t>mport </a:t>
            </a:r>
            <a:r>
              <a:rPr lang="en-US" dirty="0" err="1" smtClean="0">
                <a:solidFill>
                  <a:srgbClr val="0000CC"/>
                </a:solidFill>
              </a:rPr>
              <a:t>matplotlib.pyplot</a:t>
            </a:r>
            <a:r>
              <a:rPr lang="en-US" dirty="0" smtClean="0">
                <a:solidFill>
                  <a:srgbClr val="0000CC"/>
                </a:solidFill>
              </a:rPr>
              <a:t> as </a:t>
            </a:r>
            <a:r>
              <a:rPr lang="en-US" dirty="0" err="1" smtClean="0">
                <a:solidFill>
                  <a:srgbClr val="0000CC"/>
                </a:solidFill>
              </a:rPr>
              <a:t>plt</a:t>
            </a:r>
            <a:endParaRPr lang="en-US" dirty="0">
              <a:solidFill>
                <a:srgbClr val="0000CC"/>
              </a:solidFill>
            </a:endParaRPr>
          </a:p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486400" algn="l"/>
                <a:tab pos="5943600" algn="l"/>
                <a:tab pos="6400800" algn="l"/>
                <a:tab pos="6858000" algn="l"/>
              </a:tabLst>
            </a:pPr>
            <a:r>
              <a:rPr lang="en-US" dirty="0" smtClean="0">
                <a:solidFill>
                  <a:srgbClr val="0000CC"/>
                </a:solidFill>
              </a:rPr>
              <a:t>import numpy as np</a:t>
            </a:r>
          </a:p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486400" algn="l"/>
                <a:tab pos="5943600" algn="l"/>
                <a:tab pos="6400800" algn="l"/>
                <a:tab pos="6858000" algn="l"/>
              </a:tabLst>
            </a:pPr>
            <a:endParaRPr lang="en-US" dirty="0" smtClean="0">
              <a:solidFill>
                <a:srgbClr val="0000CC"/>
              </a:solidFill>
            </a:endParaRPr>
          </a:p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486400" algn="l"/>
                <a:tab pos="5943600" algn="l"/>
                <a:tab pos="6400800" algn="l"/>
                <a:tab pos="6858000" algn="l"/>
              </a:tabLst>
            </a:pPr>
            <a:r>
              <a:rPr lang="en-US" dirty="0" smtClean="0">
                <a:solidFill>
                  <a:srgbClr val="FF0000"/>
                </a:solidFill>
              </a:rPr>
              <a:t>Plot I</a:t>
            </a:r>
          </a:p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486400" algn="l"/>
                <a:tab pos="5943600" algn="l"/>
                <a:tab pos="6400800" algn="l"/>
                <a:tab pos="6858000" algn="l"/>
              </a:tabLst>
            </a:pPr>
            <a:r>
              <a:rPr lang="en-US" dirty="0" smtClean="0">
                <a:solidFill>
                  <a:srgbClr val="0000CC"/>
                </a:solidFill>
              </a:rPr>
              <a:t>x= </a:t>
            </a:r>
            <a:r>
              <a:rPr lang="en-US" dirty="0" err="1" smtClean="0">
                <a:solidFill>
                  <a:srgbClr val="0000CC"/>
                </a:solidFill>
              </a:rPr>
              <a:t>np.arange</a:t>
            </a:r>
            <a:r>
              <a:rPr lang="en-US" dirty="0" smtClean="0">
                <a:solidFill>
                  <a:srgbClr val="0000CC"/>
                </a:solidFill>
              </a:rPr>
              <a:t>(-12*pi, 12*pi, 0.15)</a:t>
            </a:r>
          </a:p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486400" algn="l"/>
                <a:tab pos="5943600" algn="l"/>
                <a:tab pos="6400800" algn="l"/>
                <a:tab pos="6858000" algn="l"/>
              </a:tabLst>
            </a:pPr>
            <a:r>
              <a:rPr lang="en-US" dirty="0" smtClean="0">
                <a:solidFill>
                  <a:srgbClr val="0000CC"/>
                </a:solidFill>
              </a:rPr>
              <a:t>y=</a:t>
            </a:r>
            <a:r>
              <a:rPr lang="en-US" dirty="0" err="1" smtClean="0">
                <a:solidFill>
                  <a:srgbClr val="0000CC"/>
                </a:solidFill>
              </a:rPr>
              <a:t>np.exp</a:t>
            </a:r>
            <a:r>
              <a:rPr lang="en-US" dirty="0" smtClean="0">
                <a:solidFill>
                  <a:srgbClr val="0000CC"/>
                </a:solidFill>
              </a:rPr>
              <a:t>(-0.05*x)*</a:t>
            </a:r>
            <a:r>
              <a:rPr lang="en-US" dirty="0" err="1" smtClean="0">
                <a:solidFill>
                  <a:srgbClr val="0000CC"/>
                </a:solidFill>
              </a:rPr>
              <a:t>np.sin</a:t>
            </a:r>
            <a:r>
              <a:rPr lang="en-US" dirty="0" smtClean="0">
                <a:solidFill>
                  <a:srgbClr val="0000CC"/>
                </a:solidFill>
              </a:rPr>
              <a:t>(x)</a:t>
            </a:r>
          </a:p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486400" algn="l"/>
                <a:tab pos="5943600" algn="l"/>
                <a:tab pos="6400800" algn="l"/>
                <a:tab pos="6858000" algn="l"/>
              </a:tabLst>
            </a:pPr>
            <a:r>
              <a:rPr lang="en-US" dirty="0" err="1" smtClean="0">
                <a:solidFill>
                  <a:srgbClr val="0000CC"/>
                </a:solidFill>
              </a:rPr>
              <a:t>plt.plot</a:t>
            </a:r>
            <a:r>
              <a:rPr lang="en-US" dirty="0" smtClean="0">
                <a:solidFill>
                  <a:srgbClr val="0000CC"/>
                </a:solidFill>
              </a:rPr>
              <a:t>(x,y,’o-r’,</a:t>
            </a:r>
            <a:r>
              <a:rPr lang="en-US" dirty="0" err="1" smtClean="0">
                <a:solidFill>
                  <a:srgbClr val="0000CC"/>
                </a:solidFill>
              </a:rPr>
              <a:t>lw</a:t>
            </a:r>
            <a:r>
              <a:rPr lang="en-US" dirty="0" smtClean="0">
                <a:solidFill>
                  <a:srgbClr val="0000CC"/>
                </a:solidFill>
              </a:rPr>
              <a:t>=1)</a:t>
            </a:r>
          </a:p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486400" algn="l"/>
                <a:tab pos="5943600" algn="l"/>
                <a:tab pos="6400800" algn="l"/>
                <a:tab pos="6858000" algn="l"/>
              </a:tabLst>
            </a:pPr>
            <a:r>
              <a:rPr lang="en-US" dirty="0" err="1" smtClean="0">
                <a:solidFill>
                  <a:srgbClr val="0000CC"/>
                </a:solidFill>
              </a:rPr>
              <a:t>plt.title</a:t>
            </a:r>
            <a:r>
              <a:rPr lang="en-US" dirty="0" smtClean="0">
                <a:solidFill>
                  <a:srgbClr val="0000CC"/>
                </a:solidFill>
              </a:rPr>
              <a:t>('Damped Oscillator')</a:t>
            </a:r>
          </a:p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486400" algn="l"/>
                <a:tab pos="5943600" algn="l"/>
                <a:tab pos="6400800" algn="l"/>
                <a:tab pos="6858000" algn="l"/>
              </a:tabLst>
            </a:pPr>
            <a:r>
              <a:rPr lang="en-US" dirty="0" err="1" smtClean="0">
                <a:solidFill>
                  <a:srgbClr val="0000CC"/>
                </a:solidFill>
              </a:rPr>
              <a:t>plt.xlabel</a:t>
            </a:r>
            <a:r>
              <a:rPr lang="en-US" dirty="0" smtClean="0">
                <a:solidFill>
                  <a:srgbClr val="0000CC"/>
                </a:solidFill>
              </a:rPr>
              <a:t>('Angle')</a:t>
            </a:r>
          </a:p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486400" algn="l"/>
                <a:tab pos="5943600" algn="l"/>
                <a:tab pos="6400800" algn="l"/>
                <a:tab pos="6858000" algn="l"/>
              </a:tabLst>
            </a:pPr>
            <a:r>
              <a:rPr lang="en-US" dirty="0" err="1" smtClean="0">
                <a:solidFill>
                  <a:srgbClr val="0000CC"/>
                </a:solidFill>
              </a:rPr>
              <a:t>plt.ylabel</a:t>
            </a:r>
            <a:r>
              <a:rPr lang="en-US" dirty="0" smtClean="0">
                <a:solidFill>
                  <a:srgbClr val="0000CC"/>
                </a:solidFill>
              </a:rPr>
              <a:t>('Amplitude')</a:t>
            </a:r>
          </a:p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486400" algn="l"/>
                <a:tab pos="5943600" algn="l"/>
                <a:tab pos="6400800" algn="l"/>
                <a:tab pos="6858000" algn="l"/>
              </a:tabLst>
            </a:pPr>
            <a:endParaRPr lang="en-US" dirty="0">
              <a:solidFill>
                <a:srgbClr val="0000CC"/>
              </a:solidFill>
            </a:endParaRPr>
          </a:p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486400" algn="l"/>
                <a:tab pos="5943600" algn="l"/>
                <a:tab pos="6400800" algn="l"/>
                <a:tab pos="6858000" algn="l"/>
              </a:tabLst>
            </a:pPr>
            <a:endParaRPr lang="en-US" dirty="0" smtClean="0">
              <a:solidFill>
                <a:srgbClr val="0000CC"/>
              </a:solidFill>
            </a:endParaRPr>
          </a:p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486400" algn="l"/>
                <a:tab pos="5943600" algn="l"/>
                <a:tab pos="6400800" algn="l"/>
                <a:tab pos="6858000" algn="l"/>
              </a:tabLst>
            </a:pPr>
            <a:r>
              <a:rPr lang="en-US" dirty="0">
                <a:solidFill>
                  <a:srgbClr val="FF0000"/>
                </a:solidFill>
              </a:rPr>
              <a:t>Plot II</a:t>
            </a:r>
          </a:p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486400" algn="l"/>
                <a:tab pos="5943600" algn="l"/>
                <a:tab pos="6400800" algn="l"/>
                <a:tab pos="6858000" algn="l"/>
              </a:tabLst>
            </a:pPr>
            <a:r>
              <a:rPr lang="en-US" dirty="0" err="1" smtClean="0">
                <a:solidFill>
                  <a:srgbClr val="0000CC"/>
                </a:solidFill>
              </a:rPr>
              <a:t>plt.plot</a:t>
            </a:r>
            <a:r>
              <a:rPr lang="en-US" dirty="0" smtClean="0">
                <a:solidFill>
                  <a:srgbClr val="0000CC"/>
                </a:solidFill>
              </a:rPr>
              <a:t>(x, y, alpha = 0.5, color = ‘#FF7F00’, </a:t>
            </a:r>
            <a:r>
              <a:rPr lang="en-US" dirty="0" err="1" smtClean="0">
                <a:solidFill>
                  <a:srgbClr val="0000CC"/>
                </a:solidFill>
              </a:rPr>
              <a:t>linestyle</a:t>
            </a:r>
            <a:r>
              <a:rPr lang="en-US" dirty="0" smtClean="0">
                <a:solidFill>
                  <a:srgbClr val="0000CC"/>
                </a:solidFill>
              </a:rPr>
              <a:t> = ‘-.’, linewidth = 3, </a:t>
            </a:r>
          </a:p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486400" algn="l"/>
                <a:tab pos="5943600" algn="l"/>
                <a:tab pos="6400800" algn="l"/>
                <a:tab pos="6858000" algn="l"/>
              </a:tabLst>
            </a:pPr>
            <a:r>
              <a:rPr lang="en-US" dirty="0" smtClean="0">
                <a:solidFill>
                  <a:srgbClr val="0000CC"/>
                </a:solidFill>
              </a:rPr>
              <a:t>marker = ‘o’, </a:t>
            </a:r>
            <a:r>
              <a:rPr lang="en-US" dirty="0" err="1" smtClean="0">
                <a:solidFill>
                  <a:srgbClr val="0000CC"/>
                </a:solidFill>
              </a:rPr>
              <a:t>markeredgecolor</a:t>
            </a:r>
            <a:r>
              <a:rPr lang="en-US" dirty="0" smtClean="0">
                <a:solidFill>
                  <a:srgbClr val="0000CC"/>
                </a:solidFill>
              </a:rPr>
              <a:t> = ‘#000000’, </a:t>
            </a:r>
            <a:r>
              <a:rPr lang="en-US" dirty="0" err="1" smtClean="0">
                <a:solidFill>
                  <a:srgbClr val="0000CC"/>
                </a:solidFill>
              </a:rPr>
              <a:t>markeredgewidth</a:t>
            </a:r>
            <a:r>
              <a:rPr lang="en-US" dirty="0" smtClean="0">
                <a:solidFill>
                  <a:srgbClr val="0000CC"/>
                </a:solidFill>
              </a:rPr>
              <a:t> = 2, 	</a:t>
            </a:r>
          </a:p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486400" algn="l"/>
                <a:tab pos="5943600" algn="l"/>
                <a:tab pos="6400800" algn="l"/>
                <a:tab pos="6858000" algn="l"/>
              </a:tabLst>
            </a:pPr>
            <a:r>
              <a:rPr lang="en-US" dirty="0" err="1" smtClean="0">
                <a:solidFill>
                  <a:srgbClr val="0000CC"/>
                </a:solidFill>
              </a:rPr>
              <a:t>markerfacecolor</a:t>
            </a:r>
            <a:r>
              <a:rPr lang="en-US" dirty="0" smtClean="0">
                <a:solidFill>
                  <a:srgbClr val="0000CC"/>
                </a:solidFill>
              </a:rPr>
              <a:t> = ‘#FF7F00’,	</a:t>
            </a:r>
            <a:r>
              <a:rPr lang="en-US" dirty="0" err="1" smtClean="0">
                <a:solidFill>
                  <a:srgbClr val="0000CC"/>
                </a:solidFill>
              </a:rPr>
              <a:t>markersize</a:t>
            </a:r>
            <a:r>
              <a:rPr lang="en-US" dirty="0" smtClean="0">
                <a:solidFill>
                  <a:srgbClr val="0000CC"/>
                </a:solidFill>
              </a:rPr>
              <a:t>=10)</a:t>
            </a:r>
          </a:p>
          <a:p>
            <a:pPr marL="0" lvl="1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486400" algn="l"/>
                <a:tab pos="5943600" algn="l"/>
                <a:tab pos="6400800" algn="l"/>
                <a:tab pos="6858000" algn="l"/>
              </a:tabLst>
            </a:pPr>
            <a:r>
              <a:rPr lang="en-US" dirty="0" smtClean="0">
                <a:solidFill>
                  <a:srgbClr val="0000CC"/>
                </a:solidFill>
              </a:rPr>
              <a:t>	</a:t>
            </a:r>
          </a:p>
        </p:txBody>
      </p:sp>
      <p:sp>
        <p:nvSpPr>
          <p:cNvPr id="8" name="Footer Placeholder 1"/>
          <p:cNvSpPr txBox="1">
            <a:spLocks/>
          </p:cNvSpPr>
          <p:nvPr/>
        </p:nvSpPr>
        <p:spPr>
          <a:xfrm>
            <a:off x="838200" y="6356352"/>
            <a:ext cx="5029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Python                                                                  Dept. Of Comp. Sc. &amp; IT, FUUAST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76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319" y="6096001"/>
            <a:ext cx="7620000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04F96-A36F-4966-9DF8-64C5F7ADA143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8" name="Footer Placeholder 1"/>
          <p:cNvSpPr txBox="1">
            <a:spLocks/>
          </p:cNvSpPr>
          <p:nvPr/>
        </p:nvSpPr>
        <p:spPr>
          <a:xfrm>
            <a:off x="838200" y="6356352"/>
            <a:ext cx="5029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Python                                                                  Dept. Of Comp. Sc. &amp; IT, FUUAST</a:t>
            </a:r>
            <a:endParaRPr 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086757"/>
            <a:ext cx="5791200" cy="4936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1298231" y="76200"/>
            <a:ext cx="3502369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</a:tabLst>
            </a:pPr>
            <a:r>
              <a:rPr lang="en-US" sz="3600" b="1" dirty="0" smtClean="0">
                <a:solidFill>
                  <a:srgbClr val="00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Graph </a:t>
            </a:r>
            <a:r>
              <a:rPr 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2D</a:t>
            </a:r>
            <a:endParaRPr lang="en-US" sz="2400" b="1" dirty="0" smtClean="0">
              <a:solidFill>
                <a:srgbClr val="0033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</a:tabLst>
            </a:pPr>
            <a:r>
              <a:rPr 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Color, Marker &amp; Line Style</a:t>
            </a:r>
            <a:endParaRPr lang="en-US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0676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319" y="6096001"/>
            <a:ext cx="7620000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04F96-A36F-4966-9DF8-64C5F7ADA143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533400"/>
            <a:ext cx="77724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</a:pPr>
            <a:r>
              <a:rPr lang="en-US" sz="3200" b="1" dirty="0" smtClean="0">
                <a:solidFill>
                  <a:srgbClr val="00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Graph </a:t>
            </a:r>
            <a:r>
              <a:rPr 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2D</a:t>
            </a:r>
            <a:endParaRPr lang="en-US" sz="2400" b="1" dirty="0" smtClean="0">
              <a:solidFill>
                <a:srgbClr val="0033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</a:pPr>
            <a:r>
              <a:rPr 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Scatter Plot:</a:t>
            </a:r>
          </a:p>
          <a:p>
            <a:pPr lvl="1" indent="-457200">
              <a:buBlip>
                <a:blip r:embed="rId3"/>
              </a:buBlip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</a:pPr>
            <a:r>
              <a:rPr lang="en-US" sz="2000" dirty="0">
                <a:solidFill>
                  <a:srgbClr val="0000CC"/>
                </a:solidFill>
              </a:rPr>
              <a:t>z = </a:t>
            </a:r>
            <a:r>
              <a:rPr lang="en-US" sz="2000" dirty="0" err="1" smtClean="0">
                <a:solidFill>
                  <a:srgbClr val="0000CC"/>
                </a:solidFill>
              </a:rPr>
              <a:t>numpy.random.randn</a:t>
            </a:r>
            <a:r>
              <a:rPr lang="en-US" sz="2000" dirty="0" smtClean="0">
                <a:solidFill>
                  <a:srgbClr val="0000CC"/>
                </a:solidFill>
              </a:rPr>
              <a:t>(100,2)</a:t>
            </a:r>
            <a:endParaRPr lang="en-US" sz="2000" dirty="0">
              <a:solidFill>
                <a:srgbClr val="0000CC"/>
              </a:solidFill>
            </a:endParaRPr>
          </a:p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</a:pPr>
            <a:r>
              <a:rPr lang="en-US" sz="2000" dirty="0" smtClean="0">
                <a:solidFill>
                  <a:srgbClr val="0000CC"/>
                </a:solidFill>
              </a:rPr>
              <a:t>	x=z</a:t>
            </a:r>
            <a:r>
              <a:rPr lang="en-US" sz="2000" dirty="0">
                <a:solidFill>
                  <a:srgbClr val="0000CC"/>
                </a:solidFill>
              </a:rPr>
              <a:t>[:,0]</a:t>
            </a:r>
          </a:p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</a:pPr>
            <a:r>
              <a:rPr lang="en-US" sz="2000" dirty="0" smtClean="0">
                <a:solidFill>
                  <a:srgbClr val="0000CC"/>
                </a:solidFill>
              </a:rPr>
              <a:t>	y=z</a:t>
            </a:r>
            <a:r>
              <a:rPr lang="en-US" sz="2000" dirty="0">
                <a:solidFill>
                  <a:srgbClr val="0000CC"/>
                </a:solidFill>
              </a:rPr>
              <a:t>[:,1]</a:t>
            </a:r>
          </a:p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</a:pPr>
            <a:r>
              <a:rPr lang="en-US" sz="2000" dirty="0" smtClean="0">
                <a:solidFill>
                  <a:srgbClr val="0000CC"/>
                </a:solidFill>
              </a:rPr>
              <a:t>	</a:t>
            </a:r>
            <a:r>
              <a:rPr lang="en-US" sz="2000" b="1" dirty="0" err="1" smtClean="0">
                <a:solidFill>
                  <a:srgbClr val="0000CC"/>
                </a:solidFill>
              </a:rPr>
              <a:t>plt.scatter</a:t>
            </a:r>
            <a:r>
              <a:rPr lang="en-US" sz="2000" dirty="0" smtClean="0">
                <a:solidFill>
                  <a:srgbClr val="0000CC"/>
                </a:solidFill>
              </a:rPr>
              <a:t>(</a:t>
            </a:r>
            <a:r>
              <a:rPr lang="en-US" sz="2000" dirty="0" err="1" smtClean="0">
                <a:solidFill>
                  <a:srgbClr val="0000CC"/>
                </a:solidFill>
              </a:rPr>
              <a:t>x,y</a:t>
            </a:r>
            <a:r>
              <a:rPr lang="en-US" sz="2000" dirty="0" smtClean="0">
                <a:solidFill>
                  <a:srgbClr val="0000CC"/>
                </a:solidFill>
              </a:rPr>
              <a:t>)	</a:t>
            </a:r>
          </a:p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</a:pPr>
            <a:r>
              <a:rPr lang="en-US" sz="2000" dirty="0">
                <a:solidFill>
                  <a:srgbClr val="0000CC"/>
                </a:solidFill>
              </a:rPr>
              <a:t>	</a:t>
            </a:r>
            <a:r>
              <a:rPr lang="en-US" sz="2000" b="1" dirty="0" err="1" smtClean="0">
                <a:solidFill>
                  <a:srgbClr val="0000CC"/>
                </a:solidFill>
              </a:rPr>
              <a:t>plt.scatter</a:t>
            </a:r>
            <a:r>
              <a:rPr lang="en-US" sz="2000" dirty="0" smtClean="0">
                <a:solidFill>
                  <a:srgbClr val="0000CC"/>
                </a:solidFill>
              </a:rPr>
              <a:t>(x+0.2,y</a:t>
            </a:r>
            <a:r>
              <a:rPr lang="en-US" sz="2000" dirty="0">
                <a:solidFill>
                  <a:srgbClr val="0000CC"/>
                </a:solidFill>
              </a:rPr>
              <a:t>, s = 60, c = ’#FF7F00’, marker</a:t>
            </a:r>
            <a:r>
              <a:rPr lang="en-US" sz="2000" dirty="0" smtClean="0">
                <a:solidFill>
                  <a:srgbClr val="0000CC"/>
                </a:solidFill>
              </a:rPr>
              <a:t>=’s’, </a:t>
            </a:r>
            <a:r>
              <a:rPr lang="it-IT" sz="2000" dirty="0" smtClean="0">
                <a:solidFill>
                  <a:srgbClr val="0000CC"/>
                </a:solidFill>
              </a:rPr>
              <a:t>alpha </a:t>
            </a:r>
            <a:r>
              <a:rPr lang="it-IT" sz="2000" dirty="0">
                <a:solidFill>
                  <a:srgbClr val="0000CC"/>
                </a:solidFill>
              </a:rPr>
              <a:t>= .</a:t>
            </a:r>
            <a:r>
              <a:rPr lang="it-IT" sz="2000" dirty="0" smtClean="0">
                <a:solidFill>
                  <a:srgbClr val="0000CC"/>
                </a:solidFill>
              </a:rPr>
              <a:t>5)</a:t>
            </a:r>
          </a:p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</a:pPr>
            <a:endParaRPr lang="it-IT" sz="2000" dirty="0" smtClean="0">
              <a:solidFill>
                <a:srgbClr val="0000CC"/>
              </a:solidFill>
            </a:endParaRPr>
          </a:p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</a:pPr>
            <a:r>
              <a:rPr lang="it-IT" sz="2000" dirty="0" smtClean="0">
                <a:solidFill>
                  <a:srgbClr val="0000CC"/>
                </a:solidFill>
              </a:rPr>
              <a:t>	</a:t>
            </a:r>
          </a:p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</a:pPr>
            <a:r>
              <a:rPr 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Bar Charts: </a:t>
            </a:r>
          </a:p>
          <a:p>
            <a:pPr marL="457200" indent="-457200">
              <a:buBlip>
                <a:blip r:embed="rId3"/>
              </a:buBlip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</a:pPr>
            <a:r>
              <a:rPr lang="en-US" sz="2000" dirty="0" smtClean="0">
                <a:solidFill>
                  <a:srgbClr val="0000CC"/>
                </a:solidFill>
              </a:rPr>
              <a:t>import </a:t>
            </a:r>
            <a:r>
              <a:rPr lang="en-US" sz="2000" dirty="0" err="1">
                <a:solidFill>
                  <a:srgbClr val="0000CC"/>
                </a:solidFill>
              </a:rPr>
              <a:t>numpy</a:t>
            </a:r>
            <a:r>
              <a:rPr lang="en-US" sz="2000" dirty="0">
                <a:solidFill>
                  <a:srgbClr val="0000CC"/>
                </a:solidFill>
              </a:rPr>
              <a:t> as np</a:t>
            </a:r>
          </a:p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</a:pPr>
            <a:r>
              <a:rPr lang="en-US" sz="2000" dirty="0">
                <a:solidFill>
                  <a:srgbClr val="0000CC"/>
                </a:solidFill>
              </a:rPr>
              <a:t>	import </a:t>
            </a:r>
            <a:r>
              <a:rPr lang="en-US" sz="2000" dirty="0" err="1">
                <a:solidFill>
                  <a:srgbClr val="0000CC"/>
                </a:solidFill>
              </a:rPr>
              <a:t>matplotlib.pyplot</a:t>
            </a:r>
            <a:r>
              <a:rPr lang="en-US" sz="2000" dirty="0">
                <a:solidFill>
                  <a:srgbClr val="0000CC"/>
                </a:solidFill>
              </a:rPr>
              <a:t> as </a:t>
            </a:r>
            <a:r>
              <a:rPr lang="en-US" sz="2000" dirty="0" err="1">
                <a:solidFill>
                  <a:srgbClr val="0000CC"/>
                </a:solidFill>
              </a:rPr>
              <a:t>plt</a:t>
            </a:r>
            <a:r>
              <a:rPr lang="en-US" sz="2000" dirty="0">
                <a:solidFill>
                  <a:srgbClr val="0000CC"/>
                </a:solidFill>
              </a:rPr>
              <a:t> </a:t>
            </a:r>
          </a:p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</a:pPr>
            <a:r>
              <a:rPr lang="en-US" sz="2000" dirty="0">
                <a:solidFill>
                  <a:srgbClr val="0000CC"/>
                </a:solidFill>
              </a:rPr>
              <a:t>	y = </a:t>
            </a:r>
            <a:r>
              <a:rPr lang="en-US" sz="2000" dirty="0" err="1">
                <a:solidFill>
                  <a:srgbClr val="0000CC"/>
                </a:solidFill>
              </a:rPr>
              <a:t>np.random.randn</a:t>
            </a:r>
            <a:r>
              <a:rPr lang="en-US" sz="2000" dirty="0">
                <a:solidFill>
                  <a:srgbClr val="0000CC"/>
                </a:solidFill>
              </a:rPr>
              <a:t>(5</a:t>
            </a:r>
            <a:r>
              <a:rPr lang="en-US" sz="2000" dirty="0" smtClean="0">
                <a:solidFill>
                  <a:srgbClr val="0000CC"/>
                </a:solidFill>
              </a:rPr>
              <a:t>)        </a:t>
            </a:r>
            <a:endParaRPr lang="en-US" sz="2000" dirty="0">
              <a:solidFill>
                <a:srgbClr val="0000CC"/>
              </a:solidFill>
            </a:endParaRPr>
          </a:p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</a:pPr>
            <a:r>
              <a:rPr lang="en-US" sz="2000" dirty="0">
                <a:solidFill>
                  <a:srgbClr val="0000CC"/>
                </a:solidFill>
              </a:rPr>
              <a:t>	x = </a:t>
            </a:r>
            <a:r>
              <a:rPr lang="en-US" sz="2000" dirty="0" err="1">
                <a:solidFill>
                  <a:srgbClr val="0000CC"/>
                </a:solidFill>
              </a:rPr>
              <a:t>np.arange</a:t>
            </a:r>
            <a:r>
              <a:rPr lang="en-US" sz="2000" dirty="0">
                <a:solidFill>
                  <a:srgbClr val="0000CC"/>
                </a:solidFill>
              </a:rPr>
              <a:t>(5)</a:t>
            </a:r>
          </a:p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</a:pPr>
            <a:r>
              <a:rPr lang="en-US" sz="2000" dirty="0">
                <a:solidFill>
                  <a:srgbClr val="0000CC"/>
                </a:solidFill>
              </a:rPr>
              <a:t>	</a:t>
            </a:r>
            <a:r>
              <a:rPr lang="en-US" sz="2000" b="1" dirty="0" err="1">
                <a:solidFill>
                  <a:srgbClr val="0000CC"/>
                </a:solidFill>
              </a:rPr>
              <a:t>plt.bar</a:t>
            </a:r>
            <a:r>
              <a:rPr lang="en-US" sz="2000" dirty="0">
                <a:solidFill>
                  <a:srgbClr val="0000CC"/>
                </a:solidFill>
              </a:rPr>
              <a:t>(</a:t>
            </a:r>
            <a:r>
              <a:rPr lang="en-US" sz="2000" dirty="0" err="1">
                <a:solidFill>
                  <a:srgbClr val="0000CC"/>
                </a:solidFill>
              </a:rPr>
              <a:t>x,y</a:t>
            </a:r>
            <a:r>
              <a:rPr lang="en-US" sz="2000" dirty="0" smtClean="0">
                <a:solidFill>
                  <a:srgbClr val="0000CC"/>
                </a:solidFill>
              </a:rPr>
              <a:t>)</a:t>
            </a:r>
            <a:endParaRPr lang="en-US" sz="2000" dirty="0">
              <a:solidFill>
                <a:srgbClr val="0000CC"/>
              </a:solidFill>
            </a:endParaRPr>
          </a:p>
        </p:txBody>
      </p:sp>
      <p:sp>
        <p:nvSpPr>
          <p:cNvPr id="8" name="Footer Placeholder 1"/>
          <p:cNvSpPr txBox="1">
            <a:spLocks/>
          </p:cNvSpPr>
          <p:nvPr/>
        </p:nvSpPr>
        <p:spPr>
          <a:xfrm>
            <a:off x="838200" y="6356352"/>
            <a:ext cx="5029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Python                                                                  Dept. Of Comp. Sc. &amp; IT, FUUAST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684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319" y="6096001"/>
            <a:ext cx="7620000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04F96-A36F-4966-9DF8-64C5F7ADA143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533400"/>
            <a:ext cx="7772400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</a:pPr>
            <a:r>
              <a:rPr lang="en-US" sz="3200" b="1" dirty="0" smtClean="0">
                <a:solidFill>
                  <a:srgbClr val="00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Graph </a:t>
            </a:r>
            <a:r>
              <a:rPr 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2D</a:t>
            </a:r>
          </a:p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</a:pPr>
            <a:r>
              <a:rPr 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Stem Plot:</a:t>
            </a:r>
            <a:endParaRPr lang="en-US" sz="2000" dirty="0" smtClean="0">
              <a:solidFill>
                <a:srgbClr val="0000CC"/>
              </a:solidFill>
            </a:endParaRPr>
          </a:p>
          <a:p>
            <a:pPr lvl="1" indent="-457200">
              <a:buBlip>
                <a:blip r:embed="rId3"/>
              </a:buBlip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</a:pPr>
            <a:r>
              <a:rPr lang="en-US" sz="2000" dirty="0" smtClean="0">
                <a:solidFill>
                  <a:srgbClr val="0000CC"/>
                </a:solidFill>
              </a:rPr>
              <a:t>import </a:t>
            </a:r>
            <a:r>
              <a:rPr lang="en-US" sz="2000" dirty="0" err="1" smtClean="0">
                <a:solidFill>
                  <a:srgbClr val="0000CC"/>
                </a:solidFill>
              </a:rPr>
              <a:t>numpy</a:t>
            </a:r>
            <a:r>
              <a:rPr lang="en-US" sz="2000" dirty="0" smtClean="0">
                <a:solidFill>
                  <a:srgbClr val="0000CC"/>
                </a:solidFill>
              </a:rPr>
              <a:t> as np</a:t>
            </a:r>
          </a:p>
          <a:p>
            <a:pPr lvl="1" indent="-457200">
              <a:buBlip>
                <a:blip r:embed="rId3"/>
              </a:buBlip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</a:pPr>
            <a:r>
              <a:rPr lang="en-US" sz="2000" dirty="0">
                <a:solidFill>
                  <a:srgbClr val="0000CC"/>
                </a:solidFill>
              </a:rPr>
              <a:t>i</a:t>
            </a:r>
            <a:r>
              <a:rPr lang="en-US" sz="2000" dirty="0" smtClean="0">
                <a:solidFill>
                  <a:srgbClr val="0000CC"/>
                </a:solidFill>
              </a:rPr>
              <a:t>mport </a:t>
            </a:r>
            <a:r>
              <a:rPr lang="en-US" sz="2000" dirty="0" err="1" smtClean="0">
                <a:solidFill>
                  <a:srgbClr val="0000CC"/>
                </a:solidFill>
              </a:rPr>
              <a:t>matplotlib.pyplot</a:t>
            </a:r>
            <a:r>
              <a:rPr lang="en-US" sz="2000" dirty="0" smtClean="0">
                <a:solidFill>
                  <a:srgbClr val="0000CC"/>
                </a:solidFill>
              </a:rPr>
              <a:t> as plt</a:t>
            </a:r>
          </a:p>
          <a:p>
            <a:pPr marL="0" lvl="1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</a:pPr>
            <a:endParaRPr lang="en-US" sz="2000" dirty="0" smtClean="0">
              <a:solidFill>
                <a:srgbClr val="0000CC"/>
              </a:solidFill>
            </a:endParaRPr>
          </a:p>
          <a:p>
            <a:pPr marL="0" lvl="1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</a:pPr>
            <a:r>
              <a:rPr lang="en-US" sz="2000" dirty="0" smtClean="0">
                <a:solidFill>
                  <a:srgbClr val="0000CC"/>
                </a:solidFill>
              </a:rPr>
              <a:t>	x=</a:t>
            </a:r>
            <a:r>
              <a:rPr lang="en-US" sz="2000" dirty="0" err="1" smtClean="0">
                <a:solidFill>
                  <a:srgbClr val="0000CC"/>
                </a:solidFill>
              </a:rPr>
              <a:t>np.linspace</a:t>
            </a:r>
            <a:r>
              <a:rPr lang="en-US" sz="2000" dirty="0" smtClean="0">
                <a:solidFill>
                  <a:srgbClr val="0000CC"/>
                </a:solidFill>
              </a:rPr>
              <a:t>(-2*np.pi,2*np.pi,400)</a:t>
            </a:r>
            <a:endParaRPr lang="en-US" sz="2000" dirty="0">
              <a:solidFill>
                <a:srgbClr val="0000CC"/>
              </a:solidFill>
            </a:endParaRPr>
          </a:p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</a:pPr>
            <a:r>
              <a:rPr lang="en-US" sz="2000" dirty="0" smtClean="0">
                <a:solidFill>
                  <a:srgbClr val="0000CC"/>
                </a:solidFill>
              </a:rPr>
              <a:t>	y=</a:t>
            </a:r>
            <a:r>
              <a:rPr lang="en-US" sz="2000" dirty="0" err="1" smtClean="0">
                <a:solidFill>
                  <a:srgbClr val="0000CC"/>
                </a:solidFill>
              </a:rPr>
              <a:t>np.cos</a:t>
            </a:r>
            <a:r>
              <a:rPr lang="en-US" sz="2000" dirty="0" smtClean="0">
                <a:solidFill>
                  <a:srgbClr val="0000CC"/>
                </a:solidFill>
              </a:rPr>
              <a:t>(x)**2</a:t>
            </a:r>
            <a:endParaRPr lang="en-US" sz="2000" dirty="0">
              <a:solidFill>
                <a:srgbClr val="0000CC"/>
              </a:solidFill>
            </a:endParaRPr>
          </a:p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</a:pPr>
            <a:r>
              <a:rPr lang="en-US" sz="2000" dirty="0" smtClean="0">
                <a:solidFill>
                  <a:srgbClr val="0000CC"/>
                </a:solidFill>
              </a:rPr>
              <a:t>	</a:t>
            </a:r>
            <a:r>
              <a:rPr lang="en-US" sz="2000" b="1" dirty="0" err="1" smtClean="0">
                <a:solidFill>
                  <a:srgbClr val="0000CC"/>
                </a:solidFill>
              </a:rPr>
              <a:t>plt.stem</a:t>
            </a:r>
            <a:r>
              <a:rPr lang="en-US" sz="2000" dirty="0" smtClean="0">
                <a:solidFill>
                  <a:srgbClr val="0000CC"/>
                </a:solidFill>
              </a:rPr>
              <a:t>(x,y,’-.’,bottom=-2)</a:t>
            </a:r>
            <a:r>
              <a:rPr lang="it-IT" sz="2000" dirty="0" smtClean="0">
                <a:solidFill>
                  <a:srgbClr val="0000CC"/>
                </a:solidFill>
              </a:rPr>
              <a:t>	</a:t>
            </a:r>
          </a:p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</a:pPr>
            <a:r>
              <a:rPr lang="it-IT" sz="2000" dirty="0">
                <a:solidFill>
                  <a:srgbClr val="0000CC"/>
                </a:solidFill>
              </a:rPr>
              <a:t>	</a:t>
            </a:r>
          </a:p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</a:pPr>
            <a:r>
              <a:rPr 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Stacked 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Bar Plot:</a:t>
            </a:r>
          </a:p>
          <a:p>
            <a:pPr marL="457200" indent="-457200">
              <a:buBlip>
                <a:blip r:embed="rId3"/>
              </a:buBlip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</a:pPr>
            <a:r>
              <a:rPr lang="en-US" altLang="en-US" sz="2000" dirty="0">
                <a:solidFill>
                  <a:srgbClr val="0000CC"/>
                </a:solidFill>
              </a:rPr>
              <a:t>import </a:t>
            </a:r>
            <a:r>
              <a:rPr lang="en-US" altLang="en-US" sz="2000" dirty="0" err="1">
                <a:solidFill>
                  <a:srgbClr val="0000CC"/>
                </a:solidFill>
              </a:rPr>
              <a:t>matplotlib.pyplot</a:t>
            </a:r>
            <a:r>
              <a:rPr lang="en-US" altLang="en-US" sz="2000" dirty="0">
                <a:solidFill>
                  <a:srgbClr val="0000CC"/>
                </a:solidFill>
              </a:rPr>
              <a:t> as </a:t>
            </a:r>
            <a:r>
              <a:rPr lang="en-US" altLang="en-US" sz="2000" dirty="0" err="1">
                <a:solidFill>
                  <a:srgbClr val="0000CC"/>
                </a:solidFill>
              </a:rPr>
              <a:t>plt</a:t>
            </a:r>
            <a:r>
              <a:rPr lang="en-US" altLang="en-US" sz="2000" dirty="0">
                <a:solidFill>
                  <a:srgbClr val="0000CC"/>
                </a:solidFill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0000CC"/>
                </a:solidFill>
              </a:rPr>
              <a:t>A = [5., 30., 45., 22.]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0000CC"/>
                </a:solidFill>
              </a:rPr>
              <a:t>B = [5., 25., 50., 20.]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0000CC"/>
                </a:solidFill>
              </a:rPr>
              <a:t>X = range(4)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 err="1">
                <a:solidFill>
                  <a:srgbClr val="0000CC"/>
                </a:solidFill>
              </a:rPr>
              <a:t>plt.bar</a:t>
            </a:r>
            <a:r>
              <a:rPr lang="en-US" altLang="en-US" sz="2000" dirty="0">
                <a:solidFill>
                  <a:srgbClr val="0000CC"/>
                </a:solidFill>
              </a:rPr>
              <a:t>(X, A, color = 'b')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 err="1">
                <a:solidFill>
                  <a:srgbClr val="0000CC"/>
                </a:solidFill>
              </a:rPr>
              <a:t>plt.bar</a:t>
            </a:r>
            <a:r>
              <a:rPr lang="en-US" altLang="en-US" sz="2000" dirty="0">
                <a:solidFill>
                  <a:srgbClr val="0000CC"/>
                </a:solidFill>
              </a:rPr>
              <a:t>(X, B, color = 'r', bottom = A) </a:t>
            </a:r>
          </a:p>
        </p:txBody>
      </p:sp>
      <p:sp>
        <p:nvSpPr>
          <p:cNvPr id="8" name="Footer Placeholder 1"/>
          <p:cNvSpPr txBox="1">
            <a:spLocks/>
          </p:cNvSpPr>
          <p:nvPr/>
        </p:nvSpPr>
        <p:spPr>
          <a:xfrm>
            <a:off x="838200" y="6356352"/>
            <a:ext cx="5029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Python                                                                  Dept. Of Comp. Sc. &amp; IT, FUUAST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992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319" y="6096001"/>
            <a:ext cx="7620000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04F96-A36F-4966-9DF8-64C5F7ADA143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533400"/>
            <a:ext cx="5668455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</a:pPr>
            <a:r>
              <a:rPr lang="en-US" sz="3200" b="1" dirty="0" smtClean="0">
                <a:solidFill>
                  <a:srgbClr val="00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Graph </a:t>
            </a:r>
            <a:r>
              <a:rPr 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2D</a:t>
            </a:r>
            <a:endParaRPr lang="en-US" sz="2400" b="1" dirty="0" smtClean="0">
              <a:solidFill>
                <a:srgbClr val="0033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</a:pPr>
            <a:r>
              <a:rPr 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Step 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Plot:</a:t>
            </a:r>
          </a:p>
          <a:p>
            <a:pPr marL="457200" indent="-457200">
              <a:buBlip>
                <a:blip r:embed="rId3"/>
              </a:buBlip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</a:pPr>
            <a:r>
              <a:rPr lang="en-US" sz="2000" dirty="0">
                <a:solidFill>
                  <a:srgbClr val="0000CC"/>
                </a:solidFill>
              </a:rPr>
              <a:t>import </a:t>
            </a:r>
            <a:r>
              <a:rPr lang="en-US" sz="2000" dirty="0" err="1">
                <a:solidFill>
                  <a:srgbClr val="0000CC"/>
                </a:solidFill>
              </a:rPr>
              <a:t>numpy</a:t>
            </a:r>
            <a:r>
              <a:rPr lang="en-US" sz="2000" dirty="0">
                <a:solidFill>
                  <a:srgbClr val="0000CC"/>
                </a:solidFill>
              </a:rPr>
              <a:t> as </a:t>
            </a:r>
            <a:r>
              <a:rPr lang="en-US" sz="2000" dirty="0" smtClean="0">
                <a:solidFill>
                  <a:srgbClr val="0000CC"/>
                </a:solidFill>
              </a:rPr>
              <a:t>np</a:t>
            </a:r>
          </a:p>
          <a:p>
            <a:pPr marL="457200" indent="-457200">
              <a:buBlip>
                <a:blip r:embed="rId3"/>
              </a:buBlip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</a:pPr>
            <a:r>
              <a:rPr lang="en-US" altLang="en-US" sz="2000" dirty="0">
                <a:solidFill>
                  <a:srgbClr val="0000CC"/>
                </a:solidFill>
              </a:rPr>
              <a:t>import </a:t>
            </a:r>
            <a:r>
              <a:rPr lang="en-US" altLang="en-US" sz="2000" dirty="0" err="1">
                <a:solidFill>
                  <a:srgbClr val="0000CC"/>
                </a:solidFill>
              </a:rPr>
              <a:t>matplotlib.pyplot</a:t>
            </a:r>
            <a:r>
              <a:rPr lang="en-US" altLang="en-US" sz="2000" dirty="0">
                <a:solidFill>
                  <a:srgbClr val="0000CC"/>
                </a:solidFill>
              </a:rPr>
              <a:t> as </a:t>
            </a:r>
            <a:r>
              <a:rPr lang="en-US" altLang="en-US" sz="2000" dirty="0" err="1" smtClean="0">
                <a:solidFill>
                  <a:srgbClr val="0000CC"/>
                </a:solidFill>
              </a:rPr>
              <a:t>plt</a:t>
            </a:r>
            <a:endParaRPr lang="en-US" sz="2000" dirty="0">
              <a:solidFill>
                <a:srgbClr val="0000CC"/>
              </a:solidFill>
            </a:endParaRPr>
          </a:p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</a:pPr>
            <a:r>
              <a:rPr lang="en-US" sz="2000" dirty="0" smtClean="0">
                <a:solidFill>
                  <a:srgbClr val="0000CC"/>
                </a:solidFill>
              </a:rPr>
              <a:t>	x </a:t>
            </a:r>
            <a:r>
              <a:rPr lang="en-US" sz="2000" dirty="0">
                <a:solidFill>
                  <a:srgbClr val="0000CC"/>
                </a:solidFill>
              </a:rPr>
              <a:t>= </a:t>
            </a:r>
            <a:r>
              <a:rPr lang="en-US" sz="2000" dirty="0" err="1">
                <a:solidFill>
                  <a:srgbClr val="0000CC"/>
                </a:solidFill>
              </a:rPr>
              <a:t>np.linspace</a:t>
            </a:r>
            <a:r>
              <a:rPr lang="en-US" sz="2000" dirty="0">
                <a:solidFill>
                  <a:srgbClr val="0000CC"/>
                </a:solidFill>
              </a:rPr>
              <a:t>(-np.pi,np.pi,40) </a:t>
            </a:r>
          </a:p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</a:pPr>
            <a:r>
              <a:rPr lang="en-US" sz="2000" dirty="0" smtClean="0">
                <a:solidFill>
                  <a:srgbClr val="0000CC"/>
                </a:solidFill>
              </a:rPr>
              <a:t>	y </a:t>
            </a:r>
            <a:r>
              <a:rPr lang="en-US" sz="2000" dirty="0">
                <a:solidFill>
                  <a:srgbClr val="0000CC"/>
                </a:solidFill>
              </a:rPr>
              <a:t>= </a:t>
            </a:r>
            <a:r>
              <a:rPr lang="en-US" sz="2000" dirty="0" err="1">
                <a:solidFill>
                  <a:srgbClr val="0000CC"/>
                </a:solidFill>
              </a:rPr>
              <a:t>np.sin</a:t>
            </a:r>
            <a:r>
              <a:rPr lang="en-US" sz="2000" dirty="0">
                <a:solidFill>
                  <a:srgbClr val="0000CC"/>
                </a:solidFill>
              </a:rPr>
              <a:t>(x)</a:t>
            </a:r>
          </a:p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</a:pPr>
            <a:r>
              <a:rPr lang="en-US" sz="2000" dirty="0" smtClean="0">
                <a:solidFill>
                  <a:srgbClr val="0000CC"/>
                </a:solidFill>
              </a:rPr>
              <a:t>	</a:t>
            </a:r>
            <a:r>
              <a:rPr lang="en-US" sz="2000" dirty="0" err="1" smtClean="0">
                <a:solidFill>
                  <a:srgbClr val="0000CC"/>
                </a:solidFill>
              </a:rPr>
              <a:t>plt.step</a:t>
            </a:r>
            <a:r>
              <a:rPr lang="en-US" sz="2000" dirty="0" smtClean="0">
                <a:solidFill>
                  <a:srgbClr val="0000CC"/>
                </a:solidFill>
              </a:rPr>
              <a:t>(x</a:t>
            </a:r>
            <a:r>
              <a:rPr lang="en-US" sz="2000" dirty="0">
                <a:solidFill>
                  <a:srgbClr val="0000CC"/>
                </a:solidFill>
              </a:rPr>
              <a:t>, y)</a:t>
            </a:r>
          </a:p>
          <a:p>
            <a:pPr marL="457200" indent="-45720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</a:pPr>
            <a:endParaRPr lang="en-US" sz="24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</a:pPr>
            <a:r>
              <a:rPr 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Histogram</a:t>
            </a:r>
            <a:endParaRPr lang="en-US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4025" indent="-454025">
              <a:buBlip>
                <a:blip r:embed="rId3"/>
              </a:buBlip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</a:pPr>
            <a:r>
              <a:rPr lang="en-US" sz="2000" dirty="0">
                <a:solidFill>
                  <a:srgbClr val="0000CC"/>
                </a:solidFill>
              </a:rPr>
              <a:t>x = </a:t>
            </a:r>
            <a:r>
              <a:rPr lang="en-US" sz="2000" dirty="0" err="1">
                <a:solidFill>
                  <a:srgbClr val="0000CC"/>
                </a:solidFill>
              </a:rPr>
              <a:t>np.random.randn</a:t>
            </a:r>
            <a:r>
              <a:rPr lang="en-US" sz="2000" dirty="0">
                <a:solidFill>
                  <a:srgbClr val="0000CC"/>
                </a:solidFill>
              </a:rPr>
              <a:t>(1000)</a:t>
            </a:r>
          </a:p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</a:pPr>
            <a:r>
              <a:rPr lang="en-US" sz="2000" dirty="0">
                <a:solidFill>
                  <a:srgbClr val="0000CC"/>
                </a:solidFill>
              </a:rPr>
              <a:t>	</a:t>
            </a:r>
            <a:r>
              <a:rPr lang="en-US" sz="2000" dirty="0" err="1">
                <a:solidFill>
                  <a:srgbClr val="0000CC"/>
                </a:solidFill>
              </a:rPr>
              <a:t>plt.hist</a:t>
            </a:r>
            <a:r>
              <a:rPr lang="en-US" sz="2000" dirty="0">
                <a:solidFill>
                  <a:srgbClr val="0000CC"/>
                </a:solidFill>
              </a:rPr>
              <a:t>(x, bins = 30) </a:t>
            </a:r>
          </a:p>
          <a:p>
            <a:pPr marL="457200" indent="-457200">
              <a:buBlip>
                <a:blip r:embed="rId3"/>
              </a:buBlip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</a:pPr>
            <a:r>
              <a:rPr lang="en-US" sz="2000" dirty="0" err="1">
                <a:solidFill>
                  <a:srgbClr val="0000CC"/>
                </a:solidFill>
              </a:rPr>
              <a:t>plt.hist</a:t>
            </a:r>
            <a:r>
              <a:rPr lang="en-US" sz="2000" dirty="0">
                <a:solidFill>
                  <a:srgbClr val="0000CC"/>
                </a:solidFill>
              </a:rPr>
              <a:t>(x, bins = 30, cumulative=True, color='#FF7F00')</a:t>
            </a:r>
          </a:p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</a:pPr>
            <a:endParaRPr lang="en-US" sz="2000" dirty="0">
              <a:solidFill>
                <a:srgbClr val="0000CC"/>
              </a:solidFill>
            </a:endParaRPr>
          </a:p>
        </p:txBody>
      </p:sp>
      <p:sp>
        <p:nvSpPr>
          <p:cNvPr id="8" name="Footer Placeholder 1"/>
          <p:cNvSpPr txBox="1">
            <a:spLocks/>
          </p:cNvSpPr>
          <p:nvPr/>
        </p:nvSpPr>
        <p:spPr>
          <a:xfrm>
            <a:off x="838200" y="6356352"/>
            <a:ext cx="5029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Python                                                                  Dept. Of Comp. Sc. &amp; IT, FUUAST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264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319" y="6096001"/>
            <a:ext cx="7620000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04F96-A36F-4966-9DF8-64C5F7ADA143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533400"/>
            <a:ext cx="77724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</a:pPr>
            <a:r>
              <a:rPr lang="en-US" sz="3200" b="1" dirty="0" smtClean="0">
                <a:solidFill>
                  <a:srgbClr val="00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Graph </a:t>
            </a:r>
            <a:r>
              <a:rPr 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2D</a:t>
            </a:r>
            <a:endParaRPr lang="en-US" sz="2400" b="1" dirty="0" smtClean="0">
              <a:solidFill>
                <a:srgbClr val="0033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</a:pPr>
            <a:r>
              <a:rPr 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Pie Chart</a:t>
            </a:r>
          </a:p>
          <a:p>
            <a:pPr marL="457200" indent="-457200">
              <a:buBlip>
                <a:blip r:embed="rId3"/>
              </a:buBlip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</a:pPr>
            <a:r>
              <a:rPr lang="en-US" sz="2000" dirty="0" smtClean="0">
                <a:solidFill>
                  <a:srgbClr val="0000CC"/>
                </a:solidFill>
              </a:rPr>
              <a:t>y </a:t>
            </a:r>
            <a:r>
              <a:rPr lang="en-US" sz="2000" dirty="0">
                <a:solidFill>
                  <a:srgbClr val="0000CC"/>
                </a:solidFill>
              </a:rPr>
              <a:t>= </a:t>
            </a:r>
            <a:r>
              <a:rPr lang="en-US" sz="2000" dirty="0" err="1" smtClean="0">
                <a:solidFill>
                  <a:srgbClr val="0000CC"/>
                </a:solidFill>
              </a:rPr>
              <a:t>np.random.rand</a:t>
            </a:r>
            <a:r>
              <a:rPr lang="en-US" sz="2000" dirty="0" smtClean="0">
                <a:solidFill>
                  <a:srgbClr val="0000CC"/>
                </a:solidFill>
              </a:rPr>
              <a:t>(5</a:t>
            </a:r>
            <a:r>
              <a:rPr lang="en-US" sz="2000" dirty="0">
                <a:solidFill>
                  <a:srgbClr val="0000CC"/>
                </a:solidFill>
              </a:rPr>
              <a:t>)</a:t>
            </a:r>
          </a:p>
          <a:p>
            <a:pPr marL="457200" indent="-45720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</a:pPr>
            <a:r>
              <a:rPr lang="en-US" sz="2000" dirty="0" smtClean="0">
                <a:solidFill>
                  <a:srgbClr val="0000CC"/>
                </a:solidFill>
              </a:rPr>
              <a:t>	</a:t>
            </a:r>
            <a:r>
              <a:rPr lang="en-US" sz="2000" dirty="0" err="1" smtClean="0">
                <a:solidFill>
                  <a:srgbClr val="0000CC"/>
                </a:solidFill>
              </a:rPr>
              <a:t>plt.pie</a:t>
            </a:r>
            <a:r>
              <a:rPr lang="en-US" sz="2000" dirty="0" smtClean="0">
                <a:solidFill>
                  <a:srgbClr val="0000CC"/>
                </a:solidFill>
              </a:rPr>
              <a:t>(y</a:t>
            </a:r>
            <a:r>
              <a:rPr lang="en-US" sz="2000" dirty="0">
                <a:solidFill>
                  <a:srgbClr val="0000CC"/>
                </a:solidFill>
              </a:rPr>
              <a:t>) </a:t>
            </a:r>
            <a:r>
              <a:rPr lang="en-US" sz="2000" dirty="0" smtClean="0">
                <a:solidFill>
                  <a:srgbClr val="0000CC"/>
                </a:solidFill>
              </a:rPr>
              <a:t>;		</a:t>
            </a:r>
          </a:p>
          <a:p>
            <a:pPr marL="457200" indent="-45720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</a:pPr>
            <a:r>
              <a:rPr lang="en-US" sz="2000" dirty="0">
                <a:solidFill>
                  <a:srgbClr val="0000CC"/>
                </a:solidFill>
              </a:rPr>
              <a:t>	</a:t>
            </a:r>
            <a:endParaRPr lang="en-US" sz="2000" dirty="0" smtClean="0">
              <a:solidFill>
                <a:srgbClr val="0000CC"/>
              </a:solidFill>
            </a:endParaRPr>
          </a:p>
          <a:p>
            <a:pPr marL="457200" indent="-457200">
              <a:buBlip>
                <a:blip r:embed="rId3"/>
              </a:buBlip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</a:pPr>
            <a:r>
              <a:rPr lang="en-US" sz="2000" dirty="0" err="1" smtClean="0">
                <a:solidFill>
                  <a:srgbClr val="0000CC"/>
                </a:solidFill>
              </a:rPr>
              <a:t>expld</a:t>
            </a:r>
            <a:r>
              <a:rPr lang="en-US" sz="2000" dirty="0" smtClean="0">
                <a:solidFill>
                  <a:srgbClr val="0000CC"/>
                </a:solidFill>
              </a:rPr>
              <a:t> </a:t>
            </a:r>
            <a:r>
              <a:rPr lang="en-US" sz="2000" dirty="0">
                <a:solidFill>
                  <a:srgbClr val="0000CC"/>
                </a:solidFill>
              </a:rPr>
              <a:t>= </a:t>
            </a:r>
            <a:r>
              <a:rPr lang="en-US" sz="2000" dirty="0" err="1" smtClean="0">
                <a:solidFill>
                  <a:srgbClr val="0000CC"/>
                </a:solidFill>
              </a:rPr>
              <a:t>np.array</a:t>
            </a:r>
            <a:r>
              <a:rPr lang="en-US" sz="2000" dirty="0">
                <a:solidFill>
                  <a:srgbClr val="0000CC"/>
                </a:solidFill>
              </a:rPr>
              <a:t>([.2,0,0,0,0])</a:t>
            </a:r>
          </a:p>
          <a:p>
            <a:pPr marL="457200" indent="-45720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</a:pPr>
            <a:r>
              <a:rPr lang="en-US" sz="2000" dirty="0">
                <a:solidFill>
                  <a:srgbClr val="0000CC"/>
                </a:solidFill>
              </a:rPr>
              <a:t>	</a:t>
            </a:r>
            <a:r>
              <a:rPr lang="en-US" sz="2000" dirty="0" err="1" smtClean="0">
                <a:solidFill>
                  <a:srgbClr val="0000CC"/>
                </a:solidFill>
              </a:rPr>
              <a:t>clrs</a:t>
            </a:r>
            <a:r>
              <a:rPr lang="en-US" sz="2000" dirty="0" smtClean="0">
                <a:solidFill>
                  <a:srgbClr val="0000CC"/>
                </a:solidFill>
              </a:rPr>
              <a:t> </a:t>
            </a:r>
            <a:r>
              <a:rPr lang="en-US" sz="2000" dirty="0">
                <a:solidFill>
                  <a:srgbClr val="0000CC"/>
                </a:solidFill>
              </a:rPr>
              <a:t>= 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0000CC"/>
                </a:solidFill>
              </a:rPr>
              <a:t>[‘#</a:t>
            </a:r>
            <a:r>
              <a:rPr lang="en-US" sz="2000" dirty="0">
                <a:solidFill>
                  <a:srgbClr val="0000CC"/>
                </a:solidFill>
              </a:rPr>
              <a:t>FF0000','#FFFF00','#00FF00','#00FFFF','#0000FF</a:t>
            </a:r>
            <a:r>
              <a:rPr lang="en-US" sz="2000" dirty="0" smtClean="0">
                <a:solidFill>
                  <a:srgbClr val="0000CC"/>
                </a:solidFill>
              </a:rPr>
              <a:t>']</a:t>
            </a:r>
          </a:p>
          <a:p>
            <a:pPr marL="457200" indent="-45720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</a:pPr>
            <a:r>
              <a:rPr lang="en-US" sz="2000" dirty="0" smtClean="0">
                <a:solidFill>
                  <a:srgbClr val="0000CC"/>
                </a:solidFill>
              </a:rPr>
              <a:t>	</a:t>
            </a:r>
            <a:r>
              <a:rPr lang="en-US" sz="2000" dirty="0" err="1" smtClean="0">
                <a:solidFill>
                  <a:srgbClr val="0000CC"/>
                </a:solidFill>
              </a:rPr>
              <a:t>labls</a:t>
            </a:r>
            <a:r>
              <a:rPr lang="en-US" sz="2000" dirty="0" smtClean="0">
                <a:solidFill>
                  <a:srgbClr val="0000CC"/>
                </a:solidFill>
              </a:rPr>
              <a:t> </a:t>
            </a:r>
            <a:r>
              <a:rPr lang="en-US" sz="2000" dirty="0">
                <a:solidFill>
                  <a:srgbClr val="0000CC"/>
                </a:solidFill>
              </a:rPr>
              <a:t>= [’One’, ’Two’, ’Three’, ’Four’, ’Five’]</a:t>
            </a:r>
          </a:p>
          <a:p>
            <a:pPr marL="457200" indent="-45720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</a:pPr>
            <a:r>
              <a:rPr lang="fr-FR" sz="2000" dirty="0">
                <a:solidFill>
                  <a:srgbClr val="0000CC"/>
                </a:solidFill>
              </a:rPr>
              <a:t>	</a:t>
            </a:r>
            <a:r>
              <a:rPr lang="fr-FR" sz="2000" dirty="0" err="1" smtClean="0">
                <a:solidFill>
                  <a:srgbClr val="0000CC"/>
                </a:solidFill>
              </a:rPr>
              <a:t>plt.pie</a:t>
            </a:r>
            <a:r>
              <a:rPr lang="fr-FR" sz="2000" dirty="0" smtClean="0">
                <a:solidFill>
                  <a:srgbClr val="0000CC"/>
                </a:solidFill>
              </a:rPr>
              <a:t>(y</a:t>
            </a:r>
            <a:r>
              <a:rPr lang="fr-FR" sz="2000" dirty="0">
                <a:solidFill>
                  <a:srgbClr val="0000CC"/>
                </a:solidFill>
              </a:rPr>
              <a:t>, </a:t>
            </a:r>
            <a:endParaRPr lang="fr-FR" sz="2000" dirty="0" smtClean="0">
              <a:solidFill>
                <a:srgbClr val="0000CC"/>
              </a:solidFill>
            </a:endParaRPr>
          </a:p>
          <a:p>
            <a:pPr marL="457200" indent="-45720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</a:pPr>
            <a:r>
              <a:rPr lang="fr-FR" sz="2000" dirty="0">
                <a:solidFill>
                  <a:srgbClr val="0000CC"/>
                </a:solidFill>
              </a:rPr>
              <a:t>	</a:t>
            </a:r>
            <a:r>
              <a:rPr lang="fr-FR" sz="2000" dirty="0" smtClean="0">
                <a:solidFill>
                  <a:srgbClr val="0000CC"/>
                </a:solidFill>
              </a:rPr>
              <a:t>	</a:t>
            </a:r>
            <a:r>
              <a:rPr lang="fr-FR" sz="2000" dirty="0" err="1" smtClean="0">
                <a:solidFill>
                  <a:srgbClr val="0000CC"/>
                </a:solidFill>
              </a:rPr>
              <a:t>explode</a:t>
            </a:r>
            <a:r>
              <a:rPr lang="fr-FR" sz="2000" dirty="0" smtClean="0">
                <a:solidFill>
                  <a:srgbClr val="0000CC"/>
                </a:solidFill>
              </a:rPr>
              <a:t> </a:t>
            </a:r>
            <a:r>
              <a:rPr lang="fr-FR" sz="2000" dirty="0">
                <a:solidFill>
                  <a:srgbClr val="0000CC"/>
                </a:solidFill>
              </a:rPr>
              <a:t>= </a:t>
            </a:r>
            <a:r>
              <a:rPr lang="fr-FR" sz="2000" dirty="0" err="1" smtClean="0">
                <a:solidFill>
                  <a:srgbClr val="0000CC"/>
                </a:solidFill>
              </a:rPr>
              <a:t>expld</a:t>
            </a:r>
            <a:r>
              <a:rPr lang="fr-FR" sz="2000" dirty="0" smtClean="0">
                <a:solidFill>
                  <a:srgbClr val="0000CC"/>
                </a:solidFill>
              </a:rPr>
              <a:t>, </a:t>
            </a:r>
          </a:p>
          <a:p>
            <a:pPr marL="457200" indent="-45720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</a:pPr>
            <a:r>
              <a:rPr lang="fr-FR" sz="2000" dirty="0">
                <a:solidFill>
                  <a:srgbClr val="0000CC"/>
                </a:solidFill>
              </a:rPr>
              <a:t>	</a:t>
            </a:r>
            <a:r>
              <a:rPr lang="fr-FR" sz="2000" dirty="0" smtClean="0">
                <a:solidFill>
                  <a:srgbClr val="0000CC"/>
                </a:solidFill>
              </a:rPr>
              <a:t>	</a:t>
            </a:r>
            <a:r>
              <a:rPr lang="fr-FR" sz="2000" dirty="0" err="1" smtClean="0">
                <a:solidFill>
                  <a:srgbClr val="0000CC"/>
                </a:solidFill>
              </a:rPr>
              <a:t>colors</a:t>
            </a:r>
            <a:r>
              <a:rPr lang="fr-FR" sz="2000" dirty="0" smtClean="0">
                <a:solidFill>
                  <a:srgbClr val="0000CC"/>
                </a:solidFill>
              </a:rPr>
              <a:t> </a:t>
            </a:r>
            <a:r>
              <a:rPr lang="fr-FR" sz="2000" dirty="0">
                <a:solidFill>
                  <a:srgbClr val="0000CC"/>
                </a:solidFill>
              </a:rPr>
              <a:t>= </a:t>
            </a:r>
            <a:r>
              <a:rPr lang="fr-FR" sz="2000" dirty="0" err="1" smtClean="0">
                <a:solidFill>
                  <a:srgbClr val="0000CC"/>
                </a:solidFill>
              </a:rPr>
              <a:t>clrs</a:t>
            </a:r>
            <a:r>
              <a:rPr lang="fr-FR" sz="2000" dirty="0">
                <a:solidFill>
                  <a:srgbClr val="0000CC"/>
                </a:solidFill>
              </a:rPr>
              <a:t>, </a:t>
            </a:r>
          </a:p>
          <a:p>
            <a:pPr marL="457200" indent="-45720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</a:pPr>
            <a:r>
              <a:rPr lang="en-US" sz="2000" dirty="0">
                <a:solidFill>
                  <a:srgbClr val="0000CC"/>
                </a:solidFill>
              </a:rPr>
              <a:t>	</a:t>
            </a:r>
            <a:r>
              <a:rPr lang="en-US" sz="2000" dirty="0" smtClean="0">
                <a:solidFill>
                  <a:srgbClr val="0000CC"/>
                </a:solidFill>
              </a:rPr>
              <a:t>	labels </a:t>
            </a:r>
            <a:r>
              <a:rPr lang="en-US" sz="2000" dirty="0">
                <a:solidFill>
                  <a:srgbClr val="0000CC"/>
                </a:solidFill>
              </a:rPr>
              <a:t>= </a:t>
            </a:r>
            <a:r>
              <a:rPr lang="en-US" sz="2000" dirty="0" err="1" smtClean="0">
                <a:solidFill>
                  <a:srgbClr val="0000CC"/>
                </a:solidFill>
              </a:rPr>
              <a:t>labls</a:t>
            </a:r>
            <a:r>
              <a:rPr lang="en-US" sz="2000" dirty="0">
                <a:solidFill>
                  <a:srgbClr val="0000CC"/>
                </a:solidFill>
              </a:rPr>
              <a:t>, </a:t>
            </a:r>
            <a:endParaRPr lang="en-US" sz="2000" dirty="0" smtClean="0">
              <a:solidFill>
                <a:srgbClr val="0000CC"/>
              </a:solidFill>
            </a:endParaRPr>
          </a:p>
          <a:p>
            <a:pPr marL="457200" indent="-45720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</a:pPr>
            <a:r>
              <a:rPr lang="en-US" sz="2000" dirty="0">
                <a:solidFill>
                  <a:srgbClr val="0000CC"/>
                </a:solidFill>
              </a:rPr>
              <a:t>	</a:t>
            </a:r>
            <a:r>
              <a:rPr lang="en-US" sz="2000" dirty="0" smtClean="0">
                <a:solidFill>
                  <a:srgbClr val="0000CC"/>
                </a:solidFill>
              </a:rPr>
              <a:t>	</a:t>
            </a:r>
            <a:r>
              <a:rPr lang="en-US" sz="2000" dirty="0" err="1" smtClean="0">
                <a:solidFill>
                  <a:srgbClr val="0000CC"/>
                </a:solidFill>
              </a:rPr>
              <a:t>autopct</a:t>
            </a:r>
            <a:r>
              <a:rPr lang="en-US" sz="2000" dirty="0" smtClean="0">
                <a:solidFill>
                  <a:srgbClr val="0000CC"/>
                </a:solidFill>
              </a:rPr>
              <a:t> </a:t>
            </a:r>
            <a:r>
              <a:rPr lang="en-US" sz="2000" dirty="0">
                <a:solidFill>
                  <a:srgbClr val="0000CC"/>
                </a:solidFill>
              </a:rPr>
              <a:t>= ’%2.0f’, </a:t>
            </a:r>
            <a:endParaRPr lang="en-US" sz="2000" dirty="0" smtClean="0">
              <a:solidFill>
                <a:srgbClr val="0000CC"/>
              </a:solidFill>
            </a:endParaRPr>
          </a:p>
          <a:p>
            <a:pPr marL="457200" indent="-45720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</a:pPr>
            <a:r>
              <a:rPr lang="en-US" sz="2000" dirty="0">
                <a:solidFill>
                  <a:srgbClr val="0000CC"/>
                </a:solidFill>
              </a:rPr>
              <a:t>	</a:t>
            </a:r>
            <a:r>
              <a:rPr lang="en-US" sz="2000" dirty="0" smtClean="0">
                <a:solidFill>
                  <a:srgbClr val="0000CC"/>
                </a:solidFill>
              </a:rPr>
              <a:t>	shadow </a:t>
            </a:r>
            <a:r>
              <a:rPr lang="en-US" sz="2000" dirty="0">
                <a:solidFill>
                  <a:srgbClr val="0000CC"/>
                </a:solidFill>
              </a:rPr>
              <a:t>= True</a:t>
            </a:r>
            <a:r>
              <a:rPr lang="en-US" sz="2000" dirty="0" smtClean="0">
                <a:solidFill>
                  <a:srgbClr val="0000CC"/>
                </a:solidFill>
              </a:rPr>
              <a:t>)</a:t>
            </a:r>
          </a:p>
          <a:p>
            <a:pPr marL="457200" indent="-45720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</a:pPr>
            <a:r>
              <a:rPr lang="en-US" sz="2000" dirty="0">
                <a:solidFill>
                  <a:srgbClr val="0000CC"/>
                </a:solidFill>
              </a:rPr>
              <a:t>		</a:t>
            </a:r>
          </a:p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</a:tabLst>
            </a:pPr>
            <a:r>
              <a:rPr lang="en-US" sz="2000" dirty="0">
                <a:solidFill>
                  <a:srgbClr val="0000CC"/>
                </a:solidFill>
              </a:rPr>
              <a:t>	</a:t>
            </a:r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</a:p>
        </p:txBody>
      </p:sp>
      <p:sp>
        <p:nvSpPr>
          <p:cNvPr id="8" name="Footer Placeholder 1"/>
          <p:cNvSpPr txBox="1">
            <a:spLocks/>
          </p:cNvSpPr>
          <p:nvPr/>
        </p:nvSpPr>
        <p:spPr>
          <a:xfrm>
            <a:off x="838200" y="6356352"/>
            <a:ext cx="5029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Python                                                                  Dept. Of Comp. Sc. &amp; IT, FUUAST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684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2168</TotalTime>
  <Words>1311</Words>
  <Application>Microsoft Office PowerPoint</Application>
  <PresentationFormat>On-screen Show (4:3)</PresentationFormat>
  <Paragraphs>281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Calibri</vt:lpstr>
      <vt:lpstr>Century Gothic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Saeed</dc:creator>
  <cp:lastModifiedBy>Prof.Saeed</cp:lastModifiedBy>
  <cp:revision>159</cp:revision>
  <dcterms:created xsi:type="dcterms:W3CDTF">2016-08-29T04:49:38Z</dcterms:created>
  <dcterms:modified xsi:type="dcterms:W3CDTF">2018-02-22T04:33:14Z</dcterms:modified>
</cp:coreProperties>
</file>