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8" r:id="rId37"/>
    <p:sldId id="359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60" r:id="rId47"/>
    <p:sldId id="357" r:id="rId48"/>
    <p:sldId id="314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2759-BF82-49FC-A750-942C2C175629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30CB-7972-4F50-968B-02041AAAD7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30CB-7972-4F50-968B-02041AAAD7BE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9DAB-A3BE-4D0D-A947-EEAF15ECDCB8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02F9-4CC5-4AE6-82C5-64133B786DA4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03EF-2E90-4ECB-BC1C-8EDE3AB9CF58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C69-7612-4B68-8590-25B1E1A31414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B228-8083-49E9-AB7C-D04B5BF75E65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A921-1A02-450E-9D72-B38F34EC4A08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441A-6EDF-4A17-A386-519B4E137C4B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DCB-03AD-40A0-942E-05CF1A62CF7C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B84-516E-4B71-840D-2D57245B5832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A27E-8284-4CAF-ABEF-C93549B89CDC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26F6-0D66-416D-A83C-153D9E4C5CF1}" type="datetime1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Санкт-Петербургский государственный университет, кафедра картографии и геоинформатики. Открытый курс "Python для обеспечения географических исследований"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0CDF-AA91-476A-88B2-C1B288AF8974}" type="datetime1">
              <a:rPr lang="ru-RU" smtClean="0"/>
              <a:pPr/>
              <a:t>23.04.2015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Санкт-Петербургский государственный университет, кафедра картографии и </a:t>
            </a:r>
            <a:r>
              <a:rPr lang="ru-RU" dirty="0" err="1" smtClean="0"/>
              <a:t>геоинформатики</a:t>
            </a:r>
            <a:r>
              <a:rPr lang="ru-RU" dirty="0" smtClean="0"/>
              <a:t>. Открытый курс "</a:t>
            </a:r>
            <a:r>
              <a:rPr lang="ru-RU" dirty="0" err="1" smtClean="0"/>
              <a:t>Python</a:t>
            </a:r>
            <a:r>
              <a:rPr lang="ru-RU" dirty="0" smtClean="0"/>
              <a:t> для обеспечения географических исследований"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dal.org/pyth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e.kazakov@spbu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upload.wikimedia.org/wikipedia/ru/archive/4/4b/20090927071803!SPbGU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6554" y="115616"/>
            <a:ext cx="1028486" cy="1268760"/>
          </a:xfrm>
          <a:prstGeom prst="rect">
            <a:avLst/>
          </a:prstGeom>
          <a:noFill/>
        </p:spPr>
      </p:pic>
      <p:pic>
        <p:nvPicPr>
          <p:cNvPr id="6" name="Picture 6" descr="http://crystal.geology.spbu.ru/images/pic/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3900" y="188640"/>
            <a:ext cx="1655356" cy="1152128"/>
          </a:xfrm>
          <a:prstGeom prst="rect">
            <a:avLst/>
          </a:prstGeom>
          <a:noFill/>
        </p:spPr>
      </p:pic>
      <p:pic>
        <p:nvPicPr>
          <p:cNvPr id="59394" name="Picture 2" descr="http://www.unixstickers.com/image/cache/data/stickers/python/python.sh-600x6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0"/>
            <a:ext cx="1483768" cy="1483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" y="227687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Python </a:t>
            </a:r>
            <a:r>
              <a:rPr lang="ru-RU" sz="4400" dirty="0" smtClean="0"/>
              <a:t>для обеспечения географических исследований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571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Лекция </a:t>
            </a:r>
            <a:r>
              <a:rPr lang="en-US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можно использовать функцию </a:t>
            </a:r>
            <a:r>
              <a:rPr lang="ru-RU" dirty="0" err="1" smtClean="0"/>
              <a:t>linspace</a:t>
            </a:r>
            <a:r>
              <a:rPr lang="ru-RU" dirty="0" smtClean="0"/>
              <a:t>(), которая вместо шага в качестве одного</a:t>
            </a:r>
          </a:p>
          <a:p>
            <a:r>
              <a:rPr lang="ru-RU" dirty="0" smtClean="0"/>
              <a:t> из аргументов принимает число, равное количеству нужных элементов:</a:t>
            </a:r>
          </a:p>
          <a:p>
            <a:endParaRPr lang="ru-RU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np.linspace</a:t>
            </a:r>
            <a:r>
              <a:rPr lang="ru-RU" dirty="0" smtClean="0"/>
              <a:t>(0, 2, 9)        # 9 чисел от 0 до 2 включительно </a:t>
            </a:r>
          </a:p>
          <a:p>
            <a:endParaRPr lang="ru-RU" dirty="0" smtClean="0"/>
          </a:p>
          <a:p>
            <a:r>
              <a:rPr lang="ru-RU" dirty="0" err="1" smtClean="0"/>
              <a:t>array</a:t>
            </a:r>
            <a:r>
              <a:rPr lang="ru-RU" dirty="0" smtClean="0"/>
              <a:t>([ 0. , 0.25, 0.5 , 0.75, 1. , 1.25, 1.5 , 1.75, 2. ])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Таким образом можно создавать различные многомерные массивы и запрашивать их основные свойства.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32656"/>
            <a:ext cx="84969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Математические операции над массивами выполняются поэлементно. Создается новый массив, который заполняется результатами действия оператора.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&gt;&gt;&gt; a = </a:t>
            </a:r>
            <a:r>
              <a:rPr lang="en-US" dirty="0" err="1" smtClean="0"/>
              <a:t>np.array</a:t>
            </a:r>
            <a:r>
              <a:rPr lang="en-US" dirty="0" smtClean="0"/>
              <a:t>([20, 30, 40, 50]) </a:t>
            </a:r>
            <a:endParaRPr lang="ru-RU" dirty="0" smtClean="0"/>
          </a:p>
          <a:p>
            <a:r>
              <a:rPr lang="en-US" dirty="0" smtClean="0"/>
              <a:t>&gt;&gt;&gt; b = </a:t>
            </a:r>
            <a:r>
              <a:rPr lang="en-US" dirty="0" err="1" smtClean="0"/>
              <a:t>np.arange</a:t>
            </a:r>
            <a:r>
              <a:rPr lang="en-US" dirty="0" smtClean="0"/>
              <a:t>(4) </a:t>
            </a:r>
            <a:endParaRPr lang="ru-RU" dirty="0" smtClean="0"/>
          </a:p>
          <a:p>
            <a:r>
              <a:rPr lang="en-US" dirty="0" smtClean="0"/>
              <a:t>&gt;&gt;&gt; a + b </a:t>
            </a:r>
            <a:endParaRPr lang="ru-RU" dirty="0" smtClean="0"/>
          </a:p>
          <a:p>
            <a:r>
              <a:rPr lang="en-US" dirty="0" smtClean="0"/>
              <a:t>array([20, 31, 42, 53]) </a:t>
            </a:r>
            <a:endParaRPr lang="ru-RU" dirty="0" smtClean="0"/>
          </a:p>
          <a:p>
            <a:r>
              <a:rPr lang="en-US" dirty="0" smtClean="0"/>
              <a:t>&gt;&gt;&gt; a – b</a:t>
            </a:r>
            <a:endParaRPr lang="ru-RU" dirty="0" smtClean="0"/>
          </a:p>
          <a:p>
            <a:r>
              <a:rPr lang="en-US" dirty="0" smtClean="0"/>
              <a:t>array([20, 29, 38, 47]) </a:t>
            </a:r>
            <a:endParaRPr lang="ru-RU" dirty="0" smtClean="0"/>
          </a:p>
          <a:p>
            <a:r>
              <a:rPr lang="en-US" dirty="0" smtClean="0"/>
              <a:t>&gt;&gt;&gt; a * b </a:t>
            </a:r>
            <a:endParaRPr lang="ru-RU" dirty="0" smtClean="0"/>
          </a:p>
          <a:p>
            <a:r>
              <a:rPr lang="en-US" dirty="0" smtClean="0"/>
              <a:t>array([ 0, 30, 80, 150])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r>
              <a:rPr lang="en-US" dirty="0" smtClean="0"/>
              <a:t>&gt;&gt;&gt; a ** 3 </a:t>
            </a:r>
            <a:endParaRPr lang="ru-RU" dirty="0" smtClean="0"/>
          </a:p>
          <a:p>
            <a:r>
              <a:rPr lang="en-US" dirty="0" smtClean="0"/>
              <a:t>array([ 8000, 27000, 64000, 125000])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..</a:t>
            </a:r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np.arctan</a:t>
            </a:r>
            <a:r>
              <a:rPr lang="en-US" dirty="0" smtClean="0"/>
              <a:t>(a)</a:t>
            </a:r>
            <a:endParaRPr lang="ru-RU" dirty="0" smtClean="0"/>
          </a:p>
          <a:p>
            <a:r>
              <a:rPr lang="en-US" dirty="0" smtClean="0"/>
              <a:t>array([ 1.52083793, 1.53747533, 1.54580153, 1.55079899])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7667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Многие унарные операции, такие как, например, вычисление суммы всех элементов массива, представлены также и в виде методов класса </a:t>
            </a:r>
            <a:r>
              <a:rPr lang="ru-RU" dirty="0" err="1" smtClean="0"/>
              <a:t>ndarray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a = </a:t>
            </a:r>
            <a:r>
              <a:rPr lang="en-US" dirty="0" err="1" smtClean="0"/>
              <a:t>np.array</a:t>
            </a:r>
            <a:r>
              <a:rPr lang="en-US" dirty="0" smtClean="0"/>
              <a:t>([[1, 2, 3], [4, 5, 6]]) </a:t>
            </a:r>
            <a:endParaRPr lang="ru-RU" dirty="0" smtClean="0"/>
          </a:p>
          <a:p>
            <a:r>
              <a:rPr lang="en-US" dirty="0" smtClean="0"/>
              <a:t>&gt;&gt;&gt; np.sum(a) </a:t>
            </a:r>
            <a:endParaRPr lang="ru-RU" dirty="0" smtClean="0"/>
          </a:p>
          <a:p>
            <a:r>
              <a:rPr lang="en-US" dirty="0" smtClean="0"/>
              <a:t>21 </a:t>
            </a:r>
            <a:endParaRPr lang="ru-RU" dirty="0" smtClean="0"/>
          </a:p>
          <a:p>
            <a:r>
              <a:rPr lang="en-US" dirty="0" smtClean="0"/>
              <a:t>&gt;&gt;&gt; a.sum() </a:t>
            </a:r>
            <a:endParaRPr lang="ru-RU" dirty="0" smtClean="0"/>
          </a:p>
          <a:p>
            <a:r>
              <a:rPr lang="en-US" dirty="0" smtClean="0"/>
              <a:t>21 </a:t>
            </a:r>
            <a:endParaRPr lang="ru-RU" dirty="0" smtClean="0"/>
          </a:p>
          <a:p>
            <a:r>
              <a:rPr lang="en-US" dirty="0" smtClean="0"/>
              <a:t>&gt;&gt;&gt; a.min()</a:t>
            </a:r>
            <a:endParaRPr lang="ru-RU" dirty="0" smtClean="0"/>
          </a:p>
          <a:p>
            <a:r>
              <a:rPr lang="en-US" dirty="0" smtClean="0"/>
              <a:t> 1 </a:t>
            </a:r>
            <a:endParaRPr lang="ru-RU" dirty="0" smtClean="0"/>
          </a:p>
          <a:p>
            <a:r>
              <a:rPr lang="en-US" dirty="0" smtClean="0"/>
              <a:t>&gt;&gt;&gt; a.max()</a:t>
            </a:r>
            <a:endParaRPr lang="ru-RU" dirty="0" smtClean="0"/>
          </a:p>
          <a:p>
            <a:r>
              <a:rPr lang="en-US" dirty="0" smtClean="0"/>
              <a:t> 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60648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 умолчанию, эти операции применяются к массиву, как если бы он был списком чисел, независимо от его формы. Однако, указав параметр </a:t>
            </a:r>
            <a:r>
              <a:rPr lang="ru-RU" dirty="0" err="1" smtClean="0"/>
              <a:t>axis</a:t>
            </a:r>
            <a:r>
              <a:rPr lang="ru-RU" dirty="0" smtClean="0"/>
              <a:t>, можно применить операцию для указанной оси массива: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a.min</a:t>
            </a:r>
            <a:r>
              <a:rPr lang="ru-RU" dirty="0" smtClean="0"/>
              <a:t>(axis=0)           # Наименьшее число в каждом столбце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([1, 2, 3]) </a:t>
            </a:r>
          </a:p>
          <a:p>
            <a:r>
              <a:rPr lang="ru-RU" dirty="0" smtClean="0"/>
              <a:t>&gt;&gt;&gt; </a:t>
            </a:r>
            <a:r>
              <a:rPr lang="ru-RU" dirty="0" err="1" smtClean="0"/>
              <a:t>a.min</a:t>
            </a:r>
            <a:r>
              <a:rPr lang="ru-RU" dirty="0" smtClean="0"/>
              <a:t>(axis=1)           # Наименьшее число в каждой строке </a:t>
            </a:r>
          </a:p>
          <a:p>
            <a:r>
              <a:rPr lang="ru-RU" dirty="0" err="1" smtClean="0"/>
              <a:t>array</a:t>
            </a:r>
            <a:r>
              <a:rPr lang="ru-RU" dirty="0" smtClean="0"/>
              <a:t>([1, 4])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911236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Обращение к элементам такое же, как у обычных списков </a:t>
            </a:r>
            <a:r>
              <a:rPr lang="en-US" dirty="0" smtClean="0"/>
              <a:t>Python: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(10) ** 3 </a:t>
            </a:r>
          </a:p>
          <a:p>
            <a:r>
              <a:rPr lang="en-US" dirty="0" smtClean="0"/>
              <a:t>&gt;&gt;&gt; a</a:t>
            </a:r>
          </a:p>
          <a:p>
            <a:r>
              <a:rPr lang="en-US" dirty="0" smtClean="0"/>
              <a:t>array([ 0, 1, 8, 27, 64, 125, 216, 343, 512, 729]) </a:t>
            </a:r>
          </a:p>
          <a:p>
            <a:r>
              <a:rPr lang="en-US" dirty="0" smtClean="0"/>
              <a:t>&gt;&gt;&gt; a[1]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&gt;&gt;&gt; a[3:7] </a:t>
            </a:r>
          </a:p>
          <a:p>
            <a:r>
              <a:rPr lang="en-US" dirty="0" smtClean="0"/>
              <a:t>array([ 27, 64, 125, 216])</a:t>
            </a:r>
          </a:p>
          <a:p>
            <a:endParaRPr lang="en-US" dirty="0" smtClean="0"/>
          </a:p>
          <a:p>
            <a:r>
              <a:rPr lang="ru-RU" dirty="0" smtClean="0"/>
              <a:t>У многомерных массивов на каждую ось приходится один индекс.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b</a:t>
            </a:r>
            <a:r>
              <a:rPr lang="ru-RU" dirty="0" smtClean="0"/>
              <a:t> = </a:t>
            </a:r>
            <a:r>
              <a:rPr lang="ru-RU" dirty="0" err="1" smtClean="0"/>
              <a:t>np.array</a:t>
            </a:r>
            <a:r>
              <a:rPr lang="ru-RU" dirty="0" smtClean="0"/>
              <a:t>([[ 0, 1, 2, 3], [10, 11, 12, 13], [20, 21, 22, 23], [30, 31, 32, 33], [40, 41, 42, 43]])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b</a:t>
            </a:r>
            <a:r>
              <a:rPr lang="ru-RU" dirty="0" smtClean="0"/>
              <a:t>[2,3] </a:t>
            </a:r>
            <a:r>
              <a:rPr lang="en-US" dirty="0" smtClean="0"/>
              <a:t>              </a:t>
            </a:r>
            <a:r>
              <a:rPr lang="ru-RU" dirty="0" smtClean="0"/>
              <a:t># Вторая строка, третий столбец </a:t>
            </a:r>
            <a:endParaRPr lang="en-US" dirty="0" smtClean="0"/>
          </a:p>
          <a:p>
            <a:r>
              <a:rPr lang="ru-RU" dirty="0" smtClean="0"/>
              <a:t>23 </a:t>
            </a:r>
            <a:endParaRPr lang="en-US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b</a:t>
            </a:r>
            <a:r>
              <a:rPr lang="ru-RU" dirty="0" smtClean="0"/>
              <a:t>[(2,3)] </a:t>
            </a:r>
            <a:endParaRPr lang="en-US" dirty="0" smtClean="0"/>
          </a:p>
          <a:p>
            <a:r>
              <a:rPr lang="ru-RU" dirty="0" smtClean="0"/>
              <a:t>23 </a:t>
            </a:r>
            <a:endParaRPr lang="en-US" dirty="0" smtClean="0"/>
          </a:p>
          <a:p>
            <a:r>
              <a:rPr lang="ru-RU" dirty="0" smtClean="0"/>
              <a:t>&gt;&gt;&gt; </a:t>
            </a:r>
            <a:endParaRPr lang="en-US" dirty="0" smtClean="0"/>
          </a:p>
          <a:p>
            <a:r>
              <a:rPr lang="ru-RU" dirty="0" err="1" smtClean="0"/>
              <a:t>b</a:t>
            </a:r>
            <a:r>
              <a:rPr lang="ru-RU" dirty="0" smtClean="0"/>
              <a:t>[2][3]</a:t>
            </a:r>
            <a:endParaRPr lang="en-US" dirty="0" smtClean="0"/>
          </a:p>
          <a:p>
            <a:r>
              <a:rPr lang="ru-RU" dirty="0" smtClean="0"/>
              <a:t>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507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Итерирование циклом </a:t>
            </a:r>
            <a:r>
              <a:rPr lang="en-US" dirty="0" smtClean="0"/>
              <a:t>for </a:t>
            </a:r>
            <a:r>
              <a:rPr lang="ru-RU" dirty="0" smtClean="0"/>
              <a:t>происходит построчно:</a:t>
            </a:r>
            <a:endParaRPr lang="ru-RU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21798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4046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Несколько массивов могут быть объединены вместе вдоль разных осей с помощью функций </a:t>
            </a:r>
            <a:r>
              <a:rPr lang="ru-RU" dirty="0" err="1" smtClean="0"/>
              <a:t>hstack</a:t>
            </a:r>
            <a:r>
              <a:rPr lang="ru-RU" dirty="0" smtClean="0"/>
              <a:t> и </a:t>
            </a:r>
            <a:r>
              <a:rPr lang="ru-RU" dirty="0" err="1" smtClean="0"/>
              <a:t>vstack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hstack</a:t>
            </a:r>
            <a:r>
              <a:rPr lang="ru-RU" dirty="0" smtClean="0"/>
              <a:t>() объединяет массивы по первым осям, </a:t>
            </a:r>
            <a:r>
              <a:rPr lang="ru-RU" dirty="0" err="1" smtClean="0"/>
              <a:t>vstack</a:t>
            </a:r>
            <a:r>
              <a:rPr lang="ru-RU" dirty="0" smtClean="0"/>
              <a:t>() — по последним: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a = </a:t>
            </a:r>
            <a:r>
              <a:rPr lang="en-US" dirty="0" err="1" smtClean="0"/>
              <a:t>np.array</a:t>
            </a:r>
            <a:r>
              <a:rPr lang="en-US" dirty="0" smtClean="0"/>
              <a:t>([[1, 2], [3, 4]])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&gt;&gt;&gt; b = </a:t>
            </a:r>
            <a:r>
              <a:rPr lang="en-US" dirty="0" err="1" smtClean="0"/>
              <a:t>np.array</a:t>
            </a:r>
            <a:r>
              <a:rPr lang="en-US" dirty="0" smtClean="0"/>
              <a:t>([[5, 6], [7, 8]])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np.vstack</a:t>
            </a:r>
            <a:r>
              <a:rPr lang="en-US" dirty="0" smtClean="0"/>
              <a:t>((a, b)) </a:t>
            </a:r>
          </a:p>
          <a:p>
            <a:r>
              <a:rPr lang="en-US" dirty="0" smtClean="0"/>
              <a:t>array([[1, 2], </a:t>
            </a:r>
          </a:p>
          <a:p>
            <a:r>
              <a:rPr lang="en-US" dirty="0" smtClean="0"/>
              <a:t>           [3, 4], </a:t>
            </a:r>
          </a:p>
          <a:p>
            <a:r>
              <a:rPr lang="en-US" dirty="0" smtClean="0"/>
              <a:t>           [5, 6], </a:t>
            </a:r>
          </a:p>
          <a:p>
            <a:r>
              <a:rPr lang="en-US" dirty="0" smtClean="0"/>
              <a:t>           [7, 8]]) 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np.hstack</a:t>
            </a:r>
            <a:r>
              <a:rPr lang="en-US" dirty="0" smtClean="0"/>
              <a:t>((a, b)) </a:t>
            </a:r>
          </a:p>
          <a:p>
            <a:r>
              <a:rPr lang="en-US" dirty="0" smtClean="0"/>
              <a:t>array([[1, 2, 5, 6], [3, 4, 7, 8]])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696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абсолютно все функции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работают с такими массивами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412776"/>
            <a:ext cx="333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linalg.inv</a:t>
            </a:r>
            <a:r>
              <a:rPr lang="en-US" dirty="0" smtClean="0"/>
              <a:t>(a) - </a:t>
            </a:r>
            <a:r>
              <a:rPr lang="ru-RU" dirty="0" smtClean="0"/>
              <a:t>обратная матрица.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184482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linalg.solve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- решает систему линейных уравнений </a:t>
            </a:r>
            <a:r>
              <a:rPr lang="ru-RU" dirty="0" err="1" smtClean="0"/>
              <a:t>Ax</a:t>
            </a:r>
            <a:r>
              <a:rPr lang="ru-RU" dirty="0" smtClean="0"/>
              <a:t> =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linalg.cholesky</a:t>
            </a:r>
            <a:r>
              <a:rPr lang="en-US" dirty="0" smtClean="0"/>
              <a:t>(a) - </a:t>
            </a:r>
            <a:r>
              <a:rPr lang="ru-RU" dirty="0" smtClean="0"/>
              <a:t>разложение </a:t>
            </a:r>
            <a:r>
              <a:rPr lang="ru-RU" dirty="0" err="1" smtClean="0"/>
              <a:t>Холецкого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 т.д.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4046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 ([4,6,8,9])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np.array</a:t>
            </a:r>
            <a:r>
              <a:rPr lang="en-US" dirty="0" smtClean="0"/>
              <a:t> ([15,12,9,8])</a:t>
            </a:r>
          </a:p>
          <a:p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np.corrcoef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endParaRPr lang="ru-RU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6649008" cy="8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476672"/>
            <a:ext cx="459337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Визуализация данных в </a:t>
            </a:r>
            <a:r>
              <a:rPr lang="en-US" dirty="0" smtClean="0"/>
              <a:t>2D </a:t>
            </a:r>
            <a:r>
              <a:rPr lang="ru-RU" dirty="0" smtClean="0"/>
              <a:t>и </a:t>
            </a:r>
            <a:r>
              <a:rPr lang="en-US" dirty="0" smtClean="0"/>
              <a:t>3D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http://matplotlib.org/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Установка:</a:t>
            </a:r>
          </a:p>
          <a:p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 C:\Python27\Scripts\pip.exe install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Бинарная сборка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62068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Сегодня на повестке дня:</a:t>
            </a:r>
          </a:p>
          <a:p>
            <a:endParaRPr lang="ru-RU" sz="2400" dirty="0" smtClean="0"/>
          </a:p>
          <a:p>
            <a:r>
              <a:rPr lang="ru-RU" sz="2400" dirty="0" smtClean="0"/>
              <a:t>	Работа с</a:t>
            </a:r>
            <a:r>
              <a:rPr lang="en-US" sz="2400" dirty="0" smtClean="0"/>
              <a:t>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r>
              <a:rPr lang="ru-RU" sz="2400" dirty="0" smtClean="0"/>
              <a:t>, </a:t>
            </a:r>
            <a:r>
              <a:rPr lang="en-US" sz="2400" dirty="0" err="1" smtClean="0"/>
              <a:t>gdal</a:t>
            </a:r>
            <a:r>
              <a:rPr lang="en-US" sz="2400" dirty="0" smtClean="0"/>
              <a:t> for python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96752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([1,2,3,4])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plt.ylabel</a:t>
            </a:r>
            <a:r>
              <a:rPr lang="en-US" dirty="0" smtClean="0"/>
              <a:t>('some numbers')</a:t>
            </a:r>
            <a:endParaRPr lang="ru-RU" dirty="0" smtClean="0"/>
          </a:p>
          <a:p>
            <a:r>
              <a:rPr lang="en-US" dirty="0" err="1" smtClean="0"/>
              <a:t>plt.xlabel</a:t>
            </a:r>
            <a:r>
              <a:rPr lang="en-US" dirty="0" smtClean="0"/>
              <a:t>(‘another numbers')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352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Начнём сразу с простого примера</a:t>
            </a:r>
            <a:endParaRPr lang="ru-RU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556792"/>
            <a:ext cx="4447286" cy="376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8640"/>
            <a:ext cx="869289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Пространство имён </a:t>
            </a:r>
            <a:r>
              <a:rPr lang="en-US" dirty="0" err="1" smtClean="0"/>
              <a:t>pyplot</a:t>
            </a:r>
            <a:r>
              <a:rPr lang="ru-RU" dirty="0" smtClean="0"/>
              <a:t> содержит основные функции для построения графиков,</a:t>
            </a:r>
          </a:p>
          <a:p>
            <a:r>
              <a:rPr lang="ru-RU" dirty="0" smtClean="0"/>
              <a:t>поэтому мы импортируем её (как </a:t>
            </a:r>
            <a:r>
              <a:rPr lang="en-US" dirty="0" err="1" smtClean="0"/>
              <a:t>plt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 – </a:t>
            </a:r>
            <a:r>
              <a:rPr lang="ru-RU" dirty="0" smtClean="0"/>
              <a:t>главная функция для построения двумерных графиков. Она получает на вход</a:t>
            </a:r>
          </a:p>
          <a:p>
            <a:r>
              <a:rPr lang="ru-RU" dirty="0" smtClean="0"/>
              <a:t>массивы данных и генерирует график. Всё происходящее дальше – украшательство.</a:t>
            </a:r>
          </a:p>
          <a:p>
            <a:endParaRPr lang="ru-RU" dirty="0" smtClean="0"/>
          </a:p>
          <a:p>
            <a:r>
              <a:rPr lang="en-US" dirty="0" err="1" smtClean="0"/>
              <a:t>plt.xlabel</a:t>
            </a:r>
            <a:endParaRPr lang="en-US" dirty="0" smtClean="0"/>
          </a:p>
          <a:p>
            <a:r>
              <a:rPr lang="en-US" dirty="0" err="1" smtClean="0"/>
              <a:t>plt.ylabel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Это просто подписи осей. На вход эти функции получают обычные строки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 </a:t>
            </a:r>
            <a:r>
              <a:rPr lang="ru-RU" dirty="0" smtClean="0"/>
              <a:t>визуализирует сгенерированный график с набором инструментов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548680"/>
            <a:ext cx="8161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Очевидно, что функции </a:t>
            </a:r>
            <a:r>
              <a:rPr lang="en-US" dirty="0" err="1" smtClean="0"/>
              <a:t>plt.plot</a:t>
            </a:r>
            <a:r>
              <a:rPr lang="en-US" dirty="0" smtClean="0"/>
              <a:t> ()</a:t>
            </a:r>
            <a:r>
              <a:rPr lang="ru-RU" dirty="0" smtClean="0"/>
              <a:t>, а также другим генераторам графиков, удобно</a:t>
            </a:r>
          </a:p>
          <a:p>
            <a:r>
              <a:rPr lang="ru-RU" dirty="0" smtClean="0"/>
              <a:t>скармливать массивы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008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= </a:t>
            </a:r>
            <a:r>
              <a:rPr lang="en-US" dirty="0" err="1" smtClean="0"/>
              <a:t>np.arange</a:t>
            </a:r>
            <a:r>
              <a:rPr lang="en-US" dirty="0" smtClean="0"/>
              <a:t>(100) ** 2</a:t>
            </a:r>
          </a:p>
          <a:p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(a)</a:t>
            </a:r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340768"/>
            <a:ext cx="5293408" cy="44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3065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= np.sin(</a:t>
            </a:r>
            <a:r>
              <a:rPr lang="en-US" dirty="0" err="1" smtClean="0"/>
              <a:t>np.arange</a:t>
            </a:r>
            <a:r>
              <a:rPr lang="en-US" dirty="0" smtClean="0"/>
              <a:t>(0,40,0.1))</a:t>
            </a:r>
            <a:endParaRPr lang="ru-RU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63150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4261" y="188640"/>
            <a:ext cx="8937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([1,2,3,4], [1,4,9,16]) – </a:t>
            </a:r>
            <a:r>
              <a:rPr lang="ru-RU" dirty="0" smtClean="0"/>
              <a:t>при таком раскладе первый список это будут координаты</a:t>
            </a:r>
            <a:r>
              <a:rPr lang="en-US" dirty="0" smtClean="0"/>
              <a:t> X,</a:t>
            </a:r>
          </a:p>
          <a:p>
            <a:r>
              <a:rPr lang="ru-RU" dirty="0" smtClean="0"/>
              <a:t>а второй – координаты </a:t>
            </a:r>
            <a:r>
              <a:rPr lang="en-US" dirty="0" smtClean="0"/>
              <a:t>Y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0728"/>
            <a:ext cx="63150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77207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Третьим аргументом может стоять строка-параметр, задающая стиль и цвет.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([1,2,3,4], [1,4,9,16], '</a:t>
            </a:r>
            <a:r>
              <a:rPr lang="en-US" dirty="0" err="1" smtClean="0"/>
              <a:t>bo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76872"/>
            <a:ext cx="4833247" cy="410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32099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0768"/>
            <a:ext cx="25527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404664"/>
            <a:ext cx="8000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 тому же у функции </a:t>
            </a:r>
            <a:r>
              <a:rPr lang="en-US" dirty="0" smtClean="0"/>
              <a:t>plot </a:t>
            </a:r>
            <a:r>
              <a:rPr lang="ru-RU" dirty="0" smtClean="0"/>
              <a:t>есть масса любопытных дополнительных аргументов,</a:t>
            </a:r>
          </a:p>
          <a:p>
            <a:r>
              <a:rPr lang="ru-RU" dirty="0" smtClean="0"/>
              <a:t>которые нужно указывать с конкретным именем параметра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plot([1,2,3], [1,2,3], 'go-', label='line 1', </a:t>
            </a:r>
            <a:r>
              <a:rPr lang="en-US" dirty="0" err="1" smtClean="0"/>
              <a:t>linewidth</a:t>
            </a:r>
            <a:r>
              <a:rPr lang="en-US" dirty="0" smtClean="0"/>
              <a:t>=4)</a:t>
            </a:r>
            <a:endParaRPr lang="ru-RU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79340"/>
            <a:ext cx="4497699" cy="379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62346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63813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638132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http://matplotlib.org/api/pyplot_api.html#matplotlib.pyplot.plot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8231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параметризации одной линии графика в </a:t>
            </a:r>
            <a:r>
              <a:rPr lang="en-US" dirty="0" smtClean="0"/>
              <a:t>plot ()</a:t>
            </a:r>
            <a:r>
              <a:rPr lang="ru-RU" dirty="0" smtClean="0"/>
              <a:t> можно начинать описывать</a:t>
            </a:r>
          </a:p>
          <a:p>
            <a:r>
              <a:rPr lang="ru-RU" dirty="0" smtClean="0"/>
              <a:t>следующую линию.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908720"/>
            <a:ext cx="4712320" cy="399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07504" y="148478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 = </a:t>
            </a:r>
            <a:r>
              <a:rPr lang="en-US" dirty="0" err="1" smtClean="0"/>
              <a:t>np.arange</a:t>
            </a:r>
            <a:r>
              <a:rPr lang="en-US" dirty="0" smtClean="0"/>
              <a:t>(0., 5., 0.2)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t, t, 'r--'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t, t**2, '</a:t>
            </a:r>
            <a:r>
              <a:rPr lang="en-US" dirty="0" err="1" smtClean="0">
                <a:solidFill>
                  <a:schemeClr val="accent4"/>
                </a:solidFill>
              </a:rPr>
              <a:t>bs</a:t>
            </a:r>
            <a:r>
              <a:rPr lang="en-US" dirty="0" smtClean="0">
                <a:solidFill>
                  <a:schemeClr val="accent4"/>
                </a:solidFill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t, t**3, 'g^'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 так сколько угодно!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 можно добавлять новые линии отдельным вызовом </a:t>
            </a:r>
            <a:r>
              <a:rPr lang="en-US" dirty="0" err="1" smtClean="0"/>
              <a:t>plt.plot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1268760"/>
            <a:ext cx="799045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http://numpy.scipy.org/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Библиотека для быстрой работы с многомерными массивами и вычислениями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Установка:</a:t>
            </a:r>
          </a:p>
          <a:p>
            <a:endParaRPr lang="ru-RU" dirty="0" smtClean="0"/>
          </a:p>
          <a:p>
            <a:r>
              <a:rPr lang="ru-RU" dirty="0" smtClean="0"/>
              <a:t>-Из бинарной сборки (см. архив на сайте)</a:t>
            </a:r>
            <a:endParaRPr lang="en-US" dirty="0" smtClean="0"/>
          </a:p>
          <a:p>
            <a:r>
              <a:rPr lang="en-US" dirty="0" smtClean="0"/>
              <a:t>-C:\python27\Scripts\pip.exe install </a:t>
            </a:r>
            <a:r>
              <a:rPr lang="en-US" dirty="0" err="1" smtClean="0"/>
              <a:t>numpy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6142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plt.annotate</a:t>
            </a:r>
            <a:r>
              <a:rPr lang="en-US" dirty="0" smtClean="0"/>
              <a:t> () – </a:t>
            </a:r>
            <a:r>
              <a:rPr lang="ru-RU" dirty="0" smtClean="0"/>
              <a:t>позволяет добавлять на графики аннотации.</a:t>
            </a:r>
          </a:p>
          <a:p>
            <a:endParaRPr lang="ru-RU" dirty="0" smtClean="0"/>
          </a:p>
          <a:p>
            <a:r>
              <a:rPr lang="ru-RU" dirty="0" smtClean="0"/>
              <a:t>Общий синтаксис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plt.annotate</a:t>
            </a:r>
            <a:r>
              <a:rPr lang="en-US" dirty="0" smtClean="0"/>
              <a:t> (</a:t>
            </a:r>
            <a:r>
              <a:rPr lang="ru-RU" dirty="0" smtClean="0"/>
              <a:t>текст, на что указать, где надпись,</a:t>
            </a:r>
          </a:p>
          <a:p>
            <a:r>
              <a:rPr lang="ru-RU" dirty="0" smtClean="0"/>
              <a:t>настройки линии)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924944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 = </a:t>
            </a:r>
            <a:r>
              <a:rPr lang="en-US" dirty="0" err="1" smtClean="0"/>
              <a:t>np.arange</a:t>
            </a:r>
            <a:r>
              <a:rPr lang="en-US" dirty="0" smtClean="0"/>
              <a:t>(0., 5., 0.2)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(t, t, 'r--', t, t**2, '</a:t>
            </a:r>
            <a:r>
              <a:rPr lang="en-US" dirty="0" err="1" smtClean="0"/>
              <a:t>bs</a:t>
            </a:r>
            <a:r>
              <a:rPr lang="en-US" dirty="0" smtClean="0"/>
              <a:t>', t, t**3, 'g^')</a:t>
            </a:r>
          </a:p>
          <a:p>
            <a:r>
              <a:rPr lang="en-US" dirty="0" err="1" smtClean="0"/>
              <a:t>plt.annotate</a:t>
            </a:r>
            <a:r>
              <a:rPr lang="en-US" dirty="0" smtClean="0"/>
              <a:t> ('WTF?!',(3,3),(2,80),</a:t>
            </a:r>
            <a:r>
              <a:rPr lang="en-US" dirty="0" err="1" smtClean="0"/>
              <a:t>arrowprops</a:t>
            </a:r>
            <a:r>
              <a:rPr lang="en-US" dirty="0" smtClean="0"/>
              <a:t>=</a:t>
            </a:r>
            <a:r>
              <a:rPr lang="en-US" dirty="0" err="1" smtClean="0"/>
              <a:t>dict</a:t>
            </a:r>
            <a:r>
              <a:rPr lang="en-US" dirty="0" smtClean="0"/>
              <a:t>(</a:t>
            </a:r>
            <a:r>
              <a:rPr lang="en-US" dirty="0" err="1" smtClean="0"/>
              <a:t>arrowstyle</a:t>
            </a:r>
            <a:r>
              <a:rPr lang="en-US" dirty="0" smtClean="0"/>
              <a:t>="-&gt;"))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Огромная куча настроек стиля линии и т.п.</a:t>
            </a:r>
            <a:endParaRPr lang="ru-RU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24744"/>
            <a:ext cx="3745945" cy="316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3293" y="260648"/>
            <a:ext cx="8670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Другой очень важный тип изображений – гистограммы</a:t>
            </a:r>
          </a:p>
          <a:p>
            <a:endParaRPr lang="ru-RU" dirty="0" smtClean="0"/>
          </a:p>
          <a:p>
            <a:r>
              <a:rPr lang="en-US" dirty="0" err="1" smtClean="0"/>
              <a:t>plt.hist</a:t>
            </a:r>
            <a:r>
              <a:rPr lang="en-US" dirty="0" smtClean="0"/>
              <a:t> ()</a:t>
            </a:r>
          </a:p>
          <a:p>
            <a:endParaRPr lang="en-US" dirty="0" smtClean="0"/>
          </a:p>
          <a:p>
            <a:r>
              <a:rPr lang="ru-RU" dirty="0" smtClean="0"/>
              <a:t>Гистограмма по определению считает распределение значений в каких-либо наборах</a:t>
            </a:r>
          </a:p>
          <a:p>
            <a:r>
              <a:rPr lang="ru-RU" dirty="0" smtClean="0"/>
              <a:t>данных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Помимо самого массива на входе важный параметр </a:t>
            </a:r>
            <a:r>
              <a:rPr lang="en-US" dirty="0" smtClean="0"/>
              <a:t>bins –</a:t>
            </a:r>
            <a:r>
              <a:rPr lang="ru-RU" dirty="0" smtClean="0"/>
              <a:t> ширина гистограммы</a:t>
            </a:r>
            <a:endParaRPr lang="ru-RU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564904"/>
            <a:ext cx="472869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996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 = </a:t>
            </a:r>
            <a:r>
              <a:rPr lang="en-US" dirty="0" err="1" smtClean="0"/>
              <a:t>np.array</a:t>
            </a:r>
            <a:r>
              <a:rPr lang="en-US" dirty="0" smtClean="0"/>
              <a:t>([5,5,5,7,8,4,3,5,7])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t,bins</a:t>
            </a:r>
            <a:r>
              <a:rPr lang="en-US" dirty="0" smtClean="0"/>
              <a:t>=20)</a:t>
            </a:r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32656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Более гибкий тип изображений – диаграммы</a:t>
            </a:r>
          </a:p>
          <a:p>
            <a:endParaRPr lang="ru-RU" dirty="0" smtClean="0"/>
          </a:p>
          <a:p>
            <a:r>
              <a:rPr lang="en-US" dirty="0" smtClean="0"/>
              <a:t>plt.bar ()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628800"/>
            <a:ext cx="4808959" cy="408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4208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 = </a:t>
            </a:r>
            <a:r>
              <a:rPr lang="en-US" dirty="0" err="1" smtClean="0"/>
              <a:t>np.array</a:t>
            </a:r>
            <a:r>
              <a:rPr lang="en-US" dirty="0" smtClean="0"/>
              <a:t>([1,2,3,4])</a:t>
            </a:r>
          </a:p>
          <a:p>
            <a:r>
              <a:rPr lang="en-US" dirty="0" smtClean="0"/>
              <a:t>h = </a:t>
            </a:r>
            <a:r>
              <a:rPr lang="en-US" dirty="0" err="1" smtClean="0"/>
              <a:t>np.array</a:t>
            </a:r>
            <a:r>
              <a:rPr lang="en-US" dirty="0" smtClean="0"/>
              <a:t>([20,24,36,44])</a:t>
            </a:r>
          </a:p>
          <a:p>
            <a:r>
              <a:rPr lang="en-US" dirty="0" smtClean="0"/>
              <a:t>plt.bar(</a:t>
            </a:r>
            <a:r>
              <a:rPr lang="en-US" dirty="0" err="1" smtClean="0"/>
              <a:t>t,h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622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качестве аргументов </a:t>
            </a:r>
            <a:r>
              <a:rPr lang="en-US" dirty="0" smtClean="0"/>
              <a:t>bar </a:t>
            </a:r>
            <a:r>
              <a:rPr lang="ru-RU" dirty="0" smtClean="0"/>
              <a:t>получает сначала список координат левого бока столбика, </a:t>
            </a:r>
          </a:p>
          <a:p>
            <a:r>
              <a:rPr lang="ru-RU" dirty="0" smtClean="0"/>
              <a:t>а затем список соответствующих этим столбикам высот.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Можно подробно настраивать ориентацию, цвета и стили столбиков, подписи и т.п.</a:t>
            </a:r>
            <a:endParaRPr lang="ru-RU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579517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548680"/>
            <a:ext cx="609808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Конечно, очень часто используют ещё круговые диаграммы</a:t>
            </a:r>
          </a:p>
          <a:p>
            <a:endParaRPr lang="en-US" dirty="0" smtClean="0"/>
          </a:p>
          <a:p>
            <a:r>
              <a:rPr lang="en-US" dirty="0" smtClean="0"/>
              <a:t>plt.pie()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 = 'Russia', 'USA', 'Canada', 'Nigeria'</a:t>
            </a:r>
          </a:p>
          <a:p>
            <a:r>
              <a:rPr lang="en-US" dirty="0" err="1" smtClean="0"/>
              <a:t>fracs</a:t>
            </a:r>
            <a:r>
              <a:rPr lang="en-US" dirty="0" smtClean="0"/>
              <a:t> = [15, 30, 45, 10]</a:t>
            </a:r>
          </a:p>
          <a:p>
            <a:r>
              <a:rPr lang="en-US" dirty="0" smtClean="0"/>
              <a:t>explode=(0, 0.05, 0, 0)</a:t>
            </a:r>
          </a:p>
          <a:p>
            <a:endParaRPr lang="en-US" dirty="0" smtClean="0"/>
          </a:p>
          <a:p>
            <a:r>
              <a:rPr lang="en-US" dirty="0" smtClean="0"/>
              <a:t>plt.pie(</a:t>
            </a:r>
            <a:r>
              <a:rPr lang="en-US" dirty="0" err="1" smtClean="0"/>
              <a:t>fracs</a:t>
            </a:r>
            <a:r>
              <a:rPr lang="en-US" dirty="0" smtClean="0"/>
              <a:t>, explode=explode, labels=labels,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autopct</a:t>
            </a:r>
            <a:r>
              <a:rPr lang="en-US" dirty="0" smtClean="0"/>
              <a:t>='%1.1f%%', shadow=True, </a:t>
            </a:r>
            <a:r>
              <a:rPr lang="en-US" dirty="0" err="1" smtClean="0"/>
              <a:t>startangle</a:t>
            </a:r>
            <a:r>
              <a:rPr lang="en-US" dirty="0" smtClean="0"/>
              <a:t>=90)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980728"/>
            <a:ext cx="4069442" cy="344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842910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получает значения долей (массив), а затем, в любом порядке, параметры:</a:t>
            </a:r>
          </a:p>
          <a:p>
            <a:endParaRPr lang="ru-RU" dirty="0" smtClean="0"/>
          </a:p>
          <a:p>
            <a:r>
              <a:rPr lang="en-US" dirty="0" smtClean="0"/>
              <a:t>explode</a:t>
            </a:r>
            <a:r>
              <a:rPr lang="ru-RU" dirty="0" smtClean="0"/>
              <a:t> – для каждой доли отступ от других</a:t>
            </a:r>
          </a:p>
          <a:p>
            <a:r>
              <a:rPr lang="en-US" dirty="0" smtClean="0"/>
              <a:t>labels</a:t>
            </a:r>
            <a:r>
              <a:rPr lang="ru-RU" dirty="0" smtClean="0"/>
              <a:t> – массив с  подписями для долей</a:t>
            </a:r>
          </a:p>
          <a:p>
            <a:r>
              <a:rPr lang="en-US" dirty="0" err="1" smtClean="0"/>
              <a:t>autopct</a:t>
            </a:r>
            <a:r>
              <a:rPr lang="ru-RU" dirty="0" smtClean="0"/>
              <a:t> – формат </a:t>
            </a:r>
            <a:r>
              <a:rPr lang="ru-RU" dirty="0" err="1" smtClean="0"/>
              <a:t>подписывания</a:t>
            </a:r>
            <a:r>
              <a:rPr lang="ru-RU" dirty="0" smtClean="0"/>
              <a:t> значений долей</a:t>
            </a:r>
          </a:p>
          <a:p>
            <a:r>
              <a:rPr lang="en-US" dirty="0" err="1" smtClean="0"/>
              <a:t>startangle</a:t>
            </a:r>
            <a:r>
              <a:rPr lang="ru-RU" dirty="0" smtClean="0"/>
              <a:t> – начальный угол «Пирога»</a:t>
            </a:r>
          </a:p>
          <a:p>
            <a:r>
              <a:rPr lang="en-US" dirty="0" smtClean="0"/>
              <a:t>shadow</a:t>
            </a:r>
            <a:r>
              <a:rPr lang="ru-RU" dirty="0" smtClean="0"/>
              <a:t> – наличие или отсутствие тени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значения долей в сумме будут давать больше 100,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ru-RU" dirty="0" smtClean="0"/>
              <a:t>покромсает всё </a:t>
            </a:r>
          </a:p>
          <a:p>
            <a:r>
              <a:rPr lang="ru-RU" dirty="0" smtClean="0"/>
              <a:t>пропорционально.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labels = 'Russia', 'USA', 'Canada', '</a:t>
            </a:r>
            <a:r>
              <a:rPr lang="en-US" dirty="0" err="1" smtClean="0"/>
              <a:t>Nigeria','wtf</a:t>
            </a:r>
            <a:r>
              <a:rPr lang="en-US" dirty="0" smtClean="0"/>
              <a:t>'</a:t>
            </a:r>
          </a:p>
          <a:p>
            <a:r>
              <a:rPr lang="en-US" dirty="0" err="1" smtClean="0"/>
              <a:t>fracs</a:t>
            </a:r>
            <a:r>
              <a:rPr lang="en-US" dirty="0" smtClean="0"/>
              <a:t> = [15, 30, 45, 10,4]</a:t>
            </a:r>
          </a:p>
          <a:p>
            <a:r>
              <a:rPr lang="en-US" dirty="0" smtClean="0"/>
              <a:t>explode=(0, 0.05, 0, 0,0)</a:t>
            </a:r>
            <a:endParaRPr lang="ru-RU" dirty="0" smtClean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789040"/>
            <a:ext cx="3493880" cy="295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43447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 любой построенный график в файл программно очень просто.</a:t>
            </a:r>
          </a:p>
          <a:p>
            <a:endParaRPr lang="ru-RU" dirty="0" smtClean="0"/>
          </a:p>
          <a:p>
            <a:r>
              <a:rPr lang="ru-RU" dirty="0" smtClean="0"/>
              <a:t>Вместо </a:t>
            </a:r>
            <a:r>
              <a:rPr lang="en-US" dirty="0" smtClean="0"/>
              <a:t>show() </a:t>
            </a:r>
            <a:r>
              <a:rPr lang="ru-RU" dirty="0" smtClean="0"/>
              <a:t>используем</a:t>
            </a:r>
            <a:r>
              <a:rPr lang="en-US" dirty="0" smtClean="0"/>
              <a:t> </a:t>
            </a:r>
            <a:r>
              <a:rPr lang="en-US" dirty="0" err="1" smtClean="0"/>
              <a:t>savefig</a:t>
            </a:r>
            <a:r>
              <a:rPr lang="en-US" dirty="0" smtClean="0"/>
              <a:t>(), </a:t>
            </a:r>
            <a:r>
              <a:rPr lang="ru-RU" dirty="0" smtClean="0"/>
              <a:t>указывая в качестве аргументов  имя</a:t>
            </a:r>
          </a:p>
          <a:p>
            <a:r>
              <a:rPr lang="ru-RU" dirty="0" smtClean="0"/>
              <a:t>результирующего файла и его формат, и, опционально оформительские</a:t>
            </a:r>
          </a:p>
          <a:p>
            <a:r>
              <a:rPr lang="ru-RU" dirty="0" smtClean="0"/>
              <a:t>моменты</a:t>
            </a:r>
          </a:p>
          <a:p>
            <a:endParaRPr lang="ru-RU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 = 'Russia', 'USA', 'Canada', 'Nigeria'</a:t>
            </a:r>
          </a:p>
          <a:p>
            <a:r>
              <a:rPr lang="en-US" dirty="0" err="1" smtClean="0"/>
              <a:t>fracs</a:t>
            </a:r>
            <a:r>
              <a:rPr lang="en-US" dirty="0" smtClean="0"/>
              <a:t> = [15, 30, 45, 10]</a:t>
            </a:r>
          </a:p>
          <a:p>
            <a:r>
              <a:rPr lang="en-US" dirty="0" smtClean="0"/>
              <a:t>explode=(0, 0.05, 0, 0)</a:t>
            </a:r>
          </a:p>
          <a:p>
            <a:endParaRPr lang="en-US" dirty="0" smtClean="0"/>
          </a:p>
          <a:p>
            <a:r>
              <a:rPr lang="en-US" dirty="0" smtClean="0"/>
              <a:t>plt.pie(</a:t>
            </a:r>
            <a:r>
              <a:rPr lang="en-US" dirty="0" err="1" smtClean="0"/>
              <a:t>fracs</a:t>
            </a:r>
            <a:r>
              <a:rPr lang="en-US" dirty="0" smtClean="0"/>
              <a:t>, explode=explode, labels=labels,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autopct</a:t>
            </a:r>
            <a:r>
              <a:rPr lang="en-US" dirty="0" smtClean="0"/>
              <a:t>='%1.1f%%', shadow=True, </a:t>
            </a:r>
            <a:r>
              <a:rPr lang="en-US" dirty="0" err="1" smtClean="0"/>
              <a:t>startangle</a:t>
            </a:r>
            <a:r>
              <a:rPr lang="en-US" dirty="0" smtClean="0"/>
              <a:t>=90)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plt.savefig</a:t>
            </a:r>
            <a:r>
              <a:rPr lang="en-US" dirty="0" smtClean="0"/>
              <a:t>("E:/python/fig.png")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6760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404664"/>
            <a:ext cx="82930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уже довольно приличный арсенал, хотя мы рассмотрели очень малую долю</a:t>
            </a:r>
          </a:p>
          <a:p>
            <a:r>
              <a:rPr lang="ru-RU" dirty="0" smtClean="0"/>
              <a:t>возможностей создания 2</a:t>
            </a:r>
            <a:r>
              <a:rPr lang="en-US" dirty="0" smtClean="0"/>
              <a:t>D</a:t>
            </a:r>
            <a:r>
              <a:rPr lang="ru-RU" dirty="0" smtClean="0"/>
              <a:t>-графиков.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Всё остальное настраивается и рисуется в той же парадигме, в том числе и в </a:t>
            </a:r>
            <a:r>
              <a:rPr lang="en-US" dirty="0" smtClean="0"/>
              <a:t>3D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Нужно смотреть документацию. У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ru-RU" dirty="0" smtClean="0"/>
              <a:t>она идеальная – всё сопровождается</a:t>
            </a:r>
          </a:p>
          <a:p>
            <a:r>
              <a:rPr lang="ru-RU" dirty="0" smtClean="0"/>
              <a:t>очень насыщенными примерами с исходным кодом и комментариями ко всему,</a:t>
            </a:r>
          </a:p>
          <a:p>
            <a:r>
              <a:rPr lang="ru-RU" dirty="0" smtClean="0"/>
              <a:t>что происходит.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88640"/>
            <a:ext cx="89344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Посмотрим ещё на чтение </a:t>
            </a:r>
            <a:r>
              <a:rPr lang="ru-RU" dirty="0" err="1" smtClean="0"/>
              <a:t>геоизображений</a:t>
            </a:r>
            <a:r>
              <a:rPr lang="ru-RU" dirty="0" smtClean="0"/>
              <a:t>. В географии с ними приходится работать</a:t>
            </a:r>
          </a:p>
          <a:p>
            <a:r>
              <a:rPr lang="ru-RU" dirty="0" smtClean="0"/>
              <a:t>постоянно. Для этого используем </a:t>
            </a:r>
            <a:r>
              <a:rPr lang="en-US" dirty="0" err="1" smtClean="0"/>
              <a:t>gdal</a:t>
            </a:r>
            <a:r>
              <a:rPr lang="en-US" dirty="0" smtClean="0"/>
              <a:t>, </a:t>
            </a:r>
            <a:r>
              <a:rPr lang="ru-RU" dirty="0" smtClean="0"/>
              <a:t>но для начала чуть-чуть теории.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Изображение – это матрица пикселей. Причем не обязательно двумерная. </a:t>
            </a:r>
            <a:r>
              <a:rPr lang="en-US" dirty="0" smtClean="0"/>
              <a:t>N-</a:t>
            </a:r>
            <a:r>
              <a:rPr lang="ru-RU" dirty="0" smtClean="0"/>
              <a:t>мерная!</a:t>
            </a:r>
          </a:p>
          <a:p>
            <a:endParaRPr lang="ru-RU" dirty="0" smtClean="0"/>
          </a:p>
          <a:p>
            <a:r>
              <a:rPr lang="ru-RU" dirty="0" smtClean="0"/>
              <a:t>2мерная матрица пикселей называется </a:t>
            </a:r>
            <a:r>
              <a:rPr lang="ru-RU" b="1" dirty="0" smtClean="0"/>
              <a:t>одноканальным изображением</a:t>
            </a:r>
            <a:r>
              <a:rPr lang="ru-RU" dirty="0" smtClean="0"/>
              <a:t>. Каждая ячейка</a:t>
            </a:r>
          </a:p>
          <a:p>
            <a:r>
              <a:rPr lang="ru-RU" dirty="0" smtClean="0"/>
              <a:t>этой матрицы содержит какое-то число, которое может быть цветом, а может быть</a:t>
            </a:r>
          </a:p>
          <a:p>
            <a:r>
              <a:rPr lang="ru-RU" dirty="0" smtClean="0"/>
              <a:t>значением географического явления на территории под этой ячейкой.</a:t>
            </a:r>
            <a:endParaRPr lang="ru-RU" dirty="0"/>
          </a:p>
        </p:txBody>
      </p:sp>
      <p:pic>
        <p:nvPicPr>
          <p:cNvPr id="11266" name="Picture 2" descr="http://docs.qgis.org/2.2/en/_images/raster_data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3682380" cy="368238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284984"/>
            <a:ext cx="28860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404664"/>
            <a:ext cx="90495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организует собственный тип данных: </a:t>
            </a:r>
            <a:r>
              <a:rPr lang="en-US" dirty="0" err="1" smtClean="0"/>
              <a:t>numpy.ndarray</a:t>
            </a:r>
            <a:r>
              <a:rPr lang="en-US" dirty="0" smtClean="0"/>
              <a:t>, </a:t>
            </a:r>
            <a:r>
              <a:rPr lang="ru-RU" dirty="0" smtClean="0"/>
              <a:t>с которым и обеспечивает</a:t>
            </a:r>
          </a:p>
          <a:p>
            <a:r>
              <a:rPr lang="ru-RU" dirty="0" smtClean="0"/>
              <a:t>быструю и эффективную работу.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сущности, для работы с библиотекой самое важное – научиться работать с таким типом</a:t>
            </a:r>
          </a:p>
          <a:p>
            <a:r>
              <a:rPr lang="ru-RU" dirty="0" smtClean="0"/>
              <a:t>данных.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NumPy</a:t>
            </a:r>
            <a:r>
              <a:rPr lang="ru-RU" dirty="0" smtClean="0"/>
              <a:t> существует много способов создать массив.</a:t>
            </a:r>
          </a:p>
          <a:p>
            <a:r>
              <a:rPr lang="ru-RU" dirty="0" smtClean="0"/>
              <a:t>Один из наиболее простых - создать массив из обычных списков или кортежей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используя функцию </a:t>
            </a:r>
            <a:r>
              <a:rPr lang="ru-RU" dirty="0" err="1" smtClean="0"/>
              <a:t>numpy.array</a:t>
            </a:r>
            <a:r>
              <a:rPr lang="ru-RU" dirty="0" smtClean="0"/>
              <a:t>():</a:t>
            </a:r>
          </a:p>
          <a:p>
            <a:endParaRPr lang="ru-RU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 err="1" smtClean="0"/>
              <a:t>numpy</a:t>
            </a:r>
            <a:r>
              <a:rPr lang="ru-RU" dirty="0" smtClean="0"/>
              <a:t> </a:t>
            </a:r>
            <a:r>
              <a:rPr lang="ru-RU" b="1" dirty="0" err="1" smtClean="0"/>
              <a:t>as</a:t>
            </a:r>
            <a:r>
              <a:rPr lang="ru-RU" dirty="0" smtClean="0"/>
              <a:t> </a:t>
            </a:r>
            <a:r>
              <a:rPr lang="ru-RU" dirty="0" err="1" smtClean="0"/>
              <a:t>np</a:t>
            </a:r>
            <a:r>
              <a:rPr lang="ru-RU" dirty="0" smtClean="0"/>
              <a:t> </a:t>
            </a:r>
          </a:p>
          <a:p>
            <a:r>
              <a:rPr lang="ru-RU" dirty="0" smtClean="0"/>
              <a:t>&gt;&gt;&gt; </a:t>
            </a:r>
            <a:r>
              <a:rPr lang="ru-RU" dirty="0" err="1" smtClean="0"/>
              <a:t>a</a:t>
            </a:r>
            <a:r>
              <a:rPr lang="ru-RU" dirty="0" smtClean="0"/>
              <a:t> = </a:t>
            </a:r>
            <a:r>
              <a:rPr lang="ru-RU" dirty="0" err="1" smtClean="0"/>
              <a:t>np.array</a:t>
            </a:r>
            <a:r>
              <a:rPr lang="ru-RU" dirty="0" smtClean="0"/>
              <a:t>([1, 2, 3]) </a:t>
            </a:r>
          </a:p>
          <a:p>
            <a:r>
              <a:rPr lang="ru-RU" dirty="0" smtClean="0"/>
              <a:t>&gt;&gt;&gt; </a:t>
            </a:r>
            <a:r>
              <a:rPr lang="ru-RU" dirty="0" err="1" smtClean="0"/>
              <a:t>a</a:t>
            </a:r>
            <a:endParaRPr lang="ru-RU" dirty="0" smtClean="0"/>
          </a:p>
          <a:p>
            <a:r>
              <a:rPr lang="ru-RU" dirty="0" err="1" smtClean="0"/>
              <a:t>array</a:t>
            </a:r>
            <a:r>
              <a:rPr lang="ru-RU" dirty="0" smtClean="0"/>
              <a:t>([1, 2, 3])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 err="1" smtClean="0"/>
              <a:t>numpy</a:t>
            </a:r>
            <a:r>
              <a:rPr lang="ru-RU" dirty="0" smtClean="0"/>
              <a:t> </a:t>
            </a:r>
            <a:r>
              <a:rPr lang="ru-RU" b="1" dirty="0" err="1" smtClean="0"/>
              <a:t>as</a:t>
            </a:r>
            <a:r>
              <a:rPr lang="ru-RU" dirty="0" smtClean="0"/>
              <a:t> </a:t>
            </a:r>
            <a:r>
              <a:rPr lang="ru-RU" dirty="0" err="1" smtClean="0"/>
              <a:t>np</a:t>
            </a:r>
            <a:r>
              <a:rPr lang="ru-RU" dirty="0" smtClean="0"/>
              <a:t> </a:t>
            </a:r>
          </a:p>
          <a:p>
            <a:r>
              <a:rPr lang="ru-RU" dirty="0" smtClean="0"/>
              <a:t>&gt;&gt;&gt; </a:t>
            </a:r>
            <a:r>
              <a:rPr lang="en-US" dirty="0" smtClean="0"/>
              <a:t>b</a:t>
            </a:r>
            <a:r>
              <a:rPr lang="ru-RU" dirty="0" smtClean="0"/>
              <a:t> = [1, 2, 3] </a:t>
            </a:r>
          </a:p>
          <a:p>
            <a:r>
              <a:rPr lang="ru-RU" dirty="0" smtClean="0"/>
              <a:t>&gt;&gt;&gt; </a:t>
            </a:r>
            <a:r>
              <a:rPr lang="ru-RU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(b)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2699792" y="3356992"/>
            <a:ext cx="25922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3429000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as </a:t>
            </a:r>
            <a:r>
              <a:rPr lang="ru-RU" dirty="0" smtClean="0"/>
              <a:t>просто подменяет</a:t>
            </a:r>
          </a:p>
          <a:p>
            <a:r>
              <a:rPr lang="ru-RU" dirty="0" smtClean="0"/>
              <a:t>имя импортированной библиотеки</a:t>
            </a:r>
          </a:p>
          <a:p>
            <a:r>
              <a:rPr lang="ru-RU" dirty="0" smtClean="0"/>
              <a:t>на более удобное нам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88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Таких «таблиц» друг на друге может быть сколько угодно. То есть одна ячейка</a:t>
            </a:r>
          </a:p>
          <a:p>
            <a:r>
              <a:rPr lang="ru-RU" dirty="0" smtClean="0"/>
              <a:t>характеризуется не одним значением, а целой кучей.</a:t>
            </a:r>
            <a:endParaRPr lang="ru-RU" dirty="0"/>
          </a:p>
        </p:txBody>
      </p:sp>
      <p:pic>
        <p:nvPicPr>
          <p:cNvPr id="10242" name="Picture 2" descr="http://www.f-lohmueller.de/pov_tut/calc/im/raster_plate_4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512499" cy="3384376"/>
          </a:xfrm>
          <a:prstGeom prst="rect">
            <a:avLst/>
          </a:prstGeom>
          <a:noFill/>
        </p:spPr>
      </p:pic>
      <p:pic>
        <p:nvPicPr>
          <p:cNvPr id="10244" name="Picture 4" descr="https://reference.wolfram.com/language/ref/Files/Raster3D.en/O_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2736304" cy="2971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52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работе с </a:t>
            </a:r>
            <a:r>
              <a:rPr lang="ru-RU" dirty="0" err="1" smtClean="0"/>
              <a:t>геоизображениями</a:t>
            </a:r>
            <a:r>
              <a:rPr lang="ru-RU" dirty="0" smtClean="0"/>
              <a:t> мы говорим, что каждый пиксель имеет некоторое</a:t>
            </a:r>
          </a:p>
          <a:p>
            <a:r>
              <a:rPr lang="ru-RU" dirty="0" smtClean="0"/>
              <a:t>определенное положение в пространстве, а также размеры.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04864"/>
            <a:ext cx="28860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4008" y="191683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30м.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27687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30м.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004048" y="170080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4168" y="148478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30.444324 </a:t>
            </a:r>
            <a:r>
              <a:rPr lang="ru-RU" dirty="0" err="1" smtClean="0"/>
              <a:t>с.ш</a:t>
            </a:r>
            <a:r>
              <a:rPr lang="ru-RU" dirty="0" smtClean="0"/>
              <a:t>.</a:t>
            </a:r>
          </a:p>
          <a:p>
            <a:r>
              <a:rPr lang="ru-RU" dirty="0" smtClean="0"/>
              <a:t>54.345235 </a:t>
            </a:r>
            <a:r>
              <a:rPr lang="ru-RU" dirty="0" err="1" smtClean="0"/>
              <a:t>в.д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5301208"/>
            <a:ext cx="868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позволяет нам моделировать непрерывные поверхности географических явлений</a:t>
            </a:r>
          </a:p>
          <a:p>
            <a:r>
              <a:rPr lang="ru-RU" dirty="0" smtClean="0"/>
              <a:t>на нужной территории.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68022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Сегодня все работают со спутниковой информацией. </a:t>
            </a:r>
          </a:p>
          <a:p>
            <a:endParaRPr lang="ru-RU" dirty="0" smtClean="0"/>
          </a:p>
          <a:p>
            <a:r>
              <a:rPr lang="ru-RU" dirty="0" smtClean="0"/>
              <a:t>Почти всякий набор спутниковых данных – многоканальный растр.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Научимся их читать и оперировать значениями.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Для этого используем </a:t>
            </a:r>
            <a:r>
              <a:rPr lang="en-US" dirty="0" err="1" smtClean="0"/>
              <a:t>gdal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http://gdal.org/python/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Установка:</a:t>
            </a:r>
          </a:p>
          <a:p>
            <a:endParaRPr lang="ru-RU" dirty="0" smtClean="0"/>
          </a:p>
          <a:p>
            <a:r>
              <a:rPr lang="ru-RU" dirty="0" smtClean="0"/>
              <a:t>- Бинарная сборка из архива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6752"/>
            <a:ext cx="9325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raster = </a:t>
            </a:r>
            <a:r>
              <a:rPr lang="en-US" dirty="0" err="1" smtClean="0"/>
              <a:t>gdal.Open</a:t>
            </a:r>
            <a:r>
              <a:rPr lang="en-US" dirty="0" smtClean="0"/>
              <a:t>(</a:t>
            </a:r>
            <a:r>
              <a:rPr lang="en-US" dirty="0" smtClean="0"/>
              <a:t>‘E:/python/B4B5.tif’</a:t>
            </a:r>
            <a:r>
              <a:rPr lang="en-US" dirty="0" smtClean="0"/>
              <a:t>)             </a:t>
            </a:r>
            <a:r>
              <a:rPr lang="en-US" dirty="0" smtClean="0"/>
              <a:t># </a:t>
            </a:r>
            <a:r>
              <a:rPr lang="ru-RU" dirty="0" smtClean="0"/>
              <a:t>Создаем переменную, к которой подключаем</a:t>
            </a:r>
          </a:p>
          <a:p>
            <a:r>
              <a:rPr lang="ru-RU" dirty="0" smtClean="0"/>
              <a:t>                                                                    файл внешний. </a:t>
            </a:r>
            <a:r>
              <a:rPr lang="en-US" dirty="0" err="1" smtClean="0"/>
              <a:t>loadpath</a:t>
            </a:r>
            <a:r>
              <a:rPr lang="ru-RU" dirty="0" smtClean="0"/>
              <a:t> – путь до него.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38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gdal</a:t>
            </a:r>
            <a:r>
              <a:rPr lang="ru-RU" dirty="0" smtClean="0"/>
              <a:t>             </a:t>
            </a:r>
            <a:r>
              <a:rPr lang="en-US" dirty="0" smtClean="0"/>
              <a:t># </a:t>
            </a:r>
            <a:r>
              <a:rPr lang="ru-RU" dirty="0" smtClean="0"/>
              <a:t>Подключаем </a:t>
            </a:r>
            <a:r>
              <a:rPr lang="en-US" dirty="0" err="1" smtClean="0"/>
              <a:t>gdal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80663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Читаем  в</a:t>
            </a:r>
            <a:r>
              <a:rPr lang="en-US" dirty="0" smtClean="0"/>
              <a:t> </a:t>
            </a:r>
            <a:r>
              <a:rPr lang="ru-RU" dirty="0" smtClean="0"/>
              <a:t>переменную один из каналов растра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nirBand</a:t>
            </a:r>
            <a:r>
              <a:rPr lang="en-US" dirty="0" smtClean="0"/>
              <a:t> = </a:t>
            </a:r>
            <a:r>
              <a:rPr lang="en-US" dirty="0" err="1" smtClean="0"/>
              <a:t>raster.GetRasterBand</a:t>
            </a:r>
            <a:r>
              <a:rPr lang="ru-RU" dirty="0" smtClean="0"/>
              <a:t>(</a:t>
            </a:r>
            <a:r>
              <a:rPr lang="en-US" dirty="0" smtClean="0"/>
              <a:t>1)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</a:t>
            </a:r>
            <a:r>
              <a:rPr lang="ru-RU" dirty="0" smtClean="0"/>
              <a:t>Самое важное – пишем в переменную прочитанный ранее канал КАК МАССИВ</a:t>
            </a:r>
          </a:p>
          <a:p>
            <a:endParaRPr lang="ru-RU" dirty="0" smtClean="0"/>
          </a:p>
          <a:p>
            <a:r>
              <a:rPr lang="en-US" dirty="0" err="1" smtClean="0"/>
              <a:t>nir</a:t>
            </a:r>
            <a:r>
              <a:rPr lang="en-US" dirty="0" smtClean="0"/>
              <a:t>=</a:t>
            </a:r>
            <a:r>
              <a:rPr lang="en-US" dirty="0" err="1" smtClean="0"/>
              <a:t>nirBand.ReadAsArray</a:t>
            </a:r>
            <a:r>
              <a:rPr lang="en-US" dirty="0" smtClean="0"/>
              <a:t>().</a:t>
            </a:r>
            <a:r>
              <a:rPr lang="en-US" dirty="0" err="1" smtClean="0"/>
              <a:t>astype</a:t>
            </a:r>
            <a:r>
              <a:rPr lang="en-US" dirty="0" smtClean="0"/>
              <a:t>(numpy.float32)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47667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Читаем из файла проекцию и </a:t>
            </a:r>
            <a:r>
              <a:rPr lang="ru-RU" dirty="0" err="1" smtClean="0"/>
              <a:t>геотрансформацию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dirty="0" smtClean="0"/>
              <a:t>projection = </a:t>
            </a:r>
            <a:r>
              <a:rPr lang="en-US" dirty="0" err="1" smtClean="0"/>
              <a:t>raster.GetProjection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transform = </a:t>
            </a:r>
            <a:r>
              <a:rPr lang="en-US" dirty="0" err="1" smtClean="0"/>
              <a:t>raster.GetGeoTransform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 переменной </a:t>
            </a:r>
            <a:r>
              <a:rPr lang="en-US" dirty="0" err="1" smtClean="0"/>
              <a:t>nir</a:t>
            </a:r>
            <a:r>
              <a:rPr lang="en-US" dirty="0" smtClean="0"/>
              <a:t> </a:t>
            </a:r>
            <a:r>
              <a:rPr lang="ru-RU" dirty="0" smtClean="0"/>
              <a:t>мы сейчас можем работать как просто с матрицей, средствами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Например, строим гистограмму:</a:t>
            </a:r>
          </a:p>
          <a:p>
            <a:r>
              <a:rPr lang="en-US" dirty="0" err="1" smtClean="0"/>
              <a:t>plt.hist</a:t>
            </a:r>
            <a:r>
              <a:rPr lang="en-US" dirty="0" smtClean="0"/>
              <a:t> (</a:t>
            </a:r>
            <a:r>
              <a:rPr lang="en-US" dirty="0" err="1" smtClean="0"/>
              <a:t>nir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2564904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cols = </a:t>
            </a:r>
            <a:r>
              <a:rPr lang="en-US" dirty="0" err="1" smtClean="0"/>
              <a:t>raster.RasterXSize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rows = </a:t>
            </a:r>
            <a:r>
              <a:rPr lang="en-US" dirty="0" err="1" smtClean="0"/>
              <a:t>raster.RasterYSize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bands = 1</a:t>
            </a:r>
            <a:endParaRPr lang="ru-RU" dirty="0" smtClean="0"/>
          </a:p>
          <a:p>
            <a:r>
              <a:rPr lang="en-US" dirty="0" smtClean="0"/>
              <a:t>	</a:t>
            </a:r>
            <a:endParaRPr lang="ru-RU" dirty="0" smtClean="0"/>
          </a:p>
          <a:p>
            <a:r>
              <a:rPr lang="en-US" dirty="0" err="1" smtClean="0"/>
              <a:t>dt</a:t>
            </a:r>
            <a:r>
              <a:rPr lang="en-US" dirty="0" smtClean="0"/>
              <a:t> = gdal.GDT_Float32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format = "</a:t>
            </a:r>
            <a:r>
              <a:rPr lang="en-US" dirty="0" err="1" smtClean="0"/>
              <a:t>GTiff</a:t>
            </a:r>
            <a:r>
              <a:rPr lang="en-US" dirty="0" smtClean="0"/>
              <a:t>“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driver = </a:t>
            </a:r>
            <a:r>
              <a:rPr lang="en-US" dirty="0" err="1" smtClean="0"/>
              <a:t>gdal.GetDriverByName</a:t>
            </a:r>
            <a:r>
              <a:rPr lang="en-US" dirty="0" smtClean="0"/>
              <a:t>(format)</a:t>
            </a:r>
          </a:p>
          <a:p>
            <a:endParaRPr lang="ru-RU" dirty="0" smtClean="0"/>
          </a:p>
          <a:p>
            <a:r>
              <a:rPr lang="en-US" dirty="0" err="1" smtClean="0"/>
              <a:t>outData</a:t>
            </a:r>
            <a:r>
              <a:rPr lang="en-US" dirty="0" smtClean="0"/>
              <a:t> = </a:t>
            </a:r>
            <a:r>
              <a:rPr lang="en-US" dirty="0" err="1" smtClean="0"/>
              <a:t>driver.Create</a:t>
            </a:r>
            <a:r>
              <a:rPr lang="en-US" dirty="0" smtClean="0"/>
              <a:t>(‘E:/python/new.tif’, cols, rows, bands, </a:t>
            </a:r>
            <a:r>
              <a:rPr lang="en-US" dirty="0" err="1" smtClean="0"/>
              <a:t>dt</a:t>
            </a:r>
            <a:r>
              <a:rPr lang="en-US" dirty="0" smtClean="0"/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8171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Обычно нам хочется записать какой-то производный массив. Например, каждый</a:t>
            </a:r>
          </a:p>
          <a:p>
            <a:r>
              <a:rPr lang="ru-RU" dirty="0" smtClean="0"/>
              <a:t>пиксель производного массива должен быть синусом исходного пикселя</a:t>
            </a:r>
          </a:p>
          <a:p>
            <a:r>
              <a:rPr lang="en-US" dirty="0" err="1" smtClean="0"/>
              <a:t>NewArray</a:t>
            </a:r>
            <a:r>
              <a:rPr lang="en-US" dirty="0" smtClean="0"/>
              <a:t> = numpy.sin(</a:t>
            </a:r>
            <a:r>
              <a:rPr lang="en-US" dirty="0" err="1" smtClean="0"/>
              <a:t>nir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того, чтобы сохранить получившуюся матрицу как файл, нужно проделать</a:t>
            </a:r>
          </a:p>
          <a:p>
            <a:r>
              <a:rPr lang="ru-RU" dirty="0" smtClean="0"/>
              <a:t>определенную работу – задать параметры файла, его размер, тип, формат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6192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Задаем </a:t>
            </a:r>
            <a:r>
              <a:rPr lang="ru-RU" dirty="0" err="1" smtClean="0"/>
              <a:t>проецию</a:t>
            </a:r>
            <a:r>
              <a:rPr lang="ru-RU" dirty="0" smtClean="0"/>
              <a:t> и </a:t>
            </a:r>
            <a:r>
              <a:rPr lang="ru-RU" dirty="0" err="1" smtClean="0"/>
              <a:t>геотрансформацию</a:t>
            </a:r>
            <a:r>
              <a:rPr lang="ru-RU" dirty="0" smtClean="0"/>
              <a:t> (очевидно, такие же как у исходного растра)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outData.SetProjection</a:t>
            </a:r>
            <a:r>
              <a:rPr lang="en-US" dirty="0" smtClean="0"/>
              <a:t>( projection )</a:t>
            </a:r>
          </a:p>
          <a:p>
            <a:r>
              <a:rPr lang="en-US" dirty="0" err="1" smtClean="0"/>
              <a:t>outData.SetGeoTransform</a:t>
            </a:r>
            <a:r>
              <a:rPr lang="en-US" dirty="0" smtClean="0"/>
              <a:t>( transform )	</a:t>
            </a:r>
          </a:p>
          <a:p>
            <a:endParaRPr lang="ru-RU" dirty="0" smtClean="0"/>
          </a:p>
          <a:p>
            <a:r>
              <a:rPr lang="ru-RU" dirty="0" smtClean="0"/>
              <a:t>И записываем в файл матрицу </a:t>
            </a:r>
            <a:r>
              <a:rPr lang="en-US" dirty="0" err="1" smtClean="0"/>
              <a:t>NewArray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outData.GetRasterBand</a:t>
            </a:r>
            <a:r>
              <a:rPr lang="en-US" dirty="0" smtClean="0"/>
              <a:t>( 1 ).</a:t>
            </a:r>
            <a:r>
              <a:rPr lang="en-US" dirty="0" err="1" smtClean="0"/>
              <a:t>WriteArray</a:t>
            </a:r>
            <a:r>
              <a:rPr lang="en-US" dirty="0" smtClean="0"/>
              <a:t>( </a:t>
            </a:r>
            <a:r>
              <a:rPr lang="en-US" dirty="0" err="1" smtClean="0"/>
              <a:t>NewArray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1" y="188640"/>
            <a:ext cx="8892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Комплексные задачки</a:t>
            </a:r>
          </a:p>
          <a:p>
            <a:endParaRPr lang="ru-RU" dirty="0" smtClean="0"/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 получаете данные об измерениях температуры воды и её солёности в виде</a:t>
            </a:r>
          </a:p>
          <a:p>
            <a:pPr marL="342900" indent="-342900"/>
            <a:r>
              <a:rPr lang="ru-RU" dirty="0" smtClean="0"/>
              <a:t>текстовых файлов формата «одна строка – одно значение». Прочитать текстовые файлы,</a:t>
            </a:r>
          </a:p>
          <a:p>
            <a:pPr marL="342900" indent="-342900"/>
            <a:r>
              <a:rPr lang="ru-RU" dirty="0" smtClean="0"/>
              <a:t>рассчитать коэффициент корреляции, построить поле значений, то есть</a:t>
            </a:r>
          </a:p>
          <a:p>
            <a:pPr marL="342900" indent="-342900"/>
            <a:r>
              <a:rPr lang="ru-RU" dirty="0" smtClean="0"/>
              <a:t>график из точек с координатами </a:t>
            </a:r>
            <a:r>
              <a:rPr lang="en-US" dirty="0" smtClean="0"/>
              <a:t>x=</a:t>
            </a:r>
            <a:r>
              <a:rPr lang="ru-RU" dirty="0" smtClean="0"/>
              <a:t>солёность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y=</a:t>
            </a:r>
            <a:r>
              <a:rPr lang="ru-RU" dirty="0" smtClean="0"/>
              <a:t>температура в точке.</a:t>
            </a:r>
          </a:p>
          <a:p>
            <a:pPr marL="342900" indent="-342900"/>
            <a:endParaRPr lang="ru-RU" dirty="0" smtClean="0"/>
          </a:p>
          <a:p>
            <a:pPr marL="342900" indent="-342900">
              <a:buAutoNum type="arabicPeriod" startAt="2"/>
            </a:pPr>
            <a:r>
              <a:rPr lang="ru-RU" dirty="0" smtClean="0"/>
              <a:t>Вы получаете недетерминированное число файлов (но парное) измерений в разных акваториях. Файлы с солёностью имеют имена </a:t>
            </a:r>
            <a:r>
              <a:rPr lang="en-US" dirty="0" smtClean="0"/>
              <a:t>S1.txt, S2.txt, S3.txt, … </a:t>
            </a:r>
            <a:r>
              <a:rPr lang="ru-RU" dirty="0" smtClean="0"/>
              <a:t>с температурой </a:t>
            </a:r>
            <a:r>
              <a:rPr lang="en-US" dirty="0" smtClean="0"/>
              <a:t>T1.txt, T2.txt, T3.txt.</a:t>
            </a:r>
            <a:r>
              <a:rPr lang="ru-RU" dirty="0" smtClean="0"/>
              <a:t> </a:t>
            </a:r>
            <a:r>
              <a:rPr lang="ru-RU" dirty="0" err="1" smtClean="0"/>
              <a:t>Расчитать</a:t>
            </a:r>
            <a:r>
              <a:rPr lang="ru-RU" dirty="0" smtClean="0"/>
              <a:t> корреляцию для каждой пары, построить график с полями значений для всех пар. </a:t>
            </a:r>
          </a:p>
          <a:p>
            <a:pPr marL="342900" indent="-342900">
              <a:buAutoNum type="arabicPeriod" startAt="2"/>
            </a:pPr>
            <a:endParaRPr lang="ru-RU" dirty="0" smtClean="0"/>
          </a:p>
          <a:p>
            <a:pPr marL="342900" indent="-342900">
              <a:buAutoNum type="arabicPeriod" startAt="2"/>
            </a:pPr>
            <a:r>
              <a:rPr lang="ru-RU" dirty="0" smtClean="0"/>
              <a:t>Вы получаете двуканальный растр в формате </a:t>
            </a:r>
            <a:r>
              <a:rPr lang="en-US" dirty="0" smtClean="0"/>
              <a:t>tiff. </a:t>
            </a:r>
            <a:r>
              <a:rPr lang="ru-RU" dirty="0" smtClean="0"/>
              <a:t>Прочитать его, </a:t>
            </a:r>
            <a:r>
              <a:rPr lang="ru-RU" dirty="0" err="1" smtClean="0"/>
              <a:t>расчитать</a:t>
            </a:r>
            <a:r>
              <a:rPr lang="ru-RU" dirty="0" smtClean="0"/>
              <a:t> индекс по формуле (попиксельно): (Канал1 - Канал2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Канал1 + Канал2). Сохранить результирующий растр в новый файл формата </a:t>
            </a:r>
            <a:r>
              <a:rPr lang="en-US" dirty="0" err="1" smtClean="0"/>
              <a:t>tif</a:t>
            </a:r>
            <a:r>
              <a:rPr lang="ru-RU" dirty="0" smtClean="0"/>
              <a:t>.</a:t>
            </a:r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>
              <a:buAutoNum type="arabicPeriod" startAt="2"/>
            </a:pPr>
            <a:r>
              <a:rPr lang="ru-RU" dirty="0" smtClean="0"/>
              <a:t>Для растра из предыдущего задания построить гистограммы распределения пикселей для обоих каналов на одном графике.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 за внимание!</a:t>
            </a:r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en-US" sz="2400" dirty="0" smtClean="0">
                <a:hlinkClick r:id="rId2"/>
              </a:rPr>
              <a:t>e.kazakov@spbu.ru</a:t>
            </a:r>
            <a:endParaRPr lang="en-US" sz="2400" dirty="0" smtClean="0"/>
          </a:p>
          <a:p>
            <a:pPr algn="ctr"/>
            <a:r>
              <a:rPr lang="en-US" sz="2400" dirty="0" smtClean="0"/>
              <a:t>ekazakov.info/students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857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Таким образом любой ранее полученный массив можно превратить в </a:t>
            </a:r>
            <a:r>
              <a:rPr lang="en-US" dirty="0" err="1" smtClean="0"/>
              <a:t>numpy.ndarray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Наиболее важные атрибуты объектов </a:t>
            </a:r>
            <a:r>
              <a:rPr lang="ru-RU" dirty="0" err="1" smtClean="0"/>
              <a:t>ndarray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ndarray.ndim</a:t>
            </a:r>
            <a:r>
              <a:rPr lang="ru-RU" dirty="0" smtClean="0"/>
              <a:t> - число измерений (чаще их называют "оси") массива.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ndarray.shape</a:t>
            </a:r>
            <a:r>
              <a:rPr lang="ru-RU" dirty="0" smtClean="0"/>
              <a:t> - размеры массива, его форма. Это кортеж натуральных чисел, показывающий длину массива по каждой оси. Для матрицы из </a:t>
            </a:r>
            <a:r>
              <a:rPr lang="ru-RU" dirty="0" err="1" smtClean="0"/>
              <a:t>n</a:t>
            </a:r>
            <a:r>
              <a:rPr lang="ru-RU" dirty="0" smtClean="0"/>
              <a:t> строк и </a:t>
            </a:r>
            <a:r>
              <a:rPr lang="ru-RU" dirty="0" err="1" smtClean="0"/>
              <a:t>m</a:t>
            </a:r>
            <a:r>
              <a:rPr lang="ru-RU" dirty="0" smtClean="0"/>
              <a:t> столбов, </a:t>
            </a:r>
            <a:r>
              <a:rPr lang="ru-RU" dirty="0" err="1" smtClean="0"/>
              <a:t>shape</a:t>
            </a:r>
            <a:r>
              <a:rPr lang="ru-RU" dirty="0" smtClean="0"/>
              <a:t> будет (</a:t>
            </a:r>
            <a:r>
              <a:rPr lang="ru-RU" dirty="0" err="1" smtClean="0"/>
              <a:t>n,m</a:t>
            </a:r>
            <a:r>
              <a:rPr lang="ru-RU" dirty="0" smtClean="0"/>
              <a:t>). Число элементов кортежа </a:t>
            </a:r>
            <a:r>
              <a:rPr lang="ru-RU" dirty="0" err="1" smtClean="0"/>
              <a:t>shape</a:t>
            </a:r>
            <a:r>
              <a:rPr lang="ru-RU" dirty="0" smtClean="0"/>
              <a:t> равно </a:t>
            </a:r>
            <a:r>
              <a:rPr lang="ru-RU" dirty="0" err="1" smtClean="0"/>
              <a:t>ndim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ndarray.size</a:t>
            </a:r>
            <a:r>
              <a:rPr lang="ru-RU" dirty="0" smtClean="0"/>
              <a:t> - количество элементов массива. Очевидно, равно произведению всех элементов атрибута </a:t>
            </a:r>
            <a:r>
              <a:rPr lang="ru-RU" dirty="0" err="1" smtClean="0"/>
              <a:t>shape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ndarray.dtype</a:t>
            </a:r>
            <a:r>
              <a:rPr lang="ru-RU" dirty="0" smtClean="0"/>
              <a:t> - объект, описывающий тип элементов массива. Можно определить </a:t>
            </a:r>
            <a:r>
              <a:rPr lang="ru-RU" dirty="0" err="1" smtClean="0"/>
              <a:t>dtype</a:t>
            </a:r>
            <a:r>
              <a:rPr lang="ru-RU" dirty="0" smtClean="0"/>
              <a:t>, используя стандартные типы данных </a:t>
            </a:r>
            <a:r>
              <a:rPr lang="ru-RU" dirty="0" err="1" smtClean="0"/>
              <a:t>Python</a:t>
            </a:r>
            <a:r>
              <a:rPr lang="ru-RU" dirty="0" smtClean="0"/>
              <a:t>. </a:t>
            </a:r>
            <a:r>
              <a:rPr lang="ru-RU" dirty="0" err="1" smtClean="0"/>
              <a:t>NumPy</a:t>
            </a:r>
            <a:r>
              <a:rPr lang="ru-RU" dirty="0" smtClean="0"/>
              <a:t> здесь предоставляет целый букет возможностей, как встроенных, например: </a:t>
            </a:r>
            <a:r>
              <a:rPr lang="ru-RU" dirty="0" err="1" smtClean="0"/>
              <a:t>bool_</a:t>
            </a:r>
            <a:r>
              <a:rPr lang="ru-RU" dirty="0" smtClean="0"/>
              <a:t>, </a:t>
            </a:r>
            <a:r>
              <a:rPr lang="ru-RU" dirty="0" err="1" smtClean="0"/>
              <a:t>character</a:t>
            </a:r>
            <a:r>
              <a:rPr lang="ru-RU" dirty="0" smtClean="0"/>
              <a:t>, int8, int16, int32, int64, float8, float16, float32, float64, complex64, </a:t>
            </a:r>
            <a:r>
              <a:rPr lang="ru-RU" dirty="0" err="1" smtClean="0"/>
              <a:t>object_</a:t>
            </a:r>
            <a:r>
              <a:rPr lang="ru-RU" dirty="0" smtClean="0"/>
              <a:t>, так и возможность определить собственные типы данных, в том числе и составные.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291717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477679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789040"/>
            <a:ext cx="15841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32656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array</a:t>
            </a:r>
            <a:r>
              <a:rPr lang="ru-RU" dirty="0" smtClean="0"/>
              <a:t>() трансформирует вложенные последовательности в многомерные массивы. Тип элементов массива зависит от типа элементов исходной последовательности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3555625" cy="77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933056"/>
            <a:ext cx="594918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67544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Можно также переопределить тип в момент создания: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663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Обычно элементы массива вначале неизвестны, а массив, в котором они будут храниться, уже нужен. Поэтому имеется несколько функций для того, чтобы создавать массивы с каким-то исходным содержимым (по умолчанию тип создаваемого массива — float64).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dirty="0" err="1" smtClean="0"/>
              <a:t>zeros</a:t>
            </a:r>
            <a:r>
              <a:rPr lang="ru-RU" dirty="0" smtClean="0"/>
              <a:t>() создает массив из нулей, а функция </a:t>
            </a:r>
            <a:r>
              <a:rPr lang="ru-RU" dirty="0" err="1" smtClean="0"/>
              <a:t>ones</a:t>
            </a:r>
            <a:r>
              <a:rPr lang="ru-RU" dirty="0" smtClean="0"/>
              <a:t>() — массив из единиц. Обе функции принимают кортеж с размерами, и аргумент </a:t>
            </a:r>
            <a:r>
              <a:rPr lang="ru-RU" dirty="0" err="1" smtClean="0"/>
              <a:t>dtype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708920"/>
            <a:ext cx="6120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np.zeros</a:t>
            </a:r>
            <a:r>
              <a:rPr lang="en-US" dirty="0" smtClean="0"/>
              <a:t>((3, 5))</a:t>
            </a:r>
          </a:p>
          <a:p>
            <a:r>
              <a:rPr lang="en-US" dirty="0" smtClean="0"/>
              <a:t>array([[ 0., 0., 0., 0., 0.],</a:t>
            </a:r>
          </a:p>
          <a:p>
            <a:r>
              <a:rPr lang="en-US" dirty="0" smtClean="0"/>
              <a:t>            [ 0., 0., 0., 0., 0.],</a:t>
            </a:r>
          </a:p>
          <a:p>
            <a:r>
              <a:rPr lang="en-US" dirty="0" smtClean="0"/>
              <a:t>            [ 0., 0., 0., 0., 0.]])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np.ones</a:t>
            </a:r>
            <a:r>
              <a:rPr lang="en-US" dirty="0" smtClean="0"/>
              <a:t>((2, 2, 2)) </a:t>
            </a:r>
          </a:p>
          <a:p>
            <a:r>
              <a:rPr lang="en-US" dirty="0" smtClean="0"/>
              <a:t>array([[[ 1., 1.],</a:t>
            </a:r>
          </a:p>
          <a:p>
            <a:r>
              <a:rPr lang="en-US" dirty="0" smtClean="0"/>
              <a:t>             [ 1., 1.]], </a:t>
            </a:r>
          </a:p>
          <a:p>
            <a:endParaRPr lang="en-US" dirty="0" smtClean="0"/>
          </a:p>
          <a:p>
            <a:r>
              <a:rPr lang="en-US" dirty="0" smtClean="0"/>
              <a:t>             [[ 1., 1.], </a:t>
            </a:r>
          </a:p>
          <a:p>
            <a:r>
              <a:rPr lang="en-US" dirty="0" smtClean="0"/>
              <a:t>             [ 1., 1.]]])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548680"/>
            <a:ext cx="6506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eye</a:t>
            </a:r>
            <a:r>
              <a:rPr lang="ru-RU" dirty="0" smtClean="0"/>
              <a:t>() создаёт единичную матрицу (двумерный массив)</a:t>
            </a:r>
          </a:p>
          <a:p>
            <a:endParaRPr lang="ru-RU" dirty="0" smtClean="0"/>
          </a:p>
          <a:p>
            <a:r>
              <a:rPr lang="ru-RU" dirty="0" smtClean="0"/>
              <a:t>&gt;&gt;&gt; </a:t>
            </a:r>
            <a:r>
              <a:rPr lang="ru-RU" dirty="0" err="1" smtClean="0"/>
              <a:t>np.eye</a:t>
            </a:r>
            <a:r>
              <a:rPr lang="ru-RU" dirty="0" smtClean="0"/>
              <a:t>(5)</a:t>
            </a:r>
          </a:p>
          <a:p>
            <a:r>
              <a:rPr lang="ru-RU" dirty="0" err="1" smtClean="0"/>
              <a:t>array</a:t>
            </a:r>
            <a:r>
              <a:rPr lang="ru-RU" dirty="0" smtClean="0"/>
              <a:t>([[ 1., 0., 0., 0., 0.], </a:t>
            </a:r>
          </a:p>
          <a:p>
            <a:r>
              <a:rPr lang="ru-RU" dirty="0" smtClean="0"/>
              <a:t>            [ 0., 1., 0., 0., 0.],</a:t>
            </a:r>
          </a:p>
          <a:p>
            <a:r>
              <a:rPr lang="ru-RU" dirty="0" smtClean="0"/>
              <a:t>            [ 0., 0., 1., 0., 0.],</a:t>
            </a:r>
          </a:p>
          <a:p>
            <a:r>
              <a:rPr lang="ru-RU" dirty="0" smtClean="0"/>
              <a:t>            [ 0., 0., 0., 1., 0.], </a:t>
            </a:r>
          </a:p>
          <a:p>
            <a:r>
              <a:rPr lang="ru-RU" dirty="0" smtClean="0"/>
              <a:t>            [ 0., 0., 0., 0., 1.]])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335699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создания последовательностей чисел, в </a:t>
            </a:r>
            <a:r>
              <a:rPr lang="ru-RU" dirty="0" err="1" smtClean="0"/>
              <a:t>NumPy</a:t>
            </a:r>
            <a:r>
              <a:rPr lang="ru-RU" dirty="0" smtClean="0"/>
              <a:t> имеется функция </a:t>
            </a:r>
            <a:r>
              <a:rPr lang="ru-RU" dirty="0" err="1" smtClean="0"/>
              <a:t>arange</a:t>
            </a:r>
            <a:r>
              <a:rPr lang="ru-RU" dirty="0" smtClean="0"/>
              <a:t>()</a:t>
            </a:r>
          </a:p>
          <a:p>
            <a:endParaRPr lang="ru-RU" dirty="0" smtClean="0"/>
          </a:p>
          <a:p>
            <a:r>
              <a:rPr lang="en-US" dirty="0" err="1" smtClean="0"/>
              <a:t>arange</a:t>
            </a:r>
            <a:r>
              <a:rPr lang="en-US" dirty="0" smtClean="0"/>
              <a:t> (</a:t>
            </a:r>
            <a:r>
              <a:rPr lang="ru-RU" dirty="0" smtClean="0"/>
              <a:t>начало, конец, шаг)</a:t>
            </a:r>
          </a:p>
          <a:p>
            <a:endParaRPr lang="ru-RU" dirty="0" smtClean="0"/>
          </a:p>
          <a:p>
            <a:r>
              <a:rPr lang="en-US" dirty="0" smtClean="0"/>
              <a:t>&gt;&gt; </a:t>
            </a:r>
            <a:r>
              <a:rPr lang="en-US" dirty="0" err="1" smtClean="0"/>
              <a:t>np.arange</a:t>
            </a:r>
            <a:r>
              <a:rPr lang="en-US" dirty="0" smtClean="0"/>
              <a:t>(10, 30, 5)</a:t>
            </a:r>
            <a:endParaRPr lang="ru-RU" dirty="0" smtClean="0"/>
          </a:p>
          <a:p>
            <a:r>
              <a:rPr lang="en-US" dirty="0" smtClean="0"/>
              <a:t>array([10, 15, 20, 25])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np.arange</a:t>
            </a:r>
            <a:r>
              <a:rPr lang="en-US" dirty="0" smtClean="0"/>
              <a:t>(0, 1, 0.1) </a:t>
            </a:r>
            <a:endParaRPr lang="ru-RU" dirty="0" smtClean="0"/>
          </a:p>
          <a:p>
            <a:r>
              <a:rPr lang="en-US" dirty="0" smtClean="0"/>
              <a:t>array([ 0. , 0.1, 0.2, 0.3, 0.4, 0.5, 0.6, 0.7, 0.8, 0.9])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2522</Words>
  <Application>Microsoft Office PowerPoint</Application>
  <PresentationFormat>Экран (4:3)</PresentationFormat>
  <Paragraphs>539</Paragraphs>
  <Slides>48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?????? ???????</dc:creator>
  <cp:lastModifiedBy>Silent</cp:lastModifiedBy>
  <cp:revision>349</cp:revision>
  <dcterms:created xsi:type="dcterms:W3CDTF">2015-02-25T22:54:16Z</dcterms:created>
  <dcterms:modified xsi:type="dcterms:W3CDTF">2015-04-23T16:49:17Z</dcterms:modified>
</cp:coreProperties>
</file>