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61" r:id="rId2"/>
    <p:sldId id="281" r:id="rId3"/>
    <p:sldId id="378" r:id="rId4"/>
    <p:sldId id="345" r:id="rId5"/>
    <p:sldId id="346" r:id="rId6"/>
    <p:sldId id="347" r:id="rId7"/>
    <p:sldId id="348" r:id="rId8"/>
    <p:sldId id="349" r:id="rId9"/>
    <p:sldId id="350" r:id="rId10"/>
    <p:sldId id="387" r:id="rId11"/>
    <p:sldId id="388" r:id="rId12"/>
    <p:sldId id="351" r:id="rId13"/>
    <p:sldId id="389" r:id="rId14"/>
    <p:sldId id="352" r:id="rId15"/>
    <p:sldId id="353" r:id="rId16"/>
    <p:sldId id="380" r:id="rId17"/>
    <p:sldId id="295" r:id="rId18"/>
    <p:sldId id="354" r:id="rId19"/>
    <p:sldId id="381" r:id="rId20"/>
    <p:sldId id="383" r:id="rId21"/>
    <p:sldId id="382" r:id="rId22"/>
    <p:sldId id="384" r:id="rId23"/>
    <p:sldId id="385" r:id="rId24"/>
    <p:sldId id="386" r:id="rId25"/>
    <p:sldId id="343" r:id="rId26"/>
    <p:sldId id="379" r:id="rId27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7600" b="1" kern="1200">
        <a:solidFill>
          <a:srgbClr val="FFD624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7600" b="1" kern="1200">
        <a:solidFill>
          <a:srgbClr val="FFD624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7600" b="1" kern="1200">
        <a:solidFill>
          <a:srgbClr val="FFD624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7600" b="1" kern="1200">
        <a:solidFill>
          <a:srgbClr val="FFD624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IS Fernando (ESTAT)" initials="reisffe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5494"/>
    <a:srgbClr val="FFFFFF"/>
    <a:srgbClr val="FFD624"/>
    <a:srgbClr val="FF0000"/>
    <a:srgbClr val="FF3300"/>
    <a:srgbClr val="E8A8D7"/>
    <a:srgbClr val="DE80C5"/>
    <a:srgbClr val="FF5F5F"/>
    <a:srgbClr val="FF999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74" autoAdjust="0"/>
    <p:restoredTop sz="87164" autoAdjust="0"/>
  </p:normalViewPr>
  <p:slideViewPr>
    <p:cSldViewPr>
      <p:cViewPr>
        <p:scale>
          <a:sx n="100" d="100"/>
          <a:sy n="100" d="100"/>
        </p:scale>
        <p:origin x="816" y="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84" d="100"/>
          <a:sy n="84" d="100"/>
        </p:scale>
        <p:origin x="-3756" y="-9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8CA9268-BA4A-4F35-8CEC-854A0EE213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5732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36575" y="690563"/>
            <a:ext cx="6242050" cy="46815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71450" y="5427663"/>
            <a:ext cx="6972300" cy="345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B15EDDD-390F-4459-BA29-907721BF1A8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6825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1157326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212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-14288" y="1168400"/>
            <a:ext cx="9144001" cy="5732463"/>
          </a:xfrm>
          <a:prstGeom prst="rect">
            <a:avLst/>
          </a:prstGeom>
          <a:solidFill>
            <a:srgbClr val="0F5494"/>
          </a:solidFill>
          <a:ln w="73025" algn="ctr">
            <a:solidFill>
              <a:srgbClr val="0F5494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de-DE" sz="1800" b="0" smtClean="0">
              <a:solidFill>
                <a:srgbClr val="FFFFFF"/>
              </a:solidFill>
            </a:endParaRPr>
          </a:p>
        </p:txBody>
      </p:sp>
      <p:pic>
        <p:nvPicPr>
          <p:cNvPr id="5" name="Picture 6" descr="LOGO CE-EN-quadri.eps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905250" y="309563"/>
            <a:ext cx="1584325" cy="110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4230688" y="6524625"/>
            <a:ext cx="1133475" cy="360363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i="1" dirty="0">
                <a:solidFill>
                  <a:schemeClr val="bg1">
                    <a:lumMod val="95000"/>
                  </a:schemeClr>
                </a:solidFill>
              </a:rPr>
              <a:t>Eurostat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952" y="1641600"/>
            <a:ext cx="4536504" cy="2088232"/>
          </a:xfrm>
        </p:spPr>
        <p:txBody>
          <a:bodyPr/>
          <a:lstStyle>
            <a:lvl1pPr indent="0">
              <a:defRPr sz="4800">
                <a:solidFill>
                  <a:srgbClr val="FFD62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933056"/>
            <a:ext cx="3744416" cy="1872208"/>
          </a:xfrm>
        </p:spPr>
        <p:txBody>
          <a:bodyPr/>
          <a:lstStyle>
            <a:lvl1pPr indent="0">
              <a:buNone/>
              <a:defRPr sz="3000" b="1" i="0">
                <a:solidFill>
                  <a:schemeClr val="bg1"/>
                </a:solidFill>
              </a:defRPr>
            </a:lvl1pPr>
            <a:lvl3pPr marL="228600" indent="-228600" algn="l">
              <a:defRPr sz="3000" b="1">
                <a:solidFill>
                  <a:schemeClr val="bg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1306513" cy="339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124075" y="6245225"/>
            <a:ext cx="6192838" cy="476250"/>
          </a:xfr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t>CONTRACTORS ORGANISING SOME OF THE COURSES ARE ACTING UNDER A FRAMEWORK CONTRACT CONCLUDED WITH THE COMMISSION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350" y="6327775"/>
            <a:ext cx="576263" cy="3952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A9A8214-C2AA-4B9A-A668-5D6D49A999B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r>
              <a:rPr lang="en-US"/>
              <a:t>CONTRACTORS ORGANISING SOME OF THE COURSES ARE ACTING UNDER A FRAMEWORK CONTRACT CONCLUDED WITH THE COMMISSION</a:t>
            </a:r>
            <a:endParaRPr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fld id="{605A8BCC-E11C-40FE-A6D3-532B45CB2E8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1123950"/>
            <a:ext cx="2058988" cy="4897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23950"/>
            <a:ext cx="6029325" cy="48974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r>
              <a:rPr lang="en-US"/>
              <a:t>CONTRACTORS ORGANISING SOME OF THE COURSES ARE ACTING UNDER A FRAMEWORK CONTRACT CONCLUDED WITH THE COMMISSION</a:t>
            </a:r>
            <a:endParaRPr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fld id="{DB8B4493-627F-4138-B5AE-808644159F0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989013"/>
          </a:xfrm>
          <a:prstGeom prst="rect">
            <a:avLst/>
          </a:prstGeom>
          <a:solidFill>
            <a:srgbClr val="0F5494"/>
          </a:solidFill>
          <a:ln>
            <a:solidFill>
              <a:srgbClr val="0F549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/>
          </a:p>
        </p:txBody>
      </p:sp>
      <p:pic>
        <p:nvPicPr>
          <p:cNvPr id="5" name="Picture 5" descr="LOGO CE-EN-NEG-quadri.ai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921125" y="3175"/>
            <a:ext cx="15113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4262438" y="6669088"/>
            <a:ext cx="596900" cy="198437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0" i="1" dirty="0">
                <a:solidFill>
                  <a:schemeClr val="bg1"/>
                </a:solidFill>
              </a:rPr>
              <a:t>Eurostat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1556271"/>
            <a:ext cx="8229600" cy="936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633788"/>
          </a:xfrm>
        </p:spPr>
        <p:txBody>
          <a:bodyPr/>
          <a:lstStyle>
            <a:lvl1pPr marL="342900" indent="-342900">
              <a:buClr>
                <a:srgbClr val="0F5494"/>
              </a:buClr>
              <a:buFont typeface="Arial" pitchFamily="34" charset="0"/>
              <a:buChar char="•"/>
              <a:defRPr i="0"/>
            </a:lvl1pPr>
            <a:lvl2pPr>
              <a:buClr>
                <a:srgbClr val="0F5494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37288"/>
            <a:ext cx="2895600" cy="484187"/>
          </a:xfrm>
        </p:spPr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r>
              <a:rPr lang="en-US"/>
              <a:t>CONTRACTORS ORGANISING SOME OF THE COURSES ARE ACTING UNDER A FRAMEWORK CONTRACT CONCLUDED WITH THE COMMISSION</a:t>
            </a:r>
            <a:endParaRPr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fld id="{685861A5-2C05-4C5A-A63A-4BE7A8F0E72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r>
              <a:rPr lang="en-US"/>
              <a:t>CONTRACTORS ORGANISING SOME OF THE COURSES ARE ACTING UNDER A FRAMEWORK CONTRACT CONCLUDED WITH THE COMMISSION</a:t>
            </a:r>
            <a:endParaRPr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fld id="{AEC2F970-F907-4CD4-A91E-06B039CC078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87600"/>
            <a:ext cx="4038600" cy="363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87600"/>
            <a:ext cx="4038600" cy="363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r>
              <a:rPr lang="en-US"/>
              <a:t>CONTRACTORS ORGANISING SOME OF THE COURSES ARE ACTING UNDER A FRAMEWORK CONTRACT CONCLUDED WITH THE COMMISSION</a:t>
            </a:r>
            <a:endParaRPr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fld id="{A3CB8962-6C68-4ED1-8F43-FA1636A4C26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r>
              <a:rPr lang="en-US"/>
              <a:t>CONTRACTORS ORGANISING SOME OF THE COURSES ARE ACTING UNDER A FRAMEWORK CONTRACT CONCLUDED WITH THE COMMISSION</a:t>
            </a:r>
            <a:endParaRPr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fld id="{29DE18BA-4EB3-46C6-8761-1941882931A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r>
              <a:rPr lang="en-US"/>
              <a:t>CONTRACTORS ORGANISING SOME OF THE COURSES ARE ACTING UNDER A FRAMEWORK CONTRACT CONCLUDED WITH THE COMMISSION</a:t>
            </a:r>
            <a:endParaRPr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fld id="{78AC2E03-0A8A-4015-B42A-FEE2BEB9CFE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r>
              <a:rPr lang="en-US"/>
              <a:t>CONTRACTORS ORGANISING SOME OF THE COURSES ARE ACTING UNDER A FRAMEWORK CONTRACT CONCLUDED WITH THE COMMISSION</a:t>
            </a:r>
            <a:endParaRPr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fld id="{75056928-F60B-4C83-A40B-E95E6B1F3E5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r>
              <a:rPr lang="en-US"/>
              <a:t>CONTRACTORS ORGANISING SOME OF THE COURSES ARE ACTING UNDER A FRAMEWORK CONTRACT CONCLUDED WITH THE COMMISSION</a:t>
            </a:r>
            <a:endParaRPr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fld id="{EF6FB133-7A97-461F-B3E1-B6C7A6DF53A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r>
              <a:rPr lang="en-US"/>
              <a:t>CONTRACTORS ORGANISING SOME OF THE COURSES ARE ACTING UNDER A FRAMEWORK CONTRACT CONCLUDED WITH THE COMMISSION</a:t>
            </a:r>
            <a:endParaRPr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fld id="{7BF08E8E-D0EE-403B-BA47-D8009C2E4B4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123950"/>
            <a:ext cx="822960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Lorem ipsum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387600"/>
            <a:ext cx="8229600" cy="363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BE" altLang="de-DE" smtClean="0"/>
              <a:t>Et dolor fragum</a:t>
            </a:r>
            <a:endParaRPr lang="en-GB" altLang="de-DE" smtClean="0"/>
          </a:p>
          <a:p>
            <a:pPr lvl="1"/>
            <a:r>
              <a:rPr lang="en-GB" altLang="de-DE" smtClean="0"/>
              <a:t>Et dolor fragum</a:t>
            </a:r>
          </a:p>
          <a:p>
            <a:pPr lvl="2"/>
            <a:r>
              <a:rPr lang="en-GB" altLang="de-DE" smtClean="0"/>
              <a:t>- Et dolor fragum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133176"/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lang="en-GB" sz="1400" b="0" kern="1200">
                <a:solidFill>
                  <a:srgbClr val="133176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133176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D1AF332-A992-41B2-90E8-0696CE47F69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marL="358775" indent="-358775"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+mj-lt"/>
          <a:ea typeface="+mj-ea"/>
          <a:cs typeface="+mj-cs"/>
        </a:defRPr>
      </a:lvl1pPr>
      <a:lvl2pPr marL="358775" indent="-358775"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2pPr>
      <a:lvl3pPr marL="358775" indent="-358775"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3pPr>
      <a:lvl4pPr marL="358775" indent="-358775"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4pPr>
      <a:lvl5pPr marL="358775" indent="-358775"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5pPr>
      <a:lvl6pPr marL="8159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6pPr>
      <a:lvl7pPr marL="12731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7pPr>
      <a:lvl8pPr marL="17303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8pPr>
      <a:lvl9pPr marL="21875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400" i="1">
          <a:solidFill>
            <a:srgbClr val="0F549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9FBA"/>
        </a:buClr>
        <a:buChar char="•"/>
        <a:defRPr sz="2000" b="1">
          <a:solidFill>
            <a:srgbClr val="0F5494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1400">
          <a:solidFill>
            <a:srgbClr val="0F5494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yhat.github.io/ggplot/" TargetMode="External"/><Relationship Id="rId3" Type="http://schemas.openxmlformats.org/officeDocument/2006/relationships/hyperlink" Target="https://folium.readthedocs.io/en/lates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2"/>
          <p:cNvSpPr>
            <a:spLocks noGrp="1"/>
          </p:cNvSpPr>
          <p:nvPr>
            <p:ph idx="1"/>
          </p:nvPr>
        </p:nvSpPr>
        <p:spPr>
          <a:xfrm>
            <a:off x="900113" y="6092825"/>
            <a:ext cx="7704137" cy="431800"/>
          </a:xfrm>
        </p:spPr>
        <p:txBody>
          <a:bodyPr/>
          <a:lstStyle/>
          <a:p>
            <a:pPr algn="ctr" eaLnBrk="1" hangingPunct="1"/>
            <a:r>
              <a:rPr lang="en-US" altLang="en-US" sz="700" noProof="0" dirty="0" smtClean="0"/>
              <a:t>THE CONTRACTOR IS ACTING UNDER A FRAMEWORK CONTRACT CONCLUDED WITH THE COMMISSION</a:t>
            </a:r>
            <a:r>
              <a:rPr lang="en-US" altLang="de-DE" noProof="0" dirty="0" smtClean="0"/>
              <a:t/>
            </a:r>
            <a:br>
              <a:rPr lang="en-US" altLang="de-DE" noProof="0" dirty="0" smtClean="0"/>
            </a:br>
            <a:endParaRPr lang="en-US" altLang="de-DE" noProof="0" dirty="0" smtClean="0"/>
          </a:p>
        </p:txBody>
      </p:sp>
      <p:sp>
        <p:nvSpPr>
          <p:cNvPr id="15362" name="Title 2"/>
          <p:cNvSpPr>
            <a:spLocks noGrp="1"/>
          </p:cNvSpPr>
          <p:nvPr>
            <p:ph type="title"/>
          </p:nvPr>
        </p:nvSpPr>
        <p:spPr>
          <a:xfrm>
            <a:off x="468313" y="1641475"/>
            <a:ext cx="8424167" cy="1571501"/>
          </a:xfrm>
        </p:spPr>
        <p:txBody>
          <a:bodyPr/>
          <a:lstStyle/>
          <a:p>
            <a:r>
              <a:rPr lang="en-US" sz="4400" noProof="0" dirty="0" smtClean="0"/>
              <a:t>Data visualization in </a:t>
            </a:r>
            <a:r>
              <a:rPr lang="en-US" sz="4400" noProof="0" dirty="0" smtClean="0"/>
              <a:t>Python</a:t>
            </a:r>
            <a:endParaRPr lang="en-US" sz="4400" noProof="0" dirty="0" smtClean="0"/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331640" y="4725144"/>
            <a:ext cx="71368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s-IS" sz="2800" smtClean="0"/>
              <a:t>Martijn </a:t>
            </a:r>
            <a:r>
              <a:rPr lang="is-IS" sz="2800" smtClean="0"/>
              <a:t>Tennekes, Ali Hürriyetoglu</a:t>
            </a:r>
            <a:endParaRPr lang="nl-NL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tat_smooth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268850"/>
            <a:ext cx="4922312" cy="34476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5861A5-2C05-4C5A-A63A-4BE7A8F0E728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  <p:sp>
        <p:nvSpPr>
          <p:cNvPr id="6" name="Afgeronde rechthoek 7"/>
          <p:cNvSpPr/>
          <p:nvPr/>
        </p:nvSpPr>
        <p:spPr>
          <a:xfrm>
            <a:off x="323528" y="5733256"/>
            <a:ext cx="8496944" cy="86409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/>
              <a:t>ggplot</a:t>
            </a:r>
            <a:r>
              <a:rPr lang="en-US" sz="1600" dirty="0"/>
              <a:t>(</a:t>
            </a:r>
            <a:r>
              <a:rPr lang="en-US" sz="1600" dirty="0" err="1"/>
              <a:t>aes</a:t>
            </a:r>
            <a:r>
              <a:rPr lang="en-US" sz="1600" dirty="0"/>
              <a:t>(x=</a:t>
            </a:r>
            <a:r>
              <a:rPr lang="en-US" sz="1600" b="0" dirty="0"/>
              <a:t>'date', y</a:t>
            </a:r>
            <a:r>
              <a:rPr lang="en-US" sz="1600" dirty="0"/>
              <a:t>=</a:t>
            </a:r>
            <a:r>
              <a:rPr lang="en-US" sz="1600" b="0" dirty="0"/>
              <a:t>'beef'), data</a:t>
            </a:r>
            <a:r>
              <a:rPr lang="en-US" sz="1600" dirty="0"/>
              <a:t>=</a:t>
            </a:r>
            <a:r>
              <a:rPr lang="en-US" sz="1600" b="0" dirty="0"/>
              <a:t>meat) </a:t>
            </a:r>
            <a:r>
              <a:rPr lang="en-US" sz="1600" dirty="0"/>
              <a:t>+</a:t>
            </a:r>
            <a:r>
              <a:rPr lang="en-US" sz="1600" b="0" dirty="0"/>
              <a:t> </a:t>
            </a:r>
            <a:r>
              <a:rPr lang="en-US" sz="1600" b="0" dirty="0" err="1" smtClean="0"/>
              <a:t>geom_point</a:t>
            </a:r>
            <a:r>
              <a:rPr lang="en-US" sz="1600" b="0" dirty="0"/>
              <a:t>() </a:t>
            </a:r>
            <a:r>
              <a:rPr lang="en-US" sz="1600" dirty="0"/>
              <a:t>+</a:t>
            </a:r>
            <a:r>
              <a:rPr lang="en-US" sz="1600" b="0" dirty="0"/>
              <a:t> \</a:t>
            </a:r>
          </a:p>
          <a:p>
            <a:r>
              <a:rPr lang="en-US" sz="1600" b="0" dirty="0"/>
              <a:t>    </a:t>
            </a:r>
            <a:r>
              <a:rPr lang="en-US" sz="1600" b="0" dirty="0" err="1"/>
              <a:t>stat_smooth</a:t>
            </a:r>
            <a:r>
              <a:rPr lang="en-US" sz="1600" b="0" dirty="0"/>
              <a:t>(method</a:t>
            </a:r>
            <a:r>
              <a:rPr lang="en-US" sz="1600" dirty="0"/>
              <a:t>=</a:t>
            </a:r>
            <a:r>
              <a:rPr lang="en-US" sz="1600" b="0" dirty="0"/>
              <a:t>'loess')</a:t>
            </a:r>
          </a:p>
          <a:p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139238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tat_density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690" y="2531020"/>
            <a:ext cx="4646845" cy="334625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5861A5-2C05-4C5A-A63A-4BE7A8F0E728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  <p:sp>
        <p:nvSpPr>
          <p:cNvPr id="6" name="Afgeronde rechthoek 7"/>
          <p:cNvSpPr/>
          <p:nvPr/>
        </p:nvSpPr>
        <p:spPr>
          <a:xfrm>
            <a:off x="334641" y="5877272"/>
            <a:ext cx="8496944" cy="51196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/>
              <a:t>ggplot</a:t>
            </a:r>
            <a:r>
              <a:rPr lang="en-US" sz="1600" dirty="0"/>
              <a:t>(</a:t>
            </a:r>
            <a:r>
              <a:rPr lang="en-US" sz="1600" dirty="0" err="1"/>
              <a:t>aes</a:t>
            </a:r>
            <a:r>
              <a:rPr lang="en-US" sz="1600" dirty="0"/>
              <a:t>(x=</a:t>
            </a:r>
            <a:r>
              <a:rPr lang="en-US" sz="1600" b="0" dirty="0"/>
              <a:t>'price', color</a:t>
            </a:r>
            <a:r>
              <a:rPr lang="en-US" sz="1600" dirty="0"/>
              <a:t>=</a:t>
            </a:r>
            <a:r>
              <a:rPr lang="en-US" sz="1600" b="0" dirty="0"/>
              <a:t>'clarity'), data</a:t>
            </a:r>
            <a:r>
              <a:rPr lang="en-US" sz="1600" dirty="0"/>
              <a:t>=</a:t>
            </a:r>
            <a:r>
              <a:rPr lang="en-US" sz="1600" b="0" dirty="0"/>
              <a:t>diamonds) </a:t>
            </a:r>
            <a:r>
              <a:rPr lang="en-US" sz="1600" dirty="0"/>
              <a:t>+</a:t>
            </a:r>
            <a:r>
              <a:rPr lang="en-US" sz="1600" b="0" dirty="0"/>
              <a:t> </a:t>
            </a:r>
            <a:r>
              <a:rPr lang="en-US" sz="1600" b="0" dirty="0" err="1"/>
              <a:t>stat_density</a:t>
            </a:r>
            <a:r>
              <a:rPr lang="en-US" sz="1600" b="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1746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052736"/>
            <a:ext cx="8229600" cy="936625"/>
          </a:xfrm>
        </p:spPr>
        <p:txBody>
          <a:bodyPr/>
          <a:lstStyle/>
          <a:p>
            <a:r>
              <a:rPr lang="en-US" dirty="0" smtClean="0"/>
              <a:t>Scales (and axes)</a:t>
            </a:r>
            <a:endParaRPr lang="en-US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564904"/>
            <a:ext cx="6851104" cy="23762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 dirty="0" smtClean="0"/>
              <a:t>A scale indicates how the value of a variable scales with an aesthetic</a:t>
            </a:r>
          </a:p>
          <a:p>
            <a:pPr>
              <a:lnSpc>
                <a:spcPct val="90000"/>
              </a:lnSpc>
            </a:pPr>
            <a:r>
              <a:rPr lang="en-US" sz="1600" dirty="0" smtClean="0"/>
              <a:t>Therefore:</a:t>
            </a:r>
          </a:p>
          <a:p>
            <a:pPr lvl="1">
              <a:lnSpc>
                <a:spcPct val="90000"/>
              </a:lnSpc>
            </a:pPr>
            <a:r>
              <a:rPr lang="en-US" sz="1400" b="0" dirty="0" smtClean="0"/>
              <a:t>A scale belongs to one aesthetic (x, y, color, fill, etc.)</a:t>
            </a:r>
          </a:p>
          <a:p>
            <a:pPr lvl="1">
              <a:lnSpc>
                <a:spcPct val="90000"/>
              </a:lnSpc>
            </a:pPr>
            <a:r>
              <a:rPr lang="en-US" sz="1400" b="0" dirty="0" smtClean="0"/>
              <a:t>The axis is an essential part of a scale</a:t>
            </a:r>
          </a:p>
          <a:p>
            <a:pPr lvl="1">
              <a:lnSpc>
                <a:spcPct val="90000"/>
              </a:lnSpc>
            </a:pPr>
            <a:r>
              <a:rPr lang="en-US" sz="1400" b="0" dirty="0" smtClean="0"/>
              <a:t>With </a:t>
            </a:r>
            <a:r>
              <a:rPr lang="en-US" sz="1400" b="0" dirty="0" err="1" smtClean="0"/>
              <a:t>scale_XXX</a:t>
            </a:r>
            <a:r>
              <a:rPr lang="en-US" sz="1400" b="0" dirty="0" smtClean="0"/>
              <a:t>, the scales and axes can be adjusted (XXX stands for the a combination of aesthetic and type of scale, e.g. </a:t>
            </a:r>
            <a:r>
              <a:rPr lang="en-US" sz="1400" b="0" dirty="0" err="1" smtClean="0"/>
              <a:t>scale_fill_gradient</a:t>
            </a:r>
            <a:r>
              <a:rPr lang="en-US" sz="1400" b="0" dirty="0" smtClean="0"/>
              <a:t>)</a:t>
            </a:r>
            <a:endParaRPr lang="en-US" sz="1400" b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65C2-2AA2-46F3-9A6E-E78DC0EDEF46}" type="slidenum">
              <a:rPr lang="en-US"/>
              <a:pPr/>
              <a:t>12</a:t>
            </a:fld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38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cale_x_log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544060"/>
            <a:ext cx="4820228" cy="348089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5861A5-2C05-4C5A-A63A-4BE7A8F0E728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  <p:sp>
        <p:nvSpPr>
          <p:cNvPr id="6" name="Afgeronde rechthoek 7"/>
          <p:cNvSpPr/>
          <p:nvPr/>
        </p:nvSpPr>
        <p:spPr>
          <a:xfrm>
            <a:off x="239713" y="6024959"/>
            <a:ext cx="8686800" cy="39208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0" dirty="0" err="1"/>
              <a:t>ggplot</a:t>
            </a:r>
            <a:r>
              <a:rPr lang="en-US" sz="1600" b="0" dirty="0"/>
              <a:t>(diamonds, </a:t>
            </a:r>
            <a:r>
              <a:rPr lang="en-US" sz="1600" b="0" dirty="0" err="1"/>
              <a:t>aes</a:t>
            </a:r>
            <a:r>
              <a:rPr lang="en-US" sz="1600" b="0" dirty="0"/>
              <a:t>(x='price')) </a:t>
            </a:r>
            <a:r>
              <a:rPr lang="en-US" sz="1600" dirty="0" smtClean="0"/>
              <a:t>+</a:t>
            </a:r>
            <a:r>
              <a:rPr lang="en-US" sz="1600" b="0" dirty="0"/>
              <a:t> </a:t>
            </a:r>
            <a:r>
              <a:rPr lang="en-US" sz="1600" b="0" dirty="0" err="1" smtClean="0"/>
              <a:t>geom_histogram</a:t>
            </a:r>
            <a:r>
              <a:rPr lang="en-US" sz="1600" b="0" dirty="0"/>
              <a:t>() </a:t>
            </a:r>
            <a:r>
              <a:rPr lang="en-US" sz="1600" dirty="0" smtClean="0"/>
              <a:t>+</a:t>
            </a:r>
            <a:r>
              <a:rPr lang="en-US" sz="1600" b="0" dirty="0"/>
              <a:t> </a:t>
            </a:r>
            <a:r>
              <a:rPr lang="ro-RO" sz="1600" b="0" dirty="0" err="1" smtClean="0"/>
              <a:t>scale_x_log</a:t>
            </a:r>
            <a:r>
              <a:rPr lang="ro-RO" sz="1600" b="0" dirty="0" smtClean="0"/>
              <a:t>(</a:t>
            </a:r>
            <a:r>
              <a:rPr lang="ro-RO" sz="1600" b="0" dirty="0" err="1" smtClean="0"/>
              <a:t>base</a:t>
            </a:r>
            <a:r>
              <a:rPr lang="ro-RO" sz="1600" dirty="0" smtClean="0"/>
              <a:t>=</a:t>
            </a:r>
            <a:r>
              <a:rPr lang="ro-RO" sz="1600" b="0" dirty="0" smtClean="0"/>
              <a:t>100</a:t>
            </a:r>
            <a:r>
              <a:rPr lang="ro-RO" sz="1600" b="0" dirty="0"/>
              <a:t>)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30806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052736"/>
            <a:ext cx="8229600" cy="936625"/>
          </a:xfrm>
        </p:spPr>
        <p:txBody>
          <a:bodyPr/>
          <a:lstStyle/>
          <a:p>
            <a:r>
              <a:rPr lang="en-US" dirty="0" err="1" smtClean="0"/>
              <a:t>Coord</a:t>
            </a:r>
            <a:endParaRPr lang="en-US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241176" y="2564904"/>
            <a:ext cx="4474840" cy="1440160"/>
          </a:xfrm>
        </p:spPr>
        <p:txBody>
          <a:bodyPr/>
          <a:lstStyle/>
          <a:p>
            <a:r>
              <a:rPr lang="en-US" sz="1800" dirty="0" smtClean="0"/>
              <a:t>A chart is drawn in a coordinate system. This can be transformed.</a:t>
            </a:r>
          </a:p>
          <a:p>
            <a:r>
              <a:rPr lang="en-US" sz="1800" dirty="0" smtClean="0"/>
              <a:t>A pie chart has a polar coordinate system.</a:t>
            </a:r>
          </a:p>
          <a:p>
            <a:endParaRPr lang="en-US" sz="180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0996-3DAA-4BA5-B505-B4C71564DABA}" type="slidenum">
              <a:rPr lang="en-US"/>
              <a:pPr/>
              <a:t>14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Afgeronde rechthoek 9"/>
          <p:cNvSpPr/>
          <p:nvPr/>
        </p:nvSpPr>
        <p:spPr>
          <a:xfrm>
            <a:off x="241176" y="4981796"/>
            <a:ext cx="8579296" cy="146202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600" b="0" dirty="0" err="1">
                <a:latin typeface="Lucida Console" pitchFamily="49" charset="0"/>
              </a:rPr>
              <a:t>df</a:t>
            </a:r>
            <a:r>
              <a:rPr lang="nl-NL" sz="1600" b="0" dirty="0">
                <a:latin typeface="Lucida Console" pitchFamily="49" charset="0"/>
              </a:rPr>
              <a:t> = </a:t>
            </a:r>
            <a:r>
              <a:rPr lang="nl-NL" sz="1600" b="0" dirty="0" err="1">
                <a:latin typeface="Lucida Console" pitchFamily="49" charset="0"/>
              </a:rPr>
              <a:t>pd.DataFrame</a:t>
            </a:r>
            <a:r>
              <a:rPr lang="nl-NL" sz="1600" b="0" dirty="0">
                <a:latin typeface="Lucida Console" pitchFamily="49" charset="0"/>
              </a:rPr>
              <a:t>({"x": </a:t>
            </a:r>
            <a:r>
              <a:rPr lang="nl-NL" sz="1600" b="0" dirty="0" err="1">
                <a:latin typeface="Lucida Console" pitchFamily="49" charset="0"/>
              </a:rPr>
              <a:t>np.arange</a:t>
            </a:r>
            <a:r>
              <a:rPr lang="nl-NL" sz="1600" b="0" dirty="0">
                <a:latin typeface="Lucida Console" pitchFamily="49" charset="0"/>
              </a:rPr>
              <a:t>(100)}) </a:t>
            </a:r>
            <a:endParaRPr lang="nl-NL" sz="1600" b="0" dirty="0" smtClean="0">
              <a:latin typeface="Lucida Console" pitchFamily="49" charset="0"/>
            </a:endParaRPr>
          </a:p>
          <a:p>
            <a:r>
              <a:rPr lang="nl-NL" sz="1600" b="0" dirty="0" err="1" smtClean="0">
                <a:latin typeface="Lucida Console" pitchFamily="49" charset="0"/>
              </a:rPr>
              <a:t>df</a:t>
            </a:r>
            <a:r>
              <a:rPr lang="nl-NL" sz="1600" b="0" dirty="0">
                <a:latin typeface="Lucida Console" pitchFamily="49" charset="0"/>
              </a:rPr>
              <a:t>['y'] = </a:t>
            </a:r>
            <a:r>
              <a:rPr lang="nl-NL" sz="1600" b="0" dirty="0" err="1">
                <a:latin typeface="Lucida Console" pitchFamily="49" charset="0"/>
              </a:rPr>
              <a:t>df.x</a:t>
            </a:r>
            <a:r>
              <a:rPr lang="nl-NL" sz="1600" b="0" dirty="0">
                <a:latin typeface="Lucida Console" pitchFamily="49" charset="0"/>
              </a:rPr>
              <a:t> * 10  # </a:t>
            </a:r>
            <a:r>
              <a:rPr lang="nl-NL" sz="1600" b="0" dirty="0" err="1">
                <a:latin typeface="Lucida Console" pitchFamily="49" charset="0"/>
              </a:rPr>
              <a:t>polar</a:t>
            </a:r>
            <a:r>
              <a:rPr lang="nl-NL" sz="1600" b="0" dirty="0">
                <a:latin typeface="Lucida Console" pitchFamily="49" charset="0"/>
              </a:rPr>
              <a:t> </a:t>
            </a:r>
            <a:r>
              <a:rPr lang="nl-NL" sz="1600" b="0" dirty="0" err="1">
                <a:latin typeface="Lucida Console" pitchFamily="49" charset="0"/>
              </a:rPr>
              <a:t>coords</a:t>
            </a:r>
            <a:r>
              <a:rPr lang="nl-NL" sz="1600" b="0" dirty="0">
                <a:latin typeface="Lucida Console" pitchFamily="49" charset="0"/>
              </a:rPr>
              <a:t> </a:t>
            </a:r>
            <a:endParaRPr lang="nl-NL" sz="1600" b="0" dirty="0" smtClean="0">
              <a:latin typeface="Lucida Console" pitchFamily="49" charset="0"/>
            </a:endParaRPr>
          </a:p>
          <a:p>
            <a:r>
              <a:rPr lang="nl-NL" sz="1600" b="0" dirty="0" smtClean="0">
                <a:latin typeface="Lucida Console" pitchFamily="49" charset="0"/>
              </a:rPr>
              <a:t>p </a:t>
            </a:r>
            <a:r>
              <a:rPr lang="nl-NL" sz="1600" b="0" dirty="0">
                <a:latin typeface="Lucida Console" pitchFamily="49" charset="0"/>
              </a:rPr>
              <a:t>= </a:t>
            </a:r>
            <a:r>
              <a:rPr lang="nl-NL" sz="1600" b="0" dirty="0" err="1">
                <a:latin typeface="Lucida Console" pitchFamily="49" charset="0"/>
              </a:rPr>
              <a:t>ggplot</a:t>
            </a:r>
            <a:r>
              <a:rPr lang="nl-NL" sz="1600" b="0" dirty="0">
                <a:latin typeface="Lucida Console" pitchFamily="49" charset="0"/>
              </a:rPr>
              <a:t>(</a:t>
            </a:r>
            <a:r>
              <a:rPr lang="nl-NL" sz="1600" b="0" dirty="0" err="1">
                <a:latin typeface="Lucida Console" pitchFamily="49" charset="0"/>
              </a:rPr>
              <a:t>df</a:t>
            </a:r>
            <a:r>
              <a:rPr lang="nl-NL" sz="1600" b="0" dirty="0">
                <a:latin typeface="Lucida Console" pitchFamily="49" charset="0"/>
              </a:rPr>
              <a:t>, </a:t>
            </a:r>
            <a:r>
              <a:rPr lang="nl-NL" sz="1600" b="0" dirty="0" err="1">
                <a:latin typeface="Lucida Console" pitchFamily="49" charset="0"/>
              </a:rPr>
              <a:t>aes</a:t>
            </a:r>
            <a:r>
              <a:rPr lang="nl-NL" sz="1600" b="0" dirty="0">
                <a:latin typeface="Lucida Console" pitchFamily="49" charset="0"/>
              </a:rPr>
              <a:t>(x='x', y='y')) + </a:t>
            </a:r>
            <a:r>
              <a:rPr lang="nl-NL" sz="1600" b="0" dirty="0" err="1">
                <a:latin typeface="Lucida Console" pitchFamily="49" charset="0"/>
              </a:rPr>
              <a:t>geom_point</a:t>
            </a:r>
            <a:r>
              <a:rPr lang="nl-NL" sz="1600" b="0" dirty="0">
                <a:latin typeface="Lucida Console" pitchFamily="49" charset="0"/>
              </a:rPr>
              <a:t>() + </a:t>
            </a:r>
            <a:r>
              <a:rPr lang="nl-NL" sz="1600" b="0" dirty="0" err="1">
                <a:latin typeface="Lucida Console" pitchFamily="49" charset="0"/>
              </a:rPr>
              <a:t>coord_polar</a:t>
            </a:r>
            <a:r>
              <a:rPr lang="nl-NL" sz="1600" b="0" dirty="0">
                <a:latin typeface="Lucida Console" pitchFamily="49" charset="0"/>
              </a:rPr>
              <a:t>() print(p)</a:t>
            </a:r>
            <a:endParaRPr lang="nl-NL" sz="1600" b="0" dirty="0">
              <a:latin typeface="Lucida Console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018705"/>
            <a:ext cx="3549848" cy="296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3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052736"/>
            <a:ext cx="8229600" cy="936625"/>
          </a:xfrm>
        </p:spPr>
        <p:txBody>
          <a:bodyPr/>
          <a:lstStyle/>
          <a:p>
            <a:r>
              <a:rPr lang="en-US" dirty="0" smtClean="0"/>
              <a:t>Facets</a:t>
            </a:r>
            <a:endParaRPr lang="en-US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564904"/>
            <a:ext cx="3610744" cy="2088232"/>
          </a:xfrm>
        </p:spPr>
        <p:txBody>
          <a:bodyPr/>
          <a:lstStyle/>
          <a:p>
            <a:r>
              <a:rPr lang="en-US" sz="1800" dirty="0" smtClean="0"/>
              <a:t>With facets, small multiples are created.</a:t>
            </a:r>
          </a:p>
          <a:p>
            <a:r>
              <a:rPr lang="en-US" sz="1800" dirty="0" smtClean="0"/>
              <a:t>Each facet shows a subset of the data.</a:t>
            </a:r>
            <a:endParaRPr lang="en-US" sz="180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6A91-245A-4EEA-AE8E-55B4703156EE}" type="slidenum">
              <a:rPr lang="en-US"/>
              <a:pPr/>
              <a:t>15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Afgeronde rechthoek 8"/>
          <p:cNvSpPr/>
          <p:nvPr/>
        </p:nvSpPr>
        <p:spPr>
          <a:xfrm>
            <a:off x="1974623" y="4806392"/>
            <a:ext cx="5616624" cy="144068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600" b="0" dirty="0" err="1">
                <a:latin typeface="Lucida Console" pitchFamily="49" charset="0"/>
              </a:rPr>
              <a:t>ggplot</a:t>
            </a:r>
            <a:r>
              <a:rPr lang="nl-NL" sz="1600" b="0" dirty="0">
                <a:latin typeface="Lucida Console" pitchFamily="49" charset="0"/>
              </a:rPr>
              <a:t>(</a:t>
            </a:r>
            <a:r>
              <a:rPr lang="nl-NL" sz="1600" b="0" dirty="0" err="1">
                <a:latin typeface="Lucida Console" pitchFamily="49" charset="0"/>
              </a:rPr>
              <a:t>diamonds</a:t>
            </a:r>
            <a:r>
              <a:rPr lang="nl-NL" sz="1600" b="0" dirty="0">
                <a:latin typeface="Lucida Console" pitchFamily="49" charset="0"/>
              </a:rPr>
              <a:t>, </a:t>
            </a:r>
            <a:r>
              <a:rPr lang="nl-NL" sz="1600" b="0" dirty="0" err="1">
                <a:latin typeface="Lucida Console" pitchFamily="49" charset="0"/>
              </a:rPr>
              <a:t>aes</a:t>
            </a:r>
            <a:r>
              <a:rPr lang="nl-NL" sz="1600" b="0" dirty="0">
                <a:latin typeface="Lucida Console" pitchFamily="49" charset="0"/>
              </a:rPr>
              <a:t>(x='</a:t>
            </a:r>
            <a:r>
              <a:rPr lang="nl-NL" sz="1600" b="0" dirty="0" err="1">
                <a:latin typeface="Lucida Console" pitchFamily="49" charset="0"/>
              </a:rPr>
              <a:t>price</a:t>
            </a:r>
            <a:r>
              <a:rPr lang="nl-NL" sz="1600" b="0" dirty="0">
                <a:latin typeface="Lucida Console" pitchFamily="49" charset="0"/>
              </a:rPr>
              <a:t>')) + \     </a:t>
            </a:r>
            <a:r>
              <a:rPr lang="nl-NL" sz="1600" b="0" dirty="0" err="1">
                <a:latin typeface="Lucida Console" pitchFamily="49" charset="0"/>
              </a:rPr>
              <a:t>geom_histogram</a:t>
            </a:r>
            <a:r>
              <a:rPr lang="nl-NL" sz="1600" b="0" dirty="0">
                <a:latin typeface="Lucida Console" pitchFamily="49" charset="0"/>
              </a:rPr>
              <a:t>() + </a:t>
            </a:r>
            <a:r>
              <a:rPr lang="nl-NL" sz="1600" b="0" dirty="0" smtClean="0">
                <a:latin typeface="Lucida Console" pitchFamily="49" charset="0"/>
              </a:rPr>
              <a:t>\</a:t>
            </a:r>
          </a:p>
          <a:p>
            <a:r>
              <a:rPr lang="nl-NL" sz="1600" b="0" dirty="0" err="1" smtClean="0">
                <a:latin typeface="Lucida Console" pitchFamily="49" charset="0"/>
              </a:rPr>
              <a:t>facet_grid</a:t>
            </a:r>
            <a:r>
              <a:rPr lang="nl-NL" sz="1600" b="0" dirty="0">
                <a:latin typeface="Lucida Console" pitchFamily="49" charset="0"/>
              </a:rPr>
              <a:t>("cut")</a:t>
            </a:r>
            <a:endParaRPr lang="nl-NL" sz="1600" b="0" dirty="0">
              <a:latin typeface="Lucida Console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935" y="1737953"/>
            <a:ext cx="3903865" cy="281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0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3181"/>
            <a:ext cx="8229600" cy="936625"/>
          </a:xfrm>
        </p:spPr>
        <p:txBody>
          <a:bodyPr/>
          <a:lstStyle/>
          <a:p>
            <a:r>
              <a:rPr lang="en-US" dirty="0" smtClean="0"/>
              <a:t>Facets 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248" y="1417582"/>
            <a:ext cx="4968552" cy="351962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5861A5-2C05-4C5A-A63A-4BE7A8F0E728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  <p:sp>
        <p:nvSpPr>
          <p:cNvPr id="8" name="Afgeronde rechthoek 5"/>
          <p:cNvSpPr/>
          <p:nvPr/>
        </p:nvSpPr>
        <p:spPr>
          <a:xfrm>
            <a:off x="261988" y="4937211"/>
            <a:ext cx="8424812" cy="166014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1600" b="0" dirty="0" err="1">
                <a:solidFill>
                  <a:schemeClr val="tx1"/>
                </a:solidFill>
                <a:latin typeface="Lucida Console" pitchFamily="49" charset="0"/>
              </a:rPr>
              <a:t>ggplot</a:t>
            </a:r>
            <a:r>
              <a:rPr lang="nl-NL" sz="1600" b="0" dirty="0">
                <a:solidFill>
                  <a:schemeClr val="tx1"/>
                </a:solidFill>
                <a:latin typeface="Lucida Console" pitchFamily="49" charset="0"/>
              </a:rPr>
              <a:t>(</a:t>
            </a:r>
            <a:r>
              <a:rPr lang="nl-NL" sz="1600" b="0" dirty="0" err="1">
                <a:solidFill>
                  <a:schemeClr val="tx1"/>
                </a:solidFill>
                <a:latin typeface="Lucida Console" pitchFamily="49" charset="0"/>
              </a:rPr>
              <a:t>chopsticks</a:t>
            </a:r>
            <a:r>
              <a:rPr lang="nl-NL" sz="1600" b="0" dirty="0">
                <a:solidFill>
                  <a:schemeClr val="tx1"/>
                </a:solidFill>
                <a:latin typeface="Lucida Console" pitchFamily="49" charset="0"/>
              </a:rPr>
              <a:t>, </a:t>
            </a:r>
            <a:r>
              <a:rPr lang="nl-NL" sz="1600" b="0" dirty="0" err="1">
                <a:solidFill>
                  <a:schemeClr val="tx1"/>
                </a:solidFill>
                <a:latin typeface="Lucida Console" pitchFamily="49" charset="0"/>
              </a:rPr>
              <a:t>aes</a:t>
            </a:r>
            <a:r>
              <a:rPr lang="nl-NL" sz="1600" b="0" dirty="0">
                <a:solidFill>
                  <a:schemeClr val="tx1"/>
                </a:solidFill>
                <a:latin typeface="Lucida Console" pitchFamily="49" charset="0"/>
              </a:rPr>
              <a:t>(x='</a:t>
            </a:r>
            <a:r>
              <a:rPr lang="nl-NL" sz="1600" b="0" dirty="0" err="1">
                <a:solidFill>
                  <a:schemeClr val="tx1"/>
                </a:solidFill>
                <a:latin typeface="Lucida Console" pitchFamily="49" charset="0"/>
              </a:rPr>
              <a:t>chopstick_length</a:t>
            </a:r>
            <a:r>
              <a:rPr lang="nl-NL" sz="1600" b="0" dirty="0">
                <a:solidFill>
                  <a:schemeClr val="tx1"/>
                </a:solidFill>
                <a:latin typeface="Lucida Console" pitchFamily="49" charset="0"/>
              </a:rPr>
              <a:t>', y='</a:t>
            </a:r>
            <a:r>
              <a:rPr lang="nl-NL" sz="1600" b="0" dirty="0" err="1">
                <a:solidFill>
                  <a:schemeClr val="tx1"/>
                </a:solidFill>
                <a:latin typeface="Lucida Console" pitchFamily="49" charset="0"/>
              </a:rPr>
              <a:t>food_pinching_effeciency</a:t>
            </a:r>
            <a:r>
              <a:rPr lang="nl-NL" sz="1600" b="0" dirty="0">
                <a:solidFill>
                  <a:schemeClr val="tx1"/>
                </a:solidFill>
                <a:latin typeface="Lucida Console" pitchFamily="49" charset="0"/>
              </a:rPr>
              <a:t>')) + </a:t>
            </a:r>
            <a:r>
              <a:rPr lang="nl-NL" sz="1600" b="0" dirty="0" smtClean="0">
                <a:solidFill>
                  <a:schemeClr val="tx1"/>
                </a:solidFill>
                <a:latin typeface="Lucida Console" pitchFamily="49" charset="0"/>
              </a:rPr>
              <a:t>\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1600" b="0" dirty="0" err="1" smtClean="0">
                <a:solidFill>
                  <a:schemeClr val="tx1"/>
                </a:solidFill>
                <a:latin typeface="Lucida Console" pitchFamily="49" charset="0"/>
              </a:rPr>
              <a:t>geom_point</a:t>
            </a:r>
            <a:r>
              <a:rPr lang="nl-NL" sz="1600" b="0" dirty="0">
                <a:solidFill>
                  <a:schemeClr val="tx1"/>
                </a:solidFill>
                <a:latin typeface="Lucida Console" pitchFamily="49" charset="0"/>
              </a:rPr>
              <a:t>() + </a:t>
            </a:r>
            <a:r>
              <a:rPr lang="nl-NL" sz="1600" b="0" dirty="0" smtClean="0">
                <a:solidFill>
                  <a:schemeClr val="tx1"/>
                </a:solidFill>
                <a:latin typeface="Lucida Console" pitchFamily="49" charset="0"/>
              </a:rPr>
              <a:t>\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1600" b="0" dirty="0" err="1" smtClean="0">
                <a:solidFill>
                  <a:schemeClr val="tx1"/>
                </a:solidFill>
                <a:latin typeface="Lucida Console" pitchFamily="49" charset="0"/>
              </a:rPr>
              <a:t>geom_line</a:t>
            </a:r>
            <a:r>
              <a:rPr lang="nl-NL" sz="1600" b="0" dirty="0">
                <a:solidFill>
                  <a:schemeClr val="tx1"/>
                </a:solidFill>
                <a:latin typeface="Lucida Console" pitchFamily="49" charset="0"/>
              </a:rPr>
              <a:t>() + </a:t>
            </a:r>
            <a:r>
              <a:rPr lang="nl-NL" sz="1600" b="0" dirty="0" smtClean="0">
                <a:solidFill>
                  <a:schemeClr val="tx1"/>
                </a:solidFill>
                <a:latin typeface="Lucida Console" pitchFamily="49" charset="0"/>
              </a:rPr>
              <a:t>\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1600" b="0" dirty="0" err="1" smtClean="0">
                <a:solidFill>
                  <a:schemeClr val="tx1"/>
                </a:solidFill>
                <a:latin typeface="Lucida Console" pitchFamily="49" charset="0"/>
              </a:rPr>
              <a:t>scale_x_continuous</a:t>
            </a:r>
            <a:r>
              <a:rPr lang="nl-NL" sz="1600" b="0" dirty="0" smtClean="0">
                <a:solidFill>
                  <a:schemeClr val="tx1"/>
                </a:solidFill>
                <a:latin typeface="Lucida Console" pitchFamily="49" charset="0"/>
              </a:rPr>
              <a:t>(breaks</a:t>
            </a:r>
            <a:r>
              <a:rPr lang="nl-NL" sz="1600" b="0" dirty="0">
                <a:solidFill>
                  <a:schemeClr val="tx1"/>
                </a:solidFill>
                <a:latin typeface="Lucida Console" pitchFamily="49" charset="0"/>
              </a:rPr>
              <a:t>=[150, 250, 350]) + \    </a:t>
            </a:r>
            <a:r>
              <a:rPr lang="nl-NL" sz="1600" b="0" dirty="0" err="1">
                <a:solidFill>
                  <a:schemeClr val="tx1"/>
                </a:solidFill>
                <a:latin typeface="Lucida Console" pitchFamily="49" charset="0"/>
              </a:rPr>
              <a:t>facet_wrap</a:t>
            </a:r>
            <a:r>
              <a:rPr lang="nl-NL" sz="1600" b="0" dirty="0">
                <a:solidFill>
                  <a:schemeClr val="tx1"/>
                </a:solidFill>
                <a:latin typeface="Lucida Console" pitchFamily="49" charset="0"/>
              </a:rPr>
              <a:t>("</a:t>
            </a:r>
            <a:r>
              <a:rPr lang="nl-NL" sz="1600" b="0" dirty="0" err="1">
                <a:solidFill>
                  <a:schemeClr val="tx1"/>
                </a:solidFill>
                <a:latin typeface="Lucida Console" pitchFamily="49" charset="0"/>
              </a:rPr>
              <a:t>individual</a:t>
            </a:r>
            <a:r>
              <a:rPr lang="nl-NL" sz="1600" b="0" dirty="0">
                <a:solidFill>
                  <a:schemeClr val="tx1"/>
                </a:solidFill>
                <a:latin typeface="Lucida Console" pitchFamily="49" charset="0"/>
              </a:rPr>
              <a:t>")</a:t>
            </a:r>
            <a:endParaRPr lang="nl-NL" sz="1600" b="0" dirty="0">
              <a:solidFill>
                <a:schemeClr val="tx1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63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5861A5-2C05-4C5A-A63A-4BE7A8F0E728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  <p:sp>
        <p:nvSpPr>
          <p:cNvPr id="7" name="Titel 1"/>
          <p:cNvSpPr txBox="1">
            <a:spLocks/>
          </p:cNvSpPr>
          <p:nvPr/>
        </p:nvSpPr>
        <p:spPr bwMode="auto">
          <a:xfrm>
            <a:off x="251520" y="1024507"/>
            <a:ext cx="2808312" cy="1684413"/>
          </a:xfrm>
          <a:prstGeom prst="rect">
            <a:avLst/>
          </a:prstGeom>
          <a:solidFill>
            <a:srgbClr val="FFFFFF">
              <a:alpha val="50196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58775" indent="-358775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F5494"/>
                </a:solidFill>
                <a:latin typeface="+mj-lt"/>
                <a:ea typeface="+mj-ea"/>
                <a:cs typeface="+mj-cs"/>
              </a:defRPr>
            </a:lvl1pPr>
            <a:lvl2pPr marL="358775" indent="-358775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F5494"/>
                </a:solidFill>
                <a:latin typeface="Verdana" pitchFamily="34" charset="0"/>
              </a:defRPr>
            </a:lvl2pPr>
            <a:lvl3pPr marL="358775" indent="-358775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F5494"/>
                </a:solidFill>
                <a:latin typeface="Verdana" pitchFamily="34" charset="0"/>
              </a:defRPr>
            </a:lvl3pPr>
            <a:lvl4pPr marL="358775" indent="-358775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F5494"/>
                </a:solidFill>
                <a:latin typeface="Verdana" pitchFamily="34" charset="0"/>
              </a:defRPr>
            </a:lvl4pPr>
            <a:lvl5pPr marL="358775" indent="-358775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F5494"/>
                </a:solidFill>
                <a:latin typeface="Verdana" pitchFamily="34" charset="0"/>
              </a:defRPr>
            </a:lvl5pPr>
            <a:lvl6pPr marL="815975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F5494"/>
                </a:solidFill>
                <a:latin typeface="Verdana" pitchFamily="34" charset="0"/>
              </a:defRPr>
            </a:lvl6pPr>
            <a:lvl7pPr marL="1273175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F5494"/>
                </a:solidFill>
                <a:latin typeface="Verdana" pitchFamily="34" charset="0"/>
              </a:defRPr>
            </a:lvl7pPr>
            <a:lvl8pPr marL="1730375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F5494"/>
                </a:solidFill>
                <a:latin typeface="Verdana" pitchFamily="34" charset="0"/>
              </a:defRPr>
            </a:lvl8pPr>
            <a:lvl9pPr marL="2187575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F5494"/>
                </a:solidFill>
                <a:latin typeface="Verdana" pitchFamily="34" charset="0"/>
              </a:defRPr>
            </a:lvl9pPr>
          </a:lstStyle>
          <a:p>
            <a:pPr marL="0" indent="0"/>
            <a:r>
              <a:rPr lang="en-US" dirty="0" smtClean="0"/>
              <a:t>Facets example 2</a:t>
            </a:r>
            <a:endParaRPr lang="en-US" dirty="0"/>
          </a:p>
        </p:txBody>
      </p:sp>
      <p:sp>
        <p:nvSpPr>
          <p:cNvPr id="12" name="Afgeronde rechthoek 11"/>
          <p:cNvSpPr/>
          <p:nvPr/>
        </p:nvSpPr>
        <p:spPr>
          <a:xfrm>
            <a:off x="247750" y="5949280"/>
            <a:ext cx="8424936" cy="79208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1600" b="0" dirty="0" err="1">
                <a:solidFill>
                  <a:schemeClr val="tx1"/>
                </a:solidFill>
                <a:latin typeface="Lucida Console" pitchFamily="49" charset="0"/>
              </a:rPr>
              <a:t>ggplot</a:t>
            </a:r>
            <a:r>
              <a:rPr lang="nl-NL" sz="1600" b="0" dirty="0">
                <a:solidFill>
                  <a:schemeClr val="tx1"/>
                </a:solidFill>
                <a:latin typeface="Lucida Console" pitchFamily="49" charset="0"/>
              </a:rPr>
              <a:t>(</a:t>
            </a:r>
            <a:r>
              <a:rPr lang="nl-NL" sz="1600" b="0" dirty="0" err="1">
                <a:solidFill>
                  <a:schemeClr val="tx1"/>
                </a:solidFill>
                <a:latin typeface="Lucida Console" pitchFamily="49" charset="0"/>
              </a:rPr>
              <a:t>diamonds</a:t>
            </a:r>
            <a:r>
              <a:rPr lang="nl-NL" sz="1600" b="0" dirty="0">
                <a:solidFill>
                  <a:schemeClr val="tx1"/>
                </a:solidFill>
                <a:latin typeface="Lucida Console" pitchFamily="49" charset="0"/>
              </a:rPr>
              <a:t>, </a:t>
            </a:r>
            <a:r>
              <a:rPr lang="nl-NL" sz="1600" b="0" dirty="0" err="1">
                <a:solidFill>
                  <a:schemeClr val="tx1"/>
                </a:solidFill>
                <a:latin typeface="Lucida Console" pitchFamily="49" charset="0"/>
              </a:rPr>
              <a:t>aes</a:t>
            </a:r>
            <a:r>
              <a:rPr lang="nl-NL" sz="1600" b="0" dirty="0">
                <a:solidFill>
                  <a:schemeClr val="tx1"/>
                </a:solidFill>
                <a:latin typeface="Lucida Console" pitchFamily="49" charset="0"/>
              </a:rPr>
              <a:t>(x="</a:t>
            </a:r>
            <a:r>
              <a:rPr lang="nl-NL" sz="1600" b="0" dirty="0" err="1">
                <a:solidFill>
                  <a:schemeClr val="tx1"/>
                </a:solidFill>
                <a:latin typeface="Lucida Console" pitchFamily="49" charset="0"/>
              </a:rPr>
              <a:t>carat</a:t>
            </a:r>
            <a:r>
              <a:rPr lang="nl-NL" sz="1600" b="0" dirty="0">
                <a:solidFill>
                  <a:schemeClr val="tx1"/>
                </a:solidFill>
                <a:latin typeface="Lucida Console" pitchFamily="49" charset="0"/>
              </a:rPr>
              <a:t>", y="</a:t>
            </a:r>
            <a:r>
              <a:rPr lang="nl-NL" sz="1600" b="0" dirty="0" err="1">
                <a:solidFill>
                  <a:schemeClr val="tx1"/>
                </a:solidFill>
                <a:latin typeface="Lucida Console" pitchFamily="49" charset="0"/>
              </a:rPr>
              <a:t>price</a:t>
            </a:r>
            <a:r>
              <a:rPr lang="nl-NL" sz="1600" b="0" dirty="0">
                <a:solidFill>
                  <a:schemeClr val="tx1"/>
                </a:solidFill>
                <a:latin typeface="Lucida Console" pitchFamily="49" charset="0"/>
              </a:rPr>
              <a:t>", </a:t>
            </a:r>
            <a:r>
              <a:rPr lang="nl-NL" sz="1600" b="0" dirty="0" err="1">
                <a:solidFill>
                  <a:schemeClr val="tx1"/>
                </a:solidFill>
                <a:latin typeface="Lucida Console" pitchFamily="49" charset="0"/>
              </a:rPr>
              <a:t>color</a:t>
            </a:r>
            <a:r>
              <a:rPr lang="nl-NL" sz="1600" b="0" dirty="0">
                <a:solidFill>
                  <a:schemeClr val="tx1"/>
                </a:solidFill>
                <a:latin typeface="Lucida Console" pitchFamily="49" charset="0"/>
              </a:rPr>
              <a:t>="</a:t>
            </a:r>
            <a:r>
              <a:rPr lang="nl-NL" sz="1600" b="0" dirty="0" err="1">
                <a:solidFill>
                  <a:schemeClr val="tx1"/>
                </a:solidFill>
                <a:latin typeface="Lucida Console" pitchFamily="49" charset="0"/>
              </a:rPr>
              <a:t>color</a:t>
            </a:r>
            <a:r>
              <a:rPr lang="nl-NL" sz="1600" b="0" dirty="0">
                <a:solidFill>
                  <a:schemeClr val="tx1"/>
                </a:solidFill>
                <a:latin typeface="Lucida Console" pitchFamily="49" charset="0"/>
              </a:rPr>
              <a:t>", </a:t>
            </a:r>
            <a:r>
              <a:rPr lang="nl-NL" sz="1600" b="0" dirty="0" err="1">
                <a:solidFill>
                  <a:schemeClr val="tx1"/>
                </a:solidFill>
                <a:latin typeface="Lucida Console" pitchFamily="49" charset="0"/>
              </a:rPr>
              <a:t>shape</a:t>
            </a:r>
            <a:r>
              <a:rPr lang="nl-NL" sz="1600" b="0" dirty="0">
                <a:solidFill>
                  <a:schemeClr val="tx1"/>
                </a:solidFill>
                <a:latin typeface="Lucida Console" pitchFamily="49" charset="0"/>
              </a:rPr>
              <a:t>="cut")) + </a:t>
            </a:r>
            <a:r>
              <a:rPr lang="nl-NL" sz="1600" b="0" dirty="0" err="1">
                <a:solidFill>
                  <a:schemeClr val="tx1"/>
                </a:solidFill>
                <a:latin typeface="Lucida Console" pitchFamily="49" charset="0"/>
              </a:rPr>
              <a:t>geom_point</a:t>
            </a:r>
            <a:r>
              <a:rPr lang="nl-NL" sz="1600" b="0" dirty="0">
                <a:solidFill>
                  <a:schemeClr val="tx1"/>
                </a:solidFill>
                <a:latin typeface="Lucida Console" pitchFamily="49" charset="0"/>
              </a:rPr>
              <a:t>() + </a:t>
            </a:r>
            <a:r>
              <a:rPr lang="nl-NL" sz="1600" b="0" dirty="0" err="1">
                <a:solidFill>
                  <a:schemeClr val="tx1"/>
                </a:solidFill>
                <a:latin typeface="Lucida Console" pitchFamily="49" charset="0"/>
              </a:rPr>
              <a:t>facet_wrap</a:t>
            </a:r>
            <a:r>
              <a:rPr lang="nl-NL" sz="1600" b="0" dirty="0">
                <a:solidFill>
                  <a:schemeClr val="tx1"/>
                </a:solidFill>
                <a:latin typeface="Lucida Console" pitchFamily="49" charset="0"/>
              </a:rPr>
              <a:t>("</a:t>
            </a:r>
            <a:r>
              <a:rPr lang="nl-NL" sz="1600" b="0" dirty="0" err="1">
                <a:solidFill>
                  <a:schemeClr val="tx1"/>
                </a:solidFill>
                <a:latin typeface="Lucida Console" pitchFamily="49" charset="0"/>
              </a:rPr>
              <a:t>clarity</a:t>
            </a:r>
            <a:r>
              <a:rPr lang="nl-NL" sz="1600" b="0" dirty="0">
                <a:solidFill>
                  <a:schemeClr val="tx1"/>
                </a:solidFill>
                <a:latin typeface="Lucida Console" pitchFamily="49" charset="0"/>
              </a:rPr>
              <a:t>")</a:t>
            </a:r>
            <a:endParaRPr lang="nl-NL" sz="1600" b="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29" y="1700808"/>
            <a:ext cx="5342994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09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052736"/>
            <a:ext cx="8229600" cy="936625"/>
          </a:xfrm>
        </p:spPr>
        <p:txBody>
          <a:bodyPr/>
          <a:lstStyle/>
          <a:p>
            <a:r>
              <a:rPr lang="en-US" dirty="0" err="1" smtClean="0"/>
              <a:t>ggplot</a:t>
            </a:r>
            <a:r>
              <a:rPr lang="en-US" dirty="0" smtClean="0"/>
              <a:t> </a:t>
            </a:r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430137" y="2036960"/>
            <a:ext cx="8229600" cy="3633788"/>
          </a:xfrm>
        </p:spPr>
        <p:txBody>
          <a:bodyPr>
            <a:normAutofit lnSpcReduction="10000"/>
          </a:bodyPr>
          <a:lstStyle/>
          <a:p>
            <a:pPr marL="662940" lvl="1" indent="-342900"/>
            <a:r>
              <a:rPr lang="en-US" b="0" dirty="0" smtClean="0"/>
              <a:t>You can annotate plots</a:t>
            </a:r>
            <a:endParaRPr lang="en-US" b="0" dirty="0" smtClean="0"/>
          </a:p>
          <a:p>
            <a:pPr marL="662940" lvl="1" indent="-342900"/>
            <a:endParaRPr lang="en-US" b="0" dirty="0"/>
          </a:p>
          <a:p>
            <a:pPr marL="662940" lvl="1" indent="-342900"/>
            <a:endParaRPr lang="nl-NL" b="0" dirty="0" smtClean="0"/>
          </a:p>
          <a:p>
            <a:pPr marL="662940" lvl="1" indent="-342900"/>
            <a:endParaRPr lang="nl-NL" b="0" dirty="0"/>
          </a:p>
          <a:p>
            <a:pPr marL="662940" lvl="1" indent="-342900"/>
            <a:endParaRPr lang="nl-NL" b="0" dirty="0" smtClean="0"/>
          </a:p>
          <a:p>
            <a:pPr marL="662940" lvl="1" indent="-342900"/>
            <a:r>
              <a:rPr lang="nl-NL" b="0" dirty="0" err="1" smtClean="0"/>
              <a:t>Assign</a:t>
            </a:r>
            <a:r>
              <a:rPr lang="nl-NL" b="0" dirty="0" smtClean="0"/>
              <a:t> </a:t>
            </a:r>
            <a:r>
              <a:rPr lang="nl-NL" b="0" dirty="0"/>
              <a:t>a plot </a:t>
            </a:r>
            <a:r>
              <a:rPr lang="nl-NL" b="0" dirty="0" err="1"/>
              <a:t>to</a:t>
            </a:r>
            <a:r>
              <a:rPr lang="nl-NL" b="0" dirty="0"/>
              <a:t> a </a:t>
            </a:r>
            <a:r>
              <a:rPr lang="nl-NL" b="0" dirty="0" err="1"/>
              <a:t>variable</a:t>
            </a:r>
            <a:r>
              <a:rPr lang="nl-NL" b="0" dirty="0"/>
              <a:t>, </a:t>
            </a:r>
            <a:r>
              <a:rPr lang="nl-NL" b="0" dirty="0" err="1"/>
              <a:t>for</a:t>
            </a:r>
            <a:r>
              <a:rPr lang="nl-NL" b="0" dirty="0"/>
              <a:t> </a:t>
            </a:r>
            <a:r>
              <a:rPr lang="nl-NL" b="0" dirty="0" err="1"/>
              <a:t>instance</a:t>
            </a:r>
            <a:r>
              <a:rPr lang="nl-NL" b="0" dirty="0"/>
              <a:t> g</a:t>
            </a:r>
            <a:r>
              <a:rPr lang="nl-NL" b="0" dirty="0" smtClean="0"/>
              <a:t>:</a:t>
            </a:r>
          </a:p>
          <a:p>
            <a:pPr marL="662940" lvl="1" indent="-342900"/>
            <a:endParaRPr lang="nl-NL" b="0" dirty="0"/>
          </a:p>
          <a:p>
            <a:pPr marL="662940" lvl="1" indent="-342900"/>
            <a:endParaRPr lang="nl-NL" b="0" dirty="0" smtClean="0"/>
          </a:p>
          <a:p>
            <a:pPr marL="662940" lvl="1" indent="-342900"/>
            <a:endParaRPr lang="nl-NL" b="0" dirty="0" smtClean="0"/>
          </a:p>
          <a:p>
            <a:pPr marL="662940" lvl="1" indent="-342900"/>
            <a:r>
              <a:rPr lang="nl-NL" b="0" dirty="0" smtClean="0"/>
              <a:t>The </a:t>
            </a:r>
            <a:r>
              <a:rPr lang="nl-NL" b="0" dirty="0" err="1" smtClean="0"/>
              <a:t>function</a:t>
            </a:r>
            <a:r>
              <a:rPr lang="nl-NL" b="0" dirty="0" smtClean="0"/>
              <a:t> </a:t>
            </a:r>
            <a:r>
              <a:rPr lang="nl-NL" b="0" dirty="0" smtClean="0"/>
              <a:t>save </a:t>
            </a:r>
            <a:r>
              <a:rPr lang="nl-NL" b="0" dirty="0" err="1" smtClean="0"/>
              <a:t>saves</a:t>
            </a:r>
            <a:r>
              <a:rPr lang="nl-NL" b="0" dirty="0" smtClean="0"/>
              <a:t> the plot </a:t>
            </a:r>
            <a:r>
              <a:rPr lang="nl-NL" b="0" dirty="0" err="1" smtClean="0"/>
              <a:t>to</a:t>
            </a:r>
            <a:r>
              <a:rPr lang="nl-NL" b="0" dirty="0" smtClean="0"/>
              <a:t> the </a:t>
            </a:r>
            <a:r>
              <a:rPr lang="nl-NL" b="0" dirty="0" err="1" smtClean="0"/>
              <a:t>desired</a:t>
            </a:r>
            <a:r>
              <a:rPr lang="nl-NL" b="0" dirty="0" smtClean="0"/>
              <a:t> format:</a:t>
            </a:r>
            <a:endParaRPr lang="nl-NL" b="0" dirty="0"/>
          </a:p>
          <a:p>
            <a:pPr marL="320040" lvl="1" indent="0">
              <a:buNone/>
            </a:pPr>
            <a:endParaRPr lang="en-US" b="0" dirty="0">
              <a:latin typeface="Courier New" pitchFamily="49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E6BD-DE97-4A0C-9AD8-1DDB9772BF06}" type="slidenum">
              <a:rPr lang="en-US"/>
              <a:pPr/>
              <a:t>18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Afgeronde rechthoek 12"/>
          <p:cNvSpPr/>
          <p:nvPr/>
        </p:nvSpPr>
        <p:spPr>
          <a:xfrm>
            <a:off x="683568" y="2420888"/>
            <a:ext cx="7848872" cy="86409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b="0" dirty="0" err="1">
                <a:latin typeface="Lucida Console" pitchFamily="49" charset="0"/>
              </a:rPr>
              <a:t>ggplot</a:t>
            </a:r>
            <a:r>
              <a:rPr lang="en-GB" sz="1600" b="0" dirty="0">
                <a:latin typeface="Lucida Console" pitchFamily="49" charset="0"/>
              </a:rPr>
              <a:t>(</a:t>
            </a:r>
            <a:r>
              <a:rPr lang="en-GB" sz="1600" b="0" dirty="0" err="1">
                <a:latin typeface="Lucida Console" pitchFamily="49" charset="0"/>
              </a:rPr>
              <a:t>mtcars</a:t>
            </a:r>
            <a:r>
              <a:rPr lang="en-GB" sz="1600" b="0" dirty="0">
                <a:latin typeface="Lucida Console" pitchFamily="49" charset="0"/>
              </a:rPr>
              <a:t>, </a:t>
            </a:r>
            <a:r>
              <a:rPr lang="en-GB" sz="1600" b="0" dirty="0" err="1">
                <a:latin typeface="Lucida Console" pitchFamily="49" charset="0"/>
              </a:rPr>
              <a:t>aes</a:t>
            </a:r>
            <a:r>
              <a:rPr lang="en-GB" sz="1600" b="0" dirty="0">
                <a:latin typeface="Lucida Console" pitchFamily="49" charset="0"/>
              </a:rPr>
              <a:t>(x='mpg')) + </a:t>
            </a:r>
            <a:r>
              <a:rPr lang="en-GB" sz="1600" b="0" dirty="0" err="1">
                <a:latin typeface="Lucida Console" pitchFamily="49" charset="0"/>
              </a:rPr>
              <a:t>geom_histogram</a:t>
            </a:r>
            <a:r>
              <a:rPr lang="en-GB" sz="1600" b="0" dirty="0">
                <a:latin typeface="Lucida Console" pitchFamily="49" charset="0"/>
              </a:rPr>
              <a:t>() + </a:t>
            </a:r>
            <a:r>
              <a:rPr lang="en-GB" sz="1600" b="0" dirty="0" smtClean="0">
                <a:latin typeface="Lucida Console" pitchFamily="49" charset="0"/>
              </a:rPr>
              <a:t>\</a:t>
            </a:r>
          </a:p>
          <a:p>
            <a:r>
              <a:rPr lang="en-GB" sz="1600" b="0" dirty="0">
                <a:latin typeface="Lucida Console" pitchFamily="49" charset="0"/>
              </a:rPr>
              <a:t> </a:t>
            </a:r>
            <a:r>
              <a:rPr lang="en-GB" sz="1600" b="0" dirty="0" smtClean="0">
                <a:latin typeface="Lucida Console" pitchFamily="49" charset="0"/>
              </a:rPr>
              <a:t>     </a:t>
            </a:r>
            <a:r>
              <a:rPr lang="en-GB" sz="1600" b="0" dirty="0" err="1" smtClean="0">
                <a:latin typeface="Lucida Console" pitchFamily="49" charset="0"/>
              </a:rPr>
              <a:t>xlab</a:t>
            </a:r>
            <a:r>
              <a:rPr lang="en-GB" sz="1600" b="0" dirty="0">
                <a:latin typeface="Lucida Console" pitchFamily="49" charset="0"/>
              </a:rPr>
              <a:t>("Miles per Gallon") + </a:t>
            </a:r>
            <a:r>
              <a:rPr lang="en-GB" sz="1600" b="0" dirty="0" err="1">
                <a:latin typeface="Lucida Console" pitchFamily="49" charset="0"/>
              </a:rPr>
              <a:t>ylab</a:t>
            </a:r>
            <a:r>
              <a:rPr lang="en-GB" sz="1600" b="0" dirty="0">
                <a:latin typeface="Lucida Console" pitchFamily="49" charset="0"/>
              </a:rPr>
              <a:t>("# of Cars") </a:t>
            </a:r>
            <a:endParaRPr lang="en-GB" sz="1600" b="0" dirty="0">
              <a:latin typeface="Lucida Console" pitchFamily="49" charset="0"/>
            </a:endParaRPr>
          </a:p>
        </p:txBody>
      </p:sp>
      <p:sp>
        <p:nvSpPr>
          <p:cNvPr id="14" name="Afgeronde rechthoek 13"/>
          <p:cNvSpPr/>
          <p:nvPr/>
        </p:nvSpPr>
        <p:spPr>
          <a:xfrm>
            <a:off x="755576" y="4077072"/>
            <a:ext cx="5760640" cy="86409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600" b="0" dirty="0">
                <a:latin typeface="Lucida Console" pitchFamily="49" charset="0"/>
              </a:rPr>
              <a:t>g </a:t>
            </a:r>
            <a:r>
              <a:rPr lang="nl-NL" sz="1600" b="0" dirty="0">
                <a:latin typeface="Lucida Console" pitchFamily="49" charset="0"/>
              </a:rPr>
              <a:t>=</a:t>
            </a:r>
            <a:r>
              <a:rPr lang="nl-NL" sz="1600" b="0" dirty="0" smtClean="0">
                <a:latin typeface="Lucida Console" pitchFamily="49" charset="0"/>
              </a:rPr>
              <a:t> </a:t>
            </a:r>
            <a:r>
              <a:rPr lang="nl-NL" sz="1600" b="0" dirty="0" err="1">
                <a:latin typeface="Lucida Console" pitchFamily="49" charset="0"/>
              </a:rPr>
              <a:t>ggplot</a:t>
            </a:r>
            <a:r>
              <a:rPr lang="nl-NL" sz="1600" b="0" dirty="0">
                <a:latin typeface="Lucida Console" pitchFamily="49" charset="0"/>
              </a:rPr>
              <a:t>(</a:t>
            </a:r>
            <a:r>
              <a:rPr lang="nl-NL" sz="1600" b="0" dirty="0" err="1">
                <a:latin typeface="Lucida Console" pitchFamily="49" charset="0"/>
              </a:rPr>
              <a:t>mpg</a:t>
            </a:r>
            <a:r>
              <a:rPr lang="nl-NL" sz="1600" b="0" dirty="0">
                <a:latin typeface="Lucida Console" pitchFamily="49" charset="0"/>
              </a:rPr>
              <a:t>, </a:t>
            </a:r>
            <a:r>
              <a:rPr lang="nl-NL" sz="1600" b="0" dirty="0" err="1">
                <a:latin typeface="Lucida Console" pitchFamily="49" charset="0"/>
              </a:rPr>
              <a:t>aes</a:t>
            </a:r>
            <a:r>
              <a:rPr lang="nl-NL" sz="1600" b="0" dirty="0">
                <a:latin typeface="Lucida Console" pitchFamily="49" charset="0"/>
              </a:rPr>
              <a:t>(x = </a:t>
            </a:r>
            <a:r>
              <a:rPr lang="nl-NL" sz="1600" b="0" dirty="0" err="1">
                <a:latin typeface="Lucida Console" pitchFamily="49" charset="0"/>
              </a:rPr>
              <a:t>displ</a:t>
            </a:r>
            <a:r>
              <a:rPr lang="nl-NL" sz="1600" b="0" dirty="0">
                <a:latin typeface="Lucida Console" pitchFamily="49" charset="0"/>
              </a:rPr>
              <a:t>, y = </a:t>
            </a:r>
            <a:r>
              <a:rPr lang="nl-NL" sz="1600" b="0" dirty="0" err="1">
                <a:latin typeface="Lucida Console" pitchFamily="49" charset="0"/>
              </a:rPr>
              <a:t>cty</a:t>
            </a:r>
            <a:r>
              <a:rPr lang="nl-NL" sz="1600" b="0" dirty="0" smtClean="0">
                <a:latin typeface="Lucida Console" pitchFamily="49" charset="0"/>
              </a:rPr>
              <a:t>)) </a:t>
            </a:r>
            <a:r>
              <a:rPr lang="nl-NL" sz="1600" b="0" dirty="0">
                <a:latin typeface="Lucida Console" pitchFamily="49" charset="0"/>
              </a:rPr>
              <a:t>+ </a:t>
            </a:r>
            <a:r>
              <a:rPr lang="nl-NL" sz="1600" b="0" dirty="0" err="1">
                <a:latin typeface="Lucida Console" pitchFamily="49" charset="0"/>
              </a:rPr>
              <a:t>geom_point</a:t>
            </a:r>
            <a:r>
              <a:rPr lang="nl-NL" sz="1600" b="0" dirty="0">
                <a:latin typeface="Lucida Console" pitchFamily="49" charset="0"/>
              </a:rPr>
              <a:t>()</a:t>
            </a:r>
          </a:p>
        </p:txBody>
      </p:sp>
      <p:sp>
        <p:nvSpPr>
          <p:cNvPr id="15" name="Afgeronde rechthoek 14"/>
          <p:cNvSpPr/>
          <p:nvPr/>
        </p:nvSpPr>
        <p:spPr>
          <a:xfrm>
            <a:off x="828775" y="5517232"/>
            <a:ext cx="5831457" cy="86409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600" b="0" dirty="0" err="1" smtClean="0">
                <a:latin typeface="Lucida Console" pitchFamily="49" charset="0"/>
              </a:rPr>
              <a:t>g.save</a:t>
            </a:r>
            <a:r>
              <a:rPr lang="nl-NL" sz="1600" b="0" dirty="0" smtClean="0">
                <a:latin typeface="Lucida Console" pitchFamily="49" charset="0"/>
              </a:rPr>
              <a:t>(</a:t>
            </a:r>
            <a:r>
              <a:rPr lang="nl-NL" sz="1600" b="0" dirty="0" smtClean="0">
                <a:latin typeface="Lucida Console" pitchFamily="49" charset="0"/>
              </a:rPr>
              <a:t>“</a:t>
            </a:r>
            <a:r>
              <a:rPr lang="nl-NL" sz="1600" b="0" dirty="0" err="1" smtClean="0">
                <a:latin typeface="Lucida Console" pitchFamily="49" charset="0"/>
              </a:rPr>
              <a:t>myimage.png</a:t>
            </a:r>
            <a:r>
              <a:rPr lang="nl-NL" sz="1600" b="0" dirty="0" smtClean="0">
                <a:latin typeface="Lucida Console" pitchFamily="49" charset="0"/>
              </a:rPr>
              <a:t>”)</a:t>
            </a:r>
            <a:endParaRPr lang="nl-NL" sz="1600" b="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73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Folium: Thematic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thematic map is a visualization where statistical information with a spatial component is shown</a:t>
            </a:r>
            <a:r>
              <a:rPr lang="en-US" dirty="0" smtClean="0"/>
              <a:t>.</a:t>
            </a:r>
          </a:p>
          <a:p>
            <a:r>
              <a:rPr lang="en-US" dirty="0" smtClean="0"/>
              <a:t>Other libraries are: </a:t>
            </a:r>
            <a:r>
              <a:rPr lang="en-US" dirty="0" err="1" smtClean="0"/>
              <a:t>Basemap</a:t>
            </a:r>
            <a:r>
              <a:rPr lang="en-US" dirty="0" smtClean="0"/>
              <a:t>, </a:t>
            </a:r>
            <a:r>
              <a:rPr lang="en-US" dirty="0" err="1" smtClean="0"/>
              <a:t>Cartopy</a:t>
            </a:r>
            <a:r>
              <a:rPr lang="en-US" dirty="0" smtClean="0"/>
              <a:t>, Iris</a:t>
            </a:r>
          </a:p>
          <a:p>
            <a:r>
              <a:rPr lang="en-US" dirty="0"/>
              <a:t>Folium builds on the data wrangling strengths of the Python ecosystem and the mapping strengths of the </a:t>
            </a:r>
            <a:r>
              <a:rPr lang="en-US" dirty="0" err="1"/>
              <a:t>Leaflet.js</a:t>
            </a:r>
            <a:r>
              <a:rPr lang="en-US" dirty="0"/>
              <a:t> library. </a:t>
            </a:r>
            <a:endParaRPr lang="en-US" dirty="0" smtClean="0"/>
          </a:p>
          <a:p>
            <a:r>
              <a:rPr lang="en-US" dirty="0" smtClean="0"/>
              <a:t>Manipulate </a:t>
            </a:r>
            <a:r>
              <a:rPr lang="en-US" dirty="0"/>
              <a:t>your data in Python, then visualize it in on a Leaflet map via Folium.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5861A5-2C05-4C5A-A63A-4BE7A8F0E728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868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68313" y="1555750"/>
            <a:ext cx="8229600" cy="936625"/>
          </a:xfrm>
        </p:spPr>
        <p:txBody>
          <a:bodyPr/>
          <a:lstStyle/>
          <a:p>
            <a:r>
              <a:rPr lang="en-US" noProof="0" dirty="0" smtClean="0"/>
              <a:t>Outline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57200" y="2565400"/>
            <a:ext cx="8229600" cy="3633788"/>
          </a:xfrm>
        </p:spPr>
        <p:txBody>
          <a:bodyPr/>
          <a:lstStyle/>
          <a:p>
            <a:pPr>
              <a:buFontTx/>
              <a:buChar char="•"/>
            </a:pPr>
            <a:endParaRPr lang="en-US" sz="2000" dirty="0" smtClean="0"/>
          </a:p>
          <a:p>
            <a:pPr>
              <a:buFontTx/>
              <a:buChar char="•"/>
            </a:pPr>
            <a:r>
              <a:rPr lang="en-US" sz="2000" dirty="0" smtClean="0"/>
              <a:t>Overview </a:t>
            </a:r>
            <a:r>
              <a:rPr lang="en-US" sz="2000" dirty="0" smtClean="0"/>
              <a:t>data visualization in </a:t>
            </a:r>
            <a:r>
              <a:rPr lang="en-US" sz="2000" dirty="0" smtClean="0"/>
              <a:t>Python</a:t>
            </a:r>
            <a:endParaRPr lang="en-US" sz="2000" dirty="0" smtClean="0"/>
          </a:p>
          <a:p>
            <a:pPr>
              <a:buFontTx/>
              <a:buChar char="•"/>
            </a:pPr>
            <a:r>
              <a:rPr lang="en-US" sz="2000" dirty="0" err="1" smtClean="0"/>
              <a:t>ggplot</a:t>
            </a:r>
            <a:endParaRPr lang="en-US" sz="2000" dirty="0" smtClean="0"/>
          </a:p>
          <a:p>
            <a:pPr>
              <a:buFontTx/>
              <a:buChar char="•"/>
            </a:pPr>
            <a:r>
              <a:rPr lang="en-US" sz="2000" noProof="0" dirty="0" err="1" smtClean="0"/>
              <a:t>Fol</a:t>
            </a:r>
            <a:r>
              <a:rPr lang="en-US" sz="2000" dirty="0" err="1" smtClean="0"/>
              <a:t>ium</a:t>
            </a:r>
            <a:endParaRPr lang="en-US" sz="2000" noProof="0" dirty="0" smtClean="0"/>
          </a:p>
          <a:p>
            <a:pPr>
              <a:buFontTx/>
              <a:buChar char="•"/>
            </a:pPr>
            <a:r>
              <a:rPr lang="en-US" sz="2000" noProof="0" dirty="0" smtClean="0"/>
              <a:t>Conclusion</a:t>
            </a:r>
            <a:endParaRPr lang="en-US" sz="20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0CE548-FE72-4171-836C-FE90F9DDCBA0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Folium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Built-in </a:t>
            </a:r>
            <a:r>
              <a:rPr lang="en-US" dirty="0" err="1"/>
              <a:t>tilesets</a:t>
            </a:r>
            <a:r>
              <a:rPr lang="en-US" dirty="0"/>
              <a:t> from </a:t>
            </a:r>
            <a:r>
              <a:rPr lang="en-US" dirty="0" err="1"/>
              <a:t>OpenStreetMap</a:t>
            </a:r>
            <a:r>
              <a:rPr lang="en-US" dirty="0"/>
              <a:t>, MapQuest Open, MapQuest Open Aerial, </a:t>
            </a:r>
            <a:r>
              <a:rPr lang="en-US" dirty="0" err="1"/>
              <a:t>Mapbox</a:t>
            </a:r>
            <a:r>
              <a:rPr lang="en-US" dirty="0"/>
              <a:t>, and </a:t>
            </a:r>
            <a:r>
              <a:rPr lang="en-US" dirty="0" smtClean="0"/>
              <a:t>Stamen </a:t>
            </a:r>
          </a:p>
          <a:p>
            <a:pPr lvl="1"/>
            <a:r>
              <a:rPr lang="en-US" b="0" dirty="0"/>
              <a:t>S</a:t>
            </a:r>
            <a:r>
              <a:rPr lang="en-US" b="0" dirty="0" smtClean="0"/>
              <a:t>upports </a:t>
            </a:r>
            <a:r>
              <a:rPr lang="en-US" b="0" dirty="0"/>
              <a:t>custom </a:t>
            </a:r>
            <a:r>
              <a:rPr lang="en-US" b="0" dirty="0" err="1"/>
              <a:t>tilesets</a:t>
            </a:r>
            <a:r>
              <a:rPr lang="en-US" b="0" dirty="0"/>
              <a:t> with </a:t>
            </a:r>
            <a:r>
              <a:rPr lang="en-US" b="0" dirty="0" err="1"/>
              <a:t>Mapbox</a:t>
            </a:r>
            <a:r>
              <a:rPr lang="en-US" b="0" dirty="0"/>
              <a:t> or </a:t>
            </a:r>
            <a:r>
              <a:rPr lang="en-US" b="0" dirty="0" err="1"/>
              <a:t>Cloudmade</a:t>
            </a:r>
            <a:r>
              <a:rPr lang="en-US" b="0" dirty="0"/>
              <a:t> API keys. </a:t>
            </a:r>
            <a:endParaRPr lang="en-US" b="0" dirty="0" smtClean="0"/>
          </a:p>
          <a:p>
            <a:r>
              <a:rPr lang="en-US" dirty="0" smtClean="0"/>
              <a:t>Supports </a:t>
            </a:r>
            <a:r>
              <a:rPr lang="en-US" dirty="0" err="1" smtClean="0"/>
              <a:t>GeoJSON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TopoJSON</a:t>
            </a:r>
            <a:r>
              <a:rPr lang="en-US" dirty="0"/>
              <a:t> overlays, </a:t>
            </a:r>
            <a:endParaRPr lang="en-US" dirty="0" smtClean="0"/>
          </a:p>
          <a:p>
            <a:pPr lvl="1"/>
            <a:r>
              <a:rPr lang="en-US" b="0" dirty="0" smtClean="0"/>
              <a:t>as </a:t>
            </a:r>
            <a:r>
              <a:rPr lang="en-US" b="0" dirty="0"/>
              <a:t>well as the binding of data to those overlays to create choropleth maps with color-brewer color schemes.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5861A5-2C05-4C5A-A63A-4BE7A8F0E728}" type="slidenum">
              <a:rPr lang="en-GB" smtClean="0"/>
              <a:pPr>
                <a:defRPr/>
              </a:pPr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8610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5861A5-2C05-4C5A-A63A-4BE7A8F0E728}" type="slidenum">
              <a:rPr lang="en-GB" smtClean="0"/>
              <a:pPr>
                <a:defRPr/>
              </a:pPr>
              <a:t>21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276872"/>
            <a:ext cx="6071616" cy="3633216"/>
          </a:xfrm>
          <a:prstGeom prst="rect">
            <a:avLst/>
          </a:prstGeom>
        </p:spPr>
      </p:pic>
      <p:sp>
        <p:nvSpPr>
          <p:cNvPr id="11" name="Afgeronde rechthoek 8"/>
          <p:cNvSpPr/>
          <p:nvPr/>
        </p:nvSpPr>
        <p:spPr>
          <a:xfrm>
            <a:off x="995559" y="6015012"/>
            <a:ext cx="6615809" cy="50380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600" b="0" dirty="0" err="1">
                <a:latin typeface="Lucida Console" pitchFamily="49" charset="0"/>
              </a:rPr>
              <a:t>folium.Map</a:t>
            </a:r>
            <a:r>
              <a:rPr lang="nl-NL" sz="1600" b="0" dirty="0">
                <a:latin typeface="Lucida Console" pitchFamily="49" charset="0"/>
              </a:rPr>
              <a:t>(</a:t>
            </a:r>
            <a:r>
              <a:rPr lang="nl-NL" sz="1600" b="0" dirty="0" err="1">
                <a:latin typeface="Lucida Console" pitchFamily="49" charset="0"/>
              </a:rPr>
              <a:t>location</a:t>
            </a:r>
            <a:r>
              <a:rPr lang="nl-NL" sz="1600" b="0" dirty="0">
                <a:latin typeface="Lucida Console" pitchFamily="49" charset="0"/>
              </a:rPr>
              <a:t>=[50.89, 5.99], </a:t>
            </a:r>
            <a:r>
              <a:rPr lang="nl-NL" sz="1600" b="0" dirty="0" err="1">
                <a:latin typeface="Lucida Console" pitchFamily="49" charset="0"/>
              </a:rPr>
              <a:t>zoom_start</a:t>
            </a:r>
            <a:r>
              <a:rPr lang="nl-NL" sz="1600" b="0" dirty="0">
                <a:latin typeface="Lucida Console" pitchFamily="49" charset="0"/>
              </a:rPr>
              <a:t>=14)</a:t>
            </a:r>
            <a:endParaRPr lang="nl-NL" sz="1600" b="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41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5861A5-2C05-4C5A-A63A-4BE7A8F0E728}" type="slidenum">
              <a:rPr lang="en-GB" smtClean="0"/>
              <a:pPr>
                <a:defRPr/>
              </a:pPr>
              <a:t>22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276872"/>
            <a:ext cx="6192688" cy="3709389"/>
          </a:xfrm>
          <a:prstGeom prst="rect">
            <a:avLst/>
          </a:prstGeom>
        </p:spPr>
      </p:pic>
      <p:sp>
        <p:nvSpPr>
          <p:cNvPr id="8" name="Afgeronde rechthoek 8"/>
          <p:cNvSpPr/>
          <p:nvPr/>
        </p:nvSpPr>
        <p:spPr>
          <a:xfrm>
            <a:off x="172876" y="6093296"/>
            <a:ext cx="8971123" cy="50380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600" b="0" dirty="0" err="1">
                <a:latin typeface="Lucida Console" pitchFamily="49" charset="0"/>
              </a:rPr>
              <a:t>folium.Map</a:t>
            </a:r>
            <a:r>
              <a:rPr lang="nl-NL" sz="1600" b="0" dirty="0">
                <a:latin typeface="Lucida Console" pitchFamily="49" charset="0"/>
              </a:rPr>
              <a:t>(</a:t>
            </a:r>
            <a:r>
              <a:rPr lang="nl-NL" sz="1600" b="0" dirty="0" err="1">
                <a:latin typeface="Lucida Console" pitchFamily="49" charset="0"/>
              </a:rPr>
              <a:t>location</a:t>
            </a:r>
            <a:r>
              <a:rPr lang="nl-NL" sz="1600" b="0" dirty="0">
                <a:latin typeface="Lucida Console" pitchFamily="49" charset="0"/>
              </a:rPr>
              <a:t>=[50.89, 5.99], </a:t>
            </a:r>
            <a:r>
              <a:rPr lang="nl-NL" sz="1600" b="0" dirty="0" err="1" smtClean="0">
                <a:latin typeface="Lucida Console" pitchFamily="49" charset="0"/>
              </a:rPr>
              <a:t>zoom_start</a:t>
            </a:r>
            <a:r>
              <a:rPr lang="nl-NL" sz="1600" b="0" dirty="0">
                <a:latin typeface="Lucida Console" pitchFamily="49" charset="0"/>
              </a:rPr>
              <a:t>=14, </a:t>
            </a:r>
            <a:r>
              <a:rPr lang="nl-NL" sz="1600" b="0" dirty="0" err="1">
                <a:latin typeface="Lucida Console" pitchFamily="49" charset="0"/>
              </a:rPr>
              <a:t>tiles</a:t>
            </a:r>
            <a:r>
              <a:rPr lang="nl-NL" sz="1600" b="0" dirty="0">
                <a:latin typeface="Lucida Console" pitchFamily="49" charset="0"/>
              </a:rPr>
              <a:t>='</a:t>
            </a:r>
            <a:r>
              <a:rPr lang="nl-NL" sz="1600" b="0" dirty="0" err="1">
                <a:latin typeface="Lucida Console" pitchFamily="49" charset="0"/>
              </a:rPr>
              <a:t>Stamen</a:t>
            </a:r>
            <a:r>
              <a:rPr lang="nl-NL" sz="1600" b="0" dirty="0">
                <a:latin typeface="Lucida Console" pitchFamily="49" charset="0"/>
              </a:rPr>
              <a:t> Toner')</a:t>
            </a:r>
            <a:endParaRPr lang="nl-NL" sz="1600" b="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16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GeoJSON</a:t>
            </a:r>
            <a:r>
              <a:rPr lang="en-US" dirty="0"/>
              <a:t>/</a:t>
            </a:r>
            <a:r>
              <a:rPr lang="en-US" dirty="0" err="1"/>
              <a:t>TopoJSON</a:t>
            </a:r>
            <a:r>
              <a:rPr lang="en-US" dirty="0"/>
              <a:t> Overlays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994" y="2492896"/>
            <a:ext cx="5880238" cy="305772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5861A5-2C05-4C5A-A63A-4BE7A8F0E728}" type="slidenum">
              <a:rPr lang="en-GB" smtClean="0"/>
              <a:pPr>
                <a:defRPr/>
              </a:pPr>
              <a:t>23</a:t>
            </a:fld>
            <a:endParaRPr lang="en-GB" dirty="0"/>
          </a:p>
        </p:txBody>
      </p:sp>
      <p:sp>
        <p:nvSpPr>
          <p:cNvPr id="6" name="Afgeronde rechthoek 8"/>
          <p:cNvSpPr/>
          <p:nvPr/>
        </p:nvSpPr>
        <p:spPr>
          <a:xfrm>
            <a:off x="827053" y="5661248"/>
            <a:ext cx="7512119" cy="10602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0" dirty="0" err="1">
                <a:latin typeface="Lucida Console" pitchFamily="49" charset="0"/>
              </a:rPr>
              <a:t>ice_map</a:t>
            </a:r>
            <a:r>
              <a:rPr lang="en-US" sz="1200" b="0" dirty="0">
                <a:latin typeface="Lucida Console" pitchFamily="49" charset="0"/>
              </a:rPr>
              <a:t> = </a:t>
            </a:r>
            <a:r>
              <a:rPr lang="en-US" sz="1200" b="0" dirty="0" err="1">
                <a:latin typeface="Lucida Console" pitchFamily="49" charset="0"/>
              </a:rPr>
              <a:t>folium.Map</a:t>
            </a:r>
            <a:r>
              <a:rPr lang="en-US" sz="1200" b="0" dirty="0">
                <a:latin typeface="Lucida Console" pitchFamily="49" charset="0"/>
              </a:rPr>
              <a:t>(location=[-</a:t>
            </a:r>
            <a:r>
              <a:rPr lang="en-US" sz="1200" b="0" dirty="0" smtClean="0">
                <a:latin typeface="Lucida Console" pitchFamily="49" charset="0"/>
              </a:rPr>
              <a:t>59, </a:t>
            </a:r>
            <a:r>
              <a:rPr lang="en-US" sz="1200" b="0" dirty="0">
                <a:latin typeface="Lucida Console" pitchFamily="49" charset="0"/>
              </a:rPr>
              <a:t>-</a:t>
            </a:r>
            <a:r>
              <a:rPr lang="en-US" sz="1200" b="0" dirty="0" smtClean="0">
                <a:latin typeface="Lucida Console" pitchFamily="49" charset="0"/>
              </a:rPr>
              <a:t>11], tiles</a:t>
            </a:r>
            <a:r>
              <a:rPr lang="en-US" sz="1200" b="0" dirty="0">
                <a:latin typeface="Lucida Console" pitchFamily="49" charset="0"/>
              </a:rPr>
              <a:t>='</a:t>
            </a:r>
            <a:r>
              <a:rPr lang="en-US" sz="1200" b="0" dirty="0" err="1">
                <a:latin typeface="Lucida Console" pitchFamily="49" charset="0"/>
              </a:rPr>
              <a:t>Mapbox</a:t>
            </a:r>
            <a:r>
              <a:rPr lang="en-US" sz="1200" b="0" dirty="0">
                <a:latin typeface="Lucida Console" pitchFamily="49" charset="0"/>
              </a:rPr>
              <a:t> Bright', </a:t>
            </a:r>
            <a:r>
              <a:rPr lang="en-US" sz="1200" b="0" dirty="0" err="1">
                <a:latin typeface="Lucida Console" pitchFamily="49" charset="0"/>
              </a:rPr>
              <a:t>zoom_start</a:t>
            </a:r>
            <a:r>
              <a:rPr lang="en-US" sz="1200" b="0" dirty="0">
                <a:latin typeface="Lucida Console" pitchFamily="49" charset="0"/>
              </a:rPr>
              <a:t>=2</a:t>
            </a:r>
            <a:r>
              <a:rPr lang="en-US" sz="1200" b="0" dirty="0" smtClean="0">
                <a:latin typeface="Lucida Console" pitchFamily="49" charset="0"/>
              </a:rPr>
              <a:t>)</a:t>
            </a:r>
          </a:p>
          <a:p>
            <a:r>
              <a:rPr lang="en-US" sz="1200" b="0" dirty="0" err="1">
                <a:latin typeface="Lucida Console" pitchFamily="49" charset="0"/>
              </a:rPr>
              <a:t>ice_map.geo_json</a:t>
            </a:r>
            <a:r>
              <a:rPr lang="en-US" sz="1200" b="0" dirty="0">
                <a:latin typeface="Lucida Console" pitchFamily="49" charset="0"/>
              </a:rPr>
              <a:t>(</a:t>
            </a:r>
            <a:r>
              <a:rPr lang="en-US" sz="1200" b="0" dirty="0" err="1">
                <a:latin typeface="Lucida Console" pitchFamily="49" charset="0"/>
              </a:rPr>
              <a:t>geo_path</a:t>
            </a:r>
            <a:r>
              <a:rPr lang="en-US" sz="1200" b="0" dirty="0">
                <a:latin typeface="Lucida Console" pitchFamily="49" charset="0"/>
              </a:rPr>
              <a:t>=</a:t>
            </a:r>
            <a:r>
              <a:rPr lang="en-US" sz="1200" b="0" dirty="0" err="1">
                <a:latin typeface="Lucida Console" pitchFamily="49" charset="0"/>
              </a:rPr>
              <a:t>geo_path</a:t>
            </a:r>
            <a:r>
              <a:rPr lang="en-US" sz="1200" b="0" dirty="0" smtClean="0">
                <a:latin typeface="Lucida Console" pitchFamily="49" charset="0"/>
              </a:rPr>
              <a:t>)</a:t>
            </a:r>
          </a:p>
          <a:p>
            <a:r>
              <a:rPr lang="en-US" sz="1200" b="0" dirty="0" err="1" smtClean="0">
                <a:latin typeface="Lucida Console" pitchFamily="49" charset="0"/>
              </a:rPr>
              <a:t>ice_map.geo_json</a:t>
            </a:r>
            <a:r>
              <a:rPr lang="en-US" sz="1200" b="0" dirty="0" smtClean="0">
                <a:latin typeface="Lucida Console" pitchFamily="49" charset="0"/>
              </a:rPr>
              <a:t>(</a:t>
            </a:r>
            <a:r>
              <a:rPr lang="en-US" sz="1200" b="0" dirty="0" err="1" smtClean="0">
                <a:latin typeface="Lucida Console" pitchFamily="49" charset="0"/>
              </a:rPr>
              <a:t>geo_path</a:t>
            </a:r>
            <a:r>
              <a:rPr lang="en-US" sz="1200" b="0" dirty="0" smtClean="0">
                <a:latin typeface="Lucida Console" pitchFamily="49" charset="0"/>
              </a:rPr>
              <a:t>=</a:t>
            </a:r>
            <a:r>
              <a:rPr lang="en-US" sz="1200" b="0" dirty="0" err="1" smtClean="0">
                <a:latin typeface="Lucida Console" pitchFamily="49" charset="0"/>
              </a:rPr>
              <a:t>topo_path</a:t>
            </a:r>
            <a:r>
              <a:rPr lang="en-US" sz="1200" b="0" dirty="0" smtClean="0">
                <a:latin typeface="Lucida Console" pitchFamily="49" charset="0"/>
              </a:rPr>
              <a:t>, </a:t>
            </a:r>
            <a:r>
              <a:rPr lang="en-US" sz="1200" b="0" dirty="0" err="1" smtClean="0">
                <a:latin typeface="Lucida Console" pitchFamily="49" charset="0"/>
              </a:rPr>
              <a:t>topojson</a:t>
            </a:r>
            <a:r>
              <a:rPr lang="en-US" sz="1200" b="0" dirty="0">
                <a:latin typeface="Lucida Console" pitchFamily="49" charset="0"/>
              </a:rPr>
              <a:t>='</a:t>
            </a:r>
            <a:r>
              <a:rPr lang="en-US" sz="1200" b="0" dirty="0" err="1">
                <a:latin typeface="Lucida Console" pitchFamily="49" charset="0"/>
              </a:rPr>
              <a:t>objects.antarctic_ice_shelf</a:t>
            </a:r>
            <a:r>
              <a:rPr lang="en-US" sz="1200" b="0" dirty="0" smtClean="0">
                <a:latin typeface="Lucida Console" pitchFamily="49" charset="0"/>
              </a:rPr>
              <a:t>')</a:t>
            </a:r>
          </a:p>
          <a:p>
            <a:r>
              <a:rPr lang="en-US" sz="1200" b="0" dirty="0" err="1" smtClean="0">
                <a:latin typeface="Lucida Console" pitchFamily="49" charset="0"/>
              </a:rPr>
              <a:t>ice_map.create_map</a:t>
            </a:r>
            <a:r>
              <a:rPr lang="en-US" sz="1200" b="0" dirty="0" smtClean="0">
                <a:latin typeface="Lucida Console" pitchFamily="49" charset="0"/>
              </a:rPr>
              <a:t>(path</a:t>
            </a:r>
            <a:r>
              <a:rPr lang="en-US" sz="1200" b="0" dirty="0">
                <a:latin typeface="Lucida Console" pitchFamily="49" charset="0"/>
              </a:rPr>
              <a:t>='</a:t>
            </a:r>
            <a:r>
              <a:rPr lang="en-US" sz="1200" b="0" dirty="0" err="1">
                <a:latin typeface="Lucida Console" pitchFamily="49" charset="0"/>
              </a:rPr>
              <a:t>ice_map.html</a:t>
            </a:r>
            <a:r>
              <a:rPr lang="en-US" sz="1200" b="0" dirty="0">
                <a:latin typeface="Lucida Console" pitchFamily="49" charset="0"/>
              </a:rPr>
              <a:t>')</a:t>
            </a:r>
            <a:endParaRPr lang="nl-NL" sz="1200" b="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3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Choropleth </a:t>
            </a:r>
            <a:r>
              <a:rPr lang="en-US" dirty="0" smtClean="0"/>
              <a:t>maps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126" y="2366963"/>
            <a:ext cx="6319971" cy="329428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5861A5-2C05-4C5A-A63A-4BE7A8F0E728}" type="slidenum">
              <a:rPr lang="en-GB" smtClean="0"/>
              <a:pPr>
                <a:defRPr/>
              </a:pPr>
              <a:t>24</a:t>
            </a:fld>
            <a:endParaRPr lang="en-GB" dirty="0"/>
          </a:p>
        </p:txBody>
      </p:sp>
      <p:sp>
        <p:nvSpPr>
          <p:cNvPr id="5" name="Afgeronde rechthoek 8"/>
          <p:cNvSpPr/>
          <p:nvPr/>
        </p:nvSpPr>
        <p:spPr>
          <a:xfrm>
            <a:off x="827053" y="5661248"/>
            <a:ext cx="7512119" cy="10602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0" dirty="0">
                <a:latin typeface="Lucida Console" pitchFamily="49" charset="0"/>
              </a:rPr>
              <a:t>map = </a:t>
            </a:r>
            <a:r>
              <a:rPr lang="en-US" sz="1200" b="0" dirty="0" err="1">
                <a:latin typeface="Lucida Console" pitchFamily="49" charset="0"/>
              </a:rPr>
              <a:t>folium.Map</a:t>
            </a:r>
            <a:r>
              <a:rPr lang="en-US" sz="1200" b="0" dirty="0">
                <a:latin typeface="Lucida Console" pitchFamily="49" charset="0"/>
              </a:rPr>
              <a:t>(location=[48, -102], </a:t>
            </a:r>
            <a:r>
              <a:rPr lang="en-US" sz="1200" b="0" dirty="0" err="1">
                <a:latin typeface="Lucida Console" pitchFamily="49" charset="0"/>
              </a:rPr>
              <a:t>zoom_start</a:t>
            </a:r>
            <a:r>
              <a:rPr lang="en-US" sz="1200" b="0" dirty="0">
                <a:latin typeface="Lucida Console" pitchFamily="49" charset="0"/>
              </a:rPr>
              <a:t>=3</a:t>
            </a:r>
            <a:r>
              <a:rPr lang="en-US" sz="1200" b="0" dirty="0" smtClean="0">
                <a:latin typeface="Lucida Console" pitchFamily="49" charset="0"/>
              </a:rPr>
              <a:t>)</a:t>
            </a:r>
          </a:p>
          <a:p>
            <a:r>
              <a:rPr lang="en-US" sz="1200" b="0" dirty="0" err="1" smtClean="0">
                <a:latin typeface="Lucida Console" pitchFamily="49" charset="0"/>
              </a:rPr>
              <a:t>map.choropleth</a:t>
            </a:r>
            <a:r>
              <a:rPr lang="en-US" sz="1200" b="0" dirty="0" smtClean="0">
                <a:latin typeface="Lucida Console" pitchFamily="49" charset="0"/>
              </a:rPr>
              <a:t>(</a:t>
            </a:r>
            <a:r>
              <a:rPr lang="en-US" sz="1200" b="0" dirty="0" err="1" smtClean="0">
                <a:latin typeface="Lucida Console" pitchFamily="49" charset="0"/>
              </a:rPr>
              <a:t>geo_path</a:t>
            </a:r>
            <a:r>
              <a:rPr lang="en-US" sz="1200" b="0" dirty="0" smtClean="0">
                <a:latin typeface="Lucida Console" pitchFamily="49" charset="0"/>
              </a:rPr>
              <a:t>=</a:t>
            </a:r>
            <a:r>
              <a:rPr lang="en-US" sz="1200" b="0" dirty="0" err="1" smtClean="0">
                <a:latin typeface="Lucida Console" pitchFamily="49" charset="0"/>
              </a:rPr>
              <a:t>state_geo</a:t>
            </a:r>
            <a:r>
              <a:rPr lang="en-US" sz="1200" b="0" dirty="0">
                <a:latin typeface="Lucida Console" pitchFamily="49" charset="0"/>
              </a:rPr>
              <a:t>, data=</a:t>
            </a:r>
            <a:r>
              <a:rPr lang="en-US" sz="1200" b="0" dirty="0" err="1">
                <a:latin typeface="Lucida Console" pitchFamily="49" charset="0"/>
              </a:rPr>
              <a:t>state_data</a:t>
            </a:r>
            <a:r>
              <a:rPr lang="en-US" sz="1200" b="0" dirty="0">
                <a:latin typeface="Lucida Console" pitchFamily="49" charset="0"/>
              </a:rPr>
              <a:t>,             </a:t>
            </a:r>
            <a:endParaRPr lang="en-US" sz="1200" b="0" dirty="0" smtClean="0">
              <a:latin typeface="Lucida Console" pitchFamily="49" charset="0"/>
            </a:endParaRPr>
          </a:p>
          <a:p>
            <a:r>
              <a:rPr lang="en-US" sz="1200" b="0" dirty="0">
                <a:latin typeface="Lucida Console" pitchFamily="49" charset="0"/>
              </a:rPr>
              <a:t> </a:t>
            </a:r>
            <a:r>
              <a:rPr lang="en-US" sz="1200" b="0" dirty="0" smtClean="0">
                <a:latin typeface="Lucida Console" pitchFamily="49" charset="0"/>
              </a:rPr>
              <a:t>         columns</a:t>
            </a:r>
            <a:r>
              <a:rPr lang="en-US" sz="1200" b="0" dirty="0">
                <a:latin typeface="Lucida Console" pitchFamily="49" charset="0"/>
              </a:rPr>
              <a:t>=['State', 'Unemployment'], </a:t>
            </a:r>
            <a:r>
              <a:rPr lang="en-US" sz="1200" b="0" dirty="0" err="1" smtClean="0">
                <a:latin typeface="Lucida Console" pitchFamily="49" charset="0"/>
              </a:rPr>
              <a:t>key_on</a:t>
            </a:r>
            <a:r>
              <a:rPr lang="en-US" sz="1200" b="0" dirty="0">
                <a:latin typeface="Lucida Console" pitchFamily="49" charset="0"/>
              </a:rPr>
              <a:t>='</a:t>
            </a:r>
            <a:r>
              <a:rPr lang="en-US" sz="1200" b="0" dirty="0" err="1">
                <a:latin typeface="Lucida Console" pitchFamily="49" charset="0"/>
              </a:rPr>
              <a:t>feature.id</a:t>
            </a:r>
            <a:r>
              <a:rPr lang="en-US" sz="1200" b="0" dirty="0">
                <a:latin typeface="Lucida Console" pitchFamily="49" charset="0"/>
              </a:rPr>
              <a:t>',          </a:t>
            </a:r>
            <a:r>
              <a:rPr lang="en-US" sz="1200" b="0" dirty="0" smtClean="0">
                <a:latin typeface="Lucida Console" pitchFamily="49" charset="0"/>
              </a:rPr>
              <a:t> </a:t>
            </a:r>
          </a:p>
          <a:p>
            <a:r>
              <a:rPr lang="en-US" sz="1200" b="0" dirty="0">
                <a:latin typeface="Lucida Console" pitchFamily="49" charset="0"/>
              </a:rPr>
              <a:t> </a:t>
            </a:r>
            <a:r>
              <a:rPr lang="en-US" sz="1200" b="0" dirty="0" smtClean="0">
                <a:latin typeface="Lucida Console" pitchFamily="49" charset="0"/>
              </a:rPr>
              <a:t>         </a:t>
            </a:r>
            <a:r>
              <a:rPr lang="en-US" sz="1200" b="0" dirty="0" err="1" smtClean="0">
                <a:latin typeface="Lucida Console" pitchFamily="49" charset="0"/>
              </a:rPr>
              <a:t>fill_color</a:t>
            </a:r>
            <a:r>
              <a:rPr lang="en-US" sz="1200" b="0" dirty="0">
                <a:latin typeface="Lucida Console" pitchFamily="49" charset="0"/>
              </a:rPr>
              <a:t>='</a:t>
            </a:r>
            <a:r>
              <a:rPr lang="en-US" sz="1200" b="0" dirty="0" err="1">
                <a:latin typeface="Lucida Console" pitchFamily="49" charset="0"/>
              </a:rPr>
              <a:t>YlGn</a:t>
            </a:r>
            <a:r>
              <a:rPr lang="en-US" sz="1200" b="0" dirty="0">
                <a:latin typeface="Lucida Console" pitchFamily="49" charset="0"/>
              </a:rPr>
              <a:t>', </a:t>
            </a:r>
            <a:r>
              <a:rPr lang="en-US" sz="1200" b="0" dirty="0" err="1">
                <a:latin typeface="Lucida Console" pitchFamily="49" charset="0"/>
              </a:rPr>
              <a:t>fill_opacity</a:t>
            </a:r>
            <a:r>
              <a:rPr lang="en-US" sz="1200" b="0" dirty="0">
                <a:latin typeface="Lucida Console" pitchFamily="49" charset="0"/>
              </a:rPr>
              <a:t>=0.7, </a:t>
            </a:r>
            <a:r>
              <a:rPr lang="en-US" sz="1200" b="0" dirty="0" err="1">
                <a:latin typeface="Lucida Console" pitchFamily="49" charset="0"/>
              </a:rPr>
              <a:t>line_opacity</a:t>
            </a:r>
            <a:r>
              <a:rPr lang="en-US" sz="1200" b="0" dirty="0">
                <a:latin typeface="Lucida Console" pitchFamily="49" charset="0"/>
              </a:rPr>
              <a:t>=0.2,             </a:t>
            </a:r>
            <a:endParaRPr lang="en-US" sz="1200" b="0" dirty="0" smtClean="0">
              <a:latin typeface="Lucida Console" pitchFamily="49" charset="0"/>
            </a:endParaRPr>
          </a:p>
          <a:p>
            <a:r>
              <a:rPr lang="en-US" sz="1200" b="0" dirty="0">
                <a:latin typeface="Lucida Console" pitchFamily="49" charset="0"/>
              </a:rPr>
              <a:t> </a:t>
            </a:r>
            <a:r>
              <a:rPr lang="en-US" sz="1200" b="0" dirty="0" smtClean="0">
                <a:latin typeface="Lucida Console" pitchFamily="49" charset="0"/>
              </a:rPr>
              <a:t>         </a:t>
            </a:r>
            <a:r>
              <a:rPr lang="en-US" sz="1200" b="0" dirty="0" err="1" smtClean="0">
                <a:latin typeface="Lucida Console" pitchFamily="49" charset="0"/>
              </a:rPr>
              <a:t>legend_name</a:t>
            </a:r>
            <a:r>
              <a:rPr lang="en-US" sz="1200" b="0" dirty="0">
                <a:latin typeface="Lucida Console" pitchFamily="49" charset="0"/>
              </a:rPr>
              <a:t>='Unemployment Rate (%)')</a:t>
            </a:r>
            <a:endParaRPr lang="nl-NL" sz="1200" b="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0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3" y="1052736"/>
            <a:ext cx="8229600" cy="936625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2636912"/>
            <a:ext cx="8291264" cy="2304256"/>
          </a:xfrm>
        </p:spPr>
        <p:txBody>
          <a:bodyPr/>
          <a:lstStyle/>
          <a:p>
            <a:r>
              <a:rPr lang="en-US" sz="2000" dirty="0" smtClean="0"/>
              <a:t>Python has many options </a:t>
            </a:r>
            <a:r>
              <a:rPr lang="en-US" sz="2000" dirty="0" smtClean="0"/>
              <a:t>for data visualization</a:t>
            </a:r>
          </a:p>
          <a:p>
            <a:r>
              <a:rPr lang="en-US" sz="2000" dirty="0" smtClean="0"/>
              <a:t>Each </a:t>
            </a:r>
            <a:r>
              <a:rPr lang="en-US" sz="2000" dirty="0" err="1" smtClean="0"/>
              <a:t>visualisation</a:t>
            </a:r>
            <a:r>
              <a:rPr lang="en-US" sz="2000" dirty="0" smtClean="0"/>
              <a:t> library has a particular audience</a:t>
            </a:r>
          </a:p>
          <a:p>
            <a:r>
              <a:rPr lang="en-US" sz="2000" dirty="0" err="1" smtClean="0"/>
              <a:t>Javascript</a:t>
            </a:r>
            <a:r>
              <a:rPr lang="en-US" sz="2000" dirty="0" smtClean="0"/>
              <a:t> backend is mostly used to extend power of the </a:t>
            </a:r>
            <a:r>
              <a:rPr lang="en-US" sz="2000" dirty="0" err="1" smtClean="0"/>
              <a:t>visualisation</a:t>
            </a:r>
            <a:endParaRPr lang="en-US" sz="2000" dirty="0" smtClean="0"/>
          </a:p>
          <a:p>
            <a:r>
              <a:rPr lang="en-US" sz="2000" dirty="0" smtClean="0"/>
              <a:t>Python’s extensive data processing tools integrates well with </a:t>
            </a:r>
            <a:r>
              <a:rPr lang="en-US" sz="2000" dirty="0" err="1" smtClean="0"/>
              <a:t>visualisation</a:t>
            </a:r>
            <a:r>
              <a:rPr lang="en-US" sz="2000" dirty="0" smtClean="0"/>
              <a:t> requirements</a:t>
            </a:r>
            <a:endParaRPr lang="en-US" sz="200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5861A5-2C05-4C5A-A63A-4BE7A8F0E728}" type="slidenum">
              <a:rPr lang="en-GB" smtClean="0"/>
              <a:pPr>
                <a:defRPr/>
              </a:pPr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519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http://yhat.github.io/ggplot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https://folium.readthedocs.io/en/latest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5861A5-2C05-4C5A-A63A-4BE7A8F0E728}" type="slidenum">
              <a:rPr lang="en-GB" smtClean="0"/>
              <a:pPr>
                <a:defRPr/>
              </a:pPr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564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packages/functions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600" dirty="0" smtClean="0"/>
          </a:p>
          <a:p>
            <a:r>
              <a:rPr lang="en-US" sz="1600" dirty="0" smtClean="0"/>
              <a:t>Standard charts </a:t>
            </a:r>
            <a:r>
              <a:rPr lang="nl-NL" sz="1600" dirty="0"/>
              <a:t>(e.g. line </a:t>
            </a:r>
            <a:r>
              <a:rPr lang="nl-NL" sz="1600" dirty="0" err="1"/>
              <a:t>chart</a:t>
            </a:r>
            <a:r>
              <a:rPr lang="nl-NL" sz="1600" dirty="0"/>
              <a:t>, bar </a:t>
            </a:r>
            <a:r>
              <a:rPr lang="nl-NL" sz="1600" dirty="0" err="1"/>
              <a:t>chart</a:t>
            </a:r>
            <a:r>
              <a:rPr lang="nl-NL" sz="1600" dirty="0"/>
              <a:t>, </a:t>
            </a:r>
            <a:r>
              <a:rPr lang="nl-NL" sz="1600" dirty="0" err="1"/>
              <a:t>scatter</a:t>
            </a:r>
            <a:r>
              <a:rPr lang="nl-NL" sz="1600" dirty="0"/>
              <a:t> plot):</a:t>
            </a:r>
            <a:endParaRPr lang="en-US" sz="1600" dirty="0" smtClean="0"/>
          </a:p>
          <a:p>
            <a:pPr lvl="1"/>
            <a:r>
              <a:rPr lang="en-US" sz="1600" b="0" dirty="0" err="1" smtClean="0"/>
              <a:t>Matplotlib</a:t>
            </a:r>
            <a:r>
              <a:rPr lang="en-US" sz="1600" b="0" dirty="0" smtClean="0"/>
              <a:t>, Pandas, </a:t>
            </a:r>
            <a:r>
              <a:rPr lang="en-US" sz="1600" b="0" dirty="0" err="1" smtClean="0"/>
              <a:t>Seaborn</a:t>
            </a:r>
            <a:r>
              <a:rPr lang="en-US" sz="1600" b="0" dirty="0" smtClean="0"/>
              <a:t>, </a:t>
            </a:r>
            <a:r>
              <a:rPr lang="en-US" sz="1600" b="0" dirty="0" err="1" smtClean="0"/>
              <a:t>ggplot</a:t>
            </a:r>
            <a:r>
              <a:rPr lang="en-US" sz="1600" b="0" dirty="0" smtClean="0"/>
              <a:t>, Altair, </a:t>
            </a:r>
            <a:r>
              <a:rPr lang="is-IS" sz="1600" b="0" dirty="0" smtClean="0"/>
              <a:t>...</a:t>
            </a:r>
            <a:endParaRPr lang="en-US" sz="1600" b="0" dirty="0"/>
          </a:p>
          <a:p>
            <a:r>
              <a:rPr lang="en-US" sz="1600" b="0" dirty="0" smtClean="0"/>
              <a:t>Thematic maps</a:t>
            </a:r>
          </a:p>
          <a:p>
            <a:pPr lvl="1"/>
            <a:r>
              <a:rPr lang="en-US" sz="1600" b="0" dirty="0" smtClean="0"/>
              <a:t>Folium, </a:t>
            </a:r>
            <a:r>
              <a:rPr lang="en-US" sz="1600" b="0" dirty="0" err="1" smtClean="0"/>
              <a:t>Basemap</a:t>
            </a:r>
            <a:r>
              <a:rPr lang="en-US" sz="1600" b="0" dirty="0" smtClean="0"/>
              <a:t>, </a:t>
            </a:r>
            <a:r>
              <a:rPr lang="en-US" sz="1600" b="0" dirty="0" err="1"/>
              <a:t>C</a:t>
            </a:r>
            <a:r>
              <a:rPr lang="en-US" sz="1600" b="0" dirty="0" err="1" smtClean="0"/>
              <a:t>artopy</a:t>
            </a:r>
            <a:r>
              <a:rPr lang="en-US" sz="1600" b="0" dirty="0" smtClean="0"/>
              <a:t>, Iris, </a:t>
            </a:r>
            <a:r>
              <a:rPr lang="is-IS" sz="1600" b="0" dirty="0" smtClean="0"/>
              <a:t>…</a:t>
            </a:r>
            <a:endParaRPr lang="en-US" sz="1600" b="0" dirty="0" smtClean="0"/>
          </a:p>
          <a:p>
            <a:r>
              <a:rPr lang="en-US" sz="1600" dirty="0" smtClean="0"/>
              <a:t>Other </a:t>
            </a:r>
            <a:r>
              <a:rPr lang="en-US" sz="1600" dirty="0" err="1" smtClean="0"/>
              <a:t>visualisations</a:t>
            </a:r>
            <a:endParaRPr lang="en-US" sz="1600" dirty="0" smtClean="0"/>
          </a:p>
          <a:p>
            <a:pPr lvl="1"/>
            <a:r>
              <a:rPr lang="en-US" sz="1600" b="0" dirty="0" err="1" smtClean="0"/>
              <a:t>Bokeh</a:t>
            </a:r>
            <a:r>
              <a:rPr lang="en-US" sz="1600" b="0" dirty="0" smtClean="0"/>
              <a:t> (interactive plots), </a:t>
            </a:r>
            <a:r>
              <a:rPr lang="en-US" sz="1600" b="0" dirty="0" err="1" smtClean="0"/>
              <a:t>plotly</a:t>
            </a:r>
            <a:r>
              <a:rPr lang="en-US" sz="1600" b="0" dirty="0" smtClean="0"/>
              <a:t>, </a:t>
            </a:r>
            <a:r>
              <a:rPr lang="is-IS" sz="1600" b="0" dirty="0" smtClean="0"/>
              <a:t>…</a:t>
            </a:r>
            <a:endParaRPr lang="en-US" sz="16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5861A5-2C05-4C5A-A63A-4BE7A8F0E728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5287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052736"/>
            <a:ext cx="8229600" cy="936625"/>
          </a:xfrm>
        </p:spPr>
        <p:txBody>
          <a:bodyPr/>
          <a:lstStyle/>
          <a:p>
            <a:r>
              <a:rPr lang="en-US" dirty="0" err="1" smtClean="0"/>
              <a:t>ggplot</a:t>
            </a:r>
            <a:endParaRPr lang="en-US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Based on one </a:t>
            </a:r>
            <a:r>
              <a:rPr lang="en-US" dirty="0" smtClean="0"/>
              <a:t>of the most </a:t>
            </a:r>
            <a:r>
              <a:rPr lang="en-US" dirty="0" smtClean="0"/>
              <a:t>popular R package (ggplot2)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Based on the Grammar of Graphics (Wilkinson, 2005)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Charts are build up according to this grammar: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 smtClean="0"/>
              <a:t>data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 smtClean="0"/>
              <a:t>mapping / </a:t>
            </a:r>
            <a:r>
              <a:rPr lang="en-US" dirty="0" err="1" smtClean="0"/>
              <a:t>aestetics</a:t>
            </a:r>
            <a:endParaRPr lang="en-US" dirty="0" smtClean="0"/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 err="1" smtClean="0"/>
              <a:t>geoms</a:t>
            </a:r>
            <a:endParaRPr lang="en-US" dirty="0" smtClean="0"/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 smtClean="0"/>
              <a:t>stats 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 smtClean="0"/>
              <a:t>scales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 err="1" smtClean="0"/>
              <a:t>coord</a:t>
            </a:r>
            <a:endParaRPr lang="en-US" dirty="0" smtClean="0"/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 smtClean="0"/>
              <a:t>Facets</a:t>
            </a:r>
          </a:p>
          <a:p>
            <a:r>
              <a:rPr lang="en-US" dirty="0" smtClean="0"/>
              <a:t>Pandas </a:t>
            </a:r>
            <a:r>
              <a:rPr lang="en-US" dirty="0" err="1" smtClean="0"/>
              <a:t>DataFrames</a:t>
            </a:r>
            <a:r>
              <a:rPr lang="en-US" dirty="0" smtClean="0"/>
              <a:t> are used natively in </a:t>
            </a:r>
            <a:r>
              <a:rPr lang="en-US" dirty="0" err="1" smtClean="0"/>
              <a:t>ggplot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08F9-CCEB-45D4-9F5D-FA368E864256}" type="slidenum">
              <a:rPr lang="en-US"/>
              <a:pPr/>
              <a:t>4</a:t>
            </a:fld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08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052736"/>
            <a:ext cx="8229600" cy="936625"/>
          </a:xfrm>
        </p:spPr>
        <p:txBody>
          <a:bodyPr/>
          <a:lstStyle/>
          <a:p>
            <a:r>
              <a:rPr lang="en-US" dirty="0" err="1" smtClean="0"/>
              <a:t>ggplot</a:t>
            </a:r>
            <a:r>
              <a:rPr lang="en-US" dirty="0" smtClean="0"/>
              <a:t> and </a:t>
            </a:r>
            <a:r>
              <a:rPr lang="en-US" dirty="0" err="1" smtClean="0"/>
              <a:t>qplot</a:t>
            </a:r>
            <a:endParaRPr lang="en-US" dirty="0"/>
          </a:p>
        </p:txBody>
      </p:sp>
      <p:sp>
        <p:nvSpPr>
          <p:cNvPr id="15" name="Tijdelijke aanduiding voor inhoud 4"/>
          <p:cNvSpPr>
            <a:spLocks noGrp="1"/>
          </p:cNvSpPr>
          <p:nvPr>
            <p:ph idx="1"/>
          </p:nvPr>
        </p:nvSpPr>
        <p:spPr>
          <a:xfrm>
            <a:off x="431540" y="4866299"/>
            <a:ext cx="5292588" cy="578925"/>
          </a:xfrm>
        </p:spPr>
        <p:txBody>
          <a:bodyPr>
            <a:normAutofit/>
          </a:bodyPr>
          <a:lstStyle/>
          <a:p>
            <a:pPr marL="0" indent="0" fontAlgn="t">
              <a:buNone/>
            </a:pPr>
            <a:r>
              <a:rPr lang="en-US" sz="2000" dirty="0" smtClean="0">
                <a:cs typeface="Calibri" pitchFamily="34" charset="0"/>
              </a:rPr>
              <a:t>Shortcut function: </a:t>
            </a:r>
            <a:r>
              <a:rPr lang="en-US" sz="2000" dirty="0" err="1" smtClean="0">
                <a:cs typeface="Calibri" pitchFamily="34" charset="0"/>
              </a:rPr>
              <a:t>qplot</a:t>
            </a:r>
            <a:r>
              <a:rPr lang="en-US" sz="2000" dirty="0" smtClean="0">
                <a:cs typeface="Calibri" pitchFamily="34" charset="0"/>
              </a:rPr>
              <a:t> (quick plot):</a:t>
            </a:r>
            <a:endParaRPr lang="en-US" sz="2000" dirty="0">
              <a:cs typeface="Calibri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2078-41B8-4B3F-A522-AC888D810A05}" type="slidenum">
              <a:rPr lang="en-US"/>
              <a:pPr/>
              <a:t>5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7" name="Afgeronde rechthoek 6"/>
          <p:cNvSpPr/>
          <p:nvPr/>
        </p:nvSpPr>
        <p:spPr>
          <a:xfrm>
            <a:off x="755576" y="2564904"/>
            <a:ext cx="5832648" cy="86409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800" b="0" dirty="0" err="1">
                <a:latin typeface="Lucida Console" pitchFamily="49" charset="0"/>
              </a:rPr>
              <a:t>ggplot</a:t>
            </a:r>
            <a:r>
              <a:rPr lang="nl-NL" sz="1800" b="0" dirty="0">
                <a:latin typeface="Lucida Console" pitchFamily="49" charset="0"/>
              </a:rPr>
              <a:t>(</a:t>
            </a:r>
            <a:r>
              <a:rPr lang="nl-NL" sz="1800" b="0" dirty="0" err="1">
                <a:latin typeface="Lucida Console" pitchFamily="49" charset="0"/>
              </a:rPr>
              <a:t>mpg</a:t>
            </a:r>
            <a:r>
              <a:rPr lang="nl-NL" sz="1800" b="0" dirty="0">
                <a:latin typeface="Lucida Console" pitchFamily="49" charset="0"/>
              </a:rPr>
              <a:t>, </a:t>
            </a:r>
            <a:r>
              <a:rPr lang="nl-NL" sz="1800" b="0" dirty="0" err="1">
                <a:latin typeface="Lucida Console" pitchFamily="49" charset="0"/>
              </a:rPr>
              <a:t>aes</a:t>
            </a:r>
            <a:r>
              <a:rPr lang="nl-NL" sz="1800" b="0" dirty="0">
                <a:latin typeface="Lucida Console" pitchFamily="49" charset="0"/>
              </a:rPr>
              <a:t>(x = </a:t>
            </a:r>
            <a:r>
              <a:rPr lang="nl-NL" sz="1800" b="0" dirty="0" err="1">
                <a:latin typeface="Lucida Console" pitchFamily="49" charset="0"/>
              </a:rPr>
              <a:t>displ</a:t>
            </a:r>
            <a:r>
              <a:rPr lang="nl-NL" sz="1800" b="0" dirty="0">
                <a:latin typeface="Lucida Console" pitchFamily="49" charset="0"/>
              </a:rPr>
              <a:t>, y = </a:t>
            </a:r>
            <a:r>
              <a:rPr lang="nl-NL" sz="1800" b="0" dirty="0" err="1">
                <a:latin typeface="Lucida Console" pitchFamily="49" charset="0"/>
              </a:rPr>
              <a:t>cty</a:t>
            </a:r>
            <a:r>
              <a:rPr lang="nl-NL" sz="1800" b="0" dirty="0">
                <a:latin typeface="Lucida Console" pitchFamily="49" charset="0"/>
              </a:rPr>
              <a:t>) ) + </a:t>
            </a:r>
            <a:r>
              <a:rPr lang="nl-NL" sz="1800" b="0" dirty="0" err="1">
                <a:latin typeface="Lucida Console" pitchFamily="49" charset="0"/>
              </a:rPr>
              <a:t>geom_point</a:t>
            </a:r>
            <a:r>
              <a:rPr lang="nl-NL" sz="1800" b="0" dirty="0" smtClean="0">
                <a:latin typeface="Lucida Console" pitchFamily="49" charset="0"/>
              </a:rPr>
              <a:t>()</a:t>
            </a:r>
            <a:endParaRPr lang="nl-NL" sz="1800" b="0" dirty="0">
              <a:latin typeface="Lucida Console" pitchFamily="49" charset="0"/>
            </a:endParaRPr>
          </a:p>
        </p:txBody>
      </p:sp>
      <p:sp>
        <p:nvSpPr>
          <p:cNvPr id="8" name="Afgeronde rechthoek 7"/>
          <p:cNvSpPr/>
          <p:nvPr/>
        </p:nvSpPr>
        <p:spPr>
          <a:xfrm>
            <a:off x="1187624" y="5391348"/>
            <a:ext cx="5832648" cy="7200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800" b="0" dirty="0" err="1">
                <a:latin typeface="Lucida Console" pitchFamily="49" charset="0"/>
              </a:rPr>
              <a:t>qplot</a:t>
            </a:r>
            <a:r>
              <a:rPr lang="nl-NL" sz="1800" b="0" dirty="0">
                <a:latin typeface="Lucida Console" pitchFamily="49" charset="0"/>
              </a:rPr>
              <a:t>(</a:t>
            </a:r>
            <a:r>
              <a:rPr lang="nl-NL" sz="1800" b="0" dirty="0" err="1">
                <a:latin typeface="Lucida Console" pitchFamily="49" charset="0"/>
              </a:rPr>
              <a:t>diamonds.carat</a:t>
            </a:r>
            <a:r>
              <a:rPr lang="nl-NL" sz="1800" b="0" dirty="0">
                <a:latin typeface="Lucida Console" pitchFamily="49" charset="0"/>
              </a:rPr>
              <a:t>, </a:t>
            </a:r>
            <a:r>
              <a:rPr lang="nl-NL" sz="1800" b="0" dirty="0" err="1">
                <a:latin typeface="Lucida Console" pitchFamily="49" charset="0"/>
              </a:rPr>
              <a:t>diamonds.price</a:t>
            </a:r>
            <a:r>
              <a:rPr lang="nl-NL" sz="1800" b="0" dirty="0">
                <a:latin typeface="Lucida Console" pitchFamily="49" charset="0"/>
              </a:rPr>
              <a:t>)</a:t>
            </a:r>
            <a:endParaRPr lang="nl-NL" sz="1800" b="0" dirty="0" smtClean="0">
              <a:latin typeface="Lucida Console" pitchFamily="49" charset="0"/>
            </a:endParaRPr>
          </a:p>
        </p:txBody>
      </p:sp>
      <p:sp>
        <p:nvSpPr>
          <p:cNvPr id="10" name="Lijntoelichting 1 9"/>
          <p:cNvSpPr/>
          <p:nvPr/>
        </p:nvSpPr>
        <p:spPr>
          <a:xfrm>
            <a:off x="2123728" y="1916832"/>
            <a:ext cx="2271990" cy="564279"/>
          </a:xfrm>
          <a:prstGeom prst="borderCallout1">
            <a:avLst>
              <a:gd name="adj1" fmla="val 101554"/>
              <a:gd name="adj2" fmla="val 10350"/>
              <a:gd name="adj3" fmla="val 153020"/>
              <a:gd name="adj4" fmla="val -794"/>
            </a:avLst>
          </a:prstGeom>
          <a:ln w="12700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600" b="0" dirty="0" smtClean="0"/>
              <a:t>Data: </a:t>
            </a:r>
            <a:r>
              <a:rPr lang="nl-NL" sz="1600" b="0" dirty="0" err="1" smtClean="0"/>
              <a:t>DataFrame</a:t>
            </a:r>
            <a:r>
              <a:rPr lang="nl-NL" sz="1600" b="0" dirty="0" smtClean="0"/>
              <a:t>.</a:t>
            </a:r>
            <a:endParaRPr lang="en-GB" sz="1600" b="0" dirty="0"/>
          </a:p>
        </p:txBody>
      </p:sp>
      <p:grpSp>
        <p:nvGrpSpPr>
          <p:cNvPr id="3" name="Groep 2"/>
          <p:cNvGrpSpPr/>
          <p:nvPr/>
        </p:nvGrpSpPr>
        <p:grpSpPr>
          <a:xfrm>
            <a:off x="2555776" y="2924944"/>
            <a:ext cx="5400600" cy="1368152"/>
            <a:chOff x="2555776" y="2996952"/>
            <a:chExt cx="5400600" cy="1368152"/>
          </a:xfrm>
        </p:grpSpPr>
        <p:sp>
          <p:nvSpPr>
            <p:cNvPr id="11" name="Lijntoelichting 1 10"/>
            <p:cNvSpPr/>
            <p:nvPr/>
          </p:nvSpPr>
          <p:spPr>
            <a:xfrm>
              <a:off x="4139952" y="3921569"/>
              <a:ext cx="3816424" cy="443535"/>
            </a:xfrm>
            <a:prstGeom prst="borderCallout1">
              <a:avLst>
                <a:gd name="adj1" fmla="val 22"/>
                <a:gd name="adj2" fmla="val 12961"/>
                <a:gd name="adj3" fmla="val -143600"/>
                <a:gd name="adj4" fmla="val 266"/>
              </a:avLst>
            </a:prstGeom>
            <a:ln w="12700">
              <a:solidFill>
                <a:srgbClr val="0070C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nl-NL" sz="1600" b="0" dirty="0" err="1" smtClean="0"/>
                <a:t>Aestatics</a:t>
              </a:r>
              <a:r>
                <a:rPr lang="nl-NL" sz="1600" b="0" dirty="0" smtClean="0"/>
                <a:t>: x, y, </a:t>
              </a:r>
              <a:r>
                <a:rPr lang="nl-NL" sz="1600" b="0" dirty="0" err="1" smtClean="0"/>
                <a:t>color</a:t>
              </a:r>
              <a:r>
                <a:rPr lang="nl-NL" sz="1600" b="0" dirty="0" smtClean="0"/>
                <a:t>, </a:t>
              </a:r>
              <a:r>
                <a:rPr lang="nl-NL" sz="1600" b="0" dirty="0" err="1" smtClean="0"/>
                <a:t>fill</a:t>
              </a:r>
              <a:r>
                <a:rPr lang="nl-NL" sz="1600" b="0" dirty="0" smtClean="0"/>
                <a:t>, </a:t>
              </a:r>
              <a:r>
                <a:rPr lang="nl-NL" sz="1600" b="0" dirty="0" err="1" smtClean="0"/>
                <a:t>shape</a:t>
              </a:r>
              <a:endParaRPr lang="en-GB" sz="1600" b="0" dirty="0"/>
            </a:p>
          </p:txBody>
        </p:sp>
        <p:sp>
          <p:nvSpPr>
            <p:cNvPr id="12" name="Rechteraccolade 11"/>
            <p:cNvSpPr/>
            <p:nvPr/>
          </p:nvSpPr>
          <p:spPr>
            <a:xfrm rot="5400000">
              <a:off x="3995936" y="1556792"/>
              <a:ext cx="288032" cy="3168352"/>
            </a:xfrm>
            <a:prstGeom prst="rightBrace">
              <a:avLst/>
            </a:prstGeom>
            <a:ln w="12700">
              <a:solidFill>
                <a:srgbClr val="0F5494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" name="Lijntoelichting 1 12"/>
          <p:cNvSpPr/>
          <p:nvPr/>
        </p:nvSpPr>
        <p:spPr>
          <a:xfrm>
            <a:off x="1187624" y="3993577"/>
            <a:ext cx="2232248" cy="443535"/>
          </a:xfrm>
          <a:prstGeom prst="borderCallout1">
            <a:avLst>
              <a:gd name="adj1" fmla="val 22"/>
              <a:gd name="adj2" fmla="val 12961"/>
              <a:gd name="adj3" fmla="val -143600"/>
              <a:gd name="adj4" fmla="val 266"/>
            </a:avLst>
          </a:prstGeom>
          <a:ln w="12700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600" b="0" dirty="0" err="1" smtClean="0"/>
              <a:t>Geometry</a:t>
            </a:r>
            <a:r>
              <a:rPr lang="nl-NL" sz="1600" b="0" dirty="0" smtClean="0"/>
              <a:t>: points</a:t>
            </a:r>
            <a:endParaRPr lang="en-GB" sz="1600" b="0" dirty="0"/>
          </a:p>
        </p:txBody>
      </p:sp>
      <p:sp>
        <p:nvSpPr>
          <p:cNvPr id="14" name="Lijntoelichting 1 13"/>
          <p:cNvSpPr/>
          <p:nvPr/>
        </p:nvSpPr>
        <p:spPr>
          <a:xfrm>
            <a:off x="6732240" y="1799982"/>
            <a:ext cx="2304256" cy="836930"/>
          </a:xfrm>
          <a:prstGeom prst="borderCallout1">
            <a:avLst>
              <a:gd name="adj1" fmla="val 70634"/>
              <a:gd name="adj2" fmla="val -867"/>
              <a:gd name="adj3" fmla="val 108753"/>
              <a:gd name="adj4" fmla="val -18555"/>
            </a:avLst>
          </a:prstGeom>
          <a:ln w="12700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600" b="0" dirty="0" err="1" smtClean="0"/>
              <a:t>Stacking</a:t>
            </a:r>
            <a:r>
              <a:rPr lang="nl-NL" sz="1600" b="0" dirty="0" smtClean="0"/>
              <a:t> of </a:t>
            </a:r>
            <a:r>
              <a:rPr lang="nl-NL" sz="1600" b="0" dirty="0" err="1" smtClean="0"/>
              <a:t>layers</a:t>
            </a:r>
            <a:r>
              <a:rPr lang="nl-NL" sz="1600" b="0" dirty="0" smtClean="0"/>
              <a:t> </a:t>
            </a:r>
            <a:r>
              <a:rPr lang="nl-NL" sz="1600" b="0" dirty="0" err="1" smtClean="0"/>
              <a:t>and</a:t>
            </a:r>
            <a:r>
              <a:rPr lang="nl-NL" sz="1600" b="0" dirty="0" smtClean="0"/>
              <a:t> </a:t>
            </a:r>
            <a:r>
              <a:rPr lang="nl-NL" sz="1600" b="0" dirty="0" err="1" smtClean="0"/>
              <a:t>transformations</a:t>
            </a:r>
            <a:r>
              <a:rPr lang="nl-NL" sz="1600" b="0" dirty="0" smtClean="0"/>
              <a:t> </a:t>
            </a:r>
            <a:r>
              <a:rPr lang="nl-NL" sz="1600" b="0" dirty="0" err="1" smtClean="0"/>
              <a:t>with</a:t>
            </a:r>
            <a:r>
              <a:rPr lang="nl-NL" sz="1600" b="0" dirty="0" smtClean="0"/>
              <a:t> +</a:t>
            </a:r>
            <a:endParaRPr lang="en-GB" sz="1600" b="0" dirty="0"/>
          </a:p>
        </p:txBody>
      </p:sp>
    </p:spTree>
    <p:extLst>
      <p:ext uri="{BB962C8B-B14F-4D97-AF65-F5344CB8AC3E}">
        <p14:creationId xmlns:p14="http://schemas.microsoft.com/office/powerpoint/2010/main" val="354121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5"/>
          <p:cNvSpPr>
            <a:spLocks noGrp="1" noChangeArrowheads="1"/>
          </p:cNvSpPr>
          <p:nvPr>
            <p:ph type="title"/>
          </p:nvPr>
        </p:nvSpPr>
        <p:spPr>
          <a:xfrm>
            <a:off x="468313" y="1052736"/>
            <a:ext cx="8229600" cy="936625"/>
          </a:xfrm>
        </p:spPr>
        <p:txBody>
          <a:bodyPr/>
          <a:lstStyle/>
          <a:p>
            <a:r>
              <a:rPr lang="en-US" dirty="0" smtClean="0"/>
              <a:t>Aesthetics</a:t>
            </a:r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6006-8923-4DBE-AE1B-E0A690B3D202}" type="slidenum">
              <a:rPr lang="en-US"/>
              <a:pPr/>
              <a:t>6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Afgeronde rechthoek 7"/>
          <p:cNvSpPr/>
          <p:nvPr/>
        </p:nvSpPr>
        <p:spPr>
          <a:xfrm>
            <a:off x="395536" y="5589240"/>
            <a:ext cx="8640960" cy="86409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b="0" dirty="0" err="1">
                <a:latin typeface="Lucida Console" pitchFamily="49" charset="0"/>
              </a:rPr>
              <a:t>ggplot</a:t>
            </a:r>
            <a:r>
              <a:rPr lang="en-GB" sz="1600" b="0" dirty="0">
                <a:latin typeface="Lucida Console" pitchFamily="49" charset="0"/>
              </a:rPr>
              <a:t>(</a:t>
            </a:r>
            <a:r>
              <a:rPr lang="en-GB" sz="1600" b="0" dirty="0" err="1">
                <a:latin typeface="Lucida Console" pitchFamily="49" charset="0"/>
              </a:rPr>
              <a:t>aes</a:t>
            </a:r>
            <a:r>
              <a:rPr lang="en-GB" sz="1600" b="0" dirty="0">
                <a:latin typeface="Lucida Console" pitchFamily="49" charset="0"/>
              </a:rPr>
              <a:t>(x='carat', y='price', </a:t>
            </a:r>
            <a:r>
              <a:rPr lang="en-GB" sz="1600" b="0" dirty="0" err="1">
                <a:latin typeface="Lucida Console" pitchFamily="49" charset="0"/>
              </a:rPr>
              <a:t>color</a:t>
            </a:r>
            <a:r>
              <a:rPr lang="en-GB" sz="1600" b="0" dirty="0">
                <a:latin typeface="Lucida Console" pitchFamily="49" charset="0"/>
              </a:rPr>
              <a:t>='clarity'), diamonds) + </a:t>
            </a:r>
            <a:r>
              <a:rPr lang="en-GB" sz="1600" b="0" dirty="0" err="1">
                <a:latin typeface="Lucida Console" pitchFamily="49" charset="0"/>
              </a:rPr>
              <a:t>geom_point</a:t>
            </a:r>
            <a:r>
              <a:rPr lang="en-GB" sz="1600" b="0" dirty="0">
                <a:latin typeface="Lucida Console" pitchFamily="49" charset="0"/>
              </a:rPr>
              <a:t>()</a:t>
            </a:r>
            <a:endParaRPr lang="nl-NL" sz="1600" b="0" dirty="0">
              <a:latin typeface="Lucida Console" pitchFamily="49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95536" y="2502104"/>
            <a:ext cx="3096344" cy="251107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74320" indent="-274320" algn="l" defTabSz="914400" rtl="0" eaLnBrk="1" latinLnBrk="0" hangingPunct="1">
              <a:lnSpc>
                <a:spcPct val="115000"/>
              </a:lnSpc>
              <a:spcBef>
                <a:spcPts val="0"/>
              </a:spcBef>
              <a:buClrTx/>
              <a:buFont typeface="Corbel" pitchFamily="34" charset="0"/>
              <a:buChar char="–"/>
              <a:defRPr sz="24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lnSpc>
                <a:spcPct val="115000"/>
              </a:lnSpc>
              <a:spcBef>
                <a:spcPts val="0"/>
              </a:spcBef>
              <a:buClrTx/>
              <a:buFont typeface="Corbel" pitchFamily="34" charset="0"/>
              <a:buChar char="‐"/>
              <a:defRPr sz="24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lnSpc>
                <a:spcPct val="115000"/>
              </a:lnSpc>
              <a:spcBef>
                <a:spcPts val="0"/>
              </a:spcBef>
              <a:buClrTx/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15000"/>
              </a:lnSpc>
              <a:spcBef>
                <a:spcPts val="0"/>
              </a:spcBef>
              <a:buClrTx/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marR="0" indent="-2286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nl-NL" sz="2400" b="0" i="0" u="none" strike="noStrike" kern="1200" baseline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orbel" pitchFamily="34" charset="0"/>
              <a:buNone/>
            </a:pPr>
            <a:r>
              <a:rPr lang="en-US" sz="2000" b="0" dirty="0" smtClean="0">
                <a:solidFill>
                  <a:srgbClr val="0F5494"/>
                </a:solidFill>
                <a:latin typeface="+mj-lt"/>
              </a:rPr>
              <a:t>Mapping of data to visual attributes of geometric objects:</a:t>
            </a:r>
          </a:p>
          <a:p>
            <a:pPr marL="0" indent="0">
              <a:lnSpc>
                <a:spcPct val="100000"/>
              </a:lnSpc>
              <a:buFont typeface="Corbel" pitchFamily="34" charset="0"/>
              <a:buNone/>
            </a:pPr>
            <a:endParaRPr lang="en-US" sz="2000" b="0" dirty="0" smtClean="0">
              <a:solidFill>
                <a:srgbClr val="0F5494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1800" b="0" dirty="0" smtClean="0">
                <a:solidFill>
                  <a:srgbClr val="0F5494"/>
                </a:solidFill>
                <a:latin typeface="+mj-lt"/>
              </a:rPr>
              <a:t>Position: </a:t>
            </a:r>
            <a:r>
              <a:rPr lang="en-US" sz="1800" dirty="0" smtClean="0">
                <a:solidFill>
                  <a:srgbClr val="0F5494"/>
                </a:solidFill>
                <a:latin typeface="+mj-lt"/>
              </a:rPr>
              <a:t>x</a:t>
            </a:r>
            <a:r>
              <a:rPr lang="en-US" sz="1800" b="0" dirty="0" smtClean="0">
                <a:solidFill>
                  <a:srgbClr val="0F5494"/>
                </a:solidFill>
                <a:latin typeface="+mj-lt"/>
              </a:rPr>
              <a:t>, </a:t>
            </a:r>
            <a:r>
              <a:rPr lang="en-US" sz="1800" dirty="0" smtClean="0">
                <a:solidFill>
                  <a:srgbClr val="0F5494"/>
                </a:solidFill>
                <a:latin typeface="+mj-lt"/>
              </a:rPr>
              <a:t>y</a:t>
            </a:r>
            <a:endParaRPr lang="en-US" sz="1800" dirty="0" smtClean="0">
              <a:solidFill>
                <a:srgbClr val="0F5494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1800" b="0" dirty="0" smtClean="0">
                <a:solidFill>
                  <a:srgbClr val="0F5494"/>
                </a:solidFill>
                <a:latin typeface="+mj-lt"/>
              </a:rPr>
              <a:t>Color: </a:t>
            </a:r>
            <a:r>
              <a:rPr lang="en-US" sz="1800" dirty="0" smtClean="0">
                <a:solidFill>
                  <a:srgbClr val="0F5494"/>
                </a:solidFill>
                <a:latin typeface="+mj-lt"/>
              </a:rPr>
              <a:t>color</a:t>
            </a:r>
            <a:endParaRPr lang="en-US" sz="1800" dirty="0" smtClean="0">
              <a:solidFill>
                <a:srgbClr val="0F5494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1800" b="0" dirty="0" smtClean="0">
                <a:solidFill>
                  <a:srgbClr val="0F5494"/>
                </a:solidFill>
                <a:latin typeface="+mj-lt"/>
              </a:rPr>
              <a:t>Shape: </a:t>
            </a:r>
            <a:r>
              <a:rPr lang="en-US" sz="1800" dirty="0" smtClean="0">
                <a:solidFill>
                  <a:srgbClr val="0F5494"/>
                </a:solidFill>
                <a:latin typeface="+mj-lt"/>
              </a:rPr>
              <a:t>shape</a:t>
            </a:r>
            <a:endParaRPr lang="en-US" sz="1800" dirty="0">
              <a:solidFill>
                <a:srgbClr val="0F5494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191" y="2502104"/>
            <a:ext cx="4132239" cy="292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7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003D6-8CFB-4FAE-B5A6-EA49FBFD4FA7}" type="slidenum">
              <a:rPr lang="en-US"/>
              <a:pPr/>
              <a:t>7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title"/>
          </p:nvPr>
        </p:nvSpPr>
        <p:spPr>
          <a:xfrm>
            <a:off x="468313" y="1052736"/>
            <a:ext cx="8229600" cy="936625"/>
          </a:xfrm>
        </p:spPr>
        <p:txBody>
          <a:bodyPr/>
          <a:lstStyle/>
          <a:p>
            <a:r>
              <a:rPr lang="en-US" dirty="0" smtClean="0"/>
              <a:t>Aesthetics</a:t>
            </a:r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95536" y="2502104"/>
            <a:ext cx="3096344" cy="251107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74320" indent="-274320" algn="l" defTabSz="914400" rtl="0" eaLnBrk="1" latinLnBrk="0" hangingPunct="1">
              <a:lnSpc>
                <a:spcPct val="115000"/>
              </a:lnSpc>
              <a:spcBef>
                <a:spcPts val="0"/>
              </a:spcBef>
              <a:buClrTx/>
              <a:buFont typeface="Corbel" pitchFamily="34" charset="0"/>
              <a:buChar char="–"/>
              <a:defRPr sz="24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lnSpc>
                <a:spcPct val="115000"/>
              </a:lnSpc>
              <a:spcBef>
                <a:spcPts val="0"/>
              </a:spcBef>
              <a:buClrTx/>
              <a:buFont typeface="Corbel" pitchFamily="34" charset="0"/>
              <a:buChar char="‐"/>
              <a:defRPr sz="24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lnSpc>
                <a:spcPct val="115000"/>
              </a:lnSpc>
              <a:spcBef>
                <a:spcPts val="0"/>
              </a:spcBef>
              <a:buClrTx/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15000"/>
              </a:lnSpc>
              <a:spcBef>
                <a:spcPts val="0"/>
              </a:spcBef>
              <a:buClrTx/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marR="0" indent="-2286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nl-NL" sz="2400" b="0" i="0" u="none" strike="noStrike" kern="1200" baseline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orbel" pitchFamily="34" charset="0"/>
              <a:buNone/>
            </a:pPr>
            <a:r>
              <a:rPr lang="en-US" sz="2000" b="0" dirty="0" smtClean="0">
                <a:solidFill>
                  <a:srgbClr val="0F5494"/>
                </a:solidFill>
                <a:latin typeface="+mj-lt"/>
              </a:rPr>
              <a:t>Mapping of data to visual attributes of geometric objects:</a:t>
            </a:r>
          </a:p>
          <a:p>
            <a:pPr marL="0" indent="0">
              <a:lnSpc>
                <a:spcPct val="100000"/>
              </a:lnSpc>
              <a:buFont typeface="Corbel" pitchFamily="34" charset="0"/>
              <a:buNone/>
            </a:pPr>
            <a:endParaRPr lang="en-US" sz="2000" b="0" dirty="0" smtClean="0">
              <a:solidFill>
                <a:srgbClr val="0F5494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1800" b="0" dirty="0" smtClean="0">
                <a:solidFill>
                  <a:srgbClr val="0F5494"/>
                </a:solidFill>
                <a:latin typeface="+mj-lt"/>
              </a:rPr>
              <a:t>Position: </a:t>
            </a:r>
            <a:r>
              <a:rPr lang="en-US" sz="1800" dirty="0" err="1" smtClean="0">
                <a:solidFill>
                  <a:srgbClr val="0F5494"/>
                </a:solidFill>
                <a:latin typeface="+mj-lt"/>
              </a:rPr>
              <a:t>x</a:t>
            </a:r>
            <a:r>
              <a:rPr lang="en-US" sz="1800" b="0" dirty="0" err="1" smtClean="0">
                <a:solidFill>
                  <a:srgbClr val="0F5494"/>
                </a:solidFill>
                <a:latin typeface="+mj-lt"/>
              </a:rPr>
              <a:t>,</a:t>
            </a:r>
            <a:r>
              <a:rPr lang="en-US" sz="1800" dirty="0" err="1" smtClean="0">
                <a:solidFill>
                  <a:srgbClr val="0F5494"/>
                </a:solidFill>
                <a:latin typeface="+mj-lt"/>
              </a:rPr>
              <a:t>y</a:t>
            </a:r>
            <a:endParaRPr lang="en-US" sz="1800" dirty="0" smtClean="0">
              <a:solidFill>
                <a:srgbClr val="0F5494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1800" b="0" dirty="0" smtClean="0">
                <a:solidFill>
                  <a:srgbClr val="0F5494"/>
                </a:solidFill>
                <a:latin typeface="+mj-lt"/>
              </a:rPr>
              <a:t>Color: </a:t>
            </a:r>
            <a:r>
              <a:rPr lang="en-US" sz="1800" dirty="0" smtClean="0">
                <a:solidFill>
                  <a:srgbClr val="0F5494"/>
                </a:solidFill>
                <a:latin typeface="+mj-lt"/>
              </a:rPr>
              <a:t>color</a:t>
            </a:r>
            <a:endParaRPr lang="en-US" sz="1800" dirty="0" smtClean="0">
              <a:solidFill>
                <a:srgbClr val="0F5494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1800" b="0" dirty="0" smtClean="0">
                <a:solidFill>
                  <a:srgbClr val="0F5494"/>
                </a:solidFill>
                <a:latin typeface="+mj-lt"/>
              </a:rPr>
              <a:t>Shape: </a:t>
            </a:r>
            <a:r>
              <a:rPr lang="en-US" sz="1800" dirty="0" smtClean="0">
                <a:solidFill>
                  <a:srgbClr val="0F5494"/>
                </a:solidFill>
                <a:latin typeface="+mj-lt"/>
              </a:rPr>
              <a:t>shape</a:t>
            </a:r>
            <a:endParaRPr lang="en-US" sz="1800" dirty="0">
              <a:solidFill>
                <a:srgbClr val="0F5494"/>
              </a:solidFill>
              <a:latin typeface="+mj-lt"/>
            </a:endParaRPr>
          </a:p>
        </p:txBody>
      </p:sp>
      <p:sp>
        <p:nvSpPr>
          <p:cNvPr id="14" name="Afgeronde rechthoek 13"/>
          <p:cNvSpPr/>
          <p:nvPr/>
        </p:nvSpPr>
        <p:spPr>
          <a:xfrm>
            <a:off x="468313" y="5589240"/>
            <a:ext cx="8568183" cy="86409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b="0" dirty="0" err="1">
                <a:latin typeface="Lucida Console" pitchFamily="49" charset="0"/>
              </a:rPr>
              <a:t>ggplot</a:t>
            </a:r>
            <a:r>
              <a:rPr lang="en-GB" sz="1600" b="0" dirty="0">
                <a:latin typeface="Lucida Console" pitchFamily="49" charset="0"/>
              </a:rPr>
              <a:t>(</a:t>
            </a:r>
            <a:r>
              <a:rPr lang="en-GB" sz="1600" b="0" dirty="0" err="1">
                <a:latin typeface="Lucida Console" pitchFamily="49" charset="0"/>
              </a:rPr>
              <a:t>aes</a:t>
            </a:r>
            <a:r>
              <a:rPr lang="en-GB" sz="1600" b="0" dirty="0">
                <a:latin typeface="Lucida Console" pitchFamily="49" charset="0"/>
              </a:rPr>
              <a:t>(x='carat', y='price', shape="cut"), diamonds) + </a:t>
            </a:r>
            <a:r>
              <a:rPr lang="en-GB" sz="1600" b="0" dirty="0" err="1">
                <a:latin typeface="Lucida Console" pitchFamily="49" charset="0"/>
              </a:rPr>
              <a:t>geom_point</a:t>
            </a:r>
            <a:r>
              <a:rPr lang="en-GB" sz="1600" b="0" dirty="0">
                <a:latin typeface="Lucida Console" pitchFamily="49" charset="0"/>
              </a:rPr>
              <a:t>()</a:t>
            </a:r>
            <a:endParaRPr lang="nl-NL" sz="1600" b="0" dirty="0">
              <a:latin typeface="Lucida Console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72724"/>
            <a:ext cx="4536504" cy="310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1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052736"/>
            <a:ext cx="8229600" cy="936625"/>
          </a:xfrm>
        </p:spPr>
        <p:txBody>
          <a:bodyPr/>
          <a:lstStyle/>
          <a:p>
            <a:r>
              <a:rPr lang="en-US" dirty="0" err="1" smtClean="0"/>
              <a:t>Geom</a:t>
            </a:r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75D3-69A2-4431-9BF6-EA7C94D25E08}" type="slidenum">
              <a:rPr lang="en-US"/>
              <a:pPr/>
              <a:t>8</a:t>
            </a:fld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6" name="Picture 4" descr="ge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60032" y="1052736"/>
            <a:ext cx="4283968" cy="42784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fgeronde rechthoek 7"/>
          <p:cNvSpPr/>
          <p:nvPr/>
        </p:nvSpPr>
        <p:spPr>
          <a:xfrm>
            <a:off x="1800200" y="5733256"/>
            <a:ext cx="5292080" cy="86409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600" b="0" dirty="0" err="1">
                <a:latin typeface="Lucida Console" pitchFamily="49" charset="0"/>
              </a:rPr>
              <a:t>ggplot</a:t>
            </a:r>
            <a:r>
              <a:rPr lang="nl-NL" sz="1600" b="0" dirty="0">
                <a:latin typeface="Lucida Console" pitchFamily="49" charset="0"/>
              </a:rPr>
              <a:t>(</a:t>
            </a:r>
            <a:r>
              <a:rPr lang="nl-NL" sz="1600" b="0" dirty="0" err="1">
                <a:latin typeface="Lucida Console" pitchFamily="49" charset="0"/>
              </a:rPr>
              <a:t>mpg</a:t>
            </a:r>
            <a:r>
              <a:rPr lang="nl-NL" sz="1600" b="0" dirty="0">
                <a:latin typeface="Lucida Console" pitchFamily="49" charset="0"/>
              </a:rPr>
              <a:t>, </a:t>
            </a:r>
            <a:r>
              <a:rPr lang="nl-NL" sz="1600" b="0" dirty="0" err="1">
                <a:latin typeface="Lucida Console" pitchFamily="49" charset="0"/>
              </a:rPr>
              <a:t>aes</a:t>
            </a:r>
            <a:r>
              <a:rPr lang="nl-NL" sz="1600" b="0" dirty="0">
                <a:latin typeface="Lucida Console" pitchFamily="49" charset="0"/>
              </a:rPr>
              <a:t>(x = </a:t>
            </a:r>
            <a:r>
              <a:rPr lang="nl-NL" sz="1600" b="0" dirty="0" err="1">
                <a:latin typeface="Lucida Console" pitchFamily="49" charset="0"/>
              </a:rPr>
              <a:t>displ</a:t>
            </a:r>
            <a:r>
              <a:rPr lang="nl-NL" sz="1600" b="0" dirty="0">
                <a:latin typeface="Lucida Console" pitchFamily="49" charset="0"/>
              </a:rPr>
              <a:t>, y = </a:t>
            </a:r>
            <a:r>
              <a:rPr lang="nl-NL" sz="1600" b="0" dirty="0" err="1">
                <a:latin typeface="Lucida Console" pitchFamily="49" charset="0"/>
              </a:rPr>
              <a:t>cty</a:t>
            </a:r>
            <a:r>
              <a:rPr lang="nl-NL" sz="1600" b="0" dirty="0" smtClean="0">
                <a:latin typeface="Lucida Console" pitchFamily="49" charset="0"/>
              </a:rPr>
              <a:t>)) </a:t>
            </a:r>
            <a:r>
              <a:rPr lang="nl-NL" sz="1600" b="0" dirty="0">
                <a:latin typeface="Lucida Console" pitchFamily="49" charset="0"/>
              </a:rPr>
              <a:t>+ </a:t>
            </a:r>
            <a:r>
              <a:rPr lang="nl-NL" sz="1600" b="0" dirty="0" err="1">
                <a:latin typeface="Lucida Console" pitchFamily="49" charset="0"/>
              </a:rPr>
              <a:t>geom_point</a:t>
            </a:r>
            <a:r>
              <a:rPr lang="nl-NL" sz="1600" b="0" dirty="0">
                <a:latin typeface="Lucida Console" pitchFamily="49" charset="0"/>
              </a:rPr>
              <a:t>() + </a:t>
            </a:r>
            <a:r>
              <a:rPr lang="nl-NL" sz="1600" b="0" dirty="0" err="1">
                <a:latin typeface="Lucida Console" pitchFamily="49" charset="0"/>
              </a:rPr>
              <a:t>geom_line</a:t>
            </a:r>
            <a:r>
              <a:rPr lang="nl-NL" sz="1600" b="0" dirty="0">
                <a:latin typeface="Lucida Console" pitchFamily="49" charset="0"/>
              </a:rPr>
              <a:t>()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2492896"/>
            <a:ext cx="6203032" cy="3168352"/>
          </a:xfrm>
        </p:spPr>
        <p:txBody>
          <a:bodyPr/>
          <a:lstStyle/>
          <a:p>
            <a:r>
              <a:rPr lang="en-US" sz="2000" dirty="0" smtClean="0"/>
              <a:t>Geometric objects:</a:t>
            </a:r>
          </a:p>
          <a:p>
            <a:pPr lvl="1"/>
            <a:r>
              <a:rPr lang="en-US" sz="1800" b="0" dirty="0" smtClean="0"/>
              <a:t>Points, lines, polygons, …</a:t>
            </a:r>
          </a:p>
          <a:p>
            <a:pPr lvl="1"/>
            <a:r>
              <a:rPr lang="en-US" sz="1800" b="0" dirty="0" smtClean="0"/>
              <a:t>Functions start with “</a:t>
            </a:r>
            <a:r>
              <a:rPr lang="en-US" sz="1800" b="0" dirty="0" err="1" smtClean="0"/>
              <a:t>geom</a:t>
            </a:r>
            <a:r>
              <a:rPr lang="en-US" sz="1800" b="0" dirty="0" smtClean="0"/>
              <a:t>_”</a:t>
            </a:r>
          </a:p>
          <a:p>
            <a:endParaRPr lang="en-US" sz="2000" dirty="0" smtClean="0"/>
          </a:p>
          <a:p>
            <a:r>
              <a:rPr lang="en-US" sz="2000" dirty="0" smtClean="0"/>
              <a:t>Also margins:</a:t>
            </a:r>
          </a:p>
          <a:p>
            <a:pPr lvl="1"/>
            <a:r>
              <a:rPr lang="en-US" sz="1800" b="0" dirty="0" err="1" smtClean="0"/>
              <a:t>geom_errorbar</a:t>
            </a:r>
            <a:r>
              <a:rPr lang="en-US" sz="1800" b="0" dirty="0" smtClean="0"/>
              <a:t>(), </a:t>
            </a:r>
            <a:r>
              <a:rPr lang="en-US" sz="1800" b="0" dirty="0" err="1" smtClean="0"/>
              <a:t>geom_pointrange</a:t>
            </a:r>
            <a:r>
              <a:rPr lang="en-US" sz="1800" b="0" dirty="0" smtClean="0"/>
              <a:t>(), </a:t>
            </a:r>
            <a:r>
              <a:rPr lang="en-US" sz="1800" b="0" dirty="0" err="1" smtClean="0"/>
              <a:t>geom_linerange</a:t>
            </a:r>
            <a:r>
              <a:rPr lang="en-US" sz="1800" b="0" dirty="0" smtClean="0"/>
              <a:t>().</a:t>
            </a:r>
          </a:p>
          <a:p>
            <a:pPr lvl="1"/>
            <a:r>
              <a:rPr lang="en-US" sz="1800" b="0" dirty="0" smtClean="0"/>
              <a:t>Note: they require the aesthetics </a:t>
            </a:r>
            <a:r>
              <a:rPr lang="en-US" sz="1800" b="0" dirty="0" err="1" smtClean="0"/>
              <a:t>ymin</a:t>
            </a:r>
            <a:r>
              <a:rPr lang="en-US" sz="1800" b="0" dirty="0" smtClean="0"/>
              <a:t> and </a:t>
            </a:r>
            <a:r>
              <a:rPr lang="en-US" sz="1800" b="0" dirty="0" err="1" smtClean="0"/>
              <a:t>ymax</a:t>
            </a:r>
            <a:r>
              <a:rPr lang="en-US" sz="1800" b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718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052736"/>
            <a:ext cx="8229600" cy="936625"/>
          </a:xfrm>
        </p:spPr>
        <p:txBody>
          <a:bodyPr/>
          <a:lstStyle/>
          <a:p>
            <a:r>
              <a:rPr lang="en-US" dirty="0" smtClean="0"/>
              <a:t>Stat</a:t>
            </a:r>
            <a:endParaRPr 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564904"/>
            <a:ext cx="8229600" cy="2016224"/>
          </a:xfrm>
        </p:spPr>
        <p:txBody>
          <a:bodyPr/>
          <a:lstStyle/>
          <a:p>
            <a:endParaRPr lang="en-US" sz="1800" dirty="0" smtClean="0"/>
          </a:p>
          <a:p>
            <a:r>
              <a:rPr lang="en-US" sz="1800" dirty="0" err="1" smtClean="0"/>
              <a:t>s</a:t>
            </a:r>
            <a:r>
              <a:rPr lang="en-US" sz="1800" dirty="0" err="1" smtClean="0"/>
              <a:t>tat_smooth</a:t>
            </a:r>
            <a:r>
              <a:rPr lang="en-US" sz="1800" dirty="0" smtClean="0"/>
              <a:t>() and </a:t>
            </a:r>
            <a:r>
              <a:rPr lang="en-US" sz="1800" dirty="0" err="1" smtClean="0"/>
              <a:t>stat_density</a:t>
            </a:r>
            <a:r>
              <a:rPr lang="en-US" sz="1800" dirty="0" smtClean="0"/>
              <a:t>() enable statistical transformation</a:t>
            </a:r>
          </a:p>
          <a:p>
            <a:r>
              <a:rPr lang="en-US" sz="1800" dirty="0" smtClean="0"/>
              <a:t>Most </a:t>
            </a:r>
            <a:r>
              <a:rPr lang="en-US" sz="1800" dirty="0" err="1" smtClean="0"/>
              <a:t>geoms</a:t>
            </a:r>
            <a:r>
              <a:rPr lang="en-US" sz="1800" dirty="0" smtClean="0"/>
              <a:t> have default stat (and the other way round)</a:t>
            </a:r>
          </a:p>
          <a:p>
            <a:r>
              <a:rPr lang="en-US" sz="1800" dirty="0" err="1" smtClean="0"/>
              <a:t>geom</a:t>
            </a:r>
            <a:r>
              <a:rPr lang="en-US" sz="1800" dirty="0" smtClean="0"/>
              <a:t> </a:t>
            </a:r>
            <a:r>
              <a:rPr lang="en-US" sz="1800" dirty="0" smtClean="0"/>
              <a:t>and stat form a layer</a:t>
            </a:r>
          </a:p>
          <a:p>
            <a:r>
              <a:rPr lang="en-US" sz="1800" dirty="0" smtClean="0"/>
              <a:t>One </a:t>
            </a:r>
            <a:r>
              <a:rPr lang="en-US" sz="1800" dirty="0" smtClean="0"/>
              <a:t>or </a:t>
            </a:r>
            <a:r>
              <a:rPr lang="en-US" sz="1800" dirty="0" smtClean="0"/>
              <a:t>more layers form a plot</a:t>
            </a:r>
            <a:endParaRPr lang="en-US" sz="180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2BFB-E4BC-4E74-97A4-53257A53A9BA}" type="slidenum">
              <a:rPr lang="en-US"/>
              <a:pPr/>
              <a:t>9</a:t>
            </a:fld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71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at_blue_E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33176"/>
        </a:solidFill>
        <a:ln>
          <a:solidFill>
            <a:srgbClr val="133176"/>
          </a:solidFill>
        </a:ln>
      </a:spPr>
      <a:bodyPr anchor="ctr"/>
      <a:lstStyle>
        <a:defPPr algn="ctr" defTabSz="457200" fontAlgn="auto">
          <a:spcBef>
            <a:spcPts val="0"/>
          </a:spcBef>
          <a:spcAft>
            <a:spcPts val="0"/>
          </a:spcAft>
          <a:defRPr sz="1800" b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3175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600" b="1" i="0" u="none" strike="noStrike" cap="none" normalizeH="0" baseline="0" smtClean="0">
            <a:ln>
              <a:noFill/>
            </a:ln>
            <a:solidFill>
              <a:srgbClr val="FFD624"/>
            </a:solidFill>
            <a:effectLst/>
            <a:latin typeface="Verdana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400" b="0" dirty="0" err="1" smtClean="0">
            <a:solidFill>
              <a:srgbClr val="0F5494"/>
            </a:solidFill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Estat_blue_EN</Template>
  <TotalTime>1774</TotalTime>
  <Words>986</Words>
  <Application>Microsoft Macintosh PowerPoint</Application>
  <PresentationFormat>On-screen Show (4:3)</PresentationFormat>
  <Paragraphs>170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Corbel</vt:lpstr>
      <vt:lpstr>Courier New</vt:lpstr>
      <vt:lpstr>Lucida Console</vt:lpstr>
      <vt:lpstr>Verdana</vt:lpstr>
      <vt:lpstr>Arial</vt:lpstr>
      <vt:lpstr>Estat_blue_EN</vt:lpstr>
      <vt:lpstr>Data visualization in Python</vt:lpstr>
      <vt:lpstr>Outline</vt:lpstr>
      <vt:lpstr>Which packages/functions</vt:lpstr>
      <vt:lpstr>ggplot</vt:lpstr>
      <vt:lpstr>ggplot and qplot</vt:lpstr>
      <vt:lpstr>Aesthetics</vt:lpstr>
      <vt:lpstr>Aesthetics</vt:lpstr>
      <vt:lpstr>Geom</vt:lpstr>
      <vt:lpstr>Stat</vt:lpstr>
      <vt:lpstr>stat_smooth</vt:lpstr>
      <vt:lpstr>stat_density</vt:lpstr>
      <vt:lpstr>Scales (and axes)</vt:lpstr>
      <vt:lpstr>scale_x_log</vt:lpstr>
      <vt:lpstr>Coord</vt:lpstr>
      <vt:lpstr>Facets</vt:lpstr>
      <vt:lpstr>Facets example</vt:lpstr>
      <vt:lpstr>PowerPoint Presentation</vt:lpstr>
      <vt:lpstr>ggplot tips</vt:lpstr>
      <vt:lpstr>Folium: Thematic maps</vt:lpstr>
      <vt:lpstr>Folium features</vt:lpstr>
      <vt:lpstr>Basic Maps</vt:lpstr>
      <vt:lpstr>Basic maps</vt:lpstr>
      <vt:lpstr>GeoJSON/TopoJSON Overlays</vt:lpstr>
      <vt:lpstr>Choropleth maps</vt:lpstr>
      <vt:lpstr>Summary</vt:lpstr>
      <vt:lpstr>References</vt:lpstr>
    </vt:vector>
  </TitlesOfParts>
  <Company>European Commission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Ritchie</dc:creator>
  <cp:lastModifiedBy>A. Hurriyetoglu</cp:lastModifiedBy>
  <cp:revision>359</cp:revision>
  <cp:lastPrinted>2014-06-18T08:28:24Z</cp:lastPrinted>
  <dcterms:created xsi:type="dcterms:W3CDTF">2012-11-29T13:23:51Z</dcterms:created>
  <dcterms:modified xsi:type="dcterms:W3CDTF">2016-10-04T13:20:16Z</dcterms:modified>
</cp:coreProperties>
</file>