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78"/>
  </p:notesMasterIdLst>
  <p:handoutMasterIdLst>
    <p:handoutMasterId r:id="rId79"/>
  </p:handoutMasterIdLst>
  <p:sldIdLst>
    <p:sldId id="380" r:id="rId5"/>
    <p:sldId id="456" r:id="rId6"/>
    <p:sldId id="334" r:id="rId7"/>
    <p:sldId id="455" r:id="rId8"/>
    <p:sldId id="441" r:id="rId9"/>
    <p:sldId id="442" r:id="rId10"/>
    <p:sldId id="443" r:id="rId11"/>
    <p:sldId id="444" r:id="rId12"/>
    <p:sldId id="445" r:id="rId13"/>
    <p:sldId id="446" r:id="rId14"/>
    <p:sldId id="448" r:id="rId15"/>
    <p:sldId id="449" r:id="rId16"/>
    <p:sldId id="450" r:id="rId17"/>
    <p:sldId id="451" r:id="rId18"/>
    <p:sldId id="453" r:id="rId19"/>
    <p:sldId id="454" r:id="rId20"/>
    <p:sldId id="335" r:id="rId21"/>
    <p:sldId id="347" r:id="rId22"/>
    <p:sldId id="395" r:id="rId23"/>
    <p:sldId id="348" r:id="rId24"/>
    <p:sldId id="349" r:id="rId25"/>
    <p:sldId id="350" r:id="rId26"/>
    <p:sldId id="457" r:id="rId27"/>
    <p:sldId id="381" r:id="rId28"/>
    <p:sldId id="458" r:id="rId29"/>
    <p:sldId id="396" r:id="rId30"/>
    <p:sldId id="398" r:id="rId31"/>
    <p:sldId id="397" r:id="rId32"/>
    <p:sldId id="399" r:id="rId33"/>
    <p:sldId id="400" r:id="rId34"/>
    <p:sldId id="401" r:id="rId35"/>
    <p:sldId id="351" r:id="rId36"/>
    <p:sldId id="352" r:id="rId37"/>
    <p:sldId id="353" r:id="rId38"/>
    <p:sldId id="357" r:id="rId39"/>
    <p:sldId id="354" r:id="rId40"/>
    <p:sldId id="355" r:id="rId41"/>
    <p:sldId id="356" r:id="rId42"/>
    <p:sldId id="358" r:id="rId43"/>
    <p:sldId id="359" r:id="rId44"/>
    <p:sldId id="360" r:id="rId45"/>
    <p:sldId id="361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413" r:id="rId54"/>
    <p:sldId id="414" r:id="rId55"/>
    <p:sldId id="416" r:id="rId56"/>
    <p:sldId id="417" r:id="rId57"/>
    <p:sldId id="418" r:id="rId58"/>
    <p:sldId id="435" r:id="rId59"/>
    <p:sldId id="434" r:id="rId60"/>
    <p:sldId id="436" r:id="rId61"/>
    <p:sldId id="438" r:id="rId62"/>
    <p:sldId id="419" r:id="rId63"/>
    <p:sldId id="420" r:id="rId64"/>
    <p:sldId id="421" r:id="rId65"/>
    <p:sldId id="422" r:id="rId66"/>
    <p:sldId id="423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1" r:id="rId75"/>
    <p:sldId id="432" r:id="rId76"/>
    <p:sldId id="433" r:id="rId77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725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49" d="100"/>
          <a:sy n="49" d="100"/>
        </p:scale>
        <p:origin x="264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 smtClean="0"/>
            <a:t>Data pre-processing</a:t>
          </a:r>
          <a:endParaRPr lang="en-US" dirty="0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 smtClean="0"/>
            <a:t>Data Transformation</a:t>
          </a:r>
          <a:endParaRPr lang="en-US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/>
            <a:t>Step 4 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/>
            <a:t>Step 1 </a:t>
          </a:r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Step 3 </a:t>
          </a:r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Step 2 </a:t>
          </a:r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5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5"/>
      <dgm:spPr/>
      <dgm:t>
        <a:bodyPr/>
        <a:lstStyle/>
        <a:p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2" presStyleCnt="5" custLinFactNeighborX="3228" custLinFactNeighborY="1996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3" presStyleCnt="5"/>
      <dgm:spPr/>
      <dgm:t>
        <a:bodyPr/>
        <a:lstStyle/>
        <a:p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  <dgm:t>
        <a:bodyPr/>
        <a:lstStyle/>
        <a:p>
          <a:endParaRPr lang="en-U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4" presStyleCnt="5"/>
      <dgm:spPr/>
      <dgm:t>
        <a:bodyPr/>
        <a:lstStyle/>
        <a:p>
          <a:endParaRPr lang="en-US"/>
        </a:p>
      </dgm:t>
    </dgm:pt>
    <dgm:pt modelId="{5B88A17E-EFF5-4A04-9CC9-D2131DA9ECCC}" type="pres">
      <dgm:prSet presAssocID="{7FCE83D9-631B-4420-BBFC-CA0AFA59F747}" presName="firstChildTx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Collection</a:t>
          </a:r>
          <a:endParaRPr lang="en-US" sz="1300" kern="1200" dirty="0"/>
        </a:p>
      </dsp:txBody>
      <dsp:txXfrm>
        <a:off x="1063655" y="1471513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pre-processing</a:t>
          </a:r>
          <a:endParaRPr lang="en-US" sz="1300" kern="1200" dirty="0"/>
        </a:p>
      </dsp:txBody>
      <dsp:txXfrm>
        <a:off x="1063655" y="2489494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1064523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Step 1 </a:t>
          </a:r>
        </a:p>
      </dsp:txBody>
      <dsp:txXfrm>
        <a:off x="154488" y="1213528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412409" y="14918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Transformation</a:t>
          </a:r>
          <a:endParaRPr lang="en-US" sz="1300" kern="1200" dirty="0"/>
        </a:p>
      </dsp:txBody>
      <dsp:txXfrm>
        <a:off x="3656603" y="1491831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1064523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Step 2 </a:t>
          </a:r>
        </a:p>
      </dsp:txBody>
      <dsp:txXfrm>
        <a:off x="2698170" y="1213528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Analysis</a:t>
          </a:r>
          <a:endParaRPr lang="en-US" sz="1300" kern="1200" dirty="0"/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1064523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Step 3 </a:t>
          </a:r>
        </a:p>
      </dsp:txBody>
      <dsp:txXfrm>
        <a:off x="5241852" y="1213528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Visualization</a:t>
          </a:r>
          <a:endParaRPr lang="en-US" sz="1300" kern="1200" dirty="0"/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1064523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Step 4 </a:t>
          </a:r>
        </a:p>
      </dsp:txBody>
      <dsp:txXfrm>
        <a:off x="7785534" y="1213528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3CEAAF3-9831-450B-8D59-2C09DB96C8FC}" type="datetimeFigureOut">
              <a:rPr lang="en-US"/>
              <a:t>8/14/2019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D50CD79-FC16-4410-AB61-17F26E6D3BC8}" type="datetimeFigureOut">
              <a:rPr lang="en-US"/>
              <a:t>8/14/2019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4025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111404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6FD056D-6F8B-4C0F-8249-D6273C3A1C13}" type="slidenum">
              <a:rPr lang="en-NZ" sz="1200" i="1" baseline="30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pPr defTabSz="111404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NZ" sz="1200" i="1" baseline="30000" dirty="0">
              <a:solidFill>
                <a:srgbClr val="000000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64225" y="473075"/>
            <a:ext cx="4090988" cy="230187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09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plt.plot</a:t>
            </a:r>
            <a:r>
              <a:rPr lang="en-GB" dirty="0"/>
              <a:t>(x, y, </a:t>
            </a:r>
            <a:r>
              <a:rPr lang="en-GB" dirty="0" err="1"/>
              <a:t>color</a:t>
            </a:r>
            <a:r>
              <a:rPr lang="en-GB" dirty="0" smtClean="0"/>
              <a:t>='r', </a:t>
            </a:r>
            <a:r>
              <a:rPr lang="en-GB" dirty="0" err="1"/>
              <a:t>linestyle</a:t>
            </a:r>
            <a:r>
              <a:rPr lang="en-GB" dirty="0" smtClean="0"/>
              <a:t>='--', </a:t>
            </a:r>
            <a:r>
              <a:rPr lang="en-GB" dirty="0"/>
              <a:t>marker</a:t>
            </a:r>
            <a:r>
              <a:rPr lang="en-GB" dirty="0" smtClean="0"/>
              <a:t>='o')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2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39185" y="476251"/>
            <a:ext cx="11713633" cy="85725"/>
          </a:xfrm>
          <a:prstGeom prst="rect">
            <a:avLst/>
          </a:prstGeom>
          <a:solidFill>
            <a:srgbClr val="3333CC">
              <a:alpha val="6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NZ" sz="140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39185" y="6092826"/>
            <a:ext cx="11713633" cy="85725"/>
          </a:xfrm>
          <a:prstGeom prst="rect">
            <a:avLst/>
          </a:prstGeom>
          <a:solidFill>
            <a:srgbClr val="3333CC">
              <a:alpha val="6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NZ" sz="140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0923553" y="6708775"/>
            <a:ext cx="930827" cy="153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8000" tIns="0" rIns="18000" bIns="0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accent2"/>
                </a:solidFill>
                <a:latin typeface="Arial Unicode MS" pitchFamily="34" charset="-128"/>
                <a:cs typeface="Arial" charset="0"/>
              </a:rPr>
              <a:t>© </a:t>
            </a:r>
            <a:r>
              <a:rPr lang="en-NZ" sz="1000" dirty="0" smtClean="0">
                <a:solidFill>
                  <a:schemeClr val="accent2"/>
                </a:solidFill>
                <a:latin typeface="Arial Unicode MS" pitchFamily="34" charset="-128"/>
                <a:cs typeface="Arial" charset="0"/>
              </a:rPr>
              <a:t>Xiaoying</a:t>
            </a:r>
            <a:r>
              <a:rPr lang="en-NZ" sz="1000" baseline="0" dirty="0" smtClean="0">
                <a:solidFill>
                  <a:schemeClr val="accent2"/>
                </a:solidFill>
                <a:latin typeface="Arial Unicode MS" pitchFamily="34" charset="-128"/>
                <a:cs typeface="Arial" charset="0"/>
              </a:rPr>
              <a:t> Gao</a:t>
            </a:r>
            <a:endParaRPr lang="en-NZ" sz="1000" dirty="0">
              <a:solidFill>
                <a:schemeClr val="accent2"/>
              </a:solidFill>
              <a:latin typeface="Arial Unicode MS" pitchFamily="34" charset="-128"/>
              <a:cs typeface="Arial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39185" y="1196975"/>
            <a:ext cx="11713633" cy="1944688"/>
          </a:xfrm>
        </p:spPr>
        <p:txBody>
          <a:bodyPr/>
          <a:lstStyle>
            <a:lvl1pPr algn="ctr">
              <a:lnSpc>
                <a:spcPct val="110000"/>
              </a:lnSpc>
              <a:defRPr sz="4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8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84" y="981075"/>
            <a:ext cx="11700933" cy="5876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556111" y="0"/>
            <a:ext cx="1635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1004FC"/>
                </a:solidFill>
              </a:rPr>
              <a:t>COMP132</a:t>
            </a:r>
            <a:r>
              <a:rPr lang="en-US" sz="1600" dirty="0">
                <a:solidFill>
                  <a:srgbClr val="1004FC"/>
                </a:solidFill>
              </a:rPr>
              <a:t>: </a:t>
            </a:r>
            <a:fld id="{2EDC2512-B54A-44B8-8478-F96758B22434}" type="slidenum">
              <a:rPr lang="en-US" sz="1600" smtClean="0">
                <a:solidFill>
                  <a:srgbClr val="1004FC"/>
                </a:solidFill>
              </a:rPr>
              <a:pPr algn="l"/>
              <a:t>‹#›</a:t>
            </a:fld>
            <a:endParaRPr lang="en-AU" sz="1600" dirty="0">
              <a:solidFill>
                <a:srgbClr val="1004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9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533" y="981075"/>
            <a:ext cx="5748867" cy="587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3782" y="981075"/>
            <a:ext cx="5748867" cy="587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3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73" y="-122526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5806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124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3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197570" cy="5247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83856"/>
            <a:ext cx="10197572" cy="450734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184" y="0"/>
            <a:ext cx="1076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NZ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5534" y="981075"/>
            <a:ext cx="11700933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/>
              <a:t>Click to 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9169400" y="5084764"/>
            <a:ext cx="3022600" cy="17732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NZ" sz="14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0923553" y="6708775"/>
            <a:ext cx="930827" cy="153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8000" tIns="0" rIns="1800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 Unicode MS" pitchFamily="34" charset="-128"/>
                <a:cs typeface="Arial" charset="0"/>
              </a:rPr>
              <a:t>© </a:t>
            </a:r>
            <a:r>
              <a:rPr lang="en-US" sz="1000" dirty="0" smtClean="0">
                <a:latin typeface="Arial Unicode MS" pitchFamily="34" charset="-128"/>
                <a:cs typeface="Arial" charset="0"/>
              </a:rPr>
              <a:t>Xiaoying Gao</a:t>
            </a:r>
            <a:endParaRPr lang="en-NZ" sz="1000" dirty="0">
              <a:latin typeface="Arial Unicode MS" pitchFamily="34" charset="-128"/>
              <a:cs typeface="Arial" charset="0"/>
            </a:endParaRP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34434" y="692150"/>
            <a:ext cx="931333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NZ" sz="1400"/>
          </a:p>
        </p:txBody>
      </p:sp>
    </p:spTree>
    <p:extLst>
      <p:ext uri="{BB962C8B-B14F-4D97-AF65-F5344CB8AC3E}">
        <p14:creationId xmlns:p14="http://schemas.microsoft.com/office/powerpoint/2010/main" val="46773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1936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47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455738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8637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7781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2353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6925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plo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tplotlib.org/3.1.0/gallery/index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tutorials/introductory/pyplot.html#sphx-glr-tutorials-introductory-pyplot-py" TargetMode="External"/><Relationship Id="rId2" Type="http://schemas.openxmlformats.org/officeDocument/2006/relationships/hyperlink" Target="https://matplotlib.org/api/_as_gen/matplotlib.pyplot.html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Programming for the Natural and Social Sciences</a:t>
            </a:r>
            <a:r>
              <a:rPr lang="en-NZ" dirty="0"/>
              <a:t/>
            </a:r>
            <a:br>
              <a:rPr lang="en-NZ" dirty="0"/>
            </a:br>
            <a:r>
              <a:rPr lang="en-NZ" sz="2800" dirty="0"/>
              <a:t>COMP </a:t>
            </a:r>
            <a:r>
              <a:rPr lang="en-NZ" sz="2800" dirty="0" smtClean="0"/>
              <a:t>132   </a:t>
            </a:r>
            <a:r>
              <a:rPr lang="en-NZ" sz="6000" dirty="0" smtClean="0"/>
              <a:t>  </a:t>
            </a:r>
            <a:r>
              <a:rPr lang="en-NZ" sz="2800" dirty="0" smtClean="0"/>
              <a:t>  2019 T2    </a:t>
            </a:r>
            <a:r>
              <a:rPr lang="en-NZ" sz="2800" dirty="0">
                <a:solidFill>
                  <a:schemeClr val="bg1"/>
                </a:solidFill>
              </a:rPr>
              <a:t>.</a:t>
            </a:r>
            <a:r>
              <a:rPr lang="en-NZ" sz="2800" dirty="0"/>
              <a:t> 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2436814" y="3640139"/>
            <a:ext cx="7489825" cy="195438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04975" algn="ctr"/>
                <a:tab pos="3409950" algn="ctr"/>
                <a:tab pos="5114925" algn="ctr"/>
              </a:tabLst>
              <a:defRPr/>
            </a:pPr>
            <a:r>
              <a:rPr kumimoji="0" lang="en-NZ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kumimoji="0" lang="en-NZ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Xiaoying Gao</a:t>
            </a:r>
            <a:endParaRPr kumimoji="0" lang="en-NZ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04975" algn="ctr"/>
                <a:tab pos="3409950" algn="ctr"/>
                <a:tab pos="5114925" algn="ctr"/>
              </a:tabLst>
              <a:defRPr/>
            </a:pPr>
            <a:r>
              <a:rPr kumimoji="0" lang="en-NZ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</a:t>
            </a:r>
            <a:r>
              <a:rPr kumimoji="0" lang="en-NZ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"Sharon" </a:t>
            </a:r>
            <a:endParaRPr kumimoji="0" lang="en-NZ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7000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704975" algn="ctr"/>
                <a:tab pos="3409950" algn="ctr"/>
                <a:tab pos="5114925" algn="ctr"/>
              </a:tabLst>
              <a:defRPr/>
            </a:pPr>
            <a:r>
              <a:rPr kumimoji="0" lang="en-N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Computer Science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>
                <a:tab pos="1704975" algn="ctr"/>
                <a:tab pos="3409950" algn="ctr"/>
                <a:tab pos="5114925" algn="ctr"/>
              </a:tabLst>
              <a:defRPr/>
            </a:pPr>
            <a:r>
              <a:rPr kumimoji="0" lang="en-N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Victoria University of Wellington</a:t>
            </a:r>
          </a:p>
        </p:txBody>
      </p:sp>
    </p:spTree>
    <p:extLst>
      <p:ext uri="{BB962C8B-B14F-4D97-AF65-F5344CB8AC3E}">
        <p14:creationId xmlns:p14="http://schemas.microsoft.com/office/powerpoint/2010/main" val="30774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Line 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What if you do not want to use the default for x</a:t>
            </a:r>
          </a:p>
          <a:p>
            <a:r>
              <a:rPr lang="en-NZ" dirty="0" smtClean="0"/>
              <a:t>Change colour</a:t>
            </a:r>
          </a:p>
          <a:p>
            <a:r>
              <a:rPr lang="en-NZ" dirty="0" smtClean="0"/>
              <a:t>Change line style</a:t>
            </a:r>
          </a:p>
          <a:p>
            <a:r>
              <a:rPr lang="en-NZ" dirty="0" smtClean="0"/>
              <a:t>…</a:t>
            </a:r>
            <a:endParaRPr lang="en-NZ" dirty="0"/>
          </a:p>
          <a:p>
            <a:pPr lvl="0">
              <a:buClr>
                <a:srgbClr val="3333CC"/>
              </a:buClr>
            </a:pPr>
            <a:r>
              <a:rPr lang="en-NZ" dirty="0" smtClean="0"/>
              <a:t>Documentation at  </a:t>
            </a:r>
            <a:r>
              <a:rPr lang="en-NZ" dirty="0">
                <a:hlinkClick r:id="rId2"/>
              </a:rPr>
              <a:t>https://matplotlib.org/api/_</a:t>
            </a:r>
            <a:r>
              <a:rPr lang="en-NZ" dirty="0" smtClean="0">
                <a:hlinkClick r:id="rId2"/>
              </a:rPr>
              <a:t>as_gen/matplotlib.pyplot.plot.html</a:t>
            </a:r>
            <a:endParaRPr lang="en-NZ" dirty="0" smtClean="0"/>
          </a:p>
          <a:p>
            <a:pPr marL="0" lvl="0" indent="0">
              <a:buClr>
                <a:srgbClr val="3333CC"/>
              </a:buClr>
              <a:buNone/>
            </a:pPr>
            <a:r>
              <a:rPr lang="en-NZ" dirty="0" smtClean="0">
                <a:solidFill>
                  <a:srgbClr val="FF0000"/>
                </a:solidFill>
              </a:rPr>
              <a:t>Read the documentation</a:t>
            </a:r>
            <a:endParaRPr lang="en-NZ" dirty="0">
              <a:solidFill>
                <a:srgbClr val="FF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en-NZ" dirty="0" smtClean="0">
                <a:solidFill>
                  <a:srgbClr val="514843"/>
                </a:solidFill>
              </a:rPr>
              <a:t>plot</a:t>
            </a:r>
            <a:r>
              <a:rPr lang="en-NZ" dirty="0">
                <a:solidFill>
                  <a:srgbClr val="514843"/>
                </a:solidFill>
              </a:rPr>
              <a:t>() is a versatile command, and will take an arbitrary number of arguments</a:t>
            </a:r>
          </a:p>
          <a:p>
            <a:pPr lvl="0">
              <a:buClr>
                <a:srgbClr val="3333CC"/>
              </a:buClr>
            </a:pPr>
            <a:r>
              <a:rPr lang="en-NZ" dirty="0">
                <a:solidFill>
                  <a:srgbClr val="514843"/>
                </a:solidFill>
              </a:rPr>
              <a:t>*</a:t>
            </a:r>
            <a:r>
              <a:rPr lang="en-NZ" dirty="0" err="1">
                <a:solidFill>
                  <a:srgbClr val="514843"/>
                </a:solidFill>
              </a:rPr>
              <a:t>args</a:t>
            </a:r>
            <a:r>
              <a:rPr lang="en-NZ" dirty="0">
                <a:solidFill>
                  <a:srgbClr val="514843"/>
                </a:solidFill>
              </a:rPr>
              <a:t> any number of arguments</a:t>
            </a:r>
          </a:p>
          <a:p>
            <a:pPr lvl="0">
              <a:buClr>
                <a:srgbClr val="3333CC"/>
              </a:buClr>
            </a:pPr>
            <a:r>
              <a:rPr lang="en-NZ" dirty="0">
                <a:solidFill>
                  <a:srgbClr val="514843"/>
                </a:solidFill>
              </a:rPr>
              <a:t>**</a:t>
            </a:r>
            <a:r>
              <a:rPr lang="en-NZ" dirty="0" err="1">
                <a:solidFill>
                  <a:srgbClr val="514843"/>
                </a:solidFill>
              </a:rPr>
              <a:t>kwargs</a:t>
            </a:r>
            <a:r>
              <a:rPr lang="en-NZ" dirty="0">
                <a:solidFill>
                  <a:srgbClr val="514843"/>
                </a:solidFill>
              </a:rPr>
              <a:t> any number of keyword arguments</a:t>
            </a:r>
          </a:p>
          <a:p>
            <a:pPr lvl="0">
              <a:buClr>
                <a:srgbClr val="3333CC"/>
              </a:buClr>
            </a:pPr>
            <a:r>
              <a:rPr lang="en-NZ" dirty="0">
                <a:solidFill>
                  <a:srgbClr val="514843"/>
                </a:solidFill>
              </a:rPr>
              <a:t>[ ] optional</a:t>
            </a:r>
          </a:p>
          <a:p>
            <a:pPr lvl="0">
              <a:buClr>
                <a:srgbClr val="3333CC"/>
              </a:buClr>
            </a:pPr>
            <a:r>
              <a:rPr lang="en-NZ" dirty="0">
                <a:solidFill>
                  <a:srgbClr val="514843"/>
                </a:solidFill>
              </a:rPr>
              <a:t>* zero or more</a:t>
            </a:r>
          </a:p>
          <a:p>
            <a:pPr lvl="0">
              <a:buClr>
                <a:srgbClr val="3333CC"/>
              </a:buClr>
            </a:pPr>
            <a:r>
              <a:rPr lang="en-NZ" dirty="0">
                <a:solidFill>
                  <a:srgbClr val="514843"/>
                </a:solidFill>
              </a:rPr>
              <a:t>+ one or more </a:t>
            </a:r>
          </a:p>
          <a:p>
            <a:endParaRPr lang="en-NZ" dirty="0" smtClean="0"/>
          </a:p>
          <a:p>
            <a:endParaRPr lang="en-N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</a:t>
            </a:r>
            <a:r>
              <a:rPr lang="en-NZ" dirty="0" smtClean="0"/>
              <a:t>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plt.plot</a:t>
            </a:r>
            <a:r>
              <a:rPr lang="en-GB" dirty="0" smtClean="0"/>
              <a:t>(['1985','1990','1995','2000'],[</a:t>
            </a:r>
            <a:r>
              <a:rPr lang="en-GB" dirty="0"/>
              <a:t>123, 345, 234, 400</a:t>
            </a:r>
            <a:r>
              <a:rPr lang="en-GB" dirty="0" smtClean="0"/>
              <a:t>])</a:t>
            </a:r>
            <a:r>
              <a:rPr lang="en-NZ" dirty="0"/>
              <a:t> </a:t>
            </a: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 smtClean="0"/>
              <a:t>x=['</a:t>
            </a:r>
            <a:r>
              <a:rPr lang="en-NZ" dirty="0" err="1" smtClean="0"/>
              <a:t>a','b','c','d</a:t>
            </a:r>
            <a:r>
              <a:rPr lang="en-NZ" dirty="0" smtClean="0"/>
              <a:t>']</a:t>
            </a:r>
            <a:endParaRPr lang="en-NZ" dirty="0"/>
          </a:p>
          <a:p>
            <a:pPr marL="0" indent="0">
              <a:buNone/>
            </a:pPr>
            <a:r>
              <a:rPr lang="en-NZ" dirty="0"/>
              <a:t>y=[20, 50, 10, 90]</a:t>
            </a:r>
          </a:p>
          <a:p>
            <a:endParaRPr lang="en-NZ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05" y="2398706"/>
            <a:ext cx="4725477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Simple bar 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https://matplotlib.org/api/_as_gen/matplotlib.pyplot.bar.html</a:t>
            </a:r>
            <a:endParaRPr lang="en-NZ" dirty="0" smtClean="0"/>
          </a:p>
          <a:p>
            <a:r>
              <a:rPr lang="en-NZ" dirty="0" smtClean="0"/>
              <a:t> x is not optional, require both x and y</a:t>
            </a:r>
          </a:p>
          <a:p>
            <a:endParaRPr lang="en-NZ" dirty="0" smtClean="0"/>
          </a:p>
          <a:p>
            <a:r>
              <a:rPr lang="en-NZ" dirty="0" smtClean="0"/>
              <a:t>What if I don't have x</a:t>
            </a:r>
          </a:p>
          <a:p>
            <a:endParaRPr lang="en-NZ" dirty="0" smtClean="0"/>
          </a:p>
          <a:p>
            <a:pPr lvl="1"/>
            <a:r>
              <a:rPr lang="en-NZ" dirty="0" smtClean="0"/>
              <a:t>Generate the default x=[0,1,2,…]</a:t>
            </a:r>
          </a:p>
          <a:p>
            <a:pPr lvl="1"/>
            <a:endParaRPr lang="en-NZ" dirty="0"/>
          </a:p>
          <a:p>
            <a:pPr lvl="1"/>
            <a:r>
              <a:rPr lang="en-NZ" dirty="0" smtClean="0"/>
              <a:t>How many numbers, what is the length of the list?</a:t>
            </a:r>
          </a:p>
          <a:p>
            <a:pPr lvl="2"/>
            <a:r>
              <a:rPr lang="en-NZ" dirty="0"/>
              <a:t> </a:t>
            </a:r>
            <a:r>
              <a:rPr lang="en-NZ" dirty="0" smtClean="0"/>
              <a:t>must be the same length as y</a:t>
            </a:r>
          </a:p>
          <a:p>
            <a:pPr lvl="2"/>
            <a:endParaRPr lang="en-NZ" dirty="0"/>
          </a:p>
          <a:p>
            <a:pPr lvl="2"/>
            <a:r>
              <a:rPr lang="en-NZ" dirty="0"/>
              <a:t> </a:t>
            </a:r>
            <a:r>
              <a:rPr lang="en-NZ" dirty="0" smtClean="0"/>
              <a:t>range(n) gives a list of numbers from 0 to n-1</a:t>
            </a:r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8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Simple bar chart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import </a:t>
            </a:r>
            <a:r>
              <a:rPr lang="en-GB" dirty="0" err="1"/>
              <a:t>matplotlib.pyplot</a:t>
            </a:r>
            <a:r>
              <a:rPr lang="en-GB" dirty="0"/>
              <a:t> as </a:t>
            </a:r>
            <a:r>
              <a:rPr lang="en-GB" dirty="0" err="1" smtClean="0"/>
              <a:t>plt</a:t>
            </a:r>
            <a:r>
              <a:rPr lang="en-GB" dirty="0" smtClean="0"/>
              <a:t>    #you only need to load it once in a program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nums</a:t>
            </a:r>
            <a:r>
              <a:rPr lang="en-GB" dirty="0" smtClean="0"/>
              <a:t> </a:t>
            </a:r>
            <a:r>
              <a:rPr lang="en-GB" dirty="0"/>
              <a:t>= [4, 6, 9, 2, 4, 8, </a:t>
            </a:r>
            <a:r>
              <a:rPr lang="en-GB" dirty="0" smtClean="0"/>
              <a:t>1] </a:t>
            </a:r>
          </a:p>
          <a:p>
            <a:pPr marL="0" indent="0">
              <a:buNone/>
            </a:pPr>
            <a:r>
              <a:rPr lang="en-GB" dirty="0" smtClean="0"/>
              <a:t>n </a:t>
            </a:r>
            <a:r>
              <a:rPr lang="en-GB" dirty="0"/>
              <a:t>= 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nums</a:t>
            </a:r>
            <a:r>
              <a:rPr lang="en-GB" dirty="0"/>
              <a:t>)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print(n</a:t>
            </a:r>
            <a:r>
              <a:rPr lang="en-GB" dirty="0"/>
              <a:t>)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x </a:t>
            </a:r>
            <a:r>
              <a:rPr lang="en-GB" dirty="0"/>
              <a:t>= range(n)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print(x</a:t>
            </a:r>
            <a:r>
              <a:rPr lang="en-GB" dirty="0"/>
              <a:t>) 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plt.bar</a:t>
            </a:r>
            <a:r>
              <a:rPr lang="en-GB" dirty="0" smtClean="0"/>
              <a:t>(x, </a:t>
            </a:r>
            <a:r>
              <a:rPr lang="en-GB" dirty="0" err="1" smtClean="0"/>
              <a:t>nums</a:t>
            </a:r>
            <a:r>
              <a:rPr lang="en-GB" dirty="0"/>
              <a:t>) 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plt.show</a:t>
            </a:r>
            <a:r>
              <a:rPr lang="en-GB" dirty="0"/>
              <a:t>()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52" y="3756025"/>
            <a:ext cx="34861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6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47" y="-60960"/>
            <a:ext cx="10769600" cy="838200"/>
          </a:xfrm>
        </p:spPr>
        <p:txBody>
          <a:bodyPr/>
          <a:lstStyle/>
          <a:p>
            <a:r>
              <a:rPr lang="en-NZ" dirty="0" smtClean="0"/>
              <a:t>Data 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%</a:t>
            </a:r>
            <a:r>
              <a:rPr lang="en-NZ" dirty="0" err="1" smtClean="0"/>
              <a:t>matplotlib</a:t>
            </a:r>
            <a:r>
              <a:rPr lang="en-NZ" dirty="0" smtClean="0"/>
              <a:t> inline</a:t>
            </a:r>
          </a:p>
          <a:p>
            <a:pPr marL="0" indent="0">
              <a:buNone/>
            </a:pPr>
            <a:r>
              <a:rPr lang="en-NZ" dirty="0" smtClean="0"/>
              <a:t>import </a:t>
            </a:r>
            <a:r>
              <a:rPr lang="en-NZ" dirty="0" err="1"/>
              <a:t>matplotlib.pyplot</a:t>
            </a:r>
            <a:r>
              <a:rPr lang="en-NZ" dirty="0"/>
              <a:t> as </a:t>
            </a:r>
            <a:r>
              <a:rPr lang="en-NZ" dirty="0" err="1"/>
              <a:t>plt</a:t>
            </a:r>
            <a:r>
              <a:rPr lang="en-NZ" dirty="0"/>
              <a:t>    #you only need to load it once in a program</a:t>
            </a:r>
          </a:p>
          <a:p>
            <a:endParaRPr lang="en-NZ" dirty="0" smtClean="0"/>
          </a:p>
          <a:p>
            <a:r>
              <a:rPr lang="en-NZ" dirty="0" smtClean="0"/>
              <a:t>Bar chart</a:t>
            </a:r>
          </a:p>
          <a:p>
            <a:pPr lvl="1"/>
            <a:r>
              <a:rPr lang="en-NZ" dirty="0" err="1"/>
              <a:t>p</a:t>
            </a:r>
            <a:r>
              <a:rPr lang="en-NZ" dirty="0" err="1" smtClean="0"/>
              <a:t>lt.bar</a:t>
            </a:r>
            <a:r>
              <a:rPr lang="en-NZ" dirty="0" smtClean="0"/>
              <a:t>()</a:t>
            </a:r>
          </a:p>
          <a:p>
            <a:pPr lvl="1"/>
            <a:r>
              <a:rPr lang="en-NZ" dirty="0" err="1"/>
              <a:t>p</a:t>
            </a:r>
            <a:r>
              <a:rPr lang="en-NZ" dirty="0" err="1" smtClean="0"/>
              <a:t>lt.barh</a:t>
            </a:r>
            <a:r>
              <a:rPr lang="en-NZ" dirty="0" smtClean="0"/>
              <a:t>()</a:t>
            </a:r>
          </a:p>
          <a:p>
            <a:endParaRPr lang="en-NZ" dirty="0"/>
          </a:p>
          <a:p>
            <a:r>
              <a:rPr lang="en-NZ" dirty="0" smtClean="0"/>
              <a:t>Point plot</a:t>
            </a:r>
          </a:p>
          <a:p>
            <a:pPr lvl="1"/>
            <a:r>
              <a:rPr lang="en-NZ" dirty="0" err="1" smtClean="0"/>
              <a:t>plt.scatter</a:t>
            </a:r>
            <a:r>
              <a:rPr lang="en-NZ" dirty="0" smtClean="0"/>
              <a:t>()</a:t>
            </a:r>
          </a:p>
          <a:p>
            <a:pPr marL="446088" lvl="1" indent="0">
              <a:buNone/>
            </a:pPr>
            <a:endParaRPr lang="en-NZ" dirty="0" smtClean="0"/>
          </a:p>
          <a:p>
            <a:pPr lvl="0">
              <a:buClr>
                <a:srgbClr val="3333CC"/>
              </a:buClr>
            </a:pPr>
            <a:r>
              <a:rPr lang="en-NZ" dirty="0" smtClean="0">
                <a:solidFill>
                  <a:srgbClr val="000000"/>
                </a:solidFill>
              </a:rPr>
              <a:t>Pie plot</a:t>
            </a:r>
          </a:p>
          <a:p>
            <a:pPr lvl="1">
              <a:buClr>
                <a:srgbClr val="3333CC"/>
              </a:buClr>
            </a:pPr>
            <a:r>
              <a:rPr lang="en-NZ" dirty="0" smtClean="0">
                <a:solidFill>
                  <a:srgbClr val="000000"/>
                </a:solidFill>
              </a:rPr>
              <a:t>Find </a:t>
            </a:r>
            <a:r>
              <a:rPr lang="en-NZ" dirty="0">
                <a:solidFill>
                  <a:srgbClr val="000000"/>
                </a:solidFill>
              </a:rPr>
              <a:t>the method</a:t>
            </a:r>
          </a:p>
          <a:p>
            <a:pPr lvl="1">
              <a:buClr>
                <a:srgbClr val="3333CC"/>
              </a:buClr>
            </a:pPr>
            <a:r>
              <a:rPr lang="en-NZ" dirty="0">
                <a:solidFill>
                  <a:srgbClr val="000000"/>
                </a:solidFill>
              </a:rPr>
              <a:t>Find the arguments</a:t>
            </a:r>
          </a:p>
          <a:p>
            <a:pPr lvl="1">
              <a:buClr>
                <a:srgbClr val="3333CC"/>
              </a:buClr>
            </a:pPr>
            <a:r>
              <a:rPr lang="en-NZ" dirty="0">
                <a:solidFill>
                  <a:srgbClr val="000000"/>
                </a:solidFill>
              </a:rPr>
              <a:t>Try it out </a:t>
            </a:r>
            <a:endParaRPr lang="en-GB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44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</a:t>
            </a:r>
            <a:r>
              <a:rPr lang="en-NZ" dirty="0" smtClean="0"/>
              <a:t>istogram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histogram is a kind of bar plot that gives a discretized display of value frequency.</a:t>
            </a:r>
          </a:p>
          <a:p>
            <a:r>
              <a:rPr lang="en-NZ" dirty="0" smtClean="0"/>
              <a:t>The data points are split into discrete, evenly spaced bins, and the number of data points in each bin is plotted.</a:t>
            </a:r>
          </a:p>
          <a:p>
            <a:r>
              <a:rPr lang="en-NZ" dirty="0" smtClean="0"/>
              <a:t>Keyword Parameter: </a:t>
            </a:r>
            <a:r>
              <a:rPr lang="en-NZ" i="1" dirty="0" smtClean="0"/>
              <a:t>bins</a:t>
            </a:r>
            <a:r>
              <a:rPr lang="en-NZ" dirty="0" smtClean="0"/>
              <a:t> for Number of bins</a:t>
            </a:r>
          </a:p>
          <a:p>
            <a:endParaRPr lang="en-NZ" dirty="0"/>
          </a:p>
          <a:p>
            <a:r>
              <a:rPr lang="en-NZ" dirty="0" smtClean="0"/>
              <a:t>Example</a:t>
            </a:r>
          </a:p>
          <a:p>
            <a:pPr lvl="1"/>
            <a:r>
              <a:rPr lang="en-NZ" dirty="0" smtClean="0"/>
              <a:t>Term test score: 0~50</a:t>
            </a:r>
          </a:p>
          <a:p>
            <a:pPr lvl="1"/>
            <a:r>
              <a:rPr lang="en-NZ" dirty="0" smtClean="0"/>
              <a:t>0-10, 10-20, 20-30, 30-40, 40-50</a:t>
            </a:r>
          </a:p>
          <a:p>
            <a:pPr lvl="1"/>
            <a:r>
              <a:rPr lang="en-NZ" dirty="0" smtClean="0"/>
              <a:t>5 bins</a:t>
            </a:r>
          </a:p>
          <a:p>
            <a:pPr lvl="1"/>
            <a:endParaRPr lang="en-NZ" dirty="0"/>
          </a:p>
          <a:p>
            <a:pPr lvl="1"/>
            <a:r>
              <a:rPr lang="en-NZ" dirty="0" smtClean="0"/>
              <a:t>Try it out</a:t>
            </a:r>
          </a:p>
          <a:p>
            <a:pPr lvl="1"/>
            <a:endParaRPr lang="en-NZ" dirty="0"/>
          </a:p>
          <a:p>
            <a:pPr marL="446088" lvl="1" indent="0">
              <a:buNone/>
            </a:pPr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07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Labels, title, scales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 </a:t>
            </a:r>
            <a:r>
              <a:rPr lang="en-NZ" dirty="0" err="1" smtClean="0"/>
              <a:t>plt.xlabel</a:t>
            </a:r>
            <a:r>
              <a:rPr lang="en-NZ" dirty="0" smtClean="0"/>
              <a:t>()</a:t>
            </a:r>
          </a:p>
          <a:p>
            <a:r>
              <a:rPr lang="en-NZ" dirty="0"/>
              <a:t> </a:t>
            </a:r>
            <a:r>
              <a:rPr lang="en-NZ" dirty="0" err="1" smtClean="0"/>
              <a:t>plt.ylabel</a:t>
            </a:r>
            <a:r>
              <a:rPr lang="en-NZ" dirty="0" smtClean="0"/>
              <a:t>()</a:t>
            </a:r>
          </a:p>
          <a:p>
            <a:r>
              <a:rPr lang="en-NZ" dirty="0"/>
              <a:t> </a:t>
            </a:r>
            <a:r>
              <a:rPr lang="en-NZ" dirty="0" err="1" smtClean="0"/>
              <a:t>plt.title</a:t>
            </a:r>
            <a:r>
              <a:rPr lang="en-NZ" dirty="0" smtClean="0"/>
              <a:t>()</a:t>
            </a:r>
          </a:p>
          <a:p>
            <a:r>
              <a:rPr lang="en-NZ" dirty="0"/>
              <a:t> </a:t>
            </a:r>
            <a:r>
              <a:rPr lang="en-NZ" dirty="0" err="1" smtClean="0"/>
              <a:t>plt.xscale</a:t>
            </a:r>
            <a:r>
              <a:rPr lang="en-GB" dirty="0" smtClean="0"/>
              <a:t>()</a:t>
            </a:r>
          </a:p>
          <a:p>
            <a:r>
              <a:rPr lang="en-NZ" dirty="0"/>
              <a:t> </a:t>
            </a:r>
            <a:r>
              <a:rPr lang="en-NZ" dirty="0" err="1" smtClean="0"/>
              <a:t>plt.yscale</a:t>
            </a:r>
            <a:r>
              <a:rPr lang="en-NZ" dirty="0" smtClean="0"/>
              <a:t>()</a:t>
            </a:r>
          </a:p>
          <a:p>
            <a:endParaRPr lang="en-NZ" dirty="0"/>
          </a:p>
          <a:p>
            <a:r>
              <a:rPr lang="en-NZ" dirty="0" smtClean="0"/>
              <a:t>More functions …</a:t>
            </a:r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32625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84" y="294968"/>
            <a:ext cx="10769600" cy="838200"/>
          </a:xfrm>
        </p:spPr>
        <p:txBody>
          <a:bodyPr/>
          <a:lstStyle/>
          <a:p>
            <a:r>
              <a:rPr lang="en-NZ" dirty="0" smtClean="0"/>
              <a:t>Optional: </a:t>
            </a:r>
            <a:r>
              <a:rPr lang="en-NZ" dirty="0" err="1" smtClean="0"/>
              <a:t>matplotlib</a:t>
            </a:r>
            <a:r>
              <a:rPr lang="en-NZ" dirty="0" smtClean="0"/>
              <a:t> </a:t>
            </a:r>
            <a:r>
              <a:rPr lang="en-NZ" dirty="0"/>
              <a:t>has an object-oriented interface</a:t>
            </a:r>
            <a:br>
              <a:rPr lang="en-NZ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You do not </a:t>
            </a:r>
            <a:r>
              <a:rPr lang="en-NZ" dirty="0" smtClean="0"/>
              <a:t>have </a:t>
            </a:r>
            <a:r>
              <a:rPr lang="en-NZ" dirty="0"/>
              <a:t>to use this </a:t>
            </a:r>
            <a:r>
              <a:rPr lang="en-NZ" dirty="0" smtClean="0"/>
              <a:t>approach</a:t>
            </a:r>
          </a:p>
          <a:p>
            <a:endParaRPr lang="en-NZ" dirty="0"/>
          </a:p>
          <a:p>
            <a:r>
              <a:rPr lang="en-NZ" dirty="0" smtClean="0"/>
              <a:t>Many examples in </a:t>
            </a:r>
            <a:r>
              <a:rPr lang="en-NZ" dirty="0" err="1" smtClean="0"/>
              <a:t>matplotlib</a:t>
            </a:r>
            <a:r>
              <a:rPr lang="en-NZ" dirty="0" smtClean="0"/>
              <a:t> gallery use this approach</a:t>
            </a:r>
            <a:endParaRPr lang="en-NZ" dirty="0"/>
          </a:p>
          <a:p>
            <a:r>
              <a:rPr lang="en-NZ" dirty="0" smtClean="0"/>
              <a:t>Typically used for subplot</a:t>
            </a:r>
            <a:endParaRPr lang="en-NZ" dirty="0"/>
          </a:p>
          <a:p>
            <a:r>
              <a:rPr lang="en-NZ" dirty="0" smtClean="0"/>
              <a:t>Each subplot is an object, ax1, ax2, ax3, ax4</a:t>
            </a:r>
          </a:p>
          <a:p>
            <a:r>
              <a:rPr lang="en-NZ" dirty="0" smtClean="0"/>
              <a:t>Call instance methods from these objects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 smtClean="0"/>
              <a:t>Some methods are the same</a:t>
            </a:r>
          </a:p>
          <a:p>
            <a:pPr lvl="1"/>
            <a:r>
              <a:rPr lang="en-NZ" dirty="0" smtClean="0"/>
              <a:t>ax1.plot(), ax2.hist(), </a:t>
            </a:r>
            <a:r>
              <a:rPr lang="en-NZ" dirty="0"/>
              <a:t>ax3.barh(), </a:t>
            </a:r>
            <a:endParaRPr lang="en-NZ" dirty="0" smtClean="0"/>
          </a:p>
          <a:p>
            <a:r>
              <a:rPr lang="en-NZ" dirty="0" smtClean="0"/>
              <a:t>Some methods have a different name</a:t>
            </a:r>
          </a:p>
          <a:p>
            <a:pPr marL="715963" lvl="1" indent="-342900"/>
            <a:r>
              <a:rPr lang="en-NZ" dirty="0" smtClean="0"/>
              <a:t>ax1.set_title(), ax2.set_xlabel(), ax3.set_xticks(), ax1.set_ylabel(), </a:t>
            </a:r>
          </a:p>
          <a:p>
            <a:pPr marL="0" indent="0">
              <a:buNone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286897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Visualisation case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Waveform analyser</a:t>
            </a:r>
          </a:p>
          <a:p>
            <a:endParaRPr lang="en-NZ" dirty="0" smtClean="0"/>
          </a:p>
          <a:p>
            <a:r>
              <a:rPr lang="en-NZ" dirty="0" smtClean="0"/>
              <a:t>Download data file </a:t>
            </a:r>
            <a:r>
              <a:rPr lang="en-NZ" dirty="0"/>
              <a:t>from </a:t>
            </a:r>
            <a:r>
              <a:rPr lang="en-NZ" dirty="0" smtClean="0"/>
              <a:t>the lecture page at https</a:t>
            </a:r>
            <a:r>
              <a:rPr lang="en-NZ" dirty="0"/>
              <a:t>://</a:t>
            </a:r>
            <a:r>
              <a:rPr lang="en-NZ" dirty="0" smtClean="0"/>
              <a:t>ecs.victoria.ac.nz/Courses/COMP132_2019T2/CourseSchedule</a:t>
            </a:r>
            <a:endParaRPr lang="en-NZ" dirty="0"/>
          </a:p>
          <a:p>
            <a:endParaRPr lang="en-NZ" dirty="0" smtClean="0"/>
          </a:p>
          <a:p>
            <a:r>
              <a:rPr lang="en-NZ" dirty="0" smtClean="0"/>
              <a:t>Read data from the file: waveform2.txt</a:t>
            </a:r>
          </a:p>
          <a:p>
            <a:r>
              <a:rPr lang="en-NZ" dirty="0" smtClean="0"/>
              <a:t>Plot the data</a:t>
            </a:r>
          </a:p>
          <a:p>
            <a:r>
              <a:rPr lang="en-NZ" dirty="0" smtClean="0"/>
              <a:t>Find the statistics: mean, standard deviation, max, min</a:t>
            </a:r>
            <a:endParaRPr lang="en-NZ" dirty="0"/>
          </a:p>
          <a:p>
            <a:r>
              <a:rPr lang="en-NZ" dirty="0" smtClean="0"/>
              <a:t>Use a threshold of 200, find the distortion rate </a:t>
            </a:r>
          </a:p>
          <a:p>
            <a:pPr lvl="1"/>
            <a:r>
              <a:rPr lang="en-NZ" dirty="0" smtClean="0"/>
              <a:t>percent of numbers are bigger than 200 or smaller than -200</a:t>
            </a:r>
          </a:p>
          <a:p>
            <a:pPr lvl="1"/>
            <a:endParaRPr lang="en-NZ" dirty="0"/>
          </a:p>
          <a:p>
            <a:pPr lvl="0">
              <a:buClr>
                <a:srgbClr val="3333CC"/>
              </a:buClr>
            </a:pPr>
            <a:r>
              <a:rPr lang="en-NZ" dirty="0">
                <a:solidFill>
                  <a:srgbClr val="000000"/>
                </a:solidFill>
              </a:rPr>
              <a:t>Draw two horizontal lines to show the threshold (boundary)</a:t>
            </a:r>
          </a:p>
          <a:p>
            <a:pPr lvl="0">
              <a:buClr>
                <a:srgbClr val="3333CC"/>
              </a:buClr>
            </a:pPr>
            <a:r>
              <a:rPr lang="en-NZ" dirty="0" smtClean="0">
                <a:solidFill>
                  <a:srgbClr val="000000"/>
                </a:solidFill>
              </a:rPr>
              <a:t>Show </a:t>
            </a:r>
            <a:r>
              <a:rPr lang="en-NZ" dirty="0">
                <a:solidFill>
                  <a:srgbClr val="000000"/>
                </a:solidFill>
              </a:rPr>
              <a:t>the numbers out of the boundary using a different colour</a:t>
            </a:r>
          </a:p>
          <a:p>
            <a:endParaRPr lang="en-NZ" dirty="0"/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2023678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Visualisation tasks: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333CC"/>
              </a:buClr>
            </a:pPr>
            <a:r>
              <a:rPr lang="en-NZ" dirty="0" smtClean="0">
                <a:solidFill>
                  <a:srgbClr val="000000"/>
                </a:solidFill>
              </a:rPr>
              <a:t>Find </a:t>
            </a:r>
            <a:r>
              <a:rPr lang="en-NZ" dirty="0">
                <a:solidFill>
                  <a:srgbClr val="000000"/>
                </a:solidFill>
              </a:rPr>
              <a:t>the peaks and draw the peak points </a:t>
            </a:r>
          </a:p>
          <a:p>
            <a:pPr lvl="0">
              <a:buClr>
                <a:srgbClr val="3333CC"/>
              </a:buClr>
            </a:pPr>
            <a:r>
              <a:rPr lang="en-NZ" dirty="0">
                <a:solidFill>
                  <a:srgbClr val="000000"/>
                </a:solidFill>
              </a:rPr>
              <a:t>Draw two envelopes</a:t>
            </a:r>
            <a:endParaRPr lang="en-GB" dirty="0">
              <a:solidFill>
                <a:srgbClr val="000000"/>
              </a:solidFill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300" y="2450540"/>
            <a:ext cx="6751109" cy="440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3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Teaching evaluation is open</a:t>
            </a:r>
          </a:p>
          <a:p>
            <a:pPr lvl="1"/>
            <a:r>
              <a:rPr lang="en-NZ" dirty="0" smtClean="0"/>
              <a:t>Use the link on </a:t>
            </a:r>
            <a:r>
              <a:rPr lang="en-NZ" dirty="0"/>
              <a:t>blackboard</a:t>
            </a:r>
          </a:p>
          <a:p>
            <a:pPr lvl="1"/>
            <a:r>
              <a:rPr lang="en-NZ" dirty="0" smtClean="0"/>
              <a:t>Only takes 5 </a:t>
            </a:r>
            <a:r>
              <a:rPr lang="en-NZ" dirty="0" err="1" smtClean="0"/>
              <a:t>mins</a:t>
            </a:r>
            <a:r>
              <a:rPr lang="en-NZ" dirty="0" smtClean="0"/>
              <a:t>, due this Saturday</a:t>
            </a:r>
          </a:p>
          <a:p>
            <a:endParaRPr lang="en-NZ" dirty="0" smtClean="0"/>
          </a:p>
          <a:p>
            <a:r>
              <a:rPr lang="en-NZ" dirty="0" smtClean="0"/>
              <a:t>Assignment 3 is due Friday 5pm</a:t>
            </a:r>
          </a:p>
          <a:p>
            <a:endParaRPr lang="en-NZ" dirty="0"/>
          </a:p>
          <a:p>
            <a:r>
              <a:rPr lang="en-NZ" dirty="0" smtClean="0"/>
              <a:t>First year workshop Mon Wed 5-8 AM106, with Howard and Jordan</a:t>
            </a:r>
          </a:p>
          <a:p>
            <a:r>
              <a:rPr lang="en-NZ" dirty="0" smtClean="0"/>
              <a:t>Help desk Wed 12 noon at CO242A</a:t>
            </a:r>
          </a:p>
          <a:p>
            <a:r>
              <a:rPr lang="en-NZ" dirty="0" smtClean="0"/>
              <a:t>Labs</a:t>
            </a:r>
          </a:p>
          <a:p>
            <a:endParaRPr lang="en-NZ" dirty="0"/>
          </a:p>
          <a:p>
            <a:r>
              <a:rPr lang="en-NZ" dirty="0" smtClean="0"/>
              <a:t>Term test after the break</a:t>
            </a:r>
          </a:p>
          <a:p>
            <a:endParaRPr lang="en-NZ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58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</a:t>
            </a:r>
            <a:r>
              <a:rPr lang="en-NZ" dirty="0" smtClean="0"/>
              <a:t>riting notes during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Horizontal lines</a:t>
            </a:r>
            <a:endParaRPr lang="en-NZ" dirty="0"/>
          </a:p>
          <a:p>
            <a:pPr lvl="1"/>
            <a:r>
              <a:rPr lang="en-NZ" dirty="0"/>
              <a:t> </a:t>
            </a:r>
            <a:r>
              <a:rPr lang="en-NZ" dirty="0" err="1" smtClean="0"/>
              <a:t>plt.axhline</a:t>
            </a:r>
            <a:r>
              <a:rPr lang="en-NZ" dirty="0" smtClean="0"/>
              <a:t>(y=</a:t>
            </a:r>
            <a:r>
              <a:rPr lang="en-NZ" i="1" dirty="0" smtClean="0"/>
              <a:t>THRESHOLD</a:t>
            </a:r>
            <a:r>
              <a:rPr lang="en-NZ" dirty="0" smtClean="0"/>
              <a:t>, </a:t>
            </a:r>
            <a:r>
              <a:rPr lang="en-NZ" dirty="0" err="1" smtClean="0"/>
              <a:t>color</a:t>
            </a:r>
            <a:r>
              <a:rPr lang="en-NZ" dirty="0" smtClean="0"/>
              <a:t>='</a:t>
            </a:r>
            <a:r>
              <a:rPr lang="en-NZ" i="1" dirty="0" smtClean="0"/>
              <a:t>g</a:t>
            </a:r>
            <a:r>
              <a:rPr lang="en-NZ" dirty="0" smtClean="0"/>
              <a:t>')</a:t>
            </a:r>
          </a:p>
          <a:p>
            <a:pPr marL="0" indent="0">
              <a:buNone/>
            </a:pPr>
            <a:r>
              <a:rPr lang="en-NZ" dirty="0"/>
              <a:t> </a:t>
            </a:r>
          </a:p>
          <a:p>
            <a:r>
              <a:rPr lang="en-NZ" dirty="0" smtClean="0"/>
              <a:t>Plot dot points as small red circles (20 as the size)</a:t>
            </a:r>
          </a:p>
          <a:p>
            <a:endParaRPr lang="en-NZ" dirty="0"/>
          </a:p>
          <a:p>
            <a:r>
              <a:rPr lang="en-NZ" dirty="0" smtClean="0"/>
              <a:t> </a:t>
            </a:r>
            <a:r>
              <a:rPr lang="en-NZ" dirty="0" err="1" smtClean="0"/>
              <a:t>plt.scatter</a:t>
            </a:r>
            <a:r>
              <a:rPr lang="en-NZ" dirty="0" smtClean="0"/>
              <a:t>(</a:t>
            </a:r>
            <a:r>
              <a:rPr lang="en-NZ" i="1" dirty="0" err="1" smtClean="0"/>
              <a:t>xlist</a:t>
            </a:r>
            <a:r>
              <a:rPr lang="en-NZ" dirty="0" smtClean="0"/>
              <a:t>, </a:t>
            </a:r>
            <a:r>
              <a:rPr lang="en-NZ" i="1" dirty="0" err="1" smtClean="0"/>
              <a:t>ylist</a:t>
            </a:r>
            <a:r>
              <a:rPr lang="en-NZ" dirty="0" smtClean="0"/>
              <a:t>, s=</a:t>
            </a:r>
            <a:r>
              <a:rPr lang="en-NZ" i="1" dirty="0" smtClean="0"/>
              <a:t>20</a:t>
            </a:r>
            <a:r>
              <a:rPr lang="en-NZ" dirty="0" smtClean="0"/>
              <a:t>, </a:t>
            </a:r>
            <a:r>
              <a:rPr lang="en-NZ" dirty="0" err="1" smtClean="0"/>
              <a:t>facecolor</a:t>
            </a:r>
            <a:r>
              <a:rPr lang="en-NZ" dirty="0" smtClean="0"/>
              <a:t>='none', </a:t>
            </a:r>
            <a:r>
              <a:rPr lang="en-NZ" dirty="0" err="1" smtClean="0"/>
              <a:t>edgecolor</a:t>
            </a:r>
            <a:r>
              <a:rPr lang="en-NZ" dirty="0" smtClean="0"/>
              <a:t>='r')</a:t>
            </a:r>
            <a:endParaRPr lang="en-NZ" dirty="0"/>
          </a:p>
          <a:p>
            <a:endParaRPr lang="en-NZ" dirty="0" smtClean="0"/>
          </a:p>
          <a:p>
            <a:r>
              <a:rPr lang="en-NZ" dirty="0" smtClean="0"/>
              <a:t>Display on the same figure: plot all first, then </a:t>
            </a:r>
            <a:r>
              <a:rPr lang="en-NZ" dirty="0" err="1" smtClean="0"/>
              <a:t>plt.show</a:t>
            </a:r>
            <a:r>
              <a:rPr lang="en-NZ" dirty="0" smtClean="0"/>
              <a:t>()</a:t>
            </a:r>
          </a:p>
          <a:p>
            <a:r>
              <a:rPr lang="en-NZ" dirty="0" smtClean="0"/>
              <a:t>Display separately, plot, show and then plot, show.</a:t>
            </a:r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2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Matplotlib</a:t>
            </a:r>
            <a:r>
              <a:rPr lang="en-NZ" dirty="0" smtClean="0"/>
              <a:t> </a:t>
            </a:r>
            <a:r>
              <a:rPr lang="en-NZ" dirty="0" smtClean="0"/>
              <a:t>notes (optional, not used in code)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In line plot, if you want to change colours for some points</a:t>
            </a:r>
            <a:endParaRPr lang="en-NZ" dirty="0"/>
          </a:p>
          <a:p>
            <a:pPr lvl="1"/>
            <a:r>
              <a:rPr lang="en-NZ" dirty="0" smtClean="0"/>
              <a:t>Make a copy </a:t>
            </a:r>
          </a:p>
          <a:p>
            <a:pPr lvl="1"/>
            <a:r>
              <a:rPr lang="en-NZ" dirty="0" smtClean="0"/>
              <a:t>Change the not plot points to </a:t>
            </a:r>
            <a:r>
              <a:rPr lang="en-NZ" dirty="0" err="1" smtClean="0"/>
              <a:t>NaN</a:t>
            </a:r>
            <a:r>
              <a:rPr lang="en-NZ" dirty="0" smtClean="0"/>
              <a:t> (the array has to be all in float type)</a:t>
            </a:r>
          </a:p>
          <a:p>
            <a:endParaRPr lang="en-NZ" dirty="0"/>
          </a:p>
          <a:p>
            <a:r>
              <a:rPr lang="en-NZ" i="1" dirty="0" smtClean="0"/>
              <a:t>floatlist1</a:t>
            </a:r>
            <a:r>
              <a:rPr lang="en-NZ" dirty="0" smtClean="0"/>
              <a:t> = </a:t>
            </a:r>
            <a:r>
              <a:rPr lang="en-NZ" i="1" dirty="0" err="1" smtClean="0"/>
              <a:t>floatlist</a:t>
            </a:r>
            <a:r>
              <a:rPr lang="en-NZ" dirty="0" err="1" smtClean="0"/>
              <a:t>.copy</a:t>
            </a:r>
            <a:r>
              <a:rPr lang="en-NZ" dirty="0" smtClean="0"/>
              <a:t>()</a:t>
            </a:r>
          </a:p>
          <a:p>
            <a:r>
              <a:rPr lang="en-NZ" i="1" dirty="0" smtClean="0"/>
              <a:t>floatlist1</a:t>
            </a:r>
            <a:r>
              <a:rPr lang="en-NZ" dirty="0" smtClean="0"/>
              <a:t>[</a:t>
            </a:r>
            <a:r>
              <a:rPr lang="en-NZ" i="1" dirty="0" smtClean="0"/>
              <a:t>x&lt;5</a:t>
            </a:r>
            <a:r>
              <a:rPr lang="en-NZ" dirty="0" smtClean="0"/>
              <a:t>] = </a:t>
            </a:r>
            <a:r>
              <a:rPr lang="en-NZ" dirty="0" err="1" smtClean="0"/>
              <a:t>np.NaN</a:t>
            </a:r>
            <a:endParaRPr lang="en-NZ" dirty="0" smtClean="0"/>
          </a:p>
          <a:p>
            <a:endParaRPr lang="en-NZ" dirty="0"/>
          </a:p>
          <a:p>
            <a:r>
              <a:rPr lang="en-NZ" dirty="0" smtClean="0"/>
              <a:t>Then change colour and plot</a:t>
            </a:r>
          </a:p>
          <a:p>
            <a:r>
              <a:rPr lang="en-NZ" dirty="0" err="1" smtClean="0"/>
              <a:t>plt.plot</a:t>
            </a:r>
            <a:r>
              <a:rPr lang="en-NZ" dirty="0" smtClean="0"/>
              <a:t>(range(</a:t>
            </a:r>
            <a:r>
              <a:rPr lang="en-NZ" dirty="0" err="1" smtClean="0"/>
              <a:t>len</a:t>
            </a:r>
            <a:r>
              <a:rPr lang="en-NZ" dirty="0" smtClean="0"/>
              <a:t>(</a:t>
            </a:r>
            <a:r>
              <a:rPr lang="en-NZ" i="1" dirty="0" smtClean="0"/>
              <a:t>floatlist1</a:t>
            </a:r>
            <a:r>
              <a:rPr lang="en-NZ" dirty="0" smtClean="0"/>
              <a:t>)), </a:t>
            </a:r>
            <a:r>
              <a:rPr lang="en-NZ" i="1" dirty="0" smtClean="0"/>
              <a:t>floatlist1</a:t>
            </a:r>
            <a:r>
              <a:rPr lang="en-NZ" dirty="0" smtClean="0"/>
              <a:t>, </a:t>
            </a:r>
            <a:r>
              <a:rPr lang="en-NZ" dirty="0" err="1" smtClean="0"/>
              <a:t>color</a:t>
            </a:r>
            <a:r>
              <a:rPr lang="en-NZ" dirty="0" smtClean="0"/>
              <a:t>='r')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82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Scipy</a:t>
            </a:r>
            <a:r>
              <a:rPr lang="en-NZ" dirty="0" smtClean="0"/>
              <a:t> to find the peaks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84" y="838200"/>
            <a:ext cx="11700933" cy="5876925"/>
          </a:xfrm>
        </p:spPr>
        <p:txBody>
          <a:bodyPr>
            <a:normAutofit/>
          </a:bodyPr>
          <a:lstStyle/>
          <a:p>
            <a:endParaRPr lang="en-NZ" dirty="0" smtClean="0"/>
          </a:p>
          <a:p>
            <a:r>
              <a:rPr lang="en-NZ" dirty="0" smtClean="0"/>
              <a:t>Find the index of the peaks</a:t>
            </a:r>
          </a:p>
          <a:p>
            <a:endParaRPr lang="en-NZ" dirty="0"/>
          </a:p>
          <a:p>
            <a:pPr marL="0" indent="0">
              <a:buNone/>
            </a:pPr>
            <a:r>
              <a:rPr lang="en-NZ" dirty="0" smtClean="0"/>
              <a:t> from </a:t>
            </a:r>
            <a:r>
              <a:rPr lang="en-NZ" dirty="0" err="1" smtClean="0"/>
              <a:t>scipy.signal</a:t>
            </a:r>
            <a:r>
              <a:rPr lang="en-NZ" dirty="0" smtClean="0"/>
              <a:t> import </a:t>
            </a:r>
            <a:r>
              <a:rPr lang="en-NZ" dirty="0" err="1" smtClean="0"/>
              <a:t>argrelextrema</a:t>
            </a:r>
            <a:endParaRPr lang="en-NZ" dirty="0" smtClean="0"/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i="1" dirty="0" err="1" smtClean="0"/>
              <a:t>max_index_tuple</a:t>
            </a:r>
            <a:r>
              <a:rPr lang="en-NZ" dirty="0" smtClean="0"/>
              <a:t> = </a:t>
            </a:r>
            <a:r>
              <a:rPr lang="en-NZ" dirty="0" err="1" smtClean="0"/>
              <a:t>argrelextrema</a:t>
            </a:r>
            <a:r>
              <a:rPr lang="en-NZ" dirty="0" smtClean="0"/>
              <a:t>(</a:t>
            </a:r>
            <a:r>
              <a:rPr lang="en-NZ" i="1" dirty="0" err="1" smtClean="0"/>
              <a:t>nums</a:t>
            </a:r>
            <a:r>
              <a:rPr lang="en-NZ" dirty="0" smtClean="0"/>
              <a:t>, </a:t>
            </a:r>
            <a:r>
              <a:rPr lang="en-NZ" dirty="0" err="1" smtClean="0"/>
              <a:t>np.greater</a:t>
            </a:r>
            <a:r>
              <a:rPr lang="en-NZ" dirty="0" smtClean="0"/>
              <a:t>)</a:t>
            </a:r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i="1" dirty="0" err="1" smtClean="0"/>
              <a:t>max_index_list</a:t>
            </a:r>
            <a:r>
              <a:rPr lang="en-NZ" dirty="0" smtClean="0"/>
              <a:t> = </a:t>
            </a:r>
            <a:r>
              <a:rPr lang="en-NZ" i="1" dirty="0" err="1" smtClean="0"/>
              <a:t>max_index_tuple</a:t>
            </a:r>
            <a:r>
              <a:rPr lang="en-NZ" dirty="0" smtClean="0"/>
              <a:t>[0]</a:t>
            </a:r>
          </a:p>
          <a:p>
            <a:endParaRPr lang="en-NZ" dirty="0"/>
          </a:p>
          <a:p>
            <a:r>
              <a:rPr lang="en-NZ" dirty="0" smtClean="0"/>
              <a:t>Similarly for local minima peaks</a:t>
            </a:r>
          </a:p>
          <a:p>
            <a:endParaRPr lang="en-NZ" dirty="0"/>
          </a:p>
          <a:p>
            <a:r>
              <a:rPr lang="en-NZ" dirty="0"/>
              <a:t> </a:t>
            </a:r>
            <a:r>
              <a:rPr lang="en-NZ" i="1" dirty="0" err="1" smtClean="0"/>
              <a:t>min_index_tuple</a:t>
            </a:r>
            <a:r>
              <a:rPr lang="en-NZ" dirty="0" smtClean="0"/>
              <a:t> = </a:t>
            </a:r>
            <a:r>
              <a:rPr lang="en-NZ" dirty="0" err="1" smtClean="0"/>
              <a:t>argrelextrema</a:t>
            </a:r>
            <a:r>
              <a:rPr lang="en-NZ" dirty="0" smtClean="0"/>
              <a:t>(</a:t>
            </a:r>
            <a:r>
              <a:rPr lang="en-NZ" i="1" dirty="0" err="1" smtClean="0"/>
              <a:t>nums</a:t>
            </a:r>
            <a:r>
              <a:rPr lang="en-NZ" dirty="0" smtClean="0"/>
              <a:t>, </a:t>
            </a:r>
            <a:r>
              <a:rPr lang="en-NZ" dirty="0" err="1" smtClean="0"/>
              <a:t>np.less</a:t>
            </a:r>
            <a:r>
              <a:rPr lang="en-NZ" dirty="0" smtClean="0"/>
              <a:t>)</a:t>
            </a:r>
          </a:p>
          <a:p>
            <a:r>
              <a:rPr lang="en-NZ" dirty="0" smtClean="0"/>
              <a:t>Returns a tuple and the first element is the list with all index of the lower peaks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31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Information on Term </a:t>
            </a:r>
            <a:r>
              <a:rPr lang="en-NZ" dirty="0"/>
              <a:t>T</a:t>
            </a:r>
            <a:r>
              <a:rPr lang="en-NZ" dirty="0" smtClean="0"/>
              <a:t>est</a:t>
            </a:r>
          </a:p>
          <a:p>
            <a:pPr lvl="1"/>
            <a:r>
              <a:rPr lang="en-NZ" dirty="0" smtClean="0"/>
              <a:t>Room allocation</a:t>
            </a:r>
          </a:p>
          <a:p>
            <a:pPr lvl="1"/>
            <a:r>
              <a:rPr lang="en-NZ" dirty="0" smtClean="0"/>
              <a:t>How it works</a:t>
            </a:r>
          </a:p>
          <a:p>
            <a:pPr lvl="1"/>
            <a:r>
              <a:rPr lang="en-NZ" dirty="0" smtClean="0"/>
              <a:t>Rules</a:t>
            </a:r>
            <a:endParaRPr lang="en-NZ" dirty="0"/>
          </a:p>
          <a:p>
            <a:pPr lvl="1"/>
            <a:r>
              <a:rPr lang="en-NZ" dirty="0" smtClean="0"/>
              <a:t>Topics covered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Exercises</a:t>
            </a:r>
          </a:p>
          <a:p>
            <a:pPr lvl="1"/>
            <a:endParaRPr lang="en-NZ" dirty="0"/>
          </a:p>
          <a:p>
            <a:pPr lvl="1"/>
            <a:r>
              <a:rPr lang="en-NZ" sz="4400" b="1" dirty="0" smtClean="0"/>
              <a:t>Must save your file frequently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101984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Term test: Sep 5, Thursday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Room allocation by your family name</a:t>
            </a:r>
          </a:p>
          <a:p>
            <a:endParaRPr lang="en-NZ" dirty="0"/>
          </a:p>
          <a:p>
            <a:pPr lvl="1"/>
            <a:r>
              <a:rPr lang="en-NZ" dirty="0" smtClean="0"/>
              <a:t>4:10pm to 5:00pm</a:t>
            </a:r>
          </a:p>
          <a:p>
            <a:pPr marL="819150" lvl="2" indent="0">
              <a:buNone/>
            </a:pPr>
            <a:endParaRPr lang="en-NZ" dirty="0"/>
          </a:p>
          <a:p>
            <a:pPr marL="373063" lvl="1" indent="0">
              <a:buNone/>
            </a:pPr>
            <a:r>
              <a:rPr lang="en-NZ" dirty="0"/>
              <a:t>	</a:t>
            </a:r>
            <a:r>
              <a:rPr lang="en-NZ" dirty="0" smtClean="0"/>
              <a:t>CO219:   </a:t>
            </a:r>
            <a:r>
              <a:rPr lang="en-NZ" dirty="0" err="1" smtClean="0"/>
              <a:t>Aiyum</a:t>
            </a:r>
            <a:r>
              <a:rPr lang="en-NZ" dirty="0" smtClean="0"/>
              <a:t>----Cruz</a:t>
            </a:r>
            <a:endParaRPr lang="en-NZ" dirty="0" smtClean="0"/>
          </a:p>
          <a:p>
            <a:pPr marL="854075" lvl="2" indent="0">
              <a:buNone/>
            </a:pPr>
            <a:r>
              <a:rPr lang="en-NZ" dirty="0" smtClean="0"/>
              <a:t> CO238:  </a:t>
            </a:r>
            <a:r>
              <a:rPr lang="en-NZ" dirty="0" err="1" smtClean="0"/>
              <a:t>Damiano</a:t>
            </a:r>
            <a:r>
              <a:rPr lang="en-NZ" dirty="0" smtClean="0"/>
              <a:t>----Hampton</a:t>
            </a:r>
          </a:p>
          <a:p>
            <a:pPr marL="854075" lvl="2" indent="0">
              <a:buNone/>
            </a:pPr>
            <a:r>
              <a:rPr lang="en-NZ" dirty="0" smtClean="0"/>
              <a:t> CO242:  Hanson----Kelly</a:t>
            </a:r>
          </a:p>
          <a:p>
            <a:pPr lvl="1"/>
            <a:endParaRPr lang="en-NZ" dirty="0"/>
          </a:p>
          <a:p>
            <a:pPr lvl="1"/>
            <a:r>
              <a:rPr lang="en-NZ" dirty="0" smtClean="0"/>
              <a:t>5:10pm to 6:00pm</a:t>
            </a:r>
          </a:p>
          <a:p>
            <a:pPr lvl="1"/>
            <a:endParaRPr lang="en-NZ" dirty="0"/>
          </a:p>
          <a:p>
            <a:pPr marL="854075" lvl="2" indent="0">
              <a:buNone/>
            </a:pPr>
            <a:r>
              <a:rPr lang="en-NZ" dirty="0" smtClean="0"/>
              <a:t>CO219:  Kerr----</a:t>
            </a:r>
            <a:r>
              <a:rPr lang="en-NZ" dirty="0" err="1" smtClean="0"/>
              <a:t>Randell</a:t>
            </a:r>
            <a:endParaRPr lang="en-NZ" dirty="0" smtClean="0"/>
          </a:p>
          <a:p>
            <a:pPr marL="854075" lvl="2" indent="0">
              <a:buNone/>
            </a:pPr>
            <a:r>
              <a:rPr lang="en-NZ" dirty="0" smtClean="0"/>
              <a:t>CO238:  Reid----The</a:t>
            </a:r>
          </a:p>
          <a:p>
            <a:pPr marL="854075" lvl="2" indent="0">
              <a:buNone/>
            </a:pPr>
            <a:r>
              <a:rPr lang="en-NZ" dirty="0" smtClean="0"/>
              <a:t>CO242: Totton----Zhao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pPr lvl="1"/>
            <a:endParaRPr lang="en-NZ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939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it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Must use lab computers, ID on desk</a:t>
            </a:r>
          </a:p>
          <a:p>
            <a:r>
              <a:rPr lang="en-NZ" dirty="0" smtClean="0"/>
              <a:t>Laptop are not allowed</a:t>
            </a:r>
          </a:p>
          <a:p>
            <a:endParaRPr lang="en-NZ" dirty="0"/>
          </a:p>
          <a:p>
            <a:r>
              <a:rPr lang="en-NZ" dirty="0" smtClean="0"/>
              <a:t>A data file is provided for you to copy and paste</a:t>
            </a:r>
          </a:p>
          <a:p>
            <a:endParaRPr lang="en-NZ" dirty="0"/>
          </a:p>
          <a:p>
            <a:r>
              <a:rPr lang="en-NZ" dirty="0" smtClean="0"/>
              <a:t>Submit online</a:t>
            </a:r>
          </a:p>
          <a:p>
            <a:pPr lvl="1"/>
            <a:r>
              <a:rPr lang="en-NZ" dirty="0" smtClean="0"/>
              <a:t>Submit only one file called </a:t>
            </a:r>
            <a:r>
              <a:rPr lang="en-NZ" dirty="0" err="1" smtClean="0"/>
              <a:t>termtest.ipynb</a:t>
            </a:r>
            <a:endParaRPr lang="en-NZ" dirty="0" smtClean="0"/>
          </a:p>
          <a:p>
            <a:pPr lvl="1"/>
            <a:endParaRPr lang="en-NZ" dirty="0"/>
          </a:p>
          <a:p>
            <a:r>
              <a:rPr lang="en-NZ" sz="4000" dirty="0" smtClean="0"/>
              <a:t>Must save frequently</a:t>
            </a:r>
            <a:r>
              <a:rPr lang="en-NZ" dirty="0" smtClean="0"/>
              <a:t>,</a:t>
            </a:r>
          </a:p>
          <a:p>
            <a:endParaRPr lang="en-NZ" dirty="0"/>
          </a:p>
          <a:p>
            <a:r>
              <a:rPr lang="en-NZ" dirty="0" smtClean="0"/>
              <a:t>Tutors can help with file problems, computer problems</a:t>
            </a:r>
          </a:p>
          <a:p>
            <a:endParaRPr lang="en-N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8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Open book</a:t>
            </a:r>
          </a:p>
          <a:p>
            <a:pPr lvl="1"/>
            <a:r>
              <a:rPr lang="en-NZ" dirty="0" smtClean="0"/>
              <a:t>Notes are allowed</a:t>
            </a:r>
          </a:p>
          <a:p>
            <a:pPr lvl="1"/>
            <a:r>
              <a:rPr lang="en-NZ" dirty="0"/>
              <a:t>Can view all documentation</a:t>
            </a:r>
          </a:p>
          <a:p>
            <a:pPr lvl="1"/>
            <a:r>
              <a:rPr lang="en-NZ" dirty="0" smtClean="0"/>
              <a:t>Can Google</a:t>
            </a:r>
          </a:p>
          <a:p>
            <a:pPr lvl="1"/>
            <a:endParaRPr lang="en-NZ" dirty="0"/>
          </a:p>
          <a:p>
            <a:r>
              <a:rPr lang="en-NZ" dirty="0" smtClean="0"/>
              <a:t>No communication</a:t>
            </a:r>
          </a:p>
          <a:p>
            <a:pPr lvl="1"/>
            <a:r>
              <a:rPr lang="en-NZ" dirty="0" smtClean="0"/>
              <a:t>Do not use email, massager, phone, forum, Facebook,…</a:t>
            </a:r>
          </a:p>
          <a:p>
            <a:pPr lvl="1"/>
            <a:r>
              <a:rPr lang="en-NZ" dirty="0" smtClean="0"/>
              <a:t>Do not post any questions</a:t>
            </a:r>
          </a:p>
          <a:p>
            <a:pPr lvl="1"/>
            <a:r>
              <a:rPr lang="en-NZ" dirty="0" smtClean="0"/>
              <a:t>Do not post any answers</a:t>
            </a:r>
          </a:p>
          <a:p>
            <a:pPr lvl="1"/>
            <a:r>
              <a:rPr lang="en-NZ" dirty="0" smtClean="0"/>
              <a:t>4:10 group must stay till 5pm, can not leave early</a:t>
            </a:r>
          </a:p>
          <a:p>
            <a:pPr lvl="1"/>
            <a:r>
              <a:rPr lang="en-NZ" dirty="0" smtClean="0"/>
              <a:t>Do not talk about the test with other students until Friday 5pm.</a:t>
            </a:r>
          </a:p>
          <a:p>
            <a:pPr lvl="1"/>
            <a:endParaRPr lang="en-NZ" dirty="0"/>
          </a:p>
          <a:p>
            <a:pPr lvl="1"/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46443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Topic covered in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Everything taught in the first 6 weeks</a:t>
            </a:r>
          </a:p>
          <a:p>
            <a:r>
              <a:rPr lang="en-NZ" dirty="0" smtClean="0"/>
              <a:t>A1, A2, A3</a:t>
            </a:r>
          </a:p>
          <a:p>
            <a:endParaRPr lang="en-NZ" dirty="0"/>
          </a:p>
          <a:p>
            <a:r>
              <a:rPr lang="en-NZ" dirty="0" smtClean="0"/>
              <a:t>If</a:t>
            </a:r>
          </a:p>
          <a:p>
            <a:r>
              <a:rPr lang="en-NZ" dirty="0" smtClean="0"/>
              <a:t>For</a:t>
            </a:r>
          </a:p>
          <a:p>
            <a:r>
              <a:rPr lang="en-NZ" dirty="0" smtClean="0"/>
              <a:t>String</a:t>
            </a:r>
          </a:p>
          <a:p>
            <a:r>
              <a:rPr lang="en-NZ" dirty="0" err="1" smtClean="0"/>
              <a:t>Numpy</a:t>
            </a:r>
            <a:r>
              <a:rPr lang="en-NZ" dirty="0" smtClean="0"/>
              <a:t> array</a:t>
            </a:r>
          </a:p>
          <a:p>
            <a:r>
              <a:rPr lang="en-NZ" dirty="0" err="1" smtClean="0"/>
              <a:t>Matplotlib</a:t>
            </a:r>
            <a:r>
              <a:rPr lang="en-NZ" dirty="0" smtClean="0"/>
              <a:t> for visualisation</a:t>
            </a:r>
          </a:p>
          <a:p>
            <a:r>
              <a:rPr lang="en-NZ" dirty="0" smtClean="0"/>
              <a:t>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Prepare for the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Check the term test page</a:t>
            </a:r>
          </a:p>
          <a:p>
            <a:pPr lvl="1"/>
            <a:r>
              <a:rPr lang="en-NZ" dirty="0" smtClean="0"/>
              <a:t>Login to lab computer, </a:t>
            </a:r>
          </a:p>
          <a:p>
            <a:pPr lvl="1"/>
            <a:r>
              <a:rPr lang="en-NZ" dirty="0" smtClean="0"/>
              <a:t>Play with the data file, copy and paste</a:t>
            </a:r>
          </a:p>
          <a:p>
            <a:pPr lvl="1"/>
            <a:r>
              <a:rPr lang="en-NZ" dirty="0" smtClean="0"/>
              <a:t>Save your file, find your saved file</a:t>
            </a:r>
          </a:p>
          <a:p>
            <a:pPr lvl="1"/>
            <a:r>
              <a:rPr lang="en-NZ" dirty="0" smtClean="0"/>
              <a:t>Try to s</a:t>
            </a:r>
            <a:r>
              <a:rPr lang="en-NZ" dirty="0" smtClean="0"/>
              <a:t>ubmit a file and then delete</a:t>
            </a:r>
          </a:p>
          <a:p>
            <a:pPr lvl="1"/>
            <a:endParaRPr lang="en-NZ" dirty="0"/>
          </a:p>
          <a:p>
            <a:r>
              <a:rPr lang="en-NZ" dirty="0" smtClean="0"/>
              <a:t>The test exam archive page</a:t>
            </a:r>
          </a:p>
          <a:p>
            <a:pPr lvl="1"/>
            <a:r>
              <a:rPr lang="en-NZ" dirty="0" smtClean="0"/>
              <a:t>Do 2018 term test</a:t>
            </a:r>
          </a:p>
          <a:p>
            <a:pPr lvl="1"/>
            <a:r>
              <a:rPr lang="en-NZ" dirty="0" smtClean="0"/>
              <a:t>Do part of 2018 exam</a:t>
            </a:r>
          </a:p>
          <a:p>
            <a:pPr lvl="1"/>
            <a:endParaRPr lang="en-NZ" dirty="0"/>
          </a:p>
          <a:p>
            <a:r>
              <a:rPr lang="en-NZ" dirty="0" smtClean="0"/>
              <a:t>Study the Assignments</a:t>
            </a:r>
          </a:p>
          <a:p>
            <a:pPr lvl="1"/>
            <a:r>
              <a:rPr lang="en-NZ" dirty="0" smtClean="0"/>
              <a:t>A3 model solutions will be available in CO219</a:t>
            </a:r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1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Strategy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Do the easy questions first</a:t>
            </a:r>
          </a:p>
          <a:p>
            <a:r>
              <a:rPr lang="en-NZ" dirty="0"/>
              <a:t>Do not spend too much time on a question if you get stuck</a:t>
            </a:r>
            <a:r>
              <a:rPr lang="en-NZ" dirty="0" smtClean="0"/>
              <a:t>.</a:t>
            </a:r>
          </a:p>
          <a:p>
            <a:endParaRPr lang="en-NZ" dirty="0"/>
          </a:p>
          <a:p>
            <a:r>
              <a:rPr lang="en-NZ" dirty="0" smtClean="0"/>
              <a:t>Save file after you finish each question</a:t>
            </a:r>
          </a:p>
          <a:p>
            <a:endParaRPr lang="en-NZ" dirty="0"/>
          </a:p>
          <a:p>
            <a:r>
              <a:rPr lang="en-NZ" dirty="0" smtClean="0"/>
              <a:t>If there is a file problem or a computer problem</a:t>
            </a:r>
          </a:p>
          <a:p>
            <a:pPr lvl="1"/>
            <a:r>
              <a:rPr lang="en-NZ" dirty="0" smtClean="0"/>
              <a:t>Do not panic</a:t>
            </a:r>
          </a:p>
          <a:p>
            <a:pPr lvl="1"/>
            <a:r>
              <a:rPr lang="en-NZ" dirty="0" smtClean="0"/>
              <a:t>Ask for help</a:t>
            </a:r>
          </a:p>
          <a:p>
            <a:pPr lvl="1"/>
            <a:r>
              <a:rPr lang="en-NZ" dirty="0" smtClean="0"/>
              <a:t>We may give you extra time</a:t>
            </a:r>
          </a:p>
          <a:p>
            <a:pPr lvl="2"/>
            <a:r>
              <a:rPr lang="en-NZ" dirty="0" smtClean="0"/>
              <a:t>We may have to move you to a different room</a:t>
            </a:r>
          </a:p>
          <a:p>
            <a:pPr lvl="2"/>
            <a:endParaRPr lang="en-NZ" dirty="0"/>
          </a:p>
          <a:p>
            <a:pPr marL="381000" indent="-342900"/>
            <a:r>
              <a:rPr lang="en-NZ" dirty="0" smtClean="0"/>
              <a:t>Questions?</a:t>
            </a:r>
          </a:p>
          <a:p>
            <a:pPr lvl="1"/>
            <a:endParaRPr lang="en-NZ" dirty="0" smtClean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pPr marL="0" indent="0">
              <a:buNone/>
            </a:pPr>
            <a:endParaRPr lang="en-NZ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17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Weekly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Previous week</a:t>
            </a:r>
          </a:p>
          <a:p>
            <a:pPr marL="457200" lvl="1" indent="0">
              <a:buNone/>
            </a:pPr>
            <a:endParaRPr lang="en-NZ" dirty="0" smtClean="0"/>
          </a:p>
          <a:p>
            <a:pPr lvl="1"/>
            <a:r>
              <a:rPr lang="en-NZ" dirty="0" err="1" smtClean="0"/>
              <a:t>Numpy</a:t>
            </a:r>
            <a:r>
              <a:rPr lang="en-NZ" dirty="0" smtClean="0"/>
              <a:t> functions</a:t>
            </a:r>
          </a:p>
          <a:p>
            <a:pPr lvl="1"/>
            <a:r>
              <a:rPr lang="en-NZ" dirty="0" err="1" smtClean="0"/>
              <a:t>Numpy</a:t>
            </a:r>
            <a:r>
              <a:rPr lang="en-NZ" dirty="0" smtClean="0"/>
              <a:t> array is a data type</a:t>
            </a:r>
          </a:p>
          <a:p>
            <a:pPr lvl="2"/>
            <a:r>
              <a:rPr lang="en-NZ" dirty="0" smtClean="0"/>
              <a:t>Array indexing, fancy indexing</a:t>
            </a:r>
          </a:p>
          <a:p>
            <a:pPr lvl="2"/>
            <a:r>
              <a:rPr lang="en-NZ" dirty="0" smtClean="0"/>
              <a:t>Array methods</a:t>
            </a:r>
          </a:p>
          <a:p>
            <a:pPr lvl="2"/>
            <a:r>
              <a:rPr lang="en-NZ" dirty="0" smtClean="0"/>
              <a:t>Array attributes</a:t>
            </a:r>
          </a:p>
          <a:p>
            <a:pPr lvl="2"/>
            <a:endParaRPr lang="en-NZ" dirty="0" smtClean="0"/>
          </a:p>
          <a:p>
            <a:r>
              <a:rPr lang="en-NZ" dirty="0" smtClean="0"/>
              <a:t>This week</a:t>
            </a:r>
          </a:p>
          <a:p>
            <a:pPr lvl="1"/>
            <a:r>
              <a:rPr lang="en-NZ" dirty="0"/>
              <a:t>Data visualisation</a:t>
            </a:r>
          </a:p>
          <a:p>
            <a:pPr lvl="2"/>
            <a:r>
              <a:rPr lang="en-NZ" dirty="0" err="1"/>
              <a:t>Matplotlib</a:t>
            </a:r>
            <a:r>
              <a:rPr lang="en-NZ" dirty="0"/>
              <a:t> </a:t>
            </a:r>
            <a:r>
              <a:rPr lang="en-NZ" dirty="0" smtClean="0"/>
              <a:t>basics</a:t>
            </a:r>
            <a:endParaRPr lang="en-NZ" dirty="0"/>
          </a:p>
          <a:p>
            <a:pPr lvl="2"/>
            <a:r>
              <a:rPr lang="en-NZ" dirty="0" smtClean="0"/>
              <a:t>Data visualisation case study, Tuesday lecture</a:t>
            </a:r>
            <a:r>
              <a:rPr lang="en-NZ" smtClean="0"/>
              <a:t>, bring </a:t>
            </a:r>
            <a:r>
              <a:rPr lang="en-NZ" dirty="0" smtClean="0"/>
              <a:t>your laptop</a:t>
            </a:r>
          </a:p>
          <a:p>
            <a:pPr lvl="1"/>
            <a:r>
              <a:rPr lang="en-NZ" dirty="0" smtClean="0"/>
              <a:t>How to prepare for the term test, Thursday lecture</a:t>
            </a:r>
          </a:p>
        </p:txBody>
      </p:sp>
    </p:spTree>
    <p:extLst>
      <p:ext uri="{BB962C8B-B14F-4D97-AF65-F5344CB8AC3E}">
        <p14:creationId xmlns:p14="http://schemas.microsoft.com/office/powerpoint/2010/main" val="61434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60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3158" cy="9632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526" y="963251"/>
            <a:ext cx="11700933" cy="5876925"/>
          </a:xfrm>
        </p:spPr>
        <p:txBody>
          <a:bodyPr/>
          <a:lstStyle/>
          <a:p>
            <a:r>
              <a:rPr lang="en-NZ" dirty="0" smtClean="0"/>
              <a:t>Tuple</a:t>
            </a:r>
          </a:p>
          <a:p>
            <a:r>
              <a:rPr lang="en-NZ" dirty="0" smtClean="0"/>
              <a:t>Dictionary </a:t>
            </a:r>
          </a:p>
          <a:p>
            <a:r>
              <a:rPr lang="en-NZ" dirty="0" smtClean="0"/>
              <a:t>More on dictionary, more exercises tomorrow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68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84" y="142875"/>
            <a:ext cx="10769600" cy="838200"/>
          </a:xfrm>
        </p:spPr>
        <p:txBody>
          <a:bodyPr/>
          <a:lstStyle/>
          <a:p>
            <a:r>
              <a:rPr lang="en-NZ" dirty="0"/>
              <a:t>tuple is a built in data type</a:t>
            </a:r>
            <a:br>
              <a:rPr lang="en-NZ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 smtClean="0"/>
              <a:t>Tuple is also for a sequence of data, similar to list or </a:t>
            </a:r>
            <a:r>
              <a:rPr lang="en-NZ" dirty="0" err="1" smtClean="0"/>
              <a:t>numpy</a:t>
            </a:r>
            <a:r>
              <a:rPr lang="en-NZ" dirty="0" smtClean="0"/>
              <a:t> array, then why?</a:t>
            </a:r>
          </a:p>
          <a:p>
            <a:pPr lvl="1"/>
            <a:r>
              <a:rPr lang="en-NZ" dirty="0" smtClean="0"/>
              <a:t>Many methods return a tuple, </a:t>
            </a:r>
          </a:p>
          <a:p>
            <a:pPr lvl="2"/>
            <a:r>
              <a:rPr lang="en-NZ" dirty="0" smtClean="0"/>
              <a:t>when </a:t>
            </a:r>
            <a:r>
              <a:rPr lang="en-NZ" dirty="0"/>
              <a:t>you use </a:t>
            </a:r>
            <a:r>
              <a:rPr lang="en-NZ" dirty="0" err="1"/>
              <a:t>Scipy</a:t>
            </a:r>
            <a:r>
              <a:rPr lang="en-NZ" dirty="0"/>
              <a:t> to find the peaks, they are returned as a tuple, </a:t>
            </a:r>
            <a:endParaRPr lang="en-NZ" dirty="0" smtClean="0"/>
          </a:p>
          <a:p>
            <a:pPr lvl="2"/>
            <a:r>
              <a:rPr lang="en-NZ" dirty="0" smtClean="0"/>
              <a:t>you </a:t>
            </a:r>
            <a:r>
              <a:rPr lang="en-NZ" dirty="0"/>
              <a:t>need to use result[0] to get </a:t>
            </a:r>
            <a:r>
              <a:rPr lang="en-NZ" dirty="0" smtClean="0"/>
              <a:t>the first returned value.</a:t>
            </a:r>
            <a:endParaRPr lang="en-NZ" dirty="0"/>
          </a:p>
          <a:p>
            <a:pPr lvl="1"/>
            <a:r>
              <a:rPr lang="en-NZ" dirty="0" smtClean="0"/>
              <a:t>Some </a:t>
            </a:r>
            <a:r>
              <a:rPr lang="en-NZ" dirty="0"/>
              <a:t>attributes are tuples</a:t>
            </a:r>
          </a:p>
          <a:p>
            <a:pPr lvl="2"/>
            <a:r>
              <a:rPr lang="en-NZ" dirty="0" smtClean="0"/>
              <a:t>a = </a:t>
            </a:r>
            <a:r>
              <a:rPr lang="en-NZ" dirty="0" err="1" smtClean="0"/>
              <a:t>np.array</a:t>
            </a:r>
            <a:r>
              <a:rPr lang="en-NZ" dirty="0" smtClean="0"/>
              <a:t>([3,6,2,1])</a:t>
            </a:r>
          </a:p>
          <a:p>
            <a:pPr lvl="2"/>
            <a:r>
              <a:rPr lang="en-NZ" dirty="0" err="1"/>
              <a:t>a</a:t>
            </a:r>
            <a:r>
              <a:rPr lang="en-NZ" dirty="0" err="1" smtClean="0"/>
              <a:t>.shape</a:t>
            </a:r>
            <a:endParaRPr lang="en-NZ" dirty="0" smtClean="0"/>
          </a:p>
          <a:p>
            <a:pPr lvl="1"/>
            <a:endParaRPr lang="en-NZ" dirty="0"/>
          </a:p>
          <a:p>
            <a:pPr lvl="1"/>
            <a:r>
              <a:rPr lang="en-NZ" dirty="0" smtClean="0"/>
              <a:t>You may need to return more than one value in your own function</a:t>
            </a:r>
            <a:endParaRPr lang="en-NZ" dirty="0"/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Some sequences do not change   </a:t>
            </a:r>
          </a:p>
          <a:p>
            <a:pPr lvl="2"/>
            <a:r>
              <a:rPr lang="en-NZ" dirty="0" smtClean="0"/>
              <a:t>(January, February,…,December) </a:t>
            </a:r>
          </a:p>
          <a:p>
            <a:pPr lvl="2"/>
            <a:r>
              <a:rPr lang="en-NZ" dirty="0" smtClean="0"/>
              <a:t>(Monday, Tuesday, …, Sunday)</a:t>
            </a:r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918" y="3919537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tuple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 tuple is a type of sequence similar to list, but the length is fixed and it is immutable</a:t>
            </a:r>
          </a:p>
          <a:p>
            <a:r>
              <a:rPr lang="en-NZ" dirty="0"/>
              <a:t>If you have a sequence that does not change, the right data structure </a:t>
            </a:r>
            <a:r>
              <a:rPr lang="en-NZ" dirty="0" smtClean="0"/>
              <a:t>is tuple</a:t>
            </a:r>
            <a:endParaRPr lang="en-NZ" dirty="0"/>
          </a:p>
          <a:p>
            <a:r>
              <a:rPr lang="en-NZ" dirty="0" smtClean="0"/>
              <a:t>A tuple can contain any data type data, e.g. ("Alex", 20, True)</a:t>
            </a:r>
          </a:p>
          <a:p>
            <a:endParaRPr lang="en-NZ" dirty="0"/>
          </a:p>
          <a:p>
            <a:r>
              <a:rPr lang="en-NZ" dirty="0" smtClean="0"/>
              <a:t>Create a tuple object using ( )</a:t>
            </a:r>
          </a:p>
          <a:p>
            <a:pPr lvl="1"/>
            <a:r>
              <a:rPr lang="en-NZ" dirty="0"/>
              <a:t> </a:t>
            </a:r>
            <a:r>
              <a:rPr lang="en-NZ" dirty="0" smtClean="0"/>
              <a:t>fruit=("apple", "banana", "pear")    ok without the ( )</a:t>
            </a:r>
          </a:p>
          <a:p>
            <a:pPr lvl="1"/>
            <a:r>
              <a:rPr lang="en-NZ" dirty="0"/>
              <a:t> </a:t>
            </a:r>
            <a:r>
              <a:rPr lang="en-NZ" dirty="0" smtClean="0"/>
              <a:t>type(fruit)</a:t>
            </a:r>
          </a:p>
          <a:p>
            <a:pPr lvl="1"/>
            <a:r>
              <a:rPr lang="en-NZ" dirty="0" smtClean="0"/>
              <a:t>Tuple with a single element  n =(3,)</a:t>
            </a:r>
          </a:p>
          <a:p>
            <a:r>
              <a:rPr lang="en-NZ" dirty="0" smtClean="0"/>
              <a:t>Convert other type to a tuple</a:t>
            </a:r>
          </a:p>
          <a:p>
            <a:pPr lvl="1"/>
            <a:r>
              <a:rPr lang="en-NZ" dirty="0" smtClean="0"/>
              <a:t>tuple([1,5,7,3])</a:t>
            </a:r>
          </a:p>
          <a:p>
            <a:pPr lvl="1"/>
            <a:r>
              <a:rPr lang="en-NZ" dirty="0" smtClean="0"/>
              <a:t>tuple("</a:t>
            </a:r>
            <a:r>
              <a:rPr lang="en-NZ" dirty="0" err="1" smtClean="0"/>
              <a:t>aeuio</a:t>
            </a:r>
            <a:r>
              <a:rPr lang="en-NZ" dirty="0" smtClean="0"/>
              <a:t>")</a:t>
            </a:r>
            <a:endParaRPr lang="en-NZ" dirty="0"/>
          </a:p>
          <a:p>
            <a:r>
              <a:rPr lang="en-NZ" dirty="0" smtClean="0"/>
              <a:t>Many methods return a tuple  (when a method returns many values, it is easy to pack them into a tuple)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4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Tuple is similar to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Can access each item with index</a:t>
            </a:r>
          </a:p>
          <a:p>
            <a:endParaRPr lang="en-NZ" dirty="0"/>
          </a:p>
          <a:p>
            <a:pPr marL="457200" lvl="1" indent="0">
              <a:buNone/>
            </a:pPr>
            <a:r>
              <a:rPr lang="en-NZ" dirty="0" smtClean="0"/>
              <a:t>  vowel = ('a', 'e', '</a:t>
            </a:r>
            <a:r>
              <a:rPr lang="en-NZ" dirty="0" err="1" smtClean="0"/>
              <a:t>i</a:t>
            </a:r>
            <a:r>
              <a:rPr lang="en-NZ" dirty="0" smtClean="0"/>
              <a:t>', 'u', 'o')</a:t>
            </a:r>
          </a:p>
          <a:p>
            <a:pPr marL="457200" lvl="1" indent="0">
              <a:buNone/>
            </a:pPr>
            <a:r>
              <a:rPr lang="en-NZ" dirty="0"/>
              <a:t> </a:t>
            </a:r>
            <a:r>
              <a:rPr lang="en-NZ" dirty="0" smtClean="0"/>
              <a:t> vowel[2]</a:t>
            </a:r>
            <a:endParaRPr lang="en-NZ" dirty="0"/>
          </a:p>
          <a:p>
            <a:r>
              <a:rPr lang="en-NZ" dirty="0" err="1" smtClean="0"/>
              <a:t>Iterable</a:t>
            </a:r>
            <a:endParaRPr lang="en-NZ" dirty="0"/>
          </a:p>
          <a:p>
            <a:pPr marL="457200" lvl="1" indent="0">
              <a:buNone/>
            </a:pPr>
            <a:r>
              <a:rPr lang="en-NZ" dirty="0" smtClean="0"/>
              <a:t> for v in vowel:</a:t>
            </a:r>
          </a:p>
          <a:p>
            <a:pPr marL="457200" lvl="1" indent="0">
              <a:buNone/>
            </a:pPr>
            <a:r>
              <a:rPr lang="en-NZ" dirty="0"/>
              <a:t> </a:t>
            </a:r>
            <a:r>
              <a:rPr lang="en-NZ" dirty="0" smtClean="0"/>
              <a:t>   print(v)</a:t>
            </a:r>
          </a:p>
          <a:p>
            <a:r>
              <a:rPr lang="en-NZ" dirty="0" smtClean="0"/>
              <a:t>Only has a few instance methods</a:t>
            </a:r>
          </a:p>
          <a:p>
            <a:pPr marL="457200" lvl="1" indent="0">
              <a:buNone/>
            </a:pPr>
            <a:r>
              <a:rPr lang="en-NZ" dirty="0"/>
              <a:t> </a:t>
            </a:r>
            <a:r>
              <a:rPr lang="en-NZ" dirty="0" err="1" smtClean="0"/>
              <a:t>vowel.count</a:t>
            </a:r>
            <a:r>
              <a:rPr lang="en-NZ" dirty="0" smtClean="0"/>
              <a:t>('a')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1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Tuple is not a list, because it is "immutable"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Immutable objects </a:t>
            </a:r>
            <a:r>
              <a:rPr lang="en-NZ" dirty="0" smtClean="0"/>
              <a:t>doesn't </a:t>
            </a:r>
            <a:r>
              <a:rPr lang="en-NZ" dirty="0"/>
              <a:t>allow modification after </a:t>
            </a:r>
            <a:r>
              <a:rPr lang="en-NZ" dirty="0" smtClean="0"/>
              <a:t>creation</a:t>
            </a:r>
          </a:p>
          <a:p>
            <a:r>
              <a:rPr lang="en-NZ" dirty="0" smtClean="0"/>
              <a:t> t = (2, 3, 6, 8) </a:t>
            </a:r>
          </a:p>
          <a:p>
            <a:r>
              <a:rPr lang="en-NZ" dirty="0"/>
              <a:t> </a:t>
            </a:r>
            <a:r>
              <a:rPr lang="en-NZ" dirty="0" smtClean="0"/>
              <a:t>t[2]</a:t>
            </a:r>
          </a:p>
          <a:p>
            <a:r>
              <a:rPr lang="en-NZ" dirty="0"/>
              <a:t> </a:t>
            </a:r>
            <a:r>
              <a:rPr lang="en-NZ" dirty="0" smtClean="0"/>
              <a:t>t[2]=9    error, can not re-assign any value</a:t>
            </a:r>
          </a:p>
          <a:p>
            <a:endParaRPr lang="en-NZ" dirty="0" smtClean="0"/>
          </a:p>
          <a:p>
            <a:r>
              <a:rPr lang="en-NZ" dirty="0" smtClean="0"/>
              <a:t>Can redefine a new one, but the original one that is created (2, 3, 6, 8) does not change</a:t>
            </a:r>
          </a:p>
          <a:p>
            <a:r>
              <a:rPr lang="en-NZ" dirty="0" smtClean="0"/>
              <a:t>(2, 3, 6, 8) can not change</a:t>
            </a:r>
            <a:r>
              <a:rPr lang="en-NZ" i="1" dirty="0" smtClean="0"/>
              <a:t>, </a:t>
            </a:r>
            <a:r>
              <a:rPr lang="en-NZ" dirty="0" smtClean="0"/>
              <a:t>but</a:t>
            </a:r>
            <a:r>
              <a:rPr lang="en-NZ" i="1" dirty="0" smtClean="0"/>
              <a:t> t </a:t>
            </a:r>
            <a:r>
              <a:rPr lang="en-NZ" dirty="0" smtClean="0"/>
              <a:t>is a variable and it can change</a:t>
            </a:r>
          </a:p>
          <a:p>
            <a:r>
              <a:rPr lang="en-NZ" dirty="0" smtClean="0"/>
              <a:t>If you want the variable to change, re-assign it back</a:t>
            </a:r>
          </a:p>
          <a:p>
            <a:r>
              <a:rPr lang="en-NZ" dirty="0" smtClean="0"/>
              <a:t> t = t + (3, 2, 4, 5)</a:t>
            </a:r>
          </a:p>
          <a:p>
            <a:r>
              <a:rPr lang="en-NZ" dirty="0" smtClean="0"/>
              <a:t> to save constants list, e.g. vowels, punctuations,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68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Tuple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Concatenation: +</a:t>
            </a:r>
          </a:p>
          <a:p>
            <a:r>
              <a:rPr lang="en-NZ" dirty="0" smtClean="0"/>
              <a:t>Multiplication</a:t>
            </a:r>
          </a:p>
          <a:p>
            <a:pPr marL="457200" lvl="1" indent="0">
              <a:buNone/>
            </a:pPr>
            <a:r>
              <a:rPr lang="en-NZ" dirty="0"/>
              <a:t> </a:t>
            </a:r>
            <a:r>
              <a:rPr lang="en-NZ" dirty="0" smtClean="0"/>
              <a:t>t =(1,3,5)</a:t>
            </a:r>
          </a:p>
          <a:p>
            <a:pPr marL="457200" lvl="1" indent="0">
              <a:buNone/>
            </a:pPr>
            <a:r>
              <a:rPr lang="en-NZ" dirty="0"/>
              <a:t> </a:t>
            </a:r>
            <a:r>
              <a:rPr lang="en-NZ" dirty="0" smtClean="0"/>
              <a:t>t*3</a:t>
            </a:r>
          </a:p>
          <a:p>
            <a:pPr marL="457200" lvl="1" indent="0">
              <a:buNone/>
            </a:pPr>
            <a:r>
              <a:rPr lang="en-NZ" dirty="0"/>
              <a:t> </a:t>
            </a:r>
            <a:r>
              <a:rPr lang="en-NZ" dirty="0" smtClean="0"/>
              <a:t>(1,3,5,1,3,5,1,3,5)</a:t>
            </a:r>
            <a:endParaRPr lang="en-NZ" dirty="0"/>
          </a:p>
          <a:p>
            <a:r>
              <a:rPr lang="en-NZ" dirty="0" smtClean="0"/>
              <a:t>Unpacking tuples</a:t>
            </a:r>
          </a:p>
          <a:p>
            <a:pPr marL="457200" lvl="1" indent="0">
              <a:buNone/>
            </a:pPr>
            <a:r>
              <a:rPr lang="en-NZ" dirty="0"/>
              <a:t> </a:t>
            </a:r>
            <a:r>
              <a:rPr lang="en-NZ" dirty="0" err="1" smtClean="0"/>
              <a:t>tup</a:t>
            </a:r>
            <a:r>
              <a:rPr lang="en-NZ" dirty="0" smtClean="0"/>
              <a:t>=(4, 5, 6, 1,2)</a:t>
            </a:r>
          </a:p>
          <a:p>
            <a:pPr marL="457200" lvl="1" indent="0">
              <a:buNone/>
            </a:pPr>
            <a:r>
              <a:rPr lang="en-NZ" dirty="0"/>
              <a:t> </a:t>
            </a:r>
            <a:r>
              <a:rPr lang="en-NZ" dirty="0" smtClean="0"/>
              <a:t>a, b, c, d, e =</a:t>
            </a:r>
            <a:r>
              <a:rPr lang="en-NZ" dirty="0" err="1" smtClean="0"/>
              <a:t>tup</a:t>
            </a:r>
            <a:endParaRPr lang="en-NZ" dirty="0" smtClean="0"/>
          </a:p>
          <a:p>
            <a:pPr marL="457200" lvl="1" indent="0">
              <a:buNone/>
            </a:pPr>
            <a:r>
              <a:rPr lang="en-NZ" dirty="0"/>
              <a:t> </a:t>
            </a:r>
            <a:r>
              <a:rPr lang="en-NZ" dirty="0" smtClean="0"/>
              <a:t>a, b, *rest =</a:t>
            </a:r>
            <a:r>
              <a:rPr lang="en-NZ" dirty="0" err="1" smtClean="0"/>
              <a:t>tup</a:t>
            </a:r>
            <a:r>
              <a:rPr lang="en-NZ" dirty="0" smtClean="0"/>
              <a:t>      </a:t>
            </a:r>
          </a:p>
          <a:p>
            <a:pPr marL="457200" lvl="1" indent="0">
              <a:buNone/>
            </a:pPr>
            <a:r>
              <a:rPr lang="en-NZ" dirty="0"/>
              <a:t> </a:t>
            </a:r>
            <a:r>
              <a:rPr lang="en-NZ" dirty="0" err="1" smtClean="0"/>
              <a:t>tup</a:t>
            </a:r>
            <a:r>
              <a:rPr lang="en-NZ" dirty="0" smtClean="0"/>
              <a:t> =(4, 5, (6,7))</a:t>
            </a:r>
          </a:p>
          <a:p>
            <a:pPr marL="457200" lvl="1" indent="0">
              <a:buNone/>
            </a:pPr>
            <a:r>
              <a:rPr lang="en-NZ" dirty="0"/>
              <a:t> </a:t>
            </a:r>
            <a:r>
              <a:rPr lang="en-NZ" dirty="0" smtClean="0"/>
              <a:t>a, b, (c, d) = </a:t>
            </a:r>
            <a:r>
              <a:rPr lang="en-NZ" dirty="0" err="1" smtClean="0"/>
              <a:t>tup</a:t>
            </a:r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pPr marL="457200" lvl="1" indent="0">
              <a:buNone/>
            </a:pPr>
            <a:endParaRPr lang="en-NZ" dirty="0"/>
          </a:p>
          <a:p>
            <a:pPr marL="457200" lvl="1" indent="0">
              <a:buNone/>
            </a:pPr>
            <a:endParaRPr lang="en-NZ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1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461" y="-115887"/>
            <a:ext cx="9980682" cy="1096962"/>
          </a:xfrm>
        </p:spPr>
        <p:txBody>
          <a:bodyPr/>
          <a:lstStyle/>
          <a:p>
            <a:r>
              <a:rPr lang="en-NZ" dirty="0" smtClean="0"/>
              <a:t>Python is special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Swap two variables</a:t>
            </a:r>
          </a:p>
          <a:p>
            <a:pPr lvl="1"/>
            <a:r>
              <a:rPr lang="en-NZ" dirty="0" smtClean="0"/>
              <a:t>a, b = 1, 2</a:t>
            </a:r>
          </a:p>
          <a:p>
            <a:pPr lvl="1"/>
            <a:r>
              <a:rPr lang="en-NZ" dirty="0"/>
              <a:t>b</a:t>
            </a:r>
            <a:r>
              <a:rPr lang="en-NZ" dirty="0" smtClean="0"/>
              <a:t>, a = a, b</a:t>
            </a:r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19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Iterating a sequence of tuples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 </a:t>
            </a:r>
            <a:r>
              <a:rPr lang="en-NZ" dirty="0" err="1" smtClean="0"/>
              <a:t>seq</a:t>
            </a:r>
            <a:r>
              <a:rPr lang="en-NZ" dirty="0" smtClean="0"/>
              <a:t> = [(1,2,3), (4, 5, 6), (10, 2, 4)]</a:t>
            </a:r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dirty="0" smtClean="0"/>
              <a:t>for a, b, c in </a:t>
            </a:r>
            <a:r>
              <a:rPr lang="en-NZ" dirty="0" err="1" smtClean="0"/>
              <a:t>seq</a:t>
            </a:r>
            <a:r>
              <a:rPr lang="en-NZ" dirty="0" smtClean="0"/>
              <a:t>:</a:t>
            </a:r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dirty="0" smtClean="0"/>
              <a:t>     print(a, b, 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38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Immutable or Mutable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Immutable objects</a:t>
            </a:r>
          </a:p>
          <a:p>
            <a:pPr lvl="1"/>
            <a:r>
              <a:rPr lang="en-NZ" dirty="0" err="1"/>
              <a:t>i</a:t>
            </a:r>
            <a:r>
              <a:rPr lang="en-NZ" dirty="0" err="1" smtClean="0"/>
              <a:t>nt</a:t>
            </a:r>
            <a:r>
              <a:rPr lang="en-NZ" dirty="0" smtClean="0"/>
              <a:t> float bool </a:t>
            </a:r>
            <a:r>
              <a:rPr lang="en-NZ" dirty="0" err="1" smtClean="0"/>
              <a:t>str</a:t>
            </a:r>
            <a:r>
              <a:rPr lang="en-NZ" dirty="0" smtClean="0"/>
              <a:t> tuple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When you pass a immutable object to a function, a copy is created , the original does not change</a:t>
            </a:r>
            <a:endParaRPr lang="en-NZ" dirty="0"/>
          </a:p>
          <a:p>
            <a:endParaRPr lang="en-NZ" dirty="0" smtClean="0"/>
          </a:p>
          <a:p>
            <a:r>
              <a:rPr lang="en-NZ" dirty="0" smtClean="0"/>
              <a:t>Mutable</a:t>
            </a:r>
          </a:p>
          <a:p>
            <a:pPr lvl="1"/>
            <a:endParaRPr lang="en-NZ" dirty="0"/>
          </a:p>
          <a:p>
            <a:pPr lvl="1"/>
            <a:r>
              <a:rPr lang="en-NZ" dirty="0" smtClean="0"/>
              <a:t>list, </a:t>
            </a:r>
            <a:r>
              <a:rPr lang="en-NZ" dirty="0" err="1"/>
              <a:t>numpy</a:t>
            </a:r>
            <a:r>
              <a:rPr lang="en-NZ" dirty="0"/>
              <a:t> </a:t>
            </a:r>
            <a:r>
              <a:rPr lang="en-NZ" dirty="0" smtClean="0"/>
              <a:t>array, </a:t>
            </a:r>
            <a:r>
              <a:rPr lang="en-NZ" dirty="0" err="1" smtClean="0"/>
              <a:t>dict</a:t>
            </a:r>
            <a:r>
              <a:rPr lang="en-NZ" dirty="0" smtClean="0"/>
              <a:t>, </a:t>
            </a:r>
          </a:p>
          <a:p>
            <a:pPr lvl="1"/>
            <a:r>
              <a:rPr lang="en-NZ" dirty="0" smtClean="0"/>
              <a:t>When you pass a mutable object to a function, </a:t>
            </a:r>
          </a:p>
          <a:p>
            <a:pPr lvl="2"/>
            <a:r>
              <a:rPr lang="en-NZ" dirty="0" smtClean="0"/>
              <a:t>In general, list is past as reference and it can changed</a:t>
            </a:r>
          </a:p>
          <a:p>
            <a:pPr lvl="2"/>
            <a:r>
              <a:rPr lang="en-NZ" dirty="0" smtClean="0"/>
              <a:t>Not true for </a:t>
            </a:r>
            <a:r>
              <a:rPr lang="en-NZ" dirty="0" err="1" smtClean="0"/>
              <a:t>numpy</a:t>
            </a:r>
            <a:r>
              <a:rPr lang="en-NZ" dirty="0" smtClean="0"/>
              <a:t> array universal functions, the original array is not changed.</a:t>
            </a:r>
          </a:p>
        </p:txBody>
      </p:sp>
    </p:spTree>
    <p:extLst>
      <p:ext uri="{BB962C8B-B14F-4D97-AF65-F5344CB8AC3E}">
        <p14:creationId xmlns:p14="http://schemas.microsoft.com/office/powerpoint/2010/main" val="161729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</a:t>
            </a:r>
            <a:endParaRPr lang="en-US" dirty="0"/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/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517307" y="4110012"/>
            <a:ext cx="1526209" cy="1017982"/>
            <a:chOff x="3363139" y="1497734"/>
            <a:chExt cx="1526209" cy="1017982"/>
          </a:xfrm>
        </p:grpSpPr>
        <p:sp>
          <p:nvSpPr>
            <p:cNvPr id="6" name="Rectangle 5"/>
            <p:cNvSpPr/>
            <p:nvPr/>
          </p:nvSpPr>
          <p:spPr>
            <a:xfrm>
              <a:off x="3363139" y="1497734"/>
              <a:ext cx="1526209" cy="1017981"/>
            </a:xfrm>
            <a:prstGeom prst="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3485237" y="1497735"/>
              <a:ext cx="1282015" cy="10179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92456" rIns="92456" bIns="92456" numCol="1" spcCol="1270" anchor="ctr" anchorCtr="0">
              <a:noAutofit/>
            </a:bodyPr>
            <a:lstStyle/>
            <a:p>
              <a:pPr marL="0" marR="0" lvl="0" indent="0" algn="l" defTabSz="5778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14843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Data Representation</a:t>
              </a:r>
              <a:endPara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514843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59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Mutable or immutable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 = [1,2,3]</a:t>
            </a:r>
          </a:p>
          <a:p>
            <a:pPr marL="0" indent="0">
              <a:buNone/>
            </a:pPr>
            <a:r>
              <a:rPr lang="en-GB" dirty="0"/>
              <a:t>s = m</a:t>
            </a:r>
          </a:p>
          <a:p>
            <a:pPr marL="0" indent="0">
              <a:buNone/>
            </a:pPr>
            <a:r>
              <a:rPr lang="en-GB" dirty="0"/>
              <a:t>print(s)</a:t>
            </a:r>
          </a:p>
          <a:p>
            <a:pPr marL="0" indent="0">
              <a:buNone/>
            </a:pPr>
            <a:r>
              <a:rPr lang="en-GB" dirty="0"/>
              <a:t>print(m)</a:t>
            </a:r>
          </a:p>
          <a:p>
            <a:pPr marL="0" indent="0">
              <a:buNone/>
            </a:pPr>
            <a:r>
              <a:rPr lang="en-GB" dirty="0" err="1"/>
              <a:t>s.extend</a:t>
            </a:r>
            <a:r>
              <a:rPr lang="en-GB" dirty="0"/>
              <a:t>([5,6])</a:t>
            </a:r>
          </a:p>
          <a:p>
            <a:pPr marL="0" indent="0">
              <a:buNone/>
            </a:pPr>
            <a:r>
              <a:rPr lang="en-GB" dirty="0"/>
              <a:t>print(s)</a:t>
            </a:r>
          </a:p>
          <a:p>
            <a:pPr marL="0" indent="0">
              <a:buNone/>
            </a:pPr>
            <a:r>
              <a:rPr lang="en-GB" dirty="0"/>
              <a:t>print(m)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x</a:t>
            </a:r>
            <a:r>
              <a:rPr lang="es-ES" dirty="0" smtClean="0"/>
              <a:t>= 10</a:t>
            </a:r>
          </a:p>
          <a:p>
            <a:pPr marL="0" indent="0">
              <a:buNone/>
            </a:pPr>
            <a:r>
              <a:rPr lang="es-ES" dirty="0" smtClean="0"/>
              <a:t>y </a:t>
            </a:r>
            <a:r>
              <a:rPr lang="es-ES" dirty="0"/>
              <a:t>=x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(x)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(y)</a:t>
            </a:r>
          </a:p>
          <a:p>
            <a:pPr marL="0" indent="0">
              <a:buNone/>
            </a:pPr>
            <a:r>
              <a:rPr lang="es-ES" dirty="0"/>
              <a:t>y = y+1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(x)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0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Mutable or immutable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 A mutable object exhibits time-varying </a:t>
            </a:r>
            <a:r>
              <a:rPr lang="en-NZ" dirty="0" smtClean="0"/>
              <a:t>behaviour. </a:t>
            </a:r>
            <a:r>
              <a:rPr lang="en-NZ" dirty="0"/>
              <a:t>Changes to a mutable object are visible through all names bound to it. </a:t>
            </a:r>
            <a:endParaRPr lang="en-NZ" dirty="0" smtClean="0"/>
          </a:p>
          <a:p>
            <a:r>
              <a:rPr lang="en-NZ" dirty="0" smtClean="0"/>
              <a:t>Python's </a:t>
            </a:r>
            <a:r>
              <a:rPr lang="en-NZ" dirty="0"/>
              <a:t>lists are an example of mutable objects. An immutable object does not exhibit time-varying </a:t>
            </a:r>
            <a:r>
              <a:rPr lang="en-NZ" dirty="0" smtClean="0"/>
              <a:t>behaviour.  If you don't want this, use a tuple.</a:t>
            </a:r>
          </a:p>
          <a:p>
            <a:endParaRPr lang="en-NZ" dirty="0"/>
          </a:p>
          <a:p>
            <a:r>
              <a:rPr lang="en-NZ" dirty="0" smtClean="0"/>
              <a:t>The </a:t>
            </a:r>
            <a:r>
              <a:rPr lang="en-NZ" dirty="0"/>
              <a:t>value of immutable objects can not be modified after they are created. </a:t>
            </a:r>
            <a:endParaRPr lang="en-NZ" dirty="0" smtClean="0"/>
          </a:p>
          <a:p>
            <a:r>
              <a:rPr lang="en-NZ" dirty="0" smtClean="0"/>
              <a:t>E.g. If </a:t>
            </a:r>
            <a:r>
              <a:rPr lang="en-NZ" dirty="0"/>
              <a:t>integers were not immutable I could change the meaning of the number </a:t>
            </a:r>
            <a:r>
              <a:rPr lang="en-NZ" dirty="0" smtClean="0"/>
              <a:t>'2' </a:t>
            </a:r>
            <a:r>
              <a:rPr lang="en-NZ" dirty="0"/>
              <a:t>throughout my program.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68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Later in the course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 smtClean="0"/>
              <a:t>Dataframe</a:t>
            </a:r>
            <a:r>
              <a:rPr lang="en-NZ" dirty="0" smtClean="0"/>
              <a:t> is mutable</a:t>
            </a:r>
          </a:p>
          <a:p>
            <a:r>
              <a:rPr lang="en-NZ" dirty="0" smtClean="0"/>
              <a:t>If you do not want a slice to share data, use .copy to create a new copy.   </a:t>
            </a:r>
          </a:p>
          <a:p>
            <a:endParaRPr lang="en-NZ" dirty="0"/>
          </a:p>
          <a:p>
            <a:r>
              <a:rPr lang="en-NZ" dirty="0" smtClean="0"/>
              <a:t>But the index objects are immutable, can not do index[2]=</a:t>
            </a:r>
            <a:r>
              <a:rPr lang="en-NZ" dirty="0" err="1" smtClean="0"/>
              <a:t>new_value</a:t>
            </a:r>
            <a:r>
              <a:rPr lang="en-NZ" dirty="0" smtClean="0"/>
              <a:t>, immutable array</a:t>
            </a:r>
          </a:p>
          <a:p>
            <a:r>
              <a:rPr lang="en-NZ" dirty="0" smtClean="0"/>
              <a:t>The index can not be changed after it is created.  </a:t>
            </a:r>
            <a:r>
              <a:rPr lang="en-NZ" dirty="0"/>
              <a:t> </a:t>
            </a:r>
            <a:r>
              <a:rPr lang="en-NZ" dirty="0" smtClean="0"/>
              <a:t>If you do want to change it, re-assign it back, or replace it with a completely new index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4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More Python, More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Dictionary is a built in data type</a:t>
            </a:r>
          </a:p>
          <a:p>
            <a:endParaRPr lang="en-NZ" dirty="0"/>
          </a:p>
          <a:p>
            <a:r>
              <a:rPr lang="en-NZ" dirty="0" smtClean="0"/>
              <a:t>A dictionary associates a set of keys with values</a:t>
            </a:r>
          </a:p>
          <a:p>
            <a:endParaRPr lang="en-NZ" dirty="0"/>
          </a:p>
          <a:p>
            <a:r>
              <a:rPr lang="en-NZ" dirty="0"/>
              <a:t> </a:t>
            </a:r>
            <a:r>
              <a:rPr lang="en-NZ" dirty="0" smtClean="0"/>
              <a:t>phonebook = {"Sarah": "47492020", "Alex": "8383830", "Tim":4289570}</a:t>
            </a:r>
          </a:p>
          <a:p>
            <a:r>
              <a:rPr lang="en-NZ" dirty="0"/>
              <a:t> </a:t>
            </a:r>
            <a:r>
              <a:rPr lang="en-NZ" dirty="0" smtClean="0"/>
              <a:t>person ={"name": "Bob", "age": 40, "gender": "M"}</a:t>
            </a:r>
          </a:p>
          <a:p>
            <a:endParaRPr lang="en-NZ" dirty="0"/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1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89" y="166235"/>
            <a:ext cx="10197570" cy="524756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A </a:t>
            </a:r>
            <a:r>
              <a:rPr lang="en-NZ" dirty="0"/>
              <a:t>dictionary is similar to a list, but you access values by looking up a key instead of an index. A key can be any string or number. Dictionaries are enclosed in curly </a:t>
            </a:r>
            <a:r>
              <a:rPr lang="en-NZ" dirty="0" smtClean="0"/>
              <a:t>braces</a:t>
            </a:r>
            <a:endParaRPr lang="en-NZ" dirty="0"/>
          </a:p>
          <a:p>
            <a:endParaRPr lang="en-NZ" dirty="0"/>
          </a:p>
          <a:p>
            <a:r>
              <a:rPr lang="en-NZ" i="1" dirty="0"/>
              <a:t>d = </a:t>
            </a:r>
            <a:r>
              <a:rPr lang="en-NZ" i="1" dirty="0" smtClean="0"/>
              <a:t>{'key1' </a:t>
            </a:r>
            <a:r>
              <a:rPr lang="en-NZ" i="1" dirty="0"/>
              <a:t>: </a:t>
            </a:r>
            <a:r>
              <a:rPr lang="en-NZ" i="1" dirty="0" smtClean="0"/>
              <a:t>value1</a:t>
            </a:r>
            <a:r>
              <a:rPr lang="en-NZ" i="1" dirty="0"/>
              <a:t>, </a:t>
            </a:r>
            <a:r>
              <a:rPr lang="en-NZ" i="1" dirty="0" smtClean="0"/>
              <a:t>'key2' </a:t>
            </a:r>
            <a:r>
              <a:rPr lang="en-NZ" i="1" dirty="0"/>
              <a:t>: </a:t>
            </a:r>
            <a:r>
              <a:rPr lang="en-NZ" i="1" dirty="0" smtClean="0"/>
              <a:t>value2</a:t>
            </a:r>
            <a:r>
              <a:rPr lang="en-NZ" i="1" dirty="0"/>
              <a:t>, </a:t>
            </a:r>
            <a:r>
              <a:rPr lang="en-NZ" i="1" dirty="0" smtClean="0"/>
              <a:t>'key3' </a:t>
            </a:r>
            <a:r>
              <a:rPr lang="en-NZ" i="1" dirty="0"/>
              <a:t>: </a:t>
            </a:r>
            <a:r>
              <a:rPr lang="en-NZ" i="1" dirty="0" smtClean="0"/>
              <a:t>value3}</a:t>
            </a:r>
          </a:p>
          <a:p>
            <a:r>
              <a:rPr lang="en-NZ" dirty="0" smtClean="0"/>
              <a:t> </a:t>
            </a:r>
          </a:p>
          <a:p>
            <a:r>
              <a:rPr lang="en-NZ" dirty="0" smtClean="0"/>
              <a:t># </a:t>
            </a:r>
            <a:r>
              <a:rPr lang="en-NZ" dirty="0"/>
              <a:t>Assigning a dictionary with three key-value pairs to residents:</a:t>
            </a:r>
          </a:p>
          <a:p>
            <a:r>
              <a:rPr lang="en-NZ" dirty="0"/>
              <a:t>residents = </a:t>
            </a:r>
            <a:r>
              <a:rPr lang="en-NZ" dirty="0" smtClean="0"/>
              <a:t>{'Puffin' </a:t>
            </a:r>
            <a:r>
              <a:rPr lang="en-NZ" dirty="0"/>
              <a:t>: 104, </a:t>
            </a:r>
            <a:r>
              <a:rPr lang="en-NZ" dirty="0" smtClean="0"/>
              <a:t>'Sloth' </a:t>
            </a:r>
            <a:r>
              <a:rPr lang="en-NZ" dirty="0"/>
              <a:t>: 105, </a:t>
            </a:r>
            <a:r>
              <a:rPr lang="en-NZ" dirty="0" smtClean="0"/>
              <a:t>'Burmese Python' </a:t>
            </a:r>
            <a:r>
              <a:rPr lang="en-NZ" dirty="0"/>
              <a:t>: 106}</a:t>
            </a:r>
          </a:p>
          <a:p>
            <a:endParaRPr lang="en-NZ" dirty="0"/>
          </a:p>
          <a:p>
            <a:r>
              <a:rPr lang="en-NZ" dirty="0"/>
              <a:t>p</a:t>
            </a:r>
            <a:r>
              <a:rPr lang="en-NZ" dirty="0" smtClean="0"/>
              <a:t>rint(residents['Puffin'])      # </a:t>
            </a:r>
            <a:r>
              <a:rPr lang="en-NZ" dirty="0"/>
              <a:t>Prints </a:t>
            </a:r>
            <a:r>
              <a:rPr lang="en-NZ" dirty="0" smtClean="0"/>
              <a:t>Puffin's </a:t>
            </a:r>
            <a:r>
              <a:rPr lang="en-NZ" dirty="0"/>
              <a:t>room </a:t>
            </a:r>
            <a:r>
              <a:rPr lang="en-NZ" dirty="0" smtClean="0"/>
              <a:t>number</a:t>
            </a:r>
            <a:endParaRPr lang="en-NZ" dirty="0"/>
          </a:p>
          <a:p>
            <a:r>
              <a:rPr lang="en-NZ" dirty="0" smtClean="0"/>
              <a:t>print(residents['Burmese Python'])</a:t>
            </a:r>
          </a:p>
          <a:p>
            <a:endParaRPr lang="en-N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7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Adding keys and replacing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 info ={ }</a:t>
            </a:r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dirty="0" smtClean="0"/>
              <a:t>info["name"]= "Sandy"</a:t>
            </a:r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dirty="0" smtClean="0"/>
              <a:t>info["occupation"] = "hacker"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 smtClean="0"/>
              <a:t> info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 smtClean="0"/>
              <a:t> info["occupation"] = "manager"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 smtClean="0"/>
              <a:t>Info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01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Accessing 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 </a:t>
            </a:r>
            <a:r>
              <a:rPr lang="en-NZ" dirty="0" smtClean="0"/>
              <a:t>info["name"]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dirty="0" smtClean="0"/>
              <a:t>info["job"]</a:t>
            </a:r>
          </a:p>
          <a:p>
            <a:pPr marL="457200" lvl="1" indent="0">
              <a:buNone/>
            </a:pPr>
            <a:r>
              <a:rPr lang="en-NZ" dirty="0" smtClean="0"/>
              <a:t>Error</a:t>
            </a:r>
          </a:p>
          <a:p>
            <a:pPr marL="457200" lvl="1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 smtClean="0"/>
              <a:t> if "job" in info:</a:t>
            </a:r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dirty="0" smtClean="0"/>
              <a:t>     print(info["job"])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 smtClean="0"/>
              <a:t>Or use a method, it returns None if not found.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 smtClean="0"/>
              <a:t> </a:t>
            </a:r>
            <a:r>
              <a:rPr lang="en-NZ" dirty="0" err="1" smtClean="0"/>
              <a:t>info.get</a:t>
            </a:r>
            <a:r>
              <a:rPr lang="en-NZ" dirty="0" smtClean="0"/>
              <a:t>("job")</a:t>
            </a:r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 </a:t>
            </a:r>
            <a:endParaRPr lang="en-N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78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67" y="185899"/>
            <a:ext cx="10197570" cy="524756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Add a new key value pairs to a dictionary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83855"/>
            <a:ext cx="10609632" cy="5146441"/>
          </a:xfrm>
        </p:spPr>
        <p:txBody>
          <a:bodyPr>
            <a:normAutofit fontScale="85000" lnSpcReduction="20000"/>
          </a:bodyPr>
          <a:lstStyle/>
          <a:p>
            <a:r>
              <a:rPr lang="en-GB" i="1" dirty="0" err="1"/>
              <a:t>dict_name</a:t>
            </a:r>
            <a:r>
              <a:rPr lang="en-GB" i="1" dirty="0"/>
              <a:t>[</a:t>
            </a:r>
            <a:r>
              <a:rPr lang="en-GB" i="1" dirty="0" err="1"/>
              <a:t>new_key</a:t>
            </a:r>
            <a:r>
              <a:rPr lang="en-GB" i="1" dirty="0"/>
              <a:t>] = </a:t>
            </a:r>
            <a:r>
              <a:rPr lang="en-GB" i="1" dirty="0" err="1" smtClean="0"/>
              <a:t>new_value</a:t>
            </a:r>
            <a:endParaRPr lang="en-GB" i="1" dirty="0" smtClean="0"/>
          </a:p>
          <a:p>
            <a:endParaRPr lang="en-NZ" i="1" dirty="0" smtClean="0"/>
          </a:p>
          <a:p>
            <a:endParaRPr lang="en-NZ" dirty="0"/>
          </a:p>
          <a:p>
            <a:r>
              <a:rPr lang="en-NZ" dirty="0" smtClean="0"/>
              <a:t>The </a:t>
            </a:r>
            <a:r>
              <a:rPr lang="en-NZ" dirty="0"/>
              <a:t>length </a:t>
            </a:r>
            <a:r>
              <a:rPr lang="en-NZ" dirty="0" err="1"/>
              <a:t>len</a:t>
            </a:r>
            <a:r>
              <a:rPr lang="en-NZ" dirty="0"/>
              <a:t>() of a dictionary is the number of key-value pairs it has. Each pair counts only once, even if the value is a list. </a:t>
            </a:r>
            <a:endParaRPr lang="en-NZ" dirty="0" smtClean="0"/>
          </a:p>
          <a:p>
            <a:endParaRPr lang="en-NZ" dirty="0"/>
          </a:p>
          <a:p>
            <a:r>
              <a:rPr lang="en-NZ" dirty="0" smtClean="0"/>
              <a:t>menu </a:t>
            </a:r>
            <a:r>
              <a:rPr lang="en-NZ" dirty="0"/>
              <a:t>= {} </a:t>
            </a:r>
            <a:r>
              <a:rPr lang="en-NZ" dirty="0" smtClean="0"/>
              <a:t>                                       # </a:t>
            </a:r>
            <a:r>
              <a:rPr lang="en-NZ" dirty="0"/>
              <a:t>Empty dictionary</a:t>
            </a:r>
          </a:p>
          <a:p>
            <a:r>
              <a:rPr lang="en-NZ" dirty="0"/>
              <a:t>menu</a:t>
            </a:r>
            <a:r>
              <a:rPr lang="en-NZ" dirty="0" smtClean="0"/>
              <a:t>['Chicken Alfredo'] </a:t>
            </a:r>
            <a:r>
              <a:rPr lang="en-NZ" dirty="0"/>
              <a:t>= 14.50 </a:t>
            </a:r>
            <a:r>
              <a:rPr lang="en-NZ" dirty="0" smtClean="0"/>
              <a:t>   # </a:t>
            </a:r>
            <a:r>
              <a:rPr lang="en-NZ" dirty="0"/>
              <a:t>Adding new key-value pair</a:t>
            </a:r>
          </a:p>
          <a:p>
            <a:r>
              <a:rPr lang="en-NZ" dirty="0"/>
              <a:t>p</a:t>
            </a:r>
            <a:r>
              <a:rPr lang="en-NZ" dirty="0" smtClean="0"/>
              <a:t>rint(menu['Chicken Alfredo'])</a:t>
            </a:r>
            <a:endParaRPr lang="en-NZ" dirty="0"/>
          </a:p>
          <a:p>
            <a:endParaRPr lang="en-NZ" dirty="0"/>
          </a:p>
          <a:p>
            <a:r>
              <a:rPr lang="en-NZ" dirty="0"/>
              <a:t>menu</a:t>
            </a:r>
            <a:r>
              <a:rPr lang="en-NZ" dirty="0" smtClean="0"/>
              <a:t>['fish']=</a:t>
            </a:r>
            <a:r>
              <a:rPr lang="en-NZ" dirty="0"/>
              <a:t>10.3</a:t>
            </a:r>
          </a:p>
          <a:p>
            <a:r>
              <a:rPr lang="en-NZ" dirty="0"/>
              <a:t>menu</a:t>
            </a:r>
            <a:r>
              <a:rPr lang="en-NZ" dirty="0" smtClean="0"/>
              <a:t>['seafood']=</a:t>
            </a:r>
            <a:r>
              <a:rPr lang="en-NZ" dirty="0"/>
              <a:t>20.5</a:t>
            </a:r>
          </a:p>
          <a:p>
            <a:r>
              <a:rPr lang="en-NZ" dirty="0"/>
              <a:t>menu</a:t>
            </a:r>
            <a:r>
              <a:rPr lang="en-NZ" dirty="0" smtClean="0"/>
              <a:t>['pasta']=5.3</a:t>
            </a:r>
            <a:endParaRPr lang="en-NZ" dirty="0"/>
          </a:p>
          <a:p>
            <a:endParaRPr lang="en-NZ" dirty="0"/>
          </a:p>
          <a:p>
            <a:r>
              <a:rPr lang="en-NZ" dirty="0"/>
              <a:t>p</a:t>
            </a:r>
            <a:r>
              <a:rPr lang="en-NZ" dirty="0" smtClean="0"/>
              <a:t>rint("There </a:t>
            </a:r>
            <a:r>
              <a:rPr lang="en-NZ" dirty="0"/>
              <a:t>are </a:t>
            </a:r>
            <a:r>
              <a:rPr lang="en-NZ" dirty="0" smtClean="0"/>
              <a:t>" </a:t>
            </a:r>
            <a:r>
              <a:rPr lang="en-NZ" dirty="0"/>
              <a:t>+ </a:t>
            </a:r>
            <a:r>
              <a:rPr lang="en-NZ" dirty="0" err="1"/>
              <a:t>str</a:t>
            </a:r>
            <a:r>
              <a:rPr lang="en-NZ" dirty="0"/>
              <a:t>(</a:t>
            </a:r>
            <a:r>
              <a:rPr lang="en-NZ" dirty="0" err="1"/>
              <a:t>len</a:t>
            </a:r>
            <a:r>
              <a:rPr lang="en-NZ" dirty="0"/>
              <a:t>(menu)) + </a:t>
            </a:r>
            <a:r>
              <a:rPr lang="en-NZ" dirty="0" smtClean="0"/>
              <a:t>" </a:t>
            </a:r>
            <a:r>
              <a:rPr lang="en-NZ" dirty="0"/>
              <a:t>items on the menu</a:t>
            </a:r>
            <a:r>
              <a:rPr lang="en-NZ" dirty="0" smtClean="0"/>
              <a:t>.")</a:t>
            </a:r>
            <a:endParaRPr lang="en-NZ" dirty="0"/>
          </a:p>
          <a:p>
            <a:r>
              <a:rPr lang="en-NZ" dirty="0"/>
              <a:t>p</a:t>
            </a:r>
            <a:r>
              <a:rPr lang="en-NZ" dirty="0" smtClean="0"/>
              <a:t>rint(menu)</a:t>
            </a:r>
            <a:endParaRPr lang="en-N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25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Removing keys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 </a:t>
            </a:r>
            <a:r>
              <a:rPr lang="en-NZ" dirty="0" err="1" smtClean="0"/>
              <a:t>info.pop</a:t>
            </a:r>
            <a:r>
              <a:rPr lang="en-NZ" dirty="0" smtClean="0"/>
              <a:t>("occupation")</a:t>
            </a:r>
          </a:p>
          <a:p>
            <a:r>
              <a:rPr lang="en-NZ" dirty="0"/>
              <a:t> </a:t>
            </a:r>
            <a:r>
              <a:rPr lang="en-NZ" dirty="0" smtClean="0"/>
              <a:t>info</a:t>
            </a:r>
          </a:p>
          <a:p>
            <a:endParaRPr lang="en-NZ" dirty="0"/>
          </a:p>
          <a:p>
            <a:r>
              <a:rPr lang="en-NZ" dirty="0" smtClean="0"/>
              <a:t> </a:t>
            </a:r>
            <a:r>
              <a:rPr lang="en-NZ" dirty="0" err="1" smtClean="0"/>
              <a:t>info.clear</a:t>
            </a:r>
            <a:r>
              <a:rPr lang="en-NZ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32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18" y="126905"/>
            <a:ext cx="10197570" cy="524756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Changing a dictionary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83855"/>
            <a:ext cx="10422820" cy="524476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1" dirty="0" err="1" smtClean="0"/>
              <a:t>dict_name.pop</a:t>
            </a:r>
            <a:r>
              <a:rPr lang="en-GB" i="1" dirty="0" smtClean="0"/>
              <a:t>(</a:t>
            </a:r>
            <a:r>
              <a:rPr lang="en-GB" i="1" dirty="0" err="1" smtClean="0"/>
              <a:t>key_name</a:t>
            </a:r>
            <a:r>
              <a:rPr lang="en-GB" i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1" dirty="0" err="1" smtClean="0"/>
              <a:t>dict_name</a:t>
            </a:r>
            <a:r>
              <a:rPr lang="en-GB" i="1" dirty="0" smtClean="0"/>
              <a:t>[key</a:t>
            </a:r>
            <a:r>
              <a:rPr lang="en-GB" i="1" dirty="0"/>
              <a:t>] = </a:t>
            </a:r>
            <a:r>
              <a:rPr lang="en-GB" i="1" dirty="0" err="1"/>
              <a:t>new_value</a:t>
            </a:r>
            <a:endParaRPr lang="en-GB" i="1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# </a:t>
            </a:r>
            <a:r>
              <a:rPr lang="en-GB" dirty="0"/>
              <a:t>key - </a:t>
            </a:r>
            <a:r>
              <a:rPr lang="en-GB" dirty="0" err="1"/>
              <a:t>animal_name</a:t>
            </a:r>
            <a:r>
              <a:rPr lang="en-GB" dirty="0"/>
              <a:t> : value - location </a:t>
            </a:r>
          </a:p>
          <a:p>
            <a:pPr lvl="1"/>
            <a:r>
              <a:rPr lang="en-GB" dirty="0" err="1"/>
              <a:t>zoo_animals</a:t>
            </a:r>
            <a:r>
              <a:rPr lang="en-GB" dirty="0"/>
              <a:t> = { </a:t>
            </a:r>
            <a:r>
              <a:rPr lang="en-GB" dirty="0" smtClean="0"/>
              <a:t>'Unicorn' </a:t>
            </a:r>
            <a:r>
              <a:rPr lang="en-GB" dirty="0"/>
              <a:t>: </a:t>
            </a:r>
            <a:r>
              <a:rPr lang="en-GB" dirty="0" smtClean="0"/>
              <a:t>'Cotton </a:t>
            </a:r>
            <a:r>
              <a:rPr lang="en-GB" dirty="0"/>
              <a:t>Candy </a:t>
            </a:r>
            <a:r>
              <a:rPr lang="en-GB" dirty="0" smtClean="0"/>
              <a:t>House',</a:t>
            </a:r>
            <a:endParaRPr lang="en-GB" dirty="0"/>
          </a:p>
          <a:p>
            <a:pPr lvl="1"/>
            <a:r>
              <a:rPr lang="en-GB" dirty="0" smtClean="0"/>
              <a:t>                          'Sloth' </a:t>
            </a:r>
            <a:r>
              <a:rPr lang="en-GB" dirty="0"/>
              <a:t>: </a:t>
            </a:r>
            <a:r>
              <a:rPr lang="en-GB" dirty="0" smtClean="0"/>
              <a:t>'Rainforest Exhibit',</a:t>
            </a:r>
            <a:endParaRPr lang="en-GB" dirty="0"/>
          </a:p>
          <a:p>
            <a:pPr lvl="1"/>
            <a:r>
              <a:rPr lang="en-GB" dirty="0" smtClean="0"/>
              <a:t>                          'Bengal Tiger' </a:t>
            </a:r>
            <a:r>
              <a:rPr lang="en-GB" dirty="0"/>
              <a:t>: </a:t>
            </a:r>
            <a:r>
              <a:rPr lang="en-GB" dirty="0" smtClean="0"/>
              <a:t>'Jungle House',</a:t>
            </a:r>
            <a:endParaRPr lang="en-GB" dirty="0"/>
          </a:p>
          <a:p>
            <a:pPr lvl="1"/>
            <a:r>
              <a:rPr lang="en-GB" dirty="0" smtClean="0"/>
              <a:t>                          'Atlantic Puffin' </a:t>
            </a:r>
            <a:r>
              <a:rPr lang="en-GB" dirty="0"/>
              <a:t>: </a:t>
            </a:r>
            <a:r>
              <a:rPr lang="en-GB" dirty="0" smtClean="0"/>
              <a:t>'Arctic Exhibit',</a:t>
            </a:r>
            <a:endParaRPr lang="en-GB" dirty="0"/>
          </a:p>
          <a:p>
            <a:pPr lvl="1"/>
            <a:r>
              <a:rPr lang="en-GB" dirty="0" smtClean="0"/>
              <a:t>                          '</a:t>
            </a:r>
            <a:r>
              <a:rPr lang="en-GB" dirty="0" err="1" smtClean="0"/>
              <a:t>Rockhopper</a:t>
            </a:r>
            <a:r>
              <a:rPr lang="en-GB" dirty="0" smtClean="0"/>
              <a:t> Penguin' </a:t>
            </a:r>
            <a:r>
              <a:rPr lang="en-GB" dirty="0"/>
              <a:t>: </a:t>
            </a:r>
            <a:r>
              <a:rPr lang="en-GB" dirty="0" smtClean="0"/>
              <a:t>'Arctic Exhibit'}</a:t>
            </a:r>
            <a:endParaRPr lang="en-GB" dirty="0"/>
          </a:p>
          <a:p>
            <a:pPr lvl="1"/>
            <a:r>
              <a:rPr lang="en-GB" dirty="0"/>
              <a:t># A dictionary (or list) declaration may break across multiple </a:t>
            </a:r>
            <a:r>
              <a:rPr lang="en-GB" dirty="0" smtClean="0"/>
              <a:t>lines</a:t>
            </a:r>
          </a:p>
          <a:p>
            <a:pPr lvl="1"/>
            <a:endParaRPr lang="en-NZ" dirty="0"/>
          </a:p>
          <a:p>
            <a:pPr lvl="1"/>
            <a:endParaRPr lang="en-GB" dirty="0"/>
          </a:p>
          <a:p>
            <a:pPr lvl="1"/>
            <a:r>
              <a:rPr lang="en-GB" dirty="0"/>
              <a:t># Removing the </a:t>
            </a:r>
            <a:r>
              <a:rPr lang="en-GB" dirty="0" smtClean="0"/>
              <a:t>'Unicorn' </a:t>
            </a:r>
            <a:r>
              <a:rPr lang="en-GB" dirty="0"/>
              <a:t>entry. (Unicorns are incredibly expensive.)</a:t>
            </a:r>
          </a:p>
          <a:p>
            <a:pPr lvl="1"/>
            <a:r>
              <a:rPr lang="en-GB" dirty="0" err="1" smtClean="0"/>
              <a:t>zoo_animals.pop</a:t>
            </a:r>
            <a:r>
              <a:rPr lang="en-GB" dirty="0" smtClean="0"/>
              <a:t>('Unicorn')</a:t>
            </a:r>
          </a:p>
          <a:p>
            <a:pPr lvl="1"/>
            <a:endParaRPr lang="en-GB" dirty="0"/>
          </a:p>
          <a:p>
            <a:pPr lvl="1"/>
            <a:r>
              <a:rPr lang="en-GB" dirty="0" err="1" smtClean="0"/>
              <a:t>zoo_animals.pop</a:t>
            </a:r>
            <a:r>
              <a:rPr lang="en-GB" dirty="0" smtClean="0"/>
              <a:t>('Sloth' )</a:t>
            </a:r>
            <a:endParaRPr lang="en-GB" dirty="0"/>
          </a:p>
          <a:p>
            <a:pPr lvl="1"/>
            <a:r>
              <a:rPr lang="en-GB" dirty="0" err="1" smtClean="0"/>
              <a:t>zoo_animals.pop</a:t>
            </a:r>
            <a:r>
              <a:rPr lang="en-GB" dirty="0" smtClean="0"/>
              <a:t>('Bengal Tiger')</a:t>
            </a:r>
            <a:endParaRPr lang="en-GB" dirty="0"/>
          </a:p>
          <a:p>
            <a:pPr lvl="1"/>
            <a:r>
              <a:rPr lang="en-GB" dirty="0" err="1" smtClean="0"/>
              <a:t>zoo_animals</a:t>
            </a:r>
            <a:r>
              <a:rPr lang="en-GB" dirty="0" smtClean="0"/>
              <a:t>['</a:t>
            </a:r>
            <a:r>
              <a:rPr lang="en-GB" dirty="0" err="1" smtClean="0"/>
              <a:t>Rockhopper</a:t>
            </a:r>
            <a:r>
              <a:rPr lang="en-GB" dirty="0" smtClean="0"/>
              <a:t> Penguin'] </a:t>
            </a:r>
            <a:r>
              <a:rPr lang="en-GB" dirty="0"/>
              <a:t>= </a:t>
            </a:r>
            <a:r>
              <a:rPr lang="en-GB" dirty="0" smtClean="0"/>
              <a:t>'Australia'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p</a:t>
            </a:r>
            <a:r>
              <a:rPr lang="en-GB" dirty="0" smtClean="0"/>
              <a:t>rint(</a:t>
            </a:r>
            <a:r>
              <a:rPr lang="en-GB" dirty="0" err="1" smtClean="0"/>
              <a:t>zoo_animals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37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Matplotlib</a:t>
            </a:r>
            <a:r>
              <a:rPr lang="en-NZ" dirty="0" smtClean="0"/>
              <a:t> and its Gallery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matplotlib.org/3.1.0/gallery/index.html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013" y="1693355"/>
            <a:ext cx="7239722" cy="465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Dictionary instance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 </a:t>
            </a:r>
            <a:r>
              <a:rPr lang="en-NZ" dirty="0" smtClean="0"/>
              <a:t>d ={"a":10, "c":30, "f":2, "e":50} </a:t>
            </a:r>
            <a:endParaRPr lang="en-NZ" dirty="0"/>
          </a:p>
          <a:p>
            <a:r>
              <a:rPr lang="en-NZ" dirty="0" smtClean="0"/>
              <a:t> </a:t>
            </a:r>
            <a:r>
              <a:rPr lang="en-NZ" dirty="0" err="1" smtClean="0"/>
              <a:t>d.clear</a:t>
            </a:r>
            <a:r>
              <a:rPr lang="en-NZ" dirty="0" smtClean="0"/>
              <a:t>()</a:t>
            </a:r>
          </a:p>
          <a:p>
            <a:r>
              <a:rPr lang="en-NZ" dirty="0"/>
              <a:t> </a:t>
            </a:r>
            <a:r>
              <a:rPr lang="en-NZ" dirty="0" err="1" smtClean="0"/>
              <a:t>d.pop</a:t>
            </a:r>
            <a:r>
              <a:rPr lang="en-NZ" dirty="0" smtClean="0"/>
              <a:t>()</a:t>
            </a:r>
          </a:p>
          <a:p>
            <a:r>
              <a:rPr lang="en-NZ" dirty="0"/>
              <a:t> </a:t>
            </a:r>
            <a:r>
              <a:rPr lang="en-NZ" dirty="0" err="1" smtClean="0"/>
              <a:t>d.get</a:t>
            </a:r>
            <a:r>
              <a:rPr lang="en-NZ" dirty="0" smtClean="0"/>
              <a:t>()</a:t>
            </a:r>
          </a:p>
          <a:p>
            <a:r>
              <a:rPr lang="en-NZ" dirty="0" smtClean="0"/>
              <a:t>…</a:t>
            </a:r>
            <a:endParaRPr lang="en-NZ" dirty="0"/>
          </a:p>
          <a:p>
            <a:r>
              <a:rPr lang="en-NZ" dirty="0" smtClean="0"/>
              <a:t>Examples: https</a:t>
            </a:r>
            <a:r>
              <a:rPr lang="en-NZ" dirty="0"/>
              <a:t>://www.programiz.com/python-programming/methods/dictionary</a:t>
            </a:r>
            <a:endParaRPr lang="en-NZ" dirty="0" smtClean="0"/>
          </a:p>
          <a:p>
            <a:r>
              <a:rPr lang="en-NZ" dirty="0"/>
              <a:t> </a:t>
            </a:r>
            <a:endParaRPr lang="en-NZ" dirty="0" smtClean="0"/>
          </a:p>
          <a:p>
            <a:r>
              <a:rPr lang="en-NZ" dirty="0" smtClean="0"/>
              <a:t> </a:t>
            </a:r>
            <a:r>
              <a:rPr lang="en-NZ" dirty="0" err="1" smtClean="0"/>
              <a:t>d.keys</a:t>
            </a:r>
            <a:r>
              <a:rPr lang="en-NZ" dirty="0"/>
              <a:t>()</a:t>
            </a:r>
          </a:p>
          <a:p>
            <a:r>
              <a:rPr lang="en-NZ" dirty="0"/>
              <a:t> </a:t>
            </a:r>
            <a:r>
              <a:rPr lang="en-NZ" dirty="0" err="1"/>
              <a:t>d.values</a:t>
            </a:r>
            <a:r>
              <a:rPr lang="en-NZ" dirty="0"/>
              <a:t>()</a:t>
            </a:r>
          </a:p>
          <a:p>
            <a:r>
              <a:rPr lang="en-NZ" dirty="0"/>
              <a:t> </a:t>
            </a:r>
            <a:r>
              <a:rPr lang="en-NZ" dirty="0" err="1"/>
              <a:t>d.items</a:t>
            </a:r>
            <a:r>
              <a:rPr lang="en-NZ" dirty="0"/>
              <a:t>()</a:t>
            </a:r>
          </a:p>
          <a:p>
            <a:r>
              <a:rPr lang="en-NZ" dirty="0" smtClean="0"/>
              <a:t>for key in d:</a:t>
            </a:r>
          </a:p>
          <a:p>
            <a:pPr lvl="1"/>
            <a:r>
              <a:rPr lang="en-NZ" dirty="0" smtClean="0"/>
              <a:t>key is bound to each key in d in an unspecified order </a:t>
            </a:r>
          </a:p>
          <a:p>
            <a:pPr lvl="1"/>
            <a:r>
              <a:rPr lang="en-NZ" dirty="0" smtClean="0"/>
              <a:t>You can use any variable name instead of </a:t>
            </a:r>
            <a:r>
              <a:rPr lang="en-NZ" i="1" dirty="0" smtClean="0"/>
              <a:t>key</a:t>
            </a:r>
            <a:r>
              <a:rPr lang="en-NZ" dirty="0" smtClean="0"/>
              <a:t>, default to be bound to each key</a:t>
            </a:r>
          </a:p>
          <a:p>
            <a:endParaRPr lang="en-N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Try the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err="1"/>
              <a:t>my_dict</a:t>
            </a:r>
            <a:r>
              <a:rPr lang="en-NZ" dirty="0"/>
              <a:t> = </a:t>
            </a:r>
            <a:r>
              <a:rPr lang="en-NZ" dirty="0" smtClean="0"/>
              <a:t>{"address": "45L",</a:t>
            </a:r>
            <a:r>
              <a:rPr lang="en-NZ" dirty="0"/>
              <a:t> </a:t>
            </a:r>
            <a:r>
              <a:rPr lang="en-NZ" dirty="0" smtClean="0"/>
              <a:t>"phone":"234", "ID":8428}</a:t>
            </a:r>
            <a:endParaRPr lang="en-NZ" dirty="0"/>
          </a:p>
          <a:p>
            <a:pPr marL="0" indent="0">
              <a:buNone/>
            </a:pPr>
            <a:r>
              <a:rPr lang="en-NZ" dirty="0"/>
              <a:t>p</a:t>
            </a:r>
            <a:r>
              <a:rPr lang="en-NZ" dirty="0" smtClean="0"/>
              <a:t>rint(</a:t>
            </a:r>
            <a:r>
              <a:rPr lang="en-NZ" dirty="0" err="1" smtClean="0"/>
              <a:t>my_dict.items</a:t>
            </a:r>
            <a:r>
              <a:rPr lang="en-NZ" dirty="0" smtClean="0"/>
              <a:t>())</a:t>
            </a:r>
            <a:endParaRPr lang="en-NZ" dirty="0"/>
          </a:p>
          <a:p>
            <a:pPr marL="0" indent="0">
              <a:buNone/>
            </a:pPr>
            <a:r>
              <a:rPr lang="en-NZ" dirty="0"/>
              <a:t>p</a:t>
            </a:r>
            <a:r>
              <a:rPr lang="en-NZ" dirty="0" smtClean="0"/>
              <a:t>rint(</a:t>
            </a:r>
            <a:r>
              <a:rPr lang="en-NZ" dirty="0" err="1" smtClean="0"/>
              <a:t>my_dict.keys</a:t>
            </a:r>
            <a:r>
              <a:rPr lang="en-NZ" dirty="0" smtClean="0"/>
              <a:t>())</a:t>
            </a:r>
            <a:endParaRPr lang="en-NZ" dirty="0"/>
          </a:p>
          <a:p>
            <a:pPr marL="0" lvl="0" indent="0">
              <a:buClr>
                <a:srgbClr val="3333CC"/>
              </a:buClr>
              <a:buNone/>
            </a:pPr>
            <a:r>
              <a:rPr lang="en-NZ" dirty="0"/>
              <a:t>p</a:t>
            </a:r>
            <a:r>
              <a:rPr lang="en-NZ" dirty="0" smtClean="0"/>
              <a:t>rint(</a:t>
            </a:r>
            <a:r>
              <a:rPr lang="en-NZ" dirty="0" err="1" smtClean="0"/>
              <a:t>my_dict.values</a:t>
            </a:r>
            <a:r>
              <a:rPr lang="en-NZ" dirty="0" smtClean="0"/>
              <a:t>())</a:t>
            </a:r>
            <a:r>
              <a:rPr lang="en-NZ" dirty="0">
                <a:solidFill>
                  <a:srgbClr val="000000"/>
                </a:solidFill>
              </a:rPr>
              <a:t> </a:t>
            </a:r>
            <a:endParaRPr lang="en-NZ" dirty="0" smtClean="0">
              <a:solidFill>
                <a:srgbClr val="000000"/>
              </a:solidFill>
            </a:endParaRPr>
          </a:p>
          <a:p>
            <a:pPr>
              <a:buClr>
                <a:srgbClr val="3333CC"/>
              </a:buClr>
            </a:pPr>
            <a:r>
              <a:rPr lang="en-NZ" dirty="0" smtClean="0">
                <a:solidFill>
                  <a:srgbClr val="000000"/>
                </a:solidFill>
              </a:rPr>
              <a:t>The </a:t>
            </a:r>
            <a:r>
              <a:rPr lang="en-NZ" dirty="0">
                <a:solidFill>
                  <a:srgbClr val="000000"/>
                </a:solidFill>
              </a:rPr>
              <a:t>.items() </a:t>
            </a:r>
            <a:r>
              <a:rPr lang="en-NZ" dirty="0" smtClean="0">
                <a:solidFill>
                  <a:srgbClr val="000000"/>
                </a:solidFill>
              </a:rPr>
              <a:t>method returns </a:t>
            </a:r>
            <a:r>
              <a:rPr lang="en-NZ" dirty="0">
                <a:solidFill>
                  <a:srgbClr val="000000"/>
                </a:solidFill>
              </a:rPr>
              <a:t>an object that can be converted to an array of tuples with each tuple consisting of a key/value pair from the dictionary</a:t>
            </a:r>
            <a:r>
              <a:rPr lang="en-NZ" dirty="0" smtClean="0">
                <a:solidFill>
                  <a:srgbClr val="000000"/>
                </a:solidFill>
              </a:rPr>
              <a:t>:</a:t>
            </a:r>
            <a:endParaRPr lang="en-NZ" dirty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en-NZ" dirty="0">
                <a:solidFill>
                  <a:srgbClr val="000000"/>
                </a:solidFill>
              </a:rPr>
              <a:t>The .keys() method returns an object that can be converted to a list of the dictionary's keys, and</a:t>
            </a:r>
          </a:p>
          <a:p>
            <a:pPr lvl="0">
              <a:buClr>
                <a:srgbClr val="3333CC"/>
              </a:buClr>
            </a:pPr>
            <a:r>
              <a:rPr lang="en-NZ" dirty="0">
                <a:solidFill>
                  <a:srgbClr val="000000"/>
                </a:solidFill>
              </a:rPr>
              <a:t>The .values() method returns an object that can be converted to a list of the dictionary's values.</a:t>
            </a:r>
          </a:p>
          <a:p>
            <a:pPr lvl="0">
              <a:buClr>
                <a:srgbClr val="3333CC"/>
              </a:buClr>
            </a:pPr>
            <a:r>
              <a:rPr lang="en-NZ" dirty="0">
                <a:solidFill>
                  <a:srgbClr val="000000"/>
                </a:solidFill>
              </a:rPr>
              <a:t>Note: these methods will not return the keys or values from the dictionary in any specific order.</a:t>
            </a:r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79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Traversing a dictionary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err="1"/>
              <a:t>my_dict</a:t>
            </a:r>
            <a:r>
              <a:rPr lang="en-NZ" dirty="0"/>
              <a:t> = {</a:t>
            </a:r>
          </a:p>
          <a:p>
            <a:pPr marL="0" indent="0">
              <a:buNone/>
            </a:pPr>
            <a:r>
              <a:rPr lang="en-NZ" dirty="0"/>
              <a:t>   </a:t>
            </a:r>
            <a:r>
              <a:rPr lang="en-NZ" dirty="0" smtClean="0"/>
              <a:t>"address": "45L",</a:t>
            </a:r>
            <a:endParaRPr lang="en-NZ" dirty="0"/>
          </a:p>
          <a:p>
            <a:pPr marL="0" indent="0">
              <a:buNone/>
            </a:pPr>
            <a:r>
              <a:rPr lang="en-NZ" dirty="0"/>
              <a:t>   </a:t>
            </a:r>
            <a:r>
              <a:rPr lang="en-NZ" dirty="0" smtClean="0"/>
              <a:t>"phone":"234",</a:t>
            </a:r>
            <a:endParaRPr lang="en-NZ" dirty="0"/>
          </a:p>
          <a:p>
            <a:pPr marL="0" indent="0">
              <a:buNone/>
            </a:pPr>
            <a:r>
              <a:rPr lang="en-NZ" dirty="0"/>
              <a:t>   </a:t>
            </a:r>
            <a:r>
              <a:rPr lang="en-NZ" dirty="0" smtClean="0"/>
              <a:t>"ID":</a:t>
            </a:r>
            <a:r>
              <a:rPr lang="en-NZ" dirty="0"/>
              <a:t>84288</a:t>
            </a:r>
          </a:p>
          <a:p>
            <a:pPr marL="0" indent="0">
              <a:buNone/>
            </a:pPr>
            <a:r>
              <a:rPr lang="en-NZ" dirty="0"/>
              <a:t>}</a:t>
            </a:r>
          </a:p>
          <a:p>
            <a:pPr marL="0" indent="0">
              <a:buNone/>
            </a:pPr>
            <a:r>
              <a:rPr lang="en-NZ" dirty="0"/>
              <a:t>for key in </a:t>
            </a:r>
            <a:r>
              <a:rPr lang="en-NZ" dirty="0" err="1"/>
              <a:t>my_dict</a:t>
            </a:r>
            <a:r>
              <a:rPr lang="en-NZ" dirty="0" smtClean="0"/>
              <a:t>: </a:t>
            </a:r>
            <a:endParaRPr lang="en-NZ" dirty="0"/>
          </a:p>
          <a:p>
            <a:pPr marL="0" indent="0">
              <a:buNone/>
            </a:pPr>
            <a:r>
              <a:rPr lang="en-NZ" dirty="0"/>
              <a:t>  </a:t>
            </a:r>
            <a:r>
              <a:rPr lang="en-NZ" dirty="0" smtClean="0"/>
              <a:t>print(key</a:t>
            </a:r>
            <a:r>
              <a:rPr lang="en-NZ" dirty="0"/>
              <a:t>, </a:t>
            </a:r>
            <a:r>
              <a:rPr lang="en-NZ" dirty="0" err="1"/>
              <a:t>my_dict</a:t>
            </a:r>
            <a:r>
              <a:rPr lang="en-NZ" dirty="0"/>
              <a:t>[key</a:t>
            </a:r>
            <a:r>
              <a:rPr lang="en-NZ" dirty="0" smtClean="0"/>
              <a:t>])</a:t>
            </a:r>
            <a:endParaRPr lang="en-N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66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Traversing a dictionary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 </a:t>
            </a:r>
            <a:r>
              <a:rPr lang="en-NZ" dirty="0" err="1" smtClean="0"/>
              <a:t>hex_to_binary_table</a:t>
            </a:r>
            <a:r>
              <a:rPr lang="en-NZ" dirty="0" smtClean="0"/>
              <a:t> = {‘0’:’0000’, ‘1’:’0001’, ‘2’:’0010’, ‘3’:’0011’, ‘4’:’0100’} </a:t>
            </a:r>
          </a:p>
          <a:p>
            <a:pPr marL="0" indent="0">
              <a:buNone/>
            </a:pPr>
            <a:r>
              <a:rPr lang="en-NZ" dirty="0" smtClean="0"/>
              <a:t> for digit </a:t>
            </a:r>
            <a:r>
              <a:rPr lang="en-NZ" dirty="0"/>
              <a:t>in </a:t>
            </a:r>
            <a:r>
              <a:rPr lang="en-NZ" dirty="0" err="1"/>
              <a:t>hex_to_binary_table</a:t>
            </a:r>
            <a:r>
              <a:rPr lang="en-NZ" dirty="0"/>
              <a:t>:</a:t>
            </a:r>
            <a:endParaRPr lang="en-NZ" dirty="0" smtClean="0"/>
          </a:p>
          <a:p>
            <a:pPr marL="0" indent="0">
              <a:buNone/>
            </a:pPr>
            <a:r>
              <a:rPr lang="en-NZ" dirty="0"/>
              <a:t>     </a:t>
            </a:r>
            <a:r>
              <a:rPr lang="en-NZ" dirty="0" smtClean="0"/>
              <a:t>print(</a:t>
            </a:r>
            <a:r>
              <a:rPr lang="en-NZ" dirty="0" err="1" smtClean="0"/>
              <a:t>hex_to_binary_table</a:t>
            </a:r>
            <a:r>
              <a:rPr lang="en-NZ" dirty="0" smtClean="0"/>
              <a:t>[digit])</a:t>
            </a:r>
          </a:p>
          <a:p>
            <a:pPr marL="0" indent="0">
              <a:buNone/>
            </a:pPr>
            <a:endParaRPr lang="en-NZ" dirty="0"/>
          </a:p>
          <a:p>
            <a:r>
              <a:rPr lang="en-NZ" dirty="0" smtClean="0"/>
              <a:t>Print in order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 err="1"/>
              <a:t>t</a:t>
            </a:r>
            <a:r>
              <a:rPr lang="en-NZ" dirty="0" err="1" smtClean="0"/>
              <a:t>he_keys</a:t>
            </a:r>
            <a:r>
              <a:rPr lang="en-NZ" dirty="0" smtClean="0"/>
              <a:t> </a:t>
            </a:r>
            <a:r>
              <a:rPr lang="en-NZ" dirty="0"/>
              <a:t>= </a:t>
            </a:r>
            <a:r>
              <a:rPr lang="en-NZ" dirty="0" smtClean="0"/>
              <a:t>list(</a:t>
            </a:r>
            <a:r>
              <a:rPr lang="en-NZ" dirty="0" err="1" smtClean="0"/>
              <a:t>hex_to_binary_table.keys</a:t>
            </a:r>
            <a:r>
              <a:rPr lang="en-NZ" dirty="0" smtClean="0"/>
              <a:t>())</a:t>
            </a:r>
          </a:p>
          <a:p>
            <a:pPr marL="0" indent="0">
              <a:buNone/>
            </a:pPr>
            <a:r>
              <a:rPr lang="en-NZ" dirty="0" err="1"/>
              <a:t>t</a:t>
            </a:r>
            <a:r>
              <a:rPr lang="en-NZ" dirty="0" err="1" smtClean="0"/>
              <a:t>he_keys.sort</a:t>
            </a:r>
            <a:r>
              <a:rPr lang="en-NZ" dirty="0" smtClean="0"/>
              <a:t>()</a:t>
            </a:r>
          </a:p>
          <a:p>
            <a:pPr marL="0" indent="0">
              <a:buNone/>
            </a:pPr>
            <a:r>
              <a:rPr lang="en-NZ" dirty="0" smtClean="0"/>
              <a:t>for k in </a:t>
            </a:r>
            <a:r>
              <a:rPr lang="en-NZ" dirty="0" err="1" smtClean="0"/>
              <a:t>the_keys</a:t>
            </a:r>
            <a:r>
              <a:rPr lang="en-NZ" dirty="0" smtClean="0"/>
              <a:t>:</a:t>
            </a:r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dirty="0" smtClean="0"/>
              <a:t>   print(k</a:t>
            </a:r>
            <a:r>
              <a:rPr lang="en-NZ" dirty="0"/>
              <a:t>, </a:t>
            </a:r>
            <a:r>
              <a:rPr lang="en-NZ" dirty="0" err="1"/>
              <a:t>hex_to_binary_table</a:t>
            </a:r>
            <a:r>
              <a:rPr lang="en-NZ" dirty="0"/>
              <a:t>[k</a:t>
            </a:r>
            <a:r>
              <a:rPr lang="en-NZ" dirty="0" smtClean="0"/>
              <a:t>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96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Traversing a dictionary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Traverse with the values or items</a:t>
            </a:r>
          </a:p>
          <a:p>
            <a:pPr marL="0" indent="0">
              <a:buNone/>
            </a:pPr>
            <a:r>
              <a:rPr lang="en-NZ" dirty="0" smtClean="0"/>
              <a:t>  </a:t>
            </a:r>
            <a:r>
              <a:rPr lang="en-GB" dirty="0"/>
              <a:t>map = {'a':10, 'c':30, 'f':20, 'b':15}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for </a:t>
            </a:r>
            <a:r>
              <a:rPr lang="en-GB" dirty="0"/>
              <a:t>v in </a:t>
            </a:r>
            <a:r>
              <a:rPr lang="en-GB" dirty="0" err="1"/>
              <a:t>map.values</a:t>
            </a:r>
            <a:r>
              <a:rPr lang="en-GB" dirty="0"/>
              <a:t>():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print(v</a:t>
            </a:r>
            <a:r>
              <a:rPr lang="en-GB" dirty="0"/>
              <a:t>)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for </a:t>
            </a:r>
            <a:r>
              <a:rPr lang="en-GB" dirty="0"/>
              <a:t>k, v in </a:t>
            </a:r>
            <a:r>
              <a:rPr lang="en-GB" dirty="0" err="1"/>
              <a:t>map.items</a:t>
            </a:r>
            <a:r>
              <a:rPr lang="en-GB" dirty="0"/>
              <a:t>():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print(k</a:t>
            </a:r>
            <a:r>
              <a:rPr lang="en-GB" dirty="0"/>
              <a:t>, v)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81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Representing 2D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nested list: a list of lists</a:t>
            </a:r>
          </a:p>
          <a:p>
            <a:endParaRPr lang="en-NZ" dirty="0"/>
          </a:p>
          <a:p>
            <a:r>
              <a:rPr lang="en-NZ" dirty="0" smtClean="0"/>
              <a:t>A list of tuples</a:t>
            </a:r>
          </a:p>
          <a:p>
            <a:endParaRPr lang="en-NZ" dirty="0" smtClean="0"/>
          </a:p>
          <a:p>
            <a:r>
              <a:rPr lang="en-NZ" dirty="0" smtClean="0"/>
              <a:t>Dictionary where each value is a list</a:t>
            </a:r>
          </a:p>
          <a:p>
            <a:endParaRPr lang="en-NZ" dirty="0"/>
          </a:p>
          <a:p>
            <a:r>
              <a:rPr lang="en-NZ" dirty="0" smtClean="0"/>
              <a:t>Later in this course: </a:t>
            </a:r>
          </a:p>
          <a:p>
            <a:pPr lvl="1"/>
            <a:r>
              <a:rPr lang="en-NZ" dirty="0" smtClean="0"/>
              <a:t>New data type: </a:t>
            </a:r>
            <a:r>
              <a:rPr lang="en-NZ" dirty="0" err="1" smtClean="0"/>
              <a:t>DataFrame</a:t>
            </a:r>
            <a:endParaRPr lang="en-NZ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46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Build a collection of products and their prices</a:t>
            </a:r>
          </a:p>
          <a:p>
            <a:pPr lvl="1"/>
            <a:r>
              <a:rPr lang="en-NZ" dirty="0"/>
              <a:t>b</a:t>
            </a:r>
            <a:r>
              <a:rPr lang="en-NZ" dirty="0" smtClean="0"/>
              <a:t>read: 2.5</a:t>
            </a:r>
          </a:p>
          <a:p>
            <a:pPr lvl="1"/>
            <a:r>
              <a:rPr lang="en-NZ" dirty="0"/>
              <a:t>m</a:t>
            </a:r>
            <a:r>
              <a:rPr lang="en-NZ" dirty="0" smtClean="0"/>
              <a:t>ilk: 3.8</a:t>
            </a:r>
          </a:p>
          <a:p>
            <a:pPr lvl="1"/>
            <a:r>
              <a:rPr lang="en-NZ" dirty="0"/>
              <a:t>b</a:t>
            </a:r>
            <a:r>
              <a:rPr lang="en-NZ" dirty="0" smtClean="0"/>
              <a:t>utter: 5.9</a:t>
            </a:r>
          </a:p>
          <a:p>
            <a:pPr lvl="1"/>
            <a:r>
              <a:rPr lang="en-NZ" dirty="0" smtClean="0"/>
              <a:t>…</a:t>
            </a:r>
          </a:p>
          <a:p>
            <a:r>
              <a:rPr lang="en-NZ" dirty="0"/>
              <a:t>Add a new </a:t>
            </a:r>
            <a:r>
              <a:rPr lang="en-NZ" dirty="0" smtClean="0"/>
              <a:t>product</a:t>
            </a:r>
            <a:endParaRPr lang="en-NZ" dirty="0"/>
          </a:p>
          <a:p>
            <a:r>
              <a:rPr lang="en-NZ" dirty="0"/>
              <a:t>Delete a product</a:t>
            </a:r>
          </a:p>
          <a:p>
            <a:r>
              <a:rPr lang="en-NZ" dirty="0" smtClean="0"/>
              <a:t>Ask the user for a product name, print the price for this product</a:t>
            </a:r>
          </a:p>
          <a:p>
            <a:r>
              <a:rPr lang="en-NZ" dirty="0" smtClean="0"/>
              <a:t>Update </a:t>
            </a:r>
            <a:r>
              <a:rPr lang="en-NZ" dirty="0"/>
              <a:t>the price for </a:t>
            </a:r>
            <a:r>
              <a:rPr lang="en-NZ" dirty="0" smtClean="0"/>
              <a:t>this </a:t>
            </a:r>
            <a:r>
              <a:rPr lang="en-NZ" dirty="0"/>
              <a:t>product to put it on sale with a 20% </a:t>
            </a:r>
            <a:r>
              <a:rPr lang="en-NZ" dirty="0" smtClean="0"/>
              <a:t>off</a:t>
            </a:r>
          </a:p>
          <a:p>
            <a:pPr lvl="0">
              <a:buClr>
                <a:srgbClr val="3333CC"/>
              </a:buClr>
            </a:pPr>
            <a:r>
              <a:rPr lang="en-NZ" dirty="0" smtClean="0"/>
              <a:t>Print </a:t>
            </a:r>
            <a:r>
              <a:rPr lang="en-NZ" dirty="0"/>
              <a:t>the price </a:t>
            </a:r>
            <a:r>
              <a:rPr lang="en-NZ" dirty="0" smtClean="0"/>
              <a:t>sheet with all products and their prices</a:t>
            </a:r>
          </a:p>
          <a:p>
            <a:pPr lvl="0">
              <a:buClr>
                <a:srgbClr val="3333CC"/>
              </a:buClr>
            </a:pPr>
            <a:endParaRPr lang="en-NZ" dirty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en-NZ" dirty="0" smtClean="0">
                <a:solidFill>
                  <a:srgbClr val="000000"/>
                </a:solidFill>
              </a:rPr>
              <a:t>Ask </a:t>
            </a:r>
            <a:r>
              <a:rPr lang="en-NZ" dirty="0">
                <a:solidFill>
                  <a:srgbClr val="000000"/>
                </a:solidFill>
              </a:rPr>
              <a:t>the user for a shopping list, separate products by comma</a:t>
            </a:r>
          </a:p>
          <a:p>
            <a:pPr lvl="0">
              <a:buClr>
                <a:srgbClr val="3333CC"/>
              </a:buClr>
            </a:pPr>
            <a:r>
              <a:rPr lang="en-NZ" dirty="0">
                <a:solidFill>
                  <a:srgbClr val="000000"/>
                </a:solidFill>
              </a:rPr>
              <a:t>Calculate the total cost and print the bill (price for each product, and total cost)</a:t>
            </a:r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/>
          </a:p>
          <a:p>
            <a:endParaRPr lang="en-NZ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89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What if the user has a quantity for each product</a:t>
            </a:r>
          </a:p>
          <a:p>
            <a:pPr lvl="1"/>
            <a:r>
              <a:rPr lang="en-NZ" dirty="0" err="1" smtClean="0"/>
              <a:t>e.g</a:t>
            </a:r>
            <a:r>
              <a:rPr lang="en-NZ" dirty="0" smtClean="0"/>
              <a:t> bread 2, milk 3, butter 1</a:t>
            </a:r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marL="73025" indent="0">
              <a:buNone/>
            </a:pPr>
            <a:r>
              <a:rPr lang="en-NZ" dirty="0" smtClean="0"/>
              <a:t>What data type?</a:t>
            </a:r>
          </a:p>
          <a:p>
            <a:pPr marL="73025" indent="0">
              <a:buNone/>
            </a:pPr>
            <a:endParaRPr lang="en-NZ" dirty="0"/>
          </a:p>
          <a:p>
            <a:pPr marL="73025" indent="0">
              <a:buNone/>
            </a:pPr>
            <a:r>
              <a:rPr lang="en-NZ" dirty="0" smtClean="0"/>
              <a:t>Create the shopping list</a:t>
            </a:r>
          </a:p>
          <a:p>
            <a:pPr marL="73025" indent="0">
              <a:buNone/>
            </a:pPr>
            <a:endParaRPr lang="en-NZ" dirty="0"/>
          </a:p>
          <a:p>
            <a:pPr marL="73025" indent="0">
              <a:buNone/>
            </a:pPr>
            <a:r>
              <a:rPr lang="en-NZ" dirty="0" smtClean="0"/>
              <a:t>Print the bill</a:t>
            </a:r>
          </a:p>
          <a:p>
            <a:pPr marL="730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3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333CC"/>
              </a:buClr>
            </a:pPr>
            <a:r>
              <a:rPr lang="en-NZ" dirty="0" smtClean="0"/>
              <a:t>What data types are covered so far?</a:t>
            </a:r>
            <a:r>
              <a:rPr lang="en-NZ" dirty="0">
                <a:solidFill>
                  <a:srgbClr val="000000"/>
                </a:solidFill>
              </a:rPr>
              <a:t> </a:t>
            </a:r>
            <a:endParaRPr lang="en-NZ" dirty="0" smtClean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endParaRPr lang="en-NZ" dirty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en-NZ" dirty="0" smtClean="0">
                <a:solidFill>
                  <a:srgbClr val="000000"/>
                </a:solidFill>
              </a:rPr>
              <a:t>Term </a:t>
            </a:r>
            <a:r>
              <a:rPr lang="en-NZ" dirty="0">
                <a:solidFill>
                  <a:srgbClr val="000000"/>
                </a:solidFill>
              </a:rPr>
              <a:t>test covers material in the first 6 weeks</a:t>
            </a:r>
          </a:p>
          <a:p>
            <a:pPr marL="0" lvl="0" indent="0">
              <a:buClr>
                <a:srgbClr val="3333CC"/>
              </a:buClr>
              <a:buNone/>
            </a:pPr>
            <a:endParaRPr lang="en-NZ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en-NZ" dirty="0">
                <a:solidFill>
                  <a:srgbClr val="000000"/>
                </a:solidFill>
              </a:rPr>
              <a:t>if</a:t>
            </a:r>
          </a:p>
          <a:p>
            <a:pPr lvl="1">
              <a:buClr>
                <a:srgbClr val="3333CC"/>
              </a:buClr>
            </a:pPr>
            <a:r>
              <a:rPr lang="en-NZ" dirty="0">
                <a:solidFill>
                  <a:srgbClr val="000000"/>
                </a:solidFill>
              </a:rPr>
              <a:t>for</a:t>
            </a:r>
          </a:p>
          <a:p>
            <a:pPr lvl="1">
              <a:buClr>
                <a:srgbClr val="3333CC"/>
              </a:buClr>
            </a:pPr>
            <a:r>
              <a:rPr lang="en-NZ" dirty="0">
                <a:solidFill>
                  <a:srgbClr val="000000"/>
                </a:solidFill>
              </a:rPr>
              <a:t>list</a:t>
            </a:r>
          </a:p>
          <a:p>
            <a:pPr lvl="1">
              <a:buClr>
                <a:srgbClr val="3333CC"/>
              </a:buClr>
            </a:pPr>
            <a:r>
              <a:rPr lang="en-NZ" dirty="0" err="1">
                <a:solidFill>
                  <a:srgbClr val="000000"/>
                </a:solidFill>
              </a:rPr>
              <a:t>numpy</a:t>
            </a:r>
            <a:endParaRPr lang="en-NZ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en-NZ" dirty="0" err="1">
                <a:solidFill>
                  <a:srgbClr val="000000"/>
                </a:solidFill>
              </a:rPr>
              <a:t>matplotlib</a:t>
            </a:r>
            <a:endParaRPr lang="en-NZ" dirty="0">
              <a:solidFill>
                <a:srgbClr val="000000"/>
              </a:solidFill>
            </a:endParaRPr>
          </a:p>
          <a:p>
            <a:endParaRPr lang="en-NZ" dirty="0" smtClean="0"/>
          </a:p>
          <a:p>
            <a:endParaRPr lang="en-N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86" y="195731"/>
            <a:ext cx="10197570" cy="524756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Dictionary can hold different 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err="1"/>
              <a:t>my_dict</a:t>
            </a:r>
            <a:r>
              <a:rPr lang="en-NZ" dirty="0"/>
              <a:t> = {</a:t>
            </a:r>
          </a:p>
          <a:p>
            <a:r>
              <a:rPr lang="en-NZ" dirty="0"/>
              <a:t>  </a:t>
            </a:r>
            <a:r>
              <a:rPr lang="en-NZ" dirty="0" smtClean="0"/>
              <a:t>"fish": ["c", "a", "r", "p"],</a:t>
            </a:r>
            <a:endParaRPr lang="en-NZ" dirty="0"/>
          </a:p>
          <a:p>
            <a:r>
              <a:rPr lang="en-NZ" dirty="0"/>
              <a:t>  </a:t>
            </a:r>
            <a:r>
              <a:rPr lang="en-NZ" dirty="0" smtClean="0"/>
              <a:t>"cash": </a:t>
            </a:r>
            <a:r>
              <a:rPr lang="en-NZ" dirty="0"/>
              <a:t>-4483,</a:t>
            </a:r>
          </a:p>
          <a:p>
            <a:r>
              <a:rPr lang="en-NZ" dirty="0"/>
              <a:t>  </a:t>
            </a:r>
            <a:r>
              <a:rPr lang="en-NZ" dirty="0" smtClean="0"/>
              <a:t>"luck": "good"</a:t>
            </a:r>
            <a:endParaRPr lang="en-NZ" dirty="0"/>
          </a:p>
          <a:p>
            <a:r>
              <a:rPr lang="en-NZ" dirty="0"/>
              <a:t>}</a:t>
            </a:r>
          </a:p>
          <a:p>
            <a:r>
              <a:rPr lang="en-NZ" dirty="0"/>
              <a:t>print </a:t>
            </a:r>
            <a:r>
              <a:rPr lang="en-NZ" dirty="0" err="1"/>
              <a:t>my_dict</a:t>
            </a:r>
            <a:r>
              <a:rPr lang="en-NZ" dirty="0" smtClean="0"/>
              <a:t>["fish"][</a:t>
            </a:r>
            <a:r>
              <a:rPr lang="en-NZ" dirty="0"/>
              <a:t>0]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71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matplotlib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One popular library for data visualisation</a:t>
            </a:r>
          </a:p>
          <a:p>
            <a:r>
              <a:rPr lang="en-NZ" dirty="0" smtClean="0"/>
              <a:t>Pre-installed with Anaconda and in lab machines</a:t>
            </a:r>
          </a:p>
          <a:p>
            <a:r>
              <a:rPr lang="en-NZ" dirty="0" smtClean="0"/>
              <a:t>Must import explicitly</a:t>
            </a:r>
          </a:p>
          <a:p>
            <a:r>
              <a:rPr lang="en-NZ" dirty="0" smtClean="0"/>
              <a:t>Big libraries have many modules. We need one module  </a:t>
            </a:r>
            <a:r>
              <a:rPr lang="en-NZ" dirty="0" err="1" smtClean="0"/>
              <a:t>pyplot</a:t>
            </a:r>
            <a:r>
              <a:rPr lang="en-NZ" dirty="0" smtClean="0"/>
              <a:t>	</a:t>
            </a:r>
          </a:p>
          <a:p>
            <a:pPr marL="457200" lvl="1" indent="0">
              <a:buNone/>
            </a:pPr>
            <a:r>
              <a:rPr lang="en-NZ" dirty="0"/>
              <a:t> </a:t>
            </a:r>
            <a:r>
              <a:rPr lang="en-NZ" sz="2400" dirty="0" smtClean="0"/>
              <a:t>import </a:t>
            </a:r>
            <a:r>
              <a:rPr lang="en-NZ" sz="2400" dirty="0" err="1" smtClean="0"/>
              <a:t>matplotlib.pyplot</a:t>
            </a:r>
            <a:r>
              <a:rPr lang="en-NZ" sz="2400" dirty="0" smtClean="0"/>
              <a:t> as </a:t>
            </a:r>
            <a:r>
              <a:rPr lang="en-NZ" sz="2400" dirty="0" err="1" smtClean="0"/>
              <a:t>plt</a:t>
            </a:r>
            <a:endParaRPr lang="en-NZ" sz="2400" dirty="0" smtClean="0"/>
          </a:p>
          <a:p>
            <a:endParaRPr lang="en-NZ" dirty="0" smtClean="0"/>
          </a:p>
          <a:p>
            <a:r>
              <a:rPr lang="en-NZ" dirty="0" smtClean="0"/>
              <a:t>To use interactive plotting in </a:t>
            </a:r>
            <a:r>
              <a:rPr lang="en-NZ" dirty="0" err="1" smtClean="0"/>
              <a:t>Jupyter</a:t>
            </a:r>
            <a:r>
              <a:rPr lang="en-NZ" dirty="0" smtClean="0"/>
              <a:t> notebook</a:t>
            </a:r>
          </a:p>
          <a:p>
            <a:pPr marL="457200" lvl="1" indent="0">
              <a:buNone/>
            </a:pPr>
            <a:endParaRPr lang="en-NZ" dirty="0" smtClean="0"/>
          </a:p>
          <a:p>
            <a:pPr marL="457200" lvl="1" indent="0">
              <a:buNone/>
            </a:pPr>
            <a:r>
              <a:rPr lang="en-NZ" sz="2400" dirty="0" smtClean="0"/>
              <a:t>%</a:t>
            </a:r>
            <a:r>
              <a:rPr lang="en-NZ" sz="2400" dirty="0" err="1" smtClean="0"/>
              <a:t>matplotlib</a:t>
            </a:r>
            <a:r>
              <a:rPr lang="en-NZ" sz="2400" dirty="0" smtClean="0"/>
              <a:t> inline</a:t>
            </a:r>
          </a:p>
        </p:txBody>
      </p:sp>
    </p:spTree>
    <p:extLst>
      <p:ext uri="{BB962C8B-B14F-4D97-AF65-F5344CB8AC3E}">
        <p14:creationId xmlns:p14="http://schemas.microsoft.com/office/powerpoint/2010/main" val="428515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0" y="166234"/>
            <a:ext cx="10197570" cy="524756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Exercise (dictionary with different type of values)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83855"/>
            <a:ext cx="11278226" cy="4849089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inventory = {</a:t>
            </a:r>
          </a:p>
          <a:p>
            <a:r>
              <a:rPr lang="en-GB" dirty="0"/>
              <a:t>  'gold' : 500,</a:t>
            </a:r>
          </a:p>
          <a:p>
            <a:r>
              <a:rPr lang="en-GB" dirty="0"/>
              <a:t>  'pouch' : ['flint', 'twine', 'gemstone'], # Assigned a new list to 'pouch' key</a:t>
            </a:r>
          </a:p>
          <a:p>
            <a:r>
              <a:rPr lang="en-GB" dirty="0"/>
              <a:t>  'backpack' : ['</a:t>
            </a:r>
            <a:r>
              <a:rPr lang="en-GB" dirty="0" err="1"/>
              <a:t>xylophone','dagger</a:t>
            </a:r>
            <a:r>
              <a:rPr lang="en-GB" dirty="0"/>
              <a:t>', '</a:t>
            </a:r>
            <a:r>
              <a:rPr lang="en-GB" dirty="0" err="1"/>
              <a:t>bedroll','bread</a:t>
            </a:r>
            <a:r>
              <a:rPr lang="en-GB" dirty="0"/>
              <a:t> loaf']</a:t>
            </a:r>
          </a:p>
          <a:p>
            <a:r>
              <a:rPr lang="en-GB" dirty="0" smtClean="0"/>
              <a:t>}</a:t>
            </a:r>
            <a:endParaRPr lang="en-GB" dirty="0"/>
          </a:p>
          <a:p>
            <a:r>
              <a:rPr lang="en-GB" dirty="0"/>
              <a:t># Adding a key 'burlap bag' and assigning a list to it</a:t>
            </a:r>
          </a:p>
          <a:p>
            <a:r>
              <a:rPr lang="en-GB" dirty="0"/>
              <a:t>inventory['burlap bag'] = ['apple', 'small ruby', 'three-toed sloth</a:t>
            </a:r>
            <a:r>
              <a:rPr lang="en-GB" dirty="0" smtClean="0"/>
              <a:t>']</a:t>
            </a:r>
            <a:endParaRPr lang="en-GB" dirty="0"/>
          </a:p>
          <a:p>
            <a:r>
              <a:rPr lang="en-GB" dirty="0"/>
              <a:t># Sorting the list found under the key 'pouch'</a:t>
            </a:r>
          </a:p>
          <a:p>
            <a:r>
              <a:rPr lang="en-GB" dirty="0"/>
              <a:t>inventory['pouch'].sort() </a:t>
            </a:r>
          </a:p>
          <a:p>
            <a:endParaRPr lang="en-GB" dirty="0"/>
          </a:p>
          <a:p>
            <a:r>
              <a:rPr lang="en-GB" dirty="0"/>
              <a:t># Your code here</a:t>
            </a:r>
          </a:p>
          <a:p>
            <a:r>
              <a:rPr lang="en-GB" dirty="0"/>
              <a:t>inventory['pocket']=['</a:t>
            </a:r>
            <a:r>
              <a:rPr lang="en-GB" dirty="0" err="1"/>
              <a:t>seashell','strange</a:t>
            </a:r>
            <a:r>
              <a:rPr lang="en-GB" dirty="0"/>
              <a:t> </a:t>
            </a:r>
            <a:r>
              <a:rPr lang="en-GB" dirty="0" err="1"/>
              <a:t>berry','lint</a:t>
            </a:r>
            <a:r>
              <a:rPr lang="en-GB" dirty="0" smtClean="0"/>
              <a:t>']</a:t>
            </a:r>
            <a:endParaRPr lang="en-GB" dirty="0"/>
          </a:p>
          <a:p>
            <a:r>
              <a:rPr lang="en-GB" dirty="0"/>
              <a:t>inventory['backpack'].sort</a:t>
            </a:r>
            <a:r>
              <a:rPr lang="en-GB" dirty="0" smtClean="0"/>
              <a:t>()</a:t>
            </a:r>
            <a:endParaRPr lang="en-GB" dirty="0"/>
          </a:p>
          <a:p>
            <a:r>
              <a:rPr lang="en-GB" dirty="0"/>
              <a:t>inventory['backpack'].remove('dagger</a:t>
            </a:r>
            <a:r>
              <a:rPr lang="en-GB" dirty="0" smtClean="0"/>
              <a:t>')</a:t>
            </a:r>
            <a:endParaRPr lang="en-GB" dirty="0"/>
          </a:p>
          <a:p>
            <a:r>
              <a:rPr lang="en-GB" dirty="0"/>
              <a:t>inventory['gold']= inventory['gold']+</a:t>
            </a:r>
            <a:r>
              <a:rPr lang="en-GB" dirty="0" smtClean="0"/>
              <a:t>50</a:t>
            </a:r>
            <a:endParaRPr lang="en-GB" dirty="0"/>
          </a:p>
          <a:p>
            <a:r>
              <a:rPr lang="en-GB" dirty="0" smtClean="0"/>
              <a:t>Print(inventory)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96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982" y="166234"/>
            <a:ext cx="10197570" cy="524756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Dictionaries are not ordered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9980" y="1077379"/>
            <a:ext cx="10197572" cy="4507344"/>
          </a:xfrm>
        </p:spPr>
        <p:txBody>
          <a:bodyPr>
            <a:normAutofit fontScale="85000" lnSpcReduction="20000"/>
          </a:bodyPr>
          <a:lstStyle/>
          <a:p>
            <a:r>
              <a:rPr lang="en-NZ" dirty="0"/>
              <a:t>Note that dictionaries are unordered, meaning that any time you loop through a dictionary, you will go through every key, but you are not guaranteed to get them in any particular order</a:t>
            </a:r>
            <a:r>
              <a:rPr lang="en-NZ" dirty="0" smtClean="0"/>
              <a:t>.</a:t>
            </a:r>
          </a:p>
          <a:p>
            <a:r>
              <a:rPr lang="en-NZ" dirty="0" err="1"/>
              <a:t>webster</a:t>
            </a:r>
            <a:r>
              <a:rPr lang="en-NZ" dirty="0"/>
              <a:t> = {</a:t>
            </a:r>
          </a:p>
          <a:p>
            <a:r>
              <a:rPr lang="en-NZ" dirty="0"/>
              <a:t>  </a:t>
            </a:r>
            <a:r>
              <a:rPr lang="en-NZ" dirty="0" smtClean="0"/>
              <a:t>"Aardvark" </a:t>
            </a:r>
            <a:r>
              <a:rPr lang="en-NZ" dirty="0"/>
              <a:t>: </a:t>
            </a:r>
            <a:r>
              <a:rPr lang="en-NZ" dirty="0" smtClean="0"/>
              <a:t>"A </a:t>
            </a:r>
            <a:r>
              <a:rPr lang="en-NZ" dirty="0"/>
              <a:t>star of a popular children's cartoon show</a:t>
            </a:r>
            <a:r>
              <a:rPr lang="en-NZ" dirty="0" smtClean="0"/>
              <a:t>.",</a:t>
            </a:r>
            <a:endParaRPr lang="en-NZ" dirty="0"/>
          </a:p>
          <a:p>
            <a:r>
              <a:rPr lang="en-NZ" dirty="0"/>
              <a:t>  </a:t>
            </a:r>
            <a:r>
              <a:rPr lang="en-NZ" dirty="0" smtClean="0"/>
              <a:t>"Baa" </a:t>
            </a:r>
            <a:r>
              <a:rPr lang="en-NZ" dirty="0"/>
              <a:t>: </a:t>
            </a:r>
            <a:r>
              <a:rPr lang="en-NZ" dirty="0" smtClean="0"/>
              <a:t>"The </a:t>
            </a:r>
            <a:r>
              <a:rPr lang="en-NZ" dirty="0"/>
              <a:t>sound a goat makes</a:t>
            </a:r>
            <a:r>
              <a:rPr lang="en-NZ" dirty="0" smtClean="0"/>
              <a:t>.",</a:t>
            </a:r>
            <a:endParaRPr lang="en-NZ" dirty="0"/>
          </a:p>
          <a:p>
            <a:r>
              <a:rPr lang="en-NZ" dirty="0"/>
              <a:t>  </a:t>
            </a:r>
            <a:r>
              <a:rPr lang="en-NZ" dirty="0" smtClean="0"/>
              <a:t>"Carpet": "Goes </a:t>
            </a:r>
            <a:r>
              <a:rPr lang="en-NZ" dirty="0"/>
              <a:t>on the floor</a:t>
            </a:r>
            <a:r>
              <a:rPr lang="en-NZ" dirty="0" smtClean="0"/>
              <a:t>.",</a:t>
            </a:r>
            <a:endParaRPr lang="en-NZ" dirty="0"/>
          </a:p>
          <a:p>
            <a:r>
              <a:rPr lang="en-NZ" dirty="0"/>
              <a:t>  </a:t>
            </a:r>
            <a:r>
              <a:rPr lang="en-NZ" dirty="0" smtClean="0"/>
              <a:t>"Dab": "A </a:t>
            </a:r>
            <a:r>
              <a:rPr lang="en-NZ" dirty="0"/>
              <a:t>small amount</a:t>
            </a:r>
            <a:r>
              <a:rPr lang="en-NZ" dirty="0" smtClean="0"/>
              <a:t>."</a:t>
            </a:r>
            <a:endParaRPr lang="en-NZ" dirty="0"/>
          </a:p>
          <a:p>
            <a:r>
              <a:rPr lang="en-NZ" dirty="0"/>
              <a:t>}</a:t>
            </a:r>
          </a:p>
          <a:p>
            <a:endParaRPr lang="en-NZ" dirty="0"/>
          </a:p>
          <a:p>
            <a:r>
              <a:rPr lang="en-NZ" dirty="0"/>
              <a:t># Add your code below!</a:t>
            </a:r>
          </a:p>
          <a:p>
            <a:r>
              <a:rPr lang="en-NZ" dirty="0"/>
              <a:t>for </a:t>
            </a:r>
            <a:r>
              <a:rPr lang="en-NZ" dirty="0" err="1"/>
              <a:t>mykey</a:t>
            </a:r>
            <a:r>
              <a:rPr lang="en-NZ" dirty="0"/>
              <a:t> in </a:t>
            </a:r>
            <a:r>
              <a:rPr lang="en-NZ" dirty="0" err="1"/>
              <a:t>webster</a:t>
            </a:r>
            <a:r>
              <a:rPr lang="en-NZ" dirty="0"/>
              <a:t>:</a:t>
            </a:r>
          </a:p>
          <a:p>
            <a:r>
              <a:rPr lang="en-NZ" dirty="0"/>
              <a:t>  </a:t>
            </a:r>
            <a:r>
              <a:rPr lang="en-NZ" dirty="0" smtClean="0"/>
              <a:t>print(</a:t>
            </a:r>
            <a:r>
              <a:rPr lang="en-NZ" dirty="0" err="1" smtClean="0"/>
              <a:t>webster</a:t>
            </a:r>
            <a:r>
              <a:rPr lang="en-NZ" dirty="0" smtClean="0"/>
              <a:t>[</a:t>
            </a:r>
            <a:r>
              <a:rPr lang="en-NZ" dirty="0" err="1" smtClean="0"/>
              <a:t>mykey</a:t>
            </a:r>
            <a:r>
              <a:rPr lang="en-NZ" dirty="0" smtClean="0"/>
              <a:t>])</a:t>
            </a:r>
            <a:endParaRPr lang="en-NZ" dirty="0"/>
          </a:p>
          <a:p>
            <a:r>
              <a:rPr lang="en-NZ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8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499" y="21479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NZ" dirty="0"/>
              <a:t>The 'in' Operator</a:t>
            </a:r>
            <a:br>
              <a:rPr lang="en-NZ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90" y="981075"/>
            <a:ext cx="11700933" cy="5876925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For </a:t>
            </a:r>
            <a:r>
              <a:rPr lang="en-NZ" dirty="0"/>
              <a:t>iterating over lists, tuples, dictionaries, and strings, Python also includes a special keyword: </a:t>
            </a:r>
            <a:r>
              <a:rPr lang="en-NZ" dirty="0">
                <a:solidFill>
                  <a:srgbClr val="FF0000"/>
                </a:solidFill>
              </a:rPr>
              <a:t>in</a:t>
            </a:r>
            <a:r>
              <a:rPr lang="en-NZ" dirty="0"/>
              <a:t>. You can use </a:t>
            </a:r>
            <a:r>
              <a:rPr lang="en-NZ" dirty="0">
                <a:solidFill>
                  <a:srgbClr val="FF0000"/>
                </a:solidFill>
              </a:rPr>
              <a:t>in</a:t>
            </a:r>
            <a:r>
              <a:rPr lang="en-NZ" dirty="0"/>
              <a:t> very intuitively, like so:</a:t>
            </a:r>
          </a:p>
          <a:p>
            <a:endParaRPr lang="en-NZ" dirty="0"/>
          </a:p>
          <a:p>
            <a:pPr marL="0" indent="0">
              <a:buNone/>
            </a:pPr>
            <a:r>
              <a:rPr lang="en-NZ" dirty="0"/>
              <a:t>for number in range(5):</a:t>
            </a:r>
          </a:p>
          <a:p>
            <a:pPr marL="0" indent="0">
              <a:buNone/>
            </a:pPr>
            <a:r>
              <a:rPr lang="en-NZ" dirty="0"/>
              <a:t>  </a:t>
            </a:r>
            <a:r>
              <a:rPr lang="en-NZ" dirty="0" smtClean="0"/>
              <a:t>print(number</a:t>
            </a:r>
            <a:r>
              <a:rPr lang="en-NZ" dirty="0"/>
              <a:t>)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d = { </a:t>
            </a:r>
          </a:p>
          <a:p>
            <a:pPr marL="0" indent="0">
              <a:buNone/>
            </a:pPr>
            <a:r>
              <a:rPr lang="en-NZ" dirty="0"/>
              <a:t>  </a:t>
            </a:r>
            <a:r>
              <a:rPr lang="en-NZ" dirty="0" smtClean="0"/>
              <a:t>"name": "Eric",</a:t>
            </a:r>
            <a:endParaRPr lang="en-NZ" dirty="0"/>
          </a:p>
          <a:p>
            <a:pPr marL="0" indent="0">
              <a:buNone/>
            </a:pPr>
            <a:r>
              <a:rPr lang="en-NZ" dirty="0"/>
              <a:t>  </a:t>
            </a:r>
            <a:r>
              <a:rPr lang="en-NZ" dirty="0" smtClean="0"/>
              <a:t>"age": </a:t>
            </a:r>
            <a:r>
              <a:rPr lang="en-NZ" dirty="0"/>
              <a:t>26</a:t>
            </a:r>
          </a:p>
          <a:p>
            <a:pPr marL="0" indent="0">
              <a:buNone/>
            </a:pPr>
            <a:r>
              <a:rPr lang="en-NZ" dirty="0"/>
              <a:t>}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for key in d:</a:t>
            </a:r>
          </a:p>
          <a:p>
            <a:pPr marL="0" indent="0">
              <a:buNone/>
            </a:pPr>
            <a:r>
              <a:rPr lang="en-NZ" dirty="0"/>
              <a:t>  </a:t>
            </a:r>
            <a:r>
              <a:rPr lang="en-NZ" dirty="0" smtClean="0"/>
              <a:t>print(key</a:t>
            </a:r>
            <a:r>
              <a:rPr lang="en-NZ" dirty="0"/>
              <a:t>, d[key</a:t>
            </a:r>
            <a:r>
              <a:rPr lang="en-NZ" dirty="0" smtClean="0"/>
              <a:t>])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for letter in </a:t>
            </a:r>
            <a:r>
              <a:rPr lang="en-NZ" dirty="0" smtClean="0"/>
              <a:t>"Eric":</a:t>
            </a:r>
            <a:endParaRPr lang="en-NZ" dirty="0"/>
          </a:p>
          <a:p>
            <a:pPr marL="0" indent="0">
              <a:buNone/>
            </a:pPr>
            <a:r>
              <a:rPr lang="en-NZ" dirty="0"/>
              <a:t>  </a:t>
            </a:r>
            <a:r>
              <a:rPr lang="en-NZ" dirty="0" smtClean="0"/>
              <a:t>print(letter,)  </a:t>
            </a:r>
            <a:r>
              <a:rPr lang="en-NZ" dirty="0"/>
              <a:t># note the comma!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56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Two lists are available for you</a:t>
            </a:r>
            <a:r>
              <a:rPr lang="en-NZ" dirty="0" smtClean="0"/>
              <a:t>:</a:t>
            </a:r>
            <a:endParaRPr lang="en-NZ" dirty="0"/>
          </a:p>
          <a:p>
            <a:r>
              <a:rPr lang="en-NZ" dirty="0" err="1"/>
              <a:t>life_exp</a:t>
            </a:r>
            <a:r>
              <a:rPr lang="en-NZ" dirty="0"/>
              <a:t> which contains the life expectancy for each country and</a:t>
            </a:r>
          </a:p>
          <a:p>
            <a:r>
              <a:rPr lang="en-NZ" dirty="0" err="1"/>
              <a:t>gdp_cap</a:t>
            </a:r>
            <a:r>
              <a:rPr lang="en-NZ" dirty="0"/>
              <a:t>, which contains the GDP per capita (i.e. per person) for each country expressed in US Dollars.</a:t>
            </a:r>
          </a:p>
          <a:p>
            <a:r>
              <a:rPr lang="en-NZ" dirty="0"/>
              <a:t>GDP stands for Gross Domestic Product. It basically represents the size of the economy of a </a:t>
            </a:r>
            <a:r>
              <a:rPr lang="en-NZ" dirty="0" smtClean="0"/>
              <a:t>country</a:t>
            </a:r>
            <a:r>
              <a:rPr lang="en-NZ" dirty="0"/>
              <a:t>. Divide this by the population and you get the GDP per capita. Print the last item from both the list </a:t>
            </a:r>
            <a:r>
              <a:rPr lang="en-NZ" dirty="0" err="1"/>
              <a:t>gdp_cap</a:t>
            </a:r>
            <a:r>
              <a:rPr lang="en-NZ" dirty="0"/>
              <a:t>, and the list </a:t>
            </a:r>
            <a:r>
              <a:rPr lang="en-NZ" dirty="0" err="1"/>
              <a:t>life_exp</a:t>
            </a:r>
            <a:r>
              <a:rPr lang="en-NZ" dirty="0"/>
              <a:t>; it is information about Zimbabwe.</a:t>
            </a:r>
          </a:p>
          <a:p>
            <a:r>
              <a:rPr lang="en-NZ" dirty="0"/>
              <a:t>Build a line chart, with </a:t>
            </a:r>
            <a:r>
              <a:rPr lang="en-NZ" dirty="0" err="1"/>
              <a:t>gdp_cap</a:t>
            </a:r>
            <a:r>
              <a:rPr lang="en-NZ" dirty="0"/>
              <a:t> on the x-axis, and </a:t>
            </a:r>
            <a:r>
              <a:rPr lang="en-NZ" dirty="0" err="1"/>
              <a:t>life_exp</a:t>
            </a:r>
            <a:r>
              <a:rPr lang="en-NZ" dirty="0"/>
              <a:t> on the y-axis. Does it make sense to plot this data on a line plot</a:t>
            </a:r>
            <a:r>
              <a:rPr lang="en-NZ" dirty="0" smtClean="0"/>
              <a:t>?  </a:t>
            </a:r>
            <a:endParaRPr lang="en-NZ" dirty="0"/>
          </a:p>
          <a:p>
            <a:r>
              <a:rPr lang="en-NZ" dirty="0"/>
              <a:t>Don't forget to finish off with a </a:t>
            </a:r>
            <a:r>
              <a:rPr lang="en-NZ" dirty="0" err="1"/>
              <a:t>plt.show</a:t>
            </a:r>
            <a:r>
              <a:rPr lang="en-NZ" dirty="0"/>
              <a:t>() command, to actually display the plot.</a:t>
            </a:r>
            <a:endParaRPr lang="en-NZ" dirty="0" smtClean="0"/>
          </a:p>
          <a:p>
            <a:endParaRPr lang="en-N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7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 Change the line plot below to a scatter </a:t>
            </a:r>
            <a:r>
              <a:rPr lang="en-GB" dirty="0" smtClean="0"/>
              <a:t>plot</a:t>
            </a:r>
          </a:p>
          <a:p>
            <a:r>
              <a:rPr lang="en-GB" dirty="0" err="1" smtClean="0"/>
              <a:t>plt.scatter</a:t>
            </a:r>
            <a:r>
              <a:rPr lang="en-GB" dirty="0" smtClean="0"/>
              <a:t>(</a:t>
            </a:r>
            <a:r>
              <a:rPr lang="en-GB" dirty="0" err="1" smtClean="0"/>
              <a:t>gdp_cap</a:t>
            </a:r>
            <a:r>
              <a:rPr lang="en-GB" dirty="0"/>
              <a:t>, </a:t>
            </a:r>
            <a:r>
              <a:rPr lang="en-GB" dirty="0" err="1"/>
              <a:t>life_exp</a:t>
            </a:r>
            <a:r>
              <a:rPr lang="en-GB" dirty="0" smtClean="0"/>
              <a:t>)</a:t>
            </a:r>
          </a:p>
          <a:p>
            <a:r>
              <a:rPr lang="en-GB" dirty="0" smtClean="0"/>
              <a:t># </a:t>
            </a:r>
            <a:r>
              <a:rPr lang="en-GB" dirty="0"/>
              <a:t>Put the x-axis on a logarithmic </a:t>
            </a:r>
            <a:r>
              <a:rPr lang="en-GB" dirty="0" smtClean="0"/>
              <a:t>scale</a:t>
            </a:r>
          </a:p>
          <a:p>
            <a:r>
              <a:rPr lang="en-GB" dirty="0" err="1" smtClean="0"/>
              <a:t>plt.xscale</a:t>
            </a:r>
            <a:r>
              <a:rPr lang="en-GB" dirty="0"/>
              <a:t>('log</a:t>
            </a:r>
            <a:r>
              <a:rPr lang="en-GB" dirty="0" smtClean="0"/>
              <a:t>')</a:t>
            </a:r>
          </a:p>
          <a:p>
            <a:r>
              <a:rPr lang="en-GB" dirty="0" smtClean="0"/>
              <a:t># </a:t>
            </a:r>
            <a:r>
              <a:rPr lang="en-GB" dirty="0"/>
              <a:t>Show </a:t>
            </a:r>
            <a:r>
              <a:rPr lang="en-GB" dirty="0" smtClean="0"/>
              <a:t>plot</a:t>
            </a:r>
          </a:p>
          <a:p>
            <a:r>
              <a:rPr lang="en-GB" dirty="0" err="1" smtClean="0"/>
              <a:t>plt.show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38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 the previous exercise, you saw that that the higher GDP usually corresponds to a higher life expectancy. In other words, there is a positive correlation.</a:t>
            </a:r>
          </a:p>
          <a:p>
            <a:endParaRPr lang="en-NZ" dirty="0"/>
          </a:p>
          <a:p>
            <a:r>
              <a:rPr lang="en-NZ" dirty="0"/>
              <a:t>Do you think there's a relationship between population and life expectancy of a country? The list </a:t>
            </a:r>
            <a:r>
              <a:rPr lang="en-NZ" dirty="0" err="1"/>
              <a:t>life_exp</a:t>
            </a:r>
            <a:r>
              <a:rPr lang="en-NZ" dirty="0"/>
              <a:t> from the previous exercise is already available. In addition, now also pop is available, listing the corresponding populations for the countries in 2007. The populations are in millions of people.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64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Histogram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# Create histogram of </a:t>
            </a:r>
            <a:r>
              <a:rPr lang="en-NZ" dirty="0" err="1"/>
              <a:t>life_exp</a:t>
            </a:r>
            <a:r>
              <a:rPr lang="en-NZ" dirty="0"/>
              <a:t> </a:t>
            </a:r>
            <a:r>
              <a:rPr lang="en-NZ" dirty="0" smtClean="0"/>
              <a:t>data</a:t>
            </a:r>
          </a:p>
          <a:p>
            <a:r>
              <a:rPr lang="en-NZ" dirty="0" err="1" smtClean="0"/>
              <a:t>plt.hist</a:t>
            </a:r>
            <a:r>
              <a:rPr lang="en-NZ" dirty="0" smtClean="0"/>
              <a:t>(</a:t>
            </a:r>
            <a:r>
              <a:rPr lang="en-NZ" dirty="0" err="1" smtClean="0"/>
              <a:t>life_exp</a:t>
            </a:r>
            <a:r>
              <a:rPr lang="en-NZ" dirty="0" smtClean="0"/>
              <a:t>)</a:t>
            </a:r>
          </a:p>
          <a:p>
            <a:r>
              <a:rPr lang="en-NZ" dirty="0" smtClean="0"/>
              <a:t># </a:t>
            </a:r>
            <a:r>
              <a:rPr lang="en-NZ" dirty="0"/>
              <a:t>Display </a:t>
            </a:r>
            <a:r>
              <a:rPr lang="en-NZ" dirty="0" smtClean="0"/>
              <a:t>histogram</a:t>
            </a:r>
          </a:p>
          <a:p>
            <a:r>
              <a:rPr lang="en-NZ" dirty="0" err="1" smtClean="0"/>
              <a:t>plt.show</a:t>
            </a:r>
            <a:r>
              <a:rPr lang="en-NZ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Number of bins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# Build histogram with 5 </a:t>
            </a:r>
            <a:r>
              <a:rPr lang="en-NZ" dirty="0" smtClean="0"/>
              <a:t>bins</a:t>
            </a:r>
          </a:p>
          <a:p>
            <a:r>
              <a:rPr lang="en-NZ" dirty="0" err="1" smtClean="0"/>
              <a:t>plt.hist</a:t>
            </a:r>
            <a:r>
              <a:rPr lang="en-NZ" dirty="0" smtClean="0"/>
              <a:t>(</a:t>
            </a:r>
            <a:r>
              <a:rPr lang="en-NZ" dirty="0" err="1" smtClean="0"/>
              <a:t>life_exp</a:t>
            </a:r>
            <a:r>
              <a:rPr lang="en-NZ" dirty="0"/>
              <a:t>, bins=5</a:t>
            </a:r>
            <a:r>
              <a:rPr lang="en-NZ" dirty="0" smtClean="0"/>
              <a:t>)</a:t>
            </a:r>
          </a:p>
          <a:p>
            <a:r>
              <a:rPr lang="en-NZ" dirty="0" smtClean="0"/>
              <a:t># </a:t>
            </a:r>
            <a:r>
              <a:rPr lang="en-NZ" dirty="0"/>
              <a:t>Show and clean up </a:t>
            </a:r>
            <a:r>
              <a:rPr lang="en-NZ" dirty="0" smtClean="0"/>
              <a:t>plot</a:t>
            </a:r>
          </a:p>
          <a:p>
            <a:r>
              <a:rPr lang="en-NZ" dirty="0" err="1" smtClean="0"/>
              <a:t>plt.show</a:t>
            </a:r>
            <a:r>
              <a:rPr lang="en-NZ" dirty="0" smtClean="0"/>
              <a:t>()</a:t>
            </a:r>
          </a:p>
          <a:p>
            <a:r>
              <a:rPr lang="en-NZ" dirty="0" err="1" smtClean="0"/>
              <a:t>plt.clf</a:t>
            </a:r>
            <a:r>
              <a:rPr lang="en-NZ" dirty="0" smtClean="0"/>
              <a:t>()</a:t>
            </a:r>
          </a:p>
          <a:p>
            <a:r>
              <a:rPr lang="en-NZ" dirty="0" smtClean="0"/>
              <a:t># </a:t>
            </a:r>
            <a:r>
              <a:rPr lang="en-NZ" dirty="0"/>
              <a:t>Build histogram with 20 </a:t>
            </a:r>
            <a:r>
              <a:rPr lang="en-NZ" dirty="0" smtClean="0"/>
              <a:t>bins</a:t>
            </a:r>
          </a:p>
          <a:p>
            <a:r>
              <a:rPr lang="en-NZ" dirty="0" err="1" smtClean="0"/>
              <a:t>plt.hist</a:t>
            </a:r>
            <a:r>
              <a:rPr lang="en-NZ" dirty="0" smtClean="0"/>
              <a:t>(</a:t>
            </a:r>
            <a:r>
              <a:rPr lang="en-NZ" dirty="0" err="1" smtClean="0"/>
              <a:t>life_exp</a:t>
            </a:r>
            <a:r>
              <a:rPr lang="en-NZ" dirty="0"/>
              <a:t>, bins=20</a:t>
            </a:r>
            <a:r>
              <a:rPr lang="en-NZ" dirty="0" smtClean="0"/>
              <a:t>)</a:t>
            </a:r>
          </a:p>
          <a:p>
            <a:r>
              <a:rPr lang="en-NZ" dirty="0" smtClean="0"/>
              <a:t># </a:t>
            </a:r>
            <a:r>
              <a:rPr lang="en-NZ" dirty="0"/>
              <a:t>Show and clean up </a:t>
            </a:r>
            <a:r>
              <a:rPr lang="en-NZ" dirty="0" smtClean="0"/>
              <a:t>again</a:t>
            </a:r>
          </a:p>
          <a:p>
            <a:r>
              <a:rPr lang="en-NZ" dirty="0" err="1" smtClean="0"/>
              <a:t>plt.show</a:t>
            </a:r>
            <a:r>
              <a:rPr lang="en-NZ" dirty="0" smtClean="0"/>
              <a:t>()</a:t>
            </a:r>
          </a:p>
          <a:p>
            <a:r>
              <a:rPr lang="en-NZ" dirty="0" err="1" smtClean="0"/>
              <a:t>plt.clf</a:t>
            </a:r>
            <a:r>
              <a:rPr lang="en-NZ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82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More bins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# Histogram of </a:t>
            </a:r>
            <a:r>
              <a:rPr lang="en-NZ" dirty="0" err="1"/>
              <a:t>life_exp</a:t>
            </a:r>
            <a:r>
              <a:rPr lang="en-NZ" dirty="0"/>
              <a:t>, 15 </a:t>
            </a:r>
            <a:r>
              <a:rPr lang="en-NZ" dirty="0" smtClean="0"/>
              <a:t>bins</a:t>
            </a:r>
          </a:p>
          <a:p>
            <a:r>
              <a:rPr lang="en-NZ" dirty="0" err="1" smtClean="0"/>
              <a:t>plt.hist</a:t>
            </a:r>
            <a:r>
              <a:rPr lang="en-NZ" dirty="0" smtClean="0"/>
              <a:t>(</a:t>
            </a:r>
            <a:r>
              <a:rPr lang="en-NZ" dirty="0" err="1" smtClean="0"/>
              <a:t>life_exp</a:t>
            </a:r>
            <a:r>
              <a:rPr lang="en-NZ" dirty="0"/>
              <a:t>, bins=15</a:t>
            </a:r>
            <a:r>
              <a:rPr lang="en-NZ" dirty="0" smtClean="0"/>
              <a:t>)</a:t>
            </a:r>
          </a:p>
          <a:p>
            <a:r>
              <a:rPr lang="en-NZ" dirty="0" smtClean="0"/>
              <a:t># </a:t>
            </a:r>
            <a:r>
              <a:rPr lang="en-NZ" dirty="0"/>
              <a:t>Show and clear </a:t>
            </a:r>
            <a:r>
              <a:rPr lang="en-NZ" dirty="0" smtClean="0"/>
              <a:t>plot</a:t>
            </a:r>
          </a:p>
          <a:p>
            <a:r>
              <a:rPr lang="en-NZ" dirty="0" err="1" smtClean="0"/>
              <a:t>plt.show</a:t>
            </a:r>
            <a:r>
              <a:rPr lang="en-NZ" dirty="0" smtClean="0"/>
              <a:t>()</a:t>
            </a:r>
          </a:p>
          <a:p>
            <a:r>
              <a:rPr lang="en-NZ" dirty="0" err="1" smtClean="0"/>
              <a:t>plt.clf</a:t>
            </a:r>
            <a:r>
              <a:rPr lang="en-NZ" dirty="0" smtClean="0"/>
              <a:t>()</a:t>
            </a:r>
          </a:p>
          <a:p>
            <a:r>
              <a:rPr lang="en-NZ" dirty="0" smtClean="0"/>
              <a:t># </a:t>
            </a:r>
            <a:r>
              <a:rPr lang="en-NZ" dirty="0"/>
              <a:t>Histogram of life_exp1950, 15 </a:t>
            </a:r>
            <a:r>
              <a:rPr lang="en-NZ" dirty="0" smtClean="0"/>
              <a:t>bins</a:t>
            </a:r>
          </a:p>
          <a:p>
            <a:r>
              <a:rPr lang="en-NZ" dirty="0" err="1" smtClean="0"/>
              <a:t>plt.hist</a:t>
            </a:r>
            <a:r>
              <a:rPr lang="en-NZ" dirty="0" smtClean="0"/>
              <a:t>(life_exp1950</a:t>
            </a:r>
            <a:r>
              <a:rPr lang="en-NZ" dirty="0"/>
              <a:t>, bins=15</a:t>
            </a:r>
            <a:r>
              <a:rPr lang="en-NZ" dirty="0" smtClean="0"/>
              <a:t>)</a:t>
            </a:r>
          </a:p>
          <a:p>
            <a:r>
              <a:rPr lang="en-NZ" dirty="0" smtClean="0"/>
              <a:t># </a:t>
            </a:r>
            <a:r>
              <a:rPr lang="en-NZ" dirty="0"/>
              <a:t>Show and clear plot </a:t>
            </a:r>
            <a:r>
              <a:rPr lang="en-NZ" dirty="0" smtClean="0"/>
              <a:t>again</a:t>
            </a:r>
          </a:p>
          <a:p>
            <a:r>
              <a:rPr lang="en-NZ" dirty="0" err="1" smtClean="0"/>
              <a:t>plt.show</a:t>
            </a:r>
            <a:r>
              <a:rPr lang="en-NZ" dirty="0" smtClean="0"/>
              <a:t>()</a:t>
            </a:r>
          </a:p>
          <a:p>
            <a:r>
              <a:rPr lang="en-NZ" dirty="0" err="1" smtClean="0"/>
              <a:t>plt.clf</a:t>
            </a:r>
            <a:r>
              <a:rPr lang="en-NZ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Scatter, Labels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# Basic scatter plot, log </a:t>
            </a:r>
            <a:r>
              <a:rPr lang="en-GB" dirty="0" smtClean="0"/>
              <a:t>scale</a:t>
            </a:r>
          </a:p>
          <a:p>
            <a:r>
              <a:rPr lang="en-GB" dirty="0" err="1" smtClean="0"/>
              <a:t>plt.scatter</a:t>
            </a:r>
            <a:r>
              <a:rPr lang="en-GB" dirty="0" smtClean="0"/>
              <a:t>(</a:t>
            </a:r>
            <a:r>
              <a:rPr lang="en-GB" dirty="0" err="1" smtClean="0"/>
              <a:t>gdp_cap</a:t>
            </a:r>
            <a:r>
              <a:rPr lang="en-GB" dirty="0"/>
              <a:t>, </a:t>
            </a:r>
            <a:r>
              <a:rPr lang="en-GB" dirty="0" err="1"/>
              <a:t>life_exp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plt.xscale</a:t>
            </a:r>
            <a:r>
              <a:rPr lang="en-GB" dirty="0"/>
              <a:t>('log') </a:t>
            </a:r>
            <a:endParaRPr lang="en-GB" dirty="0" smtClean="0"/>
          </a:p>
          <a:p>
            <a:r>
              <a:rPr lang="en-GB" dirty="0" smtClean="0"/>
              <a:t># </a:t>
            </a:r>
            <a:r>
              <a:rPr lang="en-GB" dirty="0" err="1"/>
              <a:t>Stringsxlab</a:t>
            </a:r>
            <a:r>
              <a:rPr lang="en-GB" dirty="0"/>
              <a:t> = 'GDP per Capita [in USD</a:t>
            </a:r>
            <a:r>
              <a:rPr lang="en-GB" dirty="0" smtClean="0"/>
              <a:t>]‘</a:t>
            </a:r>
          </a:p>
          <a:p>
            <a:r>
              <a:rPr lang="en-GB" dirty="0" err="1" smtClean="0"/>
              <a:t>ylab</a:t>
            </a:r>
            <a:r>
              <a:rPr lang="en-GB" dirty="0" smtClean="0"/>
              <a:t> </a:t>
            </a:r>
            <a:r>
              <a:rPr lang="en-GB" dirty="0"/>
              <a:t>= 'Life Expectancy [in years</a:t>
            </a:r>
            <a:r>
              <a:rPr lang="en-GB" dirty="0" smtClean="0"/>
              <a:t>]‘</a:t>
            </a:r>
          </a:p>
          <a:p>
            <a:r>
              <a:rPr lang="en-GB" dirty="0" smtClean="0"/>
              <a:t>title </a:t>
            </a:r>
            <a:r>
              <a:rPr lang="en-GB" dirty="0"/>
              <a:t>= 'World Development in </a:t>
            </a:r>
            <a:r>
              <a:rPr lang="en-GB" dirty="0" smtClean="0"/>
              <a:t>2007‘</a:t>
            </a:r>
          </a:p>
          <a:p>
            <a:r>
              <a:rPr lang="en-GB" dirty="0" smtClean="0"/>
              <a:t># </a:t>
            </a:r>
            <a:r>
              <a:rPr lang="en-GB" dirty="0"/>
              <a:t>Add axis </a:t>
            </a:r>
            <a:r>
              <a:rPr lang="en-GB" dirty="0" smtClean="0"/>
              <a:t>labels</a:t>
            </a:r>
          </a:p>
          <a:p>
            <a:r>
              <a:rPr lang="en-GB" dirty="0" err="1" smtClean="0"/>
              <a:t>plt.xlabel</a:t>
            </a:r>
            <a:r>
              <a:rPr lang="en-GB" dirty="0" smtClean="0"/>
              <a:t>(</a:t>
            </a:r>
            <a:r>
              <a:rPr lang="en-GB" dirty="0" err="1" smtClean="0"/>
              <a:t>xlab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plt.ylabel</a:t>
            </a:r>
            <a:r>
              <a:rPr lang="en-GB" dirty="0" smtClean="0"/>
              <a:t>(</a:t>
            </a:r>
            <a:r>
              <a:rPr lang="en-GB" dirty="0" err="1" smtClean="0"/>
              <a:t>ylab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plt.title</a:t>
            </a:r>
            <a:r>
              <a:rPr lang="en-GB" dirty="0" smtClean="0"/>
              <a:t>(title)</a:t>
            </a:r>
          </a:p>
          <a:p>
            <a:r>
              <a:rPr lang="en-GB" dirty="0" smtClean="0"/>
              <a:t># </a:t>
            </a:r>
            <a:r>
              <a:rPr lang="en-GB" dirty="0"/>
              <a:t>After customizing, display the </a:t>
            </a:r>
            <a:r>
              <a:rPr lang="en-GB" dirty="0" smtClean="0"/>
              <a:t>plot</a:t>
            </a:r>
          </a:p>
          <a:p>
            <a:r>
              <a:rPr lang="en-GB" dirty="0" err="1" smtClean="0"/>
              <a:t>plt.show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94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Functions in </a:t>
            </a:r>
            <a:r>
              <a:rPr lang="en-NZ" dirty="0" err="1" smtClean="0"/>
              <a:t>matplotlib.pyplot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NZ" dirty="0" err="1" smtClean="0"/>
              <a:t>Matplotlib.pyplot</a:t>
            </a:r>
            <a:r>
              <a:rPr lang="en-NZ" dirty="0" smtClean="0"/>
              <a:t> module has functions that create many different kinds of plots quickly.</a:t>
            </a:r>
          </a:p>
          <a:p>
            <a:pPr marL="457200" lvl="1" indent="0">
              <a:buNone/>
            </a:pPr>
            <a:r>
              <a:rPr lang="en-NZ" dirty="0" smtClean="0"/>
              <a:t> </a:t>
            </a:r>
          </a:p>
          <a:p>
            <a:pPr lvl="1"/>
            <a:r>
              <a:rPr lang="en-NZ" dirty="0" err="1" smtClean="0"/>
              <a:t>plt.plot</a:t>
            </a:r>
            <a:r>
              <a:rPr lang="en-NZ" dirty="0" smtClean="0"/>
              <a:t>()</a:t>
            </a:r>
          </a:p>
          <a:p>
            <a:pPr lvl="1"/>
            <a:r>
              <a:rPr lang="en-NZ" dirty="0" err="1" smtClean="0"/>
              <a:t>plt.bar</a:t>
            </a:r>
            <a:r>
              <a:rPr lang="en-NZ" dirty="0" smtClean="0"/>
              <a:t>()</a:t>
            </a:r>
          </a:p>
          <a:p>
            <a:pPr lvl="1"/>
            <a:r>
              <a:rPr lang="en-NZ" dirty="0" err="1" smtClean="0"/>
              <a:t>plt.scatter</a:t>
            </a:r>
            <a:r>
              <a:rPr lang="en-NZ" dirty="0" smtClean="0"/>
              <a:t>()</a:t>
            </a:r>
          </a:p>
          <a:p>
            <a:pPr lvl="1"/>
            <a:r>
              <a:rPr lang="en-NZ" dirty="0" err="1" smtClean="0"/>
              <a:t>plt.hist</a:t>
            </a:r>
            <a:r>
              <a:rPr lang="en-NZ" dirty="0" smtClean="0"/>
              <a:t>()</a:t>
            </a:r>
          </a:p>
          <a:p>
            <a:pPr lvl="1"/>
            <a:r>
              <a:rPr lang="en-NZ" dirty="0" err="1" smtClean="0"/>
              <a:t>plt.xlabel</a:t>
            </a:r>
            <a:r>
              <a:rPr lang="en-NZ" dirty="0" smtClean="0"/>
              <a:t>()</a:t>
            </a:r>
          </a:p>
          <a:p>
            <a:pPr lvl="1"/>
            <a:r>
              <a:rPr lang="en-NZ" dirty="0" err="1" smtClean="0"/>
              <a:t>plt.ylabel</a:t>
            </a:r>
            <a:r>
              <a:rPr lang="en-NZ" dirty="0" smtClean="0"/>
              <a:t>()</a:t>
            </a:r>
          </a:p>
          <a:p>
            <a:pPr lvl="1"/>
            <a:r>
              <a:rPr lang="en-NZ" dirty="0" err="1" smtClean="0"/>
              <a:t>plt.show</a:t>
            </a:r>
            <a:r>
              <a:rPr lang="en-NZ" dirty="0" smtClean="0"/>
              <a:t>()</a:t>
            </a:r>
          </a:p>
          <a:p>
            <a:pPr lvl="1"/>
            <a:r>
              <a:rPr lang="en-NZ" dirty="0" smtClean="0"/>
              <a:t>…</a:t>
            </a:r>
          </a:p>
          <a:p>
            <a:pPr lvl="1"/>
            <a:endParaRPr lang="en-NZ" dirty="0" smtClean="0"/>
          </a:p>
          <a:p>
            <a:pPr lvl="1"/>
            <a:r>
              <a:rPr lang="en-NZ" dirty="0"/>
              <a:t>Documentation:  </a:t>
            </a:r>
            <a:r>
              <a:rPr lang="en-NZ" dirty="0">
                <a:hlinkClick r:id="rId2"/>
              </a:rPr>
              <a:t>https://matplotlib.org/api/_</a:t>
            </a:r>
            <a:r>
              <a:rPr lang="en-NZ" dirty="0" smtClean="0">
                <a:hlinkClick r:id="rId2"/>
              </a:rPr>
              <a:t>as_gen/matplotlib.pyplot.html</a:t>
            </a:r>
            <a:endParaRPr lang="en-NZ" dirty="0" smtClean="0"/>
          </a:p>
          <a:p>
            <a:pPr lvl="2"/>
            <a:r>
              <a:rPr lang="en-NZ" dirty="0" err="1" smtClean="0"/>
              <a:t>Jupyter</a:t>
            </a:r>
            <a:r>
              <a:rPr lang="en-NZ" dirty="0" smtClean="0"/>
              <a:t> Notebook, Help, </a:t>
            </a:r>
            <a:r>
              <a:rPr lang="en-NZ" dirty="0" err="1" smtClean="0"/>
              <a:t>Matplotlib</a:t>
            </a:r>
            <a:r>
              <a:rPr lang="en-NZ" dirty="0" smtClean="0"/>
              <a:t>, API: Find </a:t>
            </a:r>
            <a:r>
              <a:rPr lang="en-NZ" dirty="0" err="1" smtClean="0"/>
              <a:t>matplotlib.pyplot</a:t>
            </a:r>
            <a:endParaRPr lang="en-GB" dirty="0"/>
          </a:p>
          <a:p>
            <a:pPr lvl="1"/>
            <a:r>
              <a:rPr lang="en-NZ" dirty="0" smtClean="0"/>
              <a:t>Tutorial: https</a:t>
            </a:r>
            <a:r>
              <a:rPr lang="en-NZ" dirty="0"/>
              <a:t>://matplotlib.org/users/pyplot_tutorial.html</a:t>
            </a:r>
            <a:endParaRPr lang="en-NZ" dirty="0" smtClean="0"/>
          </a:p>
          <a:p>
            <a:pPr lvl="2"/>
            <a:r>
              <a:rPr lang="en-NZ" sz="1800" dirty="0" smtClean="0">
                <a:hlinkClick r:id="rId3"/>
              </a:rPr>
              <a:t>https</a:t>
            </a:r>
            <a:r>
              <a:rPr lang="en-NZ" sz="1800" dirty="0">
                <a:hlinkClick r:id="rId3"/>
              </a:rPr>
              <a:t>://</a:t>
            </a:r>
            <a:r>
              <a:rPr lang="en-NZ" sz="1800" dirty="0" smtClean="0">
                <a:hlinkClick r:id="rId3"/>
              </a:rPr>
              <a:t>matplotlib.org/tutorials/introductory/pyplot.html#sphx-glr-tutorials-introductory-pyplot-py</a:t>
            </a:r>
            <a:endParaRPr lang="en-NZ" sz="1800" dirty="0" smtClean="0"/>
          </a:p>
          <a:p>
            <a:pPr lvl="2"/>
            <a:r>
              <a:rPr lang="en-NZ" sz="1800" dirty="0"/>
              <a:t>Study the examples </a:t>
            </a:r>
          </a:p>
          <a:p>
            <a:pPr lvl="2"/>
            <a:r>
              <a:rPr lang="en-NZ" sz="1800" dirty="0"/>
              <a:t>Google for questions</a:t>
            </a:r>
          </a:p>
          <a:p>
            <a:pPr lvl="2"/>
            <a:r>
              <a:rPr lang="en-NZ" sz="1800" dirty="0"/>
              <a:t>Trial and error</a:t>
            </a:r>
          </a:p>
          <a:p>
            <a:pPr lvl="1"/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989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y</a:t>
            </a:r>
            <a:r>
              <a:rPr lang="en-NZ" dirty="0" err="1" smtClean="0"/>
              <a:t>ticks</a:t>
            </a:r>
            <a:r>
              <a:rPr lang="en-NZ" dirty="0" smtClean="0"/>
              <a:t>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plt.yticks</a:t>
            </a:r>
            <a:r>
              <a:rPr lang="en-NZ" dirty="0"/>
              <a:t>([0,1,2], </a:t>
            </a:r>
            <a:r>
              <a:rPr lang="en-NZ" dirty="0" smtClean="0"/>
              <a:t>["</a:t>
            </a:r>
            <a:r>
              <a:rPr lang="en-NZ" dirty="0" err="1" smtClean="0"/>
              <a:t>one","two","three</a:t>
            </a:r>
            <a:r>
              <a:rPr lang="en-NZ" dirty="0" smtClean="0"/>
              <a:t>"])</a:t>
            </a:r>
            <a:endParaRPr lang="en-NZ" dirty="0"/>
          </a:p>
          <a:p>
            <a:r>
              <a:rPr lang="en-NZ" dirty="0"/>
              <a:t>In this example, the ticks corresponding to the numbers 0, 1 and 2 will be replaced by one, two and three, respectively</a:t>
            </a:r>
            <a:r>
              <a:rPr lang="en-NZ" dirty="0" smtClean="0"/>
              <a:t>.</a:t>
            </a:r>
          </a:p>
          <a:p>
            <a:endParaRPr lang="en-N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8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xticks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# Scatter </a:t>
            </a:r>
            <a:r>
              <a:rPr lang="en-GB" dirty="0" smtClean="0"/>
              <a:t>plot</a:t>
            </a:r>
          </a:p>
          <a:p>
            <a:r>
              <a:rPr lang="en-GB" dirty="0" err="1" smtClean="0"/>
              <a:t>plt.scatter</a:t>
            </a:r>
            <a:r>
              <a:rPr lang="en-GB" dirty="0" smtClean="0"/>
              <a:t>(</a:t>
            </a:r>
            <a:r>
              <a:rPr lang="en-GB" dirty="0" err="1" smtClean="0"/>
              <a:t>gdp_cap</a:t>
            </a:r>
            <a:r>
              <a:rPr lang="en-GB" dirty="0"/>
              <a:t>, </a:t>
            </a:r>
            <a:r>
              <a:rPr lang="en-GB" dirty="0" err="1"/>
              <a:t>life_exp</a:t>
            </a:r>
            <a:r>
              <a:rPr lang="en-GB" dirty="0" smtClean="0"/>
              <a:t>)</a:t>
            </a:r>
          </a:p>
          <a:p>
            <a:r>
              <a:rPr lang="en-GB" dirty="0" smtClean="0"/>
              <a:t># </a:t>
            </a:r>
            <a:r>
              <a:rPr lang="en-GB" dirty="0"/>
              <a:t>Previous </a:t>
            </a:r>
            <a:r>
              <a:rPr lang="en-GB" dirty="0" smtClean="0"/>
              <a:t>customizations</a:t>
            </a:r>
          </a:p>
          <a:p>
            <a:r>
              <a:rPr lang="en-GB" dirty="0" err="1" smtClean="0"/>
              <a:t>plt.xscale</a:t>
            </a:r>
            <a:r>
              <a:rPr lang="en-GB" dirty="0"/>
              <a:t>('log') </a:t>
            </a:r>
            <a:endParaRPr lang="en-GB" dirty="0" smtClean="0"/>
          </a:p>
          <a:p>
            <a:r>
              <a:rPr lang="en-GB" dirty="0" err="1" smtClean="0"/>
              <a:t>plt.xlabel</a:t>
            </a:r>
            <a:r>
              <a:rPr lang="en-GB" dirty="0"/>
              <a:t>('GDP per Capita [in USD</a:t>
            </a:r>
            <a:r>
              <a:rPr lang="en-GB" dirty="0" smtClean="0"/>
              <a:t>]')</a:t>
            </a:r>
          </a:p>
          <a:p>
            <a:r>
              <a:rPr lang="en-GB" dirty="0" err="1" smtClean="0"/>
              <a:t>plt.ylabel</a:t>
            </a:r>
            <a:r>
              <a:rPr lang="en-GB" dirty="0"/>
              <a:t>('Life Expectancy [in years</a:t>
            </a:r>
            <a:r>
              <a:rPr lang="en-GB" dirty="0" smtClean="0"/>
              <a:t>]')</a:t>
            </a:r>
          </a:p>
          <a:p>
            <a:r>
              <a:rPr lang="en-GB" dirty="0" err="1" smtClean="0"/>
              <a:t>plt.title</a:t>
            </a:r>
            <a:r>
              <a:rPr lang="en-GB" dirty="0"/>
              <a:t>('World Development in 2007</a:t>
            </a:r>
            <a:r>
              <a:rPr lang="en-GB" dirty="0" smtClean="0"/>
              <a:t>')</a:t>
            </a:r>
          </a:p>
          <a:p>
            <a:r>
              <a:rPr lang="en-GB" dirty="0" smtClean="0"/>
              <a:t># </a:t>
            </a:r>
            <a:r>
              <a:rPr lang="en-GB" dirty="0"/>
              <a:t>Definition of </a:t>
            </a:r>
            <a:r>
              <a:rPr lang="en-GB" dirty="0" err="1"/>
              <a:t>tick_val</a:t>
            </a:r>
            <a:r>
              <a:rPr lang="en-GB" dirty="0"/>
              <a:t> and </a:t>
            </a:r>
            <a:r>
              <a:rPr lang="en-GB" dirty="0" err="1" smtClean="0"/>
              <a:t>tick_lab</a:t>
            </a:r>
            <a:endParaRPr lang="en-GB" dirty="0" smtClean="0"/>
          </a:p>
          <a:p>
            <a:r>
              <a:rPr lang="en-GB" dirty="0" err="1" smtClean="0"/>
              <a:t>tick_val</a:t>
            </a:r>
            <a:r>
              <a:rPr lang="en-GB" dirty="0" smtClean="0"/>
              <a:t> </a:t>
            </a:r>
            <a:r>
              <a:rPr lang="en-GB" dirty="0"/>
              <a:t>= [1000,10000,100000</a:t>
            </a:r>
            <a:r>
              <a:rPr lang="en-GB" dirty="0" smtClean="0"/>
              <a:t>]</a:t>
            </a:r>
          </a:p>
          <a:p>
            <a:r>
              <a:rPr lang="en-GB" dirty="0" err="1" smtClean="0"/>
              <a:t>tick_lab</a:t>
            </a:r>
            <a:r>
              <a:rPr lang="en-GB" dirty="0" smtClean="0"/>
              <a:t> </a:t>
            </a:r>
            <a:r>
              <a:rPr lang="en-GB" dirty="0"/>
              <a:t>= ['1k','10k','100k</a:t>
            </a:r>
            <a:r>
              <a:rPr lang="en-GB" dirty="0" smtClean="0"/>
              <a:t>']</a:t>
            </a:r>
          </a:p>
          <a:p>
            <a:r>
              <a:rPr lang="en-GB" dirty="0" smtClean="0"/>
              <a:t># </a:t>
            </a:r>
            <a:r>
              <a:rPr lang="en-GB" dirty="0"/>
              <a:t>Adapt the ticks on the </a:t>
            </a:r>
            <a:r>
              <a:rPr lang="en-GB" dirty="0" smtClean="0"/>
              <a:t>x-axis</a:t>
            </a:r>
          </a:p>
          <a:p>
            <a:r>
              <a:rPr lang="en-GB" dirty="0" err="1" smtClean="0"/>
              <a:t>plt.xticks</a:t>
            </a:r>
            <a:r>
              <a:rPr lang="en-GB" dirty="0" smtClean="0"/>
              <a:t>(</a:t>
            </a:r>
            <a:r>
              <a:rPr lang="en-GB" dirty="0" err="1" smtClean="0"/>
              <a:t>tick_val</a:t>
            </a:r>
            <a:r>
              <a:rPr lang="en-GB" dirty="0"/>
              <a:t>, </a:t>
            </a:r>
            <a:r>
              <a:rPr lang="en-GB" dirty="0" err="1"/>
              <a:t>tick_lab</a:t>
            </a:r>
            <a:r>
              <a:rPr lang="en-GB" dirty="0" smtClean="0"/>
              <a:t>)</a:t>
            </a:r>
          </a:p>
          <a:p>
            <a:r>
              <a:rPr lang="en-GB" dirty="0" smtClean="0"/>
              <a:t># </a:t>
            </a:r>
            <a:r>
              <a:rPr lang="en-GB" dirty="0"/>
              <a:t>After customizing, display the </a:t>
            </a:r>
            <a:r>
              <a:rPr lang="en-GB" dirty="0" smtClean="0"/>
              <a:t>plot</a:t>
            </a:r>
          </a:p>
          <a:p>
            <a:r>
              <a:rPr lang="en-GB" dirty="0" err="1" smtClean="0"/>
              <a:t>plt.show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170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Looks </a:t>
            </a:r>
            <a:r>
              <a:rPr lang="en-NZ" dirty="0"/>
              <a:t>good, but increasing the size of the bubbles will make things stand out more.</a:t>
            </a:r>
          </a:p>
          <a:p>
            <a:r>
              <a:rPr lang="en-NZ" dirty="0"/>
              <a:t>Import the </a:t>
            </a:r>
            <a:r>
              <a:rPr lang="en-NZ" dirty="0" err="1"/>
              <a:t>numpy</a:t>
            </a:r>
            <a:r>
              <a:rPr lang="en-NZ" dirty="0"/>
              <a:t> package as np.</a:t>
            </a:r>
          </a:p>
          <a:p>
            <a:r>
              <a:rPr lang="en-NZ" dirty="0"/>
              <a:t>Use </a:t>
            </a:r>
            <a:r>
              <a:rPr lang="en-NZ" dirty="0" err="1"/>
              <a:t>np.array</a:t>
            </a:r>
            <a:r>
              <a:rPr lang="en-NZ" dirty="0"/>
              <a:t>() to create a </a:t>
            </a:r>
            <a:r>
              <a:rPr lang="en-NZ" dirty="0" err="1"/>
              <a:t>numpy</a:t>
            </a:r>
            <a:r>
              <a:rPr lang="en-NZ" dirty="0"/>
              <a:t> array from the list pop. Call this </a:t>
            </a:r>
            <a:r>
              <a:rPr lang="en-NZ" dirty="0" err="1"/>
              <a:t>Numpy</a:t>
            </a:r>
            <a:r>
              <a:rPr lang="en-NZ" dirty="0"/>
              <a:t> array </a:t>
            </a:r>
            <a:r>
              <a:rPr lang="en-NZ" dirty="0" err="1"/>
              <a:t>np_pop</a:t>
            </a:r>
            <a:r>
              <a:rPr lang="en-NZ" dirty="0"/>
              <a:t>.</a:t>
            </a:r>
          </a:p>
          <a:p>
            <a:r>
              <a:rPr lang="en-NZ" dirty="0"/>
              <a:t>Double the values in </a:t>
            </a:r>
            <a:r>
              <a:rPr lang="en-NZ" dirty="0" err="1"/>
              <a:t>np_pop</a:t>
            </a:r>
            <a:r>
              <a:rPr lang="en-NZ" dirty="0"/>
              <a:t> by assigning </a:t>
            </a:r>
            <a:r>
              <a:rPr lang="en-NZ" dirty="0" err="1"/>
              <a:t>np_pop</a:t>
            </a:r>
            <a:r>
              <a:rPr lang="en-NZ" dirty="0"/>
              <a:t> * 2 to </a:t>
            </a:r>
            <a:r>
              <a:rPr lang="en-NZ" dirty="0" err="1"/>
              <a:t>np_pop</a:t>
            </a:r>
            <a:r>
              <a:rPr lang="en-NZ" dirty="0"/>
              <a:t> again. Because </a:t>
            </a:r>
            <a:r>
              <a:rPr lang="en-NZ" dirty="0" err="1"/>
              <a:t>np_pop</a:t>
            </a:r>
            <a:r>
              <a:rPr lang="en-NZ" dirty="0"/>
              <a:t> is a </a:t>
            </a:r>
            <a:r>
              <a:rPr lang="en-NZ" dirty="0" err="1"/>
              <a:t>Numpy</a:t>
            </a:r>
            <a:r>
              <a:rPr lang="en-NZ" dirty="0"/>
              <a:t> array, each array element will be doubled.</a:t>
            </a:r>
          </a:p>
          <a:p>
            <a:r>
              <a:rPr lang="en-NZ" dirty="0"/>
              <a:t>Change the s argument inside </a:t>
            </a:r>
            <a:r>
              <a:rPr lang="en-NZ" dirty="0" err="1"/>
              <a:t>plt.scatter</a:t>
            </a:r>
            <a:r>
              <a:rPr lang="en-NZ" dirty="0"/>
              <a:t>() to be </a:t>
            </a:r>
            <a:r>
              <a:rPr lang="en-NZ" dirty="0" err="1"/>
              <a:t>np_pop</a:t>
            </a:r>
            <a:r>
              <a:rPr lang="en-NZ" dirty="0"/>
              <a:t> instead of pop.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8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# Import </a:t>
            </a:r>
            <a:r>
              <a:rPr lang="en-GB" dirty="0" err="1"/>
              <a:t>numpy</a:t>
            </a:r>
            <a:r>
              <a:rPr lang="en-GB" dirty="0"/>
              <a:t> as </a:t>
            </a:r>
            <a:r>
              <a:rPr lang="en-GB" dirty="0" smtClean="0"/>
              <a:t>np</a:t>
            </a:r>
          </a:p>
          <a:p>
            <a:r>
              <a:rPr lang="en-GB" dirty="0" smtClean="0"/>
              <a:t>import </a:t>
            </a:r>
            <a:r>
              <a:rPr lang="en-GB" dirty="0" err="1"/>
              <a:t>numpy</a:t>
            </a:r>
            <a:r>
              <a:rPr lang="en-GB" dirty="0"/>
              <a:t> as </a:t>
            </a:r>
            <a:r>
              <a:rPr lang="en-GB" dirty="0" smtClean="0"/>
              <a:t>np</a:t>
            </a:r>
          </a:p>
          <a:p>
            <a:r>
              <a:rPr lang="en-GB" dirty="0" smtClean="0"/>
              <a:t># </a:t>
            </a:r>
            <a:r>
              <a:rPr lang="en-GB" dirty="0"/>
              <a:t>Store pop as a </a:t>
            </a:r>
            <a:r>
              <a:rPr lang="en-GB" dirty="0" err="1"/>
              <a:t>numpy</a:t>
            </a:r>
            <a:r>
              <a:rPr lang="en-GB" dirty="0"/>
              <a:t> array: </a:t>
            </a:r>
            <a:r>
              <a:rPr lang="en-GB" dirty="0" err="1" smtClean="0"/>
              <a:t>np_pop</a:t>
            </a:r>
            <a:endParaRPr lang="en-GB" dirty="0" smtClean="0"/>
          </a:p>
          <a:p>
            <a:r>
              <a:rPr lang="en-GB" dirty="0" err="1" smtClean="0"/>
              <a:t>np_pop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np.array</a:t>
            </a:r>
            <a:r>
              <a:rPr lang="en-GB" dirty="0"/>
              <a:t>(pop</a:t>
            </a:r>
            <a:r>
              <a:rPr lang="en-GB" dirty="0" smtClean="0"/>
              <a:t>)</a:t>
            </a:r>
          </a:p>
          <a:p>
            <a:r>
              <a:rPr lang="en-GB" dirty="0" smtClean="0"/>
              <a:t># </a:t>
            </a:r>
            <a:r>
              <a:rPr lang="en-GB" dirty="0"/>
              <a:t>Double </a:t>
            </a:r>
            <a:r>
              <a:rPr lang="en-GB" dirty="0" err="1" smtClean="0"/>
              <a:t>np_pop</a:t>
            </a:r>
            <a:endParaRPr lang="en-GB" dirty="0" smtClean="0"/>
          </a:p>
          <a:p>
            <a:r>
              <a:rPr lang="en-GB" dirty="0" err="1" smtClean="0"/>
              <a:t>np_pop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np_pop</a:t>
            </a:r>
            <a:r>
              <a:rPr lang="en-GB" dirty="0"/>
              <a:t> * </a:t>
            </a:r>
            <a:r>
              <a:rPr lang="en-GB" dirty="0" smtClean="0"/>
              <a:t>2</a:t>
            </a:r>
          </a:p>
          <a:p>
            <a:r>
              <a:rPr lang="en-GB" dirty="0" smtClean="0"/>
              <a:t># </a:t>
            </a:r>
            <a:r>
              <a:rPr lang="en-GB" dirty="0"/>
              <a:t>Update: set s argument to </a:t>
            </a:r>
            <a:r>
              <a:rPr lang="en-GB" dirty="0" err="1" smtClean="0"/>
              <a:t>np_pop</a:t>
            </a:r>
            <a:endParaRPr lang="en-GB" dirty="0" smtClean="0"/>
          </a:p>
          <a:p>
            <a:r>
              <a:rPr lang="en-GB" dirty="0" err="1" smtClean="0"/>
              <a:t>plt.scatter</a:t>
            </a:r>
            <a:r>
              <a:rPr lang="en-GB" dirty="0" smtClean="0"/>
              <a:t>(</a:t>
            </a:r>
            <a:r>
              <a:rPr lang="en-GB" dirty="0" err="1" smtClean="0"/>
              <a:t>gdp_cap</a:t>
            </a:r>
            <a:r>
              <a:rPr lang="en-GB" dirty="0"/>
              <a:t>, </a:t>
            </a:r>
            <a:r>
              <a:rPr lang="en-GB" dirty="0" err="1"/>
              <a:t>life_exp</a:t>
            </a:r>
            <a:r>
              <a:rPr lang="en-GB" dirty="0"/>
              <a:t>, s = </a:t>
            </a:r>
            <a:r>
              <a:rPr lang="en-GB" dirty="0" err="1"/>
              <a:t>np_pop</a:t>
            </a:r>
            <a:r>
              <a:rPr lang="en-GB" dirty="0" smtClean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# Previous customizations</a:t>
            </a:r>
          </a:p>
          <a:p>
            <a:r>
              <a:rPr lang="en-GB" dirty="0" err="1"/>
              <a:t>plt.xscale</a:t>
            </a:r>
            <a:r>
              <a:rPr lang="en-GB" dirty="0"/>
              <a:t>('log') </a:t>
            </a:r>
          </a:p>
          <a:p>
            <a:r>
              <a:rPr lang="en-GB" dirty="0" err="1"/>
              <a:t>plt.xlabel</a:t>
            </a:r>
            <a:r>
              <a:rPr lang="en-GB" dirty="0"/>
              <a:t>('GDP per Capita [in USD]')</a:t>
            </a:r>
          </a:p>
          <a:p>
            <a:r>
              <a:rPr lang="en-GB" dirty="0" err="1"/>
              <a:t>plt.ylabel</a:t>
            </a:r>
            <a:r>
              <a:rPr lang="en-GB" dirty="0"/>
              <a:t>('Life Expectancy [in years]')</a:t>
            </a:r>
          </a:p>
          <a:p>
            <a:r>
              <a:rPr lang="en-GB" dirty="0" err="1"/>
              <a:t>plt.title</a:t>
            </a:r>
            <a:r>
              <a:rPr lang="en-GB" dirty="0"/>
              <a:t>('World Development in 2007')</a:t>
            </a:r>
          </a:p>
          <a:p>
            <a:r>
              <a:rPr lang="en-GB" dirty="0" err="1"/>
              <a:t>plt.xticks</a:t>
            </a:r>
            <a:r>
              <a:rPr lang="en-GB" dirty="0"/>
              <a:t>([1000, 10000, 100000],['1k', '10k', '100k'])</a:t>
            </a:r>
          </a:p>
          <a:p>
            <a:r>
              <a:rPr lang="en-GB" dirty="0"/>
              <a:t># Display the plot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8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Simple line 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to draw a sequence of lines (x1, y1) (x2, y2) (x3,y3) (x4, y4) (x5,y5) (x6, y6) (x7,y7)</a:t>
            </a:r>
          </a:p>
          <a:p>
            <a:r>
              <a:rPr lang="en-NZ" dirty="0" smtClean="0"/>
              <a:t>You can use the default value for x1, x2, x3, x4, </a:t>
            </a:r>
            <a:r>
              <a:rPr lang="en-NZ" dirty="0"/>
              <a:t>x</a:t>
            </a:r>
            <a:r>
              <a:rPr lang="en-NZ" dirty="0" smtClean="0"/>
              <a:t>5,e.g. 0, 1, 2, 3, 4, 5, 6</a:t>
            </a:r>
          </a:p>
          <a:p>
            <a:r>
              <a:rPr lang="en-NZ" dirty="0" smtClean="0"/>
              <a:t>Then you need a sequence of numbers y1, y2, y3, y4, y5, y6, y7</a:t>
            </a:r>
          </a:p>
          <a:p>
            <a:r>
              <a:rPr lang="en-NZ" dirty="0" smtClean="0"/>
              <a:t>Can use list or </a:t>
            </a:r>
            <a:r>
              <a:rPr lang="en-NZ" dirty="0" err="1" smtClean="0"/>
              <a:t>Numpy</a:t>
            </a:r>
            <a:r>
              <a:rPr lang="en-NZ" dirty="0" smtClean="0"/>
              <a:t> array, </a:t>
            </a:r>
          </a:p>
          <a:p>
            <a:endParaRPr lang="en-NZ" dirty="0"/>
          </a:p>
          <a:p>
            <a:pPr marL="0" indent="0">
              <a:buNone/>
            </a:pPr>
            <a:r>
              <a:rPr lang="en-NZ" dirty="0" smtClean="0"/>
              <a:t> %</a:t>
            </a:r>
            <a:r>
              <a:rPr lang="en-NZ" dirty="0" err="1" smtClean="0"/>
              <a:t>matplotlib</a:t>
            </a:r>
            <a:r>
              <a:rPr lang="en-NZ" dirty="0" smtClean="0"/>
              <a:t> inline</a:t>
            </a:r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dirty="0" smtClean="0"/>
              <a:t>import </a:t>
            </a:r>
            <a:r>
              <a:rPr lang="en-NZ" dirty="0" err="1" smtClean="0"/>
              <a:t>matplotlib.pyplot</a:t>
            </a:r>
            <a:r>
              <a:rPr lang="en-NZ" dirty="0" smtClean="0"/>
              <a:t> as </a:t>
            </a:r>
            <a:r>
              <a:rPr lang="en-NZ" dirty="0" err="1" smtClean="0"/>
              <a:t>plt</a:t>
            </a:r>
            <a:endParaRPr lang="en-NZ" dirty="0" smtClean="0"/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dirty="0" err="1" smtClean="0"/>
              <a:t>plt.plot</a:t>
            </a:r>
            <a:r>
              <a:rPr lang="en-NZ" dirty="0" smtClean="0"/>
              <a:t>([30, 70, 20,50,40,60,30])</a:t>
            </a:r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dirty="0" err="1" smtClean="0"/>
              <a:t>plt.show</a:t>
            </a:r>
            <a:r>
              <a:rPr lang="en-NZ" dirty="0" smtClean="0"/>
              <a:t>()</a:t>
            </a:r>
            <a:endParaRPr lang="en-NZ" dirty="0"/>
          </a:p>
          <a:p>
            <a:pPr marL="0" indent="0">
              <a:buNone/>
            </a:pPr>
            <a:endParaRPr lang="en-NZ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88" y="3213890"/>
            <a:ext cx="4725477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Line plot using data in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Read data from a file to a </a:t>
            </a:r>
            <a:r>
              <a:rPr lang="en-NZ" dirty="0" err="1" smtClean="0"/>
              <a:t>Numpy</a:t>
            </a:r>
            <a:r>
              <a:rPr lang="en-NZ" dirty="0" smtClean="0"/>
              <a:t> array</a:t>
            </a:r>
          </a:p>
          <a:p>
            <a:r>
              <a:rPr lang="en-NZ" dirty="0" smtClean="0"/>
              <a:t>Line plot</a:t>
            </a:r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dirty="0" smtClean="0"/>
              <a:t>   import </a:t>
            </a:r>
            <a:r>
              <a:rPr lang="en-NZ" dirty="0" err="1" smtClean="0"/>
              <a:t>numpy</a:t>
            </a:r>
            <a:r>
              <a:rPr lang="en-NZ" dirty="0" smtClean="0"/>
              <a:t> as np</a:t>
            </a:r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dirty="0" smtClean="0"/>
              <a:t>   import </a:t>
            </a:r>
            <a:r>
              <a:rPr lang="en-NZ" dirty="0" err="1" smtClean="0"/>
              <a:t>matplotlib.pyplot</a:t>
            </a:r>
            <a:r>
              <a:rPr lang="en-NZ" dirty="0" smtClean="0"/>
              <a:t> as </a:t>
            </a:r>
            <a:r>
              <a:rPr lang="en-NZ" dirty="0" err="1" smtClean="0"/>
              <a:t>plt</a:t>
            </a: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 smtClean="0"/>
              <a:t>    data = </a:t>
            </a:r>
            <a:r>
              <a:rPr lang="en-NZ" dirty="0" err="1" smtClean="0"/>
              <a:t>np.loadtxt</a:t>
            </a:r>
            <a:r>
              <a:rPr lang="en-NZ" dirty="0" smtClean="0"/>
              <a:t>("data2.txt")</a:t>
            </a:r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dirty="0" smtClean="0"/>
              <a:t>   print(data)</a:t>
            </a:r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dirty="0" smtClean="0"/>
              <a:t>   </a:t>
            </a:r>
            <a:r>
              <a:rPr lang="en-NZ" dirty="0" err="1" smtClean="0"/>
              <a:t>plt.plot</a:t>
            </a:r>
            <a:r>
              <a:rPr lang="en-NZ" dirty="0" smtClean="0"/>
              <a:t>(data)</a:t>
            </a:r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dirty="0" smtClean="0"/>
              <a:t>   </a:t>
            </a:r>
            <a:r>
              <a:rPr lang="en-NZ" dirty="0" err="1" smtClean="0"/>
              <a:t>plt.show</a:t>
            </a:r>
            <a:r>
              <a:rPr lang="en-NZ" dirty="0" smtClean="0"/>
              <a:t>()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71" y="2668945"/>
            <a:ext cx="4725477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1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0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0000"/>
      </a:accent1>
      <a:accent2>
        <a:srgbClr val="3333CC"/>
      </a:accent2>
      <a:accent3>
        <a:srgbClr val="008000"/>
      </a:accent3>
      <a:accent4>
        <a:srgbClr val="000000"/>
      </a:accent4>
      <a:accent5>
        <a:srgbClr val="7030A0"/>
      </a:accent5>
      <a:accent6>
        <a:srgbClr val="FFFFCC"/>
      </a:accent6>
      <a:hlink>
        <a:srgbClr val="0000FF"/>
      </a:hlink>
      <a:folHlink>
        <a:srgbClr val="0000FF"/>
      </a:folHlink>
    </a:clrScheme>
    <a:fontScheme name="102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l">
          <a:defRPr sz="18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10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4873beb7-5857-4685-be1f-d57550cc96c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12022</TotalTime>
  <Words>4327</Words>
  <Application>Microsoft Office PowerPoint</Application>
  <PresentationFormat>Widescreen</PresentationFormat>
  <Paragraphs>791</Paragraphs>
  <Slides>73</Slides>
  <Notes>2</Notes>
  <HiddenSlides>66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 Unicode MS</vt:lpstr>
      <vt:lpstr>Euphemia</vt:lpstr>
      <vt:lpstr>Arial</vt:lpstr>
      <vt:lpstr>102</vt:lpstr>
      <vt:lpstr>Programming for the Natural and Social Sciences COMP 132       2019 T2    . </vt:lpstr>
      <vt:lpstr>Admin</vt:lpstr>
      <vt:lpstr>Weekly plan</vt:lpstr>
      <vt:lpstr>Data Science </vt:lpstr>
      <vt:lpstr>Matplotlib and its Gallery</vt:lpstr>
      <vt:lpstr>matplotlib</vt:lpstr>
      <vt:lpstr>Functions in matplotlib.pyplot</vt:lpstr>
      <vt:lpstr>Simple line plot</vt:lpstr>
      <vt:lpstr>Line plot using data in a file</vt:lpstr>
      <vt:lpstr>Line plot</vt:lpstr>
      <vt:lpstr>Exercise</vt:lpstr>
      <vt:lpstr>Simple bar plot</vt:lpstr>
      <vt:lpstr>Simple bar chart</vt:lpstr>
      <vt:lpstr>Data Visualization</vt:lpstr>
      <vt:lpstr>Histogram</vt:lpstr>
      <vt:lpstr>Labels, title, scales</vt:lpstr>
      <vt:lpstr>Optional: matplotlib has an object-oriented interface </vt:lpstr>
      <vt:lpstr>Data Visualisation case study</vt:lpstr>
      <vt:lpstr>Visualisation tasks:</vt:lpstr>
      <vt:lpstr>Writing notes during programming</vt:lpstr>
      <vt:lpstr>Matplotlib notes (optional, not used in code)</vt:lpstr>
      <vt:lpstr>Scipy to find the peaks</vt:lpstr>
      <vt:lpstr>Today</vt:lpstr>
      <vt:lpstr>Term test: Sep 5, Thursday</vt:lpstr>
      <vt:lpstr>How it works</vt:lpstr>
      <vt:lpstr>Rules</vt:lpstr>
      <vt:lpstr>Topic covered in test</vt:lpstr>
      <vt:lpstr>Prepare for the test</vt:lpstr>
      <vt:lpstr>Strategy</vt:lpstr>
      <vt:lpstr>Exercise</vt:lpstr>
      <vt:lpstr>PowerPoint Presentation</vt:lpstr>
      <vt:lpstr>tuple is a built in data type </vt:lpstr>
      <vt:lpstr>tuple</vt:lpstr>
      <vt:lpstr>Tuple is similar to list</vt:lpstr>
      <vt:lpstr>Tuple is not a list, because it is "immutable" </vt:lpstr>
      <vt:lpstr>Tuple operations</vt:lpstr>
      <vt:lpstr>Python is special</vt:lpstr>
      <vt:lpstr>Iterating a sequence of tuples</vt:lpstr>
      <vt:lpstr>Immutable or Mutable</vt:lpstr>
      <vt:lpstr>Mutable or immutable</vt:lpstr>
      <vt:lpstr>Mutable or immutable</vt:lpstr>
      <vt:lpstr>Later in the course</vt:lpstr>
      <vt:lpstr>More Python, More programming</vt:lpstr>
      <vt:lpstr>Dictionaries</vt:lpstr>
      <vt:lpstr>Adding keys and replacing values</vt:lpstr>
      <vt:lpstr>Accessing values</vt:lpstr>
      <vt:lpstr>Add a new key value pairs to a dictionary</vt:lpstr>
      <vt:lpstr>Removing keys</vt:lpstr>
      <vt:lpstr>Changing a dictionary</vt:lpstr>
      <vt:lpstr>Dictionary instance methods</vt:lpstr>
      <vt:lpstr>Try the methods</vt:lpstr>
      <vt:lpstr>Traversing a dictionary</vt:lpstr>
      <vt:lpstr>Traversing a dictionary </vt:lpstr>
      <vt:lpstr>Traversing a dictionary</vt:lpstr>
      <vt:lpstr>Representing 2D data</vt:lpstr>
      <vt:lpstr>Exercise</vt:lpstr>
      <vt:lpstr>Exercise continued</vt:lpstr>
      <vt:lpstr>Review</vt:lpstr>
      <vt:lpstr>Dictionary can hold different data types</vt:lpstr>
      <vt:lpstr>Exercise (dictionary with different type of values)</vt:lpstr>
      <vt:lpstr>Dictionaries are not ordered</vt:lpstr>
      <vt:lpstr>The 'in' Operator </vt:lpstr>
      <vt:lpstr>Exercise</vt:lpstr>
      <vt:lpstr>Exercise</vt:lpstr>
      <vt:lpstr>Exercise</vt:lpstr>
      <vt:lpstr>Histogram</vt:lpstr>
      <vt:lpstr>Number of bins</vt:lpstr>
      <vt:lpstr>More bins</vt:lpstr>
      <vt:lpstr>Scatter, Labels</vt:lpstr>
      <vt:lpstr>yticks example</vt:lpstr>
      <vt:lpstr>xticks</vt:lpstr>
      <vt:lpstr>PowerPoint Presentation</vt:lpstr>
      <vt:lpstr>code</vt:lpstr>
    </vt:vector>
  </TitlesOfParts>
  <Company>Victoria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COMP132</dc:title>
  <dc:creator>Xiaoying Gao</dc:creator>
  <cp:lastModifiedBy>Xiaoying Gao</cp:lastModifiedBy>
  <cp:revision>130</cp:revision>
  <cp:lastPrinted>2019-08-13T00:24:34Z</cp:lastPrinted>
  <dcterms:created xsi:type="dcterms:W3CDTF">2018-05-24T18:50:27Z</dcterms:created>
  <dcterms:modified xsi:type="dcterms:W3CDTF">2019-08-14T20:01:09Z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