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7" r:id="rId1"/>
    <p:sldMasterId id="2147483770" r:id="rId2"/>
    <p:sldMasterId id="2147483768" r:id="rId3"/>
  </p:sldMasterIdLst>
  <p:notesMasterIdLst>
    <p:notesMasterId r:id="rId81"/>
  </p:notesMasterIdLst>
  <p:handoutMasterIdLst>
    <p:handoutMasterId r:id="rId82"/>
  </p:handoutMasterIdLst>
  <p:sldIdLst>
    <p:sldId id="272" r:id="rId4"/>
    <p:sldId id="355" r:id="rId5"/>
    <p:sldId id="556" r:id="rId6"/>
    <p:sldId id="557" r:id="rId7"/>
    <p:sldId id="345" r:id="rId8"/>
    <p:sldId id="311" r:id="rId9"/>
    <p:sldId id="323" r:id="rId10"/>
    <p:sldId id="542" r:id="rId11"/>
    <p:sldId id="555" r:id="rId12"/>
    <p:sldId id="487" r:id="rId13"/>
    <p:sldId id="543" r:id="rId14"/>
    <p:sldId id="544" r:id="rId15"/>
    <p:sldId id="312" r:id="rId16"/>
    <p:sldId id="354" r:id="rId17"/>
    <p:sldId id="324" r:id="rId18"/>
    <p:sldId id="336" r:id="rId19"/>
    <p:sldId id="471" r:id="rId20"/>
    <p:sldId id="472" r:id="rId21"/>
    <p:sldId id="562" r:id="rId22"/>
    <p:sldId id="505" r:id="rId23"/>
    <p:sldId id="541" r:id="rId24"/>
    <p:sldId id="491" r:id="rId25"/>
    <p:sldId id="540" r:id="rId26"/>
    <p:sldId id="495" r:id="rId27"/>
    <p:sldId id="496" r:id="rId28"/>
    <p:sldId id="351" r:id="rId29"/>
    <p:sldId id="558" r:id="rId30"/>
    <p:sldId id="559" r:id="rId31"/>
    <p:sldId id="352" r:id="rId32"/>
    <p:sldId id="499" r:id="rId33"/>
    <p:sldId id="502" r:id="rId34"/>
    <p:sldId id="483" r:id="rId35"/>
    <p:sldId id="518" r:id="rId36"/>
    <p:sldId id="520" r:id="rId37"/>
    <p:sldId id="545" r:id="rId38"/>
    <p:sldId id="317" r:id="rId39"/>
    <p:sldId id="532" r:id="rId40"/>
    <p:sldId id="536" r:id="rId41"/>
    <p:sldId id="548" r:id="rId42"/>
    <p:sldId id="549" r:id="rId43"/>
    <p:sldId id="533" r:id="rId44"/>
    <p:sldId id="550" r:id="rId45"/>
    <p:sldId id="446" r:id="rId46"/>
    <p:sldId id="546" r:id="rId47"/>
    <p:sldId id="364" r:id="rId48"/>
    <p:sldId id="464" r:id="rId49"/>
    <p:sldId id="465" r:id="rId50"/>
    <p:sldId id="510" r:id="rId51"/>
    <p:sldId id="512" r:id="rId52"/>
    <p:sldId id="513" r:id="rId53"/>
    <p:sldId id="528" r:id="rId54"/>
    <p:sldId id="529" r:id="rId55"/>
    <p:sldId id="530" r:id="rId56"/>
    <p:sldId id="334" r:id="rId57"/>
    <p:sldId id="445" r:id="rId58"/>
    <p:sldId id="560" r:id="rId59"/>
    <p:sldId id="561" r:id="rId60"/>
    <p:sldId id="326" r:id="rId61"/>
    <p:sldId id="461" r:id="rId62"/>
    <p:sldId id="462" r:id="rId63"/>
    <p:sldId id="349" r:id="rId64"/>
    <p:sldId id="358" r:id="rId65"/>
    <p:sldId id="449" r:id="rId66"/>
    <p:sldId id="450" r:id="rId67"/>
    <p:sldId id="451" r:id="rId68"/>
    <p:sldId id="452" r:id="rId69"/>
    <p:sldId id="361" r:id="rId70"/>
    <p:sldId id="442" r:id="rId71"/>
    <p:sldId id="443" r:id="rId72"/>
    <p:sldId id="315" r:id="rId73"/>
    <p:sldId id="538" r:id="rId74"/>
    <p:sldId id="537" r:id="rId75"/>
    <p:sldId id="488" r:id="rId76"/>
    <p:sldId id="489" r:id="rId77"/>
    <p:sldId id="490" r:id="rId78"/>
    <p:sldId id="551" r:id="rId79"/>
    <p:sldId id="552" r:id="rId80"/>
  </p:sldIdLst>
  <p:sldSz cx="9144000" cy="5143500" type="screen16x9"/>
  <p:notesSz cx="7099300" cy="10234613"/>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evads" id="{1FAD1ABF-089D-455E-B1C3-A7DF80C39BDF}">
          <p14:sldIdLst>
            <p14:sldId id="272"/>
          </p14:sldIdLst>
        </p14:section>
        <p14:section name="Dalāmības pazīmes: Uzdevumi" id="{FB066C65-F7CA-4AF5-B41D-84F0C86FD2FE}">
          <p14:sldIdLst>
            <p14:sldId id="355"/>
            <p14:sldId id="556"/>
            <p14:sldId id="557"/>
            <p14:sldId id="345"/>
          </p14:sldIdLst>
        </p14:section>
        <p14:section name="Kongruenču klases" id="{0360F507-1377-4E48-A3FA-98DC0FBBD6FB}">
          <p14:sldIdLst>
            <p14:sldId id="311"/>
            <p14:sldId id="323"/>
            <p14:sldId id="542"/>
            <p14:sldId id="555"/>
            <p14:sldId id="487"/>
            <p14:sldId id="543"/>
            <p14:sldId id="544"/>
            <p14:sldId id="312"/>
            <p14:sldId id="354"/>
          </p14:sldIdLst>
        </p14:section>
        <p14:section name="Kongruenču īpašības" id="{614417D2-6F27-408A-9153-342EAD0363CD}">
          <p14:sldIdLst>
            <p14:sldId id="324"/>
            <p14:sldId id="336"/>
            <p14:sldId id="471"/>
            <p14:sldId id="472"/>
            <p14:sldId id="562"/>
          </p14:sldIdLst>
        </p14:section>
        <p14:section name="Dalāmības pazīmes" id="{8BD53EA9-C78E-406B-9E45-048E41C4DA71}">
          <p14:sldIdLst>
            <p14:sldId id="505"/>
            <p14:sldId id="541"/>
            <p14:sldId id="491"/>
            <p14:sldId id="540"/>
            <p14:sldId id="495"/>
            <p14:sldId id="496"/>
            <p14:sldId id="351"/>
            <p14:sldId id="558"/>
            <p14:sldId id="559"/>
            <p14:sldId id="352"/>
            <p14:sldId id="499"/>
            <p14:sldId id="502"/>
            <p14:sldId id="483"/>
            <p14:sldId id="518"/>
            <p14:sldId id="520"/>
            <p14:sldId id="545"/>
          </p14:sldIdLst>
        </p14:section>
        <p14:section name="Mazā Fermā teorēma" id="{0CBF2EFC-7D14-4FA1-B732-0A6A91DBC4E9}">
          <p14:sldIdLst>
            <p14:sldId id="317"/>
            <p14:sldId id="532"/>
            <p14:sldId id="536"/>
            <p14:sldId id="548"/>
            <p14:sldId id="549"/>
            <p14:sldId id="533"/>
            <p14:sldId id="550"/>
            <p14:sldId id="446"/>
            <p14:sldId id="546"/>
          </p14:sldIdLst>
        </p14:section>
        <p14:section name="Pretrunas modulis" id="{CAFDB52F-8A59-463B-BFB7-E16C973076F9}">
          <p14:sldIdLst>
            <p14:sldId id="364"/>
            <p14:sldId id="464"/>
            <p14:sldId id="465"/>
            <p14:sldId id="510"/>
            <p14:sldId id="512"/>
            <p14:sldId id="513"/>
            <p14:sldId id="528"/>
            <p14:sldId id="529"/>
            <p14:sldId id="530"/>
          </p14:sldIdLst>
        </p14:section>
        <p14:section name="Eilera funkcija" id="{A9BDE06E-C4B2-4E1E-A469-19207658312D}">
          <p14:sldIdLst>
            <p14:sldId id="334"/>
            <p14:sldId id="445"/>
            <p14:sldId id="560"/>
            <p14:sldId id="561"/>
            <p14:sldId id="326"/>
            <p14:sldId id="461"/>
            <p14:sldId id="462"/>
            <p14:sldId id="349"/>
            <p14:sldId id="358"/>
            <p14:sldId id="449"/>
            <p14:sldId id="450"/>
            <p14:sldId id="451"/>
            <p14:sldId id="452"/>
          </p14:sldIdLst>
        </p14:section>
        <p14:section name="Cikliski procesi" id="{33ACBBB8-62A8-42C7-8E38-EBD5D243D45D}">
          <p14:sldIdLst>
            <p14:sldId id="361"/>
            <p14:sldId id="442"/>
            <p14:sldId id="443"/>
            <p14:sldId id="315"/>
            <p14:sldId id="538"/>
            <p14:sldId id="537"/>
            <p14:sldId id="488"/>
            <p14:sldId id="489"/>
            <p14:sldId id="490"/>
          </p14:sldIdLst>
        </p14:section>
        <p14:section name="Tipisks piemērs" id="{591BE5AA-EFF8-4729-B6F1-62099B1533BB}">
          <p14:sldIdLst>
            <p14:sldId id="551"/>
            <p14:sldId id="552"/>
          </p14:sldIdLst>
        </p14:section>
      </p14:sectionLst>
    </p:ext>
    <p:ext uri="{EFAFB233-063F-42B5-8137-9DF3F51BA10A}">
      <p15:sldGuideLst xmlns:p15="http://schemas.microsoft.com/office/powerpoint/2012/main">
        <p15:guide id="1" orient="horz" pos="3064">
          <p15:clr>
            <a:srgbClr val="A4A3A4"/>
          </p15:clr>
        </p15:guide>
        <p15:guide id="2" pos="220">
          <p15:clr>
            <a:srgbClr val="A4A3A4"/>
          </p15:clr>
        </p15:guide>
        <p15:guide id="3" pos="5546">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6"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333FF"/>
    <a:srgbClr val="000000"/>
    <a:srgbClr val="FF9999"/>
    <a:srgbClr val="CC99FF"/>
    <a:srgbClr val="9CBDD8"/>
    <a:srgbClr val="00395E"/>
    <a:srgbClr val="FF6C0C"/>
    <a:srgbClr val="299D37"/>
    <a:srgbClr val="808080"/>
    <a:srgbClr val="4D4D4D"/>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204" autoAdjust="0"/>
    <p:restoredTop sz="65175" autoAdjust="0"/>
  </p:normalViewPr>
  <p:slideViewPr>
    <p:cSldViewPr snapToGrid="0" snapToObjects="1" showGuides="1">
      <p:cViewPr varScale="1">
        <p:scale>
          <a:sx n="99" d="100"/>
          <a:sy n="99" d="100"/>
        </p:scale>
        <p:origin x="1968" y="96"/>
      </p:cViewPr>
      <p:guideLst>
        <p:guide orient="horz" pos="3064"/>
        <p:guide pos="220"/>
        <p:guide pos="5546"/>
      </p:guideLst>
    </p:cSldViewPr>
  </p:slideViewPr>
  <p:outlineViewPr>
    <p:cViewPr>
      <p:scale>
        <a:sx n="33" d="100"/>
        <a:sy n="33" d="100"/>
      </p:scale>
      <p:origin x="0" y="0"/>
    </p:cViewPr>
  </p:outlineViewPr>
  <p:notesTextViewPr>
    <p:cViewPr>
      <p:scale>
        <a:sx n="3" d="2"/>
        <a:sy n="3" d="2"/>
      </p:scale>
      <p:origin x="0" y="0"/>
    </p:cViewPr>
  </p:notesTextViewPr>
  <p:sorterViewPr>
    <p:cViewPr>
      <p:scale>
        <a:sx n="100" d="100"/>
        <a:sy n="100" d="100"/>
      </p:scale>
      <p:origin x="0" y="4326"/>
    </p:cViewPr>
  </p:sorterViewPr>
  <p:notesViewPr>
    <p:cSldViewPr snapToGrid="0" snapToObjects="1" showGuides="1">
      <p:cViewPr>
        <p:scale>
          <a:sx n="70" d="100"/>
          <a:sy n="70" d="100"/>
        </p:scale>
        <p:origin x="-3048" y="-58"/>
      </p:cViewPr>
      <p:guideLst>
        <p:guide orient="horz" pos="3224"/>
        <p:guide pos="2236"/>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84" Type="http://schemas.openxmlformats.org/officeDocument/2006/relationships/viewProps" Target="viewProps.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slide" Target="slides/slide76.xml"/><Relationship Id="rId5" Type="http://schemas.openxmlformats.org/officeDocument/2006/relationships/slide" Target="slides/slide2.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slide" Target="slides/slide77.xml"/><Relationship Id="rId85" Type="http://schemas.openxmlformats.org/officeDocument/2006/relationships/theme" Target="theme/theme1.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slide" Target="slides/slide75.xml"/><Relationship Id="rId81" Type="http://schemas.openxmlformats.org/officeDocument/2006/relationships/notesMaster" Target="notesMasters/notesMaster1.xml"/><Relationship Id="rId86"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 Id="rId61" Type="http://schemas.openxmlformats.org/officeDocument/2006/relationships/slide" Target="slides/slide58.xml"/><Relationship Id="rId8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GB"/>
          </a:p>
        </p:txBody>
      </p:sp>
      <p:sp>
        <p:nvSpPr>
          <p:cNvPr id="3" name="Date Placeholder 2"/>
          <p:cNvSpPr>
            <a:spLocks noGrp="1"/>
          </p:cNvSpPr>
          <p:nvPr>
            <p:ph type="dt" sz="quarter" idx="1"/>
          </p:nvPr>
        </p:nvSpPr>
        <p:spPr>
          <a:xfrm>
            <a:off x="4021294" y="0"/>
            <a:ext cx="3076363" cy="511731"/>
          </a:xfrm>
          <a:prstGeom prst="rect">
            <a:avLst/>
          </a:prstGeom>
        </p:spPr>
        <p:txBody>
          <a:bodyPr vert="horz" lIns="99038" tIns="49519" rIns="99038" bIns="49519" rtlCol="0"/>
          <a:lstStyle>
            <a:lvl1pPr algn="r">
              <a:defRPr sz="1300"/>
            </a:lvl1pPr>
          </a:lstStyle>
          <a:p>
            <a:fld id="{3E62D330-A21E-4CA8-B066-FB950CEE6323}" type="datetimeFigureOut">
              <a:rPr lang="en-GB" smtClean="0"/>
              <a:t>15/11/2020</a:t>
            </a:fld>
            <a:endParaRPr lang="en-GB"/>
          </a:p>
        </p:txBody>
      </p:sp>
      <p:sp>
        <p:nvSpPr>
          <p:cNvPr id="4" name="Footer Placeholder 3"/>
          <p:cNvSpPr>
            <a:spLocks noGrp="1"/>
          </p:cNvSpPr>
          <p:nvPr>
            <p:ph type="ftr" sz="quarter" idx="2"/>
          </p:nvPr>
        </p:nvSpPr>
        <p:spPr>
          <a:xfrm>
            <a:off x="0" y="9721106"/>
            <a:ext cx="3076363" cy="511731"/>
          </a:xfrm>
          <a:prstGeom prst="rect">
            <a:avLst/>
          </a:prstGeom>
        </p:spPr>
        <p:txBody>
          <a:bodyPr vert="horz" lIns="99038" tIns="49519" rIns="99038" bIns="49519" rtlCol="0" anchor="b"/>
          <a:lstStyle>
            <a:lvl1pPr algn="l">
              <a:defRPr sz="1300"/>
            </a:lvl1pPr>
          </a:lstStyle>
          <a:p>
            <a:endParaRPr lang="en-GB"/>
          </a:p>
        </p:txBody>
      </p:sp>
      <p:sp>
        <p:nvSpPr>
          <p:cNvPr id="5" name="Slide Number Placeholder 4"/>
          <p:cNvSpPr>
            <a:spLocks noGrp="1"/>
          </p:cNvSpPr>
          <p:nvPr>
            <p:ph type="sldNum" sz="quarter" idx="3"/>
          </p:nvPr>
        </p:nvSpPr>
        <p:spPr>
          <a:xfrm>
            <a:off x="4021294" y="9721106"/>
            <a:ext cx="3076363" cy="511731"/>
          </a:xfrm>
          <a:prstGeom prst="rect">
            <a:avLst/>
          </a:prstGeom>
        </p:spPr>
        <p:txBody>
          <a:bodyPr vert="horz" lIns="99038" tIns="49519" rIns="99038" bIns="49519" rtlCol="0" anchor="b"/>
          <a:lstStyle>
            <a:lvl1pPr algn="r">
              <a:defRPr sz="1300"/>
            </a:lvl1pPr>
          </a:lstStyle>
          <a:p>
            <a:fld id="{9C7C7189-B2F5-4D8E-B522-BCD40F60C82B}" type="slidenum">
              <a:rPr lang="en-GB" smtClean="0"/>
              <a:t>‹#›</a:t>
            </a:fld>
            <a:endParaRPr lang="en-GB"/>
          </a:p>
        </p:txBody>
      </p:sp>
    </p:spTree>
    <p:extLst>
      <p:ext uri="{BB962C8B-B14F-4D97-AF65-F5344CB8AC3E}">
        <p14:creationId xmlns:p14="http://schemas.microsoft.com/office/powerpoint/2010/main" val="118015648"/>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511731"/>
          </a:xfrm>
          <a:prstGeom prst="rect">
            <a:avLst/>
          </a:prstGeom>
        </p:spPr>
        <p:txBody>
          <a:bodyPr vert="horz" lIns="99038" tIns="49519" rIns="99038" bIns="49519" rtlCol="0"/>
          <a:lstStyle>
            <a:lvl1pPr algn="l">
              <a:defRPr sz="1300"/>
            </a:lvl1pPr>
          </a:lstStyle>
          <a:p>
            <a:endParaRPr lang="en-US"/>
          </a:p>
        </p:txBody>
      </p:sp>
      <p:sp>
        <p:nvSpPr>
          <p:cNvPr id="3" name="Date Placeholder 2"/>
          <p:cNvSpPr>
            <a:spLocks noGrp="1"/>
          </p:cNvSpPr>
          <p:nvPr>
            <p:ph type="dt" idx="1"/>
          </p:nvPr>
        </p:nvSpPr>
        <p:spPr>
          <a:xfrm>
            <a:off x="4021294" y="0"/>
            <a:ext cx="3076363" cy="511731"/>
          </a:xfrm>
          <a:prstGeom prst="rect">
            <a:avLst/>
          </a:prstGeom>
        </p:spPr>
        <p:txBody>
          <a:bodyPr vert="horz" lIns="99038" tIns="49519" rIns="99038" bIns="49519" rtlCol="0"/>
          <a:lstStyle>
            <a:lvl1pPr algn="r">
              <a:defRPr sz="1300"/>
            </a:lvl1pPr>
          </a:lstStyle>
          <a:p>
            <a:fld id="{6D4765DB-18AC-3F42-8A01-45EA04C553EE}" type="datetimeFigureOut">
              <a:rPr lang="en-US" smtClean="0"/>
              <a:pPr/>
              <a:t>11/15/2020</a:t>
            </a:fld>
            <a:endParaRPr lang="en-US"/>
          </a:p>
        </p:txBody>
      </p:sp>
      <p:sp>
        <p:nvSpPr>
          <p:cNvPr id="4" name="Slide Image Placeholder 3"/>
          <p:cNvSpPr>
            <a:spLocks noGrp="1" noRot="1" noChangeAspect="1"/>
          </p:cNvSpPr>
          <p:nvPr>
            <p:ph type="sldImg" idx="2"/>
          </p:nvPr>
        </p:nvSpPr>
        <p:spPr>
          <a:xfrm>
            <a:off x="139700" y="768350"/>
            <a:ext cx="6819900" cy="3836988"/>
          </a:xfrm>
          <a:prstGeom prst="rect">
            <a:avLst/>
          </a:prstGeom>
          <a:noFill/>
          <a:ln w="12700">
            <a:solidFill>
              <a:prstClr val="black"/>
            </a:solidFill>
          </a:ln>
        </p:spPr>
        <p:txBody>
          <a:bodyPr vert="horz" lIns="99038" tIns="49519" rIns="99038" bIns="49519" rtlCol="0" anchor="ctr"/>
          <a:lstStyle/>
          <a:p>
            <a:endParaRPr lang="en-US"/>
          </a:p>
        </p:txBody>
      </p:sp>
      <p:sp>
        <p:nvSpPr>
          <p:cNvPr id="5" name="Notes Placeholder 4"/>
          <p:cNvSpPr>
            <a:spLocks noGrp="1"/>
          </p:cNvSpPr>
          <p:nvPr>
            <p:ph type="body" sz="quarter" idx="3"/>
          </p:nvPr>
        </p:nvSpPr>
        <p:spPr>
          <a:xfrm>
            <a:off x="709930" y="4861441"/>
            <a:ext cx="5679440" cy="4605576"/>
          </a:xfrm>
          <a:prstGeom prst="rect">
            <a:avLst/>
          </a:prstGeom>
        </p:spPr>
        <p:txBody>
          <a:bodyPr vert="horz" lIns="99038" tIns="49519" rIns="99038" bIns="49519"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721106"/>
            <a:ext cx="3076363" cy="511731"/>
          </a:xfrm>
          <a:prstGeom prst="rect">
            <a:avLst/>
          </a:prstGeom>
        </p:spPr>
        <p:txBody>
          <a:bodyPr vert="horz" lIns="99038" tIns="49519" rIns="99038" bIns="49519" rtlCol="0" anchor="b"/>
          <a:lstStyle>
            <a:lvl1pPr algn="l">
              <a:defRPr sz="1300"/>
            </a:lvl1pPr>
          </a:lstStyle>
          <a:p>
            <a:endParaRPr lang="en-US"/>
          </a:p>
        </p:txBody>
      </p:sp>
      <p:sp>
        <p:nvSpPr>
          <p:cNvPr id="7" name="Slide Number Placeholder 6"/>
          <p:cNvSpPr>
            <a:spLocks noGrp="1"/>
          </p:cNvSpPr>
          <p:nvPr>
            <p:ph type="sldNum" sz="quarter" idx="5"/>
          </p:nvPr>
        </p:nvSpPr>
        <p:spPr>
          <a:xfrm>
            <a:off x="4021294" y="9721106"/>
            <a:ext cx="3076363" cy="511731"/>
          </a:xfrm>
          <a:prstGeom prst="rect">
            <a:avLst/>
          </a:prstGeom>
        </p:spPr>
        <p:txBody>
          <a:bodyPr vert="horz" lIns="99038" tIns="49519" rIns="99038" bIns="49519" rtlCol="0" anchor="b"/>
          <a:lstStyle>
            <a:lvl1pPr algn="r">
              <a:defRPr sz="1300"/>
            </a:lvl1pPr>
          </a:lstStyle>
          <a:p>
            <a:fld id="{2836B008-1A7D-0F4F-ABE4-6B8E2FFE7421}" type="slidenum">
              <a:rPr lang="en-US" smtClean="0"/>
              <a:pPr/>
              <a:t>‹#›</a:t>
            </a:fld>
            <a:endParaRPr lang="en-US"/>
          </a:p>
        </p:txBody>
      </p:sp>
    </p:spTree>
    <p:extLst>
      <p:ext uri="{BB962C8B-B14F-4D97-AF65-F5344CB8AC3E}">
        <p14:creationId xmlns:p14="http://schemas.microsoft.com/office/powerpoint/2010/main" val="1462301506"/>
      </p:ext>
    </p:extLst>
  </p:cSld>
  <p:clrMap bg1="lt1" tx1="dk1" bg2="lt2" tx2="dk2" accent1="accent1" accent2="accent2" accent3="accent3" accent4="accent4" accent5="accent5" accent6="accent6" hlink="hlink" folHlink="folHlink"/>
  <p:hf sldNum="0"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a:p>
        </p:txBody>
      </p:sp>
    </p:spTree>
    <p:extLst>
      <p:ext uri="{BB962C8B-B14F-4D97-AF65-F5344CB8AC3E}">
        <p14:creationId xmlns:p14="http://schemas.microsoft.com/office/powerpoint/2010/main" val="33735211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42831336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20242272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Tā kā palindromā pastāv simetrija starp cipariem, kuri ir vienādi tālu no sākuma un beigām, tad (izņemot skaitli $11$) nebūs palindromu-pirmskaitļu, kuros ir pāru skaits ciparu. Tas seko no dalāmības pazīmes ar $11$. Savukārt piecciparu palindromus atras nav grūti – jau $10001, 10101, 10201$ ir salikti skaitļi. Bet jau $10301$ ir pirmskaitlis. </a:t>
            </a:r>
          </a:p>
          <a:p>
            <a:endParaRPr lang="lv-LV" dirty="0" smtClean="0"/>
          </a:p>
          <a:p>
            <a:r>
              <a:rPr lang="lv-LV" dirty="0" smtClean="0"/>
              <a:t>**Piemērs:** Autobusa biļetei ir sešciparu numurs no $000000$ līdz $999999$. Kādu biļešu ir vairāk: tādu, kuru numuru pirmo trīs ciparu summa ir vienāda ar pēdējo trīs ciparu summu, vai tādu, kuru numurs dalās ar $11$?</a:t>
            </a:r>
          </a:p>
          <a:p>
            <a:endParaRPr lang="lv-LV" dirty="0" smtClean="0"/>
          </a:p>
          <a:p>
            <a:endParaRPr lang="en-US" dirty="0"/>
          </a:p>
        </p:txBody>
      </p:sp>
    </p:spTree>
    <p:extLst>
      <p:ext uri="{BB962C8B-B14F-4D97-AF65-F5344CB8AC3E}">
        <p14:creationId xmlns:p14="http://schemas.microsoft.com/office/powerpoint/2010/main" val="3056775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Tree>
    <p:extLst>
      <p:ext uri="{BB962C8B-B14F-4D97-AF65-F5344CB8AC3E}">
        <p14:creationId xmlns:p14="http://schemas.microsoft.com/office/powerpoint/2010/main" val="17547957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Piem</a:t>
            </a:r>
            <a:r>
              <a:rPr lang="lv-LV" dirty="0" smtClean="0"/>
              <a:t>ēri:</a:t>
            </a:r>
            <a:r>
              <a:rPr lang="lv-LV" baseline="0" dirty="0" smtClean="0"/>
              <a:t> </a:t>
            </a:r>
          </a:p>
          <a:p>
            <a:r>
              <a:rPr lang="lv-LV" baseline="0" dirty="0" smtClean="0"/>
              <a:t/>
            </a:r>
            <a:br>
              <a:rPr lang="lv-LV" baseline="0" dirty="0" smtClean="0"/>
            </a:br>
            <a:r>
              <a:rPr lang="lv-LV" baseline="0" dirty="0" smtClean="0"/>
              <a:t>1. $1001$ dalās ar $11$, jo $(1 + 0) - (0+1) = 0$ dalās ar $11$. </a:t>
            </a:r>
          </a:p>
          <a:p>
            <a:r>
              <a:rPr lang="lv-LV" baseline="0" dirty="0" smtClean="0"/>
              <a:t>2. $979$ dalās ar $11$, jo $(9+9) - 7 = 11$ dalās ar $11$</a:t>
            </a:r>
            <a:endParaRPr lang="lv-LV" dirty="0" smtClean="0"/>
          </a:p>
        </p:txBody>
      </p:sp>
    </p:spTree>
    <p:extLst>
      <p:ext uri="{BB962C8B-B14F-4D97-AF65-F5344CB8AC3E}">
        <p14:creationId xmlns:p14="http://schemas.microsoft.com/office/powerpoint/2010/main" val="654608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lv-LV" baseline="0" dirty="0" smtClean="0"/>
              <a:t> $11$ </a:t>
            </a:r>
            <a:r>
              <a:rPr lang="lv-LV" dirty="0" smtClean="0"/>
              <a:t>t.t.t., ja šim skaitlim nosvītrojot pēdējo ciparu, un atņemot no «saīsinātā» skaitļa – rezultāts dalās ar $11$.</a:t>
            </a:r>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$$11 </a:t>
            </a:r>
            <a:r>
              <a:rPr lang="en-US" dirty="0" smtClean="0"/>
              <a:t>\mid</a:t>
            </a:r>
            <a:r>
              <a:rPr lang="lv-LV" dirty="0" smtClean="0"/>
              <a:t> 10a</a:t>
            </a:r>
            <a:r>
              <a:rPr lang="lv-LV" baseline="0" dirty="0" smtClean="0"/>
              <a:t> + b </a:t>
            </a:r>
            <a:r>
              <a:rPr lang="ru-RU" baseline="0" dirty="0" smtClean="0"/>
              <a:t>\</a:t>
            </a:r>
            <a:r>
              <a:rPr lang="en-US" baseline="0" dirty="0" err="1" smtClean="0"/>
              <a:t>Leftrightarrow</a:t>
            </a:r>
            <a:r>
              <a:rPr lang="en-US" baseline="0" dirty="0" smtClean="0"/>
              <a:t> 11 </a:t>
            </a:r>
            <a:r>
              <a:rPr lang="lv-LV" dirty="0" smtClean="0"/>
              <a:t> </a:t>
            </a:r>
            <a:r>
              <a:rPr lang="en-US" dirty="0" smtClean="0"/>
              <a:t>\mid a-b.$$</a:t>
            </a:r>
          </a:p>
          <a:p>
            <a:pPr marL="0" marR="0" indent="0" algn="l" defTabSz="457200" rtl="0" eaLnBrk="1" fontAlgn="auto" latinLnBrk="0" hangingPunct="1">
              <a:lnSpc>
                <a:spcPct val="100000"/>
              </a:lnSpc>
              <a:spcBef>
                <a:spcPts val="0"/>
              </a:spcBef>
              <a:spcAft>
                <a:spcPts val="0"/>
              </a:spcAft>
              <a:buClrTx/>
              <a:buSzTx/>
              <a:buFontTx/>
              <a:buNone/>
              <a:tabLst/>
              <a:defRPr/>
            </a:pPr>
            <a:endParaRPr lang="en-US"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Skaitlis dalās ar</a:t>
            </a:r>
            <a:r>
              <a:rPr lang="en-US" baseline="0" dirty="0" smtClean="0"/>
              <a:t> $13$ </a:t>
            </a:r>
            <a:r>
              <a:rPr lang="lv-LV" dirty="0" smtClean="0"/>
              <a:t>t.t.t., ja šim skaitlim nosvītrojot pēdējo ciparu, četrkāršojot to un pieskaitot </a:t>
            </a:r>
            <a:r>
              <a:rPr lang="en-US" dirty="0" smtClean="0"/>
              <a:t>“</a:t>
            </a:r>
            <a:r>
              <a:rPr lang="lv-LV" dirty="0" smtClean="0"/>
              <a:t>saīsinātajam</a:t>
            </a:r>
            <a:r>
              <a:rPr lang="en-US" dirty="0" smtClean="0"/>
              <a:t>”</a:t>
            </a:r>
            <a:r>
              <a:rPr lang="lv-LV" dirty="0" smtClean="0"/>
              <a:t> skaitlim – rezultāts dalās ar </a:t>
            </a:r>
            <a:r>
              <a:rPr lang="en-US" dirty="0" smtClean="0"/>
              <a:t>$</a:t>
            </a:r>
            <a:r>
              <a:rPr lang="lv-LV" dirty="0" smtClean="0"/>
              <a:t>13</a:t>
            </a:r>
            <a:r>
              <a:rPr lang="en-US" dirty="0" smtClean="0"/>
              <a:t>$:</a:t>
            </a:r>
          </a:p>
          <a:p>
            <a:pPr marL="0" marR="0" indent="0" algn="l" defTabSz="457200" rtl="0" eaLnBrk="1" fontAlgn="auto" latinLnBrk="0" hangingPunct="1">
              <a:lnSpc>
                <a:spcPct val="100000"/>
              </a:lnSpc>
              <a:spcBef>
                <a:spcPts val="0"/>
              </a:spcBef>
              <a:spcAft>
                <a:spcPts val="0"/>
              </a:spcAft>
              <a:buClrTx/>
              <a:buSzTx/>
              <a:buFontTx/>
              <a:buNone/>
              <a:tabLst/>
              <a:defRPr/>
            </a:pPr>
            <a:r>
              <a:rPr lang="en-US" dirty="0" smtClean="0"/>
              <a:t>$$13 \mid</a:t>
            </a:r>
            <a:r>
              <a:rPr lang="en-US" baseline="0" dirty="0" smtClean="0"/>
              <a:t> 10a+b \</a:t>
            </a:r>
            <a:r>
              <a:rPr lang="en-US" baseline="0" dirty="0" err="1" smtClean="0"/>
              <a:t>Leftrightarrow</a:t>
            </a:r>
            <a:r>
              <a:rPr lang="en-US" baseline="0" dirty="0" smtClean="0"/>
              <a:t> 13 \mid a + 4b.$$</a:t>
            </a:r>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endParaRPr lang="lv-LV" dirty="0" smtClean="0"/>
          </a:p>
          <a:p>
            <a:endParaRPr lang="en-US" dirty="0"/>
          </a:p>
        </p:txBody>
      </p:sp>
    </p:spTree>
    <p:extLst>
      <p:ext uri="{BB962C8B-B14F-4D97-AF65-F5344CB8AC3E}">
        <p14:creationId xmlns:p14="http://schemas.microsoft.com/office/powerpoint/2010/main" val="250844301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Šo</a:t>
            </a:r>
            <a:r>
              <a:rPr lang="lv-LV" sz="1200" b="0" baseline="0" dirty="0" smtClean="0">
                <a:sym typeface="Wingdings" panose="05000000000000000000" pitchFamily="2" charset="2"/>
              </a:rPr>
              <a:t> dalāmības pazīmi pamato līdzīgi kā dalāmības pazīmi ar $11$. </a:t>
            </a:r>
            <a:endParaRPr lang="lv-LV" sz="1200" b="0"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lv-LV" sz="1200" b="1" dirty="0" smtClean="0">
              <a:sym typeface="Wingdings" panose="05000000000000000000" pitchFamily="2" charset="2"/>
            </a:endParaRPr>
          </a:p>
          <a:p>
            <a:pPr marL="0" marR="0" indent="0" algn="l" defTabSz="457200" rtl="0" eaLnBrk="1" fontAlgn="auto" latinLnBrk="0" hangingPunct="1">
              <a:lnSpc>
                <a:spcPct val="100000"/>
              </a:lnSpc>
              <a:spcBef>
                <a:spcPts val="0"/>
              </a:spcBef>
              <a:spcAft>
                <a:spcPts val="0"/>
              </a:spcAft>
              <a:buClrTx/>
              <a:buSzTx/>
              <a:buFontTx/>
              <a:buNone/>
              <a:tabLst/>
              <a:defRPr/>
            </a:pPr>
            <a:r>
              <a:rPr lang="lv-LV" sz="1200" b="0" dirty="0" smtClean="0">
                <a:sym typeface="Wingdings" panose="05000000000000000000" pitchFamily="2" charset="2"/>
              </a:rPr>
              <a:t>**Cits piemērs:**</a:t>
            </a:r>
            <a:r>
              <a:rPr lang="lv-LV" sz="1200" b="0" baseline="0" dirty="0" smtClean="0">
                <a:sym typeface="Wingdings" panose="05000000000000000000" pitchFamily="2" charset="2"/>
              </a:rPr>
              <a:t> </a:t>
            </a:r>
            <a:r>
              <a:rPr lang="lv-LV" sz="1200" b="0" dirty="0" smtClean="0">
                <a:sym typeface="Wingdings" panose="05000000000000000000" pitchFamily="2" charset="2"/>
              </a:rPr>
              <a:t>$</a:t>
            </a:r>
            <a:r>
              <a:rPr lang="en-US" sz="1200" dirty="0" smtClean="0"/>
              <a:t>729183</a:t>
            </a:r>
            <a:r>
              <a:rPr lang="lv-LV" sz="1200" dirty="0" smtClean="0"/>
              <a:t>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(729)(183)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183 – 729 </a:t>
            </a:r>
            <a:r>
              <a:rPr lang="en-US" sz="1200" dirty="0" smtClean="0">
                <a:sym typeface="Wingdings" panose="05000000000000000000" pitchFamily="2" charset="2"/>
              </a:rPr>
              <a:t>\</a:t>
            </a:r>
            <a:r>
              <a:rPr lang="en-US" sz="1200" dirty="0" err="1" smtClean="0">
                <a:sym typeface="Wingdings" panose="05000000000000000000" pitchFamily="2" charset="2"/>
              </a:rPr>
              <a:t>rightarrow</a:t>
            </a:r>
            <a:r>
              <a:rPr lang="lv-LV" sz="1200" dirty="0" smtClean="0">
                <a:sym typeface="Wingdings" panose="05000000000000000000" pitchFamily="2" charset="2"/>
              </a:rPr>
              <a:t>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a:t>
            </a:r>
            <a:br>
              <a:rPr lang="lv-LV" sz="1200" dirty="0" smtClean="0">
                <a:sym typeface="Wingdings" panose="05000000000000000000" pitchFamily="2" charset="2"/>
              </a:rPr>
            </a:br>
            <a:r>
              <a:rPr lang="lv-LV" sz="1200" dirty="0" smtClean="0">
                <a:sym typeface="Wingdings" panose="05000000000000000000" pitchFamily="2" charset="2"/>
              </a:rPr>
              <a:t>Tā kā </a:t>
            </a:r>
            <a:r>
              <a:rPr lang="en-US" sz="1200" dirty="0" smtClean="0">
                <a:sym typeface="Wingdings" panose="05000000000000000000" pitchFamily="2" charset="2"/>
              </a:rPr>
              <a:t>$-</a:t>
            </a:r>
            <a:r>
              <a:rPr lang="lv-LV" sz="1200" dirty="0" smtClean="0">
                <a:sym typeface="Wingdings" panose="05000000000000000000" pitchFamily="2" charset="2"/>
              </a:rPr>
              <a:t>546</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tad arī </a:t>
            </a:r>
            <a:r>
              <a:rPr lang="en-US" sz="1200" dirty="0" smtClean="0">
                <a:sym typeface="Wingdings" panose="05000000000000000000" pitchFamily="2" charset="2"/>
              </a:rPr>
              <a:t>$</a:t>
            </a:r>
            <a:r>
              <a:rPr lang="lv-LV" sz="1200" dirty="0" smtClean="0">
                <a:sym typeface="Wingdings" panose="05000000000000000000" pitchFamily="2" charset="2"/>
              </a:rPr>
              <a:t>729183</a:t>
            </a:r>
            <a:r>
              <a:rPr lang="en-US" sz="1200" dirty="0" smtClean="0">
                <a:sym typeface="Wingdings" panose="05000000000000000000" pitchFamily="2" charset="2"/>
              </a:rPr>
              <a:t>$</a:t>
            </a:r>
            <a:r>
              <a:rPr lang="lv-LV" sz="1200" dirty="0" smtClean="0">
                <a:sym typeface="Wingdings" panose="05000000000000000000" pitchFamily="2" charset="2"/>
              </a:rPr>
              <a:t> dalās ar </a:t>
            </a:r>
            <a:r>
              <a:rPr lang="en-US" sz="1200" dirty="0" smtClean="0">
                <a:sym typeface="Wingdings" panose="05000000000000000000" pitchFamily="2" charset="2"/>
              </a:rPr>
              <a:t>$</a:t>
            </a:r>
            <a:r>
              <a:rPr lang="lv-LV" sz="1200" dirty="0" smtClean="0">
                <a:sym typeface="Wingdings" panose="05000000000000000000" pitchFamily="2" charset="2"/>
              </a:rPr>
              <a:t>7</a:t>
            </a:r>
            <a:r>
              <a:rPr lang="en-US" sz="1200" dirty="0" smtClean="0">
                <a:sym typeface="Wingdings" panose="05000000000000000000" pitchFamily="2" charset="2"/>
              </a:rPr>
              <a:t>$</a:t>
            </a:r>
            <a:r>
              <a:rPr lang="lv-LV" sz="1200" dirty="0" smtClean="0">
                <a:sym typeface="Wingdings" panose="05000000000000000000" pitchFamily="2" charset="2"/>
              </a:rPr>
              <a:t> un </a:t>
            </a:r>
            <a:r>
              <a:rPr lang="en-US" sz="1200" dirty="0" smtClean="0">
                <a:sym typeface="Wingdings" panose="05000000000000000000" pitchFamily="2" charset="2"/>
              </a:rPr>
              <a:t>$</a:t>
            </a:r>
            <a:r>
              <a:rPr lang="lv-LV" sz="1200" dirty="0" smtClean="0">
                <a:sym typeface="Wingdings" panose="05000000000000000000" pitchFamily="2" charset="2"/>
              </a:rPr>
              <a:t>13</a:t>
            </a:r>
            <a:r>
              <a:rPr lang="en-US" sz="1200" dirty="0" smtClean="0">
                <a:sym typeface="Wingdings" panose="05000000000000000000" pitchFamily="2" charset="2"/>
              </a:rPr>
              <a:t>$.</a:t>
            </a:r>
            <a:r>
              <a:rPr lang="lv-LV" sz="1200" dirty="0" smtClean="0">
                <a:sym typeface="Wingdings" panose="05000000000000000000" pitchFamily="2" charset="2"/>
              </a:rPr>
              <a:t> </a:t>
            </a:r>
          </a:p>
          <a:p>
            <a:endParaRPr lang="en-US" dirty="0"/>
          </a:p>
        </p:txBody>
      </p:sp>
    </p:spTree>
    <p:extLst>
      <p:ext uri="{BB962C8B-B14F-4D97-AF65-F5344CB8AC3E}">
        <p14:creationId xmlns:p14="http://schemas.microsoft.com/office/powerpoint/2010/main" val="35410149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0.076923</a:t>
            </a:r>
            <a:endParaRPr lang="en-US" dirty="0"/>
          </a:p>
        </p:txBody>
      </p:sp>
    </p:spTree>
    <p:extLst>
      <p:ext uri="{BB962C8B-B14F-4D97-AF65-F5344CB8AC3E}">
        <p14:creationId xmlns:p14="http://schemas.microsoft.com/office/powerpoint/2010/main" val="147332651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effectLst/>
              </a:rPr>
              <a:t>612155/30303</a:t>
            </a:r>
            <a:endParaRPr lang="lv-LV" dirty="0"/>
          </a:p>
        </p:txBody>
      </p:sp>
    </p:spTree>
    <p:extLst>
      <p:ext uri="{BB962C8B-B14F-4D97-AF65-F5344CB8AC3E}">
        <p14:creationId xmlns:p14="http://schemas.microsoft.com/office/powerpoint/2010/main" val="304675598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baseline="0" dirty="0" smtClean="0"/>
          </a:p>
        </p:txBody>
      </p:sp>
    </p:spTree>
    <p:extLst>
      <p:ext uri="{BB962C8B-B14F-4D97-AF65-F5344CB8AC3E}">
        <p14:creationId xmlns:p14="http://schemas.microsoft.com/office/powerpoint/2010/main" val="29166675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Tum</a:t>
            </a:r>
            <a:r>
              <a:rPr lang="lv-LV" dirty="0"/>
              <a:t>šie</a:t>
            </a:r>
            <a:r>
              <a:rPr lang="lv-LV" baseline="0" dirty="0"/>
              <a:t> skaitļi simbolizē naturālo skaitļu virkni; pelēkie – kongruences klases.</a:t>
            </a:r>
            <a:endParaRPr lang="en-US" dirty="0"/>
          </a:p>
        </p:txBody>
      </p:sp>
    </p:spTree>
    <p:extLst>
      <p:ext uri="{BB962C8B-B14F-4D97-AF65-F5344CB8AC3E}">
        <p14:creationId xmlns:p14="http://schemas.microsoft.com/office/powerpoint/2010/main" val="176661536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14:m>
                  <m:oMath xmlns:m="http://schemas.openxmlformats.org/officeDocument/2006/math">
                    <m:r>
                      <a:rPr lang="lv-LV" i="1" dirty="0" smtClean="0">
                        <a:latin typeface="Cambria Math" panose="02040503050406030204" pitchFamily="18" charset="0"/>
                      </a:rPr>
                      <m:t>𝑝</m:t>
                    </m:r>
                  </m:oMath>
                </a14:m>
                <a:r>
                  <a:rPr lang="lv-LV" dirty="0"/>
                  <a:t> vai </a:t>
                </a:r>
                <a14:m>
                  <m:oMath xmlns:m="http://schemas.openxmlformats.org/officeDocument/2006/math">
                    <m:r>
                      <a:rPr lang="lv-LV" i="1" dirty="0" smtClean="0">
                        <a:latin typeface="Cambria Math" panose="02040503050406030204" pitchFamily="18" charset="0"/>
                      </a:rPr>
                      <m:t>𝑞</m:t>
                    </m:r>
                  </m:oMath>
                </a14:m>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Choice>
        <mc:Fallback xmlns="">
          <p:sp>
            <p:nvSpPr>
              <p:cNvPr id="3" name="Notes Placeholder 2"/>
              <p:cNvSpPr>
                <a:spLocks noGrp="1"/>
              </p:cNvSpPr>
              <p:nvPr>
                <p:ph type="body" idx="1"/>
              </p:nvPr>
            </p:nvSpPr>
            <p:spPr/>
            <p:txBody>
              <a:bodyPr/>
              <a:lstStyle/>
              <a:p>
                <a:pPr marL="457200" indent="-457200">
                  <a:buFont typeface="Webdings" panose="05030102010509060703" pitchFamily="18" charset="2"/>
                  <a:buChar char="4"/>
                </a:pPr>
                <a:r>
                  <a:rPr lang="lv-LV" dirty="0" smtClean="0"/>
                  <a:t>Eksperimenti ar nelieliem pirmskaitļiem. Ja sanāks atrisinājums, tad </a:t>
                </a:r>
                <a:r>
                  <a:rPr lang="lv-LV" i="0" dirty="0" smtClean="0">
                    <a:latin typeface="Cambria Math" panose="02040503050406030204" pitchFamily="18" charset="0"/>
                  </a:rPr>
                  <a:t>𝑝</a:t>
                </a:r>
                <a:r>
                  <a:rPr lang="lv-LV" dirty="0"/>
                  <a:t> vai </a:t>
                </a:r>
                <a:r>
                  <a:rPr lang="lv-LV" i="0" dirty="0" smtClean="0">
                    <a:latin typeface="Cambria Math" panose="02040503050406030204" pitchFamily="18" charset="0"/>
                  </a:rPr>
                  <a:t>𝑞</a:t>
                </a:r>
                <a:r>
                  <a:rPr lang="lv-LV" dirty="0"/>
                  <a:t> varēs izmantot par pretrunas moduli.</a:t>
                </a:r>
              </a:p>
              <a:p>
                <a:pPr marL="457200" indent="-457200">
                  <a:buFont typeface="Webdings" panose="05030102010509060703" pitchFamily="18" charset="2"/>
                  <a:buChar char="4"/>
                </a:pPr>
                <a:r>
                  <a:rPr lang="lv-LV" dirty="0"/>
                  <a:t>Ne vienmēr pretruna sanāk uzreiz (kā "tipiskajā piemērā" par nepāra skaitļa kvadrāta atlikumiem, dalot ar 8). </a:t>
                </a:r>
              </a:p>
              <a:p>
                <a:endParaRPr lang="lv-LV" dirty="0"/>
              </a:p>
            </p:txBody>
          </p:sp>
        </mc:Fallback>
      </mc:AlternateContent>
    </p:spTree>
    <p:extLst>
      <p:ext uri="{BB962C8B-B14F-4D97-AF65-F5344CB8AC3E}">
        <p14:creationId xmlns:p14="http://schemas.microsoft.com/office/powerpoint/2010/main" val="25005119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Šis</a:t>
            </a:r>
            <a:r>
              <a:rPr lang="en-US" dirty="0"/>
              <a:t> </a:t>
            </a:r>
            <a:r>
              <a:rPr lang="en-US" dirty="0" err="1"/>
              <a:t>piemērs</a:t>
            </a:r>
            <a:r>
              <a:rPr lang="en-US" dirty="0"/>
              <a:t> </a:t>
            </a:r>
            <a:r>
              <a:rPr lang="en-US" dirty="0" err="1"/>
              <a:t>raksturo</a:t>
            </a:r>
            <a:r>
              <a:rPr lang="en-US" dirty="0"/>
              <a:t>, </a:t>
            </a:r>
            <a:r>
              <a:rPr lang="en-US" dirty="0" err="1"/>
              <a:t>kā</a:t>
            </a:r>
            <a:r>
              <a:rPr lang="en-US" dirty="0"/>
              <a:t> </a:t>
            </a:r>
            <a:r>
              <a:rPr lang="en-US" dirty="0" err="1"/>
              <a:t>skaitļu</a:t>
            </a:r>
            <a:r>
              <a:rPr lang="en-US" dirty="0"/>
              <a:t> </a:t>
            </a:r>
            <a:r>
              <a:rPr lang="en-US" dirty="0" err="1"/>
              <a:t>dalāmība</a:t>
            </a:r>
            <a:r>
              <a:rPr lang="en-US" dirty="0"/>
              <a:t> un </a:t>
            </a:r>
            <a:r>
              <a:rPr lang="en-US" dirty="0" err="1"/>
              <a:t>dalīšanas</a:t>
            </a:r>
            <a:r>
              <a:rPr lang="en-US" dirty="0"/>
              <a:t> </a:t>
            </a:r>
            <a:r>
              <a:rPr lang="en-US" dirty="0" err="1"/>
              <a:t>atlikumi</a:t>
            </a:r>
            <a:r>
              <a:rPr lang="en-US" dirty="0"/>
              <a:t> </a:t>
            </a:r>
            <a:r>
              <a:rPr lang="en-US" dirty="0" err="1"/>
              <a:t>palīdz</a:t>
            </a:r>
            <a:r>
              <a:rPr lang="en-US" dirty="0"/>
              <a:t> </a:t>
            </a:r>
            <a:r>
              <a:rPr lang="en-US" dirty="0" err="1"/>
              <a:t>atrisināt</a:t>
            </a:r>
            <a:r>
              <a:rPr lang="en-US" dirty="0"/>
              <a:t> </a:t>
            </a:r>
            <a:r>
              <a:rPr lang="en-US" dirty="0" err="1"/>
              <a:t>uzdevumus</a:t>
            </a:r>
            <a:r>
              <a:rPr lang="en-US" dirty="0"/>
              <a:t> par </a:t>
            </a:r>
            <a:r>
              <a:rPr lang="en-US" dirty="0" err="1"/>
              <a:t>veselo</a:t>
            </a:r>
            <a:r>
              <a:rPr lang="en-US" dirty="0"/>
              <a:t> </a:t>
            </a:r>
            <a:r>
              <a:rPr lang="en-US" dirty="0" err="1"/>
              <a:t>skaitļu</a:t>
            </a:r>
            <a:r>
              <a:rPr lang="en-US" dirty="0"/>
              <a:t> </a:t>
            </a:r>
            <a:r>
              <a:rPr lang="en-US" dirty="0" err="1"/>
              <a:t>aritmētiku</a:t>
            </a:r>
            <a:r>
              <a:rPr lang="en-US" dirty="0"/>
              <a:t>, pat ja </a:t>
            </a:r>
            <a:r>
              <a:rPr lang="en-US" dirty="0" err="1"/>
              <a:t>tajos</a:t>
            </a:r>
            <a:r>
              <a:rPr lang="en-US" dirty="0"/>
              <a:t> </a:t>
            </a:r>
            <a:r>
              <a:rPr lang="en-US" dirty="0" err="1"/>
              <a:t>dalīšana</a:t>
            </a:r>
            <a:r>
              <a:rPr lang="en-US" dirty="0"/>
              <a:t> it </a:t>
            </a:r>
            <a:r>
              <a:rPr lang="en-US" dirty="0" err="1"/>
              <a:t>kā</a:t>
            </a:r>
            <a:r>
              <a:rPr lang="en-US" dirty="0"/>
              <a:t> </a:t>
            </a:r>
            <a:r>
              <a:rPr lang="en-US" dirty="0" err="1"/>
              <a:t>neparādās</a:t>
            </a:r>
            <a:r>
              <a:rPr lang="en-US" altLang="en-US" dirty="0" err="1"/>
              <a:t>.</a:t>
            </a:r>
          </a:p>
        </p:txBody>
      </p:sp>
    </p:spTree>
    <p:extLst>
      <p:ext uri="{BB962C8B-B14F-4D97-AF65-F5344CB8AC3E}">
        <p14:creationId xmlns:p14="http://schemas.microsoft.com/office/powerpoint/2010/main" val="104822330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Saskaitām</a:t>
            </a:r>
            <a:r>
              <a:rPr lang="lv-LV" baseline="0" dirty="0"/>
              <a:t> tos, kuri dalās vismaz ar vienu no nosauktajiem skaitļiem, atņemam tos, kas dalās ar vismaz diviem, utt. </a:t>
            </a:r>
          </a:p>
          <a:p>
            <a:r>
              <a:rPr lang="lv-LV" baseline="0" dirty="0"/>
              <a:t> </a:t>
            </a:r>
          </a:p>
          <a:p>
            <a:r>
              <a:rPr lang="lv-LV" baseline="0" dirty="0"/>
              <a:t>$$(</a:t>
            </a:r>
            <a:r>
              <a:rPr lang="en-US" sz="1300" dirty="0"/>
              <a:t>50 + 33 + 20 + 14</a:t>
            </a:r>
            <a:r>
              <a:rPr lang="lv-LV" sz="1300" dirty="0"/>
              <a:t>)</a:t>
            </a:r>
            <a:r>
              <a:rPr lang="en-US" sz="1300" dirty="0"/>
              <a:t> </a:t>
            </a:r>
            <a:r>
              <a:rPr lang="lv-LV" sz="1300" dirty="0"/>
              <a:t>-</a:t>
            </a:r>
            <a:r>
              <a:rPr lang="en-US" sz="1300" dirty="0"/>
              <a:t> </a:t>
            </a:r>
            <a:r>
              <a:rPr lang="lv-LV" sz="1300" dirty="0"/>
              <a:t>(</a:t>
            </a:r>
            <a:r>
              <a:rPr lang="en-US" sz="1300" dirty="0"/>
              <a:t>16 </a:t>
            </a:r>
            <a:r>
              <a:rPr lang="lv-LV" sz="1300" dirty="0"/>
              <a:t>+</a:t>
            </a:r>
            <a:r>
              <a:rPr lang="en-US" sz="1300" dirty="0"/>
              <a:t> 10 </a:t>
            </a:r>
            <a:r>
              <a:rPr lang="lv-LV" sz="1300" dirty="0"/>
              <a:t>+ </a:t>
            </a:r>
            <a:r>
              <a:rPr lang="en-US" sz="1300" dirty="0"/>
              <a:t>7 </a:t>
            </a:r>
            <a:r>
              <a:rPr lang="lv-LV" sz="1300" dirty="0"/>
              <a:t>+</a:t>
            </a:r>
            <a:r>
              <a:rPr lang="en-US" sz="1300" dirty="0"/>
              <a:t> 6 </a:t>
            </a:r>
            <a:r>
              <a:rPr lang="lv-LV" sz="1300" dirty="0"/>
              <a:t>+</a:t>
            </a:r>
            <a:r>
              <a:rPr lang="en-US" sz="1300" dirty="0"/>
              <a:t> 4 </a:t>
            </a:r>
            <a:r>
              <a:rPr lang="lv-LV" sz="1300" dirty="0"/>
              <a:t>+</a:t>
            </a:r>
            <a:r>
              <a:rPr lang="en-US" sz="1300" dirty="0"/>
              <a:t> 2</a:t>
            </a:r>
            <a:r>
              <a:rPr lang="lv-LV" sz="1300" dirty="0"/>
              <a:t>)</a:t>
            </a:r>
            <a:r>
              <a:rPr lang="en-US" sz="1300" dirty="0"/>
              <a:t> + 3 + 2 + 1 + 0 - 0</a:t>
            </a:r>
            <a:r>
              <a:rPr lang="lv-LV" sz="1300" dirty="0"/>
              <a:t> = 78$$</a:t>
            </a:r>
          </a:p>
          <a:p>
            <a:endParaRPr lang="lv-LV" sz="1300" dirty="0"/>
          </a:p>
          <a:p>
            <a:r>
              <a:rPr lang="lv-LV" sz="1300" dirty="0"/>
              <a:t>Iegūstam, ka skaitļu, kas nedalās ne ar vienu no skaitļiem 2, 3, 5, 7 ir pavisam $100 - 78 =22$. Iespējami divi gadījumi – vai nu šie skaitļi ir pirmskaitļi, vai arī vienādi ar 1. (Tie nevar būt salikti skaitļi, jo mazākais saliktais skaitlis, kas nedalās ar 2, 3, 5, 7 ir $11^2 = 121$. </a:t>
            </a:r>
          </a:p>
        </p:txBody>
      </p:sp>
    </p:spTree>
    <p:extLst>
      <p:ext uri="{BB962C8B-B14F-4D97-AF65-F5344CB8AC3E}">
        <p14:creationId xmlns:p14="http://schemas.microsoft.com/office/powerpoint/2010/main" val="240188818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Šo principu bieži</a:t>
            </a:r>
            <a:r>
              <a:rPr lang="lv-LV" baseline="0" dirty="0" smtClean="0"/>
              <a:t> izmanto kombinatorikā un izmanto arī citam kopu skaitam. </a:t>
            </a:r>
            <a:r>
              <a:rPr lang="en-US" baseline="0" dirty="0" err="1" smtClean="0"/>
              <a:t>Piem</a:t>
            </a:r>
            <a:r>
              <a:rPr lang="lv-LV" baseline="0" dirty="0" smtClean="0"/>
              <a:t>ēram:</a:t>
            </a:r>
          </a:p>
          <a:p>
            <a:r>
              <a:rPr lang="en-US" baseline="0" dirty="0" smtClean="0"/>
              <a:t>$</a:t>
            </a:r>
            <a:r>
              <a:rPr lang="lv-LV" baseline="0" dirty="0" smtClean="0"/>
              <a:t>$</a:t>
            </a:r>
            <a:r>
              <a:rPr lang="en-US" baseline="0" dirty="0" smtClean="0"/>
              <a:t>\</a:t>
            </a:r>
            <a:r>
              <a:rPr lang="en-US" baseline="0" dirty="0" err="1" smtClean="0"/>
              <a:t>lvert</a:t>
            </a:r>
            <a:r>
              <a:rPr lang="en-US" baseline="0" dirty="0" smtClean="0"/>
              <a:t> </a:t>
            </a:r>
            <a:r>
              <a:rPr lang="lv-LV" baseline="0" dirty="0" smtClean="0"/>
              <a:t>A </a:t>
            </a:r>
            <a:r>
              <a:rPr lang="ru-RU" baseline="0" dirty="0" smtClean="0"/>
              <a:t>\</a:t>
            </a:r>
            <a:r>
              <a:rPr lang="en-US" baseline="0" dirty="0" smtClean="0"/>
              <a:t>cup B \</a:t>
            </a:r>
            <a:r>
              <a:rPr lang="en-US" baseline="0" dirty="0" err="1" smtClean="0"/>
              <a:t>rvert</a:t>
            </a:r>
            <a:r>
              <a:rPr lang="en-US" baseline="0" dirty="0" smtClean="0"/>
              <a:t> = \</a:t>
            </a:r>
            <a:r>
              <a:rPr lang="en-US" baseline="0" dirty="0" err="1" smtClean="0"/>
              <a:t>lvert</a:t>
            </a:r>
            <a:r>
              <a:rPr lang="en-US" baseline="0" dirty="0" smtClean="0"/>
              <a:t> A \</a:t>
            </a:r>
            <a:r>
              <a:rPr lang="en-US" baseline="0" dirty="0" err="1" smtClean="0"/>
              <a:t>rvert</a:t>
            </a:r>
            <a:r>
              <a:rPr lang="en-US" baseline="0" dirty="0" smtClean="0"/>
              <a:t>+ \</a:t>
            </a:r>
            <a:r>
              <a:rPr lang="en-US" baseline="0" dirty="0" err="1" smtClean="0"/>
              <a:t>lvert</a:t>
            </a:r>
            <a:r>
              <a:rPr lang="en-US" baseline="0" dirty="0" smtClean="0"/>
              <a:t> B \</a:t>
            </a:r>
            <a:r>
              <a:rPr lang="en-US" baseline="0" dirty="0" err="1" smtClean="0"/>
              <a:t>rvert</a:t>
            </a:r>
            <a:r>
              <a:rPr lang="en-US" baseline="0" dirty="0" smtClean="0"/>
              <a:t>- \</a:t>
            </a:r>
            <a:r>
              <a:rPr lang="en-US" baseline="0" dirty="0" err="1" smtClean="0"/>
              <a:t>lvert</a:t>
            </a:r>
            <a:r>
              <a:rPr lang="en-US" baseline="0" dirty="0" smtClean="0"/>
              <a:t> A \cap B \</a:t>
            </a:r>
            <a:r>
              <a:rPr lang="en-US" baseline="0" dirty="0" err="1" smtClean="0"/>
              <a:t>rvert</a:t>
            </a:r>
            <a:r>
              <a:rPr lang="en-US" baseline="0" dirty="0" smtClean="0"/>
              <a:t>$</a:t>
            </a:r>
            <a:r>
              <a:rPr lang="lv-LV" baseline="0" dirty="0" smtClean="0"/>
              <a:t>$</a:t>
            </a:r>
            <a:endParaRPr lang="en-US" baseline="0" dirty="0" smtClean="0"/>
          </a:p>
          <a:p>
            <a:endParaRPr lang="lv-LV" dirty="0"/>
          </a:p>
        </p:txBody>
      </p:sp>
    </p:spTree>
    <p:extLst>
      <p:ext uri="{BB962C8B-B14F-4D97-AF65-F5344CB8AC3E}">
        <p14:creationId xmlns:p14="http://schemas.microsoft.com/office/powerpoint/2010/main" val="36893292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9827366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http://mathworld.wolfram.com/TotientFunction.html</a:t>
            </a:r>
          </a:p>
        </p:txBody>
      </p:sp>
    </p:spTree>
    <p:extLst>
      <p:ext uri="{BB962C8B-B14F-4D97-AF65-F5344CB8AC3E}">
        <p14:creationId xmlns:p14="http://schemas.microsoft.com/office/powerpoint/2010/main" val="9970921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**Piemērs.</a:t>
            </a:r>
            <a:r>
              <a:rPr lang="lv-LV" dirty="0">
                <a:sym typeface="Wingdings" panose="05000000000000000000" pitchFamily="2" charset="2"/>
              </a:rPr>
              <a:t>**</a:t>
            </a:r>
            <a:r>
              <a:rPr lang="lv-LV" dirty="0"/>
              <a:t> $</a:t>
            </a:r>
            <a:r>
              <a:rPr lang="ru-RU" dirty="0"/>
              <a:t>\</a:t>
            </a:r>
            <a:r>
              <a:rPr lang="en-US" dirty="0" err="1"/>
              <a:t>varphi</a:t>
            </a:r>
            <a:r>
              <a:rPr lang="en-US" dirty="0"/>
              <a:t>(10) = 4$, t</a:t>
            </a:r>
            <a:r>
              <a:rPr lang="lv-LV" dirty="0"/>
              <a:t>ādēļ katram</a:t>
            </a:r>
            <a:r>
              <a:rPr lang="lv-LV" baseline="0" dirty="0"/>
              <a:t> no skaitļiem $1,3,7,9$ ir spēkā sakarība $a^4 </a:t>
            </a:r>
            <a:r>
              <a:rPr lang="ru-RU" dirty="0"/>
              <a:t>\</a:t>
            </a:r>
            <a:r>
              <a:rPr lang="lv-LV" dirty="0"/>
              <a:t>equiv 1</a:t>
            </a:r>
            <a:r>
              <a:rPr lang="ru-RU" dirty="0"/>
              <a:t>\</a:t>
            </a:r>
            <a:r>
              <a:rPr lang="lv-LV" dirty="0"/>
              <a:t>;(</a:t>
            </a:r>
            <a:r>
              <a:rPr lang="ru-RU" dirty="0"/>
              <a:t>\</a:t>
            </a:r>
            <a:r>
              <a:rPr lang="lv-LV" dirty="0"/>
              <a:t>operatorname{mod} 10)$. Teiksim</a:t>
            </a:r>
            <a:r>
              <a:rPr lang="lv-LV" baseline="0" dirty="0"/>
              <a:t>, skaitļa $3$ pakāpes ir $1, 3, 9, 27, 81,</a:t>
            </a:r>
            <a:r>
              <a:rPr lang="ru-RU" dirty="0"/>
              <a:t>\</a:t>
            </a:r>
            <a:r>
              <a:rPr lang="lv-LV" dirty="0"/>
              <a:t>ldots</a:t>
            </a:r>
            <a:r>
              <a:rPr lang="lv-LV" baseline="0" dirty="0"/>
              <a:t>$. Iegūstam, ka $3^4$ beidzas ar to pašu ciparu, ar ko $3^0 = 1$. </a:t>
            </a:r>
          </a:p>
          <a:p>
            <a:endParaRPr lang="lv-LV" baseline="0" dirty="0"/>
          </a:p>
          <a:p>
            <a:r>
              <a:rPr lang="lv-LV" baseline="0" dirty="0"/>
              <a:t>Protams, cikls var iestāties arī ātrāk. Piemēram, kāpinot skaitļus, kuri beidzas ar ciparu $1$, periods (pēdējā cipara atkārtošanās) vienāds ar $1$. Bet tas nemaina faktu, ka $a^4 </a:t>
            </a:r>
            <a:r>
              <a:rPr lang="ru-RU" dirty="0"/>
              <a:t>\</a:t>
            </a:r>
            <a:r>
              <a:rPr lang="lv-LV" dirty="0"/>
              <a:t>equiv 1</a:t>
            </a:r>
            <a:r>
              <a:rPr lang="ru-RU" dirty="0"/>
              <a:t>\</a:t>
            </a:r>
            <a:r>
              <a:rPr lang="lv-LV" dirty="0"/>
              <a:t>;(</a:t>
            </a:r>
            <a:r>
              <a:rPr lang="ru-RU" dirty="0"/>
              <a:t>\</a:t>
            </a:r>
            <a:r>
              <a:rPr lang="lv-LV" dirty="0"/>
              <a:t>operatorname{mod} 10)$. Pēdējā cipara periods</a:t>
            </a:r>
            <a:r>
              <a:rPr lang="lv-LV" baseline="0" dirty="0"/>
              <a:t> var būt 1, 2 vai 4 (jo Eilera teorēma neapgalvo, ka $</a:t>
            </a:r>
            <a:r>
              <a:rPr lang="ru-RU" dirty="0"/>
              <a:t>\</a:t>
            </a:r>
            <a:r>
              <a:rPr lang="lv-LV" dirty="0"/>
              <a:t>varphi(n)$ būs **mazākais** kāpinātājs</a:t>
            </a:r>
            <a:r>
              <a:rPr lang="lv-LV" baseline="0" dirty="0"/>
              <a:t> $k$, kuram $a^k$ ir kontruents ar $1$. Toties Eilera teorēma apgalvo, ka mazākajam periodam ir jābūt $</a:t>
            </a:r>
            <a:r>
              <a:rPr lang="ru-RU" dirty="0"/>
              <a:t>\</a:t>
            </a:r>
            <a:r>
              <a:rPr lang="lv-LV" dirty="0"/>
              <a:t>varphi(n)$ dalītājam. </a:t>
            </a:r>
            <a:endParaRPr lang="lv-LV" baseline="0" dirty="0"/>
          </a:p>
          <a:p>
            <a:endParaRPr lang="lv-LV" baseline="0" dirty="0"/>
          </a:p>
          <a:p>
            <a:endParaRPr lang="en-US" dirty="0"/>
          </a:p>
        </p:txBody>
      </p:sp>
    </p:spTree>
    <p:extLst>
      <p:ext uri="{BB962C8B-B14F-4D97-AF65-F5344CB8AC3E}">
        <p14:creationId xmlns:p14="http://schemas.microsoft.com/office/powerpoint/2010/main" val="66176514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a:t>1. Virkne ir periodiska – periods ir 20. </a:t>
            </a:r>
          </a:p>
          <a:p>
            <a:r>
              <a:rPr lang="lv-LV" dirty="0"/>
              <a:t>2. Faktoriālam katru nākamo elementu viennozīmīgi nosaka iepriekšējais, tomēr pēdējais nenulles cipars viennozīmīgi neizriet no iepriekšējā faktoriāla pēdējā nenulles cipara. (Tas vēl NAV pierādījums, ka virkne nav periodiska.)</a:t>
            </a:r>
          </a:p>
          <a:p>
            <a:r>
              <a:rPr lang="lv-LV" dirty="0"/>
              <a:t>3. Fibonači skaitļa pēdējie divi cipari viennozīmīgi nenosaka nākamā locekļa pēdējos divus ciparus. Bet Fibonači skaitļu pārītis nosaka. Tādēļ ir periodiska.</a:t>
            </a:r>
          </a:p>
          <a:p>
            <a:r>
              <a:rPr lang="lv-LV" dirty="0"/>
              <a:t>4. Ja $n$ pārlec 14 vienības uz priekšu, tad sinusa zīme (un arī vērtība) nemainās.</a:t>
            </a:r>
          </a:p>
          <a:p>
            <a:endParaRPr lang="en-US" dirty="0"/>
          </a:p>
        </p:txBody>
      </p:sp>
    </p:spTree>
    <p:extLst>
      <p:ext uri="{BB962C8B-B14F-4D97-AF65-F5344CB8AC3E}">
        <p14:creationId xmlns:p14="http://schemas.microsoft.com/office/powerpoint/2010/main" val="384445240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a:t>Visos gadījumos jānoskaidro, vai process, kurš ieciklojas, ir viennozīmīgi apvēršams. </a:t>
            </a:r>
          </a:p>
          <a:p>
            <a:r>
              <a:rPr lang="lv-LV" sz="1200" dirty="0"/>
              <a:t>(Cits piemērs: Salīdzināt 7/41 decimālpierakstu un 7/12 decimālpierakstu. Vienam</a:t>
            </a:r>
            <a:r>
              <a:rPr lang="lv-LV" sz="1200" baseline="0" dirty="0"/>
              <a:t> no skaitļiem nav pusperioda, tas uzreiz aiz komata sāk $5$ ciparu periodu. Savukārt dalot ar $12$ rodas pusperiods.</a:t>
            </a:r>
            <a:r>
              <a:rPr lang="lv-LV" sz="1200" dirty="0"/>
              <a:t>)</a:t>
            </a:r>
          </a:p>
          <a:p>
            <a:endParaRPr lang="en-US" dirty="0"/>
          </a:p>
        </p:txBody>
      </p:sp>
    </p:spTree>
    <p:extLst>
      <p:ext uri="{BB962C8B-B14F-4D97-AF65-F5344CB8AC3E}">
        <p14:creationId xmlns:p14="http://schemas.microsoft.com/office/powerpoint/2010/main" val="27170482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**Attēla</a:t>
            </a:r>
            <a:r>
              <a:rPr lang="lv-LV" baseline="0" dirty="0" smtClean="0"/>
              <a:t> apraksts:** Zīmējumā dots elementārajā mūzikas teorijā pazīstamais *kvintu aplis*. Apļa augšā atrodas skaņa DO (jeb C), kuras mažora gammā nav nevienas alterācijas zīmes (diēza vai bemola). Pārlecot par kvintu (jeb $7$ pustoņiem) uz priekšu, nonākam pie SOL (jeb G), kuras mažora gammā ir viens  diēzs. Pēc septiņiem pārlēcieniem par kvintu būsim nonākuši līdz DO diēzam (vienu vienību pa labi no C). Šajā mažora gammā ir septiņi diēzi. Tā kā tik daudzus diēzus ir slinkums rakstīt, tad pārsvarā šo mažoru sauc par RE bemol mažoru, kurā ir 5 bemoli. Ir spēkā apgalvojums – katru gammu var pierakstīt ar $m$ diēziem vai $n$ bemoliem, kur $m+n = 12$. Tā kā gammā ir tikai $7$ skaņu augstumi, tad diēzu vai bemolu skaits var pārsniegt $7$. Tad ir jāievieš dubultdiēzi un dubultbemoli. </a:t>
            </a:r>
          </a:p>
          <a:p>
            <a:endParaRPr lang="lv-LV" baseline="0" dirty="0" smtClean="0"/>
          </a:p>
          <a:p>
            <a:r>
              <a:rPr lang="lv-LV" baseline="0" dirty="0" smtClean="0"/>
              <a:t>Esam ieguvuši sakarību $7 </a:t>
            </a:r>
            <a:r>
              <a:rPr lang="ru-RU" baseline="0" dirty="0" smtClean="0"/>
              <a:t>\</a:t>
            </a:r>
            <a:r>
              <a:rPr lang="en-US" baseline="0" dirty="0" err="1" smtClean="0"/>
              <a:t>cdot</a:t>
            </a:r>
            <a:r>
              <a:rPr lang="en-US" baseline="0" dirty="0" smtClean="0"/>
              <a:t> 7 \</a:t>
            </a:r>
            <a:r>
              <a:rPr lang="en-US" baseline="0" dirty="0" err="1" smtClean="0"/>
              <a:t>equiv</a:t>
            </a:r>
            <a:r>
              <a:rPr lang="en-US" baseline="0" dirty="0" smtClean="0"/>
              <a:t> 1 \,(\</a:t>
            </a:r>
            <a:r>
              <a:rPr lang="en-US" baseline="0" dirty="0" err="1" smtClean="0"/>
              <a:t>operatorname</a:t>
            </a:r>
            <a:r>
              <a:rPr lang="en-US" baseline="0" dirty="0" smtClean="0"/>
              <a:t>{mod}\,12)$ </a:t>
            </a:r>
            <a:r>
              <a:rPr lang="en-US" baseline="0" dirty="0" err="1" smtClean="0"/>
              <a:t>jeb</a:t>
            </a:r>
            <a:r>
              <a:rPr lang="en-US" baseline="0" dirty="0" smtClean="0"/>
              <a:t> $7^{-1} \</a:t>
            </a:r>
            <a:r>
              <a:rPr lang="en-US" baseline="0" dirty="0" err="1" smtClean="0"/>
              <a:t>equiv</a:t>
            </a:r>
            <a:r>
              <a:rPr lang="en-US" baseline="0" dirty="0" smtClean="0"/>
              <a:t> 7$. </a:t>
            </a:r>
            <a:r>
              <a:rPr lang="lv-LV" baseline="0" dirty="0" smtClean="0"/>
              <a:t>Šādā gadījumā saka, ka skaitļa $12$ kongruences klasēm $7$ ir pats sev inversais. Šajā nodaļā vairāk aplūkosim inversos elementus pēc pirmskaitļu moduļiem. </a:t>
            </a:r>
            <a:endParaRPr lang="en-US" dirty="0" smtClean="0"/>
          </a:p>
          <a:p>
            <a:endParaRPr lang="lv-LV" dirty="0"/>
          </a:p>
        </p:txBody>
      </p:sp>
    </p:spTree>
    <p:extLst>
      <p:ext uri="{BB962C8B-B14F-4D97-AF65-F5344CB8AC3E}">
        <p14:creationId xmlns:p14="http://schemas.microsoft.com/office/powerpoint/2010/main" val="42575521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Neviens</a:t>
            </a:r>
            <a:r>
              <a:rPr lang="en-US" dirty="0"/>
              <a:t> no </a:t>
            </a:r>
            <a:r>
              <a:rPr lang="en-US" dirty="0" err="1"/>
              <a:t>reizinātājiem</a:t>
            </a:r>
            <a:r>
              <a:rPr lang="en-US" dirty="0"/>
              <a:t> </a:t>
            </a:r>
            <a:r>
              <a:rPr lang="en-US" dirty="0" err="1"/>
              <a:t>nav</a:t>
            </a:r>
            <a:r>
              <a:rPr lang="en-US" dirty="0"/>
              <a:t> </a:t>
            </a:r>
            <a:r>
              <a:rPr lang="en-US" dirty="0" err="1"/>
              <a:t>nulle</a:t>
            </a:r>
            <a:r>
              <a:rPr lang="en-US" dirty="0"/>
              <a:t>, bet </a:t>
            </a:r>
            <a:r>
              <a:rPr lang="en-US" dirty="0" err="1"/>
              <a:t>reizinājums</a:t>
            </a:r>
            <a:r>
              <a:rPr lang="en-US" dirty="0"/>
              <a:t> </a:t>
            </a:r>
            <a:r>
              <a:rPr lang="en-US" dirty="0" err="1"/>
              <a:t>ir</a:t>
            </a:r>
            <a:r>
              <a:rPr lang="en-US" dirty="0"/>
              <a:t> </a:t>
            </a:r>
            <a:r>
              <a:rPr lang="en-US" dirty="0" err="1"/>
              <a:t>nulle</a:t>
            </a:r>
            <a:r>
              <a:rPr lang="en-US" dirty="0"/>
              <a:t>.</a:t>
            </a:r>
          </a:p>
        </p:txBody>
      </p:sp>
    </p:spTree>
    <p:extLst>
      <p:ext uri="{BB962C8B-B14F-4D97-AF65-F5344CB8AC3E}">
        <p14:creationId xmlns:p14="http://schemas.microsoft.com/office/powerpoint/2010/main" val="14615198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Dalāmības pazīme ar $m$ tradicionāli atbild vienīgi uz jautājumu, vai skaitlis dalās ar $m$ (rezultāts</a:t>
            </a:r>
            <a:r>
              <a:rPr lang="lv-LV" baseline="0" dirty="0" smtClean="0"/>
              <a:t> ir JĀ vai NĒ). Tomēr daudzas dalāmības pazīmes ļauj iegūt daudz sīkāku informāciju – tās ļauj ātri noskaidrot kongruences klasi pēc $m$ moduļa, kurai skaitlis pieder. Šīs kongruences un lietojumus uzdevumu risināšanā apspriedīsim šajā nodaļā.</a:t>
            </a:r>
            <a:endParaRPr lang="en-US" dirty="0" smtClean="0"/>
          </a:p>
          <a:p>
            <a:endParaRPr lang="lv-LV" baseline="0" dirty="0" smtClean="0"/>
          </a:p>
        </p:txBody>
      </p:sp>
    </p:spTree>
    <p:extLst>
      <p:ext uri="{BB962C8B-B14F-4D97-AF65-F5344CB8AC3E}">
        <p14:creationId xmlns:p14="http://schemas.microsoft.com/office/powerpoint/2010/main" val="25733601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sz="1200" dirty="0" smtClean="0">
                <a:sym typeface="Wingdings" panose="05000000000000000000" pitchFamily="2" charset="2"/>
              </a:rPr>
              <a:t>Ne visas īpašības ir pazīmes un ne visas pazīmes ir īpašības:</a:t>
            </a:r>
            <a:endParaRPr lang="lv-LV" sz="1200" dirty="0">
              <a:sym typeface="Wingdings" panose="05000000000000000000" pitchFamily="2" charset="2"/>
            </a:endParaRPr>
          </a:p>
          <a:p>
            <a:pPr marL="0" indent="0">
              <a:buFont typeface="Webdings" panose="05030102010509060703" pitchFamily="18" charset="2"/>
              <a:buNone/>
            </a:pPr>
            <a:endParaRPr lang="lv-LV" sz="1200" dirty="0" smtClean="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Kreisajā zīmējumā</a:t>
            </a:r>
            <a:r>
              <a:rPr lang="lv-LV" sz="1200" b="0" dirty="0">
                <a:sym typeface="Wingdings" panose="05000000000000000000" pitchFamily="2" charset="2"/>
              </a:rPr>
              <a:t>: atrašanās oranžajā apgabalā ir visu </a:t>
            </a:r>
            <a:r>
              <a:rPr lang="lv-LV" sz="1200" b="0" dirty="0" smtClean="0">
                <a:sym typeface="Wingdings" panose="05000000000000000000" pitchFamily="2" charset="2"/>
              </a:rPr>
              <a:t>kopas</a:t>
            </a:r>
            <a:r>
              <a:rPr lang="lv-LV" sz="1200" b="0" baseline="0" dirty="0" smtClean="0">
                <a:sym typeface="Wingdings" panose="05000000000000000000" pitchFamily="2" charset="2"/>
              </a:rPr>
              <a:t> $S$ </a:t>
            </a:r>
            <a:r>
              <a:rPr lang="lv-LV" sz="1200" b="0" dirty="0" smtClean="0">
                <a:sym typeface="Wingdings" panose="05000000000000000000" pitchFamily="2" charset="2"/>
              </a:rPr>
              <a:t>elementu *īpašība*, </a:t>
            </a:r>
            <a:endParaRPr lang="lv-LV" sz="1200" b="0" dirty="0">
              <a:sym typeface="Wingdings" panose="05000000000000000000" pitchFamily="2" charset="2"/>
            </a:endParaRPr>
          </a:p>
          <a:p>
            <a:pPr marL="0" indent="0">
              <a:buFont typeface="Webdings" panose="05030102010509060703" pitchFamily="18" charset="2"/>
              <a:buNone/>
            </a:pPr>
            <a:r>
              <a:rPr lang="lv-LV" sz="1200" b="0" dirty="0" smtClean="0">
                <a:sym typeface="Wingdings" panose="05000000000000000000" pitchFamily="2" charset="2"/>
              </a:rPr>
              <a:t>* Labajā zīmējumā</a:t>
            </a:r>
            <a:r>
              <a:rPr lang="lv-LV" sz="1200" b="0" dirty="0">
                <a:sym typeface="Wingdings" panose="05000000000000000000" pitchFamily="2" charset="2"/>
              </a:rPr>
              <a:t>: atrašanās oranžajā apgabalā ir </a:t>
            </a:r>
            <a:r>
              <a:rPr lang="lv-LV" sz="1200" b="0" dirty="0" smtClean="0">
                <a:sym typeface="Wingdings" panose="05000000000000000000" pitchFamily="2" charset="2"/>
              </a:rPr>
              <a:t>*pazīme* </a:t>
            </a:r>
            <a:r>
              <a:rPr lang="lv-LV" sz="1200" b="0" dirty="0">
                <a:sym typeface="Wingdings" panose="05000000000000000000" pitchFamily="2" charset="2"/>
              </a:rPr>
              <a:t>tam, ka elements ir </a:t>
            </a:r>
            <a:r>
              <a:rPr lang="lv-LV" sz="1200" b="0" dirty="0" smtClean="0">
                <a:sym typeface="Wingdings" panose="05000000000000000000" pitchFamily="2" charset="2"/>
              </a:rPr>
              <a:t>no</a:t>
            </a:r>
            <a:r>
              <a:rPr lang="lv-LV" sz="1200" b="0" baseline="0" dirty="0" smtClean="0">
                <a:sym typeface="Wingdings" panose="05000000000000000000" pitchFamily="2" charset="2"/>
              </a:rPr>
              <a:t> $S$. </a:t>
            </a:r>
          </a:p>
          <a:p>
            <a:pPr marL="0" indent="0">
              <a:buFont typeface="Webdings" panose="05030102010509060703" pitchFamily="18" charset="2"/>
              <a:buNone/>
            </a:pPr>
            <a:r>
              <a:rPr lang="lv-LV" sz="1200" b="0" baseline="0" dirty="0" smtClean="0">
                <a:sym typeface="Wingdings" panose="05000000000000000000" pitchFamily="2" charset="2"/>
              </a:rPr>
              <a:t>* Vidējā zīmējumā oranžais apgabals ir reizē īpašība un pazīme. To sauc par *nepieciešamo un pietiekamo nosacījumu*; raksta arī, ka punkts pieder kopai $S$ tad un tikai tad (t.t.t.), ja tas atrodas oranžajā apgabalā. </a:t>
            </a:r>
            <a:endParaRPr lang="lv-LV" sz="1200" b="0" dirty="0" smtClean="0">
              <a:sym typeface="Wingdings" panose="05000000000000000000" pitchFamily="2" charset="2"/>
            </a:endParaRPr>
          </a:p>
          <a:p>
            <a:pPr marL="0" indent="0">
              <a:buFont typeface="Webdings" panose="05030102010509060703" pitchFamily="18" charset="2"/>
              <a:buNone/>
            </a:pPr>
            <a:endParaRPr lang="lv-LV" sz="1200" dirty="0">
              <a:sym typeface="Wingdings" panose="05000000000000000000" pitchFamily="2" charset="2"/>
            </a:endParaRPr>
          </a:p>
          <a:p>
            <a:r>
              <a:rPr lang="lv-LV" sz="1200" dirty="0">
                <a:sym typeface="Wingdings" panose="05000000000000000000" pitchFamily="2" charset="2"/>
              </a:rPr>
              <a:t>Dalāmības pazīmes ir vienlaikus gan īpašības, gan </a:t>
            </a:r>
            <a:r>
              <a:rPr lang="lv-LV" sz="1200" dirty="0" smtClean="0">
                <a:sym typeface="Wingdings" panose="05000000000000000000" pitchFamily="2" charset="2"/>
              </a:rPr>
              <a:t>pazīmes;</a:t>
            </a:r>
            <a:r>
              <a:rPr lang="lv-LV" sz="1200" baseline="0" dirty="0" smtClean="0">
                <a:sym typeface="Wingdings" panose="05000000000000000000" pitchFamily="2" charset="2"/>
              </a:rPr>
              <a:t> tās atbilst vidējam bumbulītim zīmējumā.</a:t>
            </a:r>
            <a:endParaRPr lang="lv-LV" sz="1200" dirty="0">
              <a:sym typeface="Wingdings" panose="05000000000000000000" pitchFamily="2" charset="2"/>
            </a:endParaRPr>
          </a:p>
          <a:p>
            <a:endParaRPr lang="en-US" dirty="0"/>
          </a:p>
        </p:txBody>
      </p:sp>
    </p:spTree>
    <p:extLst>
      <p:ext uri="{BB962C8B-B14F-4D97-AF65-F5344CB8AC3E}">
        <p14:creationId xmlns:p14="http://schemas.microsoft.com/office/powerpoint/2010/main" val="1974874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Webdings" panose="05030102010509060703" pitchFamily="18" charset="2"/>
              <a:buNone/>
            </a:pPr>
            <a:r>
              <a:rPr lang="lv-LV" sz="1200" dirty="0" smtClean="0"/>
              <a:t>* Skaitlis dalās ar</a:t>
            </a:r>
            <a:r>
              <a:rPr lang="lv-LV" sz="1200" baseline="0" dirty="0" smtClean="0"/>
              <a:t> $5$ </a:t>
            </a:r>
            <a:r>
              <a:rPr lang="lv-LV" sz="1200" dirty="0" smtClean="0"/>
              <a:t>t.t.t. ja tā pēdējais cipars dalās ar $5$ (beidzas ar $0$ vai $5$). </a:t>
            </a:r>
          </a:p>
          <a:p>
            <a:pPr marL="0" indent="0">
              <a:buFont typeface="Webdings" panose="05030102010509060703" pitchFamily="18" charset="2"/>
              <a:buNone/>
            </a:pPr>
            <a:r>
              <a:rPr lang="lv-LV" sz="1200" dirty="0" smtClean="0"/>
              <a:t>* Skaitlis dalās ar $25$</a:t>
            </a:r>
            <a:r>
              <a:rPr lang="lv-LV" sz="1200" baseline="0" dirty="0" smtClean="0"/>
              <a:t> </a:t>
            </a:r>
            <a:r>
              <a:rPr lang="lv-LV" sz="1200" dirty="0" smtClean="0"/>
              <a:t>t.t.t. ja tā pēdējo divu ciparu veidotais skaitlis dalās ar $25$ (beidzas ar $00$,$25$,$50$,$75$).</a:t>
            </a:r>
          </a:p>
          <a:p>
            <a:pPr marL="0" indent="0">
              <a:buFont typeface="Webdings" panose="05030102010509060703" pitchFamily="18" charset="2"/>
              <a:buNone/>
            </a:pPr>
            <a:r>
              <a:rPr lang="lv-LV" sz="1200" dirty="0" smtClean="0"/>
              <a:t>* Skaitlis dalās ar $125$ t.t.t. ja tā pēdējo trīs ciparu veidotais skaitlis dalās ar $125$ (beidzas ar $000$, $125$, $250$, $375$, $500$, $625$, $750$, $875$).</a:t>
            </a:r>
            <a:endParaRPr lang="en-US" sz="1200" dirty="0" smtClean="0"/>
          </a:p>
          <a:p>
            <a:endParaRPr lang="lv-LV" dirty="0" smtClean="0"/>
          </a:p>
          <a:p>
            <a:pPr marL="0" marR="0" indent="0" algn="l" defTabSz="457200" rtl="0" eaLnBrk="1" fontAlgn="auto" latinLnBrk="0" hangingPunct="1">
              <a:lnSpc>
                <a:spcPct val="100000"/>
              </a:lnSpc>
              <a:spcBef>
                <a:spcPts val="0"/>
              </a:spcBef>
              <a:spcAft>
                <a:spcPts val="0"/>
              </a:spcAft>
              <a:buClrTx/>
              <a:buSzTx/>
              <a:buFontTx/>
              <a:buNone/>
              <a:tabLst/>
              <a:defRPr/>
            </a:pPr>
            <a:r>
              <a:rPr lang="lv-LV" b="0" dirty="0" smtClean="0"/>
              <a:t>**Uzdevums:**</a:t>
            </a:r>
            <a:r>
              <a:rPr lang="lv-LV" b="0" baseline="0" dirty="0" smtClean="0"/>
              <a:t> </a:t>
            </a:r>
            <a:r>
              <a:rPr lang="lv-LV" dirty="0" smtClean="0"/>
              <a:t>Skaitļa $n$</a:t>
            </a:r>
            <a:r>
              <a:rPr lang="lv-LV" baseline="0" dirty="0" smtClean="0"/>
              <a:t> </a:t>
            </a:r>
            <a:r>
              <a:rPr lang="lv-LV" dirty="0" smtClean="0"/>
              <a:t>decimālpierakstā pa vienam izmantoti visi $10$</a:t>
            </a:r>
            <a:r>
              <a:rPr lang="lv-LV" baseline="0" dirty="0" smtClean="0"/>
              <a:t> </a:t>
            </a:r>
            <a:r>
              <a:rPr lang="lv-LV" dirty="0" smtClean="0"/>
              <a:t>cipari. Ar kādu lielāko $2$</a:t>
            </a:r>
            <a:r>
              <a:rPr lang="lv-LV" baseline="0" dirty="0" smtClean="0"/>
              <a:t> </a:t>
            </a:r>
            <a:r>
              <a:rPr lang="lv-LV" dirty="0" smtClean="0"/>
              <a:t>pakāpi var dalīties</a:t>
            </a:r>
            <a:r>
              <a:rPr lang="lv-LV" baseline="0" dirty="0" smtClean="0"/>
              <a:t> $n$</a:t>
            </a:r>
            <a:r>
              <a:rPr lang="lv-LV" dirty="0" smtClean="0"/>
              <a:t>? </a:t>
            </a:r>
            <a:endParaRPr lang="en-US" dirty="0"/>
          </a:p>
          <a:p>
            <a:endParaRPr lang="en-US" dirty="0"/>
          </a:p>
        </p:txBody>
      </p:sp>
    </p:spTree>
    <p:extLst>
      <p:ext uri="{BB962C8B-B14F-4D97-AF65-F5344CB8AC3E}">
        <p14:creationId xmlns:p14="http://schemas.microsoft.com/office/powerpoint/2010/main" val="342234022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Runājot par dalāmības pazīmēm skaitļi $2^m5^n$</a:t>
            </a:r>
            <a:r>
              <a:rPr lang="lv-LV" baseline="0" dirty="0" smtClean="0"/>
              <a:t> ieņem īpašu vietu. Tie ir skaitļi, kuriem eksistē desmitnieka pakāpe, ar kuru tie dalās. Tādēļ dalāmības pazīme var atmest </a:t>
            </a:r>
            <a:r>
              <a:rPr lang="en-US" baseline="0" dirty="0" err="1" smtClean="0"/>
              <a:t>ciparus</a:t>
            </a:r>
            <a:r>
              <a:rPr lang="en-US" baseline="0" dirty="0" smtClean="0"/>
              <a:t>, kuru </a:t>
            </a:r>
            <a:r>
              <a:rPr lang="en-US" baseline="0" dirty="0" err="1" smtClean="0"/>
              <a:t>poz</a:t>
            </a:r>
            <a:r>
              <a:rPr lang="lv-LV" baseline="0" dirty="0" smtClean="0"/>
              <a:t>īcija (vieta decimālpierakstā no labās puses) ir lielāka par $</a:t>
            </a:r>
            <a:r>
              <a:rPr lang="en-US" baseline="0" dirty="0" smtClean="0"/>
              <a:t>\max(</a:t>
            </a:r>
            <a:r>
              <a:rPr lang="en-US" baseline="0" dirty="0" err="1" smtClean="0"/>
              <a:t>m,n</a:t>
            </a:r>
            <a:r>
              <a:rPr lang="en-US" baseline="0" dirty="0" smtClean="0"/>
              <a:t>)$.</a:t>
            </a:r>
          </a:p>
          <a:p>
            <a:endParaRPr lang="en-US" baseline="0" dirty="0" smtClean="0"/>
          </a:p>
          <a:p>
            <a:r>
              <a:rPr lang="en-US" baseline="0" dirty="0" err="1" smtClean="0"/>
              <a:t>Skait</a:t>
            </a:r>
            <a:r>
              <a:rPr lang="lv-LV" baseline="0" dirty="0" smtClean="0"/>
              <a:t>ļi šajā formā ir unikāli arī ar to, ka viņiem iespējams līdz galam veikt dalīšanu ar parasto decimāldaļu. T.i. dalīšana $a/(2^m5^n)$ reiz beidzas un pēc galīga skaita cipariem aiz komata decimāldaļa beidzas (var uzskatīt, ka tā beidzas ar ciparu $0$ periodā). </a:t>
            </a:r>
          </a:p>
          <a:p>
            <a:endParaRPr lang="lv-LV" baseline="0" dirty="0" smtClean="0"/>
          </a:p>
          <a:p>
            <a:r>
              <a:rPr lang="lv-LV" baseline="0" dirty="0" smtClean="0"/>
              <a:t>Galīgiem decimāldaļskaitļiem ir divi pieraksti (kas abi ir pareizi un vienlīdz izmantojami) – viens ar</a:t>
            </a:r>
            <a:endParaRPr lang="en-US" baseline="0" dirty="0" smtClean="0"/>
          </a:p>
          <a:p>
            <a:r>
              <a:rPr lang="lv-LV" dirty="0" smtClean="0"/>
              <a:t>ciparu $0$ periodā,</a:t>
            </a:r>
            <a:r>
              <a:rPr lang="lv-LV" baseline="0" dirty="0" smtClean="0"/>
              <a:t> otrs ar ciparu $9$ periodā. Piemēram, </a:t>
            </a:r>
          </a:p>
          <a:p>
            <a:r>
              <a:rPr lang="lv-LV" baseline="0" dirty="0" smtClean="0"/>
              <a:t>$$ </a:t>
            </a:r>
            <a:r>
              <a:rPr lang="en-US" baseline="0" dirty="0" smtClean="0"/>
              <a:t>\</a:t>
            </a:r>
            <a:r>
              <a:rPr lang="en-US" baseline="0" dirty="0" err="1" smtClean="0"/>
              <a:t>frac</a:t>
            </a:r>
            <a:r>
              <a:rPr lang="en-US" baseline="0" dirty="0" smtClean="0"/>
              <a:t>{1}{4} = 0.25000\</a:t>
            </a:r>
            <a:r>
              <a:rPr lang="en-US" baseline="0" dirty="0" err="1" smtClean="0"/>
              <a:t>ldots</a:t>
            </a:r>
            <a:r>
              <a:rPr lang="en-US" baseline="0" dirty="0" smtClean="0"/>
              <a:t> = 0.24999\</a:t>
            </a:r>
            <a:r>
              <a:rPr lang="en-US" baseline="0" dirty="0" err="1" smtClean="0"/>
              <a:t>ldots</a:t>
            </a:r>
            <a:r>
              <a:rPr lang="en-US" baseline="0" dirty="0" smtClean="0"/>
              <a:t> $$</a:t>
            </a:r>
            <a:endParaRPr lang="en-US" dirty="0"/>
          </a:p>
        </p:txBody>
      </p:sp>
    </p:spTree>
    <p:extLst>
      <p:ext uri="{BB962C8B-B14F-4D97-AF65-F5344CB8AC3E}">
        <p14:creationId xmlns:p14="http://schemas.microsoft.com/office/powerpoint/2010/main" val="28931662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dirty="0" smtClean="0"/>
              <a:t>Visos gadījumos</a:t>
            </a:r>
            <a:r>
              <a:rPr lang="lv-LV" baseline="0" dirty="0" smtClean="0"/>
              <a:t> ir runa par skaitļa decimālpierakstu. Citu skaitļu (izņemot 3 un 9) ar līdzīgu dalāmības pazīmi nav.  (Vajag, lai veselie skaitļi $9, 99, 999,</a:t>
            </a:r>
            <a:r>
              <a:rPr lang="en-US" baseline="0" dirty="0" smtClean="0"/>
              <a:t> \</a:t>
            </a:r>
            <a:r>
              <a:rPr lang="en-US" baseline="0" dirty="0" err="1" smtClean="0"/>
              <a:t>ldots</a:t>
            </a:r>
            <a:r>
              <a:rPr lang="en-US" baseline="0" dirty="0" smtClean="0"/>
              <a:t>$ </a:t>
            </a:r>
            <a:r>
              <a:rPr lang="lv-LV" baseline="0" dirty="0" smtClean="0"/>
              <a:t>visi </a:t>
            </a:r>
            <a:r>
              <a:rPr lang="en-US" baseline="0" dirty="0" smtClean="0"/>
              <a:t>dal</a:t>
            </a:r>
            <a:r>
              <a:rPr lang="lv-LV" baseline="0" dirty="0" smtClean="0"/>
              <a:t>ītos ar $3$ vai ar $9$.)</a:t>
            </a:r>
            <a:endParaRPr lang="lv-LV" dirty="0"/>
          </a:p>
        </p:txBody>
      </p:sp>
    </p:spTree>
    <p:extLst>
      <p:ext uri="{BB962C8B-B14F-4D97-AF65-F5344CB8AC3E}">
        <p14:creationId xmlns:p14="http://schemas.microsoft.com/office/powerpoint/2010/main" val="37621396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575787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9124004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89390449"/>
      </p:ext>
    </p:extLst>
  </p:cSld>
  <p:clrMapOvr>
    <a:masterClrMapping/>
  </p:clrMapOvr>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78053806"/>
      </p:ext>
    </p:extLst>
  </p:cSld>
  <p:clrMapOvr>
    <a:masterClrMapping/>
  </p:clrMapOvr>
  <p:timing>
    <p:tnLst>
      <p:par>
        <p:cTn id="1" dur="indefinite" restart="never" nodeType="tmRoot"/>
      </p:par>
    </p:tn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298807708"/>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Text 1 Column">
    <p:spTree>
      <p:nvGrpSpPr>
        <p:cNvPr id="1" name=""/>
        <p:cNvGrpSpPr/>
        <p:nvPr/>
      </p:nvGrpSpPr>
      <p:grpSpPr>
        <a:xfrm>
          <a:off x="0" y="0"/>
          <a:ext cx="0" cy="0"/>
          <a:chOff x="0" y="0"/>
          <a:chExt cx="0" cy="0"/>
        </a:xfrm>
      </p:grpSpPr>
      <p:sp>
        <p:nvSpPr>
          <p:cNvPr id="2" name="Rounded Rectangle 1"/>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1600">
                <a:solidFill>
                  <a:schemeClr val="tx2"/>
                </a:solidFill>
              </a:defRPr>
            </a:lvl1pPr>
            <a:lvl2pPr marL="455613" indent="-223838">
              <a:buClr>
                <a:schemeClr val="tx1"/>
              </a:buClr>
              <a:buSzPct val="90000"/>
              <a:buFont typeface="Webdings" panose="05030102010509060703" pitchFamily="18" charset="2"/>
              <a:buChar char="4"/>
              <a:defRPr sz="1400">
                <a:solidFill>
                  <a:schemeClr val="tx2"/>
                </a:solidFill>
              </a:defRPr>
            </a:lvl2pPr>
            <a:lvl3pPr marL="679450" indent="-209550">
              <a:buClr>
                <a:schemeClr val="tx1"/>
              </a:buClr>
              <a:buSzPct val="85000"/>
              <a:buFont typeface="Webdings" panose="05030102010509060703" pitchFamily="18" charset="2"/>
              <a:buChar char="4"/>
              <a:defRPr sz="1400">
                <a:solidFill>
                  <a:schemeClr val="tx2"/>
                </a:solidFill>
              </a:defRPr>
            </a:lvl3pPr>
            <a:lvl4pPr marL="896112" indent="-228600">
              <a:buClr>
                <a:schemeClr val="tx1"/>
              </a:buClr>
              <a:buSzPct val="100000"/>
              <a:buFont typeface="Wingdings" panose="05000000000000000000" pitchFamily="2" charset="2"/>
              <a:buChar char="§"/>
              <a:defRPr sz="1200">
                <a:solidFill>
                  <a:schemeClr val="tx2"/>
                </a:solidFill>
              </a:defRPr>
            </a:lvl4pPr>
            <a:lvl5pPr marL="1828800" indent="0">
              <a:buNone/>
              <a:defRPr sz="1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8081752" cy="380661"/>
          </a:xfrm>
          <a:prstGeom prst="rect">
            <a:avLst/>
          </a:prstGeom>
        </p:spPr>
        <p:txBody>
          <a:bodyPr vert="horz" wrap="square" lIns="0" tIns="0" rIns="0" bIns="0">
            <a:noAutofit/>
          </a:bodyPr>
          <a:lstStyle>
            <a:lvl1pPr algn="l">
              <a:defRPr sz="18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9" name="Straight Connector 8"/>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9930915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a:t>CLICK TO EDIT PRESENTATION TITLE</a:t>
            </a:r>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a:t>Presenter Name</a:t>
            </a:r>
          </a:p>
          <a:p>
            <a:pPr lvl="0"/>
            <a:r>
              <a:rPr lang="en-US" dirty="0"/>
              <a:t>Presenter Title</a:t>
            </a:r>
          </a:p>
        </p:txBody>
      </p:sp>
    </p:spTree>
    <p:extLst>
      <p:ext uri="{BB962C8B-B14F-4D97-AF65-F5344CB8AC3E}">
        <p14:creationId xmlns:p14="http://schemas.microsoft.com/office/powerpoint/2010/main" val="426865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ext 2 Column">
    <p:spTree>
      <p:nvGrpSpPr>
        <p:cNvPr id="1" name=""/>
        <p:cNvGrpSpPr/>
        <p:nvPr/>
      </p:nvGrpSpPr>
      <p:grpSpPr>
        <a:xfrm>
          <a:off x="0" y="0"/>
          <a:ext cx="0" cy="0"/>
          <a:chOff x="0" y="0"/>
          <a:chExt cx="0" cy="0"/>
        </a:xfrm>
      </p:grpSpPr>
      <p:sp>
        <p:nvSpPr>
          <p:cNvPr id="16" name="Rounded Rectangle 15"/>
          <p:cNvSpPr/>
          <p:nvPr userDrawn="1"/>
        </p:nvSpPr>
        <p:spPr>
          <a:xfrm>
            <a:off x="-8718" y="3040"/>
            <a:ext cx="9152718" cy="508520"/>
          </a:xfrm>
          <a:prstGeom prst="roundRect">
            <a:avLst>
              <a:gd name="adj" fmla="val 20337"/>
            </a:avLst>
          </a:prstGeom>
          <a:solidFill>
            <a:srgbClr val="FF6C0C"/>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5245060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2350387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a:t>Click to edit Master title style</a:t>
            </a:r>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7580448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Slide">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171450" y="1945640"/>
            <a:ext cx="3609975" cy="1308050"/>
          </a:xfrm>
          <a:prstGeom prst="rect">
            <a:avLst/>
          </a:prstGeom>
        </p:spPr>
        <p:txBody>
          <a:bodyPr wrap="square" lIns="0" tIns="0" rIns="0" bIns="0">
            <a:spAutoFit/>
          </a:bodyPr>
          <a:lstStyle>
            <a:lvl1pPr marL="0" marR="0" indent="0" algn="l" defTabSz="457200" rtl="0" eaLnBrk="1" fontAlgn="auto" latinLnBrk="0" hangingPunct="1">
              <a:lnSpc>
                <a:spcPts val="3400"/>
              </a:lnSpc>
              <a:spcBef>
                <a:spcPct val="0"/>
              </a:spcBef>
              <a:spcAft>
                <a:spcPts val="0"/>
              </a:spcAft>
              <a:buClrTx/>
              <a:buSzTx/>
              <a:buFontTx/>
              <a:buNone/>
              <a:tabLst/>
              <a:defRPr sz="2800" b="1">
                <a:solidFill>
                  <a:srgbClr val="00395E"/>
                </a:solidFill>
              </a:defRPr>
            </a:lvl1pPr>
          </a:lstStyle>
          <a:p>
            <a:pPr lvl="0"/>
            <a:r>
              <a:rPr lang="en-US" dirty="0" smtClean="0"/>
              <a:t>CLICK TO EDIT PRESENTATION TITLE</a:t>
            </a:r>
            <a:endParaRPr lang="en-US" dirty="0"/>
          </a:p>
        </p:txBody>
      </p:sp>
      <p:sp>
        <p:nvSpPr>
          <p:cNvPr id="11" name="Text Placeholder 10"/>
          <p:cNvSpPr>
            <a:spLocks noGrp="1"/>
          </p:cNvSpPr>
          <p:nvPr>
            <p:ph type="body" sz="quarter" idx="10" hasCustomPrompt="1"/>
          </p:nvPr>
        </p:nvSpPr>
        <p:spPr>
          <a:xfrm>
            <a:off x="4419600" y="1945640"/>
            <a:ext cx="4384675" cy="2854960"/>
          </a:xfrm>
          <a:prstGeom prst="rect">
            <a:avLst/>
          </a:prstGeom>
        </p:spPr>
        <p:txBody>
          <a:bodyPr vert="horz" wrap="square" lIns="0" tIns="0" rIns="0" bIns="0">
            <a:noAutofit/>
          </a:bodyPr>
          <a:lstStyle>
            <a:lvl1pPr marL="0" indent="0" algn="l">
              <a:spcBef>
                <a:spcPts val="0"/>
              </a:spcBef>
              <a:buNone/>
              <a:defRPr sz="1800" b="1" i="0" baseline="0">
                <a:solidFill>
                  <a:srgbClr val="FFFFFF"/>
                </a:solidFill>
              </a:defRPr>
            </a:lvl1pPr>
            <a:lvl2pPr>
              <a:buNone/>
              <a:defRPr>
                <a:solidFill>
                  <a:srgbClr val="FFFFFF"/>
                </a:solidFill>
              </a:defRPr>
            </a:lvl2pPr>
            <a:lvl3pPr>
              <a:buNone/>
              <a:defRPr>
                <a:solidFill>
                  <a:srgbClr val="FFFFFF"/>
                </a:solidFill>
              </a:defRPr>
            </a:lvl3pPr>
            <a:lvl4pPr>
              <a:buNone/>
              <a:defRPr>
                <a:solidFill>
                  <a:srgbClr val="FFFFFF"/>
                </a:solidFill>
              </a:defRPr>
            </a:lvl4pPr>
            <a:lvl5pPr>
              <a:defRPr>
                <a:solidFill>
                  <a:srgbClr val="FFFFFF"/>
                </a:solidFill>
              </a:defRPr>
            </a:lvl5pPr>
          </a:lstStyle>
          <a:p>
            <a:pPr lvl="0"/>
            <a:r>
              <a:rPr lang="en-US" dirty="0" smtClean="0"/>
              <a:t>Presenter Name</a:t>
            </a:r>
          </a:p>
          <a:p>
            <a:pPr lvl="0"/>
            <a:r>
              <a:rPr lang="en-US" dirty="0" smtClean="0"/>
              <a:t>Presenter Title</a:t>
            </a:r>
          </a:p>
        </p:txBody>
      </p:sp>
    </p:spTree>
    <p:extLst>
      <p:ext uri="{BB962C8B-B14F-4D97-AF65-F5344CB8AC3E}">
        <p14:creationId xmlns:p14="http://schemas.microsoft.com/office/powerpoint/2010/main" val="280438675"/>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3616307438"/>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ext 1 Column">
    <p:spTree>
      <p:nvGrpSpPr>
        <p:cNvPr id="1" name=""/>
        <p:cNvGrpSpPr/>
        <p:nvPr/>
      </p:nvGrpSpPr>
      <p:grpSpPr>
        <a:xfrm>
          <a:off x="0" y="0"/>
          <a:ext cx="0" cy="0"/>
          <a:chOff x="0" y="0"/>
          <a:chExt cx="0" cy="0"/>
        </a:xfrm>
      </p:grpSpPr>
      <p:sp>
        <p:nvSpPr>
          <p:cNvPr id="2" name="Rounded Rectangle 1"/>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1" y="758505"/>
            <a:ext cx="845680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55827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8" name="Group 7"/>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6" name="Straight Connector 15"/>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074957943"/>
      </p:ext>
    </p:extLst>
  </p:cSld>
  <p:clrMapOvr>
    <a:masterClrMapping/>
  </p:clrMapOvr>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6_Text 2 Column">
    <p:spTree>
      <p:nvGrpSpPr>
        <p:cNvPr id="1" name=""/>
        <p:cNvGrpSpPr/>
        <p:nvPr/>
      </p:nvGrpSpPr>
      <p:grpSpPr>
        <a:xfrm>
          <a:off x="0" y="0"/>
          <a:ext cx="0" cy="0"/>
          <a:chOff x="0" y="0"/>
          <a:chExt cx="0" cy="0"/>
        </a:xfrm>
      </p:grpSpPr>
      <p:sp>
        <p:nvSpPr>
          <p:cNvPr id="9" name="Rounded Rectangle 8"/>
          <p:cNvSpPr/>
          <p:nvPr userDrawn="1"/>
        </p:nvSpPr>
        <p:spPr>
          <a:xfrm>
            <a:off x="0" y="4402"/>
            <a:ext cx="9144000" cy="495300"/>
          </a:xfrm>
          <a:prstGeom prst="roundRect">
            <a:avLst/>
          </a:prstGeom>
          <a:solidFill>
            <a:srgbClr val="0095C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Content Placeholder 2"/>
          <p:cNvSpPr>
            <a:spLocks noGrp="1"/>
          </p:cNvSpPr>
          <p:nvPr>
            <p:ph idx="1"/>
          </p:nvPr>
        </p:nvSpPr>
        <p:spPr>
          <a:xfrm>
            <a:off x="347472"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4" name="Content Placeholder 2"/>
          <p:cNvSpPr>
            <a:spLocks noGrp="1"/>
          </p:cNvSpPr>
          <p:nvPr>
            <p:ph idx="10"/>
          </p:nvPr>
        </p:nvSpPr>
        <p:spPr>
          <a:xfrm>
            <a:off x="4686624" y="758505"/>
            <a:ext cx="4105776"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p>
        </p:txBody>
      </p:sp>
      <p:sp>
        <p:nvSpPr>
          <p:cNvPr id="7" name="Title 7"/>
          <p:cNvSpPr>
            <a:spLocks noGrp="1"/>
          </p:cNvSpPr>
          <p:nvPr>
            <p:ph type="title"/>
          </p:nvPr>
        </p:nvSpPr>
        <p:spPr>
          <a:xfrm>
            <a:off x="347471" y="61722"/>
            <a:ext cx="7615429" cy="380661"/>
          </a:xfrm>
          <a:prstGeom prst="rect">
            <a:avLst/>
          </a:prstGeom>
        </p:spPr>
        <p:txBody>
          <a:bodyPr vert="horz" wrap="square" lIns="0" tIns="0" rIns="0" bIns="0">
            <a:noAutofit/>
          </a:bodyPr>
          <a:lstStyle>
            <a:lvl1pPr algn="l">
              <a:defRPr sz="2400" b="1">
                <a:solidFill>
                  <a:schemeClr val="bg1"/>
                </a:solidFill>
              </a:defRPr>
            </a:lvl1pPr>
          </a:lstStyle>
          <a:p>
            <a:r>
              <a:rPr lang="en-US" dirty="0" smtClean="0"/>
              <a:t>Click to edit Master title style</a:t>
            </a:r>
            <a:endParaRPr lang="en-US" dirty="0"/>
          </a:p>
        </p:txBody>
      </p:sp>
      <p:grpSp>
        <p:nvGrpSpPr>
          <p:cNvPr id="11" name="Group 10"/>
          <p:cNvGrpSpPr/>
          <p:nvPr userDrawn="1"/>
        </p:nvGrpSpPr>
        <p:grpSpPr>
          <a:xfrm>
            <a:off x="8518410" y="36764"/>
            <a:ext cx="406266" cy="381716"/>
            <a:chOff x="6471270" y="680644"/>
            <a:chExt cx="1763486" cy="1656920"/>
          </a:xfrm>
        </p:grpSpPr>
        <p:cxnSp>
          <p:nvCxnSpPr>
            <p:cNvPr id="12" name="Straight Connector 11"/>
            <p:cNvCxnSpPr/>
            <p:nvPr userDrawn="1"/>
          </p:nvCxnSpPr>
          <p:spPr>
            <a:xfrm flipH="1">
              <a:off x="7353013" y="680644"/>
              <a:ext cx="13750" cy="165692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userDrawn="1"/>
          </p:nvCxnSpPr>
          <p:spPr>
            <a:xfrm>
              <a:off x="6471270" y="1509104"/>
              <a:ext cx="1763486" cy="0"/>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717546" y="933362"/>
              <a:ext cx="1317580" cy="1165797"/>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flipH="1">
              <a:off x="6717546" y="904784"/>
              <a:ext cx="1317580" cy="1166026"/>
            </a:xfrm>
            <a:prstGeom prst="line">
              <a:avLst/>
            </a:prstGeom>
            <a:ln w="5080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439612971"/>
      </p:ext>
    </p:extLst>
  </p:cSld>
  <p:clrMapOvr>
    <a:masterClrMapping/>
  </p:clrMapOvr>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xt 2 Column">
    <p:spTree>
      <p:nvGrpSpPr>
        <p:cNvPr id="1" name=""/>
        <p:cNvGrpSpPr/>
        <p:nvPr/>
      </p:nvGrpSpPr>
      <p:grpSpPr>
        <a:xfrm>
          <a:off x="0" y="0"/>
          <a:ext cx="0" cy="0"/>
          <a:chOff x="0" y="0"/>
          <a:chExt cx="0" cy="0"/>
        </a:xfrm>
      </p:grpSpPr>
      <p:sp>
        <p:nvSpPr>
          <p:cNvPr id="10" name="Content Placeholder 2"/>
          <p:cNvSpPr>
            <a:spLocks noGrp="1"/>
          </p:cNvSpPr>
          <p:nvPr>
            <p:ph idx="1"/>
          </p:nvPr>
        </p:nvSpPr>
        <p:spPr>
          <a:xfrm>
            <a:off x="347471" y="758505"/>
            <a:ext cx="5132053" cy="3680145"/>
          </a:xfrm>
          <a:prstGeom prst="rect">
            <a:avLst/>
          </a:prstGeom>
        </p:spPr>
        <p:txBody>
          <a:bodyPr lIns="0" tIns="0" rIns="0" bIns="0">
            <a:normAutofit/>
          </a:bodyPr>
          <a:lstStyle>
            <a:lvl1pPr marL="0" indent="0">
              <a:buClr>
                <a:schemeClr val="tx1"/>
              </a:buClr>
              <a:buSzPct val="90000"/>
              <a:buFont typeface="Webdings" panose="05030102010509060703" pitchFamily="18" charset="2"/>
              <a:buNone/>
              <a:defRPr sz="2400">
                <a:solidFill>
                  <a:schemeClr val="tx2"/>
                </a:solidFill>
              </a:defRPr>
            </a:lvl1pPr>
            <a:lvl2pPr marL="455613" indent="-223838">
              <a:buClr>
                <a:schemeClr val="tx1"/>
              </a:buClr>
              <a:buSzPct val="90000"/>
              <a:buFont typeface="Webdings" panose="05030102010509060703" pitchFamily="18" charset="2"/>
              <a:buChar char="4"/>
              <a:defRPr sz="2400">
                <a:solidFill>
                  <a:schemeClr val="tx2"/>
                </a:solidFill>
              </a:defRPr>
            </a:lvl2pPr>
            <a:lvl3pPr marL="679450" indent="-209550">
              <a:buClr>
                <a:schemeClr val="tx1"/>
              </a:buClr>
              <a:buSzPct val="85000"/>
              <a:buFont typeface="Webdings" panose="05030102010509060703" pitchFamily="18" charset="2"/>
              <a:buChar char="4"/>
              <a:defRPr sz="2400">
                <a:solidFill>
                  <a:schemeClr val="tx2"/>
                </a:solidFill>
              </a:defRPr>
            </a:lvl3pPr>
            <a:lvl4pPr marL="896112" indent="-228600">
              <a:buClr>
                <a:schemeClr val="tx1"/>
              </a:buClr>
              <a:buSzPct val="100000"/>
              <a:buFont typeface="Wingdings" panose="05000000000000000000" pitchFamily="2" charset="2"/>
              <a:buChar char="§"/>
              <a:defRPr sz="2400">
                <a:solidFill>
                  <a:schemeClr val="tx2"/>
                </a:solidFill>
              </a:defRPr>
            </a:lvl4pPr>
            <a:lvl5pPr marL="1828800" indent="0">
              <a:buNone/>
              <a:defRPr sz="24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Title 7"/>
          <p:cNvSpPr>
            <a:spLocks noGrp="1"/>
          </p:cNvSpPr>
          <p:nvPr>
            <p:ph type="title"/>
          </p:nvPr>
        </p:nvSpPr>
        <p:spPr>
          <a:xfrm>
            <a:off x="5864535" y="2694918"/>
            <a:ext cx="2976957" cy="962681"/>
          </a:xfrm>
          <a:prstGeom prst="rect">
            <a:avLst/>
          </a:prstGeom>
        </p:spPr>
        <p:txBody>
          <a:bodyPr vert="horz" wrap="square" lIns="0" tIns="0" rIns="0" bIns="0">
            <a:noAutofit/>
          </a:bodyPr>
          <a:lstStyle>
            <a:lvl1pPr algn="ctr">
              <a:defRPr sz="3200" b="1">
                <a:solidFill>
                  <a:srgbClr val="00395E"/>
                </a:solidFill>
              </a:defRPr>
            </a:lvl1pPr>
          </a:lstStyle>
          <a:p>
            <a:r>
              <a:rPr lang="en-US" dirty="0"/>
              <a:t>Click to edit Master title </a:t>
            </a:r>
            <a:r>
              <a:rPr lang="en-US" dirty="0" err="1"/>
              <a:t>styl</a:t>
            </a:r>
            <a:endParaRPr lang="en-US" dirty="0"/>
          </a:p>
        </p:txBody>
      </p:sp>
      <p:grpSp>
        <p:nvGrpSpPr>
          <p:cNvPr id="9" name="Group 8"/>
          <p:cNvGrpSpPr/>
          <p:nvPr userDrawn="1"/>
        </p:nvGrpSpPr>
        <p:grpSpPr>
          <a:xfrm>
            <a:off x="7126292" y="1435065"/>
            <a:ext cx="453443" cy="426042"/>
            <a:chOff x="6471270" y="680644"/>
            <a:chExt cx="1763486" cy="1656920"/>
          </a:xfrm>
        </p:grpSpPr>
        <p:cxnSp>
          <p:nvCxnSpPr>
            <p:cNvPr id="12" name="Straight Connector 11"/>
            <p:cNvCxnSpPr/>
            <p:nvPr userDrawn="1"/>
          </p:nvCxnSpPr>
          <p:spPr>
            <a:xfrm flipH="1">
              <a:off x="7353013" y="680644"/>
              <a:ext cx="13750" cy="165692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6471270" y="1509104"/>
              <a:ext cx="1763486" cy="0"/>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5" name="Straight Connector 14"/>
            <p:cNvCxnSpPr/>
            <p:nvPr userDrawn="1"/>
          </p:nvCxnSpPr>
          <p:spPr>
            <a:xfrm>
              <a:off x="6717546" y="933362"/>
              <a:ext cx="1317580" cy="1165797"/>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userDrawn="1"/>
          </p:nvCxnSpPr>
          <p:spPr>
            <a:xfrm flipH="1">
              <a:off x="6717546" y="904784"/>
              <a:ext cx="1317580" cy="1166026"/>
            </a:xfrm>
            <a:prstGeom prst="line">
              <a:avLst/>
            </a:prstGeom>
            <a:ln w="57150">
              <a:solidFill>
                <a:srgbClr val="00395E"/>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084680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7" Type="http://schemas.openxmlformats.org/officeDocument/2006/relationships/theme" Target="../theme/theme2.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5" Type="http://schemas.openxmlformats.org/officeDocument/2006/relationships/slideLayout" Target="../slideLayouts/slideLayout13.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2-</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cSld>
  <p:clrMap bg1="lt1" tx1="dk1" bg2="lt2" tx2="dk2" accent1="accent1" accent2="accent2" accent3="accent3" accent4="accent4" accent5="accent5" accent6="accent6" hlink="hlink" folHlink="folHlink"/>
  <p:sldLayoutIdLst>
    <p:sldLayoutId id="2147483765" r:id="rId1"/>
    <p:sldLayoutId id="2147483772" r:id="rId2"/>
    <p:sldLayoutId id="2147483766" r:id="rId3"/>
    <p:sldLayoutId id="2147483767" r:id="rId4"/>
    <p:sldLayoutId id="2147483773" r:id="rId5"/>
    <p:sldLayoutId id="2147483779" r:id="rId6"/>
    <p:sldLayoutId id="2147483780" r:id="rId7"/>
    <p:sldLayoutId id="2147483783" r:id="rId8"/>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TextBox 6"/>
          <p:cNvSpPr txBox="1"/>
          <p:nvPr/>
        </p:nvSpPr>
        <p:spPr>
          <a:xfrm>
            <a:off x="2200276" y="4784547"/>
            <a:ext cx="6604264" cy="297517"/>
          </a:xfrm>
          <a:prstGeom prst="rect">
            <a:avLst/>
          </a:prstGeom>
          <a:noFill/>
        </p:spPr>
        <p:txBody>
          <a:bodyPr wrap="square" lIns="0" tIns="0" rIns="0" bIns="0" rtlCol="0">
            <a:noAutofit/>
          </a:bodyPr>
          <a:lstStyle/>
          <a:p>
            <a:pPr algn="r">
              <a:lnSpc>
                <a:spcPct val="100000"/>
              </a:lnSpc>
            </a:pPr>
            <a:r>
              <a:rPr lang="en-GB" sz="1000" baseline="0" dirty="0">
                <a:solidFill>
                  <a:schemeClr val="tx2"/>
                </a:solidFill>
              </a:rPr>
              <a:t>NMS </a:t>
            </a:r>
            <a:r>
              <a:rPr lang="en-GB" sz="1000" baseline="0" dirty="0" err="1">
                <a:solidFill>
                  <a:schemeClr val="tx2"/>
                </a:solidFill>
              </a:rPr>
              <a:t>Izlases</a:t>
            </a:r>
            <a:r>
              <a:rPr lang="en-GB" sz="1000" baseline="0" dirty="0">
                <a:solidFill>
                  <a:schemeClr val="tx2"/>
                </a:solidFill>
              </a:rPr>
              <a:t> </a:t>
            </a:r>
            <a:r>
              <a:rPr lang="en-GB" sz="1000" baseline="0" dirty="0" err="1">
                <a:solidFill>
                  <a:schemeClr val="tx2"/>
                </a:solidFill>
              </a:rPr>
              <a:t>Nodarb</a:t>
            </a:r>
            <a:r>
              <a:rPr lang="lv-LV" sz="1000" baseline="0" dirty="0">
                <a:solidFill>
                  <a:schemeClr val="tx2"/>
                </a:solidFill>
              </a:rPr>
              <a:t>ības</a:t>
            </a:r>
            <a:r>
              <a:rPr lang="en-US" sz="1000" baseline="0" dirty="0">
                <a:solidFill>
                  <a:schemeClr val="tx2"/>
                </a:solidFill>
              </a:rPr>
              <a:t> |  </a:t>
            </a:r>
            <a:r>
              <a:rPr lang="lv-LV" sz="1000" baseline="0" dirty="0">
                <a:solidFill>
                  <a:schemeClr val="tx2"/>
                </a:solidFill>
              </a:rPr>
              <a:t>1-</a:t>
            </a:r>
            <a:fld id="{2066355A-084C-D24E-9AD2-7E4FC41EA627}" type="slidenum">
              <a:rPr lang="en-US" sz="1000" baseline="0" smtClean="0">
                <a:solidFill>
                  <a:schemeClr val="tx2"/>
                </a:solidFill>
              </a:rPr>
              <a:pPr algn="r">
                <a:lnSpc>
                  <a:spcPct val="100000"/>
                </a:lnSpc>
              </a:pPr>
              <a:t>‹#›</a:t>
            </a:fld>
            <a:endParaRPr lang="en-US" sz="1000" baseline="0" dirty="0">
              <a:solidFill>
                <a:schemeClr val="tx2"/>
              </a:solidFill>
            </a:endParaRPr>
          </a:p>
        </p:txBody>
      </p:sp>
    </p:spTree>
    <p:extLst>
      <p:ext uri="{BB962C8B-B14F-4D97-AF65-F5344CB8AC3E}">
        <p14:creationId xmlns:p14="http://schemas.microsoft.com/office/powerpoint/2010/main" val="3572153910"/>
      </p:ext>
    </p:extLst>
  </p:cSld>
  <p:clrMap bg1="lt1" tx1="dk1" bg2="lt2" tx2="dk2" accent1="accent1" accent2="accent2" accent3="accent3" accent4="accent4" accent5="accent5" accent6="accent6" hlink="hlink" folHlink="folHlink"/>
  <p:sldLayoutIdLst>
    <p:sldLayoutId id="2147483771" r:id="rId1"/>
    <p:sldLayoutId id="2147483775" r:id="rId2"/>
    <p:sldLayoutId id="2147483776" r:id="rId3"/>
    <p:sldLayoutId id="2147483778" r:id="rId4"/>
    <p:sldLayoutId id="2147483781" r:id="rId5"/>
    <p:sldLayoutId id="2147483784" r:id="rId6"/>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ounded Rectangle 6"/>
          <p:cNvSpPr/>
          <p:nvPr userDrawn="1"/>
        </p:nvSpPr>
        <p:spPr>
          <a:xfrm>
            <a:off x="726854" y="450583"/>
            <a:ext cx="1040400" cy="442800"/>
          </a:xfrm>
          <a:prstGeom prst="roundRect">
            <a:avLst/>
          </a:prstGeom>
          <a:solidFill>
            <a:srgbClr val="00395E"/>
          </a:solidFill>
          <a:ln w="6350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 name="Rounded Rectangle 3"/>
          <p:cNvSpPr/>
          <p:nvPr userDrawn="1"/>
        </p:nvSpPr>
        <p:spPr>
          <a:xfrm>
            <a:off x="647700" y="368300"/>
            <a:ext cx="1193979" cy="596990"/>
          </a:xfrm>
          <a:prstGeom prst="roundRect">
            <a:avLst/>
          </a:prstGeom>
          <a:noFill/>
          <a:ln w="44450">
            <a:solidFill>
              <a:srgbClr val="00395E"/>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3" name="Group 2"/>
          <p:cNvGrpSpPr/>
          <p:nvPr userDrawn="1"/>
        </p:nvGrpSpPr>
        <p:grpSpPr>
          <a:xfrm>
            <a:off x="1231942" y="397537"/>
            <a:ext cx="576238" cy="538157"/>
            <a:chOff x="1231942" y="397537"/>
            <a:chExt cx="576238" cy="538157"/>
          </a:xfrm>
        </p:grpSpPr>
        <p:sp>
          <p:nvSpPr>
            <p:cNvPr id="5" name="Rectangle 4"/>
            <p:cNvSpPr/>
            <p:nvPr userDrawn="1"/>
          </p:nvSpPr>
          <p:spPr>
            <a:xfrm>
              <a:off x="1231942" y="397537"/>
              <a:ext cx="499505" cy="538157"/>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00163" y="433321"/>
              <a:ext cx="108017" cy="472082"/>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1693157" y="404163"/>
              <a:ext cx="86309" cy="62545"/>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1689599" y="874247"/>
              <a:ext cx="93426" cy="48104"/>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cxnSp>
        <p:nvCxnSpPr>
          <p:cNvPr id="18" name="Straight Connector 17"/>
          <p:cNvCxnSpPr/>
          <p:nvPr userDrawn="1"/>
        </p:nvCxnSpPr>
        <p:spPr>
          <a:xfrm flipV="1">
            <a:off x="0" y="1502229"/>
            <a:ext cx="9144000" cy="0"/>
          </a:xfrm>
          <a:prstGeom prst="line">
            <a:avLst/>
          </a:prstGeom>
          <a:ln w="44450">
            <a:solidFill>
              <a:srgbClr val="00395E"/>
            </a:solidFill>
          </a:ln>
          <a:effectLst/>
        </p:spPr>
        <p:style>
          <a:lnRef idx="2">
            <a:schemeClr val="accent1"/>
          </a:lnRef>
          <a:fillRef idx="0">
            <a:schemeClr val="accent1"/>
          </a:fillRef>
          <a:effectRef idx="1">
            <a:schemeClr val="accent1"/>
          </a:effectRef>
          <a:fontRef idx="minor">
            <a:schemeClr val="tx1"/>
          </a:fontRef>
        </p:style>
      </p:cxnSp>
      <p:sp>
        <p:nvSpPr>
          <p:cNvPr id="19" name="Rounded Rectangle 18"/>
          <p:cNvSpPr/>
          <p:nvPr userDrawn="1"/>
        </p:nvSpPr>
        <p:spPr>
          <a:xfrm>
            <a:off x="3987800" y="1866900"/>
            <a:ext cx="4889500" cy="3022600"/>
          </a:xfrm>
          <a:prstGeom prst="roundRect">
            <a:avLst>
              <a:gd name="adj" fmla="val 8264"/>
            </a:avLst>
          </a:prstGeom>
          <a:solidFill>
            <a:schemeClr val="bg1">
              <a:lumMod val="8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nvGrpSpPr>
          <p:cNvPr id="8" name="Group 7"/>
          <p:cNvGrpSpPr/>
          <p:nvPr userDrawn="1"/>
        </p:nvGrpSpPr>
        <p:grpSpPr>
          <a:xfrm>
            <a:off x="726854" y="459520"/>
            <a:ext cx="453443" cy="426042"/>
            <a:chOff x="6471270" y="680644"/>
            <a:chExt cx="1763486" cy="1656920"/>
          </a:xfrm>
        </p:grpSpPr>
        <p:cxnSp>
          <p:nvCxnSpPr>
            <p:cNvPr id="9" name="Straight Connector 8"/>
            <p:cNvCxnSpPr/>
            <p:nvPr userDrawn="1"/>
          </p:nvCxnSpPr>
          <p:spPr>
            <a:xfrm flipH="1">
              <a:off x="7353013" y="680644"/>
              <a:ext cx="13750" cy="165692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userDrawn="1"/>
          </p:nvCxnSpPr>
          <p:spPr>
            <a:xfrm>
              <a:off x="6471270" y="1509104"/>
              <a:ext cx="1763486"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userDrawn="1"/>
          </p:nvCxnSpPr>
          <p:spPr>
            <a:xfrm>
              <a:off x="6717546" y="933362"/>
              <a:ext cx="1317580" cy="1165797"/>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userDrawn="1"/>
          </p:nvCxnSpPr>
          <p:spPr>
            <a:xfrm flipH="1">
              <a:off x="6717546" y="904784"/>
              <a:ext cx="1317580" cy="1166026"/>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1776503281"/>
      </p:ext>
    </p:extLst>
  </p:cSld>
  <p:clrMap bg1="lt1" tx1="dk1" bg2="lt2" tx2="dk2" accent1="accent1" accent2="accent2" accent3="accent3" accent4="accent4" accent5="accent5" accent6="accent6" hlink="hlink" folHlink="folHlink"/>
  <p:sldLayoutIdLst>
    <p:sldLayoutId id="2147483769"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12" Type="http://schemas.openxmlformats.org/officeDocument/2006/relationships/image" Target="../media/image23.png"/><Relationship Id="rId2" Type="http://schemas.openxmlformats.org/officeDocument/2006/relationships/image" Target="../media/image132.png"/><Relationship Id="rId1" Type="http://schemas.openxmlformats.org/officeDocument/2006/relationships/slideLayout" Target="../slideLayouts/slideLayout6.xml"/><Relationship Id="rId6" Type="http://schemas.openxmlformats.org/officeDocument/2006/relationships/image" Target="../media/image17.png"/><Relationship Id="rId11" Type="http://schemas.openxmlformats.org/officeDocument/2006/relationships/image" Target="../media/image22.png"/><Relationship Id="rId5" Type="http://schemas.openxmlformats.org/officeDocument/2006/relationships/image" Target="../media/image16.png"/><Relationship Id="rId10" Type="http://schemas.openxmlformats.org/officeDocument/2006/relationships/image" Target="../media/image21.png"/><Relationship Id="rId4" Type="http://schemas.openxmlformats.org/officeDocument/2006/relationships/image" Target="../media/image15.png"/><Relationship Id="rId9" Type="http://schemas.openxmlformats.org/officeDocument/2006/relationships/image" Target="../media/image20.png"/></Relationships>
</file>

<file path=ppt/slides/_rels/slide12.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30.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150.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image" Target="../media/image29.png"/><Relationship Id="rId7"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11.xml"/><Relationship Id="rId6" Type="http://schemas.openxmlformats.org/officeDocument/2006/relationships/image" Target="../media/image34.png"/><Relationship Id="rId5" Type="http://schemas.openxmlformats.org/officeDocument/2006/relationships/image" Target="../media/image31.png"/><Relationship Id="rId4" Type="http://schemas.openxmlformats.org/officeDocument/2006/relationships/image" Target="../media/image30.png"/></Relationships>
</file>

<file path=ppt/slides/_rels/slide2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11.xml"/></Relationships>
</file>

<file path=ppt/slides/_rels/slide24.xml.rels><?xml version="1.0" encoding="UTF-8" standalone="yes"?>
<Relationships xmlns="http://schemas.openxmlformats.org/package/2006/relationships"><Relationship Id="rId3" Type="http://schemas.openxmlformats.org/officeDocument/2006/relationships/image" Target="../media/image1300.png"/><Relationship Id="rId2" Type="http://schemas.openxmlformats.org/officeDocument/2006/relationships/notesSlide" Target="../notesSlides/notesSlide7.xml"/><Relationship Id="rId1" Type="http://schemas.openxmlformats.org/officeDocument/2006/relationships/slideLayout" Target="../slideLayouts/slideLayout12.xml"/><Relationship Id="rId6" Type="http://schemas.openxmlformats.org/officeDocument/2006/relationships/image" Target="../media/image41.png"/><Relationship Id="rId5" Type="http://schemas.openxmlformats.org/officeDocument/2006/relationships/image" Target="../media/image1500.png"/><Relationship Id="rId4" Type="http://schemas.openxmlformats.org/officeDocument/2006/relationships/image" Target="../media/image40.png"/></Relationships>
</file>

<file path=ppt/slides/_rels/slide25.xml.rels><?xml version="1.0" encoding="UTF-8" standalone="yes"?>
<Relationships xmlns="http://schemas.openxmlformats.org/package/2006/relationships"><Relationship Id="rId3" Type="http://schemas.openxmlformats.org/officeDocument/2006/relationships/image" Target="../media/image1700.png"/><Relationship Id="rId7" Type="http://schemas.openxmlformats.org/officeDocument/2006/relationships/image" Target="../media/image43.png"/><Relationship Id="rId2" Type="http://schemas.openxmlformats.org/officeDocument/2006/relationships/notesSlide" Target="../notesSlides/notesSlide8.xml"/><Relationship Id="rId1" Type="http://schemas.openxmlformats.org/officeDocument/2006/relationships/slideLayout" Target="../slideLayouts/slideLayout11.xml"/><Relationship Id="rId6" Type="http://schemas.openxmlformats.org/officeDocument/2006/relationships/image" Target="../media/image2000.png"/><Relationship Id="rId5" Type="http://schemas.openxmlformats.org/officeDocument/2006/relationships/image" Target="../media/image42.png"/><Relationship Id="rId4" Type="http://schemas.openxmlformats.org/officeDocument/2006/relationships/image" Target="../media/image1800.png"/></Relationships>
</file>

<file path=ppt/slides/_rels/slide26.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230.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320.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2301.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hyperlink" Target="http://www.savory.de/maths1.htm" TargetMode="External"/><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image" Target="../media/image471.png"/><Relationship Id="rId4" Type="http://schemas.openxmlformats.org/officeDocument/2006/relationships/image" Target="../media/image461.png"/></Relationships>
</file>

<file path=ppt/slides/_rels/slide35.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7.xml"/><Relationship Id="rId1" Type="http://schemas.openxmlformats.org/officeDocument/2006/relationships/slideLayout" Target="../slideLayouts/slideLayout1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9.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11.xml"/></Relationships>
</file>

<file path=ppt/slides/_rels/slide41.xml.rels><?xml version="1.0" encoding="UTF-8" standalone="yes"?>
<Relationships xmlns="http://schemas.openxmlformats.org/package/2006/relationships"><Relationship Id="rId2" Type="http://schemas.openxmlformats.org/officeDocument/2006/relationships/image" Target="../media/image430.png"/><Relationship Id="rId1" Type="http://schemas.openxmlformats.org/officeDocument/2006/relationships/slideLayout" Target="../slideLayouts/slideLayout10.xml"/></Relationships>
</file>

<file path=ppt/slides/_rels/slide42.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1.xml"/><Relationship Id="rId5" Type="http://schemas.openxmlformats.org/officeDocument/2006/relationships/image" Target="../media/image56.png"/><Relationship Id="rId4" Type="http://schemas.openxmlformats.org/officeDocument/2006/relationships/image" Target="../media/image55.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image" Target="../media/image360.png"/><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57.png"/><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5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2" Type="http://schemas.openxmlformats.org/officeDocument/2006/relationships/image" Target="../media/image214.png"/><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image" Target="../media/image314.png"/><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5.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22.xml"/><Relationship Id="rId1" Type="http://schemas.openxmlformats.org/officeDocument/2006/relationships/slideLayout" Target="../slideLayouts/slideLayout10.xml"/><Relationship Id="rId4" Type="http://schemas.openxmlformats.org/officeDocument/2006/relationships/image" Target="../media/image59.png"/></Relationships>
</file>

<file path=ppt/slides/_rels/slide5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23.xml"/><Relationship Id="rId1" Type="http://schemas.openxmlformats.org/officeDocument/2006/relationships/slideLayout" Target="../slideLayouts/slideLayout1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11.xml"/></Relationships>
</file>

<file path=ppt/slides/_rels/slide58.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121.png"/><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0.xml.rels><?xml version="1.0" encoding="UTF-8" standalone="yes"?>
<Relationships xmlns="http://schemas.openxmlformats.org/package/2006/relationships"><Relationship Id="rId2" Type="http://schemas.openxmlformats.org/officeDocument/2006/relationships/image" Target="../media/image670.png"/><Relationship Id="rId1" Type="http://schemas.openxmlformats.org/officeDocument/2006/relationships/slideLayout" Target="../slideLayouts/slideLayout1.xml"/></Relationships>
</file>

<file path=ppt/slides/_rels/slide61.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1.xml"/></Relationships>
</file>

<file path=ppt/slides/_rels/slide63.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image" Target="../media/image65.GIF"/></Relationships>
</file>

<file path=ppt/slides/_rels/slide64.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3.xml"/></Relationships>
</file>

<file path=ppt/slides/_rels/slide65.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66.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7.png"/><Relationship Id="rId4"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image" Target="../media/image690.png"/><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3" Type="http://schemas.openxmlformats.org/officeDocument/2006/relationships/image" Target="../media/image213.png"/><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3" Type="http://schemas.openxmlformats.org/officeDocument/2006/relationships/image" Target="../media/image710.png"/><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7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1.xml"/></Relationships>
</file>

<file path=ppt/slides/_rels/slide77.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gif"/><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lv-LV" dirty="0" smtClean="0"/>
              <a:t>Modulārā aritmētika</a:t>
            </a:r>
            <a:endParaRPr lang="en-US" dirty="0"/>
          </a:p>
        </p:txBody>
      </p:sp>
      <p:sp>
        <p:nvSpPr>
          <p:cNvPr id="3" name="Text Placeholder 2"/>
          <p:cNvSpPr>
            <a:spLocks noGrp="1"/>
          </p:cNvSpPr>
          <p:nvPr>
            <p:ph type="body" sz="quarter" idx="10"/>
          </p:nvPr>
        </p:nvSpPr>
        <p:spPr/>
        <p:txBody>
          <a:bodyPr/>
          <a:lstStyle/>
          <a:p>
            <a:pPr marL="285750" indent="-285750">
              <a:lnSpc>
                <a:spcPct val="100000"/>
              </a:lnSpc>
              <a:buFont typeface="Webdings" panose="05030102010509060703" pitchFamily="18" charset="2"/>
              <a:buChar char="4"/>
            </a:pPr>
            <a:r>
              <a:rPr lang="lv-LV" dirty="0" smtClean="0">
                <a:solidFill>
                  <a:schemeClr val="tx2"/>
                </a:solidFill>
              </a:rPr>
              <a:t>Modulārā aritmētika:</a:t>
            </a:r>
            <a:br>
              <a:rPr lang="lv-LV" dirty="0" smtClean="0">
                <a:solidFill>
                  <a:schemeClr val="tx2"/>
                </a:solidFill>
              </a:rPr>
            </a:br>
            <a:r>
              <a:rPr lang="lv-LV" b="0" dirty="0" smtClean="0">
                <a:solidFill>
                  <a:schemeClr val="tx2"/>
                </a:solidFill>
              </a:rPr>
              <a:t>Dalāmība ar atlikumu, kongruences, aritmētika ar kongruenču klasēm, modu</a:t>
            </a:r>
          </a:p>
          <a:p>
            <a:pPr marL="285750" indent="-285750">
              <a:lnSpc>
                <a:spcPct val="100000"/>
              </a:lnSpc>
              <a:buFont typeface="Webdings" panose="05030102010509060703" pitchFamily="18" charset="2"/>
              <a:buChar char="4"/>
            </a:pPr>
            <a:r>
              <a:rPr lang="lv-LV" dirty="0" smtClean="0">
                <a:solidFill>
                  <a:schemeClr val="tx2"/>
                </a:solidFill>
              </a:rPr>
              <a:t>Dalāmības </a:t>
            </a:r>
            <a:r>
              <a:rPr lang="lv-LV" dirty="0">
                <a:solidFill>
                  <a:schemeClr val="tx2"/>
                </a:solidFill>
              </a:rPr>
              <a:t>pazīmes</a:t>
            </a:r>
          </a:p>
          <a:p>
            <a:pPr marL="285750" indent="-285750">
              <a:lnSpc>
                <a:spcPct val="100000"/>
              </a:lnSpc>
              <a:buFont typeface="Webdings" panose="05030102010509060703" pitchFamily="18" charset="2"/>
              <a:buChar char="4"/>
            </a:pPr>
            <a:r>
              <a:rPr lang="lv-LV" dirty="0" smtClean="0">
                <a:solidFill>
                  <a:schemeClr val="tx2"/>
                </a:solidFill>
              </a:rPr>
              <a:t>Mazā </a:t>
            </a:r>
            <a:r>
              <a:rPr lang="lv-LV" dirty="0">
                <a:solidFill>
                  <a:schemeClr val="tx2"/>
                </a:solidFill>
              </a:rPr>
              <a:t>Fermā </a:t>
            </a:r>
            <a:r>
              <a:rPr lang="lv-LV" dirty="0" smtClean="0">
                <a:solidFill>
                  <a:schemeClr val="tx2"/>
                </a:solidFill>
              </a:rPr>
              <a:t>teorēma. </a:t>
            </a:r>
            <a:r>
              <a:rPr lang="lv-LV" b="0" dirty="0" smtClean="0">
                <a:solidFill>
                  <a:schemeClr val="tx2"/>
                </a:solidFill>
              </a:rPr>
              <a:t>Periodiskas daļas.</a:t>
            </a:r>
            <a:endParaRPr lang="lv-LV" b="0" dirty="0">
              <a:solidFill>
                <a:schemeClr val="tx2"/>
              </a:solidFill>
            </a:endParaRPr>
          </a:p>
          <a:p>
            <a:pPr marL="285750" indent="-285750">
              <a:lnSpc>
                <a:spcPct val="100000"/>
              </a:lnSpc>
              <a:buFont typeface="Webdings" panose="05030102010509060703" pitchFamily="18" charset="2"/>
              <a:buChar char="4"/>
            </a:pPr>
            <a:r>
              <a:rPr lang="lv-LV" dirty="0">
                <a:solidFill>
                  <a:schemeClr val="tx2"/>
                </a:solidFill>
              </a:rPr>
              <a:t>Eilera </a:t>
            </a:r>
            <a:r>
              <a:rPr lang="lv-LV" dirty="0" smtClean="0">
                <a:solidFill>
                  <a:schemeClr val="tx2"/>
                </a:solidFill>
              </a:rPr>
              <a:t>teorēma. </a:t>
            </a:r>
            <a:r>
              <a:rPr lang="lv-LV" b="0" dirty="0" smtClean="0">
                <a:solidFill>
                  <a:schemeClr val="tx2"/>
                </a:solidFill>
              </a:rPr>
              <a:t>Ieslēgšanas-izslēgšanas metode. Eilera funkcija. </a:t>
            </a:r>
          </a:p>
          <a:p>
            <a:pPr marL="285750" indent="-285750">
              <a:lnSpc>
                <a:spcPct val="100000"/>
              </a:lnSpc>
              <a:buFont typeface="Webdings" panose="05030102010509060703" pitchFamily="18" charset="2"/>
              <a:buChar char="4"/>
            </a:pPr>
            <a:r>
              <a:rPr lang="lv-LV" dirty="0" smtClean="0">
                <a:solidFill>
                  <a:schemeClr val="tx2"/>
                </a:solidFill>
              </a:rPr>
              <a:t>Cikliski procesi . </a:t>
            </a:r>
            <a:r>
              <a:rPr lang="lv-LV" b="0" dirty="0" smtClean="0">
                <a:solidFill>
                  <a:schemeClr val="tx2"/>
                </a:solidFill>
              </a:rPr>
              <a:t>Periodiskas atlikumu virknes. Citi periodi un priekšperiodi.</a:t>
            </a:r>
            <a:endParaRPr lang="lv-LV" b="0" dirty="0">
              <a:solidFill>
                <a:schemeClr val="tx2"/>
              </a:solidFill>
            </a:endParaRPr>
          </a:p>
          <a:p>
            <a:pPr>
              <a:lnSpc>
                <a:spcPct val="100000"/>
              </a:lnSpc>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Tree>
    <p:extLst>
      <p:ext uri="{BB962C8B-B14F-4D97-AF65-F5344CB8AC3E}">
        <p14:creationId xmlns:p14="http://schemas.microsoft.com/office/powerpoint/2010/main" val="2152956786"/>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Content Placeholder 5"/>
          <p:cNvGraphicFramePr>
            <a:graphicFrameLocks noGrp="1"/>
          </p:cNvGraphicFramePr>
          <p:nvPr>
            <p:ph idx="1"/>
          </p:nvPr>
        </p:nvGraphicFramePr>
        <p:xfrm>
          <a:off x="347471" y="770400"/>
          <a:ext cx="4257672" cy="3794704"/>
        </p:xfrm>
        <a:graphic>
          <a:graphicData uri="http://schemas.openxmlformats.org/drawingml/2006/table">
            <a:tbl>
              <a:tblPr firstRow="1" firstCol="1" bandRow="1">
                <a:tableStyleId>{5C22544A-7EE6-4342-B048-85BDC9FD1C3A}</a:tableStyleId>
              </a:tblPr>
              <a:tblGrid>
                <a:gridCol w="532209">
                  <a:extLst>
                    <a:ext uri="{9D8B030D-6E8A-4147-A177-3AD203B41FA5}">
                      <a16:colId xmlns:a16="http://schemas.microsoft.com/office/drawing/2014/main" val="20000"/>
                    </a:ext>
                  </a:extLst>
                </a:gridCol>
                <a:gridCol w="532209">
                  <a:extLst>
                    <a:ext uri="{9D8B030D-6E8A-4147-A177-3AD203B41FA5}">
                      <a16:colId xmlns:a16="http://schemas.microsoft.com/office/drawing/2014/main" val="20001"/>
                    </a:ext>
                  </a:extLst>
                </a:gridCol>
                <a:gridCol w="532209">
                  <a:extLst>
                    <a:ext uri="{9D8B030D-6E8A-4147-A177-3AD203B41FA5}">
                      <a16:colId xmlns:a16="http://schemas.microsoft.com/office/drawing/2014/main" val="20002"/>
                    </a:ext>
                  </a:extLst>
                </a:gridCol>
                <a:gridCol w="532209">
                  <a:extLst>
                    <a:ext uri="{9D8B030D-6E8A-4147-A177-3AD203B41FA5}">
                      <a16:colId xmlns:a16="http://schemas.microsoft.com/office/drawing/2014/main" val="20003"/>
                    </a:ext>
                  </a:extLst>
                </a:gridCol>
                <a:gridCol w="532209">
                  <a:extLst>
                    <a:ext uri="{9D8B030D-6E8A-4147-A177-3AD203B41FA5}">
                      <a16:colId xmlns:a16="http://schemas.microsoft.com/office/drawing/2014/main" val="20004"/>
                    </a:ext>
                  </a:extLst>
                </a:gridCol>
                <a:gridCol w="532209">
                  <a:extLst>
                    <a:ext uri="{9D8B030D-6E8A-4147-A177-3AD203B41FA5}">
                      <a16:colId xmlns:a16="http://schemas.microsoft.com/office/drawing/2014/main" val="20005"/>
                    </a:ext>
                  </a:extLst>
                </a:gridCol>
                <a:gridCol w="532209">
                  <a:extLst>
                    <a:ext uri="{9D8B030D-6E8A-4147-A177-3AD203B41FA5}">
                      <a16:colId xmlns:a16="http://schemas.microsoft.com/office/drawing/2014/main" val="20006"/>
                    </a:ext>
                  </a:extLst>
                </a:gridCol>
                <a:gridCol w="532209">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chemeClr val="tx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7"/>
                  </a:ext>
                </a:extLst>
              </a:tr>
            </a:tbl>
          </a:graphicData>
        </a:graphic>
      </p:graphicFrame>
      <p:sp>
        <p:nvSpPr>
          <p:cNvPr id="4" name="Title 3"/>
          <p:cNvSpPr>
            <a:spLocks noGrp="1"/>
          </p:cNvSpPr>
          <p:nvPr>
            <p:ph type="title"/>
          </p:nvPr>
        </p:nvSpPr>
        <p:spPr>
          <a:xfrm>
            <a:off x="347471" y="61722"/>
            <a:ext cx="7650635" cy="380661"/>
          </a:xfrm>
        </p:spPr>
        <p:txBody>
          <a:bodyPr/>
          <a:lstStyle/>
          <a:p>
            <a:r>
              <a:rPr lang="en-US" dirty="0" err="1"/>
              <a:t>Saskait</a:t>
            </a:r>
            <a:r>
              <a:rPr lang="lv-LV" dirty="0" err="1"/>
              <a:t>īšanas</a:t>
            </a:r>
            <a:r>
              <a:rPr lang="lv-LV" dirty="0"/>
              <a:t> un reizināšanas tabulas (mod 7)</a:t>
            </a:r>
            <a:endParaRPr lang="en-US" dirty="0"/>
          </a:p>
        </p:txBody>
      </p:sp>
      <p:graphicFrame>
        <p:nvGraphicFramePr>
          <p:cNvPr id="5" name="Content Placeholder 5"/>
          <p:cNvGraphicFramePr/>
          <p:nvPr/>
        </p:nvGraphicFramePr>
        <p:xfrm>
          <a:off x="4948780" y="770400"/>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3062736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2" y="469744"/>
                <a:ext cx="4105776" cy="579407"/>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+ 5 ≡ 1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2" y="469744"/>
                <a:ext cx="4105776" cy="579407"/>
              </a:xfrm>
              <a:blipFill>
                <a:blip r:embed="rId2"/>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Content Placeholder 3"/>
              <p:cNvSpPr>
                <a:spLocks noGrp="1"/>
              </p:cNvSpPr>
              <p:nvPr>
                <p:ph idx="10"/>
              </p:nvPr>
            </p:nvSpPr>
            <p:spPr>
              <a:xfrm>
                <a:off x="4686624" y="469750"/>
                <a:ext cx="4105776" cy="656409"/>
              </a:xfrm>
            </p:spPr>
            <p: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 ∙</m:t>
                      </m:r>
                      <m:r>
                        <a:rPr lang="lv-LV" b="0"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2</m:t>
                      </m:r>
                      <m:r>
                        <a:rPr lang="lv-LV" i="1" dirty="0">
                          <a:latin typeface="Cambria Math" panose="02040503050406030204" pitchFamily="18" charset="0"/>
                        </a:rPr>
                        <m:t>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a:p>
              <a:p>
                <a:endParaRPr lang="lv-LV" dirty="0"/>
              </a:p>
            </p:txBody>
          </p:sp>
        </mc:Choice>
        <mc:Fallback xmlns="">
          <p:sp>
            <p:nvSpPr>
              <p:cNvPr id="4" name="Content Placeholder 3"/>
              <p:cNvSpPr>
                <a:spLocks noGrp="1" noRot="1" noChangeAspect="1" noMove="1" noResize="1" noEditPoints="1" noAdjustHandles="1" noChangeArrowheads="1" noChangeShapeType="1" noTextEdit="1"/>
              </p:cNvSpPr>
              <p:nvPr>
                <p:ph idx="10"/>
              </p:nvPr>
            </p:nvSpPr>
            <p:spPr>
              <a:xfrm>
                <a:off x="4686624" y="469750"/>
                <a:ext cx="4105776" cy="656409"/>
              </a:xfrm>
              <a:blipFill>
                <a:blip r:embed="rId3"/>
                <a:stretch>
                  <a:fillRect/>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Kongruenču klašu aritmētika</a:t>
            </a:r>
            <a:endParaRPr lang="lv-LV" dirty="0"/>
          </a:p>
        </p:txBody>
      </p:sp>
      <mc:AlternateContent xmlns:mc="http://schemas.openxmlformats.org/markup-compatibility/2006" xmlns:a14="http://schemas.microsoft.com/office/drawing/2010/main">
        <mc:Choice Requires="a14">
          <p:sp>
            <p:nvSpPr>
              <p:cNvPr id="5" name="Rectangle 4"/>
              <p:cNvSpPr/>
              <p:nvPr/>
            </p:nvSpPr>
            <p:spPr>
              <a:xfrm>
                <a:off x="725191"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r>
                  <a:rPr lang="lv-LV" b="1" dirty="0" smtClean="0">
                    <a:solidFill>
                      <a:schemeClr val="tx2"/>
                    </a:solidFill>
                  </a:rPr>
                  <a:t>,</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5" name="Rectangle 4"/>
              <p:cNvSpPr>
                <a:spLocks noRot="1" noChangeAspect="1" noMove="1" noResize="1" noEditPoints="1" noAdjustHandles="1" noChangeArrowheads="1" noChangeShapeType="1" noTextEdit="1"/>
              </p:cNvSpPr>
              <p:nvPr/>
            </p:nvSpPr>
            <p:spPr>
              <a:xfrm>
                <a:off x="725191" y="912791"/>
                <a:ext cx="798896" cy="2783307"/>
              </a:xfrm>
              <a:prstGeom prst="rect">
                <a:avLst/>
              </a:prstGeom>
              <a:blipFill>
                <a:blip r:embed="rId4"/>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1962627"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p>
              <a:p>
                <a:pPr algn="ctr"/>
                <a:r>
                  <a:rPr lang="lv-LV" dirty="0" smtClean="0">
                    <a:solidFill>
                      <a:schemeClr val="tx2"/>
                    </a:solidFill>
                  </a:rPr>
                  <a:t>-2,</a:t>
                </a:r>
              </a:p>
              <a:p>
                <a:pPr algn="ctr"/>
                <a:r>
                  <a:rPr lang="lv-LV" b="1" dirty="0" smtClean="0">
                    <a:solidFill>
                      <a:srgbClr val="3333FF"/>
                    </a:solidFill>
                  </a:rPr>
                  <a:t>5,</a:t>
                </a:r>
              </a:p>
              <a:p>
                <a:pPr algn="ctr"/>
                <a:r>
                  <a:rPr lang="lv-LV" dirty="0" smtClean="0">
                    <a:solidFill>
                      <a:schemeClr val="tx2"/>
                    </a:solidFill>
                  </a:rPr>
                  <a:t>12,</a:t>
                </a:r>
              </a:p>
              <a:p>
                <a:pPr algn="ctr"/>
                <a:r>
                  <a:rPr lang="lv-LV" dirty="0" smtClean="0">
                    <a:solidFill>
                      <a:schemeClr val="tx2"/>
                    </a:solidFill>
                  </a:rPr>
                  <a:t>19,</a:t>
                </a:r>
              </a:p>
              <a:p>
                <a:pPr algn="ctr"/>
                <a:r>
                  <a:rPr lang="lv-LV" dirty="0" smtClean="0">
                    <a:solidFill>
                      <a:schemeClr val="tx2"/>
                    </a:solidFill>
                  </a:rPr>
                  <a:t>26,</a:t>
                </a:r>
              </a:p>
              <a:p>
                <a:pPr algn="ctr"/>
                <a:r>
                  <a:rPr lang="lv-LV" dirty="0" smtClean="0">
                    <a:solidFill>
                      <a:schemeClr val="tx2"/>
                    </a:solidFill>
                  </a:rPr>
                  <a:t>33,</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6" name="Rectangle 5"/>
              <p:cNvSpPr>
                <a:spLocks noRot="1" noChangeAspect="1" noMove="1" noResize="1" noEditPoints="1" noAdjustHandles="1" noChangeArrowheads="1" noChangeShapeType="1" noTextEdit="1"/>
              </p:cNvSpPr>
              <p:nvPr/>
            </p:nvSpPr>
            <p:spPr>
              <a:xfrm>
                <a:off x="1962627" y="912791"/>
                <a:ext cx="798896" cy="2783307"/>
              </a:xfrm>
              <a:prstGeom prst="rect">
                <a:avLst/>
              </a:prstGeom>
              <a:blipFill>
                <a:blip r:embed="rId5"/>
                <a:stretch>
                  <a:fillRect/>
                </a:stretch>
              </a:blipFill>
              <a:ln w="25400">
                <a:solidFill>
                  <a:schemeClr val="accent6"/>
                </a:solidFill>
              </a:ln>
              <a:effectLst/>
            </p:spPr>
            <p:txBody>
              <a:bodyPr/>
              <a:lstStyle/>
              <a:p>
                <a:r>
                  <a:rPr lang="lv-LV">
                    <a:noFill/>
                  </a:rPr>
                  <a:t> </a:t>
                </a:r>
              </a:p>
            </p:txBody>
          </p:sp>
        </mc:Fallback>
      </mc:AlternateContent>
      <p:sp>
        <p:nvSpPr>
          <p:cNvPr id="7" name="TextBox 6"/>
          <p:cNvSpPr txBox="1"/>
          <p:nvPr/>
        </p:nvSpPr>
        <p:spPr>
          <a:xfrm>
            <a:off x="1546027"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p:sp>
        <p:nvSpPr>
          <p:cNvPr id="8" name="TextBox 7"/>
          <p:cNvSpPr txBox="1"/>
          <p:nvPr/>
        </p:nvSpPr>
        <p:spPr>
          <a:xfrm>
            <a:off x="2856735" y="2042834"/>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9" name="Rectangle 8"/>
              <p:cNvSpPr/>
              <p:nvPr/>
            </p:nvSpPr>
            <p:spPr>
              <a:xfrm>
                <a:off x="3269010" y="912791"/>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-20,</a:t>
                </a:r>
              </a:p>
              <a:p>
                <a:pPr algn="ctr"/>
                <a:r>
                  <a:rPr lang="lv-LV" dirty="0" smtClean="0">
                    <a:solidFill>
                      <a:schemeClr val="tx2"/>
                    </a:solidFill>
                  </a:rPr>
                  <a:t>-13,</a:t>
                </a:r>
              </a:p>
              <a:p>
                <a:pPr algn="ctr"/>
                <a:r>
                  <a:rPr lang="lv-LV" dirty="0" smtClean="0">
                    <a:solidFill>
                      <a:schemeClr val="tx2"/>
                    </a:solidFill>
                  </a:rPr>
                  <a:t>-6,</a:t>
                </a:r>
              </a:p>
              <a:p>
                <a:pPr algn="ctr"/>
                <a:r>
                  <a:rPr lang="lv-LV" b="1" dirty="0">
                    <a:solidFill>
                      <a:srgbClr val="3333FF"/>
                    </a:solidFill>
                  </a:rPr>
                  <a:t>1</a:t>
                </a:r>
                <a:r>
                  <a:rPr lang="lv-LV" b="1" dirty="0" smtClean="0">
                    <a:solidFill>
                      <a:srgbClr val="3333FF"/>
                    </a:solidFill>
                  </a:rPr>
                  <a:t>,</a:t>
                </a:r>
              </a:p>
              <a:p>
                <a:pPr algn="ctr"/>
                <a:r>
                  <a:rPr lang="lv-LV" dirty="0" smtClean="0">
                    <a:solidFill>
                      <a:schemeClr val="tx2"/>
                    </a:solidFill>
                  </a:rPr>
                  <a:t>8,</a:t>
                </a:r>
              </a:p>
              <a:p>
                <a:pPr algn="ctr"/>
                <a:r>
                  <a:rPr lang="lv-LV" dirty="0" smtClean="0">
                    <a:solidFill>
                      <a:schemeClr val="tx2"/>
                    </a:solidFill>
                  </a:rPr>
                  <a:t>15,</a:t>
                </a:r>
              </a:p>
              <a:p>
                <a:pPr algn="ctr"/>
                <a:r>
                  <a:rPr lang="lv-LV" dirty="0" smtClean="0">
                    <a:solidFill>
                      <a:schemeClr val="tx2"/>
                    </a:solidFill>
                  </a:rPr>
                  <a:t>22,</a:t>
                </a:r>
              </a:p>
              <a:p>
                <a:pPr algn="ctr"/>
                <a:r>
                  <a:rPr lang="lv-LV" dirty="0" smtClean="0">
                    <a:solidFill>
                      <a:schemeClr val="tx2"/>
                    </a:solidFill>
                  </a:rPr>
                  <a:t>29,</a:t>
                </a:r>
              </a:p>
              <a:p>
                <a:pPr algn="ctr"/>
                <a:r>
                  <a:rPr lang="lv-LV" dirty="0" smtClean="0">
                    <a:solidFill>
                      <a:schemeClr val="tx2"/>
                    </a:solidFill>
                  </a:rPr>
                  <a:t>36,</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9" name="Rectangle 8"/>
              <p:cNvSpPr>
                <a:spLocks noRot="1" noChangeAspect="1" noMove="1" noResize="1" noEditPoints="1" noAdjustHandles="1" noChangeArrowheads="1" noChangeShapeType="1" noTextEdit="1"/>
              </p:cNvSpPr>
              <p:nvPr/>
            </p:nvSpPr>
            <p:spPr>
              <a:xfrm>
                <a:off x="3269010" y="912791"/>
                <a:ext cx="798896" cy="2783307"/>
              </a:xfrm>
              <a:prstGeom prst="rect">
                <a:avLst/>
              </a:prstGeom>
              <a:blipFill>
                <a:blip r:embed="rId6"/>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Rectangle 9"/>
              <p:cNvSpPr/>
              <p:nvPr/>
            </p:nvSpPr>
            <p:spPr>
              <a:xfrm>
                <a:off x="5032409"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0" name="Rectangle 9"/>
              <p:cNvSpPr>
                <a:spLocks noRot="1" noChangeAspect="1" noMove="1" noResize="1" noEditPoints="1" noAdjustHandles="1" noChangeArrowheads="1" noChangeShapeType="1" noTextEdit="1"/>
              </p:cNvSpPr>
              <p:nvPr/>
            </p:nvSpPr>
            <p:spPr>
              <a:xfrm>
                <a:off x="5032409" y="912797"/>
                <a:ext cx="798896" cy="2783307"/>
              </a:xfrm>
              <a:prstGeom prst="rect">
                <a:avLst/>
              </a:prstGeom>
              <a:blipFill>
                <a:blip r:embed="rId7"/>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5798259" y="2042840"/>
                <a:ext cx="540533" cy="523220"/>
              </a:xfrm>
              <a:prstGeom prst="rect">
                <a:avLst/>
              </a:prstGeom>
              <a:noFill/>
            </p:spPr>
            <p:txBody>
              <a:bodyPr wrap="none" rtlCol="0" anchor="ctr">
                <a:spAutoFit/>
              </a:bodyPr>
              <a:lstStyle/>
              <a:p>
                <a:pPr/>
                <a14:m>
                  <m:oMathPara xmlns:m="http://schemas.openxmlformats.org/officeDocument/2006/math">
                    <m:oMathParaPr>
                      <m:jc m:val="centerGroup"/>
                    </m:oMathParaPr>
                    <m:oMath xmlns:m="http://schemas.openxmlformats.org/officeDocument/2006/math">
                      <m:r>
                        <a:rPr lang="lv-LV" sz="2800" i="1" smtClean="0">
                          <a:solidFill>
                            <a:schemeClr val="tx2"/>
                          </a:solidFill>
                          <a:latin typeface="Cambria Math" panose="02040503050406030204" pitchFamily="18" charset="0"/>
                          <a:ea typeface="Cambria Math" panose="02040503050406030204" pitchFamily="18" charset="0"/>
                        </a:rPr>
                        <m:t>×</m:t>
                      </m:r>
                    </m:oMath>
                  </m:oMathPara>
                </a14:m>
                <a:endParaRPr lang="lv-LV" sz="2800" dirty="0">
                  <a:solidFill>
                    <a:schemeClr val="tx2"/>
                  </a:solidFill>
                </a:endParaRPr>
              </a:p>
            </p:txBody>
          </p:sp>
        </mc:Choice>
        <mc:Fallback xmlns="">
          <p:sp>
            <p:nvSpPr>
              <p:cNvPr id="12" name="TextBox 11"/>
              <p:cNvSpPr txBox="1">
                <a:spLocks noRot="1" noChangeAspect="1" noMove="1" noResize="1" noEditPoints="1" noAdjustHandles="1" noChangeArrowheads="1" noChangeShapeType="1" noTextEdit="1"/>
              </p:cNvSpPr>
              <p:nvPr/>
            </p:nvSpPr>
            <p:spPr>
              <a:xfrm>
                <a:off x="5798259" y="2042840"/>
                <a:ext cx="540533" cy="523220"/>
              </a:xfrm>
              <a:prstGeom prst="rect">
                <a:avLst/>
              </a:prstGeom>
              <a:blipFill>
                <a:blip r:embed="rId8"/>
                <a:stretch>
                  <a:fillRect/>
                </a:stretch>
              </a:blipFill>
            </p:spPr>
            <p:txBody>
              <a:bodyPr/>
              <a:lstStyle/>
              <a:p>
                <a:r>
                  <a:rPr lang="lv-LV">
                    <a:noFill/>
                  </a:rPr>
                  <a:t> </a:t>
                </a:r>
              </a:p>
            </p:txBody>
          </p:sp>
        </mc:Fallback>
      </mc:AlternateContent>
      <p:sp>
        <p:nvSpPr>
          <p:cNvPr id="13" name="TextBox 12"/>
          <p:cNvSpPr txBox="1"/>
          <p:nvPr/>
        </p:nvSpPr>
        <p:spPr>
          <a:xfrm>
            <a:off x="7163953" y="2042840"/>
            <a:ext cx="394660" cy="523220"/>
          </a:xfrm>
          <a:prstGeom prst="rect">
            <a:avLst/>
          </a:prstGeom>
          <a:noFill/>
        </p:spPr>
        <p:txBody>
          <a:bodyPr wrap="none" rtlCol="0" anchor="ctr">
            <a:spAutoFit/>
          </a:bodyPr>
          <a:lstStyle/>
          <a:p>
            <a:r>
              <a:rPr lang="lv-LV" sz="2800" dirty="0" smtClean="0">
                <a:solidFill>
                  <a:schemeClr val="tx2"/>
                </a:solidFill>
              </a:rPr>
              <a:t>=</a:t>
            </a:r>
            <a:endParaRPr lang="lv-LV" sz="2800" dirty="0">
              <a:solidFill>
                <a:schemeClr val="tx2"/>
              </a:solidFill>
            </a:endParaRPr>
          </a:p>
        </p:txBody>
      </p:sp>
      <mc:AlternateContent xmlns:mc="http://schemas.openxmlformats.org/markup-compatibility/2006" xmlns:a14="http://schemas.microsoft.com/office/drawing/2010/main">
        <mc:Choice Requires="a14">
          <p:sp>
            <p:nvSpPr>
              <p:cNvPr id="14" name="Rectangle 13"/>
              <p:cNvSpPr/>
              <p:nvPr/>
            </p:nvSpPr>
            <p:spPr>
              <a:xfrm>
                <a:off x="757622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-19,</a:t>
                </a:r>
              </a:p>
              <a:p>
                <a:pPr algn="ctr"/>
                <a:r>
                  <a:rPr lang="lv-LV" dirty="0" smtClean="0">
                    <a:solidFill>
                      <a:schemeClr val="tx2"/>
                    </a:solidFill>
                  </a:rPr>
                  <a:t>-12,</a:t>
                </a:r>
              </a:p>
              <a:p>
                <a:pPr algn="ctr"/>
                <a:r>
                  <a:rPr lang="lv-LV" dirty="0" smtClean="0">
                    <a:solidFill>
                      <a:schemeClr val="tx2"/>
                    </a:solidFill>
                  </a:rPr>
                  <a:t>-5,</a:t>
                </a:r>
              </a:p>
              <a:p>
                <a:pPr algn="ctr"/>
                <a:r>
                  <a:rPr lang="lv-LV" b="1" dirty="0" smtClean="0">
                    <a:solidFill>
                      <a:srgbClr val="3333FF"/>
                    </a:solidFill>
                  </a:rPr>
                  <a:t>2,</a:t>
                </a:r>
              </a:p>
              <a:p>
                <a:pPr algn="ctr"/>
                <a:r>
                  <a:rPr lang="lv-LV" dirty="0">
                    <a:solidFill>
                      <a:schemeClr val="tx2"/>
                    </a:solidFill>
                  </a:rPr>
                  <a:t>9</a:t>
                </a:r>
                <a:r>
                  <a:rPr lang="lv-LV" dirty="0" smtClean="0">
                    <a:solidFill>
                      <a:schemeClr val="tx2"/>
                    </a:solidFill>
                  </a:rPr>
                  <a:t>,</a:t>
                </a:r>
              </a:p>
              <a:p>
                <a:pPr algn="ctr"/>
                <a:r>
                  <a:rPr lang="lv-LV" dirty="0" smtClean="0">
                    <a:solidFill>
                      <a:schemeClr val="tx2"/>
                    </a:solidFill>
                  </a:rPr>
                  <a:t>16,</a:t>
                </a:r>
              </a:p>
              <a:p>
                <a:pPr algn="ctr"/>
                <a:r>
                  <a:rPr lang="lv-LV" dirty="0" smtClean="0">
                    <a:solidFill>
                      <a:schemeClr val="tx2"/>
                    </a:solidFill>
                  </a:rPr>
                  <a:t>23,</a:t>
                </a:r>
              </a:p>
              <a:p>
                <a:pPr algn="ctr"/>
                <a:r>
                  <a:rPr lang="lv-LV" dirty="0" smtClean="0">
                    <a:solidFill>
                      <a:schemeClr val="tx2"/>
                    </a:solidFill>
                  </a:rPr>
                  <a:t>30,</a:t>
                </a:r>
              </a:p>
              <a:p>
                <a:pPr algn="ctr"/>
                <a:r>
                  <a:rPr lang="lv-LV" dirty="0" smtClean="0">
                    <a:solidFill>
                      <a:schemeClr val="tx2"/>
                    </a:solidFill>
                  </a:rPr>
                  <a:t>37,</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p:txBody>
          </p:sp>
        </mc:Choice>
        <mc:Fallback xmlns="">
          <p:sp>
            <p:nvSpPr>
              <p:cNvPr id="14" name="Rectangle 13"/>
              <p:cNvSpPr>
                <a:spLocks noRot="1" noChangeAspect="1" noMove="1" noResize="1" noEditPoints="1" noAdjustHandles="1" noChangeArrowheads="1" noChangeShapeType="1" noTextEdit="1"/>
              </p:cNvSpPr>
              <p:nvPr/>
            </p:nvSpPr>
            <p:spPr>
              <a:xfrm>
                <a:off x="7576228" y="912797"/>
                <a:ext cx="798896" cy="2783307"/>
              </a:xfrm>
              <a:prstGeom prst="rect">
                <a:avLst/>
              </a:prstGeom>
              <a:blipFill>
                <a:blip r:embed="rId9"/>
                <a:stretch>
                  <a:fillRect t="-1739"/>
                </a:stretch>
              </a:blipFill>
              <a:ln w="25400">
                <a:solidFill>
                  <a:schemeClr val="accent6"/>
                </a:solidFill>
              </a:ln>
              <a:effectLst/>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5" name="Content Placeholder 1"/>
              <p:cNvSpPr txBox="1">
                <a:spLocks/>
              </p:cNvSpPr>
              <p:nvPr/>
            </p:nvSpPr>
            <p:spPr>
              <a:xfrm>
                <a:off x="347472" y="3849441"/>
                <a:ext cx="4105776" cy="579407"/>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 citā pierakstā:</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+ 5 ≡−</m:t>
                      </m:r>
                      <m:r>
                        <a:rPr lang="lv-LV" b="0" i="1" dirty="0" smtClean="0">
                          <a:latin typeface="Cambria Math" panose="02040503050406030204" pitchFamily="18" charset="0"/>
                        </a:rPr>
                        <m:t>6</m:t>
                      </m:r>
                      <m:r>
                        <a:rPr lang="lv-LV" i="1" dirty="0" smtClean="0">
                          <a:latin typeface="Cambria Math" panose="02040503050406030204" pitchFamily="18" charset="0"/>
                        </a:rPr>
                        <m:t>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5" name="Content Placeholder 1"/>
              <p:cNvSpPr txBox="1">
                <a:spLocks noRot="1" noChangeAspect="1" noMove="1" noResize="1" noEditPoints="1" noAdjustHandles="1" noChangeArrowheads="1" noChangeShapeType="1" noTextEdit="1"/>
              </p:cNvSpPr>
              <p:nvPr/>
            </p:nvSpPr>
            <p:spPr>
              <a:xfrm>
                <a:off x="347472" y="3849441"/>
                <a:ext cx="4105776" cy="579407"/>
              </a:xfrm>
              <a:prstGeom prst="rect">
                <a:avLst/>
              </a:prstGeom>
              <a:blipFill>
                <a:blip r:embed="rId10"/>
                <a:stretch>
                  <a:fillRect l="-4451" t="-15625" b="-50000"/>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6" name="Content Placeholder 1"/>
              <p:cNvSpPr txBox="1">
                <a:spLocks/>
              </p:cNvSpPr>
              <p:nvPr/>
            </p:nvSpPr>
            <p:spPr>
              <a:xfrm>
                <a:off x="4875834" y="3696104"/>
                <a:ext cx="4105776" cy="732750"/>
              </a:xfrm>
              <a:prstGeom prst="rect">
                <a:avLst/>
              </a:prstGeom>
            </p:spPr>
            <p:txBody>
              <a:bodyPr lIns="0" tIns="0" rIns="0" bIns="0">
                <a:noAutofit/>
              </a:bodyPr>
              <a:lstStyle>
                <a:lvl1pPr marL="0" indent="0" algn="l" defTabSz="457200" rtl="0" eaLnBrk="1" latinLnBrk="0" hangingPunct="1">
                  <a:spcBef>
                    <a:spcPct val="20000"/>
                  </a:spcBef>
                  <a:buClr>
                    <a:schemeClr val="tx1"/>
                  </a:buClr>
                  <a:buSzPct val="90000"/>
                  <a:buFont typeface="Webdings" panose="05030102010509060703" pitchFamily="18" charset="2"/>
                  <a:buNone/>
                  <a:defRPr sz="2400" kern="1200">
                    <a:solidFill>
                      <a:schemeClr val="tx2"/>
                    </a:solidFill>
                    <a:latin typeface="+mn-lt"/>
                    <a:ea typeface="+mn-ea"/>
                    <a:cs typeface="+mn-cs"/>
                  </a:defRPr>
                </a:lvl1pPr>
                <a:lvl2pPr marL="455613" indent="-223838" algn="l" defTabSz="457200" rtl="0" eaLnBrk="1" latinLnBrk="0" hangingPunct="1">
                  <a:spcBef>
                    <a:spcPct val="20000"/>
                  </a:spcBef>
                  <a:buClr>
                    <a:schemeClr val="tx1"/>
                  </a:buClr>
                  <a:buSzPct val="90000"/>
                  <a:buFont typeface="Webdings" panose="05030102010509060703" pitchFamily="18" charset="2"/>
                  <a:buChar char="4"/>
                  <a:defRPr sz="2400" kern="1200">
                    <a:solidFill>
                      <a:schemeClr val="tx2"/>
                    </a:solidFill>
                    <a:latin typeface="+mn-lt"/>
                    <a:ea typeface="+mn-ea"/>
                    <a:cs typeface="+mn-cs"/>
                  </a:defRPr>
                </a:lvl2pPr>
                <a:lvl3pPr marL="679450" indent="-209550" algn="l" defTabSz="457200" rtl="0" eaLnBrk="1" latinLnBrk="0" hangingPunct="1">
                  <a:spcBef>
                    <a:spcPct val="20000"/>
                  </a:spcBef>
                  <a:buClr>
                    <a:schemeClr val="tx1"/>
                  </a:buClr>
                  <a:buSzPct val="85000"/>
                  <a:buFont typeface="Webdings" panose="05030102010509060703" pitchFamily="18" charset="2"/>
                  <a:buChar char="4"/>
                  <a:defRPr sz="2400" kern="1200">
                    <a:solidFill>
                      <a:schemeClr val="tx2"/>
                    </a:solidFill>
                    <a:latin typeface="+mn-lt"/>
                    <a:ea typeface="+mn-ea"/>
                    <a:cs typeface="+mn-cs"/>
                  </a:defRPr>
                </a:lvl3pPr>
                <a:lvl4pPr marL="896112" indent="-228600" algn="l" defTabSz="457200" rtl="0" eaLnBrk="1" latinLnBrk="0" hangingPunct="1">
                  <a:spcBef>
                    <a:spcPct val="20000"/>
                  </a:spcBef>
                  <a:buClr>
                    <a:schemeClr val="tx1"/>
                  </a:buClr>
                  <a:buSzPct val="100000"/>
                  <a:buFont typeface="Wingdings" panose="05000000000000000000" pitchFamily="2" charset="2"/>
                  <a:buChar char="§"/>
                  <a:defRPr sz="2400" kern="1200">
                    <a:solidFill>
                      <a:schemeClr val="tx2"/>
                    </a:solidFill>
                    <a:latin typeface="+mn-lt"/>
                    <a:ea typeface="+mn-ea"/>
                    <a:cs typeface="+mn-cs"/>
                  </a:defRPr>
                </a:lvl4pPr>
                <a:lvl5pPr marL="1828800" indent="0" algn="l" defTabSz="457200" rtl="0" eaLnBrk="1" latinLnBrk="0" hangingPunct="1">
                  <a:spcBef>
                    <a:spcPct val="20000"/>
                  </a:spcBef>
                  <a:buFont typeface="Arial"/>
                  <a:buNone/>
                  <a:defRPr sz="2400" kern="1200">
                    <a:solidFill>
                      <a:schemeClr val="tx2"/>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r>
                  <a:rPr lang="lv-LV" dirty="0" smtClean="0">
                    <a:latin typeface="Cambria Math" panose="02040503050406030204" pitchFamily="18" charset="0"/>
                  </a:rPr>
                  <a:t>Tas pats:</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rPr>
                        <m:t> </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9</m:t>
                      </m:r>
                      <m:r>
                        <a:rPr lang="lv-LV" i="1" dirty="0">
                          <a:latin typeface="Cambria Math" panose="02040503050406030204" pitchFamily="18" charset="0"/>
                          <a:ea typeface="Cambria Math" panose="02040503050406030204" pitchFamily="18" charset="0"/>
                        </a:rPr>
                        <m:t>≡2 (</m:t>
                      </m:r>
                      <m:r>
                        <m:rPr>
                          <m:sty m:val="p"/>
                        </m:rPr>
                        <a:rPr lang="lv-LV" dirty="0">
                          <a:latin typeface="Cambria Math" panose="02040503050406030204" pitchFamily="18" charset="0"/>
                        </a:rPr>
                        <m:t>mod</m:t>
                      </m:r>
                      <m:r>
                        <a:rPr lang="lv-LV" i="1" dirty="0">
                          <a:latin typeface="Cambria Math" panose="02040503050406030204" pitchFamily="18" charset="0"/>
                        </a:rPr>
                        <m:t> 7)</m:t>
                      </m:r>
                    </m:oMath>
                  </m:oMathPara>
                </a14:m>
                <a:endParaRPr lang="lv-LV"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1</m:t>
                      </m:r>
                      <m:r>
                        <a:rPr lang="lv-LV" b="0" i="1" dirty="0" smtClean="0">
                          <a:latin typeface="Cambria Math" panose="02040503050406030204" pitchFamily="18" charset="0"/>
                        </a:rPr>
                        <m:t>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m:t>
                      </m:r>
                      <m:r>
                        <a:rPr lang="lv-LV" i="1" dirty="0" smtClean="0">
                          <a:latin typeface="Cambria Math" panose="02040503050406030204" pitchFamily="18" charset="0"/>
                        </a:rPr>
                        <m:t> </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100</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 (</m:t>
                      </m:r>
                      <m:r>
                        <m:rPr>
                          <m:sty m:val="p"/>
                        </m:rPr>
                        <a:rPr lang="lv-LV" dirty="0" smtClean="0">
                          <a:latin typeface="Cambria Math" panose="02040503050406030204" pitchFamily="18" charset="0"/>
                        </a:rPr>
                        <m:t>mod</m:t>
                      </m:r>
                      <m:r>
                        <a:rPr lang="lv-LV" i="1" dirty="0" smtClean="0">
                          <a:latin typeface="Cambria Math" panose="02040503050406030204" pitchFamily="18" charset="0"/>
                        </a:rPr>
                        <m:t> 7)</m:t>
                      </m:r>
                    </m:oMath>
                  </m:oMathPara>
                </a14:m>
                <a:endParaRPr lang="lv-LV" dirty="0" smtClean="0"/>
              </a:p>
              <a:p>
                <a:endParaRPr lang="lv-LV" dirty="0"/>
              </a:p>
            </p:txBody>
          </p:sp>
        </mc:Choice>
        <mc:Fallback xmlns="">
          <p:sp>
            <p:nvSpPr>
              <p:cNvPr id="16" name="Content Placeholder 1"/>
              <p:cNvSpPr txBox="1">
                <a:spLocks noRot="1" noChangeAspect="1" noMove="1" noResize="1" noEditPoints="1" noAdjustHandles="1" noChangeArrowheads="1" noChangeShapeType="1" noTextEdit="1"/>
              </p:cNvSpPr>
              <p:nvPr/>
            </p:nvSpPr>
            <p:spPr>
              <a:xfrm>
                <a:off x="4875834" y="3696104"/>
                <a:ext cx="4105776" cy="732750"/>
              </a:xfrm>
              <a:prstGeom prst="rect">
                <a:avLst/>
              </a:prstGeom>
              <a:blipFill>
                <a:blip r:embed="rId11"/>
                <a:stretch>
                  <a:fillRect l="-4606" t="-12397" b="-6859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Rectangle 16"/>
              <p:cNvSpPr/>
              <p:nvPr/>
            </p:nvSpPr>
            <p:spPr>
              <a:xfrm>
                <a:off x="6304318" y="912797"/>
                <a:ext cx="798896" cy="2783307"/>
              </a:xfrm>
              <a:prstGeom prst="rect">
                <a:avLst/>
              </a:prstGeom>
              <a:noFill/>
              <a:ln w="25400">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-11,</a:t>
                </a:r>
              </a:p>
              <a:p>
                <a:pPr algn="ctr"/>
                <a:r>
                  <a:rPr lang="lv-LV" dirty="0" smtClean="0">
                    <a:solidFill>
                      <a:schemeClr val="tx2"/>
                    </a:solidFill>
                  </a:rPr>
                  <a:t>-4,</a:t>
                </a:r>
              </a:p>
              <a:p>
                <a:pPr algn="ctr"/>
                <a:r>
                  <a:rPr lang="lv-LV" b="1" dirty="0" smtClean="0">
                    <a:solidFill>
                      <a:srgbClr val="3333FF"/>
                    </a:solidFill>
                  </a:rPr>
                  <a:t>3,</a:t>
                </a:r>
              </a:p>
              <a:p>
                <a:pPr algn="ctr"/>
                <a:r>
                  <a:rPr lang="lv-LV" dirty="0" smtClean="0">
                    <a:solidFill>
                      <a:schemeClr val="tx2"/>
                    </a:solidFill>
                  </a:rPr>
                  <a:t>10,</a:t>
                </a:r>
              </a:p>
              <a:p>
                <a:pPr algn="ctr"/>
                <a:r>
                  <a:rPr lang="lv-LV" dirty="0" smtClean="0">
                    <a:solidFill>
                      <a:schemeClr val="tx2"/>
                    </a:solidFill>
                  </a:rPr>
                  <a:t>17,</a:t>
                </a:r>
              </a:p>
              <a:p>
                <a:pPr algn="ctr"/>
                <a:r>
                  <a:rPr lang="lv-LV" dirty="0" smtClean="0">
                    <a:solidFill>
                      <a:schemeClr val="tx2"/>
                    </a:solidFill>
                  </a:rPr>
                  <a:t>24,</a:t>
                </a:r>
              </a:p>
              <a:p>
                <a:pPr algn="ctr"/>
                <a:r>
                  <a:rPr lang="lv-LV" dirty="0" smtClean="0">
                    <a:solidFill>
                      <a:schemeClr val="tx2"/>
                    </a:solidFill>
                  </a:rPr>
                  <a:t>31,</a:t>
                </a:r>
              </a:p>
              <a:p>
                <a:pPr algn="ctr"/>
                <a:r>
                  <a:rPr lang="lv-LV" dirty="0" smtClean="0">
                    <a:solidFill>
                      <a:schemeClr val="tx2"/>
                    </a:solidFill>
                  </a:rPr>
                  <a:t>38,</a:t>
                </a:r>
              </a:p>
              <a:p>
                <a:pPr algn="ctr"/>
                <a14:m>
                  <m:oMathPara xmlns:m="http://schemas.openxmlformats.org/officeDocument/2006/math">
                    <m:oMathParaPr>
                      <m:jc m:val="centerGroup"/>
                    </m:oMathParaPr>
                    <m:oMath xmlns:m="http://schemas.openxmlformats.org/officeDocument/2006/math">
                      <m:r>
                        <a:rPr lang="lv-LV" i="1" smtClean="0">
                          <a:solidFill>
                            <a:schemeClr val="tx2"/>
                          </a:solidFill>
                          <a:latin typeface="Cambria Math" panose="02040503050406030204" pitchFamily="18" charset="0"/>
                          <a:ea typeface="Cambria Math" panose="02040503050406030204" pitchFamily="18" charset="0"/>
                        </a:rPr>
                        <m:t>⋯</m:t>
                      </m:r>
                    </m:oMath>
                  </m:oMathPara>
                </a14:m>
                <a:endParaRPr lang="lv-LV" dirty="0" smtClean="0">
                  <a:solidFill>
                    <a:schemeClr val="tx2"/>
                  </a:solidFill>
                </a:endParaRPr>
              </a:p>
              <a:p>
                <a:pPr algn="ctr"/>
                <a:endParaRPr lang="lv-LV" dirty="0">
                  <a:solidFill>
                    <a:schemeClr val="tx2"/>
                  </a:solidFill>
                </a:endParaRPr>
              </a:p>
            </p:txBody>
          </p:sp>
        </mc:Choice>
        <mc:Fallback xmlns="">
          <p:sp>
            <p:nvSpPr>
              <p:cNvPr id="17" name="Rectangle 16"/>
              <p:cNvSpPr>
                <a:spLocks noRot="1" noChangeAspect="1" noMove="1" noResize="1" noEditPoints="1" noAdjustHandles="1" noChangeArrowheads="1" noChangeShapeType="1" noTextEdit="1"/>
              </p:cNvSpPr>
              <p:nvPr/>
            </p:nvSpPr>
            <p:spPr>
              <a:xfrm>
                <a:off x="6304318" y="912797"/>
                <a:ext cx="798896" cy="2783307"/>
              </a:xfrm>
              <a:prstGeom prst="rect">
                <a:avLst/>
              </a:prstGeom>
              <a:blipFill>
                <a:blip r:embed="rId12"/>
                <a:stretch>
                  <a:fillRect t="-1739"/>
                </a:stretch>
              </a:blipFill>
              <a:ln w="25400">
                <a:solidFill>
                  <a:schemeClr val="accent6"/>
                </a:solidFill>
              </a:ln>
              <a:effectLst/>
            </p:spPr>
            <p:txBody>
              <a:bodyPr/>
              <a:lstStyle/>
              <a:p>
                <a:r>
                  <a:rPr lang="lv-LV">
                    <a:noFill/>
                  </a:rPr>
                  <a:t> </a:t>
                </a:r>
              </a:p>
            </p:txBody>
          </p:sp>
        </mc:Fallback>
      </mc:AlternateContent>
    </p:spTree>
    <p:extLst>
      <p:ext uri="{BB962C8B-B14F-4D97-AF65-F5344CB8AC3E}">
        <p14:creationId xmlns:p14="http://schemas.microsoft.com/office/powerpoint/2010/main" val="26853282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smtClean="0"/>
                  <a:t>Piemērs 1: </a:t>
                </a:r>
                <a:r>
                  <a:rPr lang="lv-LV" sz="2400" dirty="0"/>
                  <a:t>Atrast atlikumu,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oMath>
                </a14:m>
                <a:r>
                  <a:rPr lang="lv-LV" sz="2400" dirty="0"/>
                  <a:t> ar </a:t>
                </a:r>
                <a14:m>
                  <m:oMath xmlns:m="http://schemas.openxmlformats.org/officeDocument/2006/math">
                    <m:r>
                      <a:rPr lang="lv-LV" sz="2400" i="1" dirty="0" smtClean="0">
                        <a:latin typeface="Cambria Math" panose="02040503050406030204" pitchFamily="18" charset="0"/>
                      </a:rPr>
                      <m:t>17</m:t>
                    </m:r>
                  </m:oMath>
                </a14:m>
                <a:r>
                  <a:rPr lang="lv-LV" sz="2400" dirty="0"/>
                  <a:t>. </a:t>
                </a:r>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2" name="Content Placeholder 1"/>
              <p:cNvSpPr>
                <a:spLocks noGrp="1"/>
              </p:cNvSpPr>
              <p:nvPr>
                <p:ph idx="10"/>
              </p:nvPr>
            </p:nvSpPr>
            <p:spPr>
              <a:prstGeom prst="rect">
                <a:avLst/>
              </a:prstGeom>
            </p:spPr>
            <p:txBody>
              <a:bodyPr>
                <a:noAutofit/>
              </a:bodyPr>
              <a:lstStyle/>
              <a:p>
                <a:r>
                  <a:rPr lang="lv-LV" sz="2400" dirty="0"/>
                  <a:t>Ievērojam, ka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r>
                      <a:rPr lang="lv-LV" sz="2400" b="0" i="1" smtClean="0">
                        <a:latin typeface="Cambria Math" panose="02040503050406030204" pitchFamily="18" charset="0"/>
                      </a:rPr>
                      <m:t>=16</m:t>
                    </m:r>
                    <m:r>
                      <a:rPr lang="lv-LV" sz="2400" b="0" i="1" smtClean="0">
                        <a:latin typeface="Cambria Math" panose="02040503050406030204" pitchFamily="18" charset="0"/>
                        <a:ea typeface="Cambria Math" panose="02040503050406030204" pitchFamily="18" charset="0"/>
                      </a:rPr>
                      <m:t>≡−1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17)</m:t>
                    </m:r>
                  </m:oMath>
                </a14:m>
                <a:r>
                  <a:rPr lang="lv-LV" sz="2400" dirty="0"/>
                  <a:t>. </a:t>
                </a:r>
              </a:p>
              <a:p>
                <a:r>
                  <a:rPr lang="lv-LV" sz="2400" dirty="0"/>
                  <a:t>Tad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1000</m:t>
                        </m:r>
                      </m:sup>
                    </m:sSup>
                    <m:r>
                      <a:rPr lang="lv-LV" sz="2400" b="0" i="1" smtClean="0">
                        <a:latin typeface="Cambria Math" panose="02040503050406030204" pitchFamily="18" charset="0"/>
                      </a:rPr>
                      <m:t>= </m:t>
                    </m:r>
                    <m:sSup>
                      <m:sSupPr>
                        <m:ctrlPr>
                          <a:rPr lang="lv-LV" sz="2400" b="0" i="1" smtClean="0">
                            <a:latin typeface="Cambria Math" panose="02040503050406030204" pitchFamily="18" charset="0"/>
                          </a:rPr>
                        </m:ctrlPr>
                      </m:sSupPr>
                      <m:e>
                        <m:d>
                          <m:dPr>
                            <m:ctrlPr>
                              <a:rPr lang="lv-LV" sz="2400" b="0" i="1" smtClean="0">
                                <a:latin typeface="Cambria Math" panose="02040503050406030204" pitchFamily="18" charset="0"/>
                              </a:rPr>
                            </m:ctrlPr>
                          </m:dPr>
                          <m:e>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2</m:t>
                                </m:r>
                              </m:e>
                              <m:sup>
                                <m:r>
                                  <a:rPr lang="lv-LV" sz="2400" b="0" i="1" smtClean="0">
                                    <a:latin typeface="Cambria Math" panose="02040503050406030204" pitchFamily="18" charset="0"/>
                                  </a:rPr>
                                  <m:t>4</m:t>
                                </m:r>
                              </m:sup>
                            </m:sSup>
                          </m:e>
                        </m:d>
                      </m:e>
                      <m:sup>
                        <m:r>
                          <a:rPr lang="lv-LV" sz="2400" b="0" i="1" smtClean="0">
                            <a:latin typeface="Cambria Math" panose="02040503050406030204" pitchFamily="18" charset="0"/>
                          </a:rPr>
                          <m:t>250</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d>
                          <m:dPr>
                            <m:ctrlPr>
                              <a:rPr lang="lv-LV" sz="240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m:t>
                            </m:r>
                          </m:e>
                        </m:d>
                      </m:e>
                      <m:sup>
                        <m:r>
                          <a:rPr lang="lv-LV" sz="2400" b="0" i="1" smtClean="0">
                            <a:latin typeface="Cambria Math" panose="02040503050406030204" pitchFamily="18" charset="0"/>
                            <a:ea typeface="Cambria Math" panose="02040503050406030204" pitchFamily="18" charset="0"/>
                          </a:rPr>
                          <m:t>250</m:t>
                        </m:r>
                      </m:sup>
                    </m:sSup>
                    <m:r>
                      <a:rPr lang="lv-LV" sz="2400" b="0" i="1" smtClean="0">
                        <a:latin typeface="Cambria Math" panose="02040503050406030204" pitchFamily="18" charset="0"/>
                        <a:ea typeface="Cambria Math" panose="02040503050406030204" pitchFamily="18" charset="0"/>
                      </a:rPr>
                      <m:t>=1</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0"/>
              </p:nvPr>
            </p:nvSpPr>
            <p:spPr>
              <a:xfrm>
                <a:off x="2986268" y="758505"/>
                <a:ext cx="5806132" cy="3680145"/>
              </a:xfrm>
              <a:prstGeom prst="rect">
                <a:avLst/>
              </a:prstGeom>
              <a:blipFill rotWithShape="1">
                <a:blip r:embed="rId3"/>
                <a:stretch>
                  <a:fillRect l="-3057" t="-2759"/>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Pēdējais cipars – kongruence (mod 10)</a:t>
            </a:r>
            <a:endParaRPr lang="en-US" dirty="0"/>
          </a:p>
        </p:txBody>
      </p:sp>
    </p:spTree>
    <p:extLst>
      <p:ext uri="{BB962C8B-B14F-4D97-AF65-F5344CB8AC3E}">
        <p14:creationId xmlns:p14="http://schemas.microsoft.com/office/powerpoint/2010/main" val="3348294339"/>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000" b="1" dirty="0" smtClean="0"/>
                  <a:t>Piemērs 2: </a:t>
                </a:r>
                <a:r>
                  <a:rPr lang="lv-LV" sz="2000" dirty="0"/>
                  <a:t>Atrast atlikumu, dalot </a:t>
                </a:r>
                <a14:m>
                  <m:oMath xmlns:m="http://schemas.openxmlformats.org/officeDocument/2006/math">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8</m:t>
                        </m:r>
                      </m:e>
                      <m:sup>
                        <m:r>
                          <a:rPr lang="lv-LV" sz="2000" b="0" i="1" smtClean="0">
                            <a:latin typeface="Cambria Math" panose="02040503050406030204" pitchFamily="18" charset="0"/>
                          </a:rPr>
                          <m:t>1834</m:t>
                        </m:r>
                      </m:sup>
                    </m:sSup>
                  </m:oMath>
                </a14:m>
                <a:r>
                  <a:rPr lang="lv-LV" sz="2000" dirty="0"/>
                  <a:t> ar </a:t>
                </a:r>
                <a14:m>
                  <m:oMath xmlns:m="http://schemas.openxmlformats.org/officeDocument/2006/math">
                    <m:r>
                      <a:rPr lang="lv-LV" sz="2000" i="1" dirty="0" smtClean="0">
                        <a:latin typeface="Cambria Math" panose="02040503050406030204" pitchFamily="18" charset="0"/>
                      </a:rPr>
                      <m:t>7</m:t>
                    </m:r>
                  </m:oMath>
                </a14:m>
                <a:r>
                  <a:rPr lang="lv-LV" sz="2000" dirty="0" smtClean="0"/>
                  <a:t>.</a:t>
                </a:r>
              </a:p>
              <a:p>
                <a:endParaRPr lang="lv-LV" sz="2000" dirty="0" smtClean="0"/>
              </a:p>
              <a:p>
                <a:r>
                  <a:rPr lang="lv-LV" sz="2000" b="1" dirty="0" smtClean="0"/>
                  <a:t>Piemērs 3:</a:t>
                </a:r>
                <a:r>
                  <a:rPr lang="lv-LV" sz="2000" dirty="0" smtClean="0"/>
                  <a:t> 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6</m:t>
                        </m:r>
                      </m:e>
                      <m:sup>
                        <m:r>
                          <a:rPr lang="lv-LV" sz="2000" b="0" i="1" smtClean="0">
                            <a:latin typeface="Cambria Math" panose="02040503050406030204" pitchFamily="18" charset="0"/>
                          </a:rPr>
                          <m:t>2020</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smtClean="0"/>
                  <a:t>.</a:t>
                </a:r>
              </a:p>
              <a:p>
                <a:endParaRPr lang="lv-LV" sz="2000" dirty="0" smtClean="0"/>
              </a:p>
              <a:p>
                <a:r>
                  <a:rPr lang="lv-LV" sz="2000" b="1" dirty="0" smtClean="0"/>
                  <a:t>Piemērs 4:</a:t>
                </a:r>
                <a:r>
                  <a:rPr lang="lv-LV" sz="2000" dirty="0" smtClean="0"/>
                  <a:t> </a:t>
                </a:r>
                <a:r>
                  <a:rPr lang="lv-LV" sz="2000" dirty="0"/>
                  <a:t>Atrast atlikumu, dalot  </a:t>
                </a:r>
                <a14:m>
                  <m:oMath xmlns:m="http://schemas.openxmlformats.org/officeDocument/2006/math">
                    <m:sSup>
                      <m:sSupPr>
                        <m:ctrlPr>
                          <a:rPr lang="lv-LV" sz="2000" i="1">
                            <a:latin typeface="Cambria Math" panose="02040503050406030204" pitchFamily="18" charset="0"/>
                          </a:rPr>
                        </m:ctrlPr>
                      </m:sSupPr>
                      <m:e>
                        <m:r>
                          <a:rPr lang="lv-LV" sz="2000" b="0" i="1" smtClean="0">
                            <a:latin typeface="Cambria Math" panose="02040503050406030204" pitchFamily="18" charset="0"/>
                          </a:rPr>
                          <m:t>13</m:t>
                        </m:r>
                      </m:e>
                      <m:sup>
                        <m:r>
                          <a:rPr lang="lv-LV" sz="2000" b="0" i="1" smtClean="0">
                            <a:latin typeface="Cambria Math" panose="02040503050406030204" pitchFamily="18" charset="0"/>
                          </a:rPr>
                          <m:t>1001</m:t>
                        </m:r>
                      </m:sup>
                    </m:sSup>
                  </m:oMath>
                </a14:m>
                <a:r>
                  <a:rPr lang="lv-LV" sz="2000" dirty="0"/>
                  <a:t> ar </a:t>
                </a:r>
                <a14:m>
                  <m:oMath xmlns:m="http://schemas.openxmlformats.org/officeDocument/2006/math">
                    <m:r>
                      <a:rPr lang="lv-LV" sz="2000" i="1" dirty="0">
                        <a:latin typeface="Cambria Math" panose="02040503050406030204" pitchFamily="18" charset="0"/>
                      </a:rPr>
                      <m:t>7</m:t>
                    </m:r>
                  </m:oMath>
                </a14:m>
                <a:r>
                  <a:rPr lang="lv-LV" sz="2000" dirty="0"/>
                  <a:t>.</a:t>
                </a:r>
              </a:p>
              <a:p>
                <a:endParaRPr lang="lv-LV" sz="2000" dirty="0" smtClean="0"/>
              </a:p>
              <a:p>
                <a:pPr/>
                <a:r>
                  <a:rPr lang="lv-LV" sz="2000" b="1" dirty="0" smtClean="0"/>
                  <a:t>Piemērs 5:</a:t>
                </a:r>
                <a:r>
                  <a:rPr lang="lv-LV" sz="2000" dirty="0" smtClean="0"/>
                  <a:t> Atrast atlikumu, dalot </a:t>
                </a:r>
                <a14:m>
                  <m:oMath xmlns:m="http://schemas.openxmlformats.org/officeDocument/2006/math">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=1000000</m:t>
                    </m:r>
                  </m:oMath>
                </a14:m>
                <a:r>
                  <a:rPr lang="lv-LV" sz="2000" dirty="0" smtClean="0"/>
                  <a:t> ar 7.</a:t>
                </a:r>
                <a:br>
                  <a:rPr lang="lv-LV" sz="2000" dirty="0" smtClean="0"/>
                </a:b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10</m:t>
                      </m:r>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10 ≡</m:t>
                      </m:r>
                      <m:d>
                        <m:dPr>
                          <m:ctrlPr>
                            <a:rPr lang="lv-LV" sz="2000" i="1" dirty="0" smtClean="0">
                              <a:latin typeface="Cambria Math" panose="02040503050406030204" pitchFamily="18" charset="0"/>
                            </a:rPr>
                          </m:ctrlPr>
                        </m:dPr>
                        <m:e>
                          <m:r>
                            <a:rPr lang="lv-LV" sz="2000" i="1" dirty="0" smtClean="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a:latin typeface="Cambria Math" panose="02040503050406030204" pitchFamily="18" charset="0"/>
                          <a:ea typeface="Cambria Math" panose="02040503050406030204" pitchFamily="18" charset="0"/>
                        </a:rPr>
                        <m:t>∙</m:t>
                      </m:r>
                      <m:d>
                        <m:dPr>
                          <m:ctrlPr>
                            <a:rPr lang="lv-LV" sz="2000" i="1" dirty="0" smtClean="0">
                              <a:latin typeface="Cambria Math" panose="02040503050406030204" pitchFamily="18" charset="0"/>
                            </a:rPr>
                          </m:ctrlPr>
                        </m:dPr>
                        <m:e>
                          <m:r>
                            <a:rPr lang="lv-LV" sz="2000" i="1" dirty="0">
                              <a:latin typeface="Cambria Math" panose="02040503050406030204" pitchFamily="18" charset="0"/>
                            </a:rPr>
                            <m:t>3</m:t>
                          </m:r>
                          <m:r>
                            <a:rPr lang="lv-LV" sz="2000" i="1" dirty="0">
                              <a:latin typeface="Cambria Math" panose="02040503050406030204" pitchFamily="18" charset="0"/>
                              <a:ea typeface="Cambria Math" panose="02040503050406030204" pitchFamily="18" charset="0"/>
                            </a:rPr>
                            <m:t>∙</m:t>
                          </m:r>
                          <m:r>
                            <a:rPr lang="lv-LV" sz="2000" i="1" dirty="0">
                              <a:latin typeface="Cambria Math" panose="02040503050406030204" pitchFamily="18" charset="0"/>
                            </a:rPr>
                            <m:t>3</m:t>
                          </m:r>
                        </m:e>
                      </m:d>
                      <m:r>
                        <a:rPr lang="lv-LV" sz="2000" i="1" dirty="0" smtClean="0">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 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i="1" dirty="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2</m:t>
                      </m:r>
                      <m:r>
                        <a:rPr lang="lv-LV" sz="2000" b="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rPr>
                        <m:t>1 (</m:t>
                      </m:r>
                      <m:r>
                        <m:rPr>
                          <m:sty m:val="p"/>
                        </m:rPr>
                        <a:rPr lang="lv-LV" sz="2000" b="0" i="0" dirty="0" smtClean="0">
                          <a:latin typeface="Cambria Math" panose="02040503050406030204" pitchFamily="18" charset="0"/>
                        </a:rPr>
                        <m:t>mod</m:t>
                      </m:r>
                      <m:r>
                        <a:rPr lang="lv-LV" sz="2000" b="0" i="1" dirty="0" smtClean="0">
                          <a:latin typeface="Cambria Math" panose="02040503050406030204" pitchFamily="18" charset="0"/>
                        </a:rPr>
                        <m:t> 7)</m:t>
                      </m:r>
                    </m:oMath>
                  </m:oMathPara>
                </a14:m>
                <a:endParaRPr lang="lv-LV" sz="2000" dirty="0" smtClean="0"/>
              </a:p>
              <a:p>
                <a:endParaRPr lang="lv-LV" sz="2000" dirty="0"/>
              </a:p>
              <a:p>
                <a:r>
                  <a:rPr lang="lv-LV" sz="2000" dirty="0" smtClean="0"/>
                  <a:t>Lielus skaitļus aizstājot ar mazākiem, vieglāk veikt darbības.</a:t>
                </a:r>
                <a:endParaRPr lang="lv-LV" sz="2000" dirty="0"/>
              </a:p>
              <a:p>
                <a:endParaRPr lang="lv-LV" sz="2000" dirty="0"/>
              </a:p>
              <a:p>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802" t="-1987" b="-497"/>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000" dirty="0" smtClean="0"/>
              <a:t>Atlikumi, dalot ar 7</a:t>
            </a:r>
            <a:endParaRPr lang="en-US" sz="2000" dirty="0"/>
          </a:p>
        </p:txBody>
      </p:sp>
    </p:spTree>
    <p:extLst>
      <p:ext uri="{BB962C8B-B14F-4D97-AF65-F5344CB8AC3E}">
        <p14:creationId xmlns:p14="http://schemas.microsoft.com/office/powerpoint/2010/main" val="274917289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b="1" dirty="0" smtClean="0"/>
                  <a:t>Apgalvojums: </a:t>
                </a:r>
                <a:r>
                  <a:rPr lang="lv-LV" sz="2400" dirty="0" smtClean="0"/>
                  <a:t>Saskaitīšanas</a:t>
                </a:r>
                <a:r>
                  <a:rPr lang="lv-LV" sz="2400" dirty="0"/>
                  <a:t>, atņemšanas un reizināšanas </a:t>
                </a:r>
                <a:r>
                  <a:rPr lang="lv-LV" sz="2400" dirty="0" smtClean="0"/>
                  <a:t>izteiksmēs </a:t>
                </a:r>
                <a:r>
                  <a:rPr lang="lv-LV" sz="2400" dirty="0"/>
                  <a:t>veseliem skaitļiem, rezultāta pēdējo ciparu </a:t>
                </a:r>
                <a:r>
                  <a:rPr lang="lv-LV" sz="2400" dirty="0" smtClean="0"/>
                  <a:t>nosaka izteiksmē ietilpstošo </a:t>
                </a:r>
                <a:r>
                  <a:rPr lang="lv-LV" sz="2400" dirty="0"/>
                  <a:t>skaitļu pēdējie cipari</a:t>
                </a:r>
                <a:r>
                  <a:rPr lang="lv-LV" sz="2400" dirty="0" smtClean="0"/>
                  <a:t>.</a:t>
                </a:r>
              </a:p>
              <a:p>
                <a:r>
                  <a:rPr lang="lv-LV" sz="2400" dirty="0" smtClean="0"/>
                  <a:t>(Tas pats par pēdējiem diviem cipariem.)</a:t>
                </a:r>
                <a:endParaRPr lang="lv-LV" sz="2400" dirty="0"/>
              </a:p>
              <a:p>
                <a:r>
                  <a:rPr lang="lv-LV" sz="2400" b="1" dirty="0" smtClean="0"/>
                  <a:t>Piemērs: </a:t>
                </a:r>
                <a:r>
                  <a:rPr lang="lv-LV" sz="2400" dirty="0"/>
                  <a:t>Ar kādu ciparu beidzas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2012</m:t>
                        </m:r>
                      </m:e>
                      <m:sup>
                        <m:r>
                          <a:rPr lang="lv-LV" sz="2400" b="0" i="1" smtClean="0">
                            <a:latin typeface="Cambria Math" panose="02040503050406030204" pitchFamily="18" charset="0"/>
                          </a:rPr>
                          <m:t>2012</m:t>
                        </m:r>
                      </m:sup>
                    </m:sSup>
                  </m:oMath>
                </a14:m>
                <a:r>
                  <a:rPr lang="lv-LV" sz="2400" dirty="0"/>
                  <a:t>?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2"/>
                <a:stretch>
                  <a:fillRect l="-2163" t="-2318" r="-144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000" dirty="0"/>
              <a:t>Pēdējais cipars – kongruence (mod 10)</a:t>
            </a:r>
            <a:endParaRPr lang="en-US" sz="2000" dirty="0"/>
          </a:p>
        </p:txBody>
      </p:sp>
    </p:spTree>
    <p:extLst>
      <p:ext uri="{BB962C8B-B14F-4D97-AF65-F5344CB8AC3E}">
        <p14:creationId xmlns:p14="http://schemas.microsoft.com/office/powerpoint/2010/main" val="420611927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lnSpcReduction="10000"/>
              </a:bodyPr>
              <a:lstStyle/>
              <a:p>
                <a:r>
                  <a:rPr lang="lv-LV" sz="2400" dirty="0"/>
                  <a:t>Attiecībā uz saskaitīšanu "nekustīgais" elements ir </a:t>
                </a:r>
                <a14:m>
                  <m:oMath xmlns:m="http://schemas.openxmlformats.org/officeDocument/2006/math">
                    <m:r>
                      <a:rPr lang="lv-LV" sz="2400" i="1" dirty="0" smtClean="0">
                        <a:latin typeface="Cambria Math" panose="02040503050406030204" pitchFamily="18" charset="0"/>
                      </a:rPr>
                      <m:t>0</m:t>
                    </m:r>
                  </m:oMath>
                </a14:m>
                <a:r>
                  <a:rPr lang="lv-LV" sz="2400" dirty="0"/>
                  <a:t>.</a:t>
                </a:r>
              </a:p>
              <a:p>
                <a:r>
                  <a:rPr lang="lv-LV" sz="2400" dirty="0"/>
                  <a:t>Katram elementam no </a:t>
                </a:r>
                <a14:m>
                  <m:oMath xmlns:m="http://schemas.openxmlformats.org/officeDocument/2006/math">
                    <m:sSub>
                      <m:sSubPr>
                        <m:ctrlPr>
                          <a:rPr lang="en-US" sz="2400" i="1" smtClean="0">
                            <a:latin typeface="Cambria Math" panose="02040503050406030204" pitchFamily="18" charset="0"/>
                          </a:rPr>
                        </m:ctrlPr>
                      </m:sSubPr>
                      <m:e>
                        <m:r>
                          <m:rPr>
                            <m:nor/>
                          </m:rPr>
                          <a:rPr lang="en-US" sz="2400"/>
                          <m:t>ℤ</m:t>
                        </m:r>
                      </m:e>
                      <m:sub>
                        <m:r>
                          <a:rPr lang="lv-LV" sz="2400" b="0" i="1" smtClean="0">
                            <a:latin typeface="Cambria Math" panose="02040503050406030204" pitchFamily="18" charset="0"/>
                          </a:rPr>
                          <m:t>𝑚</m:t>
                        </m:r>
                      </m:sub>
                    </m:sSub>
                  </m:oMath>
                </a14:m>
                <a:r>
                  <a:rPr lang="lv-LV" sz="2400" dirty="0"/>
                  <a:t> eksistē pretējais (saskaitot elementu ar tam pretējo, iegūstam </a:t>
                </a:r>
                <a14:m>
                  <m:oMath xmlns:m="http://schemas.openxmlformats.org/officeDocument/2006/math">
                    <m:r>
                      <a:rPr lang="lv-LV" sz="2400" i="1" dirty="0" smtClean="0">
                        <a:latin typeface="Cambria Math" panose="02040503050406030204" pitchFamily="18" charset="0"/>
                      </a:rPr>
                      <m:t>0</m:t>
                    </m:r>
                  </m:oMath>
                </a14:m>
                <a:r>
                  <a:rPr lang="lv-LV" sz="2400" dirty="0"/>
                  <a:t>).</a:t>
                </a:r>
              </a:p>
              <a:p>
                <a:pPr/>
                <a14:m>
                  <m:oMathPara xmlns:m="http://schemas.openxmlformats.org/officeDocument/2006/math">
                    <m:oMathParaPr>
                      <m:jc m:val="centerGroup"/>
                    </m:oMathParaPr>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6 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2</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5</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m:t>
                      </m:r>
                      <m:r>
                        <a:rPr lang="lv-LV" sz="2400" b="0" i="1" dirty="0" smtClean="0">
                          <a:latin typeface="Cambria Math" panose="02040503050406030204" pitchFamily="18" charset="0"/>
                        </a:rPr>
                        <m:t>4</m:t>
                      </m:r>
                      <m:r>
                        <a:rPr lang="lv-LV" sz="2400" i="1" dirty="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3</m:t>
                      </m:r>
                      <m:r>
                        <a:rPr lang="lv-LV" sz="2400" i="1" dirty="0">
                          <a:latin typeface="Cambria Math" panose="02040503050406030204" pitchFamily="18" charset="0"/>
                          <a:ea typeface="Cambria Math" panose="02040503050406030204" pitchFamily="18" charset="0"/>
                        </a:rPr>
                        <m:t> </m:t>
                      </m:r>
                      <m:d>
                        <m:dPr>
                          <m:ctrlPr>
                            <a:rPr lang="lv-LV" sz="2400" i="1" dirty="0">
                              <a:latin typeface="Cambria Math" panose="02040503050406030204" pitchFamily="18" charset="0"/>
                              <a:ea typeface="Cambria Math" panose="02040503050406030204" pitchFamily="18" charset="0"/>
                            </a:rPr>
                          </m:ctrlPr>
                        </m:dPr>
                        <m:e>
                          <m:r>
                            <m:rPr>
                              <m:sty m:val="p"/>
                            </m:rPr>
                            <a:rPr lang="lv-LV" sz="2400" dirty="0">
                              <a:latin typeface="Cambria Math" panose="02040503050406030204" pitchFamily="18" charset="0"/>
                              <a:ea typeface="Cambria Math" panose="02040503050406030204" pitchFamily="18" charset="0"/>
                            </a:rPr>
                            <m:t>mod</m:t>
                          </m:r>
                          <m:r>
                            <a:rPr lang="lv-LV" sz="2400" i="1" dirty="0">
                              <a:latin typeface="Cambria Math" panose="02040503050406030204" pitchFamily="18" charset="0"/>
                              <a:ea typeface="Cambria Math" panose="02040503050406030204" pitchFamily="18" charset="0"/>
                            </a:rPr>
                            <m:t> 7</m:t>
                          </m:r>
                        </m:e>
                      </m:d>
                    </m:oMath>
                  </m:oMathPara>
                </a14:m>
                <a:endParaRPr lang="lv-LV" sz="2400" b="0" dirty="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m:t>
                      </m:r>
                    </m:oMath>
                  </m:oMathPara>
                </a14:m>
                <a:endParaRPr lang="lv-LV" sz="2400" b="0" dirty="0">
                  <a:ea typeface="Cambria Math" panose="02040503050406030204" pitchFamily="18" charset="0"/>
                </a:endParaRPr>
              </a:p>
              <a:p>
                <a:endParaRPr lang="lv-LV"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2"/>
                <a:stretch>
                  <a:fillRect l="-4154" t="-31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400" dirty="0"/>
                  <a:t>Pretējā elementa eksistēšana nozīmē, ka kongruencei var abām pusēm pieskaitīt un atņemt tādu pašu kongruences klasi: </a:t>
                </a:r>
              </a:p>
              <a:p>
                <a:r>
                  <a:rPr lang="lv-LV" sz="2400" dirty="0"/>
                  <a:t>Ja </a:t>
                </a:r>
                <a14:m>
                  <m:oMath xmlns:m="http://schemas.openxmlformats.org/officeDocument/2006/math">
                    <m:r>
                      <a:rPr lang="lv-LV" sz="2400" b="0" i="1" smtClean="0">
                        <a:latin typeface="Cambria Math" panose="02040503050406030204" pitchFamily="18" charset="0"/>
                      </a:rPr>
                      <m:t>𝑥</m:t>
                    </m:r>
                    <m:r>
                      <a:rPr lang="lv-LV" sz="2400" b="0" i="1" smtClean="0">
                        <a:latin typeface="Cambria Math" panose="02040503050406030204" pitchFamily="18" charset="0"/>
                      </a:rPr>
                      <m:t>+</m:t>
                    </m:r>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 (</m:t>
                    </m:r>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a:t>
                </a:r>
              </a:p>
              <a:p>
                <a:r>
                  <a:rPr lang="lv-LV" sz="2400" dirty="0"/>
                  <a:t>tad arī   </a:t>
                </a:r>
                <a14:m>
                  <m:oMath xmlns:m="http://schemas.openxmlformats.org/officeDocument/2006/math">
                    <m:r>
                      <a:rPr lang="lv-LV" sz="2400" i="1">
                        <a:latin typeface="Cambria Math" panose="02040503050406030204" pitchFamily="18" charset="0"/>
                      </a:rPr>
                      <m:t>𝑥</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𝑦</m:t>
                    </m:r>
                    <m:r>
                      <a:rPr lang="lv-LV" sz="2400" b="0" i="1" smtClean="0">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 </m:t>
                    </m:r>
                    <m:d>
                      <m:dPr>
                        <m:ctrlPr>
                          <a:rPr lang="lv-LV" sz="2400" i="1">
                            <a:latin typeface="Cambria Math" panose="02040503050406030204" pitchFamily="18" charset="0"/>
                            <a:ea typeface="Cambria Math" panose="02040503050406030204" pitchFamily="18" charset="0"/>
                          </a:rPr>
                        </m:ctrlPr>
                      </m:dPr>
                      <m:e>
                        <m:r>
                          <m:rPr>
                            <m:sty m:val="p"/>
                          </m:rPr>
                          <a:rPr lang="lv-LV" sz="2400" i="0">
                            <a:latin typeface="Cambria Math" panose="02040503050406030204" pitchFamily="18" charset="0"/>
                            <a:ea typeface="Cambria Math" panose="02040503050406030204" pitchFamily="18" charset="0"/>
                          </a:rPr>
                          <m:t>mod</m:t>
                        </m:r>
                        <m:r>
                          <a:rPr lang="lv-LV" sz="2400" i="1">
                            <a:latin typeface="Cambria Math" panose="02040503050406030204" pitchFamily="18" charset="0"/>
                            <a:ea typeface="Cambria Math" panose="02040503050406030204" pitchFamily="18" charset="0"/>
                          </a:rPr>
                          <m:t> </m:t>
                        </m:r>
                        <m:r>
                          <a:rPr lang="lv-LV" sz="2400" i="1">
                            <a:latin typeface="Cambria Math" panose="02040503050406030204" pitchFamily="18" charset="0"/>
                            <a:ea typeface="Cambria Math" panose="02040503050406030204" pitchFamily="18" charset="0"/>
                          </a:rPr>
                          <m:t>𝑚</m:t>
                        </m:r>
                      </m:e>
                    </m:d>
                  </m:oMath>
                </a14:m>
                <a:r>
                  <a:rPr lang="lv-LV" sz="2400" dirty="0"/>
                  <a:t> .</a:t>
                </a:r>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0">
                <a:blip r:embed="rId3"/>
                <a:stretch>
                  <a:fillRect l="-4606" t="-2318" r="-4012"/>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Kongruences attiecībā uz saskaitīšanu</a:t>
            </a:r>
            <a:endParaRPr lang="en-US" dirty="0"/>
          </a:p>
        </p:txBody>
      </p:sp>
    </p:spTree>
    <p:extLst>
      <p:ext uri="{BB962C8B-B14F-4D97-AF65-F5344CB8AC3E}">
        <p14:creationId xmlns:p14="http://schemas.microsoft.com/office/powerpoint/2010/main" val="97432813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rmAutofit/>
              </a:bodyPr>
              <a:lstStyle/>
              <a:p>
                <a:r>
                  <a:rPr lang="lv-LV" sz="2400" dirty="0"/>
                  <a:t>Vai no </a:t>
                </a:r>
                <a14:m>
                  <m:oMath xmlns:m="http://schemas.openxmlformats.org/officeDocument/2006/math">
                    <m:r>
                      <a:rPr lang="lv-LV" sz="2400" b="0" i="1" smtClean="0">
                        <a:latin typeface="Cambria Math" panose="02040503050406030204" pitchFamily="18" charset="0"/>
                      </a:rPr>
                      <m:t>𝑘𝑎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𝑘𝑏</m:t>
                    </m:r>
                    <m:r>
                      <a:rPr lang="lv-LV" sz="2400" b="0" i="1" smtClean="0">
                        <a:latin typeface="Cambria Math" panose="02040503050406030204" pitchFamily="18" charset="0"/>
                        <a:ea typeface="Cambria Math" panose="02040503050406030204" pitchFamily="18" charset="0"/>
                      </a:rPr>
                      <m:t> </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e>
                    </m:d>
                  </m:oMath>
                </a14:m>
                <a:r>
                  <a:rPr lang="lv-LV" sz="2400" dirty="0"/>
                  <a:t> seko, ka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m:t>
                    </m:r>
                    <m:r>
                      <a:rPr lang="lv-LV" sz="2400" b="0" i="1" smtClean="0">
                        <a:latin typeface="Cambria Math" panose="02040503050406030204" pitchFamily="18" charset="0"/>
                        <a:ea typeface="Cambria Math" panose="02040503050406030204" pitchFamily="18" charset="0"/>
                      </a:rPr>
                      <m:t>)</m:t>
                    </m:r>
                  </m:oMath>
                </a14:m>
                <a:r>
                  <a:rPr lang="lv-LV" sz="2400" dirty="0"/>
                  <a:t> ? </a:t>
                </a:r>
              </a:p>
              <a:p>
                <a:r>
                  <a:rPr lang="lv-LV" sz="2400" dirty="0"/>
                  <a:t>Atkarīgs no tā, vai reizināšana ar </a:t>
                </a:r>
                <a14:m>
                  <m:oMath xmlns:m="http://schemas.openxmlformats.org/officeDocument/2006/math">
                    <m:r>
                      <a:rPr lang="lv-LV" sz="2400" i="1" dirty="0" smtClean="0">
                        <a:latin typeface="Cambria Math" panose="02040503050406030204" pitchFamily="18" charset="0"/>
                      </a:rPr>
                      <m:t>𝑘</m:t>
                    </m:r>
                  </m:oMath>
                </a14:m>
                <a:r>
                  <a:rPr lang="lv-LV" sz="2400" dirty="0"/>
                  <a:t> ir injektīva (t.i. «nesalipina» divus skaitļus) vai nē. Tikai injektīvām funkcijām eksistē inversās. </a:t>
                </a:r>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2"/>
                <a:stretch>
                  <a:fillRect l="-2163" t="-2318" r="-649"/>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Vai kongruenču vienādības var "saīsināt"?</a:t>
            </a:r>
            <a:endParaRPr lang="en-US" dirty="0"/>
          </a:p>
        </p:txBody>
      </p:sp>
    </p:spTree>
    <p:extLst>
      <p:ext uri="{BB962C8B-B14F-4D97-AF65-F5344CB8AC3E}">
        <p14:creationId xmlns:p14="http://schemas.microsoft.com/office/powerpoint/2010/main" val="68332631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Content Placeholder 5"/>
          <p:cNvGraphicFramePr>
            <a:graphicFrameLocks noGrp="1"/>
          </p:cNvGraphicFramePr>
          <p:nvPr>
            <p:ph idx="1"/>
          </p:nvPr>
        </p:nvGraphicFramePr>
        <p:xfrm>
          <a:off x="241374" y="730008"/>
          <a:ext cx="3895728" cy="3794704"/>
        </p:xfrm>
        <a:graphic>
          <a:graphicData uri="http://schemas.openxmlformats.org/drawingml/2006/table">
            <a:tbl>
              <a:tblPr firstRow="1" firstCol="1" bandRow="1">
                <a:tableStyleId>{5C22544A-7EE6-4342-B048-85BDC9FD1C3A}</a:tableStyleId>
              </a:tblPr>
              <a:tblGrid>
                <a:gridCol w="486966">
                  <a:extLst>
                    <a:ext uri="{9D8B030D-6E8A-4147-A177-3AD203B41FA5}">
                      <a16:colId xmlns:a16="http://schemas.microsoft.com/office/drawing/2014/main" val="20000"/>
                    </a:ext>
                  </a:extLst>
                </a:gridCol>
                <a:gridCol w="486966">
                  <a:extLst>
                    <a:ext uri="{9D8B030D-6E8A-4147-A177-3AD203B41FA5}">
                      <a16:colId xmlns:a16="http://schemas.microsoft.com/office/drawing/2014/main" val="20001"/>
                    </a:ext>
                  </a:extLst>
                </a:gridCol>
                <a:gridCol w="486966">
                  <a:extLst>
                    <a:ext uri="{9D8B030D-6E8A-4147-A177-3AD203B41FA5}">
                      <a16:colId xmlns:a16="http://schemas.microsoft.com/office/drawing/2014/main" val="20002"/>
                    </a:ext>
                  </a:extLst>
                </a:gridCol>
                <a:gridCol w="486966">
                  <a:extLst>
                    <a:ext uri="{9D8B030D-6E8A-4147-A177-3AD203B41FA5}">
                      <a16:colId xmlns:a16="http://schemas.microsoft.com/office/drawing/2014/main" val="20003"/>
                    </a:ext>
                  </a:extLst>
                </a:gridCol>
                <a:gridCol w="486966">
                  <a:extLst>
                    <a:ext uri="{9D8B030D-6E8A-4147-A177-3AD203B41FA5}">
                      <a16:colId xmlns:a16="http://schemas.microsoft.com/office/drawing/2014/main" val="20004"/>
                    </a:ext>
                  </a:extLst>
                </a:gridCol>
                <a:gridCol w="486966">
                  <a:extLst>
                    <a:ext uri="{9D8B030D-6E8A-4147-A177-3AD203B41FA5}">
                      <a16:colId xmlns:a16="http://schemas.microsoft.com/office/drawing/2014/main" val="20005"/>
                    </a:ext>
                  </a:extLst>
                </a:gridCol>
                <a:gridCol w="486966">
                  <a:extLst>
                    <a:ext uri="{9D8B030D-6E8A-4147-A177-3AD203B41FA5}">
                      <a16:colId xmlns:a16="http://schemas.microsoft.com/office/drawing/2014/main" val="20006"/>
                    </a:ext>
                  </a:extLst>
                </a:gridCol>
                <a:gridCol w="486966">
                  <a:extLst>
                    <a:ext uri="{9D8B030D-6E8A-4147-A177-3AD203B41FA5}">
                      <a16:colId xmlns:a16="http://schemas.microsoft.com/office/drawing/2014/main" val="20007"/>
                    </a:ext>
                  </a:extLst>
                </a:gridCol>
              </a:tblGrid>
              <a:tr h="474338">
                <a:tc>
                  <a:txBody>
                    <a:bodyPr/>
                    <a:lstStyle/>
                    <a:p>
                      <a:endParaRPr lang="en-US" dirty="0"/>
                    </a:p>
                  </a:txBody>
                  <a:tcPr marL="166416" marR="166416">
                    <a:solidFill>
                      <a:schemeClr val="bg1">
                        <a:lumMod val="65000"/>
                      </a:schemeClr>
                    </a:solidFill>
                  </a:tcPr>
                </a:tc>
                <a:tc>
                  <a:txBody>
                    <a:bodyPr/>
                    <a:lstStyle/>
                    <a:p>
                      <a:r>
                        <a:rPr lang="lv-LV" dirty="0"/>
                        <a:t>0</a:t>
                      </a:r>
                      <a:endParaRPr lang="en-US" dirty="0"/>
                    </a:p>
                  </a:txBody>
                  <a:tcPr marL="166416" marR="166416">
                    <a:solidFill>
                      <a:schemeClr val="bg1">
                        <a:lumMod val="65000"/>
                      </a:schemeClr>
                    </a:solidFill>
                  </a:tcPr>
                </a:tc>
                <a:tc>
                  <a:txBody>
                    <a:bodyPr/>
                    <a:lstStyle/>
                    <a:p>
                      <a:r>
                        <a:rPr lang="lv-LV" dirty="0"/>
                        <a:t>1</a:t>
                      </a:r>
                      <a:endParaRPr lang="en-US" dirty="0"/>
                    </a:p>
                  </a:txBody>
                  <a:tcPr marL="166416" marR="166416">
                    <a:solidFill>
                      <a:schemeClr val="bg1">
                        <a:lumMod val="65000"/>
                      </a:schemeClr>
                    </a:solidFill>
                  </a:tcPr>
                </a:tc>
                <a:tc>
                  <a:txBody>
                    <a:bodyPr/>
                    <a:lstStyle/>
                    <a:p>
                      <a:r>
                        <a:rPr lang="lv-LV" dirty="0"/>
                        <a:t>2</a:t>
                      </a:r>
                      <a:endParaRPr lang="en-US" dirty="0"/>
                    </a:p>
                  </a:txBody>
                  <a:tcPr marL="166416" marR="166416">
                    <a:solidFill>
                      <a:schemeClr val="bg1">
                        <a:lumMod val="65000"/>
                      </a:schemeClr>
                    </a:solidFill>
                  </a:tcPr>
                </a:tc>
                <a:tc>
                  <a:txBody>
                    <a:bodyPr/>
                    <a:lstStyle/>
                    <a:p>
                      <a:r>
                        <a:rPr lang="lv-LV" dirty="0"/>
                        <a:t>3</a:t>
                      </a:r>
                      <a:endParaRPr lang="en-US" dirty="0"/>
                    </a:p>
                  </a:txBody>
                  <a:tcPr marL="166416" marR="166416">
                    <a:solidFill>
                      <a:schemeClr val="bg1">
                        <a:lumMod val="65000"/>
                      </a:schemeClr>
                    </a:solidFill>
                  </a:tcPr>
                </a:tc>
                <a:tc>
                  <a:txBody>
                    <a:bodyPr/>
                    <a:lstStyle/>
                    <a:p>
                      <a:r>
                        <a:rPr lang="lv-LV" dirty="0"/>
                        <a:t>4</a:t>
                      </a:r>
                      <a:endParaRPr lang="en-US" dirty="0"/>
                    </a:p>
                  </a:txBody>
                  <a:tcPr marL="166416" marR="166416">
                    <a:solidFill>
                      <a:schemeClr val="bg1">
                        <a:lumMod val="65000"/>
                      </a:schemeClr>
                    </a:solidFill>
                  </a:tcPr>
                </a:tc>
                <a:tc>
                  <a:txBody>
                    <a:bodyPr/>
                    <a:lstStyle/>
                    <a:p>
                      <a:r>
                        <a:rPr lang="lv-LV" dirty="0"/>
                        <a:t>5</a:t>
                      </a:r>
                      <a:endParaRPr lang="en-US" dirty="0"/>
                    </a:p>
                  </a:txBody>
                  <a:tcPr marL="166416" marR="166416">
                    <a:solidFill>
                      <a:schemeClr val="bg1">
                        <a:lumMod val="65000"/>
                      </a:schemeClr>
                    </a:solidFill>
                  </a:tcPr>
                </a:tc>
                <a:tc>
                  <a:txBody>
                    <a:bodyPr/>
                    <a:lstStyle/>
                    <a:p>
                      <a:r>
                        <a:rPr lang="lv-LV" dirty="0"/>
                        <a:t>6</a:t>
                      </a:r>
                      <a:endParaRPr lang="en-US" dirty="0"/>
                    </a:p>
                  </a:txBody>
                  <a:tcPr marL="166416" marR="166416">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extLst>
                  <a:ext uri="{0D108BD9-81ED-4DB2-BD59-A6C34878D82A}">
                    <a16:rowId xmlns:a16="http://schemas.microsoft.com/office/drawing/2014/main" val="10006"/>
                  </a:ext>
                </a:extLst>
              </a:tr>
              <a:tr h="474338">
                <a:tc>
                  <a:txBody>
                    <a:bodyPr/>
                    <a:lstStyle/>
                    <a:p>
                      <a:r>
                        <a:rPr lang="lv-LV" dirty="0"/>
                        <a:t>6</a:t>
                      </a:r>
                      <a:endParaRPr lang="en-US" dirty="0"/>
                    </a:p>
                  </a:txBody>
                  <a:tcPr marL="166416" marR="166416">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marL="166416" marR="166416">
                    <a:solidFill>
                      <a:schemeClr val="accent1">
                        <a:lumMod val="60000"/>
                        <a:lumOff val="40000"/>
                      </a:schemeClr>
                    </a:solidFill>
                  </a:tcPr>
                </a:tc>
                <a:tc>
                  <a:txBody>
                    <a:bodyPr/>
                    <a:lstStyle/>
                    <a:p>
                      <a:pPr algn="ctr"/>
                      <a:r>
                        <a:rPr lang="lv-LV" dirty="0">
                          <a:solidFill>
                            <a:schemeClr val="tx2"/>
                          </a:solidFill>
                        </a:rPr>
                        <a:t>6</a:t>
                      </a:r>
                      <a:endParaRPr lang="en-US" dirty="0">
                        <a:solidFill>
                          <a:schemeClr val="tx2"/>
                        </a:solidFill>
                      </a:endParaRPr>
                    </a:p>
                  </a:txBody>
                  <a:tcPr marL="166416" marR="166416">
                    <a:solidFill>
                      <a:srgbClr val="CC99FF"/>
                    </a:solidFill>
                  </a:tcPr>
                </a:tc>
                <a:tc>
                  <a:txBody>
                    <a:bodyPr/>
                    <a:lstStyle/>
                    <a:p>
                      <a:pPr algn="ctr"/>
                      <a:r>
                        <a:rPr lang="lv-LV" dirty="0">
                          <a:solidFill>
                            <a:schemeClr val="tx2"/>
                          </a:solidFill>
                        </a:rPr>
                        <a:t>5</a:t>
                      </a:r>
                      <a:endParaRPr lang="en-US" dirty="0">
                        <a:solidFill>
                          <a:schemeClr val="tx2"/>
                        </a:solidFill>
                      </a:endParaRPr>
                    </a:p>
                  </a:txBody>
                  <a:tcPr marL="166416" marR="166416">
                    <a:solidFill>
                      <a:srgbClr val="9CBDD8"/>
                    </a:solidFill>
                  </a:tcPr>
                </a:tc>
                <a:tc>
                  <a:txBody>
                    <a:bodyPr/>
                    <a:lstStyle/>
                    <a:p>
                      <a:pPr algn="ctr"/>
                      <a:r>
                        <a:rPr lang="lv-LV" dirty="0">
                          <a:solidFill>
                            <a:schemeClr val="tx2"/>
                          </a:solidFill>
                        </a:rPr>
                        <a:t>4</a:t>
                      </a:r>
                      <a:endParaRPr lang="en-US" dirty="0">
                        <a:solidFill>
                          <a:schemeClr val="tx2"/>
                        </a:solidFill>
                      </a:endParaRPr>
                    </a:p>
                  </a:txBody>
                  <a:tcPr marL="166416" marR="166416">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marL="166416" marR="166416">
                    <a:solidFill>
                      <a:srgbClr val="92D050"/>
                    </a:solidFill>
                  </a:tcPr>
                </a:tc>
                <a:tc>
                  <a:txBody>
                    <a:bodyPr/>
                    <a:lstStyle/>
                    <a:p>
                      <a:pPr algn="ctr"/>
                      <a:r>
                        <a:rPr lang="lv-LV" dirty="0">
                          <a:solidFill>
                            <a:schemeClr val="tx2"/>
                          </a:solidFill>
                        </a:rPr>
                        <a:t>2</a:t>
                      </a:r>
                      <a:endParaRPr lang="en-US" dirty="0">
                        <a:solidFill>
                          <a:schemeClr val="tx2"/>
                        </a:solidFill>
                      </a:endParaRPr>
                    </a:p>
                  </a:txBody>
                  <a:tcPr marL="166416" marR="166416">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marL="166416" marR="166416">
                    <a:solidFill>
                      <a:schemeClr val="accent2">
                        <a:lumMod val="60000"/>
                        <a:lumOff val="40000"/>
                      </a:schemeClr>
                    </a:solidFill>
                  </a:tcPr>
                </a:tc>
                <a:extLst>
                  <a:ext uri="{0D108BD9-81ED-4DB2-BD59-A6C34878D82A}">
                    <a16:rowId xmlns:a16="http://schemas.microsoft.com/office/drawing/2014/main" val="10007"/>
                  </a:ext>
                </a:extLst>
              </a:tr>
            </a:tbl>
          </a:graphicData>
        </a:graphic>
      </p:graphicFrame>
      <mc:AlternateContent xmlns:mc="http://schemas.openxmlformats.org/markup-compatibility/2006" xmlns:a14="http://schemas.microsoft.com/office/drawing/2010/main">
        <mc:Choice Requires="a14">
          <p:sp>
            <p:nvSpPr>
              <p:cNvPr id="5" name="Title 4"/>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ir pirmskaitlis</a:t>
                </a:r>
                <a:endParaRPr lang="en-US" dirty="0"/>
              </a:p>
            </p:txBody>
          </p:sp>
        </mc:Choice>
        <mc:Fallback xmlns="">
          <p:sp>
            <p:nvSpPr>
              <p:cNvPr id="5" name="Title 4"/>
              <p:cNvSpPr>
                <a:spLocks noGrp="1" noRot="1" noChangeAspect="1" noMove="1" noResize="1" noEditPoints="1" noAdjustHandles="1" noChangeArrowheads="1" noChangeShapeType="1" noTextEdit="1"/>
              </p:cNvSpPr>
              <p:nvPr>
                <p:ph type="title"/>
              </p:nvPr>
            </p:nvSpPr>
            <p:spPr>
              <a:blipFill rotWithShape="0">
                <a:blip r:embed="rId2"/>
                <a:stretch>
                  <a:fillRect l="-1855" t="-20635" b="-9524"/>
                </a:stretch>
              </a:blipFill>
            </p:spPr>
            <p:txBody>
              <a:bodyPr/>
              <a:lstStyle/>
              <a:p>
                <a:r>
                  <a:rPr lang="en-US">
                    <a:noFill/>
                  </a:rPr>
                  <a:t> </a:t>
                </a:r>
                <a:endParaRPr lang="en-US">
                  <a:noFill/>
                </a:endParaRPr>
              </a:p>
            </p:txBody>
          </p:sp>
        </mc:Fallback>
      </mc:AlternateContent>
      <p:graphicFrame>
        <p:nvGraphicFramePr>
          <p:cNvPr id="4" name="Content Placeholder 5"/>
          <p:cNvGraphicFramePr/>
          <p:nvPr/>
        </p:nvGraphicFramePr>
        <p:xfrm>
          <a:off x="4624146" y="1094491"/>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cxnSp>
        <p:nvCxnSpPr>
          <p:cNvPr id="6" name="Straight Connector 5"/>
          <p:cNvCxnSpPr/>
          <p:nvPr/>
        </p:nvCxnSpPr>
        <p:spPr>
          <a:xfrm flipV="1">
            <a:off x="4299450" y="175806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p:nvCxnSpPr>
        <p:spPr>
          <a:xfrm flipV="1">
            <a:off x="4299450" y="2734176"/>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V="1">
            <a:off x="4299450" y="3690748"/>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7785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a:off x="7241942"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6676260" y="969172"/>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5499111" y="979075"/>
            <a:ext cx="0" cy="3545637"/>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flipV="1">
            <a:off x="4299450" y="3212462"/>
            <a:ext cx="4829908" cy="0"/>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2" name="TextBox 1"/>
          <p:cNvSpPr txBox="1"/>
          <p:nvPr/>
        </p:nvSpPr>
        <p:spPr>
          <a:xfrm>
            <a:off x="1566311" y="4514809"/>
            <a:ext cx="1245854" cy="461665"/>
          </a:xfrm>
          <a:prstGeom prst="rect">
            <a:avLst/>
          </a:prstGeom>
          <a:noFill/>
        </p:spPr>
        <p:txBody>
          <a:bodyPr wrap="none" rtlCol="0">
            <a:spAutoFit/>
          </a:bodyPr>
          <a:lstStyle/>
          <a:p>
            <a:r>
              <a:rPr lang="en-US" sz="2400" dirty="0">
                <a:solidFill>
                  <a:schemeClr val="tx2"/>
                </a:solidFill>
              </a:rPr>
              <a:t>(mod 7)</a:t>
            </a:r>
          </a:p>
        </p:txBody>
      </p:sp>
      <p:sp>
        <p:nvSpPr>
          <p:cNvPr id="15" name="TextBox 14"/>
          <p:cNvSpPr txBox="1"/>
          <p:nvPr/>
        </p:nvSpPr>
        <p:spPr>
          <a:xfrm>
            <a:off x="5825255" y="4514809"/>
            <a:ext cx="1245854" cy="461665"/>
          </a:xfrm>
          <a:prstGeom prst="rect">
            <a:avLst/>
          </a:prstGeom>
          <a:noFill/>
        </p:spPr>
        <p:txBody>
          <a:bodyPr wrap="none" rtlCol="0">
            <a:spAutoFit/>
          </a:bodyPr>
          <a:lstStyle/>
          <a:p>
            <a:r>
              <a:rPr lang="en-US" sz="2400" dirty="0">
                <a:solidFill>
                  <a:schemeClr val="tx2"/>
                </a:solidFill>
              </a:rPr>
              <a:t>(mod 6)</a:t>
            </a:r>
          </a:p>
        </p:txBody>
      </p:sp>
    </p:spTree>
    <p:extLst>
      <p:ext uri="{BB962C8B-B14F-4D97-AF65-F5344CB8AC3E}">
        <p14:creationId xmlns:p14="http://schemas.microsoft.com/office/powerpoint/2010/main" val="103254291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p:cNvPr>
              <p:cNvSpPr>
                <a:spLocks noGrp="1"/>
              </p:cNvSpPr>
              <p:nvPr>
                <p:ph idx="10"/>
              </p:nvPr>
            </p:nvSpPr>
            <p:spPr/>
            <p:txBody>
              <a:bodyPr>
                <a:noAutofit/>
              </a:bodyPr>
              <a:lstStyle/>
              <a:p>
                <a:r>
                  <a:rPr lang="en-US" dirty="0"/>
                  <a:t>Reālo </a:t>
                </a:r>
                <a:r>
                  <a:rPr lang="en-US" dirty="0" err="1"/>
                  <a:t>skaitļu</a:t>
                </a:r>
                <a:r>
                  <a:rPr lang="en-US" dirty="0"/>
                  <a:t> </a:t>
                </a:r>
                <a:r>
                  <a:rPr lang="en-US" dirty="0" err="1"/>
                  <a:t>reizināšanā</a:t>
                </a:r>
                <a:r>
                  <a:rPr lang="en-US" dirty="0"/>
                  <a:t> </a:t>
                </a:r>
                <a:r>
                  <a:rPr lang="en-US" dirty="0" err="1"/>
                  <a:t>ir</a:t>
                </a:r>
                <a:r>
                  <a:rPr lang="en-US" dirty="0"/>
                  <a:t> </a:t>
                </a:r>
                <a:r>
                  <a:rPr lang="en-US" dirty="0" err="1"/>
                  <a:t>viens</a:t>
                </a:r>
                <a:r>
                  <a:rPr lang="en-US" dirty="0"/>
                  <a:t> </a:t>
                </a:r>
                <a:r>
                  <a:rPr lang="en-US" dirty="0" err="1"/>
                  <a:t>reizinātājs</a:t>
                </a:r>
                <a:r>
                  <a:rPr lang="en-US" dirty="0"/>
                  <a:t>, </a:t>
                </a:r>
                <a:r>
                  <a:rPr lang="en-US" dirty="0" err="1"/>
                  <a:t>ar</a:t>
                </a:r>
                <a:r>
                  <a:rPr lang="en-US" dirty="0"/>
                  <a:t> kuru </a:t>
                </a:r>
                <a:r>
                  <a:rPr lang="en-US" dirty="0" err="1"/>
                  <a:t>reizināšana</a:t>
                </a:r>
                <a:r>
                  <a:rPr lang="en-US" dirty="0"/>
                  <a:t> </a:t>
                </a:r>
                <a:r>
                  <a:rPr lang="en-US" dirty="0" err="1"/>
                  <a:t>nav</a:t>
                </a:r>
                <a:r>
                  <a:rPr lang="en-US" dirty="0"/>
                  <a:t> </a:t>
                </a:r>
                <a:r>
                  <a:rPr lang="en-US" dirty="0" err="1"/>
                  <a:t>injektīva</a:t>
                </a:r>
                <a:r>
                  <a:rPr lang="en-US" dirty="0"/>
                  <a:t> (</a:t>
                </a:r>
                <a:r>
                  <a:rPr lang="en-US" dirty="0" err="1"/>
                  <a:t>tā</a:t>
                </a:r>
                <a:r>
                  <a:rPr lang="en-US" dirty="0"/>
                  <a:t> </a:t>
                </a:r>
                <a:r>
                  <a:rPr lang="en-US" dirty="0" err="1"/>
                  <a:t>ir</a:t>
                </a:r>
                <a:r>
                  <a:rPr lang="en-US" dirty="0"/>
                  <a:t> </a:t>
                </a:r>
                <a:r>
                  <a:rPr lang="en-US" dirty="0" err="1"/>
                  <a:t>nulle</a:t>
                </a:r>
                <a:r>
                  <a:rPr lang="en-US" dirty="0"/>
                  <a:t>).</a:t>
                </a:r>
              </a:p>
              <a:p>
                <a:r>
                  <a:rPr lang="en-US" dirty="0" err="1"/>
                  <a:t>Kongruenču</a:t>
                </a:r>
                <a:r>
                  <a:rPr lang="en-US" dirty="0"/>
                  <a:t> </a:t>
                </a:r>
                <a:r>
                  <a:rPr lang="en-US" dirty="0" err="1"/>
                  <a:t>klasēm</a:t>
                </a:r>
                <a:r>
                  <a:rPr lang="en-US" dirty="0"/>
                  <a:t> (mod 6) </a:t>
                </a:r>
                <a:r>
                  <a:rPr lang="en-US" dirty="0" err="1"/>
                  <a:t>arī</a:t>
                </a:r>
                <a:r>
                  <a:rPr lang="en-US" dirty="0"/>
                  <a:t> </a:t>
                </a:r>
                <a:r>
                  <a:rPr lang="en-US" dirty="0" err="1"/>
                  <a:t>dažas</a:t>
                </a:r>
                <a:r>
                  <a:rPr lang="en-US" dirty="0"/>
                  <a:t> </a:t>
                </a:r>
                <a:r>
                  <a:rPr lang="en-US" dirty="0" err="1"/>
                  <a:t>citas</a:t>
                </a:r>
                <a:r>
                  <a:rPr lang="en-US" dirty="0"/>
                  <a:t> </a:t>
                </a:r>
                <a:r>
                  <a:rPr lang="en-US" dirty="0" err="1"/>
                  <a:t>reizināšanas</a:t>
                </a:r>
                <a:r>
                  <a:rPr lang="en-US" dirty="0"/>
                  <a:t> </a:t>
                </a:r>
                <a:r>
                  <a:rPr lang="en-US" dirty="0" err="1"/>
                  <a:t>nav</a:t>
                </a:r>
                <a:r>
                  <a:rPr lang="en-US" dirty="0"/>
                  <a:t> </a:t>
                </a:r>
                <a:r>
                  <a:rPr lang="en-US" dirty="0" err="1"/>
                  <a:t>injektīvas</a:t>
                </a:r>
                <a:r>
                  <a:rPr lang="en-US" dirty="0"/>
                  <a:t>. </a:t>
                </a:r>
              </a:p>
              <a:p>
                <a:pPr/>
                <a14:m>
                  <m:oMathPara xmlns:m="http://schemas.openxmlformats.org/officeDocument/2006/math">
                    <m:oMathParaPr>
                      <m:jc m:val="centerGroup"/>
                    </m:oMathParaPr>
                    <m:oMath xmlns:m="http://schemas.openxmlformats.org/officeDocument/2006/math">
                      <m:r>
                        <a:rPr lang="lv-LV" b="0" i="1" smtClean="0">
                          <a:latin typeface="Cambria Math" panose="02040503050406030204" pitchFamily="18" charset="0"/>
                        </a:rPr>
                        <m:t>2</m:t>
                      </m:r>
                      <m:r>
                        <a:rPr lang="lv-LV" b="0" i="1" smtClean="0">
                          <a:latin typeface="Cambria Math" panose="02040503050406030204" pitchFamily="18" charset="0"/>
                          <a:ea typeface="Cambria Math" panose="02040503050406030204" pitchFamily="18" charset="0"/>
                        </a:rPr>
                        <m:t>∙3≡6≡0 (</m:t>
                      </m:r>
                      <m:r>
                        <a:rPr lang="lv-LV" b="0" i="1" smtClean="0">
                          <a:latin typeface="Cambria Math" panose="02040503050406030204" pitchFamily="18" charset="0"/>
                          <a:ea typeface="Cambria Math" panose="02040503050406030204" pitchFamily="18" charset="0"/>
                        </a:rPr>
                        <m:t>𝑚𝑜𝑑</m:t>
                      </m:r>
                      <m:r>
                        <a:rPr lang="lv-LV" b="0" i="1" smtClean="0">
                          <a:latin typeface="Cambria Math" panose="02040503050406030204" pitchFamily="18" charset="0"/>
                          <a:ea typeface="Cambria Math" panose="02040503050406030204" pitchFamily="18" charset="0"/>
                        </a:rPr>
                        <m:t> 6)</m:t>
                      </m:r>
                    </m:oMath>
                  </m:oMathPara>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rotWithShape="1">
                <a:blip r:embed="rId3"/>
                <a:stretch>
                  <a:fillRect l="-4321" t="-2759" r="-2778"/>
                </a:stretch>
              </a:blipFill>
            </p:spPr>
            <p:txBody>
              <a:bodyPr/>
              <a:lstStyle/>
              <a:p>
                <a:r>
                  <a:rPr lang="en-US">
                    <a:noFill/>
                  </a:rPr>
                  <a:t> </a:t>
                </a:r>
                <a:endParaRPr lang="en-US">
                  <a:noFill/>
                </a:endParaRP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a:t>Kongruenču reizināšana, ja </a:t>
                </a:r>
                <a14:m>
                  <m:oMath xmlns:m="http://schemas.openxmlformats.org/officeDocument/2006/math">
                    <m:r>
                      <a:rPr lang="lv-LV" i="1" dirty="0" smtClean="0">
                        <a:latin typeface="Cambria Math" panose="02040503050406030204" pitchFamily="18" charset="0"/>
                      </a:rPr>
                      <m:t>𝑚</m:t>
                    </m:r>
                  </m:oMath>
                </a14:m>
                <a:r>
                  <a:rPr lang="lv-LV" dirty="0"/>
                  <a:t> nav pirmskaitlis</a:t>
                </a:r>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0">
                <a:blip r:embed="rId4"/>
                <a:stretch>
                  <a:fillRect l="-1841" t="-20635" b="-9524"/>
                </a:stretch>
              </a:blipFill>
            </p:spPr>
            <p:txBody>
              <a:bodyPr/>
              <a:lstStyle/>
              <a:p>
                <a:r>
                  <a:rPr lang="en-US">
                    <a:noFill/>
                  </a:rPr>
                  <a:t> </a:t>
                </a:r>
                <a:endParaRPr lang="en-US">
                  <a:noFill/>
                </a:endParaRPr>
              </a:p>
            </p:txBody>
          </p:sp>
        </mc:Fallback>
      </mc:AlternateContent>
      <p:graphicFrame>
        <p:nvGraphicFramePr>
          <p:cNvPr id="5" name="Content Placeholder 5"/>
          <p:cNvGraphicFramePr/>
          <p:nvPr/>
        </p:nvGraphicFramePr>
        <p:xfrm>
          <a:off x="347471" y="677803"/>
          <a:ext cx="4065152" cy="3320366"/>
        </p:xfrm>
        <a:graphic>
          <a:graphicData uri="http://schemas.openxmlformats.org/drawingml/2006/table">
            <a:tbl>
              <a:tblPr firstRow="1" firstCol="1" bandRow="1">
                <a:tableStyleId>{5C22544A-7EE6-4342-B048-85BDC9FD1C3A}</a:tableStyleId>
              </a:tblPr>
              <a:tblGrid>
                <a:gridCol w="580736">
                  <a:extLst>
                    <a:ext uri="{9D8B030D-6E8A-4147-A177-3AD203B41FA5}">
                      <a16:colId xmlns:a16="http://schemas.microsoft.com/office/drawing/2014/main" val="20000"/>
                    </a:ext>
                  </a:extLst>
                </a:gridCol>
                <a:gridCol w="580736">
                  <a:extLst>
                    <a:ext uri="{9D8B030D-6E8A-4147-A177-3AD203B41FA5}">
                      <a16:colId xmlns:a16="http://schemas.microsoft.com/office/drawing/2014/main" val="20001"/>
                    </a:ext>
                  </a:extLst>
                </a:gridCol>
                <a:gridCol w="580736">
                  <a:extLst>
                    <a:ext uri="{9D8B030D-6E8A-4147-A177-3AD203B41FA5}">
                      <a16:colId xmlns:a16="http://schemas.microsoft.com/office/drawing/2014/main" val="20002"/>
                    </a:ext>
                  </a:extLst>
                </a:gridCol>
                <a:gridCol w="580736">
                  <a:extLst>
                    <a:ext uri="{9D8B030D-6E8A-4147-A177-3AD203B41FA5}">
                      <a16:colId xmlns:a16="http://schemas.microsoft.com/office/drawing/2014/main" val="20003"/>
                    </a:ext>
                  </a:extLst>
                </a:gridCol>
                <a:gridCol w="580736">
                  <a:extLst>
                    <a:ext uri="{9D8B030D-6E8A-4147-A177-3AD203B41FA5}">
                      <a16:colId xmlns:a16="http://schemas.microsoft.com/office/drawing/2014/main" val="20004"/>
                    </a:ext>
                  </a:extLst>
                </a:gridCol>
                <a:gridCol w="580736">
                  <a:extLst>
                    <a:ext uri="{9D8B030D-6E8A-4147-A177-3AD203B41FA5}">
                      <a16:colId xmlns:a16="http://schemas.microsoft.com/office/drawing/2014/main" val="20005"/>
                    </a:ext>
                  </a:extLst>
                </a:gridCol>
                <a:gridCol w="580736">
                  <a:extLst>
                    <a:ext uri="{9D8B030D-6E8A-4147-A177-3AD203B41FA5}">
                      <a16:colId xmlns:a16="http://schemas.microsoft.com/office/drawing/2014/main" val="20006"/>
                    </a:ext>
                  </a:extLst>
                </a:gridCol>
              </a:tblGrid>
              <a:tr h="474338">
                <a:tc>
                  <a:txBody>
                    <a:bodyPr/>
                    <a:lstStyle/>
                    <a:p>
                      <a:endParaRPr lang="en-US" dirty="0"/>
                    </a:p>
                  </a:txBody>
                  <a:tcPr>
                    <a:solidFill>
                      <a:schemeClr val="bg1">
                        <a:lumMod val="65000"/>
                      </a:schemeClr>
                    </a:solidFill>
                  </a:tcPr>
                </a:tc>
                <a:tc>
                  <a:txBody>
                    <a:bodyPr/>
                    <a:lstStyle/>
                    <a:p>
                      <a:r>
                        <a:rPr lang="lv-LV" dirty="0"/>
                        <a:t>0</a:t>
                      </a:r>
                      <a:endParaRPr lang="en-US" dirty="0"/>
                    </a:p>
                  </a:txBody>
                  <a:tcPr>
                    <a:solidFill>
                      <a:schemeClr val="bg1">
                        <a:lumMod val="65000"/>
                      </a:schemeClr>
                    </a:solidFill>
                  </a:tcPr>
                </a:tc>
                <a:tc>
                  <a:txBody>
                    <a:bodyPr/>
                    <a:lstStyle/>
                    <a:p>
                      <a:r>
                        <a:rPr lang="lv-LV" dirty="0"/>
                        <a:t>1</a:t>
                      </a:r>
                      <a:endParaRPr lang="en-US" dirty="0"/>
                    </a:p>
                  </a:txBody>
                  <a:tcPr>
                    <a:solidFill>
                      <a:schemeClr val="bg1">
                        <a:lumMod val="65000"/>
                      </a:schemeClr>
                    </a:solidFill>
                  </a:tcPr>
                </a:tc>
                <a:tc>
                  <a:txBody>
                    <a:bodyPr/>
                    <a:lstStyle/>
                    <a:p>
                      <a:r>
                        <a:rPr lang="lv-LV" dirty="0"/>
                        <a:t>2</a:t>
                      </a:r>
                      <a:endParaRPr lang="en-US" dirty="0"/>
                    </a:p>
                  </a:txBody>
                  <a:tcPr>
                    <a:solidFill>
                      <a:schemeClr val="bg1">
                        <a:lumMod val="65000"/>
                      </a:schemeClr>
                    </a:solidFill>
                  </a:tcPr>
                </a:tc>
                <a:tc>
                  <a:txBody>
                    <a:bodyPr/>
                    <a:lstStyle/>
                    <a:p>
                      <a:r>
                        <a:rPr lang="lv-LV" dirty="0"/>
                        <a:t>3</a:t>
                      </a:r>
                      <a:endParaRPr lang="en-US" dirty="0"/>
                    </a:p>
                  </a:txBody>
                  <a:tcPr>
                    <a:solidFill>
                      <a:schemeClr val="bg1">
                        <a:lumMod val="65000"/>
                      </a:schemeClr>
                    </a:solidFill>
                  </a:tcPr>
                </a:tc>
                <a:tc>
                  <a:txBody>
                    <a:bodyPr/>
                    <a:lstStyle/>
                    <a:p>
                      <a:r>
                        <a:rPr lang="lv-LV" dirty="0"/>
                        <a:t>4</a:t>
                      </a:r>
                      <a:endParaRPr lang="en-US" dirty="0"/>
                    </a:p>
                  </a:txBody>
                  <a:tcPr>
                    <a:solidFill>
                      <a:schemeClr val="bg1">
                        <a:lumMod val="65000"/>
                      </a:schemeClr>
                    </a:solidFill>
                  </a:tcPr>
                </a:tc>
                <a:tc>
                  <a:txBody>
                    <a:bodyPr/>
                    <a:lstStyle/>
                    <a:p>
                      <a:r>
                        <a:rPr lang="lv-LV" dirty="0"/>
                        <a:t>5</a:t>
                      </a:r>
                      <a:endParaRPr lang="en-US" dirty="0"/>
                    </a:p>
                  </a:txBody>
                  <a:tcPr>
                    <a:solidFill>
                      <a:schemeClr val="bg1">
                        <a:lumMod val="65000"/>
                      </a:schemeClr>
                    </a:solidFill>
                  </a:tcPr>
                </a:tc>
                <a:extLst>
                  <a:ext uri="{0D108BD9-81ED-4DB2-BD59-A6C34878D82A}">
                    <a16:rowId xmlns:a16="http://schemas.microsoft.com/office/drawing/2014/main" val="10000"/>
                  </a:ext>
                </a:extLst>
              </a:tr>
              <a:tr h="474338">
                <a:tc>
                  <a:txBody>
                    <a:bodyPr/>
                    <a:lstStyle/>
                    <a:p>
                      <a:r>
                        <a:rPr lang="lv-LV" dirty="0"/>
                        <a:t>0</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extLst>
                  <a:ext uri="{0D108BD9-81ED-4DB2-BD59-A6C34878D82A}">
                    <a16:rowId xmlns:a16="http://schemas.microsoft.com/office/drawing/2014/main" val="10001"/>
                  </a:ext>
                </a:extLst>
              </a:tr>
              <a:tr h="474338">
                <a:tc>
                  <a:txBody>
                    <a:bodyPr/>
                    <a:lstStyle/>
                    <a:p>
                      <a:r>
                        <a:rPr lang="lv-LV" dirty="0"/>
                        <a:t>1</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extLst>
                  <a:ext uri="{0D108BD9-81ED-4DB2-BD59-A6C34878D82A}">
                    <a16:rowId xmlns:a16="http://schemas.microsoft.com/office/drawing/2014/main" val="10002"/>
                  </a:ext>
                </a:extLst>
              </a:tr>
              <a:tr h="474338">
                <a:tc>
                  <a:txBody>
                    <a:bodyPr/>
                    <a:lstStyle/>
                    <a:p>
                      <a:r>
                        <a:rPr lang="lv-LV" dirty="0"/>
                        <a:t>2</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extLst>
                  <a:ext uri="{0D108BD9-81ED-4DB2-BD59-A6C34878D82A}">
                    <a16:rowId xmlns:a16="http://schemas.microsoft.com/office/drawing/2014/main" val="10003"/>
                  </a:ext>
                </a:extLst>
              </a:tr>
              <a:tr h="474338">
                <a:tc>
                  <a:txBody>
                    <a:bodyPr/>
                    <a:lstStyle/>
                    <a:p>
                      <a:r>
                        <a:rPr lang="lv-LV" dirty="0"/>
                        <a:t>3</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extLst>
                  <a:ext uri="{0D108BD9-81ED-4DB2-BD59-A6C34878D82A}">
                    <a16:rowId xmlns:a16="http://schemas.microsoft.com/office/drawing/2014/main" val="10004"/>
                  </a:ext>
                </a:extLst>
              </a:tr>
              <a:tr h="474338">
                <a:tc>
                  <a:txBody>
                    <a:bodyPr/>
                    <a:lstStyle/>
                    <a:p>
                      <a:r>
                        <a:rPr lang="lv-LV" dirty="0"/>
                        <a:t>4</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2">
                        <a:lumMod val="60000"/>
                        <a:lumOff val="40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extLst>
                  <a:ext uri="{0D108BD9-81ED-4DB2-BD59-A6C34878D82A}">
                    <a16:rowId xmlns:a16="http://schemas.microsoft.com/office/drawing/2014/main" val="10005"/>
                  </a:ext>
                </a:extLst>
              </a:tr>
              <a:tr h="474338">
                <a:tc>
                  <a:txBody>
                    <a:bodyPr/>
                    <a:lstStyle/>
                    <a:p>
                      <a:r>
                        <a:rPr lang="lv-LV" dirty="0"/>
                        <a:t>5</a:t>
                      </a:r>
                      <a:endParaRPr lang="en-US" dirty="0"/>
                    </a:p>
                  </a:txBody>
                  <a:tcPr>
                    <a:solidFill>
                      <a:schemeClr val="bg1">
                        <a:lumMod val="65000"/>
                      </a:schemeClr>
                    </a:solidFill>
                  </a:tcPr>
                </a:tc>
                <a:tc>
                  <a:txBody>
                    <a:bodyPr/>
                    <a:lstStyle/>
                    <a:p>
                      <a:pPr algn="ctr"/>
                      <a:r>
                        <a:rPr lang="lv-LV" dirty="0">
                          <a:solidFill>
                            <a:schemeClr val="tx2"/>
                          </a:solidFill>
                        </a:rPr>
                        <a:t>0</a:t>
                      </a:r>
                      <a:endParaRPr lang="en-US" dirty="0">
                        <a:solidFill>
                          <a:schemeClr val="tx2"/>
                        </a:solidFill>
                      </a:endParaRPr>
                    </a:p>
                  </a:txBody>
                  <a:tcPr>
                    <a:solidFill>
                      <a:schemeClr val="accent1">
                        <a:lumMod val="60000"/>
                        <a:lumOff val="40000"/>
                      </a:schemeClr>
                    </a:solidFill>
                  </a:tcPr>
                </a:tc>
                <a:tc>
                  <a:txBody>
                    <a:bodyPr/>
                    <a:lstStyle/>
                    <a:p>
                      <a:pPr algn="ctr"/>
                      <a:r>
                        <a:rPr lang="lv-LV" dirty="0">
                          <a:solidFill>
                            <a:schemeClr val="tx2"/>
                          </a:solidFill>
                        </a:rPr>
                        <a:t>5</a:t>
                      </a:r>
                      <a:endParaRPr lang="en-US" dirty="0">
                        <a:solidFill>
                          <a:schemeClr val="tx2"/>
                        </a:solidFill>
                      </a:endParaRPr>
                    </a:p>
                  </a:txBody>
                  <a:tcPr>
                    <a:solidFill>
                      <a:srgbClr val="9CBDD8"/>
                    </a:solidFill>
                  </a:tcPr>
                </a:tc>
                <a:tc>
                  <a:txBody>
                    <a:bodyPr/>
                    <a:lstStyle/>
                    <a:p>
                      <a:pPr algn="ctr"/>
                      <a:r>
                        <a:rPr lang="lv-LV" dirty="0">
                          <a:solidFill>
                            <a:schemeClr val="tx2"/>
                          </a:solidFill>
                        </a:rPr>
                        <a:t>4</a:t>
                      </a:r>
                      <a:endParaRPr lang="en-US" dirty="0">
                        <a:solidFill>
                          <a:schemeClr val="tx2"/>
                        </a:solidFill>
                      </a:endParaRPr>
                    </a:p>
                  </a:txBody>
                  <a:tcPr>
                    <a:solidFill>
                      <a:schemeClr val="accent5">
                        <a:lumMod val="60000"/>
                        <a:lumOff val="40000"/>
                      </a:schemeClr>
                    </a:solidFill>
                  </a:tcPr>
                </a:tc>
                <a:tc>
                  <a:txBody>
                    <a:bodyPr/>
                    <a:lstStyle/>
                    <a:p>
                      <a:pPr algn="ctr"/>
                      <a:r>
                        <a:rPr lang="lv-LV" dirty="0">
                          <a:solidFill>
                            <a:schemeClr val="tx2"/>
                          </a:solidFill>
                        </a:rPr>
                        <a:t>3</a:t>
                      </a:r>
                      <a:endParaRPr lang="en-US" dirty="0">
                        <a:solidFill>
                          <a:schemeClr val="tx2"/>
                        </a:solidFill>
                      </a:endParaRPr>
                    </a:p>
                  </a:txBody>
                  <a:tcPr>
                    <a:solidFill>
                      <a:srgbClr val="92D050"/>
                    </a:solidFill>
                  </a:tcPr>
                </a:tc>
                <a:tc>
                  <a:txBody>
                    <a:bodyPr/>
                    <a:lstStyle/>
                    <a:p>
                      <a:pPr algn="ctr"/>
                      <a:r>
                        <a:rPr lang="lv-LV" dirty="0">
                          <a:solidFill>
                            <a:schemeClr val="tx2"/>
                          </a:solidFill>
                        </a:rPr>
                        <a:t>2</a:t>
                      </a:r>
                      <a:endParaRPr lang="en-US" dirty="0">
                        <a:solidFill>
                          <a:schemeClr val="tx2"/>
                        </a:solidFill>
                      </a:endParaRPr>
                    </a:p>
                  </a:txBody>
                  <a:tcPr>
                    <a:solidFill>
                      <a:schemeClr val="accent3">
                        <a:lumMod val="60000"/>
                        <a:lumOff val="40000"/>
                      </a:schemeClr>
                    </a:solidFill>
                  </a:tcPr>
                </a:tc>
                <a:tc>
                  <a:txBody>
                    <a:bodyPr/>
                    <a:lstStyle/>
                    <a:p>
                      <a:pPr algn="ctr"/>
                      <a:r>
                        <a:rPr lang="lv-LV" dirty="0">
                          <a:solidFill>
                            <a:schemeClr val="tx2"/>
                          </a:solidFill>
                        </a:rPr>
                        <a:t>1</a:t>
                      </a:r>
                      <a:endParaRPr lang="en-US" dirty="0">
                        <a:solidFill>
                          <a:schemeClr val="tx2"/>
                        </a:solidFill>
                      </a:endParaRPr>
                    </a:p>
                  </a:txBody>
                  <a:tcPr>
                    <a:solidFill>
                      <a:schemeClr val="accent2">
                        <a:lumMod val="60000"/>
                        <a:lumOff val="40000"/>
                      </a:schemeClr>
                    </a:solidFill>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120726519"/>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lv-LV" dirty="0" smtClean="0"/>
              <a:t>2 pakāpju pēdējie cipari. </a:t>
            </a:r>
          </a:p>
          <a:p>
            <a:r>
              <a:rPr lang="lv-LV" dirty="0" smtClean="0"/>
              <a:t>Ne vienmēr reizināšana ir injektīva – var saskrieties. </a:t>
            </a:r>
          </a:p>
          <a:p>
            <a:r>
              <a:rPr lang="lv-LV" dirty="0" smtClean="0"/>
              <a:t>Eksistē tādi nulles dalītāji.</a:t>
            </a:r>
          </a:p>
          <a:p>
            <a:endParaRPr lang="lv-LV" dirty="0"/>
          </a:p>
          <a:p>
            <a:r>
              <a:rPr lang="lv-LV" dirty="0" smtClean="0"/>
              <a:t>Ja izmet tos, kuri nav savstarpēji pirmskaitļi ar n, atkal kārtība atjaunojas.</a:t>
            </a:r>
            <a:endParaRPr lang="lv-LV" dirty="0"/>
          </a:p>
        </p:txBody>
      </p:sp>
      <p:sp>
        <p:nvSpPr>
          <p:cNvPr id="3" name="Content Placeholder 2"/>
          <p:cNvSpPr>
            <a:spLocks noGrp="1"/>
          </p:cNvSpPr>
          <p:nvPr>
            <p:ph idx="10"/>
          </p:nvPr>
        </p:nvSpPr>
        <p:spPr/>
        <p:txBody>
          <a:bodyPr/>
          <a:lstStyle/>
          <a:p>
            <a:endParaRPr lang="lv-LV"/>
          </a:p>
        </p:txBody>
      </p:sp>
      <p:sp>
        <p:nvSpPr>
          <p:cNvPr id="4" name="Title 3"/>
          <p:cNvSpPr>
            <a:spLocks noGrp="1"/>
          </p:cNvSpPr>
          <p:nvPr>
            <p:ph type="title"/>
          </p:nvPr>
        </p:nvSpPr>
        <p:spPr/>
        <p:txBody>
          <a:bodyPr/>
          <a:lstStyle/>
          <a:p>
            <a:endParaRPr lang="lv-LV"/>
          </a:p>
        </p:txBody>
      </p:sp>
    </p:spTree>
    <p:extLst>
      <p:ext uri="{BB962C8B-B14F-4D97-AF65-F5344CB8AC3E}">
        <p14:creationId xmlns:p14="http://schemas.microsoft.com/office/powerpoint/2010/main" val="2513828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47471" y="758505"/>
                <a:ext cx="8456803" cy="925916"/>
              </a:xfrm>
            </p:spPr>
            <p:txBody>
              <a:bodyPr>
                <a:noAutofit/>
              </a:bodyPr>
              <a:lstStyle/>
              <a:p>
                <a:r>
                  <a:rPr lang="lv-LV" sz="2400" b="1" dirty="0" smtClean="0">
                    <a:solidFill>
                      <a:srgbClr val="00395E"/>
                    </a:solidFill>
                    <a:latin typeface="Times New Roman" panose="02020603050405020304" pitchFamily="18" charset="0"/>
                    <a:cs typeface="Times New Roman" panose="02020603050405020304" pitchFamily="18" charset="0"/>
                  </a:rPr>
                  <a:t>Valsts4Posms-2012.P1</a:t>
                </a:r>
                <a:r>
                  <a:rPr lang="lv-LV" sz="2400" b="1" dirty="0">
                    <a:solidFill>
                      <a:srgbClr val="00395E"/>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Ar </a:t>
                </a:r>
                <a14:m>
                  <m:oMath xmlns:m="http://schemas.openxmlformats.org/officeDocument/2006/math">
                    <m:r>
                      <a:rPr lang="lv-LV" sz="2400" i="1" dirty="0" smtClean="0">
                        <a:solidFill>
                          <a:srgbClr val="FF0000"/>
                        </a:solidFill>
                        <a:latin typeface="Cambria Math" panose="02040503050406030204" pitchFamily="18" charset="0"/>
                      </a:rPr>
                      <m:t>𝑆</m:t>
                    </m:r>
                    <m:r>
                      <a:rPr lang="lv-LV" sz="2400" i="1" dirty="0" smtClean="0">
                        <a:solidFill>
                          <a:srgbClr val="FF0000"/>
                        </a:solidFill>
                        <a:latin typeface="Cambria Math" panose="02040503050406030204" pitchFamily="18" charset="0"/>
                      </a:rPr>
                      <m:t>(</m:t>
                    </m:r>
                    <m:r>
                      <a:rPr lang="lv-LV" sz="2400" i="1" dirty="0" smtClean="0">
                        <a:solidFill>
                          <a:srgbClr val="FF0000"/>
                        </a:solidFill>
                        <a:latin typeface="Cambria Math" panose="02040503050406030204" pitchFamily="18" charset="0"/>
                      </a:rPr>
                      <m:t>𝑥</m:t>
                    </m:r>
                    <m:r>
                      <a:rPr lang="lv-LV" sz="2400" i="1" dirty="0" smtClean="0">
                        <a:solidFill>
                          <a:srgbClr val="FF0000"/>
                        </a:solidFill>
                        <a:latin typeface="Cambria Math" panose="02040503050406030204" pitchFamily="18" charset="0"/>
                      </a:rPr>
                      <m:t>)</m:t>
                    </m:r>
                  </m:oMath>
                </a14:m>
                <a:r>
                  <a:rPr lang="lv-LV" sz="2400" dirty="0">
                    <a:solidFill>
                      <a:srgbClr val="FF0000"/>
                    </a:solidFill>
                    <a:latin typeface="Times New Roman" panose="02020603050405020304" pitchFamily="18" charset="0"/>
                    <a:cs typeface="Times New Roman" panose="02020603050405020304" pitchFamily="18" charset="0"/>
                  </a:rPr>
                  <a:t> </a:t>
                </a:r>
                <a:r>
                  <a:rPr lang="lv-LV" sz="2400" dirty="0">
                    <a:solidFill>
                      <a:srgbClr val="00395E"/>
                    </a:solidFill>
                    <a:latin typeface="Times New Roman" panose="02020603050405020304" pitchFamily="18" charset="0"/>
                    <a:cs typeface="Times New Roman" panose="02020603050405020304" pitchFamily="18" charset="0"/>
                  </a:rPr>
                  <a:t>apzīmēsim skaitļa </a:t>
                </a:r>
                <a14:m>
                  <m:oMath xmlns:m="http://schemas.openxmlformats.org/officeDocument/2006/math">
                    <m:r>
                      <a:rPr lang="lv-LV" sz="2400" i="1" dirty="0">
                        <a:solidFill>
                          <a:srgbClr val="00395E"/>
                        </a:solidFill>
                        <a:latin typeface="Cambria Math" panose="02040503050406030204" pitchFamily="18" charset="0"/>
                      </a:rPr>
                      <m:t>𝑥</m:t>
                    </m:r>
                  </m:oMath>
                </a14:m>
                <a:r>
                  <a:rPr lang="lv-LV" sz="2400" dirty="0">
                    <a:solidFill>
                      <a:srgbClr val="00395E"/>
                    </a:solidFill>
                    <a:latin typeface="Times New Roman" panose="02020603050405020304" pitchFamily="18" charset="0"/>
                    <a:cs typeface="Times New Roman" panose="02020603050405020304" pitchFamily="18" charset="0"/>
                  </a:rPr>
                  <a:t> ciparu summu. Aprēķināt </a:t>
                </a:r>
                <a14:m>
                  <m:oMath xmlns:m="http://schemas.openxmlformats.org/officeDocument/2006/math">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r>
                              <a:rPr lang="lv-LV" sz="2400" i="1">
                                <a:solidFill>
                                  <a:srgbClr val="00395E"/>
                                </a:solidFill>
                                <a:latin typeface="Cambria Math" panose="02040503050406030204" pitchFamily="18" charset="0"/>
                              </a:rPr>
                              <m:t>𝑆</m:t>
                            </m:r>
                            <m:d>
                              <m:dPr>
                                <m:ctrlPr>
                                  <a:rPr lang="lv-LV" sz="2400" i="1">
                                    <a:solidFill>
                                      <a:srgbClr val="00395E"/>
                                    </a:solidFill>
                                    <a:latin typeface="Cambria Math" panose="02040503050406030204" pitchFamily="18" charset="0"/>
                                  </a:rPr>
                                </m:ctrlPr>
                              </m:dPr>
                              <m:e>
                                <m:sSup>
                                  <m:sSupPr>
                                    <m:ctrlPr>
                                      <a:rPr lang="lv-LV" sz="2400" i="1">
                                        <a:solidFill>
                                          <a:srgbClr val="00395E"/>
                                        </a:solidFill>
                                        <a:latin typeface="Cambria Math" panose="02040503050406030204" pitchFamily="18" charset="0"/>
                                      </a:rPr>
                                    </m:ctrlPr>
                                  </m:sSupPr>
                                  <m:e>
                                    <m:r>
                                      <a:rPr lang="lv-LV" sz="2400" i="1">
                                        <a:solidFill>
                                          <a:srgbClr val="00395E"/>
                                        </a:solidFill>
                                        <a:latin typeface="Cambria Math" panose="02040503050406030204" pitchFamily="18" charset="0"/>
                                      </a:rPr>
                                      <m:t>2012</m:t>
                                    </m:r>
                                  </m:e>
                                  <m:sup>
                                    <m:r>
                                      <a:rPr lang="lv-LV" sz="2400" i="1">
                                        <a:solidFill>
                                          <a:srgbClr val="00395E"/>
                                        </a:solidFill>
                                        <a:latin typeface="Cambria Math" panose="02040503050406030204" pitchFamily="18" charset="0"/>
                                      </a:rPr>
                                      <m:t>2012</m:t>
                                    </m:r>
                                  </m:sup>
                                </m:sSup>
                              </m:e>
                            </m:d>
                          </m:e>
                        </m:d>
                      </m:e>
                    </m:d>
                  </m:oMath>
                </a14:m>
                <a:r>
                  <a:rPr lang="lv-LV" sz="2400" dirty="0">
                    <a:solidFill>
                      <a:srgbClr val="00395E"/>
                    </a:solidFill>
                    <a:latin typeface="Times New Roman" panose="02020603050405020304" pitchFamily="18" charset="0"/>
                    <a:cs typeface="Times New Roman" panose="02020603050405020304" pitchFamily="18" charset="0"/>
                  </a:rPr>
                  <a:t>.</a:t>
                </a:r>
                <a:endParaRPr lang="en-US" sz="2400" dirty="0">
                  <a:solidFill>
                    <a:srgbClr val="00395E"/>
                  </a:solidFill>
                  <a:latin typeface="Times New Roman" panose="02020603050405020304" pitchFamily="18" charset="0"/>
                  <a:cs typeface="Times New Roman" panose="02020603050405020304" pitchFamily="18"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47471" y="758505"/>
                <a:ext cx="8456803" cy="925916"/>
              </a:xfrm>
              <a:blipFill>
                <a:blip r:embed="rId2"/>
                <a:stretch>
                  <a:fillRect l="-2163" t="-9868" r="-2884" b="-9211"/>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sz="2400" dirty="0" smtClean="0"/>
              <a:t>Uzdevums</a:t>
            </a:r>
            <a:endParaRPr lang="en-US" sz="2400" dirty="0"/>
          </a:p>
        </p:txBody>
      </p:sp>
    </p:spTree>
    <p:extLst>
      <p:ext uri="{BB962C8B-B14F-4D97-AF65-F5344CB8AC3E}">
        <p14:creationId xmlns:p14="http://schemas.microsoft.com/office/powerpoint/2010/main" val="218297112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r>
              <a:rPr lang="lv-LV" sz="2000" dirty="0" smtClean="0">
                <a:solidFill>
                  <a:schemeClr val="tx2"/>
                </a:solidFill>
              </a:rPr>
              <a:t>Īpašības un pazīmes</a:t>
            </a:r>
          </a:p>
          <a:p>
            <a:pPr marL="285750" indent="-285750">
              <a:lnSpc>
                <a:spcPct val="100000"/>
              </a:lnSpc>
              <a:buFont typeface="Webdings" panose="05030102010509060703" pitchFamily="18" charset="2"/>
              <a:buChar char="4"/>
            </a:pPr>
            <a:r>
              <a:rPr lang="lv-LV" sz="2000" dirty="0" smtClean="0">
                <a:solidFill>
                  <a:schemeClr val="tx2"/>
                </a:solidFill>
              </a:rPr>
              <a:t>Dalāmība ar 3 un 9</a:t>
            </a:r>
          </a:p>
          <a:p>
            <a:pPr marL="285750" indent="-285750">
              <a:lnSpc>
                <a:spcPct val="100000"/>
              </a:lnSpc>
              <a:buFont typeface="Webdings" panose="05030102010509060703" pitchFamily="18" charset="2"/>
              <a:buChar char="4"/>
            </a:pPr>
            <a:r>
              <a:rPr lang="lv-LV" sz="2000" dirty="0" smtClean="0">
                <a:solidFill>
                  <a:schemeClr val="tx2"/>
                </a:solidFill>
              </a:rPr>
              <a:t>Dalāmība ar 2 un 5 pakāpēm</a:t>
            </a:r>
          </a:p>
          <a:p>
            <a:pPr marL="285750" indent="-285750">
              <a:lnSpc>
                <a:spcPct val="100000"/>
              </a:lnSpc>
              <a:buFont typeface="Webdings" panose="05030102010509060703" pitchFamily="18" charset="2"/>
              <a:buChar char="4"/>
            </a:pPr>
            <a:r>
              <a:rPr lang="lv-LV" sz="2000" dirty="0" smtClean="0">
                <a:solidFill>
                  <a:schemeClr val="tx2"/>
                </a:solidFill>
              </a:rPr>
              <a:t>Dalāmība ar 11</a:t>
            </a:r>
          </a:p>
          <a:p>
            <a:pPr marL="285750" indent="-285750">
              <a:lnSpc>
                <a:spcPct val="100000"/>
              </a:lnSpc>
              <a:buFont typeface="Webdings" panose="05030102010509060703" pitchFamily="18" charset="2"/>
              <a:buChar char="4"/>
            </a:pPr>
            <a:r>
              <a:rPr lang="lv-LV" sz="2000" dirty="0" smtClean="0">
                <a:solidFill>
                  <a:schemeClr val="tx2"/>
                </a:solidFill>
              </a:rPr>
              <a:t>Citas dalāmības pazīmes</a:t>
            </a:r>
          </a:p>
        </p:txBody>
      </p:sp>
      <p:sp>
        <p:nvSpPr>
          <p:cNvPr id="2" name="Title 1"/>
          <p:cNvSpPr>
            <a:spLocks noGrp="1"/>
          </p:cNvSpPr>
          <p:nvPr>
            <p:ph type="title"/>
          </p:nvPr>
        </p:nvSpPr>
        <p:spPr/>
        <p:txBody>
          <a:bodyPr/>
          <a:lstStyle/>
          <a:p>
            <a:r>
              <a:rPr lang="lv-LV" dirty="0" smtClean="0"/>
              <a:t>Dalāmības pazīmes</a:t>
            </a:r>
            <a:endParaRPr lang="en-US" dirty="0"/>
          </a:p>
        </p:txBody>
      </p:sp>
    </p:spTree>
    <p:extLst>
      <p:ext uri="{BB962C8B-B14F-4D97-AF65-F5344CB8AC3E}">
        <p14:creationId xmlns:p14="http://schemas.microsoft.com/office/powerpoint/2010/main" val="16404564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normAutofit/>
          </a:bodyPr>
          <a:lstStyle/>
          <a:p>
            <a:r>
              <a:rPr lang="lv-LV" sz="2000" b="1" dirty="0" smtClean="0"/>
              <a:t>SARS-CoV-2 infekcijas </a:t>
            </a:r>
            <a:r>
              <a:rPr lang="lv-LV" sz="2000" b="1" dirty="0" smtClean="0">
                <a:solidFill>
                  <a:srgbClr val="3333FF"/>
                </a:solidFill>
              </a:rPr>
              <a:t>īpašības</a:t>
            </a:r>
            <a:r>
              <a:rPr lang="lv-LV" sz="2000" b="1" dirty="0" smtClean="0"/>
              <a:t>:</a:t>
            </a:r>
          </a:p>
          <a:p>
            <a:pPr marL="342900" indent="-342900">
              <a:buFont typeface="Arial" panose="020B0604020202020204" pitchFamily="34" charset="0"/>
              <a:buChar char="•"/>
            </a:pPr>
            <a:r>
              <a:rPr lang="lv-LV" sz="2000" dirty="0" smtClean="0"/>
              <a:t>Var inficēt dzīvniekus (kaķus, ūdeles)</a:t>
            </a:r>
          </a:p>
          <a:p>
            <a:pPr marL="342900" indent="-342900">
              <a:buFont typeface="Arial" panose="020B0604020202020204" pitchFamily="34" charset="0"/>
              <a:buChar char="•"/>
            </a:pPr>
            <a:r>
              <a:rPr lang="lv-LV" sz="2000" dirty="0" smtClean="0"/>
              <a:t>Izraisītājs redzams elektronu mikroskopā (bet ne gaismas mikroskopā)</a:t>
            </a:r>
          </a:p>
          <a:p>
            <a:pPr marL="342900" indent="-342900">
              <a:buFont typeface="Arial" panose="020B0604020202020204" pitchFamily="34" charset="0"/>
              <a:buChar char="•"/>
            </a:pPr>
            <a:r>
              <a:rPr lang="lv-LV" sz="2000" dirty="0" smtClean="0"/>
              <a:t>Slimības simptoms ir nogurums.</a:t>
            </a:r>
            <a:endParaRPr lang="lv-LV" sz="2000" dirty="0"/>
          </a:p>
          <a:p>
            <a:r>
              <a:rPr lang="lv-LV" sz="2000" dirty="0" smtClean="0"/>
              <a:t>Īpašības ir visādas lietas, kas (noteikti) piemīt kādai parādībai, bet viennozīmīgi uz to nenorāda.</a:t>
            </a:r>
          </a:p>
          <a:p>
            <a:endParaRPr lang="lv-LV" sz="2000" dirty="0"/>
          </a:p>
        </p:txBody>
      </p:sp>
      <p:sp>
        <p:nvSpPr>
          <p:cNvPr id="6" name="Content Placeholder 5"/>
          <p:cNvSpPr>
            <a:spLocks noGrp="1"/>
          </p:cNvSpPr>
          <p:nvPr>
            <p:ph idx="10"/>
          </p:nvPr>
        </p:nvSpPr>
        <p:spPr/>
        <p:txBody>
          <a:bodyPr>
            <a:normAutofit/>
          </a:bodyPr>
          <a:lstStyle/>
          <a:p>
            <a:r>
              <a:rPr lang="lv-LV" sz="2000" b="1" dirty="0"/>
              <a:t>SARS-CoV-2 infekcijas </a:t>
            </a:r>
            <a:r>
              <a:rPr lang="lv-LV" sz="2000" b="1" dirty="0" smtClean="0">
                <a:solidFill>
                  <a:srgbClr val="FF0000"/>
                </a:solidFill>
              </a:rPr>
              <a:t>pazīmes</a:t>
            </a:r>
            <a:r>
              <a:rPr lang="lv-LV" sz="2000" b="1" dirty="0" smtClean="0"/>
              <a:t>:</a:t>
            </a:r>
            <a:endParaRPr lang="lv-LV" sz="2000" b="1" dirty="0"/>
          </a:p>
          <a:p>
            <a:pPr marL="342900" indent="-342900">
              <a:buFont typeface="Arial" panose="020B0604020202020204" pitchFamily="34" charset="0"/>
              <a:buChar char="•"/>
            </a:pPr>
            <a:r>
              <a:rPr lang="lv-LV" sz="2000" dirty="0" smtClean="0"/>
              <a:t>Komplekts ar klīnisko ainu (ožas, garšas zudums, sauss klepus, temperatūras svārstības un drudža sajūta, pneimonija un elpas trūkums, samazināta skābekļa koncentrācija asinīs...)</a:t>
            </a:r>
          </a:p>
          <a:p>
            <a:pPr marL="342900" indent="-342900">
              <a:buFont typeface="Arial" panose="020B0604020202020204" pitchFamily="34" charset="0"/>
              <a:buChar char="•"/>
            </a:pPr>
            <a:r>
              <a:rPr lang="lv-LV" sz="2000" dirty="0" smtClean="0"/>
              <a:t>Pozitīvs Covid-19 testa rezultāts</a:t>
            </a:r>
          </a:p>
          <a:p>
            <a:r>
              <a:rPr lang="lv-LV" sz="2000" dirty="0" smtClean="0"/>
              <a:t>(Reālā dzīvē mēdz būt abu veidu kļūdas – "falšais pozitīvs" un "falšais negatīvs")</a:t>
            </a:r>
            <a:endParaRPr lang="lv-LV" sz="2000" dirty="0"/>
          </a:p>
          <a:p>
            <a:pPr marL="342900" indent="-342900">
              <a:buFont typeface="Arial" panose="020B0604020202020204" pitchFamily="34" charset="0"/>
              <a:buChar char="•"/>
            </a:pPr>
            <a:endParaRPr lang="lv-LV" sz="2000" dirty="0"/>
          </a:p>
          <a:p>
            <a:endParaRPr lang="lv-LV" sz="2000" dirty="0"/>
          </a:p>
        </p:txBody>
      </p:sp>
      <p:sp>
        <p:nvSpPr>
          <p:cNvPr id="4" name="Title 3"/>
          <p:cNvSpPr>
            <a:spLocks noGrp="1"/>
          </p:cNvSpPr>
          <p:nvPr>
            <p:ph type="title"/>
          </p:nvPr>
        </p:nvSpPr>
        <p:spPr/>
        <p:txBody>
          <a:bodyPr/>
          <a:lstStyle/>
          <a:p>
            <a:r>
              <a:rPr lang="lv-LV" dirty="0" smtClean="0"/>
              <a:t>Īpašības un pazīmes sarunvalodā</a:t>
            </a:r>
            <a:endParaRPr lang="lv-LV" dirty="0"/>
          </a:p>
        </p:txBody>
      </p:sp>
    </p:spTree>
    <p:extLst>
      <p:ext uri="{BB962C8B-B14F-4D97-AF65-F5344CB8AC3E}">
        <p14:creationId xmlns:p14="http://schemas.microsoft.com/office/powerpoint/2010/main" val="395273426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lv-LV" dirty="0" smtClean="0"/>
              <a:t>Īpašības un pazīmes matemātikā</a:t>
            </a:r>
            <a:endParaRPr lang="en-US" dirty="0"/>
          </a:p>
        </p:txBody>
      </p:sp>
      <p:sp>
        <p:nvSpPr>
          <p:cNvPr id="2" name="Oval 1"/>
          <p:cNvSpPr/>
          <p:nvPr/>
        </p:nvSpPr>
        <p:spPr>
          <a:xfrm rot="1030599">
            <a:off x="136897" y="1269748"/>
            <a:ext cx="2246533" cy="1266405"/>
          </a:xfrm>
          <a:prstGeom prst="ellipse">
            <a:avLst/>
          </a:prstGeom>
          <a:solidFill>
            <a:schemeClr val="accent2">
              <a:lumMod val="40000"/>
              <a:lumOff val="60000"/>
            </a:scheme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Oval 7"/>
              <p:cNvSpPr/>
              <p:nvPr/>
            </p:nvSpPr>
            <p:spPr>
              <a:xfrm rot="20027059">
                <a:off x="446661" y="1408367"/>
                <a:ext cx="1212789" cy="746089"/>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8" name="Oval 7"/>
              <p:cNvSpPr>
                <a:spLocks noRot="1" noChangeAspect="1" noMove="1" noResize="1" noEditPoints="1" noAdjustHandles="1" noChangeArrowheads="1" noChangeShapeType="1" noTextEdit="1"/>
              </p:cNvSpPr>
              <p:nvPr/>
            </p:nvSpPr>
            <p:spPr>
              <a:xfrm rot="20027059">
                <a:off x="446661" y="1408367"/>
                <a:ext cx="1212789" cy="746089"/>
              </a:xfrm>
              <a:prstGeom prst="ellipse">
                <a:avLst/>
              </a:prstGeom>
              <a:blipFill>
                <a:blip r:embed="rId3"/>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4" name="Oval 13"/>
              <p:cNvSpPr/>
              <p:nvPr/>
            </p:nvSpPr>
            <p:spPr>
              <a:xfrm rot="20027059">
                <a:off x="6012732" y="687416"/>
                <a:ext cx="1420721" cy="874006"/>
              </a:xfrm>
              <a:prstGeom prst="ellipse">
                <a:avLst/>
              </a:prstGeom>
              <a:pattFill prst="ltUpDiag">
                <a:fgClr>
                  <a:schemeClr val="tx2"/>
                </a:fgClr>
                <a:bgClr>
                  <a:schemeClr val="accent2">
                    <a:lumMod val="40000"/>
                    <a:lumOff val="60000"/>
                  </a:schemeClr>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b="1" i="1" dirty="0" smtClean="0">
                          <a:solidFill>
                            <a:schemeClr val="tx2"/>
                          </a:solidFill>
                          <a:latin typeface="Cambria Math"/>
                        </a:rPr>
                        <m:t>𝑺</m:t>
                      </m:r>
                    </m:oMath>
                  </m:oMathPara>
                </a14:m>
                <a:endParaRPr lang="en-US" sz="2400" b="1" dirty="0">
                  <a:solidFill>
                    <a:schemeClr val="tx2"/>
                  </a:solidFill>
                </a:endParaRPr>
              </a:p>
            </p:txBody>
          </p:sp>
        </mc:Choice>
        <mc:Fallback xmlns="">
          <p:sp>
            <p:nvSpPr>
              <p:cNvPr id="14" name="Oval 13"/>
              <p:cNvSpPr>
                <a:spLocks noRot="1" noChangeAspect="1" noMove="1" noResize="1" noEditPoints="1" noAdjustHandles="1" noChangeArrowheads="1" noChangeShapeType="1" noTextEdit="1"/>
              </p:cNvSpPr>
              <p:nvPr/>
            </p:nvSpPr>
            <p:spPr>
              <a:xfrm rot="20027059">
                <a:off x="6012732" y="687416"/>
                <a:ext cx="1420721" cy="874006"/>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2357808" y="702623"/>
                <a:ext cx="2618453" cy="1938992"/>
              </a:xfrm>
              <a:prstGeom prst="rect">
                <a:avLst/>
              </a:prstGeom>
              <a:noFill/>
            </p:spPr>
            <p:txBody>
              <a:bodyPr wrap="square" rtlCol="0">
                <a:spAutoFit/>
              </a:bodyPr>
              <a:lstStyle/>
              <a:p>
                <a:r>
                  <a:rPr lang="lv-LV" sz="2000" b="1" dirty="0" smtClean="0">
                    <a:solidFill>
                      <a:srgbClr val="3333FF"/>
                    </a:solidFill>
                  </a:rPr>
                  <a:t>Īpašība.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3333FF"/>
                    </a:solidFill>
                  </a:rPr>
                  <a:t>nepieciešamais </a:t>
                </a:r>
              </a:p>
              <a:p>
                <a:r>
                  <a:rPr lang="lv-LV" sz="2000" i="1" dirty="0" smtClean="0">
                    <a:solidFill>
                      <a:srgbClr val="3333FF"/>
                    </a:solidFill>
                  </a:rPr>
                  <a:t>nosacījums </a:t>
                </a:r>
                <a:r>
                  <a:rPr lang="lv-LV" sz="2000" dirty="0" smtClean="0">
                    <a:solidFill>
                      <a:schemeClr val="tx2"/>
                    </a:solidFill>
                  </a:rPr>
                  <a:t>– visi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 punkti ir oranži. </a:t>
                </a:r>
              </a:p>
              <a:p>
                <a:r>
                  <a:rPr lang="lv-LV" sz="2000" dirty="0" smtClean="0">
                    <a:solidFill>
                      <a:schemeClr val="tx2"/>
                    </a:solidFill>
                  </a:rPr>
                  <a:t>(Bet, iespējams, ne visi oranžie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2357808" y="702623"/>
                <a:ext cx="2618453" cy="1938992"/>
              </a:xfrm>
              <a:prstGeom prst="rect">
                <a:avLst/>
              </a:prstGeom>
              <a:blipFill>
                <a:blip r:embed="rId5"/>
                <a:stretch>
                  <a:fillRect l="-2564" t="-1258" r="-1632" b="-503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5383752" y="3031394"/>
                <a:ext cx="3548491" cy="1200329"/>
              </a:xfrm>
              <a:prstGeom prst="rect">
                <a:avLst/>
              </a:prstGeom>
              <a:noFill/>
            </p:spPr>
            <p:txBody>
              <a:bodyPr wrap="square" rtlCol="0">
                <a:spAutoFit/>
              </a:bodyPr>
              <a:lstStyle/>
              <a:p>
                <a:r>
                  <a:rPr lang="en-US" b="1" i="1" dirty="0" smtClean="0">
                    <a:solidFill>
                      <a:srgbClr val="000000"/>
                    </a:solidFill>
                  </a:rPr>
                  <a:t>Taisnle</a:t>
                </a:r>
                <a:r>
                  <a:rPr lang="lv-LV" b="1" i="1" dirty="0" smtClean="0">
                    <a:solidFill>
                      <a:srgbClr val="000000"/>
                    </a:solidFill>
                  </a:rPr>
                  <a:t>ņķa trijstūra pazīme:</a:t>
                </a:r>
                <a:r>
                  <a:rPr lang="ru-RU" i="1" dirty="0" smtClean="0">
                    <a:solidFill>
                      <a:srgbClr val="000000"/>
                    </a:solidFill>
                  </a:rPr>
                  <a:t/>
                </a:r>
                <a:br>
                  <a:rPr lang="ru-RU" i="1" dirty="0" smtClean="0">
                    <a:solidFill>
                      <a:srgbClr val="000000"/>
                    </a:solidFill>
                  </a:rPr>
                </a:br>
                <a:r>
                  <a:rPr lang="en-US" i="1" dirty="0" err="1" smtClean="0">
                    <a:solidFill>
                      <a:srgbClr val="000000"/>
                    </a:solidFill>
                  </a:rPr>
                  <a:t>Trijst</a:t>
                </a:r>
                <a:r>
                  <a:rPr lang="lv-LV" i="1" dirty="0" smtClean="0">
                    <a:solidFill>
                      <a:srgbClr val="000000"/>
                    </a:solidFill>
                  </a:rPr>
                  <a:t>ūris ar malām a,b,c ir taisnleņķa </a:t>
                </a:r>
                <a:r>
                  <a:rPr lang="lv-LV" i="1" dirty="0" smtClean="0">
                    <a:solidFill>
                      <a:srgbClr val="FF0000"/>
                    </a:solidFill>
                  </a:rPr>
                  <a:t>tad un tikai tad</a:t>
                </a:r>
                <a:r>
                  <a:rPr lang="lv-LV" i="1" dirty="0" smtClean="0">
                    <a:solidFill>
                      <a:srgbClr val="000000"/>
                    </a:solidFill>
                  </a:rPr>
                  <a:t>, ja </a:t>
                </a:r>
              </a:p>
              <a:p>
                <a:pPr/>
                <a14:m>
                  <m:oMathPara xmlns:m="http://schemas.openxmlformats.org/officeDocument/2006/math">
                    <m:oMathParaPr>
                      <m:jc m:val="centerGroup"/>
                    </m:oMathParaPr>
                    <m:oMath xmlns:m="http://schemas.openxmlformats.org/officeDocument/2006/math">
                      <m:sSup>
                        <m:sSupPr>
                          <m:ctrlPr>
                            <a:rPr lang="lv-LV"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𝑎</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𝑏</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sSup>
                        <m:sSupPr>
                          <m:ctrlPr>
                            <a:rPr lang="lv-LV" b="0" i="1" smtClean="0">
                              <a:solidFill>
                                <a:srgbClr val="000000"/>
                              </a:solidFill>
                              <a:latin typeface="Cambria Math" panose="02040503050406030204" pitchFamily="18" charset="0"/>
                            </a:rPr>
                          </m:ctrlPr>
                        </m:sSupPr>
                        <m:e>
                          <m:r>
                            <a:rPr lang="lv-LV" b="0" i="1" smtClean="0">
                              <a:solidFill>
                                <a:srgbClr val="000000"/>
                              </a:solidFill>
                              <a:latin typeface="Cambria Math" panose="02040503050406030204" pitchFamily="18" charset="0"/>
                            </a:rPr>
                            <m:t>𝑐</m:t>
                          </m:r>
                        </m:e>
                        <m:sup>
                          <m:r>
                            <a:rPr lang="lv-LV" b="0" i="1" smtClean="0">
                              <a:solidFill>
                                <a:srgbClr val="000000"/>
                              </a:solidFill>
                              <a:latin typeface="Cambria Math" panose="02040503050406030204" pitchFamily="18" charset="0"/>
                            </a:rPr>
                            <m:t>2</m:t>
                          </m:r>
                        </m:sup>
                      </m:sSup>
                      <m:r>
                        <a:rPr lang="lv-LV" b="0" i="1" smtClean="0">
                          <a:solidFill>
                            <a:srgbClr val="000000"/>
                          </a:solidFill>
                          <a:latin typeface="Cambria Math" panose="02040503050406030204" pitchFamily="18" charset="0"/>
                        </a:rPr>
                        <m:t>.</m:t>
                      </m:r>
                    </m:oMath>
                  </m:oMathPara>
                </a14:m>
                <a:endParaRPr lang="lv-LV" i="1" dirty="0">
                  <a:solidFill>
                    <a:srgbClr val="000000"/>
                  </a:solidFill>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5383752" y="3031394"/>
                <a:ext cx="3548491" cy="1200329"/>
              </a:xfrm>
              <a:prstGeom prst="rect">
                <a:avLst/>
              </a:prstGeom>
              <a:blipFill>
                <a:blip r:embed="rId6"/>
                <a:stretch>
                  <a:fillRect l="-1375" t="-253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1053055" y="2892894"/>
                <a:ext cx="3515171" cy="1477328"/>
              </a:xfrm>
              <a:prstGeom prst="rect">
                <a:avLst/>
              </a:prstGeom>
              <a:noFill/>
            </p:spPr>
            <p:txBody>
              <a:bodyPr wrap="square" rtlCol="0">
                <a:spAutoFit/>
              </a:bodyPr>
              <a:lstStyle/>
              <a:p>
                <a:pPr/>
                <a:r>
                  <a:rPr lang="en-US" b="1" i="1" dirty="0" err="1" smtClean="0">
                    <a:solidFill>
                      <a:srgbClr val="000000"/>
                    </a:solidFill>
                  </a:rPr>
                  <a:t>Taisnle</a:t>
                </a:r>
                <a:r>
                  <a:rPr lang="lv-LV" b="1" i="1" dirty="0" smtClean="0">
                    <a:solidFill>
                      <a:srgbClr val="000000"/>
                    </a:solidFill>
                  </a:rPr>
                  <a:t>ņķa trijstūra īpašība:</a:t>
                </a:r>
                <a:r>
                  <a:rPr lang="ru-RU" i="1" dirty="0" smtClean="0">
                    <a:solidFill>
                      <a:srgbClr val="000000"/>
                    </a:solidFill>
                  </a:rPr>
                  <a:t/>
                </a:r>
                <a:br>
                  <a:rPr lang="ru-RU" i="1" dirty="0" smtClean="0">
                    <a:solidFill>
                      <a:srgbClr val="000000"/>
                    </a:solidFill>
                  </a:rPr>
                </a:br>
                <a:r>
                  <a:rPr lang="lv-LV" i="1" dirty="0" smtClean="0">
                    <a:solidFill>
                      <a:srgbClr val="3333FF"/>
                    </a:solidFill>
                  </a:rPr>
                  <a:t>Visos</a:t>
                </a:r>
                <a:r>
                  <a:rPr lang="lv-LV" i="1" dirty="0" smtClean="0">
                    <a:solidFill>
                      <a:srgbClr val="000000"/>
                    </a:solidFill>
                  </a:rPr>
                  <a:t> taisnleņķa trijstūros </a:t>
                </a:r>
                <a:r>
                  <a:rPr lang="lv-LV" i="1" dirty="0" smtClean="0">
                    <a:solidFill>
                      <a:srgbClr val="3333FF"/>
                    </a:solidFill>
                  </a:rPr>
                  <a:t>izpildās</a:t>
                </a:r>
                <a:r>
                  <a:rPr lang="lv-LV" i="1" dirty="0" smtClean="0">
                    <a:solidFill>
                      <a:srgbClr val="000000"/>
                    </a:solidFill>
                  </a:rPr>
                  <a:t> trijstūra nevienādība: </a:t>
                </a:r>
                <a:br>
                  <a:rPr lang="lv-LV" i="1" dirty="0" smtClean="0">
                    <a:solidFill>
                      <a:srgbClr val="000000"/>
                    </a:solidFill>
                  </a:rPr>
                </a:br>
                <a14:m>
                  <m:oMathPara xmlns:m="http://schemas.openxmlformats.org/officeDocument/2006/math">
                    <m:oMathParaPr>
                      <m:jc m:val="centerGroup"/>
                    </m:oMathParaPr>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𝑐</m:t>
                      </m:r>
                    </m:oMath>
                  </m:oMathPara>
                </a14:m>
                <a:r>
                  <a:rPr lang="lv-LV" i="1" dirty="0" smtClean="0">
                    <a:solidFill>
                      <a:srgbClr val="000000"/>
                    </a:solidFill>
                  </a:rPr>
                  <a:t/>
                </a:r>
                <a:br>
                  <a:rPr lang="lv-LV" i="1" dirty="0" smtClean="0">
                    <a:solidFill>
                      <a:srgbClr val="000000"/>
                    </a:solidFill>
                  </a:rPr>
                </a:br>
                <a:r>
                  <a:rPr lang="lv-LV" i="1" dirty="0" smtClean="0">
                    <a:solidFill>
                      <a:srgbClr val="000000"/>
                    </a:solidFill>
                  </a:rPr>
                  <a:t>(un arī </a:t>
                </a:r>
                <a14:m>
                  <m:oMath xmlns:m="http://schemas.openxmlformats.org/officeDocument/2006/math">
                    <m:r>
                      <a:rPr lang="lv-LV" i="1" dirty="0" smtClean="0">
                        <a:solidFill>
                          <a:srgbClr val="000000"/>
                        </a:solidFill>
                        <a:latin typeface="Cambria Math" panose="02040503050406030204" pitchFamily="18" charset="0"/>
                      </a:rPr>
                      <m:t>𝑎</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𝑏</m:t>
                    </m:r>
                  </m:oMath>
                </a14:m>
                <a:r>
                  <a:rPr lang="lv-LV" i="1" dirty="0" smtClean="0">
                    <a:solidFill>
                      <a:srgbClr val="000000"/>
                    </a:solidFill>
                  </a:rPr>
                  <a:t> un </a:t>
                </a:r>
                <a14:m>
                  <m:oMath xmlns:m="http://schemas.openxmlformats.org/officeDocument/2006/math">
                    <m:r>
                      <a:rPr lang="lv-LV" i="1" dirty="0" smtClean="0">
                        <a:solidFill>
                          <a:srgbClr val="000000"/>
                        </a:solidFill>
                        <a:latin typeface="Cambria Math" panose="02040503050406030204" pitchFamily="18" charset="0"/>
                      </a:rPr>
                      <m:t>𝑏</m:t>
                    </m:r>
                    <m:r>
                      <a:rPr lang="lv-LV" i="1" dirty="0" smtClean="0">
                        <a:solidFill>
                          <a:srgbClr val="000000"/>
                        </a:solidFill>
                        <a:latin typeface="Cambria Math" panose="02040503050406030204" pitchFamily="18" charset="0"/>
                      </a:rPr>
                      <m:t>+</m:t>
                    </m:r>
                    <m:r>
                      <a:rPr lang="lv-LV" i="1" dirty="0" smtClean="0">
                        <a:solidFill>
                          <a:srgbClr val="000000"/>
                        </a:solidFill>
                        <a:latin typeface="Cambria Math" panose="02040503050406030204" pitchFamily="18" charset="0"/>
                      </a:rPr>
                      <m:t>𝑐</m:t>
                    </m:r>
                    <m:r>
                      <a:rPr lang="lv-LV" i="1" dirty="0" smtClean="0">
                        <a:solidFill>
                          <a:srgbClr val="000000"/>
                        </a:solidFill>
                        <a:latin typeface="Cambria Math" panose="02040503050406030204" pitchFamily="18" charset="0"/>
                      </a:rPr>
                      <m:t>&lt;</m:t>
                    </m:r>
                    <m:r>
                      <a:rPr lang="lv-LV" i="1" dirty="0" smtClean="0">
                        <a:solidFill>
                          <a:srgbClr val="000000"/>
                        </a:solidFill>
                        <a:latin typeface="Cambria Math" panose="02040503050406030204" pitchFamily="18" charset="0"/>
                      </a:rPr>
                      <m:t>𝑎</m:t>
                    </m:r>
                  </m:oMath>
                </a14:m>
                <a:r>
                  <a:rPr lang="lv-LV" i="1" dirty="0" smtClean="0">
                    <a:solidFill>
                      <a:srgbClr val="000000"/>
                    </a:solidFill>
                  </a:rPr>
                  <a:t>).</a:t>
                </a:r>
              </a:p>
            </p:txBody>
          </p:sp>
        </mc:Choice>
        <mc:Fallback xmlns="">
          <p:sp>
            <p:nvSpPr>
              <p:cNvPr id="17" name="TextBox 16"/>
              <p:cNvSpPr txBox="1">
                <a:spLocks noRot="1" noChangeAspect="1" noMove="1" noResize="1" noEditPoints="1" noAdjustHandles="1" noChangeArrowheads="1" noChangeShapeType="1" noTextEdit="1"/>
              </p:cNvSpPr>
              <p:nvPr/>
            </p:nvSpPr>
            <p:spPr>
              <a:xfrm>
                <a:off x="1053055" y="2892894"/>
                <a:ext cx="3515171" cy="1477328"/>
              </a:xfrm>
              <a:prstGeom prst="rect">
                <a:avLst/>
              </a:prstGeom>
              <a:blipFill>
                <a:blip r:embed="rId7"/>
                <a:stretch>
                  <a:fillRect l="-1563" t="-2479" b="-5785"/>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5048680" y="1689744"/>
                <a:ext cx="3662183" cy="1323439"/>
              </a:xfrm>
              <a:prstGeom prst="rect">
                <a:avLst/>
              </a:prstGeom>
              <a:noFill/>
            </p:spPr>
            <p:txBody>
              <a:bodyPr wrap="square" rtlCol="0">
                <a:spAutoFit/>
              </a:bodyPr>
              <a:lstStyle/>
              <a:p>
                <a:r>
                  <a:rPr lang="lv-LV" sz="2000" b="1" dirty="0" smtClean="0">
                    <a:solidFill>
                      <a:srgbClr val="FF0000"/>
                    </a:solidFill>
                  </a:rPr>
                  <a:t>Pazīme.</a:t>
                </a:r>
                <a:r>
                  <a:rPr lang="lv-LV" sz="2000" b="1" dirty="0" smtClean="0">
                    <a:solidFill>
                      <a:schemeClr val="tx2"/>
                    </a:solidFill>
                  </a:rPr>
                  <a:t> </a:t>
                </a:r>
                <a:r>
                  <a:rPr lang="lv-LV" sz="2000" dirty="0" smtClean="0">
                    <a:solidFill>
                      <a:schemeClr val="tx2"/>
                    </a:solidFill>
                  </a:rPr>
                  <a:t>Kopas </a:t>
                </a:r>
                <a14:m>
                  <m:oMath xmlns:m="http://schemas.openxmlformats.org/officeDocument/2006/math">
                    <m:r>
                      <a:rPr lang="lv-LV" sz="2000" i="1" dirty="0" smtClean="0">
                        <a:solidFill>
                          <a:schemeClr val="tx2"/>
                        </a:solidFill>
                        <a:latin typeface="Cambria Math" panose="02040503050406030204" pitchFamily="18" charset="0"/>
                      </a:rPr>
                      <m:t>𝑆</m:t>
                    </m:r>
                  </m:oMath>
                </a14:m>
                <a:endParaRPr lang="lv-LV" sz="2000" dirty="0" smtClean="0">
                  <a:solidFill>
                    <a:schemeClr val="tx2"/>
                  </a:solidFill>
                </a:endParaRPr>
              </a:p>
              <a:p>
                <a:r>
                  <a:rPr lang="lv-LV" sz="2000" i="1" dirty="0" smtClean="0">
                    <a:solidFill>
                      <a:srgbClr val="FF0000"/>
                    </a:solidFill>
                  </a:rPr>
                  <a:t>nepieciešamais un pietiekamais nosacījums</a:t>
                </a:r>
                <a:r>
                  <a:rPr lang="lv-LV" sz="2000" dirty="0" smtClean="0">
                    <a:solidFill>
                      <a:srgbClr val="FF0000"/>
                    </a:solidFill>
                  </a:rPr>
                  <a:t> </a:t>
                </a:r>
                <a:r>
                  <a:rPr lang="lv-LV" sz="2000" dirty="0" smtClean="0">
                    <a:solidFill>
                      <a:schemeClr val="tx2"/>
                    </a:solidFill>
                  </a:rPr>
                  <a:t>– tieši oranžie punkti pieder </a:t>
                </a:r>
                <a14:m>
                  <m:oMath xmlns:m="http://schemas.openxmlformats.org/officeDocument/2006/math">
                    <m:r>
                      <a:rPr lang="lv-LV" sz="2000" i="1" dirty="0" smtClean="0">
                        <a:solidFill>
                          <a:schemeClr val="tx2"/>
                        </a:solidFill>
                        <a:latin typeface="Cambria Math" panose="02040503050406030204" pitchFamily="18" charset="0"/>
                      </a:rPr>
                      <m:t>𝑆</m:t>
                    </m:r>
                  </m:oMath>
                </a14:m>
                <a:r>
                  <a:rPr lang="lv-LV" sz="2000" dirty="0" smtClean="0">
                    <a:solidFill>
                      <a:schemeClr val="tx2"/>
                    </a:solidFill>
                  </a:rPr>
                  <a:t>.</a:t>
                </a:r>
                <a:endParaRPr lang="en-US" sz="2000" dirty="0">
                  <a:solidFill>
                    <a:schemeClr val="tx2"/>
                  </a:solidFill>
                </a:endParaRPr>
              </a:p>
            </p:txBody>
          </p:sp>
        </mc:Choice>
        <mc:Fallback xmlns="">
          <p:sp>
            <p:nvSpPr>
              <p:cNvPr id="18" name="TextBox 17"/>
              <p:cNvSpPr txBox="1">
                <a:spLocks noRot="1" noChangeAspect="1" noMove="1" noResize="1" noEditPoints="1" noAdjustHandles="1" noChangeArrowheads="1" noChangeShapeType="1" noTextEdit="1"/>
              </p:cNvSpPr>
              <p:nvPr/>
            </p:nvSpPr>
            <p:spPr>
              <a:xfrm>
                <a:off x="5048680" y="1689744"/>
                <a:ext cx="3662183" cy="1323439"/>
              </a:xfrm>
              <a:prstGeom prst="rect">
                <a:avLst/>
              </a:prstGeom>
              <a:blipFill>
                <a:blip r:embed="rId8"/>
                <a:stretch>
                  <a:fillRect l="-1664" t="-1843" b="-7834"/>
                </a:stretch>
              </a:blipFill>
            </p:spPr>
            <p:txBody>
              <a:bodyPr/>
              <a:lstStyle/>
              <a:p>
                <a:r>
                  <a:rPr lang="lv-LV">
                    <a:noFill/>
                  </a:rPr>
                  <a:t> </a:t>
                </a:r>
              </a:p>
            </p:txBody>
          </p:sp>
        </mc:Fallback>
      </mc:AlternateContent>
      <p:sp>
        <p:nvSpPr>
          <p:cNvPr id="7" name="TextBox 6"/>
          <p:cNvSpPr txBox="1"/>
          <p:nvPr/>
        </p:nvSpPr>
        <p:spPr>
          <a:xfrm>
            <a:off x="6723092" y="4158114"/>
            <a:ext cx="609462" cy="584775"/>
          </a:xfrm>
          <a:prstGeom prst="rect">
            <a:avLst/>
          </a:prstGeom>
          <a:noFill/>
        </p:spPr>
        <p:txBody>
          <a:bodyPr wrap="none" rtlCol="0">
            <a:spAutoFit/>
          </a:bodyPr>
          <a:lstStyle/>
          <a:p>
            <a:r>
              <a:rPr lang="lv-LV" sz="3200" dirty="0">
                <a:solidFill>
                  <a:srgbClr val="FF0000"/>
                </a:solidFill>
              </a:rPr>
              <a:t>⇔</a:t>
            </a:r>
          </a:p>
        </p:txBody>
      </p:sp>
      <p:sp>
        <p:nvSpPr>
          <p:cNvPr id="9" name="TextBox 8"/>
          <p:cNvSpPr txBox="1"/>
          <p:nvPr/>
        </p:nvSpPr>
        <p:spPr>
          <a:xfrm>
            <a:off x="2476770" y="4237209"/>
            <a:ext cx="540533" cy="584775"/>
          </a:xfrm>
          <a:prstGeom prst="rect">
            <a:avLst/>
          </a:prstGeom>
          <a:noFill/>
        </p:spPr>
        <p:txBody>
          <a:bodyPr wrap="none" rtlCol="0">
            <a:spAutoFit/>
          </a:bodyPr>
          <a:lstStyle/>
          <a:p>
            <a:r>
              <a:rPr lang="lv-LV" sz="3200" dirty="0">
                <a:solidFill>
                  <a:srgbClr val="3333FF"/>
                </a:solidFill>
              </a:rPr>
              <a:t>⇒</a:t>
            </a:r>
          </a:p>
        </p:txBody>
      </p:sp>
    </p:spTree>
    <p:extLst>
      <p:ext uri="{BB962C8B-B14F-4D97-AF65-F5344CB8AC3E}">
        <p14:creationId xmlns:p14="http://schemas.microsoft.com/office/powerpoint/2010/main" val="170067332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Pazīmes matemātikā (Tulkojam no viena uz citu)</a:t>
            </a:r>
            <a:endParaRPr lang="lv-LV"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 </m:t>
                              </m:r>
                            </m:oMath>
                          </a14:m>
                          <a:r>
                            <a:rPr lang="lv-LV" sz="1600" dirty="0" smtClean="0">
                              <a:solidFill>
                                <a:schemeClr val="tx2"/>
                              </a:solidFill>
                            </a:rPr>
                            <a:t>ir 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oMath>
                          </a14:m>
                          <a:endParaRPr lang="lv-LV" sz="1600" dirty="0">
                            <a:solidFill>
                              <a:schemeClr val="tx2"/>
                            </a:solidFill>
                          </a:endParaRPr>
                        </a:p>
                      </a:txBody>
                      <a:tcPr/>
                    </a:tc>
                    <a:extLst>
                      <a:ext uri="{0D108BD9-81ED-4DB2-BD59-A6C34878D82A}">
                        <a16:rowId xmlns:a16="http://schemas.microsoft.com/office/drawing/2014/main" val="286818270"/>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nepāra skaitlis</a:t>
                          </a:r>
                          <a:endParaRPr lang="lv-LV" sz="1600" dirty="0">
                            <a:solidFill>
                              <a:schemeClr val="tx2"/>
                            </a:solidFill>
                          </a:endParaRPr>
                        </a:p>
                      </a:txBody>
                      <a:tcPr/>
                    </a:tc>
                    <a:tc>
                      <a:txBody>
                        <a:bodyPr/>
                        <a:lstStyle/>
                        <a:p>
                          <a:r>
                            <a:rPr lang="lv-LV" sz="1600" dirty="0" smtClean="0">
                              <a:solidFill>
                                <a:schemeClr val="tx2"/>
                              </a:solidFill>
                            </a:rPr>
                            <a:t>Var izteikt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𝑘</m:t>
                              </m:r>
                              <m:r>
                                <a:rPr lang="lv-LV" sz="1600" i="1" dirty="0" smtClean="0">
                                  <a:solidFill>
                                    <a:schemeClr val="tx2"/>
                                  </a:solidFill>
                                  <a:latin typeface="Cambria Math" panose="02040503050406030204" pitchFamily="18" charset="0"/>
                                </a:rPr>
                                <m:t>+1</m:t>
                              </m:r>
                            </m:oMath>
                          </a14:m>
                          <a:endParaRPr lang="lv-LV" sz="1600" dirty="0">
                            <a:solidFill>
                              <a:schemeClr val="tx2"/>
                            </a:solidFill>
                          </a:endParaRPr>
                        </a:p>
                      </a:txBody>
                      <a:tcPr/>
                    </a:tc>
                    <a:extLst>
                      <a:ext uri="{0D108BD9-81ED-4DB2-BD59-A6C34878D82A}">
                        <a16:rowId xmlns:a16="http://schemas.microsoft.com/office/drawing/2014/main" val="1601543534"/>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nedalās</a:t>
                          </a:r>
                          <a:r>
                            <a:rPr lang="lv-LV" sz="1600" baseline="0" dirty="0" smtClean="0">
                              <a:solidFill>
                                <a:schemeClr val="tx2"/>
                              </a:solidFill>
                            </a:rPr>
                            <a:t> ar </a:t>
                          </a:r>
                          <a14:m>
                            <m:oMath xmlns:m="http://schemas.openxmlformats.org/officeDocument/2006/math">
                              <m:r>
                                <a:rPr lang="lv-LV" sz="1600" i="1" baseline="0" dirty="0" smtClean="0">
                                  <a:solidFill>
                                    <a:schemeClr val="tx2"/>
                                  </a:solidFill>
                                  <a:latin typeface="Cambria Math" panose="02040503050406030204" pitchFamily="18" charset="0"/>
                                </a:rPr>
                                <m:t>3</m:t>
                              </m:r>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1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r>
                            <a:rPr lang="lv-LV" sz="1600" dirty="0" smtClean="0">
                              <a:solidFill>
                                <a:schemeClr val="tx2"/>
                              </a:solidFill>
                            </a:rPr>
                            <a:t>vai </a:t>
                          </a:r>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b="0" i="1" dirty="0" smtClean="0">
                                  <a:solidFill>
                                    <a:schemeClr val="tx2"/>
                                  </a:solidFill>
                                  <a:latin typeface="Cambria Math" panose="02040503050406030204" pitchFamily="18" charset="0"/>
                                </a:rPr>
                                <m:t>2</m:t>
                              </m:r>
                              <m:r>
                                <a:rPr lang="lv-LV" sz="1600" i="1" dirty="0" smtClean="0">
                                  <a:solidFill>
                                    <a:schemeClr val="tx2"/>
                                  </a:solidFill>
                                  <a:latin typeface="Cambria Math" panose="02040503050406030204" pitchFamily="18" charset="0"/>
                                </a:rPr>
                                <m:t> (</m:t>
                              </m:r>
                              <m:r>
                                <a:rPr lang="lv-LV" sz="1600" i="1" dirty="0" smtClean="0">
                                  <a:solidFill>
                                    <a:schemeClr val="tx2"/>
                                  </a:solidFill>
                                  <a:latin typeface="Cambria Math" panose="02040503050406030204" pitchFamily="18" charset="0"/>
                                </a:rPr>
                                <m:t>𝑚𝑜𝑑</m:t>
                              </m:r>
                              <m:r>
                                <a:rPr lang="lv-LV" sz="1600" i="1" dirty="0" smtClean="0">
                                  <a:solidFill>
                                    <a:schemeClr val="tx2"/>
                                  </a:solidFill>
                                  <a:latin typeface="Cambria Math" panose="02040503050406030204" pitchFamily="18" charset="0"/>
                                </a:rPr>
                                <m:t> 3) </m:t>
                              </m:r>
                            </m:oMath>
                          </a14:m>
                          <a:endParaRPr lang="lv-LV" sz="1600" dirty="0">
                            <a:solidFill>
                              <a:schemeClr val="tx2"/>
                            </a:solidFill>
                          </a:endParaRPr>
                        </a:p>
                      </a:txBody>
                      <a:tcPr/>
                    </a:tc>
                    <a:extLst>
                      <a:ext uri="{0D108BD9-81ED-4DB2-BD59-A6C34878D82A}">
                        <a16:rowId xmlns:a16="http://schemas.microsoft.com/office/drawing/2014/main" val="305460650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pēdējie</a:t>
                          </a:r>
                          <a:r>
                            <a:rPr lang="lv-LV" sz="1600" baseline="0" dirty="0" smtClean="0">
                              <a:solidFill>
                                <a:schemeClr val="tx2"/>
                              </a:solidFill>
                            </a:rPr>
                            <a:t> divi cipari ir "37"</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ea typeface="Cambria Math" panose="02040503050406030204" pitchFamily="18" charset="0"/>
                                </a:rPr>
                                <m:t>≡</m:t>
                              </m:r>
                              <m:r>
                                <a:rPr lang="lv-LV" sz="1600" i="1" dirty="0" smtClean="0">
                                  <a:solidFill>
                                    <a:schemeClr val="tx2"/>
                                  </a:solidFill>
                                  <a:latin typeface="Cambria Math" panose="02040503050406030204" pitchFamily="18" charset="0"/>
                                </a:rPr>
                                <m:t>37</m:t>
                              </m:r>
                              <m:r>
                                <a:rPr lang="lv-LV" sz="1600" i="1" baseline="0" dirty="0" smtClean="0">
                                  <a:solidFill>
                                    <a:schemeClr val="tx2"/>
                                  </a:solidFill>
                                  <a:latin typeface="Cambria Math" panose="02040503050406030204" pitchFamily="18" charset="0"/>
                                </a:rPr>
                                <m:t> (</m:t>
                              </m:r>
                              <m:r>
                                <a:rPr lang="lv-LV" sz="1600" i="1" baseline="0" dirty="0" smtClean="0">
                                  <a:solidFill>
                                    <a:schemeClr val="tx2"/>
                                  </a:solidFill>
                                  <a:latin typeface="Cambria Math" panose="02040503050406030204" pitchFamily="18" charset="0"/>
                                </a:rPr>
                                <m:t>𝑚𝑜𝑑</m:t>
                              </m:r>
                              <m:r>
                                <a:rPr lang="lv-LV" sz="1600" i="1" baseline="0" dirty="0" smtClean="0">
                                  <a:solidFill>
                                    <a:schemeClr val="tx2"/>
                                  </a:solidFill>
                                  <a:latin typeface="Cambria Math" panose="02040503050406030204" pitchFamily="18" charset="0"/>
                                </a:rPr>
                                <m:t> 100)</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17774710"/>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decimālpieraksts</a:t>
                          </a:r>
                          <a:r>
                            <a:rPr lang="lv-LV" sz="1600" baseline="0" dirty="0" smtClean="0">
                              <a:solidFill>
                                <a:schemeClr val="tx2"/>
                              </a:solidFill>
                            </a:rPr>
                            <a:t> ir </a:t>
                          </a:r>
                          <a14:m>
                            <m:oMath xmlns:m="http://schemas.openxmlformats.org/officeDocument/2006/math">
                              <m:acc>
                                <m:accPr>
                                  <m:chr m:val="̅"/>
                                  <m:ctrlPr>
                                    <a:rPr lang="lv-LV" sz="1600" i="1" baseline="0" dirty="0" smtClean="0">
                                      <a:solidFill>
                                        <a:schemeClr val="tx2"/>
                                      </a:solidFill>
                                      <a:latin typeface="Cambria Math" panose="02040503050406030204" pitchFamily="18" charset="0"/>
                                    </a:rPr>
                                  </m:ctrlPr>
                                </m:accPr>
                                <m:e>
                                  <m:r>
                                    <a:rPr lang="lv-LV" sz="1600" b="0" i="1" baseline="0" dirty="0" smtClean="0">
                                      <a:solidFill>
                                        <a:schemeClr val="tx2"/>
                                      </a:solidFill>
                                      <a:latin typeface="Cambria Math" panose="02040503050406030204" pitchFamily="18" charset="0"/>
                                    </a:rPr>
                                    <m:t>𝑎𝑏𝑐𝑎𝑏𝑐</m:t>
                                  </m:r>
                                </m:e>
                              </m:acc>
                            </m:oMath>
                          </a14:m>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𝑛</m:t>
                              </m:r>
                              <m:r>
                                <a:rPr lang="lv-LV" sz="1600" i="1" dirty="0" smtClean="0">
                                  <a:solidFill>
                                    <a:schemeClr val="tx2"/>
                                  </a:solidFill>
                                  <a:latin typeface="Cambria Math" panose="02040503050406030204" pitchFamily="18" charset="0"/>
                                </a:rPr>
                                <m:t>=1001∙</m:t>
                              </m:r>
                              <m:acc>
                                <m:accPr>
                                  <m:chr m:val="̅"/>
                                  <m:ctrlPr>
                                    <a:rPr lang="lv-LV" sz="1600" i="1" dirty="0" smtClean="0">
                                      <a:solidFill>
                                        <a:schemeClr val="tx2"/>
                                      </a:solidFill>
                                      <a:latin typeface="Cambria Math" panose="02040503050406030204" pitchFamily="18" charset="0"/>
                                      <a:ea typeface="Cambria Math" panose="02040503050406030204" pitchFamily="18" charset="0"/>
                                    </a:rPr>
                                  </m:ctrlPr>
                                </m:accPr>
                                <m:e>
                                  <m:r>
                                    <a:rPr lang="lv-LV" sz="1600" b="0" i="1" dirty="0" smtClean="0">
                                      <a:solidFill>
                                        <a:schemeClr val="tx2"/>
                                      </a:solidFill>
                                      <a:latin typeface="Cambria Math" panose="02040503050406030204" pitchFamily="18" charset="0"/>
                                      <a:ea typeface="Cambria Math" panose="02040503050406030204" pitchFamily="18" charset="0"/>
                                    </a:rPr>
                                    <m:t>𝑎𝑏𝑐</m:t>
                                  </m:r>
                                </m:e>
                              </m:acc>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2615544065"/>
                      </a:ext>
                    </a:extLst>
                  </a:tr>
                  <a:tr h="335422">
                    <a:tc>
                      <a:txBody>
                        <a:bodyPr/>
                        <a:lstStyle/>
                        <a:p>
                          <a14:m>
                            <m:oMath xmlns:m="http://schemas.openxmlformats.org/officeDocument/2006/math">
                              <m:r>
                                <a:rPr lang="lv-LV" sz="1600" i="1" dirty="0" smtClean="0">
                                  <a:solidFill>
                                    <a:schemeClr val="tx2"/>
                                  </a:solidFill>
                                  <a:latin typeface="Cambria Math" panose="02040503050406030204" pitchFamily="18" charset="0"/>
                                </a:rPr>
                                <m:t>𝑎</m:t>
                              </m:r>
                            </m:oMath>
                          </a14:m>
                          <a:r>
                            <a:rPr lang="lv-LV" sz="1600" dirty="0" smtClean="0">
                              <a:solidFill>
                                <a:schemeClr val="tx2"/>
                              </a:solidFill>
                            </a:rPr>
                            <a:t> un </a:t>
                          </a:r>
                          <a14:m>
                            <m:oMath xmlns:m="http://schemas.openxmlformats.org/officeDocument/2006/math">
                              <m:r>
                                <a:rPr lang="lv-LV" sz="1600" i="1" dirty="0" smtClean="0">
                                  <a:solidFill>
                                    <a:schemeClr val="tx2"/>
                                  </a:solidFill>
                                  <a:latin typeface="Cambria Math" panose="02040503050406030204" pitchFamily="18" charset="0"/>
                                </a:rPr>
                                <m:t>𝑏</m:t>
                              </m:r>
                            </m:oMath>
                          </a14:m>
                          <a:r>
                            <a:rPr lang="lv-LV" sz="1600" dirty="0" smtClean="0">
                              <a:solidFill>
                                <a:schemeClr val="tx2"/>
                              </a:solidFill>
                            </a:rPr>
                            <a:t> nav</a:t>
                          </a:r>
                          <a:r>
                            <a:rPr lang="lv-LV" sz="1600" baseline="0" dirty="0" smtClean="0">
                              <a:solidFill>
                                <a:schemeClr val="tx2"/>
                              </a:solidFill>
                            </a:rPr>
                            <a:t> savstarpēji pirmskaitļi</a:t>
                          </a:r>
                          <a:endParaRPr lang="lv-LV" sz="1600" dirty="0">
                            <a:solidFill>
                              <a:schemeClr val="tx2"/>
                            </a:solidFill>
                          </a:endParaRPr>
                        </a:p>
                      </a:txBody>
                      <a:tcPr/>
                    </a:tc>
                    <a:tc>
                      <a:txBody>
                        <a:bodyPr/>
                        <a:lstStyle/>
                        <a:p>
                          <a14:m>
                            <m:oMath xmlns:m="http://schemas.openxmlformats.org/officeDocument/2006/math">
                              <m:r>
                                <m:rPr>
                                  <m:sty m:val="p"/>
                                </m:rPr>
                                <a:rPr lang="lv-LV" sz="1600" i="0" dirty="0" smtClean="0">
                                  <a:solidFill>
                                    <a:schemeClr val="tx2"/>
                                  </a:solidFill>
                                  <a:latin typeface="Cambria Math" panose="02040503050406030204" pitchFamily="18" charset="0"/>
                                </a:rPr>
                                <m:t>LKD</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𝑎</m:t>
                              </m:r>
                              <m:r>
                                <a:rPr lang="lv-LV" sz="1600" i="1" dirty="0" smtClean="0">
                                  <a:solidFill>
                                    <a:schemeClr val="tx2"/>
                                  </a:solidFill>
                                  <a:latin typeface="Cambria Math" panose="02040503050406030204" pitchFamily="18" charset="0"/>
                                </a:rPr>
                                <m:t>,</m:t>
                              </m:r>
                              <m:r>
                                <a:rPr lang="lv-LV" sz="1600" i="1" dirty="0" smtClean="0">
                                  <a:solidFill>
                                    <a:schemeClr val="tx2"/>
                                  </a:solidFill>
                                  <a:latin typeface="Cambria Math" panose="02040503050406030204" pitchFamily="18" charset="0"/>
                                </a:rPr>
                                <m:t>𝑏</m:t>
                              </m:r>
                              <m:r>
                                <a:rPr lang="lv-LV" sz="1600" i="1" dirty="0" smtClean="0">
                                  <a:solidFill>
                                    <a:schemeClr val="tx2"/>
                                  </a:solidFill>
                                  <a:latin typeface="Cambria Math" panose="02040503050406030204" pitchFamily="18" charset="0"/>
                                </a:rPr>
                                <m:t>)&gt;1</m:t>
                              </m:r>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1487346183"/>
                      </a:ext>
                    </a:extLst>
                  </a:tr>
                  <a:tr h="335422">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𝑛</m:t>
                              </m:r>
                            </m:oMath>
                          </a14:m>
                          <a:r>
                            <a:rPr lang="lv-LV" sz="1600" dirty="0" smtClean="0">
                              <a:solidFill>
                                <a:schemeClr val="tx2"/>
                              </a:solidFill>
                            </a:rPr>
                            <a:t> ir pilns kvadrāts</a:t>
                          </a:r>
                          <a:endParaRPr lang="lv-LV" sz="1600" dirty="0">
                            <a:solidFill>
                              <a:schemeClr val="tx2"/>
                            </a:solidFill>
                          </a:endParaRPr>
                        </a:p>
                      </a:txBody>
                      <a:tcPr/>
                    </a:tc>
                    <a:tc>
                      <a:txBody>
                        <a:bodyPr/>
                        <a:lstStyle/>
                        <a:p>
                          <a14:m>
                            <m:oMath xmlns:m="http://schemas.openxmlformats.org/officeDocument/2006/math">
                              <m:r>
                                <a:rPr lang="lv-LV" sz="1600" b="0" i="1" dirty="0" smtClean="0">
                                  <a:solidFill>
                                    <a:schemeClr val="tx2"/>
                                  </a:solidFill>
                                  <a:latin typeface="Cambria Math" panose="02040503050406030204" pitchFamily="18" charset="0"/>
                                </a:rPr>
                                <m:t>𝑛</m:t>
                              </m:r>
                              <m:r>
                                <a:rPr lang="lv-LV" sz="1600" b="0" i="1" dirty="0" smtClean="0">
                                  <a:solidFill>
                                    <a:schemeClr val="tx2"/>
                                  </a:solidFill>
                                  <a:latin typeface="Cambria Math" panose="02040503050406030204" pitchFamily="18" charset="0"/>
                                </a:rPr>
                                <m:t>=</m:t>
                              </m:r>
                              <m:sSup>
                                <m:sSupPr>
                                  <m:ctrlPr>
                                    <a:rPr lang="lv-LV" sz="1600" i="1" dirty="0" smtClean="0">
                                      <a:solidFill>
                                        <a:schemeClr val="tx2"/>
                                      </a:solidFill>
                                      <a:latin typeface="Cambria Math" panose="02040503050406030204" pitchFamily="18" charset="0"/>
                                    </a:rPr>
                                  </m:ctrlPr>
                                </m:sSupPr>
                                <m:e>
                                  <m:r>
                                    <a:rPr lang="lv-LV" sz="1600" b="0" i="1" dirty="0" smtClean="0">
                                      <a:solidFill>
                                        <a:schemeClr val="tx2"/>
                                      </a:solidFill>
                                      <a:latin typeface="Cambria Math" panose="02040503050406030204" pitchFamily="18" charset="0"/>
                                    </a:rPr>
                                    <m:t>𝑘</m:t>
                                  </m:r>
                                </m:e>
                                <m:sup>
                                  <m:r>
                                    <a:rPr lang="lv-LV" sz="1600" b="0" i="1" dirty="0" smtClean="0">
                                      <a:solidFill>
                                        <a:schemeClr val="tx2"/>
                                      </a:solidFill>
                                      <a:latin typeface="Cambria Math" panose="02040503050406030204" pitchFamily="18" charset="0"/>
                                    </a:rPr>
                                    <m:t>2</m:t>
                                  </m:r>
                                </m:sup>
                              </m:sSup>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49150952"/>
                      </a:ext>
                    </a:extLst>
                  </a:tr>
                  <a:tr h="41631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baseline="0" dirty="0" smtClean="0">
                              <a:solidFill>
                                <a:schemeClr val="tx2"/>
                              </a:solidFill>
                            </a:rPr>
                            <a:t> ir racionāls</a:t>
                          </a:r>
                          <a:endParaRPr lang="lv-LV" sz="1600" dirty="0">
                            <a:solidFill>
                              <a:schemeClr val="tx2"/>
                            </a:solidFill>
                          </a:endParaRPr>
                        </a:p>
                      </a:txBody>
                      <a:tcPr/>
                    </a:tc>
                    <a:tc>
                      <a:txBody>
                        <a:bodyPr/>
                        <a:lstStyle/>
                        <a:p>
                          <a14:m>
                            <m:oMath xmlns:m="http://schemas.openxmlformats.org/officeDocument/2006/math">
                              <m:r>
                                <a:rPr lang="lv-LV" sz="1600" i="1" dirty="0" smtClean="0">
                                  <a:solidFill>
                                    <a:schemeClr val="tx2"/>
                                  </a:solidFill>
                                  <a:latin typeface="Cambria Math" panose="02040503050406030204" pitchFamily="18" charset="0"/>
                                </a:rPr>
                                <m:t>𝑥</m:t>
                              </m:r>
                              <m:r>
                                <a:rPr lang="lv-LV" sz="1600" i="1" dirty="0" smtClean="0">
                                  <a:solidFill>
                                    <a:schemeClr val="tx2"/>
                                  </a:solidFill>
                                  <a:latin typeface="Cambria Math" panose="02040503050406030204" pitchFamily="18" charset="0"/>
                                </a:rPr>
                                <m:t>=</m:t>
                              </m:r>
                              <m:f>
                                <m:fPr>
                                  <m:ctrlPr>
                                    <a:rPr lang="lv-LV" sz="1600" i="1" dirty="0" smtClean="0">
                                      <a:solidFill>
                                        <a:schemeClr val="tx2"/>
                                      </a:solidFill>
                                      <a:latin typeface="Cambria Math" panose="02040503050406030204" pitchFamily="18" charset="0"/>
                                    </a:rPr>
                                  </m:ctrlPr>
                                </m:fPr>
                                <m:num>
                                  <m:r>
                                    <a:rPr lang="lv-LV" sz="1600" b="0" i="1" dirty="0" smtClean="0">
                                      <a:solidFill>
                                        <a:schemeClr val="tx2"/>
                                      </a:solidFill>
                                      <a:latin typeface="Cambria Math" panose="02040503050406030204" pitchFamily="18" charset="0"/>
                                    </a:rPr>
                                    <m:t>𝑝</m:t>
                                  </m:r>
                                </m:num>
                                <m:den>
                                  <m:r>
                                    <a:rPr lang="lv-LV" sz="1600" b="0" i="1" dirty="0" smtClean="0">
                                      <a:solidFill>
                                        <a:schemeClr val="tx2"/>
                                      </a:solidFill>
                                      <a:latin typeface="Cambria Math" panose="02040503050406030204" pitchFamily="18" charset="0"/>
                                    </a:rPr>
                                    <m:t>𝑞</m:t>
                                  </m:r>
                                </m:den>
                              </m:f>
                            </m:oMath>
                          </a14:m>
                          <a:r>
                            <a:rPr lang="lv-LV" sz="1600" dirty="0" smtClean="0">
                              <a:solidFill>
                                <a:schemeClr val="tx2"/>
                              </a:solidFill>
                            </a:rPr>
                            <a:t>.</a:t>
                          </a:r>
                          <a:endParaRPr lang="lv-LV" sz="1600" dirty="0">
                            <a:solidFill>
                              <a:schemeClr val="tx2"/>
                            </a:solidFill>
                          </a:endParaRPr>
                        </a:p>
                      </a:txBody>
                      <a:tcPr/>
                    </a:tc>
                    <a:extLst>
                      <a:ext uri="{0D108BD9-81ED-4DB2-BD59-A6C34878D82A}">
                        <a16:rowId xmlns:a16="http://schemas.microsoft.com/office/drawing/2014/main" val="3935864288"/>
                      </a:ext>
                    </a:extLst>
                  </a:tr>
                  <a:tr h="391457">
                    <a:tc>
                      <a:txBody>
                        <a:bodyPr/>
                        <a:lstStyle/>
                        <a:p>
                          <a:r>
                            <a:rPr lang="lv-LV" sz="1600" dirty="0" smtClean="0">
                              <a:solidFill>
                                <a:schemeClr val="tx2"/>
                              </a:solidFill>
                            </a:rPr>
                            <a:t>Skaitlis </a:t>
                          </a:r>
                          <a14:m>
                            <m:oMath xmlns:m="http://schemas.openxmlformats.org/officeDocument/2006/math">
                              <m:r>
                                <a:rPr lang="lv-LV" sz="1600" i="1" dirty="0" smtClean="0">
                                  <a:solidFill>
                                    <a:schemeClr val="tx2"/>
                                  </a:solidFill>
                                  <a:latin typeface="Cambria Math" panose="02040503050406030204" pitchFamily="18" charset="0"/>
                                </a:rPr>
                                <m:t>𝑥</m:t>
                              </m:r>
                            </m:oMath>
                          </a14:m>
                          <a:r>
                            <a:rPr lang="lv-LV" sz="1600" dirty="0" smtClean="0">
                              <a:solidFill>
                                <a:schemeClr val="tx2"/>
                              </a:solidFill>
                            </a:rPr>
                            <a:t> ir galīga decimāldaļa</a:t>
                          </a:r>
                          <a:endParaRPr lang="lv-LV" sz="1600" dirty="0">
                            <a:solidFill>
                              <a:schemeClr val="tx2"/>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lv-LV" sz="1600" b="0" i="1" smtClean="0">
                                  <a:solidFill>
                                    <a:schemeClr val="tx2"/>
                                  </a:solidFill>
                                  <a:latin typeface="Cambria Math" panose="02040503050406030204" pitchFamily="18" charset="0"/>
                                  <a:sym typeface="Wingdings" panose="05000000000000000000" pitchFamily="2" charset="2"/>
                                </a:rPr>
                                <m:t>𝑥</m:t>
                              </m:r>
                              <m:r>
                                <a:rPr lang="lv-LV" sz="1600" b="0" i="1" smtClean="0">
                                  <a:solidFill>
                                    <a:schemeClr val="tx2"/>
                                  </a:solidFill>
                                  <a:latin typeface="Cambria Math" panose="02040503050406030204" pitchFamily="18" charset="0"/>
                                  <a:sym typeface="Wingdings" panose="05000000000000000000" pitchFamily="2" charset="2"/>
                                </a:rPr>
                                <m:t>=</m:t>
                              </m:r>
                              <m:f>
                                <m:fPr>
                                  <m:ctrlPr>
                                    <a:rPr lang="lv-LV" sz="1600" i="1" smtClean="0">
                                      <a:solidFill>
                                        <a:schemeClr val="tx2"/>
                                      </a:solidFill>
                                      <a:latin typeface="Cambria Math" panose="02040503050406030204" pitchFamily="18" charset="0"/>
                                      <a:sym typeface="Wingdings" panose="05000000000000000000" pitchFamily="2" charset="2"/>
                                    </a:rPr>
                                  </m:ctrlPr>
                                </m:fPr>
                                <m:num>
                                  <m:r>
                                    <a:rPr lang="lv-LV" sz="1600" i="1">
                                      <a:solidFill>
                                        <a:schemeClr val="tx2"/>
                                      </a:solidFill>
                                      <a:latin typeface="Cambria Math" panose="02040503050406030204" pitchFamily="18" charset="0"/>
                                      <a:sym typeface="Wingdings" panose="05000000000000000000" pitchFamily="2" charset="2"/>
                                    </a:rPr>
                                    <m:t>𝑝</m:t>
                                  </m:r>
                                </m:num>
                                <m:den>
                                  <m:sSup>
                                    <m:sSupPr>
                                      <m:ctrlPr>
                                        <a:rPr lang="lv-LV" sz="1600" i="1">
                                          <a:solidFill>
                                            <a:schemeClr val="tx2"/>
                                          </a:solidFill>
                                          <a:latin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sym typeface="Wingdings" panose="05000000000000000000" pitchFamily="2" charset="2"/>
                                        </a:rPr>
                                        <m:t>2</m:t>
                                      </m:r>
                                    </m:e>
                                    <m:sup>
                                      <m:r>
                                        <a:rPr lang="lv-LV" sz="1600" i="1">
                                          <a:solidFill>
                                            <a:schemeClr val="tx2"/>
                                          </a:solidFill>
                                          <a:latin typeface="Cambria Math" panose="02040503050406030204" pitchFamily="18" charset="0"/>
                                          <a:sym typeface="Wingdings" panose="05000000000000000000" pitchFamily="2" charset="2"/>
                                        </a:rPr>
                                        <m:t>𝑚</m:t>
                                      </m:r>
                                    </m:sup>
                                  </m:s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sSup>
                                    <m:sSupPr>
                                      <m:ctrlP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ctrlPr>
                                    </m:sSupPr>
                                    <m:e>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5</m:t>
                                      </m:r>
                                    </m:e>
                                    <m:sup>
                                      <m:r>
                                        <a:rPr lang="lv-LV" sz="1600" i="1">
                                          <a:solidFill>
                                            <a:schemeClr val="tx2"/>
                                          </a:solidFill>
                                          <a:latin typeface="Cambria Math" panose="02040503050406030204" pitchFamily="18" charset="0"/>
                                          <a:ea typeface="Cambria Math" panose="02040503050406030204" pitchFamily="18" charset="0"/>
                                          <a:sym typeface="Wingdings" panose="05000000000000000000" pitchFamily="2" charset="2"/>
                                        </a:rPr>
                                        <m:t>𝑛</m:t>
                                      </m:r>
                                    </m:sup>
                                  </m:sSup>
                                </m:den>
                              </m:f>
                            </m:oMath>
                          </a14:m>
                          <a:r>
                            <a:rPr lang="lv-LV" sz="1600" dirty="0" smtClean="0"/>
                            <a:t>.</a:t>
                          </a:r>
                          <a:endParaRPr lang="lv-LV" sz="1600" dirty="0"/>
                        </a:p>
                      </a:txBody>
                      <a:tcPr/>
                    </a:tc>
                    <a:extLst>
                      <a:ext uri="{0D108BD9-81ED-4DB2-BD59-A6C34878D82A}">
                        <a16:rowId xmlns:a16="http://schemas.microsoft.com/office/drawing/2014/main" val="1715897032"/>
                      </a:ext>
                    </a:extLst>
                  </a:tr>
                  <a:tr h="378039">
                    <a:tc>
                      <a:txBody>
                        <a:bodyPr/>
                        <a:lstStyle/>
                        <a:p>
                          <a:r>
                            <a:rPr lang="lv-LV" sz="1600" dirty="0" smtClean="0">
                              <a:solidFill>
                                <a:srgbClr val="FF0000"/>
                              </a:solidFill>
                            </a:rPr>
                            <a:t>Skaitlis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dalās ar </a:t>
                          </a:r>
                          <a14:m>
                            <m:oMath xmlns:m="http://schemas.openxmlformats.org/officeDocument/2006/math">
                              <m:r>
                                <a:rPr lang="lv-LV" sz="1600" i="1" dirty="0" smtClean="0">
                                  <a:solidFill>
                                    <a:srgbClr val="FF0000"/>
                                  </a:solidFill>
                                  <a:latin typeface="Cambria Math" panose="02040503050406030204" pitchFamily="18" charset="0"/>
                                </a:rPr>
                                <m:t>9</m:t>
                              </m:r>
                            </m:oMath>
                          </a14:m>
                          <a:endParaRPr lang="lv-LV" sz="1600" dirty="0">
                            <a:solidFill>
                              <a:srgbClr val="FF0000"/>
                            </a:solidFill>
                          </a:endParaRPr>
                        </a:p>
                      </a:txBody>
                      <a:tcPr/>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lv-LV" sz="1600" dirty="0" smtClean="0">
                              <a:solidFill>
                                <a:srgbClr val="FF0000"/>
                              </a:solidFill>
                            </a:rPr>
                            <a:t>Skaitļa </a:t>
                          </a:r>
                          <a14:m>
                            <m:oMath xmlns:m="http://schemas.openxmlformats.org/officeDocument/2006/math">
                              <m:r>
                                <a:rPr lang="lv-LV" sz="1600" i="1" dirty="0" smtClean="0">
                                  <a:solidFill>
                                    <a:srgbClr val="FF0000"/>
                                  </a:solidFill>
                                  <a:latin typeface="Cambria Math" panose="02040503050406030204" pitchFamily="18" charset="0"/>
                                </a:rPr>
                                <m:t>𝑛</m:t>
                              </m:r>
                            </m:oMath>
                          </a14:m>
                          <a:r>
                            <a:rPr lang="lv-LV" sz="1600" dirty="0" smtClean="0">
                              <a:solidFill>
                                <a:srgbClr val="FF0000"/>
                              </a:solidFill>
                            </a:rPr>
                            <a:t> ciparu summa dalās ar </a:t>
                          </a:r>
                          <a14:m>
                            <m:oMath xmlns:m="http://schemas.openxmlformats.org/officeDocument/2006/math">
                              <m:r>
                                <a:rPr lang="lv-LV" sz="1600" i="1" dirty="0" smtClean="0">
                                  <a:solidFill>
                                    <a:srgbClr val="FF0000"/>
                                  </a:solidFill>
                                  <a:latin typeface="Cambria Math" panose="02040503050406030204" pitchFamily="18" charset="0"/>
                                </a:rPr>
                                <m:t>9</m:t>
                              </m:r>
                            </m:oMath>
                          </a14:m>
                          <a:r>
                            <a:rPr lang="lv-LV" sz="1600" dirty="0" smtClean="0">
                              <a:solidFill>
                                <a:srgbClr val="FF0000"/>
                              </a:solidFill>
                            </a:rPr>
                            <a:t>.</a:t>
                          </a:r>
                          <a:endParaRPr lang="lv-LV" sz="1600" dirty="0">
                            <a:solidFill>
                              <a:srgbClr val="FF0000"/>
                            </a:solidFill>
                          </a:endParaRPr>
                        </a:p>
                      </a:txBody>
                      <a:tcPr/>
                    </a:tc>
                    <a:extLst>
                      <a:ext uri="{0D108BD9-81ED-4DB2-BD59-A6C34878D82A}">
                        <a16:rowId xmlns:a16="http://schemas.microsoft.com/office/drawing/2014/main" val="2227626639"/>
                      </a:ext>
                    </a:extLst>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171673331"/>
                  </p:ext>
                </p:extLst>
              </p:nvPr>
            </p:nvGraphicFramePr>
            <p:xfrm>
              <a:off x="347471" y="645058"/>
              <a:ext cx="8187892" cy="3929128"/>
            </p:xfrm>
            <a:graphic>
              <a:graphicData uri="http://schemas.openxmlformats.org/drawingml/2006/table">
                <a:tbl>
                  <a:tblPr bandRow="1">
                    <a:tableStyleId>{00A15C55-8517-42AA-B614-E9B94910E393}</a:tableStyleId>
                  </a:tblPr>
                  <a:tblGrid>
                    <a:gridCol w="4093946">
                      <a:extLst>
                        <a:ext uri="{9D8B030D-6E8A-4147-A177-3AD203B41FA5}">
                          <a16:colId xmlns:a16="http://schemas.microsoft.com/office/drawing/2014/main" val="510051275"/>
                        </a:ext>
                      </a:extLst>
                    </a:gridCol>
                    <a:gridCol w="4093946">
                      <a:extLst>
                        <a:ext uri="{9D8B030D-6E8A-4147-A177-3AD203B41FA5}">
                          <a16:colId xmlns:a16="http://schemas.microsoft.com/office/drawing/2014/main" val="3488957804"/>
                        </a:ext>
                      </a:extLst>
                    </a:gridCol>
                  </a:tblGrid>
                  <a:tr h="335422">
                    <a:tc>
                      <a:txBody>
                        <a:bodyPr/>
                        <a:lstStyle/>
                        <a:p>
                          <a:r>
                            <a:rPr lang="lv-LV" sz="1600" b="1" dirty="0" smtClean="0">
                              <a:solidFill>
                                <a:schemeClr val="tx2"/>
                              </a:solidFill>
                            </a:rPr>
                            <a:t>Aprakstošs</a:t>
                          </a:r>
                          <a:r>
                            <a:rPr lang="lv-LV" sz="1600" b="1" baseline="0" dirty="0" smtClean="0">
                              <a:solidFill>
                                <a:schemeClr val="tx2"/>
                              </a:solidFill>
                            </a:rPr>
                            <a:t> apgalvojums</a:t>
                          </a:r>
                          <a:endParaRPr lang="lv-LV" sz="1600" b="1" dirty="0">
                            <a:solidFill>
                              <a:schemeClr val="tx2"/>
                            </a:solidFill>
                          </a:endParaRPr>
                        </a:p>
                      </a:txBody>
                      <a:tcPr/>
                    </a:tc>
                    <a:tc>
                      <a:txBody>
                        <a:bodyPr/>
                        <a:lstStyle/>
                        <a:p>
                          <a:r>
                            <a:rPr lang="lv-LV" sz="1600" b="1" dirty="0" smtClean="0">
                              <a:solidFill>
                                <a:schemeClr val="tx2"/>
                              </a:solidFill>
                            </a:rPr>
                            <a:t>Ekvivalents apgalvojums</a:t>
                          </a:r>
                          <a:endParaRPr lang="lv-LV" sz="1600" b="1" dirty="0">
                            <a:solidFill>
                              <a:schemeClr val="tx2"/>
                            </a:solidFill>
                          </a:endParaRPr>
                        </a:p>
                      </a:txBody>
                      <a:tcPr/>
                    </a:tc>
                    <a:extLst>
                      <a:ext uri="{0D108BD9-81ED-4DB2-BD59-A6C34878D82A}">
                        <a16:rowId xmlns:a16="http://schemas.microsoft.com/office/drawing/2014/main" val="2060933073"/>
                      </a:ext>
                    </a:extLst>
                  </a:tr>
                  <a:tr h="335422">
                    <a:tc>
                      <a:txBody>
                        <a:bodyPr/>
                        <a:lstStyle/>
                        <a:p>
                          <a:endParaRPr lang="lv-LV"/>
                        </a:p>
                      </a:txBody>
                      <a:tcPr>
                        <a:blipFill>
                          <a:blip r:embed="rId2"/>
                          <a:stretch>
                            <a:fillRect l="-149" t="-103636" r="-100149" b="-983636"/>
                          </a:stretch>
                        </a:blipFill>
                      </a:tcPr>
                    </a:tc>
                    <a:tc>
                      <a:txBody>
                        <a:bodyPr/>
                        <a:lstStyle/>
                        <a:p>
                          <a:endParaRPr lang="lv-LV"/>
                        </a:p>
                      </a:txBody>
                      <a:tcPr>
                        <a:blipFill>
                          <a:blip r:embed="rId2"/>
                          <a:stretch>
                            <a:fillRect l="-100298" t="-103636" r="-298" b="-983636"/>
                          </a:stretch>
                        </a:blipFill>
                      </a:tcPr>
                    </a:tc>
                    <a:extLst>
                      <a:ext uri="{0D108BD9-81ED-4DB2-BD59-A6C34878D82A}">
                        <a16:rowId xmlns:a16="http://schemas.microsoft.com/office/drawing/2014/main" val="286818270"/>
                      </a:ext>
                    </a:extLst>
                  </a:tr>
                  <a:tr h="335422">
                    <a:tc>
                      <a:txBody>
                        <a:bodyPr/>
                        <a:lstStyle/>
                        <a:p>
                          <a:endParaRPr lang="lv-LV"/>
                        </a:p>
                      </a:txBody>
                      <a:tcPr>
                        <a:blipFill>
                          <a:blip r:embed="rId2"/>
                          <a:stretch>
                            <a:fillRect l="-149" t="-203636" r="-100149" b="-883636"/>
                          </a:stretch>
                        </a:blipFill>
                      </a:tcPr>
                    </a:tc>
                    <a:tc>
                      <a:txBody>
                        <a:bodyPr/>
                        <a:lstStyle/>
                        <a:p>
                          <a:endParaRPr lang="lv-LV"/>
                        </a:p>
                      </a:txBody>
                      <a:tcPr>
                        <a:blipFill>
                          <a:blip r:embed="rId2"/>
                          <a:stretch>
                            <a:fillRect l="-100298" t="-203636" r="-298" b="-883636"/>
                          </a:stretch>
                        </a:blipFill>
                      </a:tcPr>
                    </a:tc>
                    <a:extLst>
                      <a:ext uri="{0D108BD9-81ED-4DB2-BD59-A6C34878D82A}">
                        <a16:rowId xmlns:a16="http://schemas.microsoft.com/office/drawing/2014/main" val="1601543534"/>
                      </a:ext>
                    </a:extLst>
                  </a:tr>
                  <a:tr h="335422">
                    <a:tc>
                      <a:txBody>
                        <a:bodyPr/>
                        <a:lstStyle/>
                        <a:p>
                          <a:endParaRPr lang="lv-LV"/>
                        </a:p>
                      </a:txBody>
                      <a:tcPr>
                        <a:blipFill>
                          <a:blip r:embed="rId2"/>
                          <a:stretch>
                            <a:fillRect l="-149" t="-298214" r="-100149" b="-767857"/>
                          </a:stretch>
                        </a:blipFill>
                      </a:tcPr>
                    </a:tc>
                    <a:tc>
                      <a:txBody>
                        <a:bodyPr/>
                        <a:lstStyle/>
                        <a:p>
                          <a:endParaRPr lang="lv-LV"/>
                        </a:p>
                      </a:txBody>
                      <a:tcPr>
                        <a:blipFill>
                          <a:blip r:embed="rId2"/>
                          <a:stretch>
                            <a:fillRect l="-100298" t="-298214" r="-298" b="-767857"/>
                          </a:stretch>
                        </a:blipFill>
                      </a:tcPr>
                    </a:tc>
                    <a:extLst>
                      <a:ext uri="{0D108BD9-81ED-4DB2-BD59-A6C34878D82A}">
                        <a16:rowId xmlns:a16="http://schemas.microsoft.com/office/drawing/2014/main" val="3054606505"/>
                      </a:ext>
                    </a:extLst>
                  </a:tr>
                  <a:tr h="335422">
                    <a:tc>
                      <a:txBody>
                        <a:bodyPr/>
                        <a:lstStyle/>
                        <a:p>
                          <a:endParaRPr lang="lv-LV"/>
                        </a:p>
                      </a:txBody>
                      <a:tcPr>
                        <a:blipFill>
                          <a:blip r:embed="rId2"/>
                          <a:stretch>
                            <a:fillRect l="-149" t="-405455" r="-100149" b="-681818"/>
                          </a:stretch>
                        </a:blipFill>
                      </a:tcPr>
                    </a:tc>
                    <a:tc>
                      <a:txBody>
                        <a:bodyPr/>
                        <a:lstStyle/>
                        <a:p>
                          <a:endParaRPr lang="lv-LV"/>
                        </a:p>
                      </a:txBody>
                      <a:tcPr>
                        <a:blipFill>
                          <a:blip r:embed="rId2"/>
                          <a:stretch>
                            <a:fillRect l="-100298" t="-405455" r="-298" b="-681818"/>
                          </a:stretch>
                        </a:blipFill>
                      </a:tcPr>
                    </a:tc>
                    <a:extLst>
                      <a:ext uri="{0D108BD9-81ED-4DB2-BD59-A6C34878D82A}">
                        <a16:rowId xmlns:a16="http://schemas.microsoft.com/office/drawing/2014/main" val="1417774710"/>
                      </a:ext>
                    </a:extLst>
                  </a:tr>
                  <a:tr h="340678">
                    <a:tc>
                      <a:txBody>
                        <a:bodyPr/>
                        <a:lstStyle/>
                        <a:p>
                          <a:endParaRPr lang="lv-LV"/>
                        </a:p>
                      </a:txBody>
                      <a:tcPr>
                        <a:blipFill>
                          <a:blip r:embed="rId2"/>
                          <a:stretch>
                            <a:fillRect l="-149" t="-496429" r="-100149" b="-569643"/>
                          </a:stretch>
                        </a:blipFill>
                      </a:tcPr>
                    </a:tc>
                    <a:tc>
                      <a:txBody>
                        <a:bodyPr/>
                        <a:lstStyle/>
                        <a:p>
                          <a:endParaRPr lang="lv-LV"/>
                        </a:p>
                      </a:txBody>
                      <a:tcPr>
                        <a:blipFill>
                          <a:blip r:embed="rId2"/>
                          <a:stretch>
                            <a:fillRect l="-100298" t="-496429" r="-298" b="-569643"/>
                          </a:stretch>
                        </a:blipFill>
                      </a:tcPr>
                    </a:tc>
                    <a:extLst>
                      <a:ext uri="{0D108BD9-81ED-4DB2-BD59-A6C34878D82A}">
                        <a16:rowId xmlns:a16="http://schemas.microsoft.com/office/drawing/2014/main" val="2615544065"/>
                      </a:ext>
                    </a:extLst>
                  </a:tr>
                  <a:tr h="335422">
                    <a:tc>
                      <a:txBody>
                        <a:bodyPr/>
                        <a:lstStyle/>
                        <a:p>
                          <a:endParaRPr lang="lv-LV"/>
                        </a:p>
                      </a:txBody>
                      <a:tcPr>
                        <a:blipFill>
                          <a:blip r:embed="rId2"/>
                          <a:stretch>
                            <a:fillRect l="-149" t="-607273" r="-100149" b="-480000"/>
                          </a:stretch>
                        </a:blipFill>
                      </a:tcPr>
                    </a:tc>
                    <a:tc>
                      <a:txBody>
                        <a:bodyPr/>
                        <a:lstStyle/>
                        <a:p>
                          <a:endParaRPr lang="lv-LV"/>
                        </a:p>
                      </a:txBody>
                      <a:tcPr>
                        <a:blipFill>
                          <a:blip r:embed="rId2"/>
                          <a:stretch>
                            <a:fillRect l="-100298" t="-607273" r="-298" b="-480000"/>
                          </a:stretch>
                        </a:blipFill>
                      </a:tcPr>
                    </a:tc>
                    <a:extLst>
                      <a:ext uri="{0D108BD9-81ED-4DB2-BD59-A6C34878D82A}">
                        <a16:rowId xmlns:a16="http://schemas.microsoft.com/office/drawing/2014/main" val="1487346183"/>
                      </a:ext>
                    </a:extLst>
                  </a:tr>
                  <a:tr h="335422">
                    <a:tc>
                      <a:txBody>
                        <a:bodyPr/>
                        <a:lstStyle/>
                        <a:p>
                          <a:endParaRPr lang="lv-LV"/>
                        </a:p>
                      </a:txBody>
                      <a:tcPr>
                        <a:blipFill>
                          <a:blip r:embed="rId2"/>
                          <a:stretch>
                            <a:fillRect l="-149" t="-707273" r="-100149" b="-380000"/>
                          </a:stretch>
                        </a:blipFill>
                      </a:tcPr>
                    </a:tc>
                    <a:tc>
                      <a:txBody>
                        <a:bodyPr/>
                        <a:lstStyle/>
                        <a:p>
                          <a:endParaRPr lang="lv-LV"/>
                        </a:p>
                      </a:txBody>
                      <a:tcPr>
                        <a:blipFill>
                          <a:blip r:embed="rId2"/>
                          <a:stretch>
                            <a:fillRect l="-100298" t="-707273" r="-298" b="-380000"/>
                          </a:stretch>
                        </a:blipFill>
                      </a:tcPr>
                    </a:tc>
                    <a:extLst>
                      <a:ext uri="{0D108BD9-81ED-4DB2-BD59-A6C34878D82A}">
                        <a16:rowId xmlns:a16="http://schemas.microsoft.com/office/drawing/2014/main" val="349150952"/>
                      </a:ext>
                    </a:extLst>
                  </a:tr>
                  <a:tr h="444500">
                    <a:tc>
                      <a:txBody>
                        <a:bodyPr/>
                        <a:lstStyle/>
                        <a:p>
                          <a:endParaRPr lang="lv-LV"/>
                        </a:p>
                      </a:txBody>
                      <a:tcPr>
                        <a:blipFill>
                          <a:blip r:embed="rId2"/>
                          <a:stretch>
                            <a:fillRect l="-149" t="-608219" r="-100149" b="-186301"/>
                          </a:stretch>
                        </a:blipFill>
                      </a:tcPr>
                    </a:tc>
                    <a:tc>
                      <a:txBody>
                        <a:bodyPr/>
                        <a:lstStyle/>
                        <a:p>
                          <a:endParaRPr lang="lv-LV"/>
                        </a:p>
                      </a:txBody>
                      <a:tcPr>
                        <a:blipFill>
                          <a:blip r:embed="rId2"/>
                          <a:stretch>
                            <a:fillRect l="-100298" t="-608219" r="-298" b="-186301"/>
                          </a:stretch>
                        </a:blipFill>
                      </a:tcPr>
                    </a:tc>
                    <a:extLst>
                      <a:ext uri="{0D108BD9-81ED-4DB2-BD59-A6C34878D82A}">
                        <a16:rowId xmlns:a16="http://schemas.microsoft.com/office/drawing/2014/main" val="3935864288"/>
                      </a:ext>
                    </a:extLst>
                  </a:tr>
                  <a:tr h="417957">
                    <a:tc>
                      <a:txBody>
                        <a:bodyPr/>
                        <a:lstStyle/>
                        <a:p>
                          <a:endParaRPr lang="lv-LV"/>
                        </a:p>
                      </a:txBody>
                      <a:tcPr>
                        <a:blipFill>
                          <a:blip r:embed="rId2"/>
                          <a:stretch>
                            <a:fillRect l="-149" t="-749275" r="-100149" b="-97101"/>
                          </a:stretch>
                        </a:blipFill>
                      </a:tcPr>
                    </a:tc>
                    <a:tc>
                      <a:txBody>
                        <a:bodyPr/>
                        <a:lstStyle/>
                        <a:p>
                          <a:endParaRPr lang="lv-LV"/>
                        </a:p>
                      </a:txBody>
                      <a:tcPr>
                        <a:blipFill>
                          <a:blip r:embed="rId2"/>
                          <a:stretch>
                            <a:fillRect l="-100298" t="-749275" r="-298" b="-97101"/>
                          </a:stretch>
                        </a:blipFill>
                      </a:tcPr>
                    </a:tc>
                    <a:extLst>
                      <a:ext uri="{0D108BD9-81ED-4DB2-BD59-A6C34878D82A}">
                        <a16:rowId xmlns:a16="http://schemas.microsoft.com/office/drawing/2014/main" val="1715897032"/>
                      </a:ext>
                    </a:extLst>
                  </a:tr>
                  <a:tr h="378039">
                    <a:tc>
                      <a:txBody>
                        <a:bodyPr/>
                        <a:lstStyle/>
                        <a:p>
                          <a:endParaRPr lang="lv-LV"/>
                        </a:p>
                      </a:txBody>
                      <a:tcPr>
                        <a:blipFill>
                          <a:blip r:embed="rId2"/>
                          <a:stretch>
                            <a:fillRect l="-149" t="-945161" r="-100149" b="-8065"/>
                          </a:stretch>
                        </a:blipFill>
                      </a:tcPr>
                    </a:tc>
                    <a:tc>
                      <a:txBody>
                        <a:bodyPr/>
                        <a:lstStyle/>
                        <a:p>
                          <a:endParaRPr lang="lv-LV"/>
                        </a:p>
                      </a:txBody>
                      <a:tcPr>
                        <a:blipFill>
                          <a:blip r:embed="rId2"/>
                          <a:stretch>
                            <a:fillRect l="-100298" t="-945161" r="-298" b="-8065"/>
                          </a:stretch>
                        </a:blipFill>
                      </a:tcPr>
                    </a:tc>
                    <a:extLst>
                      <a:ext uri="{0D108BD9-81ED-4DB2-BD59-A6C34878D82A}">
                        <a16:rowId xmlns:a16="http://schemas.microsoft.com/office/drawing/2014/main" val="2227626639"/>
                      </a:ext>
                    </a:extLst>
                  </a:tr>
                </a:tbl>
              </a:graphicData>
            </a:graphic>
          </p:graphicFrame>
        </mc:Fallback>
      </mc:AlternateContent>
      <mc:AlternateContent xmlns:mc="http://schemas.openxmlformats.org/markup-compatibility/2006" xmlns:a14="http://schemas.microsoft.com/office/drawing/2010/main">
        <mc:Choice Requires="a14">
          <p:sp>
            <p:nvSpPr>
              <p:cNvPr id="5" name="TextBox 4"/>
              <p:cNvSpPr txBox="1"/>
              <p:nvPr/>
            </p:nvSpPr>
            <p:spPr>
              <a:xfrm>
                <a:off x="3516805" y="4515251"/>
                <a:ext cx="184922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ctrlPr>
                            <a:rPr lang="lv-LV" sz="2800" b="0" i="1" smtClean="0">
                              <a:solidFill>
                                <a:schemeClr val="tx2"/>
                              </a:solidFill>
                              <a:latin typeface="Cambria Math" panose="02040503050406030204" pitchFamily="18" charset="0"/>
                            </a:rPr>
                          </m:ctrlPr>
                        </m:dPr>
                        <m:e>
                          <m:r>
                            <a:rPr lang="lv-LV" sz="2800" b="0" i="1" smtClean="0">
                              <a:solidFill>
                                <a:schemeClr val="tx2"/>
                              </a:solidFill>
                              <a:latin typeface="Cambria Math" panose="02040503050406030204" pitchFamily="18" charset="0"/>
                            </a:rPr>
                            <m:t>1</m:t>
                          </m:r>
                        </m:e>
                      </m:d>
                      <m:r>
                        <a:rPr lang="lv-LV" sz="2800" i="1" smtClean="0">
                          <a:solidFill>
                            <a:srgbClr val="FF0000"/>
                          </a:solidFill>
                          <a:latin typeface="Cambria Math" panose="02040503050406030204" pitchFamily="18" charset="0"/>
                        </a:rPr>
                        <m:t>⇔</m:t>
                      </m:r>
                      <m:r>
                        <a:rPr lang="lv-LV" sz="2800" i="1">
                          <a:solidFill>
                            <a:schemeClr val="tx2"/>
                          </a:solidFill>
                          <a:latin typeface="Cambria Math" panose="02040503050406030204" pitchFamily="18" charset="0"/>
                        </a:rPr>
                        <m:t>(2)</m:t>
                      </m:r>
                    </m:oMath>
                  </m:oMathPara>
                </a14:m>
                <a:endParaRPr lang="lv-LV" sz="2800" dirty="0">
                  <a:solidFill>
                    <a:schemeClr val="tx2"/>
                  </a:solidFill>
                </a:endParaRPr>
              </a:p>
            </p:txBody>
          </p:sp>
        </mc:Choice>
        <mc:Fallback xmlns="">
          <p:sp>
            <p:nvSpPr>
              <p:cNvPr id="5" name="TextBox 4"/>
              <p:cNvSpPr txBox="1">
                <a:spLocks noRot="1" noChangeAspect="1" noMove="1" noResize="1" noEditPoints="1" noAdjustHandles="1" noChangeArrowheads="1" noChangeShapeType="1" noTextEdit="1"/>
              </p:cNvSpPr>
              <p:nvPr/>
            </p:nvSpPr>
            <p:spPr>
              <a:xfrm>
                <a:off x="3516805" y="4515251"/>
                <a:ext cx="1849224" cy="523220"/>
              </a:xfrm>
              <a:prstGeom prst="rect">
                <a:avLst/>
              </a:prstGeom>
              <a:blipFill>
                <a:blip r:embed="rId3"/>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165709295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5"/>
            <a:ext cx="4281678" cy="3680145"/>
          </a:xfrm>
        </p:spPr>
        <p:txBody>
          <a:bodyPr>
            <a:noAutofit/>
          </a:bodyPr>
          <a:lstStyle/>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2</a:t>
            </a:r>
            <a:r>
              <a:rPr lang="lv-LV" sz="2400" dirty="0" smtClean="0"/>
              <a:t> t.t.t. ja tā pēdējais cipars dalās ar 2 (jeb beidzas ar pāru ciparu).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4</a:t>
            </a:r>
            <a:r>
              <a:rPr lang="lv-LV" sz="2400" dirty="0" smtClean="0"/>
              <a:t> t.t.t. ja tā pēdējo divu ciparu veidotais skaitlis dalās ar 4 (beidzas ar 00,04,08,12,...,96). </a:t>
            </a:r>
          </a:p>
          <a:p>
            <a:pPr marL="285750" indent="-285750">
              <a:buFont typeface="Webdings" panose="05030102010509060703" pitchFamily="18" charset="2"/>
              <a:buChar char="4"/>
            </a:pPr>
            <a:r>
              <a:rPr lang="lv-LV" sz="2400" dirty="0" smtClean="0"/>
              <a:t>Skaitlis dalās ar </a:t>
            </a:r>
            <a:r>
              <a:rPr lang="lv-LV" sz="2400" b="1" dirty="0" smtClean="0">
                <a:solidFill>
                  <a:srgbClr val="FF0000"/>
                </a:solidFill>
              </a:rPr>
              <a:t>8</a:t>
            </a:r>
            <a:r>
              <a:rPr lang="lv-LV" sz="2400" dirty="0" smtClean="0"/>
              <a:t> t.t.t. ja tā pēdējo trīs ciparu veidotais skaitlis dalās ar 8 (beidzas ar 000,008,016,...,992) </a:t>
            </a:r>
            <a:endParaRPr lang="en-US" sz="2400" dirty="0"/>
          </a:p>
        </p:txBody>
      </p:sp>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smtClean="0">
                            <a:latin typeface="Cambria Math" panose="02040503050406030204" pitchFamily="18" charset="0"/>
                          </a:rPr>
                        </m:ctrlPr>
                      </m:sSupPr>
                      <m:e>
                        <m:r>
                          <a:rPr lang="lv-LV" b="1" i="1" smtClean="0">
                            <a:latin typeface="Cambria Math"/>
                          </a:rPr>
                          <m:t>𝟐</m:t>
                        </m:r>
                      </m:e>
                      <m:sup>
                        <m:r>
                          <a:rPr lang="lv-LV" b="1" i="1" smtClean="0">
                            <a:latin typeface="Cambria Math"/>
                          </a:rPr>
                          <m:t>𝒏</m:t>
                        </m:r>
                      </m:sup>
                    </m:sSup>
                  </m:oMath>
                </a14:m>
                <a:r>
                  <a:rPr lang="lv-LV" dirty="0" smtClean="0"/>
                  <a:t> vai </a:t>
                </a:r>
                <a14:m>
                  <m:oMath xmlns:m="http://schemas.openxmlformats.org/officeDocument/2006/math">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3"/>
                <a:stretch>
                  <a:fillRect l="-1841"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Oval 5"/>
              <p:cNvSpPr/>
              <p:nvPr/>
            </p:nvSpPr>
            <p:spPr>
              <a:xfrm rot="20027059">
                <a:off x="7044600"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𝑓</m:t>
                    </m:r>
                    <m:r>
                      <a:rPr lang="lv-LV" sz="2000" b="0" i="1" dirty="0" smtClean="0">
                        <a:solidFill>
                          <a:schemeClr val="tx2"/>
                        </a:solidFill>
                        <a:latin typeface="Cambria Math"/>
                      </a:rPr>
                      <m:t>(</m:t>
                    </m:r>
                    <m:r>
                      <a:rPr lang="lv-LV" sz="2000" b="0" i="1" dirty="0" smtClean="0">
                        <a:solidFill>
                          <a:schemeClr val="tx2"/>
                        </a:solidFill>
                        <a:latin typeface="Cambria Math"/>
                      </a:rPr>
                      <m:t>𝑥</m:t>
                    </m:r>
                    <m:r>
                      <a:rPr lang="lv-LV" sz="2000" b="0" i="1" dirty="0" smtClean="0">
                        <a:solidFill>
                          <a:schemeClr val="tx2"/>
                        </a:solidFill>
                        <a:latin typeface="Cambria Math"/>
                      </a:rPr>
                      <m:t>)</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6" name="Oval 5"/>
              <p:cNvSpPr>
                <a:spLocks noRot="1" noChangeAspect="1" noMove="1" noResize="1" noEditPoints="1" noAdjustHandles="1" noChangeArrowheads="1" noChangeShapeType="1" noTextEdit="1"/>
              </p:cNvSpPr>
              <p:nvPr/>
            </p:nvSpPr>
            <p:spPr>
              <a:xfrm rot="20027059">
                <a:off x="7044600" y="2104167"/>
                <a:ext cx="2042994" cy="1152742"/>
              </a:xfrm>
              <a:prstGeom prst="ellipse">
                <a:avLst/>
              </a:prstGeom>
              <a:blipFill>
                <a:blip r:embed="rId4"/>
                <a:stretch>
                  <a:fillRect/>
                </a:stretch>
              </a:blipFill>
              <a:ln>
                <a:solidFill>
                  <a:schemeClr val="tx2"/>
                </a:solidFill>
              </a:ln>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369049" y="2235340"/>
                <a:ext cx="93166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sz="4000" smtClean="0">
                          <a:solidFill>
                            <a:srgbClr val="FF0000"/>
                          </a:solidFill>
                        </a:rPr>
                        <m:t>⟺</m:t>
                      </m:r>
                    </m:oMath>
                  </m:oMathPara>
                </a14:m>
                <a:endParaRPr lang="en-US" sz="4000" dirty="0">
                  <a:solidFill>
                    <a:srgbClr val="FF0000"/>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369049" y="2235340"/>
                <a:ext cx="931665" cy="707886"/>
              </a:xfrm>
              <a:prstGeom prst="rect">
                <a:avLst/>
              </a:prstGeom>
              <a:blipFill rotWithShape="1">
                <a:blip r:embed="rId5"/>
                <a:stretch>
                  <a:fillRect/>
                </a:stretch>
              </a:blipFill>
            </p:spPr>
            <p:txBody>
              <a:bodyPr/>
              <a:lstStyle/>
              <a:p>
                <a:r>
                  <a:rPr lang="en-US">
                    <a:noFill/>
                  </a:rPr>
                  <a:t> </a:t>
                </a:r>
              </a:p>
            </p:txBody>
          </p:sp>
        </mc:Fallback>
      </mc:AlternateContent>
      <p:sp>
        <p:nvSpPr>
          <p:cNvPr id="8" name="TextBox 7"/>
          <p:cNvSpPr txBox="1"/>
          <p:nvPr/>
        </p:nvSpPr>
        <p:spPr>
          <a:xfrm>
            <a:off x="6546849" y="2879211"/>
            <a:ext cx="569387" cy="369332"/>
          </a:xfrm>
          <a:prstGeom prst="rect">
            <a:avLst/>
          </a:prstGeom>
          <a:noFill/>
        </p:spPr>
        <p:txBody>
          <a:bodyPr wrap="none" rtlCol="0">
            <a:spAutoFit/>
          </a:bodyPr>
          <a:lstStyle/>
          <a:p>
            <a:r>
              <a:rPr lang="lv-LV" dirty="0" smtClean="0">
                <a:solidFill>
                  <a:schemeClr val="tx2"/>
                </a:solidFill>
              </a:rPr>
              <a:t>t.t.t.</a:t>
            </a:r>
            <a:endParaRPr lang="en-US" dirty="0">
              <a:solidFill>
                <a:schemeClr val="tx2"/>
              </a:solidFill>
            </a:endParaRPr>
          </a:p>
        </p:txBody>
      </p:sp>
      <p:sp>
        <p:nvSpPr>
          <p:cNvPr id="9" name="TextBox 8"/>
          <p:cNvSpPr txBox="1"/>
          <p:nvPr/>
        </p:nvSpPr>
        <p:spPr>
          <a:xfrm>
            <a:off x="5257800" y="1032506"/>
            <a:ext cx="3333750" cy="830997"/>
          </a:xfrm>
          <a:prstGeom prst="rect">
            <a:avLst/>
          </a:prstGeom>
          <a:noFill/>
        </p:spPr>
        <p:txBody>
          <a:bodyPr wrap="square" rtlCol="0">
            <a:spAutoFit/>
          </a:bodyPr>
          <a:lstStyle/>
          <a:p>
            <a:pPr algn="ctr"/>
            <a:r>
              <a:rPr lang="lv-LV" sz="2400" dirty="0" smtClean="0">
                <a:solidFill>
                  <a:schemeClr val="tx2"/>
                </a:solidFill>
              </a:rPr>
              <a:t>Dalāmības pazīmes vispārīgais izskats</a:t>
            </a:r>
            <a:endParaRPr lang="en-US" sz="2400" dirty="0">
              <a:solidFill>
                <a:schemeClr val="tx2"/>
              </a:solidFill>
            </a:endParaRPr>
          </a:p>
        </p:txBody>
      </p:sp>
      <mc:AlternateContent xmlns:mc="http://schemas.openxmlformats.org/markup-compatibility/2006" xmlns:a14="http://schemas.microsoft.com/office/drawing/2010/main">
        <mc:Choice Requires="a14">
          <p:sp>
            <p:nvSpPr>
              <p:cNvPr id="10" name="Oval 9"/>
              <p:cNvSpPr/>
              <p:nvPr/>
            </p:nvSpPr>
            <p:spPr>
              <a:xfrm rot="20027059">
                <a:off x="4591385" y="2104167"/>
                <a:ext cx="2042994" cy="1152742"/>
              </a:xfrm>
              <a:prstGeom prst="ellipse">
                <a:avLst/>
              </a:prstGeom>
              <a:pattFill prst="pct10">
                <a:fgClr>
                  <a:schemeClr val="tx2"/>
                </a:fgClr>
                <a:bgClr>
                  <a:schemeClr val="bg1"/>
                </a:bgClr>
              </a:pattFill>
              <a:ln>
                <a:solidFill>
                  <a:schemeClr val="tx2"/>
                </a:solidFill>
              </a:ln>
            </p:spPr>
            <p:style>
              <a:lnRef idx="1">
                <a:schemeClr val="accent1"/>
              </a:lnRef>
              <a:fillRef idx="3">
                <a:schemeClr val="accent1"/>
              </a:fillRef>
              <a:effectRef idx="2">
                <a:schemeClr val="accent1"/>
              </a:effectRef>
              <a:fontRef idx="minor">
                <a:schemeClr val="lt1"/>
              </a:fontRef>
            </p:style>
            <p:txBody>
              <a:bodyPr rtlCol="0" anchor="ctr"/>
              <a:lstStyle/>
              <a:p>
                <a:pPr algn="ctr"/>
                <a14:m>
                  <m:oMath xmlns:m="http://schemas.openxmlformats.org/officeDocument/2006/math">
                    <m:r>
                      <a:rPr lang="lv-LV" sz="2000" b="0" i="1" dirty="0" smtClean="0">
                        <a:solidFill>
                          <a:schemeClr val="tx2"/>
                        </a:solidFill>
                        <a:latin typeface="Cambria Math"/>
                      </a:rPr>
                      <m:t>𝑥</m:t>
                    </m:r>
                  </m:oMath>
                </a14:m>
                <a:r>
                  <a:rPr lang="lv-LV" sz="2000" b="1" dirty="0" smtClean="0">
                    <a:solidFill>
                      <a:schemeClr val="tx2"/>
                    </a:solidFill>
                  </a:rPr>
                  <a:t> dalās ar </a:t>
                </a:r>
                <a14:m>
                  <m:oMath xmlns:m="http://schemas.openxmlformats.org/officeDocument/2006/math">
                    <m:r>
                      <a:rPr lang="lv-LV" sz="2000" b="1" i="1" dirty="0" smtClean="0">
                        <a:solidFill>
                          <a:srgbClr val="FF0000"/>
                        </a:solidFill>
                        <a:latin typeface="Cambria Math"/>
                      </a:rPr>
                      <m:t>𝒎</m:t>
                    </m:r>
                  </m:oMath>
                </a14:m>
                <a:endParaRPr lang="en-US" sz="2000" b="1" dirty="0">
                  <a:solidFill>
                    <a:srgbClr val="FF0000"/>
                  </a:solidFill>
                </a:endParaRPr>
              </a:p>
            </p:txBody>
          </p:sp>
        </mc:Choice>
        <mc:Fallback xmlns="">
          <p:sp>
            <p:nvSpPr>
              <p:cNvPr id="10" name="Oval 9"/>
              <p:cNvSpPr>
                <a:spLocks noRot="1" noChangeAspect="1" noMove="1" noResize="1" noEditPoints="1" noAdjustHandles="1" noChangeArrowheads="1" noChangeShapeType="1" noTextEdit="1"/>
              </p:cNvSpPr>
              <p:nvPr/>
            </p:nvSpPr>
            <p:spPr>
              <a:xfrm rot="20027059">
                <a:off x="4591385" y="2104167"/>
                <a:ext cx="2042994" cy="1152742"/>
              </a:xfrm>
              <a:prstGeom prst="ellipse">
                <a:avLst/>
              </a:prstGeom>
              <a:blipFill>
                <a:blip r:embed="rId6"/>
                <a:stretch>
                  <a:fillRect/>
                </a:stretch>
              </a:blipFill>
              <a:ln>
                <a:solidFill>
                  <a:schemeClr val="tx2"/>
                </a:solidFill>
              </a:ln>
            </p:spPr>
            <p:txBody>
              <a:bodyPr/>
              <a:lstStyle/>
              <a:p>
                <a:r>
                  <a:rPr lang="lv-LV">
                    <a:noFill/>
                  </a:rPr>
                  <a:t> </a:t>
                </a:r>
              </a:p>
            </p:txBody>
          </p:sp>
        </mc:Fallback>
      </mc:AlternateContent>
    </p:spTree>
    <p:extLst>
      <p:ext uri="{BB962C8B-B14F-4D97-AF65-F5344CB8AC3E}">
        <p14:creationId xmlns:p14="http://schemas.microsoft.com/office/powerpoint/2010/main" val="355569871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347471" y="758506"/>
                <a:ext cx="8456803" cy="697762"/>
              </a:xfrm>
            </p:spPr>
            <p:txBody>
              <a:bodyPr>
                <a:normAutofit/>
              </a:bodyPr>
              <a:lstStyle/>
              <a:p>
                <a:r>
                  <a:rPr lang="lv-LV" sz="1800" dirty="0" smtClean="0"/>
                  <a:t>Dalāmības pazīmes skaitļiem </a:t>
                </a:r>
                <a14:m>
                  <m:oMath xmlns:m="http://schemas.openxmlformats.org/officeDocument/2006/math">
                    <m:r>
                      <a:rPr lang="lv-LV" sz="1800" i="1" dirty="0" smtClean="0">
                        <a:solidFill>
                          <a:srgbClr val="FF0000"/>
                        </a:solidFill>
                        <a:latin typeface="Cambria Math"/>
                      </a:rPr>
                      <m:t>10</m:t>
                    </m:r>
                  </m:oMath>
                </a14:m>
                <a:r>
                  <a:rPr lang="lv-LV" sz="1800" dirty="0" smtClean="0"/>
                  <a:t>, </a:t>
                </a:r>
                <a14:m>
                  <m:oMath xmlns:m="http://schemas.openxmlformats.org/officeDocument/2006/math">
                    <m:r>
                      <a:rPr lang="lv-LV" sz="1800" i="1" dirty="0" smtClean="0">
                        <a:solidFill>
                          <a:srgbClr val="FF0000"/>
                        </a:solidFill>
                        <a:latin typeface="Cambria Math"/>
                      </a:rPr>
                      <m:t>100</m:t>
                    </m:r>
                  </m:oMath>
                </a14:m>
                <a:r>
                  <a:rPr lang="lv-LV" sz="1800" dirty="0" smtClean="0"/>
                  <a:t>, </a:t>
                </a:r>
                <a14:m>
                  <m:oMath xmlns:m="http://schemas.openxmlformats.org/officeDocument/2006/math">
                    <m:r>
                      <a:rPr lang="lv-LV" sz="1800" i="1" dirty="0" smtClean="0">
                        <a:solidFill>
                          <a:srgbClr val="FF0000"/>
                        </a:solidFill>
                        <a:latin typeface="Cambria Math"/>
                      </a:rPr>
                      <m:t>1000</m:t>
                    </m:r>
                  </m:oMath>
                </a14:m>
                <a:r>
                  <a:rPr lang="lv-LV" sz="1800" dirty="0" smtClean="0"/>
                  <a:t>, utt. </a:t>
                </a:r>
              </a:p>
              <a:p>
                <a:r>
                  <a:rPr lang="lv-LV" sz="1800" dirty="0" smtClean="0"/>
                  <a:t>Dalāmības pazīmes skaitļiem </a:t>
                </a:r>
                <a14:m>
                  <m:oMath xmlns:m="http://schemas.openxmlformats.org/officeDocument/2006/math">
                    <m:sSup>
                      <m:sSupPr>
                        <m:ctrlPr>
                          <a:rPr lang="lv-LV" sz="1800" i="1">
                            <a:latin typeface="Cambria Math" panose="02040503050406030204" pitchFamily="18" charset="0"/>
                          </a:rPr>
                        </m:ctrlPr>
                      </m:sSupPr>
                      <m:e>
                        <m:r>
                          <a:rPr lang="lv-LV" sz="1800" i="1">
                            <a:latin typeface="Cambria Math"/>
                          </a:rPr>
                          <m:t>𝟐</m:t>
                        </m:r>
                      </m:e>
                      <m:sup>
                        <m:r>
                          <a:rPr lang="lv-LV" sz="1800" i="1">
                            <a:latin typeface="Cambria Math"/>
                          </a:rPr>
                          <m:t>𝒎</m:t>
                        </m:r>
                      </m:sup>
                    </m:sSup>
                    <m:sSup>
                      <m:sSupPr>
                        <m:ctrlPr>
                          <a:rPr lang="lv-LV" sz="1800" i="1">
                            <a:latin typeface="Cambria Math" panose="02040503050406030204" pitchFamily="18" charset="0"/>
                          </a:rPr>
                        </m:ctrlPr>
                      </m:sSupPr>
                      <m:e>
                        <m:r>
                          <a:rPr lang="lv-LV" sz="1800" i="1">
                            <a:latin typeface="Cambria Math"/>
                          </a:rPr>
                          <m:t>𝟓</m:t>
                        </m:r>
                      </m:e>
                      <m:sup>
                        <m:r>
                          <a:rPr lang="lv-LV" sz="1800" i="1">
                            <a:latin typeface="Cambria Math"/>
                          </a:rPr>
                          <m:t>𝒏</m:t>
                        </m:r>
                      </m:sup>
                    </m:sSup>
                    <m:r>
                      <a:rPr lang="lv-LV" sz="1800" i="1">
                        <a:latin typeface="Cambria Math"/>
                      </a:rPr>
                      <m:t> </m:t>
                    </m:r>
                  </m:oMath>
                </a14:m>
                <a:r>
                  <a:rPr lang="lv-LV" sz="1800" dirty="0" smtClean="0"/>
                  <a:t>no tabuliņas: </a:t>
                </a:r>
              </a:p>
              <a:p>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347471" y="758506"/>
                <a:ext cx="8456803" cy="697762"/>
              </a:xfrm>
              <a:blipFill rotWithShape="1">
                <a:blip r:embed="rId3"/>
                <a:stretch>
                  <a:fillRect l="-1658" t="-10435" b="-69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itle 3"/>
              <p:cNvSpPr>
                <a:spLocks noGrp="1"/>
              </p:cNvSpPr>
              <p:nvPr>
                <p:ph type="title"/>
              </p:nvPr>
            </p:nvSpPr>
            <p:spPr/>
            <p:txBody>
              <a:bodyPr/>
              <a:lstStyle/>
              <a:p>
                <a:r>
                  <a:rPr lang="lv-LV" dirty="0" smtClean="0"/>
                  <a:t>Dalāmības pazīmes skaitļiem </a:t>
                </a:r>
                <a14:m>
                  <m:oMath xmlns:m="http://schemas.openxmlformats.org/officeDocument/2006/math">
                    <m:sSup>
                      <m:sSupPr>
                        <m:ctrlPr>
                          <a:rPr lang="lv-LV" i="1">
                            <a:latin typeface="Cambria Math" panose="02040503050406030204" pitchFamily="18" charset="0"/>
                          </a:rPr>
                        </m:ctrlPr>
                      </m:sSupPr>
                      <m:e>
                        <m:r>
                          <a:rPr lang="lv-LV" i="1">
                            <a:latin typeface="Cambria Math"/>
                          </a:rPr>
                          <m:t>𝟐</m:t>
                        </m:r>
                      </m:e>
                      <m:sup>
                        <m:r>
                          <a:rPr lang="lv-LV" i="1">
                            <a:latin typeface="Cambria Math"/>
                          </a:rPr>
                          <m:t>𝒎</m:t>
                        </m:r>
                      </m:sup>
                    </m:sSup>
                    <m:sSup>
                      <m:sSupPr>
                        <m:ctrlPr>
                          <a:rPr lang="lv-LV" i="1">
                            <a:latin typeface="Cambria Math" panose="02040503050406030204" pitchFamily="18" charset="0"/>
                          </a:rPr>
                        </m:ctrlPr>
                      </m:sSupPr>
                      <m:e>
                        <m:r>
                          <a:rPr lang="lv-LV" i="1">
                            <a:latin typeface="Cambria Math"/>
                          </a:rPr>
                          <m:t>𝟓</m:t>
                        </m:r>
                      </m:e>
                      <m:sup>
                        <m:r>
                          <a:rPr lang="lv-LV" i="1">
                            <a:latin typeface="Cambria Math"/>
                          </a:rPr>
                          <m:t>𝒏</m:t>
                        </m:r>
                      </m:sup>
                    </m:sSup>
                  </m:oMath>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blipFill rotWithShape="1">
                <a:blip r:embed="rId4"/>
                <a:stretch>
                  <a:fillRect l="-1855" t="-19048" b="-95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32</m:t>
                                </m:r>
                              </m:oMath>
                            </m:oMathPara>
                          </a14:m>
                          <a:endParaRPr lang="en-US" sz="2000" dirty="0">
                            <a:solidFill>
                              <a:schemeClr val="tx2"/>
                            </a:solidFill>
                          </a:endParaRPr>
                        </a:p>
                      </a:txBody>
                      <a:tcPr/>
                    </a:tc>
                    <a:extLst>
                      <a:ext uri="{0D108BD9-81ED-4DB2-BD59-A6C34878D82A}">
                        <a16:rowId xmlns:a16="http://schemas.microsoft.com/office/drawing/2014/main" val="10000"/>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160</m:t>
                                </m:r>
                              </m:oMath>
                            </m:oMathPara>
                          </a14:m>
                          <a:endParaRPr lang="en-US" sz="2000" dirty="0">
                            <a:solidFill>
                              <a:schemeClr val="tx2"/>
                            </a:solidFill>
                          </a:endParaRPr>
                        </a:p>
                      </a:txBody>
                      <a:tcPr/>
                    </a:tc>
                    <a:extLst>
                      <a:ext uri="{0D108BD9-81ED-4DB2-BD59-A6C34878D82A}">
                        <a16:rowId xmlns:a16="http://schemas.microsoft.com/office/drawing/2014/main" val="10001"/>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800</m:t>
                                </m:r>
                              </m:oMath>
                            </m:oMathPara>
                          </a14:m>
                          <a:endParaRPr lang="en-US" sz="2000" dirty="0">
                            <a:solidFill>
                              <a:schemeClr val="tx2"/>
                            </a:solidFill>
                          </a:endParaRPr>
                        </a:p>
                      </a:txBody>
                      <a:tcPr/>
                    </a:tc>
                    <a:extLst>
                      <a:ext uri="{0D108BD9-81ED-4DB2-BD59-A6C34878D82A}">
                        <a16:rowId xmlns:a16="http://schemas.microsoft.com/office/drawing/2014/main" val="10002"/>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4000</m:t>
                                </m:r>
                              </m:oMath>
                            </m:oMathPara>
                          </a14:m>
                          <a:endParaRPr lang="en-US" sz="2000" dirty="0">
                            <a:solidFill>
                              <a:schemeClr val="tx2"/>
                            </a:solidFill>
                          </a:endParaRPr>
                        </a:p>
                      </a:txBody>
                      <a:tcPr/>
                    </a:tc>
                    <a:extLst>
                      <a:ext uri="{0D108BD9-81ED-4DB2-BD59-A6C34878D82A}">
                        <a16:rowId xmlns:a16="http://schemas.microsoft.com/office/drawing/2014/main" val="10003"/>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20000</m:t>
                                </m:r>
                              </m:oMath>
                            </m:oMathPara>
                          </a14:m>
                          <a:endParaRPr lang="en-US" sz="2000" dirty="0">
                            <a:solidFill>
                              <a:schemeClr val="tx2"/>
                            </a:solidFill>
                          </a:endParaRPr>
                        </a:p>
                      </a:txBody>
                      <a:tcPr/>
                    </a:tc>
                    <a:extLst>
                      <a:ext uri="{0D108BD9-81ED-4DB2-BD59-A6C34878D82A}">
                        <a16:rowId xmlns:a16="http://schemas.microsoft.com/office/drawing/2014/main" val="10004"/>
                      </a:ext>
                    </a:extLst>
                  </a:tr>
                  <a:tr h="370840">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3125</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6250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12500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25000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50000</m:t>
                                </m:r>
                              </m:oMath>
                            </m:oMathPara>
                          </a14:m>
                          <a:endParaRPr lang="en-US" sz="2000" dirty="0">
                            <a:solidFill>
                              <a:schemeClr val="tx2"/>
                            </a:solidFill>
                          </a:endParaRPr>
                        </a:p>
                      </a:txBody>
                      <a:tcPr/>
                    </a:tc>
                    <a:tc>
                      <a:txBody>
                        <a:bodyPr/>
                        <a:lstStyle/>
                        <a:p>
                          <a:pPr algn="r"/>
                          <a14:m>
                            <m:oMathPara xmlns:m="http://schemas.openxmlformats.org/officeDocument/2006/math">
                              <m:oMathParaPr>
                                <m:jc m:val="centerGroup"/>
                              </m:oMathParaPr>
                              <m:oMath xmlns:m="http://schemas.openxmlformats.org/officeDocument/2006/math">
                                <m:r>
                                  <a:rPr lang="lv-LV" sz="2000" i="1" dirty="0" smtClean="0">
                                    <a:solidFill>
                                      <a:schemeClr val="tx2"/>
                                    </a:solidFill>
                                    <a:latin typeface="Cambria Math"/>
                                  </a:rPr>
                                  <m:t>100000</m:t>
                                </m:r>
                              </m:oMath>
                            </m:oMathPara>
                          </a14:m>
                          <a:endParaRPr lang="en-US" sz="2000" dirty="0">
                            <a:solidFill>
                              <a:schemeClr val="tx2"/>
                            </a:solidFill>
                          </a:endParaRPr>
                        </a:p>
                      </a:txBody>
                      <a:tcPr/>
                    </a:tc>
                    <a:extLst>
                      <a:ext uri="{0D108BD9-81ED-4DB2-BD59-A6C34878D82A}">
                        <a16:rowId xmlns:a16="http://schemas.microsoft.com/office/drawing/2014/main" val="10005"/>
                      </a:ext>
                    </a:extLst>
                  </a:tr>
                </a:tbl>
              </a:graphicData>
            </a:graphic>
          </p:graphicFrame>
        </mc:Choice>
        <mc:Fallback xmlns="">
          <p:graphicFrame>
            <p:nvGraphicFramePr>
              <p:cNvPr id="6" name="Table 5"/>
              <p:cNvGraphicFramePr>
                <a:graphicFrameLocks noGrp="1"/>
              </p:cNvGraphicFramePr>
              <p:nvPr>
                <p:extLst>
                  <p:ext uri="{D42A27DB-BD31-4B8C-83A1-F6EECF244321}">
                    <p14:modId xmlns:p14="http://schemas.microsoft.com/office/powerpoint/2010/main" val="3649339470"/>
                  </p:ext>
                </p:extLst>
              </p:nvPr>
            </p:nvGraphicFramePr>
            <p:xfrm>
              <a:off x="863600" y="1564216"/>
              <a:ext cx="6096000" cy="2377440"/>
            </p:xfrm>
            <a:graphic>
              <a:graphicData uri="http://schemas.openxmlformats.org/drawingml/2006/table">
                <a:tbl>
                  <a:tblPr>
                    <a:tableStyleId>{5C22544A-7EE6-4342-B048-85BDC9FD1C3A}</a:tableStyleId>
                  </a:tblPr>
                  <a:tblGrid>
                    <a:gridCol w="1016000">
                      <a:extLst>
                        <a:ext uri="{9D8B030D-6E8A-4147-A177-3AD203B41FA5}">
                          <a16:colId xmlns:a16="http://schemas.microsoft.com/office/drawing/2014/main" val="20000"/>
                        </a:ext>
                      </a:extLst>
                    </a:gridCol>
                    <a:gridCol w="1016000">
                      <a:extLst>
                        <a:ext uri="{9D8B030D-6E8A-4147-A177-3AD203B41FA5}">
                          <a16:colId xmlns:a16="http://schemas.microsoft.com/office/drawing/2014/main" val="20001"/>
                        </a:ext>
                      </a:extLst>
                    </a:gridCol>
                    <a:gridCol w="1016000">
                      <a:extLst>
                        <a:ext uri="{9D8B030D-6E8A-4147-A177-3AD203B41FA5}">
                          <a16:colId xmlns:a16="http://schemas.microsoft.com/office/drawing/2014/main" val="20002"/>
                        </a:ext>
                      </a:extLst>
                    </a:gridCol>
                    <a:gridCol w="1016000">
                      <a:extLst>
                        <a:ext uri="{9D8B030D-6E8A-4147-A177-3AD203B41FA5}">
                          <a16:colId xmlns:a16="http://schemas.microsoft.com/office/drawing/2014/main" val="20003"/>
                        </a:ext>
                      </a:extLst>
                    </a:gridCol>
                    <a:gridCol w="1016000">
                      <a:extLst>
                        <a:ext uri="{9D8B030D-6E8A-4147-A177-3AD203B41FA5}">
                          <a16:colId xmlns:a16="http://schemas.microsoft.com/office/drawing/2014/main" val="20004"/>
                        </a:ext>
                      </a:extLst>
                    </a:gridCol>
                    <a:gridCol w="1016000">
                      <a:extLst>
                        <a:ext uri="{9D8B030D-6E8A-4147-A177-3AD203B41FA5}">
                          <a16:colId xmlns:a16="http://schemas.microsoft.com/office/drawing/2014/main" val="20005"/>
                        </a:ext>
                      </a:extLst>
                    </a:gridCol>
                  </a:tblGrid>
                  <a:tr h="396240">
                    <a:tc>
                      <a:txBody>
                        <a:bodyPr/>
                        <a:lstStyle/>
                        <a:p>
                          <a:endParaRPr lang="lv-LV"/>
                        </a:p>
                      </a:txBody>
                      <a:tcPr>
                        <a:blipFill>
                          <a:blip r:embed="rId5"/>
                          <a:stretch>
                            <a:fillRect l="-599" t="-1538" r="-500599" b="-504615"/>
                          </a:stretch>
                        </a:blipFill>
                      </a:tcPr>
                    </a:tc>
                    <a:tc>
                      <a:txBody>
                        <a:bodyPr/>
                        <a:lstStyle/>
                        <a:p>
                          <a:endParaRPr lang="lv-LV"/>
                        </a:p>
                      </a:txBody>
                      <a:tcPr>
                        <a:blipFill>
                          <a:blip r:embed="rId5"/>
                          <a:stretch>
                            <a:fillRect l="-100599" t="-1538" r="-400599" b="-504615"/>
                          </a:stretch>
                        </a:blipFill>
                      </a:tcPr>
                    </a:tc>
                    <a:tc>
                      <a:txBody>
                        <a:bodyPr/>
                        <a:lstStyle/>
                        <a:p>
                          <a:endParaRPr lang="lv-LV"/>
                        </a:p>
                      </a:txBody>
                      <a:tcPr>
                        <a:blipFill>
                          <a:blip r:embed="rId5"/>
                          <a:stretch>
                            <a:fillRect l="-200599" t="-1538" r="-300599" b="-504615"/>
                          </a:stretch>
                        </a:blipFill>
                      </a:tcPr>
                    </a:tc>
                    <a:tc>
                      <a:txBody>
                        <a:bodyPr/>
                        <a:lstStyle/>
                        <a:p>
                          <a:endParaRPr lang="lv-LV"/>
                        </a:p>
                      </a:txBody>
                      <a:tcPr>
                        <a:blipFill>
                          <a:blip r:embed="rId5"/>
                          <a:stretch>
                            <a:fillRect l="-302410" t="-1538" r="-202410" b="-504615"/>
                          </a:stretch>
                        </a:blipFill>
                      </a:tcPr>
                    </a:tc>
                    <a:tc>
                      <a:txBody>
                        <a:bodyPr/>
                        <a:lstStyle/>
                        <a:p>
                          <a:endParaRPr lang="lv-LV"/>
                        </a:p>
                      </a:txBody>
                      <a:tcPr>
                        <a:blipFill>
                          <a:blip r:embed="rId5"/>
                          <a:stretch>
                            <a:fillRect l="-400000" t="-1538" r="-101198" b="-504615"/>
                          </a:stretch>
                        </a:blipFill>
                      </a:tcPr>
                    </a:tc>
                    <a:tc>
                      <a:txBody>
                        <a:bodyPr/>
                        <a:lstStyle/>
                        <a:p>
                          <a:endParaRPr lang="lv-LV"/>
                        </a:p>
                      </a:txBody>
                      <a:tcPr>
                        <a:blipFill>
                          <a:blip r:embed="rId5"/>
                          <a:stretch>
                            <a:fillRect l="-500000" t="-1538" r="-1198" b="-504615"/>
                          </a:stretch>
                        </a:blipFill>
                      </a:tcPr>
                    </a:tc>
                    <a:extLst>
                      <a:ext uri="{0D108BD9-81ED-4DB2-BD59-A6C34878D82A}">
                        <a16:rowId xmlns:a16="http://schemas.microsoft.com/office/drawing/2014/main" val="10000"/>
                      </a:ext>
                    </a:extLst>
                  </a:tr>
                  <a:tr h="396240">
                    <a:tc>
                      <a:txBody>
                        <a:bodyPr/>
                        <a:lstStyle/>
                        <a:p>
                          <a:endParaRPr lang="lv-LV"/>
                        </a:p>
                      </a:txBody>
                      <a:tcPr>
                        <a:blipFill>
                          <a:blip r:embed="rId5"/>
                          <a:stretch>
                            <a:fillRect l="-599" t="-101538" r="-500599" b="-404615"/>
                          </a:stretch>
                        </a:blipFill>
                      </a:tcPr>
                    </a:tc>
                    <a:tc>
                      <a:txBody>
                        <a:bodyPr/>
                        <a:lstStyle/>
                        <a:p>
                          <a:endParaRPr lang="lv-LV"/>
                        </a:p>
                      </a:txBody>
                      <a:tcPr>
                        <a:blipFill>
                          <a:blip r:embed="rId5"/>
                          <a:stretch>
                            <a:fillRect l="-100599" t="-101538" r="-400599" b="-404615"/>
                          </a:stretch>
                        </a:blipFill>
                      </a:tcPr>
                    </a:tc>
                    <a:tc>
                      <a:txBody>
                        <a:bodyPr/>
                        <a:lstStyle/>
                        <a:p>
                          <a:endParaRPr lang="lv-LV"/>
                        </a:p>
                      </a:txBody>
                      <a:tcPr>
                        <a:blipFill>
                          <a:blip r:embed="rId5"/>
                          <a:stretch>
                            <a:fillRect l="-200599" t="-101538" r="-300599" b="-404615"/>
                          </a:stretch>
                        </a:blipFill>
                      </a:tcPr>
                    </a:tc>
                    <a:tc>
                      <a:txBody>
                        <a:bodyPr/>
                        <a:lstStyle/>
                        <a:p>
                          <a:endParaRPr lang="lv-LV"/>
                        </a:p>
                      </a:txBody>
                      <a:tcPr>
                        <a:blipFill>
                          <a:blip r:embed="rId5"/>
                          <a:stretch>
                            <a:fillRect l="-302410" t="-101538" r="-202410" b="-404615"/>
                          </a:stretch>
                        </a:blipFill>
                      </a:tcPr>
                    </a:tc>
                    <a:tc>
                      <a:txBody>
                        <a:bodyPr/>
                        <a:lstStyle/>
                        <a:p>
                          <a:endParaRPr lang="lv-LV"/>
                        </a:p>
                      </a:txBody>
                      <a:tcPr>
                        <a:blipFill>
                          <a:blip r:embed="rId5"/>
                          <a:stretch>
                            <a:fillRect l="-400000" t="-101538" r="-101198" b="-404615"/>
                          </a:stretch>
                        </a:blipFill>
                      </a:tcPr>
                    </a:tc>
                    <a:tc>
                      <a:txBody>
                        <a:bodyPr/>
                        <a:lstStyle/>
                        <a:p>
                          <a:endParaRPr lang="lv-LV"/>
                        </a:p>
                      </a:txBody>
                      <a:tcPr>
                        <a:blipFill>
                          <a:blip r:embed="rId5"/>
                          <a:stretch>
                            <a:fillRect l="-500000" t="-101538" r="-1198" b="-404615"/>
                          </a:stretch>
                        </a:blipFill>
                      </a:tcPr>
                    </a:tc>
                    <a:extLst>
                      <a:ext uri="{0D108BD9-81ED-4DB2-BD59-A6C34878D82A}">
                        <a16:rowId xmlns:a16="http://schemas.microsoft.com/office/drawing/2014/main" val="10001"/>
                      </a:ext>
                    </a:extLst>
                  </a:tr>
                  <a:tr h="396240">
                    <a:tc>
                      <a:txBody>
                        <a:bodyPr/>
                        <a:lstStyle/>
                        <a:p>
                          <a:endParaRPr lang="lv-LV"/>
                        </a:p>
                      </a:txBody>
                      <a:tcPr>
                        <a:blipFill>
                          <a:blip r:embed="rId5"/>
                          <a:stretch>
                            <a:fillRect l="-599" t="-198485" r="-500599" b="-298485"/>
                          </a:stretch>
                        </a:blipFill>
                      </a:tcPr>
                    </a:tc>
                    <a:tc>
                      <a:txBody>
                        <a:bodyPr/>
                        <a:lstStyle/>
                        <a:p>
                          <a:endParaRPr lang="lv-LV"/>
                        </a:p>
                      </a:txBody>
                      <a:tcPr>
                        <a:blipFill>
                          <a:blip r:embed="rId5"/>
                          <a:stretch>
                            <a:fillRect l="-100599" t="-198485" r="-400599" b="-298485"/>
                          </a:stretch>
                        </a:blipFill>
                      </a:tcPr>
                    </a:tc>
                    <a:tc>
                      <a:txBody>
                        <a:bodyPr/>
                        <a:lstStyle/>
                        <a:p>
                          <a:endParaRPr lang="lv-LV"/>
                        </a:p>
                      </a:txBody>
                      <a:tcPr>
                        <a:blipFill>
                          <a:blip r:embed="rId5"/>
                          <a:stretch>
                            <a:fillRect l="-200599" t="-198485" r="-300599" b="-298485"/>
                          </a:stretch>
                        </a:blipFill>
                      </a:tcPr>
                    </a:tc>
                    <a:tc>
                      <a:txBody>
                        <a:bodyPr/>
                        <a:lstStyle/>
                        <a:p>
                          <a:endParaRPr lang="lv-LV"/>
                        </a:p>
                      </a:txBody>
                      <a:tcPr>
                        <a:blipFill>
                          <a:blip r:embed="rId5"/>
                          <a:stretch>
                            <a:fillRect l="-302410" t="-198485" r="-202410" b="-298485"/>
                          </a:stretch>
                        </a:blipFill>
                      </a:tcPr>
                    </a:tc>
                    <a:tc>
                      <a:txBody>
                        <a:bodyPr/>
                        <a:lstStyle/>
                        <a:p>
                          <a:endParaRPr lang="lv-LV"/>
                        </a:p>
                      </a:txBody>
                      <a:tcPr>
                        <a:blipFill>
                          <a:blip r:embed="rId5"/>
                          <a:stretch>
                            <a:fillRect l="-400000" t="-198485" r="-101198" b="-298485"/>
                          </a:stretch>
                        </a:blipFill>
                      </a:tcPr>
                    </a:tc>
                    <a:tc>
                      <a:txBody>
                        <a:bodyPr/>
                        <a:lstStyle/>
                        <a:p>
                          <a:endParaRPr lang="lv-LV"/>
                        </a:p>
                      </a:txBody>
                      <a:tcPr>
                        <a:blipFill>
                          <a:blip r:embed="rId5"/>
                          <a:stretch>
                            <a:fillRect l="-500000" t="-198485" r="-1198" b="-298485"/>
                          </a:stretch>
                        </a:blipFill>
                      </a:tcPr>
                    </a:tc>
                    <a:extLst>
                      <a:ext uri="{0D108BD9-81ED-4DB2-BD59-A6C34878D82A}">
                        <a16:rowId xmlns:a16="http://schemas.microsoft.com/office/drawing/2014/main" val="10002"/>
                      </a:ext>
                    </a:extLst>
                  </a:tr>
                  <a:tr h="396240">
                    <a:tc>
                      <a:txBody>
                        <a:bodyPr/>
                        <a:lstStyle/>
                        <a:p>
                          <a:endParaRPr lang="lv-LV"/>
                        </a:p>
                      </a:txBody>
                      <a:tcPr>
                        <a:blipFill>
                          <a:blip r:embed="rId5"/>
                          <a:stretch>
                            <a:fillRect l="-599" t="-303077" r="-500599" b="-203077"/>
                          </a:stretch>
                        </a:blipFill>
                      </a:tcPr>
                    </a:tc>
                    <a:tc>
                      <a:txBody>
                        <a:bodyPr/>
                        <a:lstStyle/>
                        <a:p>
                          <a:endParaRPr lang="lv-LV"/>
                        </a:p>
                      </a:txBody>
                      <a:tcPr>
                        <a:blipFill>
                          <a:blip r:embed="rId5"/>
                          <a:stretch>
                            <a:fillRect l="-100599" t="-303077" r="-400599" b="-203077"/>
                          </a:stretch>
                        </a:blipFill>
                      </a:tcPr>
                    </a:tc>
                    <a:tc>
                      <a:txBody>
                        <a:bodyPr/>
                        <a:lstStyle/>
                        <a:p>
                          <a:endParaRPr lang="lv-LV"/>
                        </a:p>
                      </a:txBody>
                      <a:tcPr>
                        <a:blipFill>
                          <a:blip r:embed="rId5"/>
                          <a:stretch>
                            <a:fillRect l="-200599" t="-303077" r="-300599" b="-203077"/>
                          </a:stretch>
                        </a:blipFill>
                      </a:tcPr>
                    </a:tc>
                    <a:tc>
                      <a:txBody>
                        <a:bodyPr/>
                        <a:lstStyle/>
                        <a:p>
                          <a:endParaRPr lang="lv-LV"/>
                        </a:p>
                      </a:txBody>
                      <a:tcPr>
                        <a:blipFill>
                          <a:blip r:embed="rId5"/>
                          <a:stretch>
                            <a:fillRect l="-302410" t="-303077" r="-202410" b="-203077"/>
                          </a:stretch>
                        </a:blipFill>
                      </a:tcPr>
                    </a:tc>
                    <a:tc>
                      <a:txBody>
                        <a:bodyPr/>
                        <a:lstStyle/>
                        <a:p>
                          <a:endParaRPr lang="lv-LV"/>
                        </a:p>
                      </a:txBody>
                      <a:tcPr>
                        <a:blipFill>
                          <a:blip r:embed="rId5"/>
                          <a:stretch>
                            <a:fillRect l="-400000" t="-303077" r="-101198" b="-203077"/>
                          </a:stretch>
                        </a:blipFill>
                      </a:tcPr>
                    </a:tc>
                    <a:tc>
                      <a:txBody>
                        <a:bodyPr/>
                        <a:lstStyle/>
                        <a:p>
                          <a:endParaRPr lang="lv-LV"/>
                        </a:p>
                      </a:txBody>
                      <a:tcPr>
                        <a:blipFill>
                          <a:blip r:embed="rId5"/>
                          <a:stretch>
                            <a:fillRect l="-500000" t="-303077" r="-1198" b="-203077"/>
                          </a:stretch>
                        </a:blipFill>
                      </a:tcPr>
                    </a:tc>
                    <a:extLst>
                      <a:ext uri="{0D108BD9-81ED-4DB2-BD59-A6C34878D82A}">
                        <a16:rowId xmlns:a16="http://schemas.microsoft.com/office/drawing/2014/main" val="10003"/>
                      </a:ext>
                    </a:extLst>
                  </a:tr>
                  <a:tr h="396240">
                    <a:tc>
                      <a:txBody>
                        <a:bodyPr/>
                        <a:lstStyle/>
                        <a:p>
                          <a:endParaRPr lang="lv-LV"/>
                        </a:p>
                      </a:txBody>
                      <a:tcPr>
                        <a:blipFill>
                          <a:blip r:embed="rId5"/>
                          <a:stretch>
                            <a:fillRect l="-599" t="-403077" r="-500599" b="-103077"/>
                          </a:stretch>
                        </a:blipFill>
                      </a:tcPr>
                    </a:tc>
                    <a:tc>
                      <a:txBody>
                        <a:bodyPr/>
                        <a:lstStyle/>
                        <a:p>
                          <a:endParaRPr lang="lv-LV"/>
                        </a:p>
                      </a:txBody>
                      <a:tcPr>
                        <a:blipFill>
                          <a:blip r:embed="rId5"/>
                          <a:stretch>
                            <a:fillRect l="-100599" t="-403077" r="-400599" b="-103077"/>
                          </a:stretch>
                        </a:blipFill>
                      </a:tcPr>
                    </a:tc>
                    <a:tc>
                      <a:txBody>
                        <a:bodyPr/>
                        <a:lstStyle/>
                        <a:p>
                          <a:endParaRPr lang="lv-LV"/>
                        </a:p>
                      </a:txBody>
                      <a:tcPr>
                        <a:blipFill>
                          <a:blip r:embed="rId5"/>
                          <a:stretch>
                            <a:fillRect l="-200599" t="-403077" r="-300599" b="-103077"/>
                          </a:stretch>
                        </a:blipFill>
                      </a:tcPr>
                    </a:tc>
                    <a:tc>
                      <a:txBody>
                        <a:bodyPr/>
                        <a:lstStyle/>
                        <a:p>
                          <a:endParaRPr lang="lv-LV"/>
                        </a:p>
                      </a:txBody>
                      <a:tcPr>
                        <a:blipFill>
                          <a:blip r:embed="rId5"/>
                          <a:stretch>
                            <a:fillRect l="-302410" t="-403077" r="-202410" b="-103077"/>
                          </a:stretch>
                        </a:blipFill>
                      </a:tcPr>
                    </a:tc>
                    <a:tc>
                      <a:txBody>
                        <a:bodyPr/>
                        <a:lstStyle/>
                        <a:p>
                          <a:endParaRPr lang="lv-LV"/>
                        </a:p>
                      </a:txBody>
                      <a:tcPr>
                        <a:blipFill>
                          <a:blip r:embed="rId5"/>
                          <a:stretch>
                            <a:fillRect l="-400000" t="-403077" r="-101198" b="-103077"/>
                          </a:stretch>
                        </a:blipFill>
                      </a:tcPr>
                    </a:tc>
                    <a:tc>
                      <a:txBody>
                        <a:bodyPr/>
                        <a:lstStyle/>
                        <a:p>
                          <a:endParaRPr lang="lv-LV"/>
                        </a:p>
                      </a:txBody>
                      <a:tcPr>
                        <a:blipFill>
                          <a:blip r:embed="rId5"/>
                          <a:stretch>
                            <a:fillRect l="-500000" t="-403077" r="-1198" b="-103077"/>
                          </a:stretch>
                        </a:blipFill>
                      </a:tcPr>
                    </a:tc>
                    <a:extLst>
                      <a:ext uri="{0D108BD9-81ED-4DB2-BD59-A6C34878D82A}">
                        <a16:rowId xmlns:a16="http://schemas.microsoft.com/office/drawing/2014/main" val="10004"/>
                      </a:ext>
                    </a:extLst>
                  </a:tr>
                  <a:tr h="396240">
                    <a:tc>
                      <a:txBody>
                        <a:bodyPr/>
                        <a:lstStyle/>
                        <a:p>
                          <a:endParaRPr lang="lv-LV"/>
                        </a:p>
                      </a:txBody>
                      <a:tcPr>
                        <a:blipFill>
                          <a:blip r:embed="rId5"/>
                          <a:stretch>
                            <a:fillRect l="-599" t="-503077" r="-500599" b="-3077"/>
                          </a:stretch>
                        </a:blipFill>
                      </a:tcPr>
                    </a:tc>
                    <a:tc>
                      <a:txBody>
                        <a:bodyPr/>
                        <a:lstStyle/>
                        <a:p>
                          <a:endParaRPr lang="lv-LV"/>
                        </a:p>
                      </a:txBody>
                      <a:tcPr>
                        <a:blipFill>
                          <a:blip r:embed="rId5"/>
                          <a:stretch>
                            <a:fillRect l="-100599" t="-503077" r="-400599" b="-3077"/>
                          </a:stretch>
                        </a:blipFill>
                      </a:tcPr>
                    </a:tc>
                    <a:tc>
                      <a:txBody>
                        <a:bodyPr/>
                        <a:lstStyle/>
                        <a:p>
                          <a:endParaRPr lang="lv-LV"/>
                        </a:p>
                      </a:txBody>
                      <a:tcPr>
                        <a:blipFill>
                          <a:blip r:embed="rId5"/>
                          <a:stretch>
                            <a:fillRect l="-200599" t="-503077" r="-300599" b="-3077"/>
                          </a:stretch>
                        </a:blipFill>
                      </a:tcPr>
                    </a:tc>
                    <a:tc>
                      <a:txBody>
                        <a:bodyPr/>
                        <a:lstStyle/>
                        <a:p>
                          <a:endParaRPr lang="lv-LV"/>
                        </a:p>
                      </a:txBody>
                      <a:tcPr>
                        <a:blipFill>
                          <a:blip r:embed="rId5"/>
                          <a:stretch>
                            <a:fillRect l="-302410" t="-503077" r="-202410" b="-3077"/>
                          </a:stretch>
                        </a:blipFill>
                      </a:tcPr>
                    </a:tc>
                    <a:tc>
                      <a:txBody>
                        <a:bodyPr/>
                        <a:lstStyle/>
                        <a:p>
                          <a:endParaRPr lang="lv-LV"/>
                        </a:p>
                      </a:txBody>
                      <a:tcPr>
                        <a:blipFill>
                          <a:blip r:embed="rId5"/>
                          <a:stretch>
                            <a:fillRect l="-400000" t="-503077" r="-101198" b="-3077"/>
                          </a:stretch>
                        </a:blipFill>
                      </a:tcPr>
                    </a:tc>
                    <a:tc>
                      <a:txBody>
                        <a:bodyPr/>
                        <a:lstStyle/>
                        <a:p>
                          <a:endParaRPr lang="lv-LV"/>
                        </a:p>
                      </a:txBody>
                      <a:tcPr>
                        <a:blipFill>
                          <a:blip r:embed="rId5"/>
                          <a:stretch>
                            <a:fillRect l="-500000" t="-503077" r="-1198" b="-3077"/>
                          </a:stretch>
                        </a:blipFill>
                      </a:tcPr>
                    </a:tc>
                    <a:extLst>
                      <a:ext uri="{0D108BD9-81ED-4DB2-BD59-A6C34878D82A}">
                        <a16:rowId xmlns:a16="http://schemas.microsoft.com/office/drawing/2014/main" val="10005"/>
                      </a:ext>
                    </a:extLst>
                  </a:tr>
                </a:tbl>
              </a:graphicData>
            </a:graphic>
          </p:graphicFrame>
        </mc:Fallback>
      </mc:AlternateContent>
      <p:sp>
        <p:nvSpPr>
          <p:cNvPr id="7" name="Rectangle 6"/>
          <p:cNvSpPr/>
          <p:nvPr/>
        </p:nvSpPr>
        <p:spPr>
          <a:xfrm>
            <a:off x="863599" y="3155948"/>
            <a:ext cx="4051301"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4914900" y="1564216"/>
            <a:ext cx="1024467" cy="1964265"/>
          </a:xfrm>
          <a:prstGeom prst="rect">
            <a:avLst/>
          </a:prstGeom>
          <a:solidFill>
            <a:srgbClr val="FF6C0C">
              <a:alpha val="38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3" name="Rectangle 12"/>
              <p:cNvSpPr/>
              <p:nvPr/>
            </p:nvSpPr>
            <p:spPr>
              <a:xfrm>
                <a:off x="863600" y="4174072"/>
                <a:ext cx="1024467" cy="372533"/>
              </a:xfrm>
              <a:prstGeom prst="rect">
                <a:avLst/>
              </a:prstGeom>
              <a:solidFill>
                <a:srgbClr val="FF6C0C">
                  <a:alpha val="35000"/>
                </a:srgbClr>
              </a:solidFill>
            </p:spPr>
            <p:style>
              <a:lnRef idx="1">
                <a:schemeClr val="accent1"/>
              </a:lnRef>
              <a:fillRef idx="3">
                <a:schemeClr val="accent1"/>
              </a:fillRef>
              <a:effectRef idx="2">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lv-LV" sz="2400" i="1" dirty="0" smtClean="0">
                          <a:solidFill>
                            <a:srgbClr val="FF0000"/>
                          </a:solidFill>
                          <a:latin typeface="Cambria Math"/>
                        </a:rPr>
                        <m:t>𝑚</m:t>
                      </m:r>
                    </m:oMath>
                  </m:oMathPara>
                </a14:m>
                <a:endParaRPr lang="en-US" sz="2400" dirty="0">
                  <a:solidFill>
                    <a:srgbClr val="FF0000"/>
                  </a:solidFill>
                </a:endParaRPr>
              </a:p>
            </p:txBody>
          </p:sp>
        </mc:Choice>
        <mc:Fallback xmlns="">
          <p:sp>
            <p:nvSpPr>
              <p:cNvPr id="13" name="Rectangle 12"/>
              <p:cNvSpPr>
                <a:spLocks noRot="1" noChangeAspect="1" noMove="1" noResize="1" noEditPoints="1" noAdjustHandles="1" noChangeArrowheads="1" noChangeShapeType="1" noTextEdit="1"/>
              </p:cNvSpPr>
              <p:nvPr/>
            </p:nvSpPr>
            <p:spPr>
              <a:xfrm>
                <a:off x="863600" y="4174072"/>
                <a:ext cx="1024467" cy="372533"/>
              </a:xfrm>
              <a:prstGeom prst="rect">
                <a:avLst/>
              </a:prstGeom>
              <a:blipFill rotWithShape="1">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1989688" y="4033334"/>
                <a:ext cx="5885842" cy="813941"/>
              </a:xfrm>
              <a:prstGeom prst="rect">
                <a:avLst/>
              </a:prstGeom>
              <a:noFill/>
            </p:spPr>
            <p:txBody>
              <a:bodyPr wrap="none" rtlCol="0">
                <a:spAutoFit/>
              </a:bodyPr>
              <a:lstStyle/>
              <a:p>
                <a:r>
                  <a:rPr lang="lv-LV" dirty="0" smtClean="0">
                    <a:solidFill>
                      <a:schemeClr val="tx2"/>
                    </a:solidFill>
                  </a:rPr>
                  <a:t>Dalāmības pazīme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 skaitlis dalās ar </a:t>
                </a:r>
                <a14:m>
                  <m:oMath xmlns:m="http://schemas.openxmlformats.org/officeDocument/2006/math">
                    <m:r>
                      <a:rPr lang="lv-LV" sz="2400" i="1" dirty="0" smtClean="0">
                        <a:solidFill>
                          <a:srgbClr val="FF0000"/>
                        </a:solidFill>
                        <a:latin typeface="Cambria Math"/>
                      </a:rPr>
                      <m:t>𝑚</m:t>
                    </m:r>
                    <m:r>
                      <a:rPr lang="lv-LV" sz="2400" i="1" dirty="0" smtClean="0">
                        <a:solidFill>
                          <a:srgbClr val="FF0000"/>
                        </a:solidFill>
                        <a:latin typeface="Cambria Math"/>
                      </a:rPr>
                      <m:t> </m:t>
                    </m:r>
                  </m:oMath>
                </a14:m>
                <a:r>
                  <a:rPr lang="lv-LV" dirty="0" smtClean="0">
                    <a:solidFill>
                      <a:schemeClr val="tx2"/>
                    </a:solidFill>
                  </a:rPr>
                  <a:t>t.t.t. ja tā </a:t>
                </a:r>
              </a:p>
              <a:p>
                <a:r>
                  <a:rPr lang="lv-LV" dirty="0" smtClean="0">
                    <a:solidFill>
                      <a:schemeClr val="tx2"/>
                    </a:solidFill>
                  </a:rPr>
                  <a:t>pēdējie 4 cipari dalās ar </a:t>
                </a:r>
                <a14:m>
                  <m:oMath xmlns:m="http://schemas.openxmlformats.org/officeDocument/2006/math">
                    <m:r>
                      <a:rPr lang="lv-LV" sz="2400" i="1" dirty="0" smtClean="0">
                        <a:solidFill>
                          <a:srgbClr val="FF0000"/>
                        </a:solidFill>
                        <a:latin typeface="Cambria Math"/>
                      </a:rPr>
                      <m:t>𝑚</m:t>
                    </m:r>
                  </m:oMath>
                </a14:m>
                <a:r>
                  <a:rPr lang="lv-LV" dirty="0" smtClean="0">
                    <a:solidFill>
                      <a:schemeClr val="tx2"/>
                    </a:solidFill>
                  </a:rPr>
                  <a:t>.  </a:t>
                </a:r>
                <a:endParaRPr lang="en-US" dirty="0">
                  <a:solidFill>
                    <a:schemeClr val="tx2"/>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1989688" y="4033334"/>
                <a:ext cx="5885842" cy="813941"/>
              </a:xfrm>
              <a:prstGeom prst="rect">
                <a:avLst/>
              </a:prstGeom>
              <a:blipFill>
                <a:blip r:embed="rId7"/>
                <a:stretch>
                  <a:fillRect l="-828" b="-9774"/>
                </a:stretch>
              </a:blipFill>
            </p:spPr>
            <p:txBody>
              <a:bodyPr/>
              <a:lstStyle/>
              <a:p>
                <a:r>
                  <a:rPr lang="lv-LV">
                    <a:noFill/>
                  </a:rPr>
                  <a:t> </a:t>
                </a:r>
              </a:p>
            </p:txBody>
          </p:sp>
        </mc:Fallback>
      </mc:AlternateContent>
    </p:spTree>
    <p:extLst>
      <p:ext uri="{BB962C8B-B14F-4D97-AF65-F5344CB8AC3E}">
        <p14:creationId xmlns:p14="http://schemas.microsoft.com/office/powerpoint/2010/main" val="27675083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b="1" dirty="0"/>
                  <a:t>Teorēma</a:t>
                </a:r>
                <a:r>
                  <a:rPr lang="en-US" sz="2400" b="1" dirty="0"/>
                  <a:t>:</a:t>
                </a:r>
                <a:r>
                  <a:rPr lang="lv-LV" sz="2400" dirty="0"/>
                  <a:t>  Apzīmēsim ar </a:t>
                </a:r>
                <a14:m>
                  <m:oMath xmlns:m="http://schemas.openxmlformats.org/officeDocument/2006/math">
                    <m:r>
                      <a:rPr lang="en-US" sz="2400" i="1" dirty="0" smtClean="0">
                        <a:latin typeface="Cambria Math" panose="02040503050406030204" pitchFamily="18" charset="0"/>
                      </a:rPr>
                      <m:t>𝑆</m:t>
                    </m:r>
                    <m:r>
                      <a:rPr lang="en-US" sz="2400" i="1" dirty="0" smtClean="0">
                        <a:latin typeface="Cambria Math" panose="02040503050406030204" pitchFamily="18" charset="0"/>
                      </a:rPr>
                      <m:t>(</m:t>
                    </m:r>
                    <m:r>
                      <a:rPr lang="en-US" sz="2400" i="1" dirty="0" smtClean="0">
                        <a:latin typeface="Cambria Math" panose="02040503050406030204" pitchFamily="18" charset="0"/>
                      </a:rPr>
                      <m:t>𝑛</m:t>
                    </m:r>
                    <m:r>
                      <a:rPr lang="en-US" sz="2400" i="1" dirty="0" smtClean="0">
                        <a:latin typeface="Cambria Math" panose="02040503050406030204" pitchFamily="18" charset="0"/>
                      </a:rPr>
                      <m:t>)</m:t>
                    </m:r>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ciparu summu. Tad</a:t>
                </a:r>
                <a:endParaRPr lang="en-US" sz="2400" dirty="0"/>
              </a:p>
              <a:p>
                <a:pP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𝑆</m:t>
                      </m:r>
                      <m:d>
                        <m:dPr>
                          <m:ctrlPr>
                            <a:rPr lang="en-US" sz="2400" i="1" dirty="0" smtClean="0">
                              <a:latin typeface="Cambria Math" panose="02040503050406030204" pitchFamily="18" charset="0"/>
                            </a:rPr>
                          </m:ctrlPr>
                        </m:dPr>
                        <m:e>
                          <m:r>
                            <a:rPr lang="en-US" sz="2400" i="1" dirty="0" smtClean="0">
                              <a:latin typeface="Cambria Math" panose="02040503050406030204" pitchFamily="18" charset="0"/>
                            </a:rPr>
                            <m:t>𝑛</m:t>
                          </m:r>
                        </m:e>
                      </m:d>
                      <m:r>
                        <a:rPr lang="en-US" sz="2400" i="1" dirty="0" smtClean="0">
                          <a:latin typeface="Cambria Math" panose="02040503050406030204" pitchFamily="18" charset="0"/>
                          <a:ea typeface="Cambria Math" panose="02040503050406030204" pitchFamily="18" charset="0"/>
                        </a:rPr>
                        <m:t>≡</m:t>
                      </m:r>
                      <m:r>
                        <a:rPr lang="en-US" sz="2400" b="0" i="1" dirty="0" smtClean="0">
                          <a:latin typeface="Cambria Math" panose="02040503050406030204" pitchFamily="18" charset="0"/>
                          <a:ea typeface="Cambria Math" panose="02040503050406030204" pitchFamily="18" charset="0"/>
                        </a:rPr>
                        <m:t>𝑛</m:t>
                      </m:r>
                      <m:r>
                        <a:rPr lang="en-US" sz="2400" b="0" i="1" dirty="0" smtClean="0">
                          <a:latin typeface="Cambria Math" panose="02040503050406030204" pitchFamily="18" charset="0"/>
                          <a:ea typeface="Cambria Math" panose="02040503050406030204" pitchFamily="18" charset="0"/>
                        </a:rPr>
                        <m:t> (</m:t>
                      </m:r>
                      <m:r>
                        <m:rPr>
                          <m:sty m:val="p"/>
                        </m:rPr>
                        <a:rPr lang="en-US" sz="2400" b="0" i="0" dirty="0" smtClean="0">
                          <a:latin typeface="Cambria Math" panose="02040503050406030204" pitchFamily="18" charset="0"/>
                          <a:ea typeface="Cambria Math" panose="02040503050406030204" pitchFamily="18" charset="0"/>
                        </a:rPr>
                        <m:t>mod</m:t>
                      </m:r>
                      <m:r>
                        <a:rPr lang="en-US" sz="2400" b="0" i="1" dirty="0" smtClean="0">
                          <a:latin typeface="Cambria Math" panose="02040503050406030204" pitchFamily="18" charset="0"/>
                          <a:ea typeface="Cambria Math" panose="02040503050406030204" pitchFamily="18" charset="0"/>
                        </a:rPr>
                        <m:t> 9)</m:t>
                      </m:r>
                      <m:r>
                        <a:rPr lang="en-US" sz="2400" i="1" dirty="0" smtClean="0">
                          <a:latin typeface="Cambria Math" panose="02040503050406030204" pitchFamily="18" charset="0"/>
                        </a:rPr>
                        <m:t> </m:t>
                      </m:r>
                    </m:oMath>
                  </m:oMathPara>
                </a14:m>
                <a:endParaRPr lang="en-US" sz="2400" dirty="0"/>
              </a:p>
              <a:p>
                <a:r>
                  <a:rPr lang="en-US" sz="2400" b="1" dirty="0"/>
                  <a:t>Pier</a:t>
                </a:r>
                <a:r>
                  <a:rPr lang="lv-LV" sz="2400" b="1" dirty="0"/>
                  <a:t>ādījums:</a:t>
                </a:r>
                <a:r>
                  <a:rPr lang="lv-LV" sz="2400" dirty="0"/>
                  <a:t> Sākotnējais skaitlis ir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−2</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2</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 </a:t>
                </a:r>
              </a:p>
              <a:p>
                <a:r>
                  <a:rPr lang="lv-LV" sz="2400" dirty="0"/>
                  <a:t>=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r>
                      <a:rPr lang="lv-LV" sz="2400" i="1">
                        <a:latin typeface="Cambria Math"/>
                      </a:rPr>
                      <m:t>+</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r>
                          <a:rPr lang="lv-LV" sz="2400" i="1">
                            <a:latin typeface="Cambria Math"/>
                          </a:rPr>
                          <m:t>−1</m:t>
                        </m:r>
                      </m:sup>
                    </m:sSup>
                    <m:r>
                      <a:rPr lang="lv-LV" sz="2400" i="1">
                        <a:latin typeface="Cambria Math"/>
                      </a:rPr>
                      <m:t>+ </m:t>
                    </m:r>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sSup>
                      <m:sSupPr>
                        <m:ctrlPr>
                          <a:rPr lang="lv-LV" sz="2400" i="1">
                            <a:latin typeface="Cambria Math" panose="02040503050406030204" pitchFamily="18" charset="0"/>
                            <a:ea typeface="Cambria Math"/>
                          </a:rPr>
                        </m:ctrlPr>
                      </m:sSupPr>
                      <m:e>
                        <m:r>
                          <a:rPr lang="lv-LV" sz="2400" i="1">
                            <a:latin typeface="Cambria Math"/>
                            <a:ea typeface="Cambria Math"/>
                          </a:rPr>
                          <m:t>10</m:t>
                        </m:r>
                      </m:e>
                      <m:sup>
                        <m:r>
                          <a:rPr lang="lv-LV" sz="2400" i="1">
                            <a:latin typeface="Cambria Math"/>
                            <a:ea typeface="Cambria Math"/>
                          </a:rPr>
                          <m:t>1</m:t>
                        </m:r>
                      </m:sup>
                    </m:sSup>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endParaRPr lang="lv-LV" sz="2400" dirty="0"/>
              </a:p>
              <a:p>
                <a:r>
                  <a:rPr lang="lv-LV" sz="2400" dirty="0"/>
                  <a:t>Ja skaitli aizstāj ar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r>
                      <a:rPr lang="lv-LV" sz="2400" i="1">
                        <a:latin typeface="Cambria Math"/>
                      </a:rPr>
                      <m:t>+ </m:t>
                    </m:r>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r>
                          <a:rPr lang="lv-LV" sz="2400" i="1">
                            <a:latin typeface="Cambria Math"/>
                          </a:rPr>
                          <m:t>−1</m:t>
                        </m:r>
                      </m:sub>
                    </m:sSub>
                    <m:r>
                      <a:rPr lang="lv-LV" sz="2400" i="1">
                        <a:latin typeface="Cambria Math"/>
                      </a:rPr>
                      <m:t>+ </m:t>
                    </m:r>
                    <m:r>
                      <a:rPr lang="lv-LV" sz="2400" i="1">
                        <a:latin typeface="Cambria Math"/>
                        <a:ea typeface="Cambria Math"/>
                      </a:rPr>
                      <m:t>⋯+ </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1</m:t>
                        </m:r>
                      </m:sub>
                    </m:sSub>
                    <m:r>
                      <a:rPr lang="lv-LV" sz="2400" i="1">
                        <a:latin typeface="Cambria Math"/>
                        <a:ea typeface="Cambria Math"/>
                      </a:rPr>
                      <m:t>+</m:t>
                    </m:r>
                    <m:sSub>
                      <m:sSubPr>
                        <m:ctrlPr>
                          <a:rPr lang="lv-LV" sz="2400" i="1">
                            <a:latin typeface="Cambria Math" panose="02040503050406030204" pitchFamily="18" charset="0"/>
                            <a:ea typeface="Cambria Math"/>
                          </a:rPr>
                        </m:ctrlPr>
                      </m:sSubPr>
                      <m:e>
                        <m:r>
                          <a:rPr lang="lv-LV" sz="2400" i="1">
                            <a:latin typeface="Cambria Math"/>
                            <a:ea typeface="Cambria Math"/>
                          </a:rPr>
                          <m:t>𝑎</m:t>
                        </m:r>
                      </m:e>
                      <m:sub>
                        <m:r>
                          <a:rPr lang="lv-LV" sz="2400" i="1">
                            <a:latin typeface="Cambria Math"/>
                            <a:ea typeface="Cambria Math"/>
                          </a:rPr>
                          <m:t>0</m:t>
                        </m:r>
                      </m:sub>
                    </m:sSub>
                  </m:oMath>
                </a14:m>
                <a:r>
                  <a:rPr lang="lv-LV" sz="2400" dirty="0"/>
                  <a:t>, tad reizinātājs pie </a:t>
                </a:r>
                <a14:m>
                  <m:oMath xmlns:m="http://schemas.openxmlformats.org/officeDocument/2006/math">
                    <m:sSub>
                      <m:sSubPr>
                        <m:ctrlPr>
                          <a:rPr lang="lv-LV" sz="2400" i="1">
                            <a:latin typeface="Cambria Math" panose="02040503050406030204" pitchFamily="18" charset="0"/>
                          </a:rPr>
                        </m:ctrlPr>
                      </m:sSubPr>
                      <m:e>
                        <m:r>
                          <a:rPr lang="lv-LV" sz="2400" i="1">
                            <a:latin typeface="Cambria Math"/>
                          </a:rPr>
                          <m:t>𝑎</m:t>
                        </m:r>
                      </m:e>
                      <m:sub>
                        <m:r>
                          <a:rPr lang="lv-LV" sz="2400" i="1">
                            <a:latin typeface="Cambria Math"/>
                          </a:rPr>
                          <m:t>𝑘</m:t>
                        </m:r>
                      </m:sub>
                    </m:sSub>
                  </m:oMath>
                </a14:m>
                <a:r>
                  <a:rPr lang="lv-LV" sz="2400" dirty="0"/>
                  <a:t> bija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a:rPr>
                          <m:t>10</m:t>
                        </m:r>
                      </m:e>
                      <m:sup>
                        <m:r>
                          <a:rPr lang="lv-LV" sz="2400" i="1">
                            <a:latin typeface="Cambria Math"/>
                          </a:rPr>
                          <m:t>𝑘</m:t>
                        </m:r>
                      </m:sup>
                    </m:sSup>
                  </m:oMath>
                </a14:m>
                <a:r>
                  <a:rPr lang="lv-LV" sz="2400" dirty="0"/>
                  <a:t>, bet kļuva </a:t>
                </a:r>
                <a14:m>
                  <m:oMath xmlns:m="http://schemas.openxmlformats.org/officeDocument/2006/math">
                    <m:r>
                      <a:rPr lang="lv-LV" sz="2400" i="1" dirty="0">
                        <a:latin typeface="Cambria Math"/>
                      </a:rPr>
                      <m:t>1</m:t>
                    </m:r>
                  </m:oMath>
                </a14:m>
                <a:r>
                  <a:rPr lang="lv-LV" sz="2400" dirty="0"/>
                  <a:t>. </a:t>
                </a:r>
                <a:r>
                  <a:rPr lang="lv-LV" sz="2400" dirty="0" smtClean="0"/>
                  <a:t> Skaitlim </a:t>
                </a:r>
                <a:r>
                  <a:rPr lang="lv-LV" sz="2400" dirty="0"/>
                  <a:t>samazinoties par </a:t>
                </a:r>
                <a14:m>
                  <m:oMath xmlns:m="http://schemas.openxmlformats.org/officeDocument/2006/math">
                    <m:r>
                      <a:rPr lang="lv-LV" sz="2400" i="1" dirty="0" smtClean="0">
                        <a:latin typeface="Cambria Math" panose="02040503050406030204" pitchFamily="18" charset="0"/>
                      </a:rPr>
                      <m:t>999…9</m:t>
                    </m:r>
                    <m:sSub>
                      <m:sSubPr>
                        <m:ctrlPr>
                          <a:rPr lang="lv-LV" sz="2400" i="1" dirty="0" smtClean="0">
                            <a:latin typeface="Cambria Math" panose="02040503050406030204" pitchFamily="18" charset="0"/>
                          </a:rPr>
                        </m:ctrlPr>
                      </m:sSubPr>
                      <m:e>
                        <m:r>
                          <a:rPr lang="lv-LV" sz="2400" b="0" i="1" dirty="0" smtClean="0">
                            <a:latin typeface="Cambria Math" panose="02040503050406030204" pitchFamily="18" charset="0"/>
                          </a:rPr>
                          <m:t>𝑎</m:t>
                        </m:r>
                      </m:e>
                      <m:sub>
                        <m:r>
                          <a:rPr lang="lv-LV" sz="2400" b="0" i="1" dirty="0" smtClean="0">
                            <a:latin typeface="Cambria Math" panose="02040503050406030204" pitchFamily="18" charset="0"/>
                          </a:rPr>
                          <m:t>𝑘</m:t>
                        </m:r>
                      </m:sub>
                    </m:sSub>
                  </m:oMath>
                </a14:m>
                <a:r>
                  <a:rPr lang="lv-LV" sz="2400" dirty="0"/>
                  <a:t>, atlikums, dalot ar </a:t>
                </a:r>
                <a14:m>
                  <m:oMath xmlns:m="http://schemas.openxmlformats.org/officeDocument/2006/math">
                    <m:r>
                      <a:rPr lang="lv-LV" sz="2400" i="1" dirty="0" smtClean="0">
                        <a:latin typeface="Cambria Math" panose="02040503050406030204" pitchFamily="18" charset="0"/>
                      </a:rPr>
                      <m:t>9</m:t>
                    </m:r>
                  </m:oMath>
                </a14:m>
                <a:r>
                  <a:rPr lang="lv-LV" sz="2400" dirty="0"/>
                  <a:t>, nemainās</a:t>
                </a:r>
                <a:r>
                  <a:rPr lang="lv-LV" sz="2400" dirty="0" smtClean="0"/>
                  <a:t>.</a:t>
                </a:r>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9</a:t>
            </a:r>
            <a:endParaRPr lang="en-US" dirty="0"/>
          </a:p>
        </p:txBody>
      </p:sp>
    </p:spTree>
    <p:extLst>
      <p:ext uri="{BB962C8B-B14F-4D97-AF65-F5344CB8AC3E}">
        <p14:creationId xmlns:p14="http://schemas.microsoft.com/office/powerpoint/2010/main" val="3039877079"/>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b="1" dirty="0" smtClean="0"/>
                  <a:t>Piemērs 1: </a:t>
                </a:r>
                <a:r>
                  <a:rPr lang="lv-LV" sz="2400" dirty="0" smtClean="0"/>
                  <a:t>Kāds </a:t>
                </a:r>
                <a:r>
                  <a:rPr lang="lv-LV" sz="2400" dirty="0"/>
                  <a:t>ir mazākais skaitlis, kas dod atlikumu </a:t>
                </a:r>
                <a14:m>
                  <m:oMath xmlns:m="http://schemas.openxmlformats.org/officeDocument/2006/math">
                    <m:r>
                      <a:rPr lang="lv-LV" sz="2400" i="1" dirty="0" smtClean="0">
                        <a:latin typeface="Cambria Math" panose="02040503050406030204" pitchFamily="18" charset="0"/>
                      </a:rPr>
                      <m:t>7</m:t>
                    </m:r>
                  </m:oMath>
                </a14:m>
                <a:r>
                  <a:rPr lang="lv-LV" sz="2400" dirty="0"/>
                  <a:t>, dalot ar </a:t>
                </a:r>
                <a14:m>
                  <m:oMath xmlns:m="http://schemas.openxmlformats.org/officeDocument/2006/math">
                    <m:r>
                      <a:rPr lang="lv-LV" sz="2400" i="1" dirty="0" smtClean="0">
                        <a:latin typeface="Cambria Math" panose="02040503050406030204" pitchFamily="18" charset="0"/>
                      </a:rPr>
                      <m:t>9</m:t>
                    </m:r>
                  </m:oMath>
                </a14:m>
                <a:r>
                  <a:rPr lang="lv-LV" sz="2400" dirty="0"/>
                  <a:t>, bet šī skaitļa ciparu summa ir lielāka nekā </a:t>
                </a:r>
                <a14:m>
                  <m:oMath xmlns:m="http://schemas.openxmlformats.org/officeDocument/2006/math">
                    <m:r>
                      <a:rPr lang="lv-LV" sz="2400" i="1" dirty="0" smtClean="0">
                        <a:latin typeface="Cambria Math" panose="02040503050406030204" pitchFamily="18" charset="0"/>
                      </a:rPr>
                      <m:t>7</m:t>
                    </m:r>
                  </m:oMath>
                </a14:m>
                <a:r>
                  <a:rPr lang="lv-LV" sz="2400" dirty="0"/>
                  <a:t>?</a:t>
                </a:r>
                <a:endParaRPr lang="en-US" sz="2400" dirty="0"/>
              </a:p>
              <a:p>
                <a:endParaRPr lang="lv-LV" sz="2400" b="1" dirty="0">
                  <a:solidFill>
                    <a:srgbClr val="FF0000"/>
                  </a:solidFill>
                </a:endParaRPr>
              </a:p>
              <a:p>
                <a:r>
                  <a:rPr lang="lv-LV" sz="2400" b="1" dirty="0" smtClean="0"/>
                  <a:t>Piemērs 2: </a:t>
                </a:r>
                <a:r>
                  <a:rPr lang="lv-LV" sz="2400" dirty="0" smtClean="0"/>
                  <a:t>Kāds </a:t>
                </a:r>
                <a:r>
                  <a:rPr lang="lv-LV" sz="2400" dirty="0"/>
                  <a:t>ir mazākais skaitlis </a:t>
                </a:r>
                <a14:m>
                  <m:oMath xmlns:m="http://schemas.openxmlformats.org/officeDocument/2006/math">
                    <m:r>
                      <a:rPr lang="lv-LV" sz="2400" i="1" dirty="0">
                        <a:latin typeface="Cambria Math" panose="02040503050406030204" pitchFamily="18" charset="0"/>
                      </a:rPr>
                      <m:t>𝑛</m:t>
                    </m:r>
                  </m:oMath>
                </a14:m>
                <a:r>
                  <a:rPr lang="lv-LV" sz="2400" dirty="0"/>
                  <a:t>, kura ciparu summa </a:t>
                </a:r>
                <a:br>
                  <a:rPr lang="lv-LV" sz="2400" dirty="0"/>
                </a:br>
                <a14:m>
                  <m:oMath xmlns:m="http://schemas.openxmlformats.org/officeDocument/2006/math">
                    <m:r>
                      <a:rPr lang="lv-LV" sz="2400" i="1">
                        <a:latin typeface="Cambria Math" panose="02040503050406030204" pitchFamily="18" charset="0"/>
                      </a:rPr>
                      <m:t>𝑆</m:t>
                    </m:r>
                    <m:d>
                      <m:dPr>
                        <m:ctrlPr>
                          <a:rPr lang="lv-LV" sz="2400" i="1">
                            <a:latin typeface="Cambria Math" panose="02040503050406030204" pitchFamily="18" charset="0"/>
                          </a:rPr>
                        </m:ctrlPr>
                      </m:dPr>
                      <m:e>
                        <m:r>
                          <a:rPr lang="lv-LV" sz="2400" i="1">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≥79</m:t>
                    </m:r>
                  </m:oMath>
                </a14:m>
                <a:r>
                  <a:rPr lang="lv-LV" sz="2400" dirty="0"/>
                  <a:t>? </a:t>
                </a:r>
                <a:endParaRPr lang="en-US" sz="2400" dirty="0"/>
              </a:p>
              <a:p>
                <a:r>
                  <a:rPr lang="lv-LV" sz="2400" dirty="0" smtClean="0"/>
                  <a:t>(Kurš ir pirmais tāds </a:t>
                </a:r>
                <a14:m>
                  <m:oMath xmlns:m="http://schemas.openxmlformats.org/officeDocument/2006/math">
                    <m:r>
                      <a:rPr lang="lv-LV" sz="2400" i="1" dirty="0" smtClean="0">
                        <a:latin typeface="Cambria Math" panose="02040503050406030204" pitchFamily="18" charset="0"/>
                      </a:rPr>
                      <m:t>𝑛</m:t>
                    </m:r>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rPr>
                      <m:t>7 (</m:t>
                    </m:r>
                    <m:r>
                      <m:rPr>
                        <m:sty m:val="p"/>
                      </m:rPr>
                      <a:rPr lang="lv-LV" sz="2400" b="0" i="0" dirty="0" smtClean="0">
                        <a:latin typeface="Cambria Math" panose="02040503050406030204" pitchFamily="18" charset="0"/>
                      </a:rPr>
                      <m:t>mod</m:t>
                    </m:r>
                    <m:r>
                      <a:rPr lang="lv-LV" sz="2400" b="0" i="1" dirty="0" smtClean="0">
                        <a:latin typeface="Cambria Math" panose="02040503050406030204" pitchFamily="18" charset="0"/>
                      </a:rPr>
                      <m:t> 9)</m:t>
                    </m:r>
                  </m:oMath>
                </a14:m>
                <a:r>
                  <a:rPr lang="lv-LV" sz="2400" dirty="0" smtClean="0"/>
                  <a:t>, kam ciparu summas jāsaskaita vismaz divas reizes, pirms iegūst 7).</a:t>
                </a:r>
                <a:endParaRPr lang="lv-LV"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6" name="Title 5"/>
          <p:cNvSpPr>
            <a:spLocks noGrp="1"/>
          </p:cNvSpPr>
          <p:nvPr>
            <p:ph type="title"/>
          </p:nvPr>
        </p:nvSpPr>
        <p:spPr/>
        <p:txBody>
          <a:bodyPr/>
          <a:lstStyle/>
          <a:p>
            <a:r>
              <a:rPr lang="lv-LV" dirty="0"/>
              <a:t>Dalāmības pazīmes</a:t>
            </a:r>
            <a:endParaRPr lang="en-US" dirty="0"/>
          </a:p>
        </p:txBody>
      </p:sp>
    </p:spTree>
    <p:extLst>
      <p:ext uri="{BB962C8B-B14F-4D97-AF65-F5344CB8AC3E}">
        <p14:creationId xmlns:p14="http://schemas.microsoft.com/office/powerpoint/2010/main" val="1926122237"/>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lstStyle/>
              <a:p>
                <a:r>
                  <a:rPr lang="lv-LV" dirty="0" smtClean="0"/>
                  <a:t>Ja ciparu summa pāru pozīcijās sakrīt ar ciparu summu nepāru pozīcijās: </a:t>
                </a:r>
              </a:p>
              <a:p>
                <a:r>
                  <a:rPr lang="lv-LV" dirty="0" smtClean="0"/>
                  <a:t>3</a:t>
                </a:r>
                <a:r>
                  <a:rPr lang="lv-LV" dirty="0" smtClean="0">
                    <a:solidFill>
                      <a:srgbClr val="FF0000"/>
                    </a:solidFill>
                  </a:rPr>
                  <a:t>3</a:t>
                </a:r>
                <a:r>
                  <a:rPr lang="lv-LV" dirty="0" smtClean="0"/>
                  <a:t>,   </a:t>
                </a:r>
                <a:r>
                  <a:rPr lang="lv-LV" dirty="0" smtClean="0">
                    <a:solidFill>
                      <a:srgbClr val="FF0000"/>
                    </a:solidFill>
                  </a:rPr>
                  <a:t>1</a:t>
                </a:r>
                <a:r>
                  <a:rPr lang="lv-LV" dirty="0" smtClean="0"/>
                  <a:t>4</a:t>
                </a:r>
                <a:r>
                  <a:rPr lang="lv-LV" dirty="0" smtClean="0">
                    <a:solidFill>
                      <a:srgbClr val="FF0000"/>
                    </a:solidFill>
                  </a:rPr>
                  <a:t>3</a:t>
                </a:r>
                <a:r>
                  <a:rPr lang="lv-LV" dirty="0" smtClean="0"/>
                  <a:t>,   1</a:t>
                </a:r>
                <a:r>
                  <a:rPr lang="lv-LV" dirty="0" smtClean="0">
                    <a:solidFill>
                      <a:srgbClr val="FF0000"/>
                    </a:solidFill>
                  </a:rPr>
                  <a:t>3</a:t>
                </a:r>
                <a:r>
                  <a:rPr lang="lv-LV" dirty="0" smtClean="0"/>
                  <a:t>3</a:t>
                </a:r>
                <a:r>
                  <a:rPr lang="lv-LV" dirty="0" smtClean="0">
                    <a:solidFill>
                      <a:srgbClr val="FF0000"/>
                    </a:solidFill>
                  </a:rPr>
                  <a:t>1</a:t>
                </a:r>
                <a:r>
                  <a:rPr lang="lv-LV" dirty="0" smtClean="0"/>
                  <a:t>...</a:t>
                </a:r>
              </a:p>
              <a:p>
                <a:endParaRPr lang="lv-LV" dirty="0" smtClean="0"/>
              </a:p>
              <a:p>
                <a:r>
                  <a:rPr lang="lv-LV" dirty="0" smtClean="0"/>
                  <a:t>Arī </a:t>
                </a:r>
                <a:r>
                  <a:rPr lang="lv-LV" dirty="0" smtClean="0">
                    <a:solidFill>
                      <a:srgbClr val="FF0000"/>
                    </a:solidFill>
                  </a:rPr>
                  <a:t>1</a:t>
                </a:r>
                <a:r>
                  <a:rPr lang="lv-LV" dirty="0" smtClean="0"/>
                  <a:t>6</a:t>
                </a:r>
                <a:r>
                  <a:rPr lang="lv-LV" dirty="0" smtClean="0">
                    <a:solidFill>
                      <a:srgbClr val="FF0000"/>
                    </a:solidFill>
                  </a:rPr>
                  <a:t>8</a:t>
                </a:r>
                <a:r>
                  <a:rPr lang="lv-LV" dirty="0" smtClean="0"/>
                  <a:t>0</a:t>
                </a:r>
                <a:r>
                  <a:rPr lang="lv-LV" dirty="0" smtClean="0">
                    <a:solidFill>
                      <a:srgbClr val="FF0000"/>
                    </a:solidFill>
                  </a:rPr>
                  <a:t>8</a:t>
                </a:r>
                <a:r>
                  <a:rPr lang="lv-LV" dirty="0" smtClean="0"/>
                  <a:t> dalās ar 11. </a:t>
                </a:r>
              </a:p>
              <a:p>
                <a:r>
                  <a:rPr lang="lv-LV" dirty="0" smtClean="0"/>
                  <a:t>Sarkano ciparu summa =17</a:t>
                </a:r>
              </a:p>
              <a:p>
                <a:r>
                  <a:rPr lang="lv-LV" dirty="0" smtClean="0"/>
                  <a:t>Melno ciparu summa = 6.</a:t>
                </a:r>
              </a:p>
              <a:p>
                <a:r>
                  <a:rPr lang="lv-LV" dirty="0" smtClean="0"/>
                  <a:t>Nav vienādas, tomēr </a:t>
                </a:r>
                <a14:m>
                  <m:oMath xmlns:m="http://schemas.openxmlformats.org/officeDocument/2006/math">
                    <m:d>
                      <m:dPr>
                        <m:begChr m:val="|"/>
                        <m:endChr m:val="|"/>
                        <m:ctrlPr>
                          <a:rPr lang="lv-LV" i="1" smtClean="0">
                            <a:latin typeface="Cambria Math" panose="02040503050406030204" pitchFamily="18" charset="0"/>
                          </a:rPr>
                        </m:ctrlPr>
                      </m:dPr>
                      <m:e>
                        <m:r>
                          <a:rPr lang="lv-LV" b="0" i="1" smtClean="0">
                            <a:latin typeface="Cambria Math" panose="02040503050406030204" pitchFamily="18" charset="0"/>
                          </a:rPr>
                          <m:t>17−6</m:t>
                        </m:r>
                      </m:e>
                    </m:d>
                    <m:r>
                      <a:rPr lang="lv-LV" b="0" i="1" smtClean="0">
                        <a:latin typeface="Cambria Math" panose="02040503050406030204" pitchFamily="18" charset="0"/>
                      </a:rPr>
                      <m:t>=11</m:t>
                    </m:r>
                  </m:oMath>
                </a14:m>
                <a:r>
                  <a:rPr lang="lv-LV" dirty="0" smtClean="0"/>
                  <a:t> dalās ar </a:t>
                </a:r>
                <a14:m>
                  <m:oMath xmlns:m="http://schemas.openxmlformats.org/officeDocument/2006/math">
                    <m:r>
                      <a:rPr lang="lv-LV" i="1" dirty="0" smtClean="0">
                        <a:latin typeface="Cambria Math" panose="02040503050406030204" pitchFamily="18" charset="0"/>
                      </a:rPr>
                      <m:t>11</m:t>
                    </m:r>
                  </m:oMath>
                </a14:m>
                <a:r>
                  <a:rPr lang="lv-LV" dirty="0" smtClean="0"/>
                  <a:t>.</a:t>
                </a:r>
                <a:endParaRPr lang="lv-LV"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Dalāmība ar 11</a:t>
            </a:r>
            <a:endParaRPr lang="lv-LV" dirty="0"/>
          </a:p>
        </p:txBody>
      </p:sp>
    </p:spTree>
    <p:extLst>
      <p:ext uri="{BB962C8B-B14F-4D97-AF65-F5344CB8AC3E}">
        <p14:creationId xmlns:p14="http://schemas.microsoft.com/office/powerpoint/2010/main" val="3209726506"/>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Apzīmēsim ar </a:t>
                </a:r>
                <a14:m>
                  <m:oMath xmlns:m="http://schemas.openxmlformats.org/officeDocument/2006/math">
                    <m:sSub>
                      <m:sSubPr>
                        <m:ctrlPr>
                          <a:rPr lang="lv-LV" sz="2400" b="0" i="1" dirty="0" smtClean="0">
                            <a:latin typeface="Cambria Math" panose="02040503050406030204" pitchFamily="18" charset="0"/>
                          </a:rPr>
                        </m:ctrlPr>
                      </m:sSubPr>
                      <m:e>
                        <m:r>
                          <a:rPr lang="lv-LV" sz="2400" b="0" i="1" dirty="0" smtClean="0">
                            <a:latin typeface="Cambria Math" panose="02040503050406030204" pitchFamily="18" charset="0"/>
                          </a:rPr>
                          <m:t>𝑆</m:t>
                        </m:r>
                      </m:e>
                      <m:sub>
                        <m:r>
                          <a:rPr lang="lv-LV" sz="2400" b="0" i="1" dirty="0" smtClean="0">
                            <a:latin typeface="Cambria Math" panose="02040503050406030204" pitchFamily="18" charset="0"/>
                          </a:rPr>
                          <m:t>0</m:t>
                        </m:r>
                      </m:sub>
                    </m:sSub>
                    <m:d>
                      <m:dPr>
                        <m:ctrlPr>
                          <a:rPr lang="lv-LV" sz="2400" b="0" i="1" dirty="0" smtClean="0">
                            <a:latin typeface="Cambria Math" panose="02040503050406030204" pitchFamily="18" charset="0"/>
                          </a:rPr>
                        </m:ctrlPr>
                      </m:dPr>
                      <m:e>
                        <m:r>
                          <a:rPr lang="lv-LV" sz="2400" b="0" i="1" dirty="0" smtClean="0">
                            <a:latin typeface="Cambria Math" panose="02040503050406030204" pitchFamily="18" charset="0"/>
                          </a:rPr>
                          <m:t>𝑛</m:t>
                        </m:r>
                      </m:e>
                    </m:d>
                  </m:oMath>
                </a14:m>
                <a:r>
                  <a:rPr lang="lv-LV" sz="2400" dirty="0"/>
                  <a:t> skaitļa </a:t>
                </a:r>
                <a14:m>
                  <m:oMath xmlns:m="http://schemas.openxmlformats.org/officeDocument/2006/math">
                    <m:r>
                      <a:rPr lang="lv-LV" sz="2400" i="1" dirty="0" smtClean="0">
                        <a:latin typeface="Cambria Math" panose="02040503050406030204" pitchFamily="18" charset="0"/>
                      </a:rPr>
                      <m:t>𝑛</m:t>
                    </m:r>
                  </m:oMath>
                </a14:m>
                <a:r>
                  <a:rPr lang="lv-LV" sz="2400" dirty="0"/>
                  <a:t> vienu cipars plus simtu cipars plus desmittūkstošu cipars utt.  </a:t>
                </a:r>
                <a:br>
                  <a:rPr lang="lv-LV" sz="2400" dirty="0"/>
                </a:br>
                <a:r>
                  <a:rPr lang="lv-LV" sz="2400" dirty="0"/>
                  <a:t>Ar </a:t>
                </a:r>
                <a14:m>
                  <m:oMath xmlns:m="http://schemas.openxmlformats.org/officeDocument/2006/math">
                    <m:sSub>
                      <m:sSubPr>
                        <m:ctrlPr>
                          <a:rPr lang="lv-LV" sz="2400" i="1" dirty="0">
                            <a:latin typeface="Cambria Math" panose="02040503050406030204" pitchFamily="18" charset="0"/>
                          </a:rPr>
                        </m:ctrlPr>
                      </m:sSubPr>
                      <m:e>
                        <m:r>
                          <a:rPr lang="lv-LV" sz="2400" i="1" dirty="0">
                            <a:latin typeface="Cambria Math" panose="02040503050406030204" pitchFamily="18" charset="0"/>
                          </a:rPr>
                          <m:t>𝑆</m:t>
                        </m:r>
                      </m:e>
                      <m:sub>
                        <m:r>
                          <a:rPr lang="lv-LV" sz="2400" b="0" i="1" dirty="0" smtClean="0">
                            <a:latin typeface="Cambria Math" panose="02040503050406030204" pitchFamily="18" charset="0"/>
                          </a:rPr>
                          <m:t>1</m:t>
                        </m:r>
                      </m:sub>
                    </m:sSub>
                    <m:d>
                      <m:dPr>
                        <m:ctrlPr>
                          <a:rPr lang="lv-LV" sz="2400" i="1" dirty="0">
                            <a:latin typeface="Cambria Math" panose="02040503050406030204" pitchFamily="18" charset="0"/>
                          </a:rPr>
                        </m:ctrlPr>
                      </m:dPr>
                      <m:e>
                        <m:r>
                          <a:rPr lang="lv-LV" sz="2400" i="1" dirty="0">
                            <a:latin typeface="Cambria Math" panose="02040503050406030204" pitchFamily="18" charset="0"/>
                          </a:rPr>
                          <m:t>𝑛</m:t>
                        </m:r>
                      </m:e>
                    </m:d>
                  </m:oMath>
                </a14:m>
                <a:r>
                  <a:rPr lang="lv-LV" sz="2400" dirty="0"/>
                  <a:t> apzīmēsim skaitļa n ciparu summu atlikušajās pozīcijās (desmitu cipars plus tūkstošu cipars plus simttūkstošu cipars, utt.). Piemēram, skaitlim </a:t>
                </a:r>
                <a14:m>
                  <m:oMath xmlns:m="http://schemas.openxmlformats.org/officeDocument/2006/math">
                    <m:r>
                      <a:rPr lang="lv-LV" sz="2400" i="1" dirty="0" smtClean="0">
                        <a:latin typeface="Cambria Math" panose="02040503050406030204" pitchFamily="18" charset="0"/>
                      </a:rPr>
                      <m:t>14641</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=1+6+1=8</m:t>
                    </m:r>
                  </m:oMath>
                </a14:m>
                <a:r>
                  <a:rPr lang="lv-LV" sz="2400" dirty="0"/>
                  <a:t> un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14641</m:t>
                        </m:r>
                      </m:e>
                    </m:d>
                    <m:r>
                      <a:rPr lang="lv-LV" sz="2400" b="0" i="1" smtClean="0">
                        <a:latin typeface="Cambria Math" panose="02040503050406030204" pitchFamily="18" charset="0"/>
                      </a:rPr>
                      <m:t>=4+4=8</m:t>
                    </m:r>
                  </m:oMath>
                </a14:m>
                <a:r>
                  <a:rPr lang="lv-LV" sz="2400" dirty="0"/>
                  <a:t>. </a:t>
                </a:r>
              </a:p>
              <a:p>
                <a:r>
                  <a:rPr lang="lv-LV" sz="2400" b="1" dirty="0"/>
                  <a:t>Teorēma: </a:t>
                </a:r>
                <a:r>
                  <a:rPr lang="lv-LV" sz="2400" dirty="0"/>
                  <a:t>Katram </a:t>
                </a:r>
                <a14:m>
                  <m:oMath xmlns:m="http://schemas.openxmlformats.org/officeDocument/2006/math">
                    <m:r>
                      <a:rPr lang="lv-LV" sz="2400" i="1" dirty="0" smtClean="0">
                        <a:latin typeface="Cambria Math" panose="02040503050406030204" pitchFamily="18" charset="0"/>
                      </a:rPr>
                      <m:t>𝑛</m:t>
                    </m:r>
                  </m:oMath>
                </a14:m>
                <a:r>
                  <a:rPr lang="lv-LV" sz="2400" dirty="0"/>
                  <a:t>, </a:t>
                </a:r>
                <a14:m>
                  <m:oMath xmlns:m="http://schemas.openxmlformats.org/officeDocument/2006/math">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0</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b="0" i="1" smtClean="0">
                        <a:latin typeface="Cambria Math" panose="02040503050406030204" pitchFamily="18" charset="0"/>
                      </a:rPr>
                      <m:t>−</m:t>
                    </m:r>
                    <m:sSub>
                      <m:sSubPr>
                        <m:ctrlPr>
                          <a:rPr lang="lv-LV" sz="2400" b="0" i="1" smtClean="0">
                            <a:latin typeface="Cambria Math" panose="02040503050406030204" pitchFamily="18" charset="0"/>
                          </a:rPr>
                        </m:ctrlPr>
                      </m:sSubPr>
                      <m:e>
                        <m:r>
                          <a:rPr lang="lv-LV" sz="2400" b="0" i="1" smtClean="0">
                            <a:latin typeface="Cambria Math" panose="02040503050406030204" pitchFamily="18" charset="0"/>
                          </a:rPr>
                          <m:t>𝑆</m:t>
                        </m:r>
                      </m:e>
                      <m:sub>
                        <m:r>
                          <a:rPr lang="lv-LV" sz="2400" b="0" i="1" smtClean="0">
                            <a:latin typeface="Cambria Math" panose="02040503050406030204" pitchFamily="18" charset="0"/>
                          </a:rPr>
                          <m:t>1</m:t>
                        </m:r>
                      </m:sub>
                    </m:sSub>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𝑛</m:t>
                        </m:r>
                      </m:e>
                    </m:d>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11)</m:t>
                    </m:r>
                  </m:oMath>
                </a14:m>
                <a:r>
                  <a:rPr lang="lv-LV" sz="2400" dirty="0"/>
                  <a:t>.</a:t>
                </a:r>
                <a:endParaRPr lang="lv-LV" sz="2400" dirty="0" smtClean="0"/>
              </a:p>
              <a:p>
                <a:endParaRPr lang="lv-LV"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Vispārināta dalāmības pazīme ar 11</a:t>
            </a:r>
            <a:endParaRPr lang="en-US" dirty="0"/>
          </a:p>
        </p:txBody>
      </p:sp>
    </p:spTree>
    <p:extLst>
      <p:ext uri="{BB962C8B-B14F-4D97-AF65-F5344CB8AC3E}">
        <p14:creationId xmlns:p14="http://schemas.microsoft.com/office/powerpoint/2010/main" val="433357821"/>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Kongruences klase (mod 9) kā invariants</a:t>
            </a:r>
            <a:endParaRPr lang="lv-LV" dirty="0"/>
          </a:p>
        </p:txBody>
      </p:sp>
      <mc:AlternateContent xmlns:mc="http://schemas.openxmlformats.org/markup-compatibility/2006" xmlns:a14="http://schemas.microsoft.com/office/drawing/2010/main">
        <mc:Choice Requires="a14">
          <p:sp>
            <p:nvSpPr>
              <p:cNvPr id="4" name="Content Placeholder 5"/>
              <p:cNvSpPr>
                <a:spLocks noGrp="1"/>
              </p:cNvSpPr>
              <p:nvPr>
                <p:ph idx="1"/>
              </p:nvPr>
            </p:nvSpPr>
            <p:spPr/>
            <p:txBody>
              <a:bodyPr>
                <a:noAutofit/>
              </a:bodyPr>
              <a:lstStyle/>
              <a:p>
                <a:r>
                  <a:rPr lang="lv-LV" sz="2000" dirty="0" smtClean="0">
                    <a:solidFill>
                      <a:srgbClr val="3333FF"/>
                    </a:solidFill>
                    <a:ea typeface="Cambria Math" panose="02040503050406030204" pitchFamily="18" charset="0"/>
                  </a:rPr>
                  <a:t>Eilera funkcijas vērtība: </a:t>
                </a:r>
                <a14:m>
                  <m:oMath xmlns:m="http://schemas.openxmlformats.org/officeDocument/2006/math">
                    <m:r>
                      <a:rPr lang="lv-LV"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9</m:t>
                        </m:r>
                      </m:e>
                    </m:d>
                    <m:r>
                      <a:rPr lang="lv-LV" sz="2000" b="0" i="1" smtClean="0">
                        <a:latin typeface="Cambria Math" panose="02040503050406030204" pitchFamily="18" charset="0"/>
                        <a:ea typeface="Cambria Math" panose="02040503050406030204" pitchFamily="18" charset="0"/>
                      </a:rPr>
                      <m:t>=9−3=6</m:t>
                    </m:r>
                  </m:oMath>
                </a14:m>
                <a:r>
                  <a:rPr lang="lv-LV" sz="2000" i="1" dirty="0" smtClean="0">
                    <a:latin typeface="Cambria Math" panose="02040503050406030204" pitchFamily="18" charset="0"/>
                  </a:rPr>
                  <a:t>.  (1,2,4,5,7,8)</a:t>
                </a:r>
              </a:p>
              <a:p>
                <a:r>
                  <a:rPr lang="lv-LV" sz="2000" dirty="0" smtClean="0">
                    <a:ea typeface="Cambria Math" panose="02040503050406030204" pitchFamily="18" charset="0"/>
                  </a:rPr>
                  <a:t>Pakāpes bāzi dalām (ar atlikumu) ar 9, bet kāpinātāju ar 6:</a:t>
                </a:r>
                <a:endParaRPr lang="lv-LV" sz="2000" i="1" dirty="0" smtClean="0">
                  <a:latin typeface="Cambria Math" panose="02040503050406030204" pitchFamily="18" charset="0"/>
                </a:endParaRPr>
              </a:p>
              <a:p>
                <a:pPr marL="285750" indent="-285750">
                  <a:buFont typeface="Webdings" panose="05030102010509060703" pitchFamily="18" charset="2"/>
                  <a:buChar char="4"/>
                </a:pPr>
                <a14:m>
                  <m:oMath xmlns:m="http://schemas.openxmlformats.org/officeDocument/2006/math">
                    <m:sSup>
                      <m:sSupPr>
                        <m:ctrlPr>
                          <a:rPr lang="en-US"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2012</m:t>
                        </m:r>
                      </m:sup>
                    </m:sSup>
                    <m:r>
                      <a:rPr lang="lv-LV" sz="2000" i="1">
                        <a:latin typeface="Cambria Math" panose="02040503050406030204" pitchFamily="18" charset="0"/>
                      </a:rPr>
                      <m:t>=</m:t>
                    </m:r>
                    <m:sSup>
                      <m:sSupPr>
                        <m:ctrlPr>
                          <a:rPr lang="lv-LV" sz="2000" i="1">
                            <a:latin typeface="Cambria Math" panose="02040503050406030204" pitchFamily="18" charset="0"/>
                          </a:rPr>
                        </m:ctrlPr>
                      </m:sSupPr>
                      <m:e>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oMath>
                </a14:m>
                <a:endParaRPr lang="lv-LV" sz="2000" dirty="0" smtClean="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2010</m:t>
                        </m:r>
                      </m:sup>
                    </m:sSup>
                    <m:r>
                      <a:rPr lang="lv-LV" sz="2000" b="0" i="1" smtClean="0">
                        <a:latin typeface="Cambria Math" panose="02040503050406030204" pitchFamily="18" charset="0"/>
                      </a:rPr>
                      <m:t>=</m:t>
                    </m:r>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sSup>
                              <m:sSupPr>
                                <m:ctrlPr>
                                  <a:rPr lang="lv-LV" sz="2000" b="0" i="1" smtClean="0">
                                    <a:latin typeface="Cambria Math" panose="02040503050406030204" pitchFamily="18" charset="0"/>
                                  </a:rPr>
                                </m:ctrlPr>
                              </m:sSupPr>
                              <m:e>
                                <m:d>
                                  <m:dPr>
                                    <m:ctrlPr>
                                      <a:rPr lang="lv-LV" sz="2000" b="0" i="1" smtClean="0">
                                        <a:latin typeface="Cambria Math" panose="02040503050406030204" pitchFamily="18" charset="0"/>
                                      </a:rPr>
                                    </m:ctrlPr>
                                  </m:dPr>
                                  <m:e>
                                    <m:r>
                                      <a:rPr lang="lv-LV" sz="2000" b="0" i="1" smtClean="0">
                                        <a:latin typeface="Cambria Math" panose="02040503050406030204" pitchFamily="18" charset="0"/>
                                      </a:rPr>
                                      <m:t>9</m:t>
                                    </m:r>
                                    <m:r>
                                      <a:rPr lang="lv-LV" sz="2000" b="0" i="1" smtClean="0">
                                        <a:latin typeface="Cambria Math" panose="02040503050406030204" pitchFamily="18" charset="0"/>
                                      </a:rPr>
                                      <m:t>𝑘</m:t>
                                    </m:r>
                                    <m:r>
                                      <a:rPr lang="lv-LV" sz="2000" b="0" i="1" smtClean="0">
                                        <a:latin typeface="Cambria Math" panose="02040503050406030204" pitchFamily="18" charset="0"/>
                                      </a:rPr>
                                      <m:t>+5</m:t>
                                    </m:r>
                                  </m:e>
                                </m:d>
                              </m:e>
                              <m:sup>
                                <m:r>
                                  <a:rPr lang="lv-LV" sz="2000" b="0" i="1" smtClean="0">
                                    <a:latin typeface="Cambria Math" panose="02040503050406030204" pitchFamily="18" charset="0"/>
                                  </a:rPr>
                                  <m:t>6</m:t>
                                </m:r>
                              </m:sup>
                            </m:sSup>
                          </m:e>
                        </m:d>
                      </m:e>
                      <m:sup>
                        <m:r>
                          <a:rPr lang="lv-LV" sz="2000" b="0" i="1" smtClean="0">
                            <a:latin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m:t>
                    </m:r>
                    <m:sSup>
                      <m:sSupPr>
                        <m:ctrlPr>
                          <a:rPr lang="lv-LV" sz="2000" b="0" i="1" smtClean="0">
                            <a:latin typeface="Cambria Math" panose="02040503050406030204" pitchFamily="18" charset="0"/>
                            <a:ea typeface="Cambria Math" panose="02040503050406030204" pitchFamily="18" charset="0"/>
                          </a:rPr>
                        </m:ctrlPr>
                      </m:sSupPr>
                      <m:e>
                        <m:r>
                          <a:rPr lang="lv-LV" sz="2000" b="0" i="1" smtClean="0">
                            <a:latin typeface="Cambria Math" panose="02040503050406030204" pitchFamily="18" charset="0"/>
                            <a:ea typeface="Cambria Math" panose="02040503050406030204" pitchFamily="18" charset="0"/>
                          </a:rPr>
                          <m:t>1</m:t>
                        </m:r>
                      </m:e>
                      <m:sup>
                        <m:r>
                          <a:rPr lang="lv-LV" sz="2000" b="0" i="1" smtClean="0">
                            <a:latin typeface="Cambria Math" panose="02040503050406030204" pitchFamily="18" charset="0"/>
                            <a:ea typeface="Cambria Math" panose="02040503050406030204" pitchFamily="18" charset="0"/>
                          </a:rPr>
                          <m:t>335</m:t>
                        </m:r>
                      </m:sup>
                    </m:sSup>
                    <m:r>
                      <a:rPr lang="lv-LV" sz="2000" b="0" i="1" smtClean="0">
                        <a:latin typeface="Cambria Math" panose="02040503050406030204" pitchFamily="18" charset="0"/>
                        <a:ea typeface="Cambria Math" panose="02040503050406030204" pitchFamily="18" charset="0"/>
                      </a:rPr>
                      <m:t>=1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sSup>
                      <m:sSupPr>
                        <m:ctrlPr>
                          <a:rPr lang="lv-LV" sz="2000" i="1">
                            <a:latin typeface="Cambria Math" panose="02040503050406030204" pitchFamily="18" charset="0"/>
                          </a:rPr>
                        </m:ctrlPr>
                      </m:sSupPr>
                      <m:e>
                        <m:d>
                          <m:dPr>
                            <m:ctrlPr>
                              <a:rPr lang="lv-LV" sz="2000" i="1">
                                <a:latin typeface="Cambria Math" panose="02040503050406030204" pitchFamily="18" charset="0"/>
                              </a:rPr>
                            </m:ctrlPr>
                          </m:dPr>
                          <m:e>
                            <m:r>
                              <a:rPr lang="lv-LV" sz="2000" i="1">
                                <a:latin typeface="Cambria Math" panose="02040503050406030204" pitchFamily="18" charset="0"/>
                              </a:rPr>
                              <m:t>9</m:t>
                            </m:r>
                            <m:r>
                              <a:rPr lang="lv-LV" sz="2000" i="1">
                                <a:latin typeface="Cambria Math" panose="02040503050406030204" pitchFamily="18" charset="0"/>
                              </a:rPr>
                              <m:t>𝑘</m:t>
                            </m:r>
                            <m:r>
                              <a:rPr lang="lv-LV" sz="2000" i="1">
                                <a:latin typeface="Cambria Math" panose="02040503050406030204" pitchFamily="18" charset="0"/>
                              </a:rPr>
                              <m:t>+5</m:t>
                            </m:r>
                          </m:e>
                        </m:d>
                      </m:e>
                      <m:sup>
                        <m:r>
                          <a:rPr lang="lv-LV" sz="2000" i="1">
                            <a:latin typeface="Cambria Math" panose="02040503050406030204" pitchFamily="18" charset="0"/>
                          </a:rPr>
                          <m:t>2</m:t>
                        </m:r>
                      </m:sup>
                    </m:sSup>
                    <m:r>
                      <a:rPr lang="lv-LV" sz="2000" i="1">
                        <a:latin typeface="Cambria Math" panose="02040503050406030204" pitchFamily="18" charset="0"/>
                        <a:ea typeface="Cambria Math" panose="02040503050406030204" pitchFamily="18" charset="0"/>
                      </a:rPr>
                      <m:t>≡</m:t>
                    </m:r>
                    <m:r>
                      <a:rPr lang="lv-LV" sz="2000" i="1" dirty="0" smtClean="0">
                        <a:latin typeface="Cambria Math" panose="02040503050406030204" pitchFamily="18" charset="0"/>
                      </a:rPr>
                      <m:t>25</m:t>
                    </m:r>
                    <m:r>
                      <a:rPr lang="lv-LV" sz="2000" i="1" dirty="0" smtClean="0">
                        <a:latin typeface="Cambria Math" panose="02040503050406030204" pitchFamily="18" charset="0"/>
                        <a:ea typeface="Cambria Math" panose="02040503050406030204" pitchFamily="18" charset="0"/>
                      </a:rPr>
                      <m:t>≡</m:t>
                    </m:r>
                    <m:r>
                      <a:rPr lang="lv-LV" sz="2000" b="0" i="1" dirty="0" smtClean="0">
                        <a:latin typeface="Cambria Math" panose="02040503050406030204" pitchFamily="18" charset="0"/>
                        <a:ea typeface="Cambria Math" panose="02040503050406030204" pitchFamily="18" charset="0"/>
                      </a:rPr>
                      <m:t>7 (</m:t>
                    </m:r>
                    <m:r>
                      <m:rPr>
                        <m:sty m:val="p"/>
                      </m:rPr>
                      <a:rPr lang="lv-LV" sz="2000" b="0" i="0" dirty="0" smtClean="0">
                        <a:latin typeface="Cambria Math" panose="02040503050406030204" pitchFamily="18" charset="0"/>
                        <a:ea typeface="Cambria Math" panose="02040503050406030204" pitchFamily="18" charset="0"/>
                      </a:rPr>
                      <m:t>mod</m:t>
                    </m:r>
                    <m:r>
                      <a:rPr lang="lv-LV" sz="2000" b="0" i="1" dirty="0" smtClean="0">
                        <a:latin typeface="Cambria Math" panose="02040503050406030204" pitchFamily="18" charset="0"/>
                        <a:ea typeface="Cambria Math" panose="02040503050406030204" pitchFamily="18" charset="0"/>
                      </a:rPr>
                      <m:t> 9)</m:t>
                    </m:r>
                  </m:oMath>
                </a14:m>
                <a:endParaRPr lang="lv-LV" sz="2000" dirty="0"/>
              </a:p>
              <a:p>
                <a:pPr marL="285750" indent="-285750">
                  <a:buFont typeface="Webdings" panose="05030102010509060703" pitchFamily="18" charset="2"/>
                  <a:buChar char="4"/>
                </a:pPr>
                <a14:m>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r>
                      <a:rPr lang="lv-LV" sz="2000" i="1" dirty="0" smtClean="0">
                        <a:latin typeface="Cambria Math" panose="02040503050406030204" pitchFamily="18" charset="0"/>
                      </a:rPr>
                      <m:t>𝑆</m:t>
                    </m:r>
                    <m:r>
                      <a:rPr lang="lv-LV" sz="2000" i="1" dirty="0" smtClean="0">
                        <a:latin typeface="Cambria Math" panose="02040503050406030204" pitchFamily="18" charset="0"/>
                      </a:rPr>
                      <m:t>(</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2012</m:t>
                        </m:r>
                      </m:e>
                      <m:sup>
                        <m:r>
                          <a:rPr lang="lv-LV" sz="2000" b="0" i="1" dirty="0" smtClean="0">
                            <a:latin typeface="Cambria Math" panose="02040503050406030204" pitchFamily="18" charset="0"/>
                          </a:rPr>
                          <m:t>2012</m:t>
                        </m:r>
                      </m:sup>
                    </m:sSup>
                    <m:r>
                      <a:rPr lang="lv-LV" sz="2000" i="1" dirty="0" smtClean="0">
                        <a:latin typeface="Cambria Math" panose="02040503050406030204" pitchFamily="18" charset="0"/>
                      </a:rPr>
                      <m:t>)))</m:t>
                    </m:r>
                  </m:oMath>
                </a14:m>
                <a:r>
                  <a:rPr lang="lv-LV" sz="2000" dirty="0"/>
                  <a:t> arī dod atlikumu </a:t>
                </a:r>
                <a14:m>
                  <m:oMath xmlns:m="http://schemas.openxmlformats.org/officeDocument/2006/math">
                    <m:r>
                      <a:rPr lang="lv-LV" sz="2000" i="1" dirty="0" smtClean="0">
                        <a:latin typeface="Cambria Math" panose="02040503050406030204" pitchFamily="18" charset="0"/>
                      </a:rPr>
                      <m:t>7</m:t>
                    </m:r>
                  </m:oMath>
                </a14:m>
                <a:r>
                  <a:rPr lang="lv-LV" sz="2000" dirty="0"/>
                  <a:t>, dalot ar </a:t>
                </a:r>
                <a14:m>
                  <m:oMath xmlns:m="http://schemas.openxmlformats.org/officeDocument/2006/math">
                    <m:r>
                      <a:rPr lang="lv-LV" sz="2000" i="1" dirty="0" smtClean="0">
                        <a:latin typeface="Cambria Math" panose="02040503050406030204" pitchFamily="18" charset="0"/>
                      </a:rPr>
                      <m:t>9</m:t>
                    </m:r>
                  </m:oMath>
                </a14:m>
                <a:r>
                  <a:rPr lang="lv-LV" sz="2000" dirty="0"/>
                  <a:t>. </a:t>
                </a:r>
              </a:p>
              <a:p>
                <a:r>
                  <a:rPr lang="lv-LV" sz="2000" dirty="0" smtClean="0"/>
                  <a:t>Visos šajos pārveidojumos nemainās kongruence (mod 9)</a:t>
                </a:r>
                <a:endParaRPr lang="lv-LV" sz="2000" dirty="0"/>
              </a:p>
            </p:txBody>
          </p:sp>
        </mc:Choice>
        <mc:Fallback xmlns="">
          <p:sp>
            <p:nvSpPr>
              <p:cNvPr id="4" name="Content Placeholder 5"/>
              <p:cNvSpPr>
                <a:spLocks noGrp="1" noRot="1" noChangeAspect="1" noMove="1" noResize="1" noEditPoints="1" noAdjustHandles="1" noChangeArrowheads="1" noChangeShapeType="1" noTextEdit="1"/>
              </p:cNvSpPr>
              <p:nvPr>
                <p:ph idx="1"/>
              </p:nvPr>
            </p:nvSpPr>
            <p:spPr>
              <a:blipFill>
                <a:blip r:embed="rId2"/>
                <a:stretch>
                  <a:fillRect l="-1802" t="-2152"/>
                </a:stretch>
              </a:blipFill>
            </p:spPr>
            <p:txBody>
              <a:bodyPr/>
              <a:lstStyle/>
              <a:p>
                <a:r>
                  <a:rPr lang="lv-LV">
                    <a:noFill/>
                  </a:rPr>
                  <a:t> </a:t>
                </a:r>
              </a:p>
            </p:txBody>
          </p:sp>
        </mc:Fallback>
      </mc:AlternateContent>
    </p:spTree>
    <p:extLst>
      <p:ext uri="{BB962C8B-B14F-4D97-AF65-F5344CB8AC3E}">
        <p14:creationId xmlns:p14="http://schemas.microsoft.com/office/powerpoint/2010/main" val="4032411907"/>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13593257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Skaitļa decimālpierakstu sauc par </a:t>
                </a:r>
                <a:r>
                  <a:rPr lang="lv-LV" sz="2400" i="1" dirty="0">
                    <a:solidFill>
                      <a:srgbClr val="0070C0"/>
                    </a:solidFill>
                  </a:rPr>
                  <a:t>palindromu</a:t>
                </a:r>
                <a:r>
                  <a:rPr lang="lv-LV" sz="2400" dirty="0"/>
                  <a:t>, ja ciparu virkne ir identiska, to lasot no abiem galiem. Piemēram, </a:t>
                </a:r>
                <a14:m>
                  <m:oMath xmlns:m="http://schemas.openxmlformats.org/officeDocument/2006/math">
                    <m:r>
                      <a:rPr lang="lv-LV" sz="2400" i="1" dirty="0">
                        <a:latin typeface="Cambria Math"/>
                      </a:rPr>
                      <m:t>44</m:t>
                    </m:r>
                  </m:oMath>
                </a14:m>
                <a:r>
                  <a:rPr lang="lv-LV" sz="2400" dirty="0"/>
                  <a:t> un </a:t>
                </a:r>
                <a14:m>
                  <m:oMath xmlns:m="http://schemas.openxmlformats.org/officeDocument/2006/math">
                    <m:r>
                      <a:rPr lang="lv-LV" sz="2400" i="1" dirty="0">
                        <a:latin typeface="Cambria Math"/>
                      </a:rPr>
                      <m:t>121</m:t>
                    </m:r>
                  </m:oMath>
                </a14:m>
                <a:r>
                  <a:rPr lang="lv-LV" sz="2400" dirty="0"/>
                  <a:t> ir palindromi, bet </a:t>
                </a:r>
                <a14:m>
                  <m:oMath xmlns:m="http://schemas.openxmlformats.org/officeDocument/2006/math">
                    <m:r>
                      <a:rPr lang="lv-LV" sz="2400" i="1" dirty="0">
                        <a:latin typeface="Cambria Math"/>
                      </a:rPr>
                      <m:t>1431 </m:t>
                    </m:r>
                  </m:oMath>
                </a14:m>
                <a:r>
                  <a:rPr lang="lv-LV" sz="2400" dirty="0"/>
                  <a:t>nav, jo no otra gala lasot ir cits skaitlis </a:t>
                </a:r>
                <a14:m>
                  <m:oMath xmlns:m="http://schemas.openxmlformats.org/officeDocument/2006/math">
                    <m:r>
                      <a:rPr lang="lv-LV" sz="2400" i="1" dirty="0">
                        <a:latin typeface="Cambria Math"/>
                      </a:rPr>
                      <m:t>1341</m:t>
                    </m:r>
                  </m:oMath>
                </a14:m>
                <a:r>
                  <a:rPr lang="lv-LV" sz="2400" dirty="0"/>
                  <a:t>.  </a:t>
                </a:r>
              </a:p>
              <a:p>
                <a:endParaRPr lang="lv-LV" sz="2400" dirty="0"/>
              </a:p>
              <a:p>
                <a:r>
                  <a:rPr lang="lv-LV" sz="2400" b="1" dirty="0"/>
                  <a:t>Jautājums: (a) </a:t>
                </a:r>
                <a:r>
                  <a:rPr lang="lv-LV" sz="2400" dirty="0"/>
                  <a:t>Vai piecciparu palindroms var būt pirmskaitlis?</a:t>
                </a:r>
                <a:endParaRPr lang="en-US" sz="2400" dirty="0"/>
              </a:p>
              <a:p>
                <a:r>
                  <a:rPr lang="en-US" sz="2400" dirty="0"/>
                  <a:t>J</a:t>
                </a:r>
                <a:r>
                  <a:rPr lang="lv-LV" sz="2400" dirty="0"/>
                  <a:t>ā/Nē </a:t>
                </a:r>
                <a:br>
                  <a:rPr lang="lv-LV" sz="2400" dirty="0"/>
                </a:br>
                <a:r>
                  <a:rPr lang="lv-LV" sz="2400" b="1" dirty="0"/>
                  <a:t>(b) </a:t>
                </a:r>
                <a:r>
                  <a:rPr lang="lv-LV" sz="2400" dirty="0"/>
                  <a:t>Vai sešciparu palindroms var būt pirmskaitlis?</a:t>
                </a:r>
              </a:p>
              <a:p>
                <a:r>
                  <a:rPr lang="lv-LV" sz="2400" dirty="0"/>
                  <a:t>Jā/Nē</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r="-2379" b="-2649"/>
                </a:stretch>
              </a:blipFill>
            </p:spPr>
            <p:txBody>
              <a:bodyPr/>
              <a:lstStyle/>
              <a:p>
                <a:r>
                  <a:rPr lang="en-US">
                    <a:noFill/>
                  </a:rPr>
                  <a:t> </a:t>
                </a:r>
              </a:p>
            </p:txBody>
          </p:sp>
        </mc:Fallback>
      </mc:AlternateContent>
      <p:sp>
        <p:nvSpPr>
          <p:cNvPr id="3" name="Title 2"/>
          <p:cNvSpPr>
            <a:spLocks noGrp="1"/>
          </p:cNvSpPr>
          <p:nvPr>
            <p:ph type="title"/>
          </p:nvPr>
        </p:nvSpPr>
        <p:spPr/>
        <p:txBody>
          <a:bodyPr/>
          <a:lstStyle/>
          <a:p>
            <a:r>
              <a:rPr lang="lv-LV" dirty="0" smtClean="0"/>
              <a:t>Palindromi</a:t>
            </a:r>
            <a:endParaRPr lang="en-US" dirty="0"/>
          </a:p>
        </p:txBody>
      </p:sp>
    </p:spTree>
    <p:extLst>
      <p:ext uri="{BB962C8B-B14F-4D97-AF65-F5344CB8AC3E}">
        <p14:creationId xmlns:p14="http://schemas.microsoft.com/office/powerpoint/2010/main" val="19409849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pPr/>
                <a:r>
                  <a:rPr lang="lv-LV" sz="2400" b="1" dirty="0" smtClean="0"/>
                  <a:t>Piemērs: </a:t>
                </a:r>
                <a:r>
                  <a:rPr lang="lv-LV" sz="2400" dirty="0"/>
                  <a:t>Pēc kārtas izrakstīti visu naturālo skaitļu (no 1 līdz </a:t>
                </a:r>
                <a:r>
                  <a:rPr lang="lv-LV" sz="2400" dirty="0" smtClean="0"/>
                  <a:t>2016) </a:t>
                </a:r>
                <a:r>
                  <a:rPr lang="lv-LV" sz="2400" dirty="0"/>
                  <a:t>kubu decimālpierakstu cipari: </a:t>
                </a:r>
                <a:br>
                  <a:rPr lang="lv-LV" sz="2400" dirty="0"/>
                </a:br>
                <a14:m>
                  <m:oMathPara xmlns:m="http://schemas.openxmlformats.org/officeDocument/2006/math">
                    <m:oMathParaPr>
                      <m:jc m:val="centerGroup"/>
                    </m:oMathParaPr>
                    <m:oMath xmlns:m="http://schemas.openxmlformats.org/officeDocument/2006/math">
                      <m:r>
                        <a:rPr lang="lv-LV" sz="2400" i="1" dirty="0">
                          <a:latin typeface="Cambria Math" panose="02040503050406030204" pitchFamily="18" charset="0"/>
                        </a:rPr>
                        <m:t>1</m:t>
                      </m:r>
                      <m:r>
                        <a:rPr lang="lv-LV" sz="2400" b="0" i="1" dirty="0" smtClean="0">
                          <a:solidFill>
                            <a:srgbClr val="FF0000"/>
                          </a:solidFill>
                          <a:latin typeface="Cambria Math" panose="02040503050406030204" pitchFamily="18" charset="0"/>
                        </a:rPr>
                        <m:t>8</m:t>
                      </m:r>
                      <m:r>
                        <a:rPr lang="lv-LV" sz="2400" b="0" i="1" dirty="0" smtClean="0">
                          <a:latin typeface="Cambria Math" panose="02040503050406030204" pitchFamily="18" charset="0"/>
                        </a:rPr>
                        <m:t>27</m:t>
                      </m:r>
                      <m:r>
                        <a:rPr lang="lv-LV" sz="2400" b="0" i="1" dirty="0" smtClean="0">
                          <a:solidFill>
                            <a:srgbClr val="FF0000"/>
                          </a:solidFill>
                          <a:latin typeface="Cambria Math" panose="02040503050406030204" pitchFamily="18" charset="0"/>
                        </a:rPr>
                        <m:t>64</m:t>
                      </m:r>
                      <m:r>
                        <a:rPr lang="lv-LV" sz="2400" b="0" i="1" dirty="0" smtClean="0">
                          <a:latin typeface="Cambria Math" panose="02040503050406030204" pitchFamily="18" charset="0"/>
                        </a:rPr>
                        <m:t>125</m:t>
                      </m:r>
                      <m:r>
                        <a:rPr lang="lv-LV" sz="2400" i="1" dirty="0">
                          <a:solidFill>
                            <a:srgbClr val="FF0000"/>
                          </a:solidFill>
                          <a:latin typeface="Cambria Math" panose="02040503050406030204" pitchFamily="18" charset="0"/>
                        </a:rPr>
                        <m:t>2</m:t>
                      </m:r>
                      <m:r>
                        <a:rPr lang="lv-LV" sz="2400" b="0" i="1" dirty="0" smtClean="0">
                          <a:solidFill>
                            <a:srgbClr val="FF0000"/>
                          </a:solidFill>
                          <a:latin typeface="Cambria Math" panose="02040503050406030204" pitchFamily="18" charset="0"/>
                        </a:rPr>
                        <m:t>16</m:t>
                      </m:r>
                      <m:r>
                        <a:rPr lang="lv-LV" sz="2400" b="0" i="1" dirty="0" smtClean="0">
                          <a:solidFill>
                            <a:schemeClr val="tx2"/>
                          </a:solidFill>
                          <a:latin typeface="Cambria Math" panose="02040503050406030204" pitchFamily="18" charset="0"/>
                        </a:rPr>
                        <m:t>343</m:t>
                      </m:r>
                      <m:r>
                        <a:rPr lang="lv-LV" sz="2400" b="0" i="1" dirty="0" smtClean="0">
                          <a:solidFill>
                            <a:srgbClr val="FF0000"/>
                          </a:solidFill>
                          <a:latin typeface="Cambria Math" panose="02040503050406030204" pitchFamily="18" charset="0"/>
                        </a:rPr>
                        <m:t>512</m:t>
                      </m:r>
                      <m:r>
                        <a:rPr lang="lv-LV" sz="2400" b="0" i="1" dirty="0" smtClean="0">
                          <a:solidFill>
                            <a:schemeClr val="tx2"/>
                          </a:solidFill>
                          <a:latin typeface="Cambria Math" panose="02040503050406030204" pitchFamily="18" charset="0"/>
                        </a:rPr>
                        <m:t>729</m:t>
                      </m:r>
                      <m:r>
                        <a:rPr lang="lv-LV" sz="2400" b="0" i="1" dirty="0" smtClean="0">
                          <a:solidFill>
                            <a:srgbClr val="FF0000"/>
                          </a:solidFill>
                          <a:latin typeface="Cambria Math" panose="02040503050406030204" pitchFamily="18" charset="0"/>
                        </a:rPr>
                        <m:t>1000</m:t>
                      </m:r>
                      <m:r>
                        <a:rPr lang="lv-LV" sz="2400" i="1" dirty="0" smtClean="0">
                          <a:solidFill>
                            <a:schemeClr val="tx2"/>
                          </a:solidFill>
                          <a:latin typeface="Cambria Math" panose="02040503050406030204" pitchFamily="18" charset="0"/>
                        </a:rPr>
                        <m:t>…</m:t>
                      </m:r>
                      <m:r>
                        <a:rPr lang="lv-LV" sz="2400" i="1" dirty="0" smtClean="0">
                          <a:solidFill>
                            <a:srgbClr val="FF0000"/>
                          </a:solidFill>
                          <a:latin typeface="Cambria Math" panose="02040503050406030204" pitchFamily="18" charset="0"/>
                        </a:rPr>
                        <m:t>8193540096</m:t>
                      </m:r>
                    </m:oMath>
                  </m:oMathPara>
                </a14:m>
                <a:endParaRPr lang="lv-LV" sz="2400" dirty="0"/>
              </a:p>
              <a:p>
                <a:r>
                  <a:rPr lang="lv-LV" sz="2400" dirty="0"/>
                  <a:t>(Pēdējie cipari ir tieši tādi, jo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2016</m:t>
                        </m:r>
                      </m:e>
                      <m:sup>
                        <m:r>
                          <a:rPr lang="lv-LV" sz="2400" b="0" i="1" smtClean="0">
                            <a:latin typeface="Cambria Math" panose="02040503050406030204" pitchFamily="18" charset="0"/>
                          </a:rPr>
                          <m:t>3</m:t>
                        </m:r>
                      </m:sup>
                    </m:sSup>
                    <m:r>
                      <a:rPr lang="lv-LV" sz="2400" i="1">
                        <a:latin typeface="Cambria Math" panose="02040503050406030204" pitchFamily="18" charset="0"/>
                      </a:rPr>
                      <m:t>=</m:t>
                    </m:r>
                    <m:r>
                      <a:rPr lang="lv-LV" sz="2400" i="1" smtClean="0">
                        <a:solidFill>
                          <a:srgbClr val="FF0000"/>
                        </a:solidFill>
                        <a:latin typeface="Cambria Math" panose="02040503050406030204" pitchFamily="18" charset="0"/>
                      </a:rPr>
                      <m:t>8193540096</m:t>
                    </m:r>
                  </m:oMath>
                </a14:m>
                <a:r>
                  <a:rPr lang="lv-LV" sz="2400" dirty="0"/>
                  <a:t>.) </a:t>
                </a:r>
              </a:p>
              <a:p>
                <a:r>
                  <a:rPr lang="lv-LV" sz="2400" dirty="0"/>
                  <a:t>Atrast atlikumu, šo garo skaitli dalot ar </a:t>
                </a:r>
                <a14:m>
                  <m:oMath xmlns:m="http://schemas.openxmlformats.org/officeDocument/2006/math">
                    <m:r>
                      <a:rPr lang="lv-LV" sz="2400" i="1" dirty="0" smtClean="0">
                        <a:latin typeface="Cambria Math" panose="02040503050406030204" pitchFamily="18" charset="0"/>
                      </a:rPr>
                      <m:t>9</m:t>
                    </m:r>
                  </m:oMath>
                </a14:m>
                <a:r>
                  <a:rPr lang="lv-LV" sz="2400" dirty="0" smtClean="0"/>
                  <a:t>.</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3"/>
                <a:stretch>
                  <a:fillRect l="-2163" t="-2318"/>
                </a:stretch>
              </a:blipFill>
            </p:spPr>
            <p:txBody>
              <a:bodyPr/>
              <a:lstStyle/>
              <a:p>
                <a:r>
                  <a:rPr lang="lv-LV">
                    <a:noFill/>
                  </a:rPr>
                  <a:t> </a:t>
                </a:r>
              </a:p>
            </p:txBody>
          </p:sp>
        </mc:Fallback>
      </mc:AlternateContent>
      <p:sp>
        <p:nvSpPr>
          <p:cNvPr id="2" name="Title 1"/>
          <p:cNvSpPr>
            <a:spLocks noGrp="1"/>
          </p:cNvSpPr>
          <p:nvPr>
            <p:ph type="title"/>
          </p:nvPr>
        </p:nvSpPr>
        <p:spPr/>
        <p:txBody>
          <a:bodyPr/>
          <a:lstStyle/>
          <a:p>
            <a:r>
              <a:rPr lang="lv-LV" sz="2400" dirty="0"/>
              <a:t>Dalāmības pazīmes</a:t>
            </a:r>
            <a:endParaRPr lang="en-US" sz="2400" dirty="0"/>
          </a:p>
        </p:txBody>
      </p:sp>
    </p:spTree>
    <p:extLst>
      <p:ext uri="{BB962C8B-B14F-4D97-AF65-F5344CB8AC3E}">
        <p14:creationId xmlns:p14="http://schemas.microsoft.com/office/powerpoint/2010/main" val="16816994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pPr lvl="0"/>
                <a:r>
                  <a:rPr lang="lv-LV" sz="1800" dirty="0" smtClean="0"/>
                  <a:t>Skaitlis dalās ar </a:t>
                </a:r>
                <a:r>
                  <a:rPr lang="lv-LV" sz="1800" dirty="0" smtClean="0">
                    <a:solidFill>
                      <a:srgbClr val="FF0000"/>
                    </a:solidFill>
                  </a:rPr>
                  <a:t>11</a:t>
                </a:r>
                <a:r>
                  <a:rPr lang="lv-LV" sz="1800" dirty="0" smtClean="0"/>
                  <a:t> t.t.t., </a:t>
                </a:r>
                <a:r>
                  <a:rPr lang="lv-LV" sz="1800" dirty="0"/>
                  <a:t>ja tā ciparu summa, kas atrodas pāra pozīcijās, mīnus ciparu summa, kas atrodas nepāra pozīcijās, dalās ar 11</a:t>
                </a:r>
                <a:r>
                  <a:rPr lang="lv-LV" sz="1800" dirty="0" smtClean="0"/>
                  <a:t>.</a:t>
                </a:r>
              </a:p>
              <a:p>
                <a:pPr lvl="0"/>
                <a:r>
                  <a:rPr lang="lv-LV" sz="1800" b="1" dirty="0" smtClean="0"/>
                  <a:t>Pamatojums: </a:t>
                </a:r>
                <a:r>
                  <a:rPr lang="lv-LV" sz="1800" dirty="0" smtClean="0"/>
                  <a:t>Līdzīgi kā skaitlim 9. </a:t>
                </a:r>
              </a:p>
              <a:p>
                <a:r>
                  <a:rPr lang="lv-LV" sz="1800" dirty="0"/>
                  <a:t>Sākotnējais skaitlis ir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−2</m:t>
                        </m:r>
                      </m:sub>
                    </m:sSub>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2</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a:t> = </a:t>
                </a:r>
              </a:p>
              <a:p>
                <a:r>
                  <a:rPr lang="lv-LV" sz="1800" dirty="0"/>
                  <a:t>= </a:t>
                </a:r>
                <a14:m>
                  <m:oMath xmlns:m="http://schemas.openxmlformats.org/officeDocument/2006/math">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sup>
                    </m:sSup>
                    <m:r>
                      <a:rPr lang="lv-LV" sz="1800" i="1">
                        <a:latin typeface="Cambria Math"/>
                      </a:rPr>
                      <m:t>+</m:t>
                    </m:r>
                    <m:sSub>
                      <m:sSubPr>
                        <m:ctrlPr>
                          <a:rPr lang="lv-LV" sz="1800" i="1">
                            <a:latin typeface="Cambria Math" panose="02040503050406030204" pitchFamily="18" charset="0"/>
                          </a:rPr>
                        </m:ctrlPr>
                      </m:sSubPr>
                      <m:e>
                        <m:r>
                          <a:rPr lang="lv-LV" sz="1800" i="1">
                            <a:latin typeface="Cambria Math"/>
                          </a:rPr>
                          <m:t>𝑎</m:t>
                        </m:r>
                      </m:e>
                      <m:sub>
                        <m:r>
                          <a:rPr lang="lv-LV" sz="1800" i="1">
                            <a:latin typeface="Cambria Math"/>
                          </a:rPr>
                          <m:t>𝑘</m:t>
                        </m:r>
                        <m:r>
                          <a:rPr lang="lv-LV" sz="1800" i="1">
                            <a:latin typeface="Cambria Math"/>
                          </a:rPr>
                          <m:t>−1</m:t>
                        </m:r>
                      </m:sub>
                    </m:sSub>
                    <m:sSup>
                      <m:sSupPr>
                        <m:ctrlPr>
                          <a:rPr lang="lv-LV" sz="1800" i="1">
                            <a:latin typeface="Cambria Math" panose="02040503050406030204" pitchFamily="18" charset="0"/>
                          </a:rPr>
                        </m:ctrlPr>
                      </m:sSupPr>
                      <m:e>
                        <m:r>
                          <a:rPr lang="lv-LV" sz="1800" i="1">
                            <a:latin typeface="Cambria Math"/>
                          </a:rPr>
                          <m:t>10</m:t>
                        </m:r>
                      </m:e>
                      <m:sup>
                        <m:r>
                          <a:rPr lang="lv-LV" sz="1800" i="1">
                            <a:latin typeface="Cambria Math"/>
                          </a:rPr>
                          <m:t>𝑘</m:t>
                        </m:r>
                        <m:r>
                          <a:rPr lang="lv-LV" sz="1800" i="1">
                            <a:latin typeface="Cambria Math"/>
                          </a:rPr>
                          <m:t>−1</m:t>
                        </m:r>
                      </m:sup>
                    </m:sSup>
                    <m:r>
                      <a:rPr lang="lv-LV" sz="1800" i="1">
                        <a:latin typeface="Cambria Math"/>
                      </a:rPr>
                      <m:t>+ </m:t>
                    </m:r>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1</m:t>
                        </m:r>
                      </m:sub>
                    </m:sSub>
                    <m:sSup>
                      <m:sSupPr>
                        <m:ctrlPr>
                          <a:rPr lang="lv-LV" sz="1800" i="1">
                            <a:latin typeface="Cambria Math" panose="02040503050406030204" pitchFamily="18" charset="0"/>
                            <a:ea typeface="Cambria Math"/>
                          </a:rPr>
                        </m:ctrlPr>
                      </m:sSupPr>
                      <m:e>
                        <m:r>
                          <a:rPr lang="lv-LV" sz="1800" i="1">
                            <a:latin typeface="Cambria Math"/>
                            <a:ea typeface="Cambria Math"/>
                          </a:rPr>
                          <m:t>10</m:t>
                        </m:r>
                      </m:e>
                      <m:sup>
                        <m:r>
                          <a:rPr lang="lv-LV" sz="1800" i="1">
                            <a:latin typeface="Cambria Math"/>
                            <a:ea typeface="Cambria Math"/>
                          </a:rPr>
                          <m:t>1</m:t>
                        </m:r>
                      </m:sup>
                    </m:sSup>
                    <m:r>
                      <a:rPr lang="lv-LV" sz="1800" i="1">
                        <a:latin typeface="Cambria Math"/>
                        <a:ea typeface="Cambria Math"/>
                      </a:rPr>
                      <m:t>+</m:t>
                    </m:r>
                    <m:sSub>
                      <m:sSubPr>
                        <m:ctrlPr>
                          <a:rPr lang="lv-LV" sz="1800" i="1">
                            <a:latin typeface="Cambria Math" panose="02040503050406030204" pitchFamily="18" charset="0"/>
                            <a:ea typeface="Cambria Math"/>
                          </a:rPr>
                        </m:ctrlPr>
                      </m:sSubPr>
                      <m:e>
                        <m:r>
                          <a:rPr lang="lv-LV" sz="1800" i="1">
                            <a:latin typeface="Cambria Math"/>
                            <a:ea typeface="Cambria Math"/>
                          </a:rPr>
                          <m:t>𝑎</m:t>
                        </m:r>
                      </m:e>
                      <m:sub>
                        <m:r>
                          <a:rPr lang="lv-LV" sz="1800" i="1">
                            <a:latin typeface="Cambria Math"/>
                            <a:ea typeface="Cambria Math"/>
                          </a:rPr>
                          <m:t>0</m:t>
                        </m:r>
                      </m:sub>
                    </m:sSub>
                  </m:oMath>
                </a14:m>
                <a:r>
                  <a:rPr lang="lv-LV" sz="1800" dirty="0" smtClean="0"/>
                  <a:t>. </a:t>
                </a:r>
              </a:p>
              <a:p>
                <a:r>
                  <a:rPr lang="lv-LV" sz="1800" b="1" dirty="0" smtClean="0">
                    <a:solidFill>
                      <a:srgbClr val="0070C0"/>
                    </a:solidFill>
                  </a:rPr>
                  <a:t>Ja </a:t>
                </a:r>
                <a14:m>
                  <m:oMath xmlns:m="http://schemas.openxmlformats.org/officeDocument/2006/math">
                    <m:r>
                      <a:rPr lang="lv-LV" sz="1800" b="1" i="1" dirty="0" smtClean="0">
                        <a:solidFill>
                          <a:srgbClr val="0070C0"/>
                        </a:solidFill>
                        <a:latin typeface="Cambria Math"/>
                      </a:rPr>
                      <m:t>𝒌</m:t>
                    </m:r>
                    <m:r>
                      <a:rPr lang="lv-LV" sz="1800" b="1" i="1" dirty="0" smtClean="0">
                        <a:solidFill>
                          <a:srgbClr val="0070C0"/>
                        </a:solidFill>
                        <a:latin typeface="Cambria Math"/>
                      </a:rPr>
                      <m:t>=</m:t>
                    </m:r>
                    <m:r>
                      <a:rPr lang="lv-LV" sz="1800" b="1" i="1" dirty="0" smtClean="0">
                        <a:solidFill>
                          <a:srgbClr val="0070C0"/>
                        </a:solidFill>
                        <a:latin typeface="Cambria Math"/>
                      </a:rPr>
                      <m:t>𝟐</m:t>
                    </m:r>
                    <m:r>
                      <a:rPr lang="lv-LV" sz="1800" b="1" i="1" dirty="0" smtClean="0">
                        <a:solidFill>
                          <a:srgbClr val="0070C0"/>
                        </a:solidFill>
                        <a:latin typeface="Cambria Math"/>
                      </a:rPr>
                      <m:t>𝒋</m:t>
                    </m:r>
                  </m:oMath>
                </a14:m>
                <a:r>
                  <a:rPr lang="lv-LV" sz="1800" b="1" dirty="0" smtClean="0">
                    <a:solidFill>
                      <a:srgbClr val="0070C0"/>
                    </a:solidFill>
                  </a:rPr>
                  <a:t> ir pāru skaitlis</a:t>
                </a:r>
                <a:r>
                  <a:rPr lang="lv-LV" sz="1800" dirty="0" smtClean="0"/>
                  <a:t>, tad aizstājot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oMath>
                </a14:m>
                <a:r>
                  <a:rPr lang="lv-LV" sz="1800" dirty="0" smtClean="0"/>
                  <a:t> ar </a:t>
                </a:r>
                <a14:m>
                  <m:oMath xmlns:m="http://schemas.openxmlformats.org/officeDocument/2006/math">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 samazinājums ir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𝑘</m:t>
                            </m:r>
                          </m:sup>
                        </m:sSup>
                        <m:r>
                          <a:rPr lang="lv-LV" sz="1800" b="0" i="1" smtClean="0">
                            <a:latin typeface="Cambria Math"/>
                          </a:rPr>
                          <m:t>−1</m:t>
                        </m:r>
                      </m:e>
                    </m:d>
                    <m:sSub>
                      <m:sSubPr>
                        <m:ctrlPr>
                          <a:rPr lang="lv-LV" sz="180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 </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r>
                      <a:rPr lang="lv-LV" sz="1800" b="0" i="1" smtClean="0">
                        <a:latin typeface="Cambria Math"/>
                      </a:rPr>
                      <m:t>=</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e>
                    </m:d>
                    <m:sSub>
                      <m:sSubPr>
                        <m:ctrlPr>
                          <a:rPr lang="lv-LV" sz="1800" b="0" i="1" smtClean="0">
                            <a:latin typeface="Cambria Math" panose="02040503050406030204" pitchFamily="18" charset="0"/>
                          </a:rPr>
                        </m:ctrlPr>
                      </m:sSubPr>
                      <m:e>
                        <m:r>
                          <a:rPr lang="lv-LV" sz="1800" b="0" i="1" smtClean="0">
                            <a:latin typeface="Cambria Math"/>
                          </a:rPr>
                          <m:t>𝑎</m:t>
                        </m:r>
                      </m:e>
                      <m:sub>
                        <m:r>
                          <a:rPr lang="lv-LV" sz="1800" b="0" i="1" smtClean="0">
                            <a:latin typeface="Cambria Math"/>
                          </a:rPr>
                          <m:t>𝑘</m:t>
                        </m:r>
                      </m:sub>
                    </m:sSub>
                  </m:oMath>
                </a14:m>
                <a:r>
                  <a:rPr lang="lv-LV" sz="1800" dirty="0" smtClean="0"/>
                  <a:t>.</a:t>
                </a:r>
                <a:endParaRPr lang="en-US" sz="1800" dirty="0"/>
              </a:p>
              <a:p>
                <a:r>
                  <a:rPr lang="lv-LV" sz="1800" dirty="0" smtClean="0"/>
                  <a:t>Pēc ģeometriskas progresijas summas formulas: </a:t>
                </a:r>
              </a:p>
              <a:p>
                <a:pPr/>
                <a14:m>
                  <m:oMathPara xmlns:m="http://schemas.openxmlformats.org/officeDocument/2006/math">
                    <m:oMathParaPr>
                      <m:jc m:val="centerGroup"/>
                    </m:oMathParaPr>
                    <m:oMath xmlns:m="http://schemas.openxmlformats.org/officeDocument/2006/math">
                      <m:sSup>
                        <m:sSupPr>
                          <m:ctrlPr>
                            <a:rPr lang="en-US"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−1=(100−1)</m:t>
                      </m:r>
                      <m:d>
                        <m:dPr>
                          <m:ctrlPr>
                            <a:rPr lang="lv-LV" sz="1800" b="0" i="1" smtClean="0">
                              <a:latin typeface="Cambria Math" panose="02040503050406030204" pitchFamily="18" charset="0"/>
                            </a:rPr>
                          </m:ctrlPr>
                        </m:dPr>
                        <m:e>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−1</m:t>
                              </m:r>
                            </m:sup>
                          </m:sSup>
                          <m:r>
                            <a:rPr lang="lv-LV" sz="1800" b="0" i="1" smtClean="0">
                              <a:latin typeface="Cambria Math"/>
                            </a:rPr>
                            <m:t>+</m:t>
                          </m:r>
                          <m:sSup>
                            <m:sSupPr>
                              <m:ctrlPr>
                                <a:rPr lang="lv-LV" sz="1800" b="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r>
                                <a:rPr lang="lv-LV" sz="1800" b="0" i="1" smtClean="0">
                                  <a:latin typeface="Cambria Math"/>
                                </a:rPr>
                                <m:t>−2</m:t>
                              </m:r>
                            </m:sup>
                          </m:sSup>
                          <m:r>
                            <a:rPr lang="lv-LV" sz="1800" b="0" i="1" smtClean="0">
                              <a:latin typeface="Cambria Math"/>
                            </a:rPr>
                            <m:t>+</m:t>
                          </m:r>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1</m:t>
                              </m:r>
                            </m:sup>
                          </m:sSup>
                          <m:r>
                            <a:rPr lang="lv-LV" sz="1800" b="0" i="1" smtClean="0">
                              <a:latin typeface="Cambria Math"/>
                              <a:ea typeface="Cambria Math"/>
                            </a:rPr>
                            <m:t>+</m:t>
                          </m:r>
                          <m:sSup>
                            <m:sSupPr>
                              <m:ctrlPr>
                                <a:rPr lang="lv-LV" sz="1800" b="0" i="1" smtClean="0">
                                  <a:latin typeface="Cambria Math" panose="02040503050406030204" pitchFamily="18" charset="0"/>
                                  <a:ea typeface="Cambria Math"/>
                                </a:rPr>
                              </m:ctrlPr>
                            </m:sSupPr>
                            <m:e>
                              <m:r>
                                <a:rPr lang="lv-LV" sz="1800" b="0" i="1" smtClean="0">
                                  <a:latin typeface="Cambria Math"/>
                                  <a:ea typeface="Cambria Math"/>
                                </a:rPr>
                                <m:t>100</m:t>
                              </m:r>
                            </m:e>
                            <m:sup>
                              <m:r>
                                <a:rPr lang="lv-LV" sz="1800" b="0" i="1" smtClean="0">
                                  <a:latin typeface="Cambria Math"/>
                                  <a:ea typeface="Cambria Math"/>
                                </a:rPr>
                                <m:t>0</m:t>
                              </m:r>
                            </m:sup>
                          </m:sSup>
                        </m:e>
                      </m:d>
                    </m:oMath>
                  </m:oMathPara>
                </a14:m>
                <a:endParaRPr lang="lv-LV" sz="1800" dirty="0" smtClean="0"/>
              </a:p>
              <a:p>
                <a:r>
                  <a:rPr lang="lv-LV" sz="1800" dirty="0" smtClean="0"/>
                  <a:t>Iegūstam,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a:rPr>
                          <m:t>100</m:t>
                        </m:r>
                      </m:e>
                      <m:sup>
                        <m:r>
                          <a:rPr lang="lv-LV" sz="1800" b="0" i="1" smtClean="0">
                            <a:latin typeface="Cambria Math"/>
                          </a:rPr>
                          <m:t>𝑗</m:t>
                        </m:r>
                      </m:sup>
                    </m:sSup>
                    <m:r>
                      <a:rPr lang="lv-LV" sz="1800" b="0" i="1" smtClean="0">
                        <a:latin typeface="Cambria Math"/>
                      </a:rPr>
                      <m:t>−1</m:t>
                    </m:r>
                  </m:oMath>
                </a14:m>
                <a:r>
                  <a:rPr lang="lv-LV" sz="1800" dirty="0" smtClean="0"/>
                  <a:t> vienmēr dalās ar </a:t>
                </a:r>
                <a14:m>
                  <m:oMath xmlns:m="http://schemas.openxmlformats.org/officeDocument/2006/math">
                    <m:r>
                      <a:rPr lang="lv-LV" sz="1800" i="1" dirty="0" smtClean="0">
                        <a:latin typeface="Cambria Math"/>
                      </a:rPr>
                      <m:t>99 </m:t>
                    </m:r>
                  </m:oMath>
                </a14:m>
                <a:r>
                  <a:rPr lang="lv-LV" sz="1800" dirty="0" smtClean="0"/>
                  <a:t>(tātad arī arī </a:t>
                </a:r>
                <a14:m>
                  <m:oMath xmlns:m="http://schemas.openxmlformats.org/officeDocument/2006/math">
                    <m:r>
                      <a:rPr lang="lv-LV" sz="1800" i="1" dirty="0" smtClean="0">
                        <a:latin typeface="Cambria Math"/>
                      </a:rPr>
                      <m:t>11</m:t>
                    </m:r>
                  </m:oMath>
                </a14:m>
                <a:r>
                  <a:rPr lang="lv-LV" sz="1800" dirty="0" smtClean="0"/>
                  <a:t>). </a:t>
                </a:r>
              </a:p>
              <a:p>
                <a:r>
                  <a:rPr lang="lv-LV" sz="1800" b="1" dirty="0" smtClean="0">
                    <a:solidFill>
                      <a:srgbClr val="0070C0"/>
                    </a:solidFill>
                  </a:rPr>
                  <a:t>Ja </a:t>
                </a:r>
                <a14:m>
                  <m:oMath xmlns:m="http://schemas.openxmlformats.org/officeDocument/2006/math">
                    <m:r>
                      <a:rPr lang="lv-LV" sz="1800" b="1" i="1" smtClean="0">
                        <a:solidFill>
                          <a:srgbClr val="0070C0"/>
                        </a:solidFill>
                        <a:latin typeface="Cambria Math"/>
                      </a:rPr>
                      <m:t>𝒌</m:t>
                    </m:r>
                    <m:r>
                      <a:rPr lang="lv-LV" sz="1800" b="1" i="1" smtClean="0">
                        <a:solidFill>
                          <a:srgbClr val="0070C0"/>
                        </a:solidFill>
                        <a:latin typeface="Cambria Math"/>
                      </a:rPr>
                      <m:t>=</m:t>
                    </m:r>
                    <m:r>
                      <a:rPr lang="lv-LV" sz="1800" b="1" i="1" smtClean="0">
                        <a:solidFill>
                          <a:srgbClr val="0070C0"/>
                        </a:solidFill>
                        <a:latin typeface="Cambria Math"/>
                      </a:rPr>
                      <m:t>𝟐</m:t>
                    </m:r>
                    <m:r>
                      <a:rPr lang="lv-LV" sz="1800" b="1" i="1" smtClean="0">
                        <a:solidFill>
                          <a:srgbClr val="0070C0"/>
                        </a:solidFill>
                        <a:latin typeface="Cambria Math"/>
                      </a:rPr>
                      <m:t>𝒋</m:t>
                    </m:r>
                    <m:r>
                      <a:rPr lang="lv-LV" sz="1800" b="1" i="1" smtClean="0">
                        <a:solidFill>
                          <a:srgbClr val="0070C0"/>
                        </a:solidFill>
                        <a:latin typeface="Cambria Math"/>
                      </a:rPr>
                      <m:t>+</m:t>
                    </m:r>
                    <m:r>
                      <a:rPr lang="lv-LV" sz="1800" b="1" i="1" smtClean="0">
                        <a:solidFill>
                          <a:srgbClr val="0070C0"/>
                        </a:solidFill>
                        <a:latin typeface="Cambria Math"/>
                      </a:rPr>
                      <m:t>𝟏</m:t>
                    </m:r>
                  </m:oMath>
                </a14:m>
                <a:r>
                  <a:rPr lang="lv-LV" sz="1800" b="1" dirty="0" smtClean="0">
                    <a:solidFill>
                      <a:srgbClr val="0070C0"/>
                    </a:solidFill>
                  </a:rPr>
                  <a:t> ir nepāru skaitlis</a:t>
                </a:r>
                <a:r>
                  <a:rPr lang="lv-LV" sz="1800" dirty="0" smtClean="0"/>
                  <a:t>, tad pamato, ka </a:t>
                </a:r>
                <a14:m>
                  <m:oMath xmlns:m="http://schemas.openxmlformats.org/officeDocument/2006/math">
                    <m:d>
                      <m:dPr>
                        <m:ctrlPr>
                          <a:rPr lang="lv-LV" sz="1800" i="1" smtClean="0">
                            <a:latin typeface="Cambria Math" panose="02040503050406030204" pitchFamily="18" charset="0"/>
                          </a:rPr>
                        </m:ctrlPr>
                      </m:dPr>
                      <m:e>
                        <m:sSup>
                          <m:sSupPr>
                            <m:ctrlPr>
                              <a:rPr lang="lv-LV" sz="1800" i="1" smtClean="0">
                                <a:latin typeface="Cambria Math" panose="02040503050406030204" pitchFamily="18" charset="0"/>
                              </a:rPr>
                            </m:ctrlPr>
                          </m:sSupPr>
                          <m:e>
                            <m:r>
                              <a:rPr lang="lv-LV" sz="1800" b="0" i="1" smtClean="0">
                                <a:latin typeface="Cambria Math"/>
                              </a:rPr>
                              <m:t>10</m:t>
                            </m:r>
                          </m:e>
                          <m:sup>
                            <m:r>
                              <a:rPr lang="lv-LV" sz="1800" b="0" i="1" smtClean="0">
                                <a:latin typeface="Cambria Math"/>
                              </a:rPr>
                              <m:t>2</m:t>
                            </m:r>
                            <m:r>
                              <a:rPr lang="lv-LV" sz="1800" b="0" i="1" smtClean="0">
                                <a:latin typeface="Cambria Math"/>
                              </a:rPr>
                              <m:t>𝑗</m:t>
                            </m:r>
                            <m:r>
                              <a:rPr lang="lv-LV" sz="1800" b="0" i="1" smtClean="0">
                                <a:latin typeface="Cambria Math"/>
                              </a:rPr>
                              <m:t>+1</m:t>
                            </m:r>
                          </m:sup>
                        </m:sSup>
                        <m:r>
                          <a:rPr lang="lv-LV" sz="1800" b="0" i="1" smtClean="0">
                            <a:latin typeface="Cambria Math"/>
                          </a:rPr>
                          <m:t>+1</m:t>
                        </m:r>
                      </m:e>
                    </m:d>
                  </m:oMath>
                </a14:m>
                <a:r>
                  <a:rPr lang="lv-LV" sz="1800" dirty="0" smtClean="0"/>
                  <a:t> vienmēr dalās ar </a:t>
                </a:r>
                <a14:m>
                  <m:oMath xmlns:m="http://schemas.openxmlformats.org/officeDocument/2006/math">
                    <m:r>
                      <a:rPr lang="lv-LV" sz="1800" i="1" dirty="0" smtClean="0">
                        <a:latin typeface="Cambria Math"/>
                      </a:rPr>
                      <m:t>11</m:t>
                    </m:r>
                  </m:oMath>
                </a14:m>
                <a:r>
                  <a:rPr lang="lv-LV" sz="1800" dirty="0" smtClean="0"/>
                  <a:t>.</a:t>
                </a:r>
                <a:endParaRPr lang="en-US" sz="18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1658" t="-1987" r="-721"/>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smtClean="0"/>
              <a:t>Dalāmības pazīme skaitlim 11</a:t>
            </a:r>
            <a:endParaRPr lang="en-US" dirty="0"/>
          </a:p>
        </p:txBody>
      </p:sp>
    </p:spTree>
    <p:extLst>
      <p:ext uri="{BB962C8B-B14F-4D97-AF65-F5344CB8AC3E}">
        <p14:creationId xmlns:p14="http://schemas.microsoft.com/office/powerpoint/2010/main" val="3652237518"/>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dirty="0" smtClean="0">
                    <a:hlinkClick r:id="rId3"/>
                  </a:rPr>
                  <a:t>http://www.savory.de/maths1.htm</a:t>
                </a:r>
                <a:r>
                  <a:rPr lang="lv-LV" sz="2000" dirty="0" smtClean="0"/>
                  <a:t> </a:t>
                </a:r>
              </a:p>
              <a:p>
                <a:r>
                  <a:rPr lang="lv-LV" sz="2000" dirty="0" smtClean="0"/>
                  <a:t>Skaitlis dalās ar </a:t>
                </a:r>
                <a:r>
                  <a:rPr lang="lv-LV" sz="2000" b="1" dirty="0" smtClean="0">
                    <a:solidFill>
                      <a:srgbClr val="FF0000"/>
                    </a:solidFill>
                  </a:rPr>
                  <a:t>7</a:t>
                </a:r>
                <a:r>
                  <a:rPr lang="lv-LV" sz="2000" dirty="0" smtClean="0"/>
                  <a:t> t.t.t., ja nosvītrojot pēdējo ciparu, divkāršojot to un atņemot no «saīsinātā» skaitļa – rezultāts dalās ar 7.  </a:t>
                </a:r>
              </a:p>
              <a:p>
                <a:pPr/>
                <a14:m>
                  <m:oMathPara xmlns:m="http://schemas.openxmlformats.org/officeDocument/2006/math">
                    <m:oMathParaPr>
                      <m:jc m:val="centerGroup"/>
                    </m:oMathParaPr>
                    <m:oMath xmlns:m="http://schemas.openxmlformats.org/officeDocument/2006/math">
                      <m:r>
                        <a:rPr lang="lv-LV" sz="2000" b="0" i="1" dirty="0" smtClean="0">
                          <a:latin typeface="Cambria Math"/>
                        </a:rPr>
                        <m:t>7 </m:t>
                      </m:r>
                      <m:d>
                        <m:dPr>
                          <m:begChr m:val="|"/>
                          <m:endChr m:val="|"/>
                          <m:ctrlPr>
                            <a:rPr lang="lv-LV" sz="2000" b="0" i="1" dirty="0" smtClean="0">
                              <a:latin typeface="Cambria Math" panose="02040503050406030204" pitchFamily="18" charset="0"/>
                            </a:rPr>
                          </m:ctrlPr>
                        </m:dPr>
                        <m:e>
                          <m:r>
                            <a:rPr lang="lv-LV" sz="2000" b="0" i="1" dirty="0" smtClean="0">
                              <a:latin typeface="Cambria Math"/>
                            </a:rPr>
                            <m:t> </m:t>
                          </m:r>
                          <m:r>
                            <a:rPr lang="lv-LV" sz="2000" i="1" dirty="0" smtClean="0">
                              <a:latin typeface="Cambria Math"/>
                            </a:rPr>
                            <m:t>10</m:t>
                          </m:r>
                          <m:r>
                            <a:rPr lang="lv-LV" sz="2000" i="1" dirty="0" smtClean="0">
                              <a:latin typeface="Cambria Math"/>
                            </a:rPr>
                            <m:t>𝑎</m:t>
                          </m:r>
                          <m:r>
                            <a:rPr lang="lv-LV" sz="2000" i="1" dirty="0" smtClean="0">
                              <a:latin typeface="Cambria Math"/>
                            </a:rPr>
                            <m:t>+</m:t>
                          </m:r>
                          <m:r>
                            <a:rPr lang="lv-LV" sz="2000" i="1" dirty="0" smtClean="0">
                              <a:latin typeface="Cambria Math"/>
                            </a:rPr>
                            <m:t>𝑏</m:t>
                          </m:r>
                          <m:r>
                            <a:rPr lang="lv-LV" sz="2000" b="0" i="1" dirty="0" smtClean="0">
                              <a:latin typeface="Cambria Math"/>
                            </a:rPr>
                            <m:t>  </m:t>
                          </m:r>
                          <m:r>
                            <m:rPr>
                              <m:nor/>
                            </m:rPr>
                            <a:rPr lang="en-US" sz="2000">
                              <a:solidFill>
                                <a:srgbClr val="FF0000"/>
                              </a:solidFill>
                            </a:rPr>
                            <m:t>⟺</m:t>
                          </m:r>
                          <m:r>
                            <m:rPr>
                              <m:nor/>
                            </m:rPr>
                            <a:rPr lang="lv-LV" sz="2000" b="0" i="0" smtClean="0">
                              <a:solidFill>
                                <a:srgbClr val="FF0000"/>
                              </a:solidFill>
                            </a:rPr>
                            <m:t>  </m:t>
                          </m:r>
                          <m:r>
                            <a:rPr lang="lv-LV" sz="2000" b="0" i="1" smtClean="0">
                              <a:solidFill>
                                <a:schemeClr val="tx2"/>
                              </a:solidFill>
                              <a:latin typeface="Cambria Math"/>
                            </a:rPr>
                            <m:t>7 </m:t>
                          </m:r>
                        </m:e>
                      </m:d>
                      <m:r>
                        <a:rPr lang="lv-LV" sz="2000" b="0" i="1" smtClean="0">
                          <a:solidFill>
                            <a:srgbClr val="FF0000"/>
                          </a:solidFill>
                          <a:latin typeface="Cambria Math"/>
                        </a:rPr>
                        <m:t> </m:t>
                      </m:r>
                      <m:r>
                        <a:rPr lang="lv-LV" sz="2000" b="0" i="1" dirty="0" smtClean="0">
                          <a:latin typeface="Cambria Math"/>
                        </a:rPr>
                        <m:t>𝑎</m:t>
                      </m:r>
                      <m:r>
                        <a:rPr lang="lv-LV" sz="2000" b="0" i="1" dirty="0" smtClean="0">
                          <a:latin typeface="Cambria Math"/>
                        </a:rPr>
                        <m:t>−2</m:t>
                      </m:r>
                      <m:r>
                        <a:rPr lang="lv-LV" sz="2000" b="0" i="1" dirty="0" smtClean="0">
                          <a:latin typeface="Cambria Math"/>
                        </a:rPr>
                        <m:t>𝑏</m:t>
                      </m:r>
                    </m:oMath>
                  </m:oMathPara>
                </a14:m>
                <a:endParaRPr lang="lv-LV" sz="2000" dirty="0" smtClean="0"/>
              </a:p>
              <a:p>
                <a:r>
                  <a:rPr lang="lv-LV" sz="2000" dirty="0" smtClean="0"/>
                  <a:t>    </a:t>
                </a:r>
                <a14:m>
                  <m:oMath xmlns:m="http://schemas.openxmlformats.org/officeDocument/2006/math">
                    <m:r>
                      <a:rPr lang="en-US" sz="2000" i="1" dirty="0" smtClean="0">
                        <a:latin typeface="Cambria Math" panose="02040503050406030204" pitchFamily="18" charset="0"/>
                      </a:rPr>
                      <m:t>194037</m:t>
                    </m:r>
                    <m:r>
                      <a:rPr lang="en-US" sz="2000" i="1" dirty="0" smtClean="0">
                        <a:solidFill>
                          <a:srgbClr val="00B0F0"/>
                        </a:solidFill>
                        <a:latin typeface="Cambria Math" panose="02040503050406030204" pitchFamily="18" charset="0"/>
                      </a:rPr>
                      <m:t>2</m:t>
                    </m:r>
                    <m:r>
                      <a:rPr lang="lv-LV" sz="2000" i="1" dirty="0" smtClean="0">
                        <a:latin typeface="Cambria Math" panose="02040503050406030204" pitchFamily="18" charset="0"/>
                      </a:rPr>
                      <m:t>   </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 194037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a14:m>
                <a:endParaRPr lang="lv-LV" sz="2000" i="1" dirty="0" smtClean="0">
                  <a:latin typeface="Cambria Math" panose="02040503050406030204" pitchFamily="18" charset="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19403</m:t>
                      </m:r>
                      <m:r>
                        <a:rPr lang="lv-LV" sz="2000" i="1" dirty="0" smtClean="0">
                          <a:solidFill>
                            <a:srgbClr val="00B0F0"/>
                          </a:solidFill>
                          <a:latin typeface="Cambria Math" panose="02040503050406030204" pitchFamily="18" charset="0"/>
                          <a:sym typeface="Wingdings" panose="05000000000000000000" pitchFamily="2" charset="2"/>
                        </a:rPr>
                        <m:t>3</m:t>
                      </m:r>
                      <m:r>
                        <a:rPr lang="lv-LV" sz="2000" b="0" i="1" dirty="0" smtClean="0">
                          <a:solidFill>
                            <a:srgbClr val="00B0F0"/>
                          </a:solidFill>
                          <a:latin typeface="Cambria Math" panose="02040503050406030204" pitchFamily="18" charset="0"/>
                          <a:sym typeface="Wingdings" panose="05000000000000000000" pitchFamily="2" charset="2"/>
                        </a:rPr>
                        <m:t> </m:t>
                      </m:r>
                      <m:r>
                        <a:rPr lang="lv-LV" sz="2000" b="0" i="1" dirty="0" smtClean="0">
                          <a:solidFill>
                            <a:schemeClr val="tx2"/>
                          </a:solidFill>
                          <a:latin typeface="Cambria Math" panose="02040503050406030204" pitchFamily="18" charset="0"/>
                          <a:ea typeface="Cambria Math" panose="02040503050406030204" pitchFamily="18" charset="0"/>
                          <a:sym typeface="Wingdings" panose="05000000000000000000" pitchFamily="2" charset="2"/>
                        </a:rPr>
                        <m:t>→</m:t>
                      </m:r>
                      <m:r>
                        <a:rPr lang="lv-LV" sz="2000" b="0" i="1" dirty="0" smtClean="0">
                          <a:solidFill>
                            <a:srgbClr val="00B0F0"/>
                          </a:solidFill>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19403 – </m:t>
                      </m:r>
                      <m:r>
                        <a:rPr lang="lv-LV" sz="2000" i="1" dirty="0" smtClean="0">
                          <a:solidFill>
                            <a:srgbClr val="00B0F0"/>
                          </a:solidFill>
                          <a:latin typeface="Cambria Math" panose="02040503050406030204" pitchFamily="18" charset="0"/>
                          <a:sym typeface="Wingdings" panose="05000000000000000000" pitchFamily="2" charset="2"/>
                        </a:rPr>
                        <m:t>6</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rPr>
                        <m:t>1939</m:t>
                      </m:r>
                      <m:r>
                        <a:rPr lang="lv-LV" sz="2000" i="1" dirty="0" smtClean="0">
                          <a:solidFill>
                            <a:srgbClr val="00B0F0"/>
                          </a:solidFill>
                          <a:latin typeface="Cambria Math" panose="02040503050406030204" pitchFamily="18" charset="0"/>
                        </a:rPr>
                        <m:t>7</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1939 – </m:t>
                      </m:r>
                      <m:r>
                        <a:rPr lang="lv-LV" sz="2000" i="1" dirty="0" smtClean="0">
                          <a:solidFill>
                            <a:srgbClr val="00B0F0"/>
                          </a:solidFill>
                          <a:latin typeface="Cambria Math" panose="02040503050406030204" pitchFamily="18" charset="0"/>
                          <a:sym typeface="Wingdings" panose="05000000000000000000" pitchFamily="2" charset="2"/>
                        </a:rPr>
                        <m:t>14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m:t>
                      </m:r>
                      <m:r>
                        <a:rPr lang="lv-LV" sz="2000" i="1" dirty="0" smtClean="0">
                          <a:solidFill>
                            <a:srgbClr val="00B0F0"/>
                          </a:solidFill>
                          <a:latin typeface="Cambria Math" panose="02040503050406030204" pitchFamily="18" charset="0"/>
                          <a:sym typeface="Wingdings" panose="05000000000000000000" pitchFamily="2" charset="2"/>
                        </a:rPr>
                        <m:t>5</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192 – </m:t>
                      </m:r>
                      <m:r>
                        <a:rPr lang="lv-LV" sz="2000" i="1" dirty="0" smtClean="0">
                          <a:solidFill>
                            <a:srgbClr val="00B0F0"/>
                          </a:solidFill>
                          <a:latin typeface="Cambria Math" panose="02040503050406030204" pitchFamily="18" charset="0"/>
                          <a:sym typeface="Wingdings" panose="05000000000000000000" pitchFamily="2" charset="2"/>
                        </a:rPr>
                        <m:t>10</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m:t>
                      </m:r>
                      <m:r>
                        <a:rPr lang="lv-LV" sz="2000" i="1" dirty="0" smtClean="0">
                          <a:solidFill>
                            <a:srgbClr val="00B0F0"/>
                          </a:solidFill>
                          <a:latin typeface="Cambria Math" panose="02040503050406030204" pitchFamily="18" charset="0"/>
                          <a:sym typeface="Wingdings" panose="05000000000000000000" pitchFamily="2" charset="2"/>
                        </a:rPr>
                        <m:t>2</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18 – </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olidFill>
                    <a:srgbClr val="00B0F0"/>
                  </a:solidFill>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m:t>
                      </m:r>
                      <m:r>
                        <a:rPr lang="lv-LV" sz="2000" i="1" dirty="0" smtClean="0">
                          <a:solidFill>
                            <a:srgbClr val="00B0F0"/>
                          </a:solidFill>
                          <a:latin typeface="Cambria Math" panose="02040503050406030204" pitchFamily="18" charset="0"/>
                          <a:sym typeface="Wingdings" panose="05000000000000000000" pitchFamily="2" charset="2"/>
                        </a:rPr>
                        <m:t>4</m:t>
                      </m:r>
                      <m:r>
                        <a:rPr lang="lv-LV" sz="2000" i="1" dirty="0">
                          <a:latin typeface="Cambria Math" panose="02040503050406030204" pitchFamily="18" charset="0"/>
                          <a:ea typeface="Cambria Math" panose="02040503050406030204" pitchFamily="18" charset="0"/>
                          <a:sym typeface="Wingdings" panose="05000000000000000000" pitchFamily="2" charset="2"/>
                        </a:rPr>
                        <m:t>→</m:t>
                      </m:r>
                      <m:r>
                        <a:rPr lang="lv-LV" sz="2000" i="1" dirty="0" smtClean="0">
                          <a:latin typeface="Cambria Math" panose="02040503050406030204" pitchFamily="18" charset="0"/>
                          <a:sym typeface="Wingdings" panose="05000000000000000000" pitchFamily="2" charset="2"/>
                        </a:rPr>
                        <m:t>1 – </m:t>
                      </m:r>
                      <m:r>
                        <a:rPr lang="lv-LV" sz="2000" i="1" dirty="0" smtClean="0">
                          <a:solidFill>
                            <a:srgbClr val="00B0F0"/>
                          </a:solidFill>
                          <a:latin typeface="Cambria Math" panose="02040503050406030204" pitchFamily="18" charset="0"/>
                          <a:sym typeface="Wingdings" panose="05000000000000000000" pitchFamily="2" charset="2"/>
                        </a:rPr>
                        <m:t>8</m:t>
                      </m:r>
                      <m:r>
                        <a:rPr lang="lv-LV" sz="2000" i="1" dirty="0">
                          <a:latin typeface="Cambria Math" panose="02040503050406030204" pitchFamily="18" charset="0"/>
                          <a:ea typeface="Cambria Math" panose="02040503050406030204" pitchFamily="18" charset="0"/>
                          <a:sym typeface="Wingdings" panose="05000000000000000000" pitchFamily="2" charset="2"/>
                        </a:rPr>
                        <m:t>→</m:t>
                      </m:r>
                    </m:oMath>
                  </m:oMathPara>
                </a14:m>
                <a:endParaRPr lang="lv-LV" sz="2000" dirty="0" smtClean="0">
                  <a:sym typeface="Wingdings" panose="05000000000000000000" pitchFamily="2" charset="2"/>
                </a:endParaRPr>
              </a:p>
              <a:p>
                <a:pPr/>
                <a14:m>
                  <m:oMathPara xmlns:m="http://schemas.openxmlformats.org/officeDocument/2006/math">
                    <m:oMathParaPr>
                      <m:jc m:val="centerGroup"/>
                    </m:oMathParaPr>
                    <m:oMath xmlns:m="http://schemas.openxmlformats.org/officeDocument/2006/math">
                      <m:r>
                        <a:rPr lang="lv-LV" sz="2000" i="1" dirty="0">
                          <a:latin typeface="Cambria Math" panose="02040503050406030204" pitchFamily="18" charset="0"/>
                          <a:ea typeface="Cambria Math" panose="02040503050406030204" pitchFamily="18" charset="0"/>
                          <a:sym typeface="Wingdings" panose="05000000000000000000" pitchFamily="2" charset="2"/>
                        </a:rPr>
                        <m:t>→ </m:t>
                      </m:r>
                      <m:r>
                        <a:rPr lang="lv-LV" sz="2000" i="1" dirty="0" smtClean="0">
                          <a:latin typeface="Cambria Math" panose="02040503050406030204" pitchFamily="18" charset="0"/>
                          <a:sym typeface="Wingdings" panose="05000000000000000000" pitchFamily="2" charset="2"/>
                        </a:rPr>
                        <m:t>−7 </m:t>
                      </m:r>
                    </m:oMath>
                  </m:oMathPara>
                </a14:m>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4"/>
                <a:stretch>
                  <a:fillRect l="-3709" t="-1987" r="-4154" b="-11921"/>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a:bodyPr>
              <a:lstStyle/>
              <a:p>
                <a:r>
                  <a:rPr lang="lv-LV" sz="2000" dirty="0" smtClean="0"/>
                  <a:t>Ja skaitlis dalās ar 7, tad pēc šādas operācijas tas arvien dalās ar 7.</a:t>
                </a:r>
              </a:p>
              <a:p>
                <a:r>
                  <a:rPr lang="lv-LV" sz="2000" dirty="0" smtClean="0"/>
                  <a:t>Ja skaitlis nedalās ar 7, tad tas pēc operācijas arī nedalās (bet var pārvietoties uz citu kongruences klasi): </a:t>
                </a:r>
              </a:p>
              <a:p>
                <a:pPr/>
                <a14:m>
                  <m:oMathPara xmlns:m="http://schemas.openxmlformats.org/officeDocument/2006/math">
                    <m:oMathParaPr>
                      <m:jc m:val="centerGroup"/>
                    </m:oMathParaPr>
                    <m:oMath xmlns:m="http://schemas.openxmlformats.org/officeDocument/2006/math">
                      <m:r>
                        <a:rPr lang="lv-LV" sz="2000" b="0" i="1" smtClean="0">
                          <a:latin typeface="Cambria Math" panose="02040503050406030204" pitchFamily="18" charset="0"/>
                        </a:rPr>
                        <m:t>10</m:t>
                      </m:r>
                      <m:r>
                        <a:rPr lang="lv-LV" sz="2000" b="0" i="1" smtClean="0">
                          <a:solidFill>
                            <a:srgbClr val="00B0F0"/>
                          </a:solidFill>
                          <a:latin typeface="Cambria Math" panose="02040503050406030204" pitchFamily="18" charset="0"/>
                        </a:rPr>
                        <m:t>0</m:t>
                      </m:r>
                      <m:r>
                        <a:rPr lang="lv-LV" sz="2000" b="0" i="1" smtClean="0">
                          <a:latin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 10−</m:t>
                      </m:r>
                      <m:r>
                        <a:rPr lang="lv-LV" sz="2000" b="0" i="1" smtClean="0">
                          <a:solidFill>
                            <a:srgbClr val="00B0F0"/>
                          </a:solidFill>
                          <a:latin typeface="Cambria Math" panose="02040503050406030204" pitchFamily="18" charset="0"/>
                          <a:ea typeface="Cambria Math" panose="02040503050406030204" pitchFamily="18" charset="0"/>
                        </a:rPr>
                        <m:t>0.</m:t>
                      </m:r>
                    </m:oMath>
                  </m:oMathPara>
                </a14:m>
                <a:endParaRPr lang="lv-LV" sz="2000" dirty="0" smtClean="0"/>
              </a:p>
              <a:p>
                <a:r>
                  <a:rPr lang="lv-LV" sz="2000" dirty="0" smtClean="0"/>
                  <a:t>Ne visai noderīga dalāmības pazīme.</a:t>
                </a:r>
                <a:endParaRPr lang="lv-LV" sz="20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5"/>
                <a:stretch>
                  <a:fillRect l="-3863" t="-1987" r="-297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smtClean="0"/>
              <a:t>Dalāmības pazīmes ar 7 vai 13 utml.</a:t>
            </a:r>
            <a:endParaRPr lang="en-US" dirty="0"/>
          </a:p>
        </p:txBody>
      </p:sp>
    </p:spTree>
    <p:extLst>
      <p:ext uri="{BB962C8B-B14F-4D97-AF65-F5344CB8AC3E}">
        <p14:creationId xmlns:p14="http://schemas.microsoft.com/office/powerpoint/2010/main" val="133426669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dirty="0" smtClean="0"/>
                  <a:t>Dalāmības pazīme ar «salocīšanu pa 3 cipariem»:  Dots skaitlis, kura cipari sagrupēti pa 3 (no labās puses):</a:t>
                </a:r>
              </a:p>
              <a:p>
                <a:pPr algn="ctr"/>
                <a14:m>
                  <m:oMath xmlns:m="http://schemas.openxmlformats.org/officeDocument/2006/math">
                    <m:d>
                      <m:dPr>
                        <m:ctrlPr>
                          <a:rPr lang="lv-LV" i="1" smtClean="0">
                            <a:latin typeface="Cambria Math" panose="02040503050406030204" pitchFamily="18" charset="0"/>
                          </a:rPr>
                        </m:ctrlPr>
                      </m:dPr>
                      <m:e>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+2</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r>
                              <a:rPr lang="lv-LV" b="0" i="1" smtClean="0">
                                <a:latin typeface="Cambria Math"/>
                              </a:rPr>
                              <m:t>+1</m:t>
                            </m:r>
                          </m:sub>
                        </m:sSub>
                        <m:sSub>
                          <m:sSubPr>
                            <m:ctrlPr>
                              <a:rPr lang="lv-LV" i="1" smtClean="0">
                                <a:latin typeface="Cambria Math" panose="02040503050406030204" pitchFamily="18" charset="0"/>
                              </a:rPr>
                            </m:ctrlPr>
                          </m:sSubPr>
                          <m:e>
                            <m:r>
                              <a:rPr lang="lv-LV" b="0" i="1" smtClean="0">
                                <a:latin typeface="Cambria Math"/>
                              </a:rPr>
                              <m:t>𝑎</m:t>
                            </m:r>
                          </m:e>
                          <m:sub>
                            <m:r>
                              <a:rPr lang="lv-LV" b="0" i="1" smtClean="0">
                                <a:latin typeface="Cambria Math"/>
                              </a:rPr>
                              <m:t>3</m:t>
                            </m:r>
                            <m:r>
                              <a:rPr lang="lv-LV" b="0" i="1" smtClean="0">
                                <a:latin typeface="Cambria Math"/>
                              </a:rPr>
                              <m:t>𝑘</m:t>
                            </m:r>
                          </m:sub>
                        </m:sSub>
                      </m:e>
                    </m:d>
                    <m:r>
                      <a:rPr lang="lv-LV" i="1" smtClean="0">
                        <a:latin typeface="Cambria Math"/>
                        <a:ea typeface="Cambria Math"/>
                      </a:rPr>
                      <m:t>⋯</m:t>
                    </m:r>
                    <m:d>
                      <m:dPr>
                        <m:ctrlPr>
                          <a:rPr lang="lv-LV" i="1" smtClean="0">
                            <a:latin typeface="Cambria Math" panose="02040503050406030204" pitchFamily="18" charset="0"/>
                          </a:rPr>
                        </m:ctrlPr>
                      </m:d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0</m:t>
                            </m:r>
                          </m:sub>
                        </m:sSub>
                      </m:e>
                    </m:d>
                  </m:oMath>
                </a14:m>
                <a:r>
                  <a:rPr lang="lv-LV" dirty="0" smtClean="0"/>
                  <a:t> </a:t>
                </a:r>
              </a:p>
              <a:p>
                <a:r>
                  <a:rPr lang="lv-LV" dirty="0" smtClean="0"/>
                  <a:t>Tas dalās ar </a:t>
                </a:r>
                <a14:m>
                  <m:oMath xmlns:m="http://schemas.openxmlformats.org/officeDocument/2006/math">
                    <m:r>
                      <a:rPr lang="lv-LV" i="1" dirty="0" smtClean="0">
                        <a:solidFill>
                          <a:srgbClr val="FF0000"/>
                        </a:solidFill>
                        <a:latin typeface="Cambria Math"/>
                      </a:rPr>
                      <m:t>𝑚</m:t>
                    </m:r>
                    <m:r>
                      <a:rPr lang="lv-LV" i="1" dirty="0" smtClean="0">
                        <a:solidFill>
                          <a:srgbClr val="FF0000"/>
                        </a:solidFill>
                        <a:latin typeface="Cambria Math"/>
                      </a:rPr>
                      <m:t> </m:t>
                    </m:r>
                  </m:oMath>
                </a14:m>
                <a:r>
                  <a:rPr lang="lv-LV" dirty="0" smtClean="0"/>
                  <a:t>t.t.t. ja </a:t>
                </a:r>
              </a:p>
              <a:p>
                <a:pPr algn="ctr"/>
                <a14:m>
                  <m:oMath xmlns:m="http://schemas.openxmlformats.org/officeDocument/2006/math">
                    <m:sSup>
                      <m:sSupPr>
                        <m:ctrlPr>
                          <a:rPr lang="lv-LV" i="1" smtClean="0">
                            <a:latin typeface="Cambria Math" panose="02040503050406030204" pitchFamily="18" charset="0"/>
                          </a:rPr>
                        </m:ctrlPr>
                      </m:sSupPr>
                      <m:e>
                        <m:sSub>
                          <m:sSubPr>
                            <m:ctrlPr>
                              <a:rPr lang="lv-LV" i="1">
                                <a:latin typeface="Cambria Math" panose="02040503050406030204" pitchFamily="18" charset="0"/>
                              </a:rPr>
                            </m:ctrlPr>
                          </m:sSubPr>
                          <m:e>
                            <m:r>
                              <a:rPr lang="lv-LV" i="1">
                                <a:latin typeface="Cambria Math"/>
                              </a:rPr>
                              <m:t>𝑎</m:t>
                            </m:r>
                          </m:e>
                          <m:sub>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0</m:t>
                            </m:r>
                          </m:sub>
                        </m:sSub>
                        <m:r>
                          <a:rPr lang="lv-LV" b="0" i="1" smtClean="0">
                            <a:latin typeface="Cambria Math"/>
                          </a:rPr>
                          <m:t> −</m:t>
                        </m:r>
                        <m:sSub>
                          <m:sSubPr>
                            <m:ctrlPr>
                              <a:rPr lang="lv-LV" i="1" smtClean="0">
                                <a:latin typeface="Cambria Math" panose="02040503050406030204" pitchFamily="18" charset="0"/>
                              </a:rPr>
                            </m:ctrlPr>
                          </m:sSubPr>
                          <m:e>
                            <m:r>
                              <a:rPr lang="lv-LV" i="1">
                                <a:latin typeface="Cambria Math"/>
                              </a:rPr>
                              <m:t>𝑎</m:t>
                            </m:r>
                          </m:e>
                          <m:sub>
                            <m:r>
                              <a:rPr lang="lv-LV" b="0" i="1" smtClean="0">
                                <a:latin typeface="Cambria Math"/>
                              </a:rPr>
                              <m:t>5</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4</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3</m:t>
                            </m:r>
                          </m:sub>
                        </m:sSub>
                        <m:r>
                          <a:rPr lang="lv-LV" b="0" i="1" smtClean="0">
                            <a:latin typeface="Cambria Math"/>
                          </a:rPr>
                          <m:t>+</m:t>
                        </m:r>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8</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7</m:t>
                            </m:r>
                          </m:sub>
                        </m:sSub>
                        <m:sSub>
                          <m:sSubPr>
                            <m:ctrlPr>
                              <a:rPr lang="lv-LV" i="1">
                                <a:latin typeface="Cambria Math" panose="02040503050406030204" pitchFamily="18" charset="0"/>
                              </a:rPr>
                            </m:ctrlPr>
                          </m:sSubPr>
                          <m:e>
                            <m:r>
                              <a:rPr lang="lv-LV" i="1">
                                <a:latin typeface="Cambria Math"/>
                              </a:rPr>
                              <m:t>𝑎</m:t>
                            </m:r>
                          </m:e>
                          <m:sub>
                            <m:r>
                              <a:rPr lang="lv-LV" b="0" i="1" smtClean="0">
                                <a:latin typeface="Cambria Math"/>
                              </a:rPr>
                              <m:t>6</m:t>
                            </m:r>
                          </m:sub>
                        </m:sSub>
                        <m:r>
                          <a:rPr lang="lv-LV" b="0" i="1" smtClean="0">
                            <a:latin typeface="Cambria Math"/>
                          </a:rPr>
                          <m:t>−</m:t>
                        </m:r>
                        <m:r>
                          <a:rPr lang="lv-LV" b="0" i="1" smtClean="0">
                            <a:latin typeface="Cambria Math"/>
                            <a:ea typeface="Cambria Math"/>
                          </a:rPr>
                          <m:t>⋯+</m:t>
                        </m:r>
                        <m:d>
                          <m:dPr>
                            <m:ctrlPr>
                              <a:rPr lang="lv-LV" i="1" smtClean="0">
                                <a:latin typeface="Cambria Math" panose="02040503050406030204" pitchFamily="18" charset="0"/>
                              </a:rPr>
                            </m:ctrlPr>
                          </m:dPr>
                          <m:e>
                            <m:r>
                              <a:rPr lang="lv-LV" b="0" i="1" smtClean="0">
                                <a:latin typeface="Cambria Math"/>
                              </a:rPr>
                              <m:t>−1</m:t>
                            </m:r>
                          </m:e>
                        </m:d>
                      </m:e>
                      <m:sup>
                        <m:r>
                          <a:rPr lang="lv-LV" b="0" i="1" smtClean="0">
                            <a:latin typeface="Cambria Math"/>
                          </a:rPr>
                          <m:t>𝑘</m:t>
                        </m:r>
                      </m:sup>
                    </m:sSup>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+2</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r>
                          <a:rPr lang="lv-LV" i="1">
                            <a:latin typeface="Cambria Math"/>
                          </a:rPr>
                          <m:t>+1</m:t>
                        </m:r>
                      </m:sub>
                    </m:sSub>
                    <m:sSub>
                      <m:sSubPr>
                        <m:ctrlPr>
                          <a:rPr lang="lv-LV" i="1">
                            <a:latin typeface="Cambria Math" panose="02040503050406030204" pitchFamily="18" charset="0"/>
                          </a:rPr>
                        </m:ctrlPr>
                      </m:sSubPr>
                      <m:e>
                        <m:r>
                          <a:rPr lang="lv-LV" i="1">
                            <a:latin typeface="Cambria Math"/>
                          </a:rPr>
                          <m:t>𝑎</m:t>
                        </m:r>
                      </m:e>
                      <m:sub>
                        <m:r>
                          <a:rPr lang="lv-LV" i="1">
                            <a:latin typeface="Cambria Math"/>
                          </a:rPr>
                          <m:t>3</m:t>
                        </m:r>
                        <m:r>
                          <a:rPr lang="lv-LV" i="1">
                            <a:latin typeface="Cambria Math"/>
                          </a:rPr>
                          <m:t>𝑘</m:t>
                        </m:r>
                      </m:sub>
                    </m:sSub>
                  </m:oMath>
                </a14:m>
                <a:r>
                  <a:rPr lang="lv-LV" dirty="0" smtClean="0"/>
                  <a:t> </a:t>
                </a:r>
              </a:p>
              <a:p>
                <a:r>
                  <a:rPr lang="lv-LV" dirty="0" smtClean="0"/>
                  <a:t>dalās ar</a:t>
                </a:r>
                <a:r>
                  <a:rPr lang="lv-LV" dirty="0">
                    <a:solidFill>
                      <a:srgbClr val="FF0000"/>
                    </a:solidFill>
                  </a:rPr>
                  <a:t> </a:t>
                </a:r>
                <a14:m>
                  <m:oMath xmlns:m="http://schemas.openxmlformats.org/officeDocument/2006/math">
                    <m:r>
                      <a:rPr lang="lv-LV" i="1" dirty="0">
                        <a:solidFill>
                          <a:srgbClr val="FF0000"/>
                        </a:solidFill>
                        <a:latin typeface="Cambria Math"/>
                      </a:rPr>
                      <m:t>𝑚</m:t>
                    </m:r>
                    <m:r>
                      <a:rPr lang="lv-LV" b="0" i="1" dirty="0" smtClean="0">
                        <a:solidFill>
                          <a:schemeClr val="tx2"/>
                        </a:solidFill>
                        <a:latin typeface="Cambria Math"/>
                      </a:rPr>
                      <m:t>.</m:t>
                    </m:r>
                  </m:oMath>
                </a14:m>
                <a:r>
                  <a:rPr lang="lv-LV" dirty="0" smtClean="0"/>
                  <a:t>, kur </a:t>
                </a:r>
                <a14:m>
                  <m:oMath xmlns:m="http://schemas.openxmlformats.org/officeDocument/2006/math">
                    <m:r>
                      <a:rPr lang="lv-LV" i="1" dirty="0" smtClean="0">
                        <a:solidFill>
                          <a:srgbClr val="FF0000"/>
                        </a:solidFill>
                        <a:latin typeface="Cambria Math"/>
                      </a:rPr>
                      <m:t>𝑚</m:t>
                    </m:r>
                    <m:r>
                      <a:rPr lang="lv-LV" i="1" dirty="0" smtClean="0">
                        <a:latin typeface="Cambria Math"/>
                      </a:rPr>
                      <m:t> = 7, 11, 13 </m:t>
                    </m:r>
                  </m:oMath>
                </a14:m>
                <a:r>
                  <a:rPr lang="lv-LV" dirty="0" smtClean="0"/>
                  <a:t>vai </a:t>
                </a:r>
                <a14:m>
                  <m:oMath xmlns:m="http://schemas.openxmlformats.org/officeDocument/2006/math">
                    <m:r>
                      <a:rPr lang="lv-LV" i="1" dirty="0" smtClean="0">
                        <a:latin typeface="Cambria Math"/>
                      </a:rPr>
                      <m:t>1001</m:t>
                    </m:r>
                  </m:oMath>
                </a14:m>
                <a:r>
                  <a:rPr lang="lv-LV" dirty="0" smtClean="0"/>
                  <a:t>. </a:t>
                </a:r>
              </a:p>
              <a:p>
                <a:endParaRPr lang="lv-LV" dirty="0" smtClean="0"/>
              </a:p>
              <a:p>
                <a:r>
                  <a:rPr lang="lv-LV" b="1" dirty="0" smtClean="0"/>
                  <a:t>Piemērs:</a:t>
                </a:r>
                <a:r>
                  <a:rPr lang="lv-LV" dirty="0" smtClean="0"/>
                  <a:t> </a:t>
                </a:r>
                <a:r>
                  <a:rPr lang="en-US" dirty="0" smtClean="0"/>
                  <a:t>62510448</a:t>
                </a:r>
                <a:r>
                  <a:rPr lang="lv-LV" dirty="0" smtClean="0"/>
                  <a:t> </a:t>
                </a:r>
                <a:r>
                  <a:rPr lang="lv-LV" dirty="0" smtClean="0">
                    <a:sym typeface="Wingdings" panose="05000000000000000000" pitchFamily="2" charset="2"/>
                  </a:rPr>
                  <a:t> (062)(510)(448)  448 – 510 + 062  0. </a:t>
                </a:r>
                <a:r>
                  <a:rPr lang="en-US" dirty="0">
                    <a:sym typeface="Wingdings" panose="05000000000000000000" pitchFamily="2" charset="2"/>
                  </a:rPr>
                  <a:t> </a:t>
                </a:r>
                <a:r>
                  <a:rPr lang="lv-LV" dirty="0" smtClean="0">
                    <a:sym typeface="Wingdings" panose="05000000000000000000" pitchFamily="2" charset="2"/>
                  </a:rPr>
                  <a:t>Tā kā 0 dalās ar jebko, tad </a:t>
                </a:r>
                <a:r>
                  <a:rPr lang="en-US" dirty="0"/>
                  <a:t>62510448</a:t>
                </a:r>
                <a:r>
                  <a:rPr lang="lv-LV" dirty="0"/>
                  <a:t> </a:t>
                </a:r>
                <a:r>
                  <a:rPr lang="lv-LV" dirty="0" smtClean="0"/>
                  <a:t>dalās ar 7, 11, 13 un arī 1001.)</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r="-1514" b="-16722"/>
                </a:stretch>
              </a:blipFill>
            </p:spPr>
            <p:txBody>
              <a:bodyPr/>
              <a:lstStyle/>
              <a:p>
                <a:r>
                  <a:rPr lang="en-US">
                    <a:noFill/>
                  </a:rPr>
                  <a:t> </a:t>
                </a:r>
              </a:p>
            </p:txBody>
          </p:sp>
        </mc:Fallback>
      </mc:AlternateContent>
      <p:sp>
        <p:nvSpPr>
          <p:cNvPr id="4" name="Title 3"/>
          <p:cNvSpPr>
            <a:spLocks noGrp="1"/>
          </p:cNvSpPr>
          <p:nvPr>
            <p:ph type="title"/>
          </p:nvPr>
        </p:nvSpPr>
        <p:spPr>
          <a:xfrm>
            <a:off x="347471" y="61722"/>
            <a:ext cx="7930767" cy="380661"/>
          </a:xfrm>
        </p:spPr>
        <p:txBody>
          <a:bodyPr/>
          <a:lstStyle/>
          <a:p>
            <a:r>
              <a:rPr lang="lv-LV" dirty="0" smtClean="0"/>
              <a:t>Kopīga dalāmības pazīme skaitļiem 7, 11, 13 un 1001</a:t>
            </a:r>
            <a:endParaRPr lang="en-US" dirty="0"/>
          </a:p>
        </p:txBody>
      </p:sp>
      <p:cxnSp>
        <p:nvCxnSpPr>
          <p:cNvPr id="7" name="Straight Connector 6"/>
          <p:cNvCxnSpPr/>
          <p:nvPr/>
        </p:nvCxnSpPr>
        <p:spPr>
          <a:xfrm>
            <a:off x="2758693" y="1566153"/>
            <a:ext cx="367129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a:off x="97582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a:off x="2343826"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3" name="Straight Connector 12"/>
          <p:cNvCxnSpPr/>
          <p:nvPr/>
        </p:nvCxnSpPr>
        <p:spPr>
          <a:xfrm>
            <a:off x="3604819" y="2518563"/>
            <a:ext cx="829733"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p:nvCxnSpPr>
        <p:spPr>
          <a:xfrm>
            <a:off x="6429983" y="2518563"/>
            <a:ext cx="1549400" cy="0"/>
          </a:xfrm>
          <a:prstGeom prst="line">
            <a:avLst/>
          </a:prstGeom>
          <a:ln w="9525">
            <a:solidFill>
              <a:schemeClr val="tx2"/>
            </a:solidFill>
          </a:ln>
          <a:effectLst/>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9620891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a:t>Mazā Fermā teorēma</a:t>
            </a:r>
            <a:endParaRPr lang="en-US" dirty="0"/>
          </a:p>
        </p:txBody>
      </p:sp>
    </p:spTree>
    <p:extLst>
      <p:ext uri="{BB962C8B-B14F-4D97-AF65-F5344CB8AC3E}">
        <p14:creationId xmlns:p14="http://schemas.microsoft.com/office/powerpoint/2010/main" val="419633208"/>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pPr/>
                          <a14:m>
                            <m:oMathPara xmlns:m="http://schemas.openxmlformats.org/officeDocument/2006/math">
                              <m:oMathParaPr>
                                <m:jc m:val="centerGroup"/>
                              </m:oMathParaPr>
                              <m:oMath xmlns:m="http://schemas.openxmlformats.org/officeDocument/2006/math">
                                <m:r>
                                  <a:rPr lang="lv-LV" sz="1600" i="1" dirty="0" smtClean="0">
                                    <a:latin typeface="Cambria Math" panose="02040503050406030204" pitchFamily="18" charset="0"/>
                                  </a:rPr>
                                  <m:t>𝑝</m:t>
                                </m:r>
                              </m:oMath>
                            </m:oMathPara>
                          </a14:m>
                          <a:endParaRPr lang="en-US" sz="1600" dirty="0"/>
                        </a:p>
                      </a:txBody>
                      <a:tcPr marT="9144" marB="9144"/>
                    </a:tc>
                    <a:tc>
                      <a:txBody>
                        <a:bodyPr/>
                        <a:lstStyle/>
                        <a:p>
                          <a:r>
                            <a:rPr lang="lv-LV" sz="1600" baseline="0" dirty="0" smtClean="0"/>
                            <a:t>Min. dalāmais </a:t>
                          </a:r>
                          <a14:m>
                            <m:oMath xmlns:m="http://schemas.openxmlformats.org/officeDocument/2006/math">
                              <m:sSup>
                                <m:sSupPr>
                                  <m:ctrlPr>
                                    <a:rPr lang="lv-LV" sz="1600" i="1" baseline="0" smtClean="0">
                                      <a:latin typeface="Cambria Math" panose="02040503050406030204" pitchFamily="18" charset="0"/>
                                    </a:rPr>
                                  </m:ctrlPr>
                                </m:sSupPr>
                                <m:e>
                                  <m:r>
                                    <a:rPr lang="lv-LV" sz="1600" baseline="0" smtClean="0">
                                      <a:latin typeface="Cambria Math" panose="02040503050406030204" pitchFamily="18" charset="0"/>
                                    </a:rPr>
                                    <m:t>𝟏𝟎</m:t>
                                  </m:r>
                                </m:e>
                                <m:sup>
                                  <m:r>
                                    <a:rPr lang="lv-LV" sz="1600" baseline="0" smtClean="0">
                                      <a:latin typeface="Cambria Math" panose="02040503050406030204" pitchFamily="18" charset="0"/>
                                    </a:rPr>
                                    <m:t>𝒌</m:t>
                                  </m:r>
                                </m:sup>
                              </m:sSup>
                              <m:r>
                                <a:rPr lang="lv-LV" sz="1600" baseline="0" smtClean="0">
                                  <a:latin typeface="Cambria Math" panose="02040503050406030204" pitchFamily="18" charset="0"/>
                                </a:rPr>
                                <m:t>−</m:t>
                              </m:r>
                              <m:r>
                                <a:rPr lang="lv-LV" sz="1600" baseline="0" smtClean="0">
                                  <a:latin typeface="Cambria Math" panose="02040503050406030204" pitchFamily="18" charset="0"/>
                                </a:rPr>
                                <m:t>𝟏</m:t>
                              </m:r>
                            </m:oMath>
                          </a14:m>
                          <a:endParaRPr lang="en-US" sz="1600" dirty="0"/>
                        </a:p>
                      </a:txBody>
                      <a:tcPr marT="9144" marB="9144"/>
                    </a:tc>
                    <a:tc>
                      <a:txBody>
                        <a:bodyPr/>
                        <a:lstStyle/>
                        <a:p>
                          <a:r>
                            <a:rPr lang="lv-LV" sz="1600" dirty="0" smtClean="0"/>
                            <a:t>Periodiska decimāldaļa </a:t>
                          </a:r>
                          <a14:m>
                            <m:oMath xmlns:m="http://schemas.openxmlformats.org/officeDocument/2006/math">
                              <m:r>
                                <a:rPr lang="lv-LV" sz="1600" i="1" dirty="0" smtClean="0">
                                  <a:latin typeface="Cambria Math" panose="02040503050406030204" pitchFamily="18" charset="0"/>
                                </a:rPr>
                                <m:t>1/</m:t>
                              </m:r>
                              <m:r>
                                <a:rPr lang="lv-LV" sz="1600" i="1" dirty="0" smtClean="0">
                                  <a:latin typeface="Cambria Math" panose="02040503050406030204" pitchFamily="18" charset="0"/>
                                </a:rPr>
                                <m:t>𝑝</m:t>
                              </m:r>
                            </m:oMath>
                          </a14:m>
                          <a:endParaRPr lang="en-US" sz="1600" dirty="0"/>
                        </a:p>
                      </a:txBody>
                      <a:tcPr marT="9144" marB="9144"/>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m:t>
                                  </m:r>
                                </m:sup>
                              </m:sSup>
                              <m:r>
                                <a:rPr lang="lv-LV" sz="1600" smtClean="0">
                                  <a:solidFill>
                                    <a:schemeClr val="tx2"/>
                                  </a:solidFill>
                                  <a:latin typeface="Cambria Math" panose="02040503050406030204" pitchFamily="18" charset="0"/>
                                </a:rPr>
                                <m:t>−1=9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m:t>
                              </m:r>
                            </m:oMath>
                          </a14:m>
                          <a:r>
                            <a:rPr lang="lv-LV" sz="1600" dirty="0" smtClean="0">
                              <a:solidFill>
                                <a:schemeClr val="tx2"/>
                              </a:solidFill>
                            </a:rPr>
                            <a:t> = 0.(</a:t>
                          </a:r>
                          <a:r>
                            <a:rPr lang="lv-LV" sz="1600" dirty="0" smtClean="0">
                              <a:solidFill>
                                <a:srgbClr val="FF0000"/>
                              </a:solidFill>
                            </a:rPr>
                            <a:t>3</a:t>
                          </a:r>
                          <a:r>
                            <a:rPr lang="lv-LV" sz="1600" dirty="0" smtClean="0">
                              <a:solidFill>
                                <a:schemeClr val="tx2"/>
                              </a:solidFill>
                            </a:rPr>
                            <a:t>)               =0.</a:t>
                          </a:r>
                          <a:r>
                            <a:rPr lang="lv-LV" sz="1600" dirty="0" smtClean="0">
                              <a:solidFill>
                                <a:srgbClr val="FF0000"/>
                              </a:solidFill>
                            </a:rPr>
                            <a:t>3</a:t>
                          </a:r>
                          <a:r>
                            <a:rPr lang="lv-LV" sz="1600" dirty="0" smtClean="0">
                              <a:solidFill>
                                <a:schemeClr val="tx2"/>
                              </a:solidFill>
                            </a:rPr>
                            <a:t>3...</a:t>
                          </a:r>
                          <a:endParaRPr lang="en-US" sz="1600" dirty="0">
                            <a:solidFill>
                              <a:schemeClr val="tx2"/>
                            </a:solidFill>
                          </a:endParaRPr>
                        </a:p>
                      </a:txBody>
                      <a:tcPr marT="9144" marB="9144"/>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1/7</m:t>
                              </m:r>
                            </m:oMath>
                          </a14:m>
                          <a:r>
                            <a:rPr lang="lv-LV" sz="1600" dirty="0" smtClean="0">
                              <a:solidFill>
                                <a:schemeClr val="tx2"/>
                              </a:solidFill>
                            </a:rPr>
                            <a:t> = 0.(</a:t>
                          </a:r>
                          <a:r>
                            <a:rPr lang="lv-LV" sz="1600" dirty="0" smtClean="0">
                              <a:solidFill>
                                <a:srgbClr val="FF0000"/>
                              </a:solidFill>
                            </a:rPr>
                            <a:t>142857</a:t>
                          </a:r>
                          <a:r>
                            <a:rPr lang="lv-LV" sz="1600" dirty="0" smtClean="0">
                              <a:solidFill>
                                <a:schemeClr val="tx2"/>
                              </a:solidFill>
                            </a:rPr>
                            <a:t>)     =0.</a:t>
                          </a:r>
                          <a:r>
                            <a:rPr lang="lv-LV" sz="1600" dirty="0" smtClean="0">
                              <a:solidFill>
                                <a:srgbClr val="FF0000"/>
                              </a:solidFill>
                            </a:rPr>
                            <a:t>142857</a:t>
                          </a:r>
                          <a:r>
                            <a:rPr lang="lv-LV" sz="1600" dirty="0" smtClean="0">
                              <a:solidFill>
                                <a:schemeClr val="tx2"/>
                              </a:solidFill>
                            </a:rPr>
                            <a:t>142857...</a:t>
                          </a:r>
                          <a:endParaRPr lang="en-US" sz="1600" dirty="0">
                            <a:solidFill>
                              <a:schemeClr val="tx2"/>
                            </a:solidFill>
                          </a:endParaRPr>
                        </a:p>
                      </a:txBody>
                      <a:tcPr marT="9144" marB="9144"/>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m:t>
                                  </m:r>
                                </m:sup>
                              </m:sSup>
                              <m:r>
                                <a:rPr lang="lv-LV" sz="1600" smtClean="0">
                                  <a:solidFill>
                                    <a:schemeClr val="tx2"/>
                                  </a:solidFill>
                                  <a:latin typeface="Cambria Math" panose="02040503050406030204" pitchFamily="18" charset="0"/>
                                </a:rPr>
                                <m:t>−1=99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1/11</m:t>
                              </m:r>
                            </m:oMath>
                          </a14:m>
                          <a:r>
                            <a:rPr lang="lv-LV" sz="1600" dirty="0" smtClean="0">
                              <a:solidFill>
                                <a:schemeClr val="tx2"/>
                              </a:solidFill>
                            </a:rPr>
                            <a:t> = 0.(</a:t>
                          </a:r>
                          <a:r>
                            <a:rPr lang="lv-LV" sz="1600" dirty="0" smtClean="0">
                              <a:solidFill>
                                <a:srgbClr val="FF0000"/>
                              </a:solidFill>
                            </a:rPr>
                            <a:t>09</a:t>
                          </a:r>
                          <a:r>
                            <a:rPr lang="lv-LV" sz="1600" dirty="0" smtClean="0">
                              <a:solidFill>
                                <a:schemeClr val="tx2"/>
                              </a:solidFill>
                            </a:rPr>
                            <a:t>)           =0.</a:t>
                          </a:r>
                          <a:r>
                            <a:rPr lang="lv-LV" sz="1600" dirty="0" smtClean="0">
                              <a:solidFill>
                                <a:srgbClr val="FF0000"/>
                              </a:solidFill>
                            </a:rPr>
                            <a:t>09</a:t>
                          </a:r>
                          <a:r>
                            <a:rPr lang="lv-LV" sz="1600" dirty="0" smtClean="0">
                              <a:solidFill>
                                <a:schemeClr val="tx2"/>
                              </a:solidFill>
                            </a:rPr>
                            <a:t>09...</a:t>
                          </a:r>
                          <a:endParaRPr lang="en-US" sz="1600" dirty="0">
                            <a:solidFill>
                              <a:schemeClr val="tx2"/>
                            </a:solidFill>
                          </a:endParaRPr>
                        </a:p>
                      </a:txBody>
                      <a:tcPr marT="9144" marB="9144"/>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6</m:t>
                                  </m:r>
                                </m:sup>
                              </m:sSup>
                              <m:r>
                                <a:rPr lang="lv-LV" sz="1600" smtClean="0">
                                  <a:solidFill>
                                    <a:schemeClr val="tx2"/>
                                  </a:solidFill>
                                  <a:latin typeface="Cambria Math" panose="02040503050406030204" pitchFamily="18" charset="0"/>
                                </a:rPr>
                                <m:t>−1=999999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1/13</m:t>
                              </m:r>
                            </m:oMath>
                          </a14:m>
                          <a:r>
                            <a:rPr lang="lv-LV" sz="1600" dirty="0" smtClean="0">
                              <a:solidFill>
                                <a:schemeClr val="tx2"/>
                              </a:solidFill>
                            </a:rPr>
                            <a:t> = 0.(</a:t>
                          </a:r>
                          <a:r>
                            <a:rPr lang="lv-LV" sz="1600" dirty="0" smtClean="0">
                              <a:solidFill>
                                <a:srgbClr val="FF0000"/>
                              </a:solidFill>
                            </a:rPr>
                            <a:t>076923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16</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1/17</m:t>
                              </m:r>
                            </m:oMath>
                          </a14:m>
                          <a:r>
                            <a:rPr lang="lv-LV" sz="1600" baseline="0" dirty="0" smtClean="0">
                              <a:solidFill>
                                <a:schemeClr val="tx2"/>
                              </a:solidFill>
                            </a:rPr>
                            <a:t> = </a:t>
                          </a:r>
                          <a:r>
                            <a:rPr lang="lv-LV" sz="1600" dirty="0" smtClean="0">
                              <a:solidFill>
                                <a:schemeClr val="tx2"/>
                              </a:solidFill>
                            </a:rPr>
                            <a:t>0.(</a:t>
                          </a:r>
                          <a:r>
                            <a:rPr lang="lv-LV" sz="1600" dirty="0" smtClean="0">
                              <a:solidFill>
                                <a:srgbClr val="FF0000"/>
                              </a:solidFill>
                            </a:rPr>
                            <a:t>0588235294117647</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18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1/19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52631578947368421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22</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434782608695652173913</a:t>
                          </a:r>
                          <a:r>
                            <a:rPr lang="lv-LV" sz="1600" dirty="0" smtClean="0">
                              <a:solidFill>
                                <a:schemeClr val="tx2"/>
                              </a:solidFill>
                            </a:rPr>
                            <a:t>)</a:t>
                          </a:r>
                          <a:endParaRPr lang="en-US" sz="1600" dirty="0">
                            <a:solidFill>
                              <a:schemeClr val="tx2"/>
                            </a:solidFill>
                          </a:endParaRPr>
                        </a:p>
                      </a:txBody>
                      <a:tcPr marT="9144" marB="9144"/>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smtClean="0">
                                      <a:solidFill>
                                        <a:schemeClr val="tx2"/>
                                      </a:solidFill>
                                      <a:latin typeface="Cambria Math" panose="02040503050406030204" pitchFamily="18" charset="0"/>
                                    </a:rPr>
                                    <m:t>28</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1/29</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344827586206896551724137931</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lv-LV" sz="1600" i="1" smtClean="0">
                                      <a:solidFill>
                                        <a:schemeClr val="tx2"/>
                                      </a:solidFill>
                                      <a:latin typeface="Cambria Math" panose="02040503050406030204" pitchFamily="18" charset="0"/>
                                    </a:rPr>
                                  </m:ctrlPr>
                                </m:sSupPr>
                                <m:e>
                                  <m:r>
                                    <a:rPr lang="lv-LV" sz="1600" smtClean="0">
                                      <a:solidFill>
                                        <a:schemeClr val="tx2"/>
                                      </a:solidFill>
                                      <a:latin typeface="Cambria Math" panose="02040503050406030204" pitchFamily="18" charset="0"/>
                                    </a:rPr>
                                    <m:t>10</m:t>
                                  </m:r>
                                </m:e>
                                <m:sup>
                                  <m:r>
                                    <a:rPr lang="lv-LV" sz="1600" b="0" i="0" smtClean="0">
                                      <a:solidFill>
                                        <a:schemeClr val="tx2"/>
                                      </a:solidFill>
                                      <a:latin typeface="Cambria Math" panose="02040503050406030204" pitchFamily="18" charset="0"/>
                                    </a:rPr>
                                    <m:t>15</m:t>
                                  </m:r>
                                </m:sup>
                              </m:sSup>
                              <m:r>
                                <a:rPr lang="lv-LV" sz="1600"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1/31</m:t>
                              </m:r>
                            </m:oMath>
                          </a14:m>
                          <a:r>
                            <a:rPr lang="lv-LV" sz="1600" dirty="0" smtClean="0">
                              <a:solidFill>
                                <a:schemeClr val="tx2"/>
                              </a:solidFill>
                            </a:rPr>
                            <a:t> = 0.(</a:t>
                          </a:r>
                          <a:r>
                            <a:rPr lang="lv-LV" sz="1600" dirty="0" smtClean="0">
                              <a:solidFill>
                                <a:srgbClr val="FF0000"/>
                              </a:solidFill>
                              <a:effectLst/>
                            </a:rPr>
                            <a:t>032258064516129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3</m:t>
                                  </m:r>
                                </m:sup>
                              </m:sSup>
                              <m:r>
                                <a:rPr lang="lv-LV" sz="1600" b="0" i="1" smtClean="0">
                                  <a:solidFill>
                                    <a:schemeClr val="tx2"/>
                                  </a:solidFill>
                                  <a:latin typeface="Cambria Math" panose="02040503050406030204" pitchFamily="18" charset="0"/>
                                </a:rPr>
                                <m:t>−1=999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1/37</m:t>
                              </m:r>
                            </m:oMath>
                          </a14:m>
                          <a:r>
                            <a:rPr lang="lv-LV" sz="1600" dirty="0" smtClean="0">
                              <a:solidFill>
                                <a:schemeClr val="tx2"/>
                              </a:solidFill>
                            </a:rPr>
                            <a:t> = 0.(</a:t>
                          </a:r>
                          <a:r>
                            <a:rPr lang="lv-LV" sz="1600" dirty="0" smtClean="0">
                              <a:solidFill>
                                <a:srgbClr val="FF0000"/>
                              </a:solidFill>
                            </a:rPr>
                            <a:t>027</a:t>
                          </a:r>
                          <a:r>
                            <a:rPr lang="lv-LV" sz="1600" dirty="0" smtClean="0">
                              <a:solidFill>
                                <a:schemeClr val="tx2"/>
                              </a:solidFill>
                            </a:rPr>
                            <a:t>)             =0.</a:t>
                          </a:r>
                          <a:r>
                            <a:rPr lang="lv-LV" sz="1600" dirty="0" smtClean="0">
                              <a:solidFill>
                                <a:srgbClr val="FF0000"/>
                              </a:solidFill>
                            </a:rPr>
                            <a:t>027</a:t>
                          </a:r>
                          <a:r>
                            <a:rPr lang="lv-LV" sz="1600" dirty="0" smtClean="0">
                              <a:solidFill>
                                <a:schemeClr val="tx2"/>
                              </a:solidFill>
                            </a:rPr>
                            <a:t>027...</a:t>
                          </a:r>
                          <a:endParaRPr lang="en-US" sz="1600" dirty="0">
                            <a:solidFill>
                              <a:schemeClr val="tx2"/>
                            </a:solidFill>
                          </a:endParaRPr>
                        </a:p>
                      </a:txBody>
                      <a:tcPr marT="9144" marB="9144"/>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5</m:t>
                                  </m:r>
                                </m:sup>
                              </m:sSup>
                              <m:r>
                                <a:rPr lang="lv-LV" sz="1600" b="0" i="1" smtClean="0">
                                  <a:solidFill>
                                    <a:schemeClr val="tx2"/>
                                  </a:solidFill>
                                  <a:latin typeface="Cambria Math" panose="02040503050406030204" pitchFamily="18" charset="0"/>
                                </a:rPr>
                                <m:t>−1=99999</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effectLst/>
                                  <a:latin typeface="Cambria Math" panose="02040503050406030204" pitchFamily="18" charset="0"/>
                                </a:rPr>
                                <m:t>1/41</m:t>
                              </m:r>
                            </m:oMath>
                          </a14:m>
                          <a:r>
                            <a:rPr lang="lv-LV" sz="1600" dirty="0" smtClean="0">
                              <a:solidFill>
                                <a:schemeClr val="tx2"/>
                              </a:solidFill>
                              <a:effectLst/>
                            </a:rPr>
                            <a:t> = 0.(</a:t>
                          </a:r>
                          <a:r>
                            <a:rPr lang="lv-LV" sz="1600" dirty="0" smtClean="0">
                              <a:solidFill>
                                <a:srgbClr val="FF0000"/>
                              </a:solidFill>
                              <a:effectLst/>
                            </a:rPr>
                            <a:t>02439</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 xmlns:m="http://schemas.openxmlformats.org/officeDocument/2006/math">
                              <m:sSup>
                                <m:sSupPr>
                                  <m:ctrlPr>
                                    <a:rPr lang="en-US" sz="1600" i="1" smtClean="0">
                                      <a:solidFill>
                                        <a:schemeClr val="tx2"/>
                                      </a:solidFill>
                                      <a:latin typeface="Cambria Math" panose="02040503050406030204" pitchFamily="18" charset="0"/>
                                    </a:rPr>
                                  </m:ctrlPr>
                                </m:sSupPr>
                                <m:e>
                                  <m:r>
                                    <a:rPr lang="lv-LV" sz="1600" b="0" i="1" smtClean="0">
                                      <a:solidFill>
                                        <a:schemeClr val="tx2"/>
                                      </a:solidFill>
                                      <a:latin typeface="Cambria Math" panose="02040503050406030204" pitchFamily="18" charset="0"/>
                                    </a:rPr>
                                    <m:t>10</m:t>
                                  </m:r>
                                </m:e>
                                <m:sup>
                                  <m:r>
                                    <a:rPr lang="lv-LV" sz="1600" b="0" i="1" smtClean="0">
                                      <a:solidFill>
                                        <a:schemeClr val="tx2"/>
                                      </a:solidFill>
                                      <a:latin typeface="Cambria Math" panose="02040503050406030204" pitchFamily="18" charset="0"/>
                                    </a:rPr>
                                    <m:t>21</m:t>
                                  </m:r>
                                </m:sup>
                              </m:sSup>
                              <m:r>
                                <a:rPr lang="lv-LV" sz="1600" b="0" i="1" smtClean="0">
                                  <a:solidFill>
                                    <a:schemeClr val="tx2"/>
                                  </a:solidFill>
                                  <a:latin typeface="Cambria Math" panose="02040503050406030204" pitchFamily="18" charset="0"/>
                                </a:rPr>
                                <m:t>−1</m:t>
                              </m:r>
                            </m:oMath>
                          </a14:m>
                          <a:r>
                            <a:rPr lang="lv-LV" sz="1600" dirty="0" smtClean="0">
                              <a:solidFill>
                                <a:schemeClr val="tx2"/>
                              </a:solidFill>
                            </a:rPr>
                            <a:t>.</a:t>
                          </a:r>
                          <a:endParaRPr lang="en-US" sz="1600" dirty="0">
                            <a:solidFill>
                              <a:schemeClr val="tx2"/>
                            </a:solidFill>
                          </a:endParaRPr>
                        </a:p>
                      </a:txBody>
                      <a:tcPr marT="9144" marB="9144"/>
                    </a:tc>
                    <a:tc>
                      <a:txBody>
                        <a:bodyPr/>
                        <a:lstStyle/>
                        <a:p>
                          <a14:m>
                            <m:oMath xmlns:m="http://schemas.openxmlformats.org/officeDocument/2006/math">
                              <m:r>
                                <a:rPr lang="lv-LV" sz="1600" i="1" dirty="0" smtClean="0">
                                  <a:solidFill>
                                    <a:schemeClr val="tx2"/>
                                  </a:solidFill>
                                  <a:latin typeface="Cambria Math" panose="02040503050406030204" pitchFamily="18" charset="0"/>
                                </a:rPr>
                                <m:t>1/43</m:t>
                              </m:r>
                            </m:oMath>
                          </a14:m>
                          <a:r>
                            <a:rPr lang="lv-LV" sz="1600" dirty="0" smtClean="0">
                              <a:solidFill>
                                <a:schemeClr val="tx2"/>
                              </a:solidFill>
                            </a:rPr>
                            <a:t> = 0.(</a:t>
                          </a:r>
                          <a:r>
                            <a:rPr lang="lv-LV" sz="1600" dirty="0" smtClean="0">
                              <a:solidFill>
                                <a:srgbClr val="FF0000"/>
                              </a:solidFill>
                            </a:rPr>
                            <a:t>0</a:t>
                          </a:r>
                          <a:r>
                            <a:rPr lang="lv-LV" sz="1600" dirty="0" smtClean="0">
                              <a:solidFill>
                                <a:srgbClr val="FF0000"/>
                              </a:solidFill>
                              <a:effectLst/>
                            </a:rPr>
                            <a:t>23255813953488372093</a:t>
                          </a:r>
                          <a:r>
                            <a:rPr lang="lv-LV" sz="1600" dirty="0" smtClean="0">
                              <a:solidFill>
                                <a:schemeClr val="tx2"/>
                              </a:solidFill>
                              <a:effectLst/>
                            </a:rPr>
                            <a:t>)</a:t>
                          </a:r>
                          <a:endParaRPr lang="en-US" sz="1600" dirty="0">
                            <a:solidFill>
                              <a:schemeClr val="tx2"/>
                            </a:solidFill>
                          </a:endParaRPr>
                        </a:p>
                      </a:txBody>
                      <a:tcPr marT="9144" marB="9144"/>
                    </a:tc>
                    <a:extLst>
                      <a:ext uri="{0D108BD9-81ED-4DB2-BD59-A6C34878D82A}">
                        <a16:rowId xmlns:a16="http://schemas.microsoft.com/office/drawing/2014/main" val="1272428818"/>
                      </a:ext>
                    </a:extLst>
                  </a:tr>
                </a:tbl>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55389934"/>
                  </p:ext>
                </p:extLst>
              </p:nvPr>
            </p:nvGraphicFramePr>
            <p:xfrm>
              <a:off x="347471" y="556697"/>
              <a:ext cx="8456613" cy="4310709"/>
            </p:xfrm>
            <a:graphic>
              <a:graphicData uri="http://schemas.openxmlformats.org/drawingml/2006/table">
                <a:tbl>
                  <a:tblPr firstRow="1" bandRow="1">
                    <a:tableStyleId>{00A15C55-8517-42AA-B614-E9B94910E393}</a:tableStyleId>
                  </a:tblPr>
                  <a:tblGrid>
                    <a:gridCol w="576362">
                      <a:extLst>
                        <a:ext uri="{9D8B030D-6E8A-4147-A177-3AD203B41FA5}">
                          <a16:colId xmlns:a16="http://schemas.microsoft.com/office/drawing/2014/main" val="20000"/>
                        </a:ext>
                      </a:extLst>
                    </a:gridCol>
                    <a:gridCol w="2358382">
                      <a:extLst>
                        <a:ext uri="{9D8B030D-6E8A-4147-A177-3AD203B41FA5}">
                          <a16:colId xmlns:a16="http://schemas.microsoft.com/office/drawing/2014/main" val="20001"/>
                        </a:ext>
                      </a:extLst>
                    </a:gridCol>
                    <a:gridCol w="5521869">
                      <a:extLst>
                        <a:ext uri="{9D8B030D-6E8A-4147-A177-3AD203B41FA5}">
                          <a16:colId xmlns:a16="http://schemas.microsoft.com/office/drawing/2014/main" val="20002"/>
                        </a:ext>
                      </a:extLst>
                    </a:gridCol>
                  </a:tblGrid>
                  <a:tr h="335725">
                    <a:tc>
                      <a:txBody>
                        <a:bodyPr/>
                        <a:lstStyle/>
                        <a:p>
                          <a:endParaRPr lang="lv-LV"/>
                        </a:p>
                      </a:txBody>
                      <a:tcPr marT="9144" marB="9144">
                        <a:blipFill>
                          <a:blip r:embed="rId3"/>
                          <a:stretch>
                            <a:fillRect l="-1053" t="-16364" r="-1366316" b="-1200000"/>
                          </a:stretch>
                        </a:blipFill>
                      </a:tcPr>
                    </a:tc>
                    <a:tc>
                      <a:txBody>
                        <a:bodyPr/>
                        <a:lstStyle/>
                        <a:p>
                          <a:endParaRPr lang="lv-LV"/>
                        </a:p>
                      </a:txBody>
                      <a:tcPr marT="9144" marB="9144">
                        <a:blipFill>
                          <a:blip r:embed="rId3"/>
                          <a:stretch>
                            <a:fillRect l="-24806" t="-16364" r="-235401" b="-1200000"/>
                          </a:stretch>
                        </a:blipFill>
                      </a:tcPr>
                    </a:tc>
                    <a:tc>
                      <a:txBody>
                        <a:bodyPr/>
                        <a:lstStyle/>
                        <a:p>
                          <a:endParaRPr lang="lv-LV"/>
                        </a:p>
                      </a:txBody>
                      <a:tcPr marT="9144" marB="9144">
                        <a:blipFill>
                          <a:blip r:embed="rId3"/>
                          <a:stretch>
                            <a:fillRect l="-53252" t="-16364" r="-441" b="-1200000"/>
                          </a:stretch>
                        </a:blipFill>
                      </a:tcPr>
                    </a:tc>
                    <a:extLst>
                      <a:ext uri="{0D108BD9-81ED-4DB2-BD59-A6C34878D82A}">
                        <a16:rowId xmlns:a16="http://schemas.microsoft.com/office/drawing/2014/main" val="10000"/>
                      </a:ext>
                    </a:extLst>
                  </a:tr>
                  <a:tr h="332136">
                    <a:tc>
                      <a:txBody>
                        <a:bodyPr/>
                        <a:lstStyle/>
                        <a:p>
                          <a:r>
                            <a:rPr lang="lv-LV" sz="1600" dirty="0" smtClean="0">
                              <a:solidFill>
                                <a:schemeClr val="tx2"/>
                              </a:solidFill>
                            </a:rPr>
                            <a:t>3</a:t>
                          </a:r>
                          <a:endParaRPr lang="en-US" sz="1600" dirty="0">
                            <a:solidFill>
                              <a:schemeClr val="tx2"/>
                            </a:solidFill>
                          </a:endParaRPr>
                        </a:p>
                      </a:txBody>
                      <a:tcPr marT="9144" marB="9144"/>
                    </a:tc>
                    <a:tc>
                      <a:txBody>
                        <a:bodyPr/>
                        <a:lstStyle/>
                        <a:p>
                          <a:endParaRPr lang="lv-LV"/>
                        </a:p>
                      </a:txBody>
                      <a:tcPr marT="9144" marB="9144">
                        <a:blipFill>
                          <a:blip r:embed="rId3"/>
                          <a:stretch>
                            <a:fillRect l="-24806" t="-116364" r="-235401" b="-1100000"/>
                          </a:stretch>
                        </a:blipFill>
                      </a:tcPr>
                    </a:tc>
                    <a:tc>
                      <a:txBody>
                        <a:bodyPr/>
                        <a:lstStyle/>
                        <a:p>
                          <a:endParaRPr lang="lv-LV"/>
                        </a:p>
                      </a:txBody>
                      <a:tcPr marT="9144" marB="9144">
                        <a:blipFill>
                          <a:blip r:embed="rId3"/>
                          <a:stretch>
                            <a:fillRect l="-53252" t="-116364" r="-441" b="-1100000"/>
                          </a:stretch>
                        </a:blipFill>
                      </a:tcPr>
                    </a:tc>
                    <a:extLst>
                      <a:ext uri="{0D108BD9-81ED-4DB2-BD59-A6C34878D82A}">
                        <a16:rowId xmlns:a16="http://schemas.microsoft.com/office/drawing/2014/main" val="10001"/>
                      </a:ext>
                    </a:extLst>
                  </a:tr>
                  <a:tr h="332136">
                    <a:tc>
                      <a:txBody>
                        <a:bodyPr/>
                        <a:lstStyle/>
                        <a:p>
                          <a:r>
                            <a:rPr lang="lv-LV" sz="1600" dirty="0" smtClean="0">
                              <a:solidFill>
                                <a:schemeClr val="tx2"/>
                              </a:solidFill>
                            </a:rPr>
                            <a:t>7</a:t>
                          </a:r>
                          <a:endParaRPr lang="en-US" sz="1600" dirty="0">
                            <a:solidFill>
                              <a:schemeClr val="tx2"/>
                            </a:solidFill>
                          </a:endParaRPr>
                        </a:p>
                      </a:txBody>
                      <a:tcPr marT="9144" marB="9144"/>
                    </a:tc>
                    <a:tc>
                      <a:txBody>
                        <a:bodyPr/>
                        <a:lstStyle/>
                        <a:p>
                          <a:endParaRPr lang="lv-LV"/>
                        </a:p>
                      </a:txBody>
                      <a:tcPr marT="9144" marB="9144">
                        <a:blipFill>
                          <a:blip r:embed="rId3"/>
                          <a:stretch>
                            <a:fillRect l="-24806" t="-220370" r="-235401" b="-1020370"/>
                          </a:stretch>
                        </a:blipFill>
                      </a:tcPr>
                    </a:tc>
                    <a:tc>
                      <a:txBody>
                        <a:bodyPr/>
                        <a:lstStyle/>
                        <a:p>
                          <a:endParaRPr lang="lv-LV"/>
                        </a:p>
                      </a:txBody>
                      <a:tcPr marT="9144" marB="9144">
                        <a:blipFill>
                          <a:blip r:embed="rId3"/>
                          <a:stretch>
                            <a:fillRect l="-53252" t="-220370" r="-441" b="-1020370"/>
                          </a:stretch>
                        </a:blipFill>
                      </a:tcPr>
                    </a:tc>
                    <a:extLst>
                      <a:ext uri="{0D108BD9-81ED-4DB2-BD59-A6C34878D82A}">
                        <a16:rowId xmlns:a16="http://schemas.microsoft.com/office/drawing/2014/main" val="10002"/>
                      </a:ext>
                    </a:extLst>
                  </a:tr>
                  <a:tr h="332136">
                    <a:tc>
                      <a:txBody>
                        <a:bodyPr/>
                        <a:lstStyle/>
                        <a:p>
                          <a:r>
                            <a:rPr lang="lv-LV" sz="1600" dirty="0" smtClean="0">
                              <a:solidFill>
                                <a:schemeClr val="tx2"/>
                              </a:solidFill>
                            </a:rPr>
                            <a:t>11</a:t>
                          </a:r>
                          <a:endParaRPr lang="en-US" sz="1600" dirty="0">
                            <a:solidFill>
                              <a:schemeClr val="tx2"/>
                            </a:solidFill>
                          </a:endParaRPr>
                        </a:p>
                      </a:txBody>
                      <a:tcPr marT="9144" marB="9144"/>
                    </a:tc>
                    <a:tc>
                      <a:txBody>
                        <a:bodyPr/>
                        <a:lstStyle/>
                        <a:p>
                          <a:endParaRPr lang="lv-LV"/>
                        </a:p>
                      </a:txBody>
                      <a:tcPr marT="9144" marB="9144">
                        <a:blipFill>
                          <a:blip r:embed="rId3"/>
                          <a:stretch>
                            <a:fillRect l="-24806" t="-314545" r="-235401" b="-901818"/>
                          </a:stretch>
                        </a:blipFill>
                      </a:tcPr>
                    </a:tc>
                    <a:tc>
                      <a:txBody>
                        <a:bodyPr/>
                        <a:lstStyle/>
                        <a:p>
                          <a:endParaRPr lang="lv-LV"/>
                        </a:p>
                      </a:txBody>
                      <a:tcPr marT="9144" marB="9144">
                        <a:blipFill>
                          <a:blip r:embed="rId3"/>
                          <a:stretch>
                            <a:fillRect l="-53252" t="-314545" r="-441" b="-901818"/>
                          </a:stretch>
                        </a:blipFill>
                      </a:tcPr>
                    </a:tc>
                    <a:extLst>
                      <a:ext uri="{0D108BD9-81ED-4DB2-BD59-A6C34878D82A}">
                        <a16:rowId xmlns:a16="http://schemas.microsoft.com/office/drawing/2014/main" val="10003"/>
                      </a:ext>
                    </a:extLst>
                  </a:tr>
                  <a:tr h="332136">
                    <a:tc>
                      <a:txBody>
                        <a:bodyPr/>
                        <a:lstStyle/>
                        <a:p>
                          <a:r>
                            <a:rPr lang="lv-LV" sz="1600" dirty="0" smtClean="0">
                              <a:solidFill>
                                <a:schemeClr val="tx2"/>
                              </a:solidFill>
                            </a:rPr>
                            <a:t>13</a:t>
                          </a:r>
                          <a:endParaRPr lang="en-US" sz="1600" dirty="0">
                            <a:solidFill>
                              <a:schemeClr val="tx2"/>
                            </a:solidFill>
                          </a:endParaRPr>
                        </a:p>
                      </a:txBody>
                      <a:tcPr marT="9144" marB="9144"/>
                    </a:tc>
                    <a:tc>
                      <a:txBody>
                        <a:bodyPr/>
                        <a:lstStyle/>
                        <a:p>
                          <a:endParaRPr lang="lv-LV"/>
                        </a:p>
                      </a:txBody>
                      <a:tcPr marT="9144" marB="9144">
                        <a:blipFill>
                          <a:blip r:embed="rId3"/>
                          <a:stretch>
                            <a:fillRect l="-24806" t="-422222" r="-235401" b="-818519"/>
                          </a:stretch>
                        </a:blipFill>
                      </a:tcPr>
                    </a:tc>
                    <a:tc>
                      <a:txBody>
                        <a:bodyPr/>
                        <a:lstStyle/>
                        <a:p>
                          <a:endParaRPr lang="lv-LV"/>
                        </a:p>
                      </a:txBody>
                      <a:tcPr marT="9144" marB="9144">
                        <a:blipFill>
                          <a:blip r:embed="rId3"/>
                          <a:stretch>
                            <a:fillRect l="-53252" t="-422222" r="-441" b="-818519"/>
                          </a:stretch>
                        </a:blipFill>
                      </a:tcPr>
                    </a:tc>
                    <a:extLst>
                      <a:ext uri="{0D108BD9-81ED-4DB2-BD59-A6C34878D82A}">
                        <a16:rowId xmlns:a16="http://schemas.microsoft.com/office/drawing/2014/main" val="10004"/>
                      </a:ext>
                    </a:extLst>
                  </a:tr>
                  <a:tr h="332136">
                    <a:tc>
                      <a:txBody>
                        <a:bodyPr/>
                        <a:lstStyle/>
                        <a:p>
                          <a:r>
                            <a:rPr lang="lv-LV" sz="1600" dirty="0" smtClean="0">
                              <a:solidFill>
                                <a:schemeClr val="tx2"/>
                              </a:solidFill>
                            </a:rPr>
                            <a:t>17</a:t>
                          </a:r>
                          <a:endParaRPr lang="en-US" sz="1600" dirty="0">
                            <a:solidFill>
                              <a:schemeClr val="tx2"/>
                            </a:solidFill>
                          </a:endParaRPr>
                        </a:p>
                      </a:txBody>
                      <a:tcPr marT="9144" marB="9144"/>
                    </a:tc>
                    <a:tc>
                      <a:txBody>
                        <a:bodyPr/>
                        <a:lstStyle/>
                        <a:p>
                          <a:endParaRPr lang="lv-LV"/>
                        </a:p>
                      </a:txBody>
                      <a:tcPr marT="9144" marB="9144">
                        <a:blipFill>
                          <a:blip r:embed="rId3"/>
                          <a:stretch>
                            <a:fillRect l="-24806" t="-512727" r="-235401" b="-703636"/>
                          </a:stretch>
                        </a:blipFill>
                      </a:tcPr>
                    </a:tc>
                    <a:tc>
                      <a:txBody>
                        <a:bodyPr/>
                        <a:lstStyle/>
                        <a:p>
                          <a:endParaRPr lang="lv-LV"/>
                        </a:p>
                      </a:txBody>
                      <a:tcPr marT="9144" marB="9144">
                        <a:blipFill>
                          <a:blip r:embed="rId3"/>
                          <a:stretch>
                            <a:fillRect l="-53252" t="-512727" r="-441" b="-703636"/>
                          </a:stretch>
                        </a:blipFill>
                      </a:tcPr>
                    </a:tc>
                    <a:extLst>
                      <a:ext uri="{0D108BD9-81ED-4DB2-BD59-A6C34878D82A}">
                        <a16:rowId xmlns:a16="http://schemas.microsoft.com/office/drawing/2014/main" val="10005"/>
                      </a:ext>
                    </a:extLst>
                  </a:tr>
                  <a:tr h="332136">
                    <a:tc>
                      <a:txBody>
                        <a:bodyPr/>
                        <a:lstStyle/>
                        <a:p>
                          <a:r>
                            <a:rPr lang="lv-LV" sz="1600" dirty="0" smtClean="0">
                              <a:solidFill>
                                <a:schemeClr val="tx2"/>
                              </a:solidFill>
                            </a:rPr>
                            <a:t>19</a:t>
                          </a:r>
                          <a:endParaRPr lang="en-US" sz="1600" dirty="0">
                            <a:solidFill>
                              <a:schemeClr val="tx2"/>
                            </a:solidFill>
                          </a:endParaRPr>
                        </a:p>
                      </a:txBody>
                      <a:tcPr marT="9144" marB="9144"/>
                    </a:tc>
                    <a:tc>
                      <a:txBody>
                        <a:bodyPr/>
                        <a:lstStyle/>
                        <a:p>
                          <a:endParaRPr lang="lv-LV"/>
                        </a:p>
                      </a:txBody>
                      <a:tcPr marT="9144" marB="9144">
                        <a:blipFill>
                          <a:blip r:embed="rId3"/>
                          <a:stretch>
                            <a:fillRect l="-24806" t="-624074" r="-235401" b="-616667"/>
                          </a:stretch>
                        </a:blipFill>
                      </a:tcPr>
                    </a:tc>
                    <a:tc>
                      <a:txBody>
                        <a:bodyPr/>
                        <a:lstStyle/>
                        <a:p>
                          <a:endParaRPr lang="lv-LV"/>
                        </a:p>
                      </a:txBody>
                      <a:tcPr marT="9144" marB="9144">
                        <a:blipFill>
                          <a:blip r:embed="rId3"/>
                          <a:stretch>
                            <a:fillRect l="-53252" t="-624074" r="-441" b="-616667"/>
                          </a:stretch>
                        </a:blipFill>
                      </a:tcPr>
                    </a:tc>
                    <a:extLst>
                      <a:ext uri="{0D108BD9-81ED-4DB2-BD59-A6C34878D82A}">
                        <a16:rowId xmlns:a16="http://schemas.microsoft.com/office/drawing/2014/main" val="10006"/>
                      </a:ext>
                    </a:extLst>
                  </a:tr>
                  <a:tr h="332136">
                    <a:tc>
                      <a:txBody>
                        <a:bodyPr/>
                        <a:lstStyle/>
                        <a:p>
                          <a:r>
                            <a:rPr lang="lv-LV" sz="1600" dirty="0" smtClean="0">
                              <a:solidFill>
                                <a:schemeClr val="tx2"/>
                              </a:solidFill>
                            </a:rPr>
                            <a:t>23</a:t>
                          </a:r>
                          <a:endParaRPr lang="en-US" sz="1600" dirty="0">
                            <a:solidFill>
                              <a:schemeClr val="tx2"/>
                            </a:solidFill>
                          </a:endParaRPr>
                        </a:p>
                      </a:txBody>
                      <a:tcPr marT="9144" marB="9144"/>
                    </a:tc>
                    <a:tc>
                      <a:txBody>
                        <a:bodyPr/>
                        <a:lstStyle/>
                        <a:p>
                          <a:endParaRPr lang="lv-LV"/>
                        </a:p>
                      </a:txBody>
                      <a:tcPr marT="9144" marB="9144">
                        <a:blipFill>
                          <a:blip r:embed="rId3"/>
                          <a:stretch>
                            <a:fillRect l="-24806" t="-710909" r="-235401" b="-505455"/>
                          </a:stretch>
                        </a:blipFill>
                      </a:tcPr>
                    </a:tc>
                    <a:tc>
                      <a:txBody>
                        <a:bodyPr/>
                        <a:lstStyle/>
                        <a:p>
                          <a:endParaRPr lang="lv-LV"/>
                        </a:p>
                      </a:txBody>
                      <a:tcPr marT="9144" marB="9144">
                        <a:blipFill>
                          <a:blip r:embed="rId3"/>
                          <a:stretch>
                            <a:fillRect l="-53252" t="-710909" r="-441" b="-505455"/>
                          </a:stretch>
                        </a:blipFill>
                      </a:tcPr>
                    </a:tc>
                    <a:extLst>
                      <a:ext uri="{0D108BD9-81ED-4DB2-BD59-A6C34878D82A}">
                        <a16:rowId xmlns:a16="http://schemas.microsoft.com/office/drawing/2014/main" val="10007"/>
                      </a:ext>
                    </a:extLst>
                  </a:tr>
                  <a:tr h="332136">
                    <a:tc>
                      <a:txBody>
                        <a:bodyPr/>
                        <a:lstStyle/>
                        <a:p>
                          <a:r>
                            <a:rPr lang="lv-LV" sz="1600" dirty="0" smtClean="0">
                              <a:solidFill>
                                <a:schemeClr val="tx2"/>
                              </a:solidFill>
                            </a:rPr>
                            <a:t>29</a:t>
                          </a:r>
                          <a:endParaRPr lang="en-US" sz="1600" dirty="0">
                            <a:solidFill>
                              <a:schemeClr val="tx2"/>
                            </a:solidFill>
                          </a:endParaRPr>
                        </a:p>
                      </a:txBody>
                      <a:tcPr marT="9144" marB="9144"/>
                    </a:tc>
                    <a:tc>
                      <a:txBody>
                        <a:bodyPr/>
                        <a:lstStyle/>
                        <a:p>
                          <a:endParaRPr lang="lv-LV"/>
                        </a:p>
                      </a:txBody>
                      <a:tcPr marT="9144" marB="9144">
                        <a:blipFill>
                          <a:blip r:embed="rId3"/>
                          <a:stretch>
                            <a:fillRect l="-24806" t="-810909" r="-235401" b="-405455"/>
                          </a:stretch>
                        </a:blipFill>
                      </a:tcPr>
                    </a:tc>
                    <a:tc>
                      <a:txBody>
                        <a:bodyPr/>
                        <a:lstStyle/>
                        <a:p>
                          <a:endParaRPr lang="lv-LV"/>
                        </a:p>
                      </a:txBody>
                      <a:tcPr marT="9144" marB="9144">
                        <a:blipFill>
                          <a:blip r:embed="rId3"/>
                          <a:stretch>
                            <a:fillRect l="-53252" t="-810909" r="-441" b="-405455"/>
                          </a:stretch>
                        </a:blipFill>
                      </a:tcPr>
                    </a:tc>
                    <a:extLst>
                      <a:ext uri="{0D108BD9-81ED-4DB2-BD59-A6C34878D82A}">
                        <a16:rowId xmlns:a16="http://schemas.microsoft.com/office/drawing/2014/main" val="10008"/>
                      </a:ext>
                    </a:extLst>
                  </a:tr>
                  <a:tr h="329474">
                    <a:tc>
                      <a:txBody>
                        <a:bodyPr/>
                        <a:lstStyle/>
                        <a:p>
                          <a:r>
                            <a:rPr lang="lv-LV" sz="1600" dirty="0" smtClean="0">
                              <a:solidFill>
                                <a:schemeClr val="tx2"/>
                              </a:solidFill>
                            </a:rPr>
                            <a:t>31</a:t>
                          </a:r>
                          <a:endParaRPr lang="en-US" sz="1600" dirty="0">
                            <a:solidFill>
                              <a:schemeClr val="tx2"/>
                            </a:solidFill>
                          </a:endParaRPr>
                        </a:p>
                      </a:txBody>
                      <a:tcPr marT="9144" marB="9144"/>
                    </a:tc>
                    <a:tc>
                      <a:txBody>
                        <a:bodyPr/>
                        <a:lstStyle/>
                        <a:p>
                          <a:endParaRPr lang="lv-LV"/>
                        </a:p>
                      </a:txBody>
                      <a:tcPr marT="9144" marB="9144">
                        <a:blipFill>
                          <a:blip r:embed="rId3"/>
                          <a:stretch>
                            <a:fillRect l="-24806" t="-927778" r="-235401" b="-312963"/>
                          </a:stretch>
                        </a:blipFill>
                      </a:tcPr>
                    </a:tc>
                    <a:tc>
                      <a:txBody>
                        <a:bodyPr/>
                        <a:lstStyle/>
                        <a:p>
                          <a:endParaRPr lang="lv-LV"/>
                        </a:p>
                      </a:txBody>
                      <a:tcPr marT="9144" marB="9144">
                        <a:blipFill>
                          <a:blip r:embed="rId3"/>
                          <a:stretch>
                            <a:fillRect l="-53252" t="-927778" r="-441" b="-312963"/>
                          </a:stretch>
                        </a:blipFill>
                      </a:tcPr>
                    </a:tc>
                    <a:extLst>
                      <a:ext uri="{0D108BD9-81ED-4DB2-BD59-A6C34878D82A}">
                        <a16:rowId xmlns:a16="http://schemas.microsoft.com/office/drawing/2014/main" val="2757520299"/>
                      </a:ext>
                    </a:extLst>
                  </a:tr>
                  <a:tr h="329474">
                    <a:tc>
                      <a:txBody>
                        <a:bodyPr/>
                        <a:lstStyle/>
                        <a:p>
                          <a:r>
                            <a:rPr lang="lv-LV" sz="1600" dirty="0" smtClean="0">
                              <a:solidFill>
                                <a:schemeClr val="tx2"/>
                              </a:solidFill>
                            </a:rPr>
                            <a:t>37</a:t>
                          </a:r>
                          <a:endParaRPr lang="en-US" sz="1600" dirty="0">
                            <a:solidFill>
                              <a:schemeClr val="tx2"/>
                            </a:solidFill>
                          </a:endParaRPr>
                        </a:p>
                      </a:txBody>
                      <a:tcPr marT="9144" marB="9144"/>
                    </a:tc>
                    <a:tc>
                      <a:txBody>
                        <a:bodyPr/>
                        <a:lstStyle/>
                        <a:p>
                          <a:endParaRPr lang="lv-LV"/>
                        </a:p>
                      </a:txBody>
                      <a:tcPr marT="9144" marB="9144">
                        <a:blipFill>
                          <a:blip r:embed="rId3"/>
                          <a:stretch>
                            <a:fillRect l="-24806" t="-1027778" r="-235401" b="-212963"/>
                          </a:stretch>
                        </a:blipFill>
                      </a:tcPr>
                    </a:tc>
                    <a:tc>
                      <a:txBody>
                        <a:bodyPr/>
                        <a:lstStyle/>
                        <a:p>
                          <a:endParaRPr lang="lv-LV"/>
                        </a:p>
                      </a:txBody>
                      <a:tcPr marT="9144" marB="9144">
                        <a:blipFill>
                          <a:blip r:embed="rId3"/>
                          <a:stretch>
                            <a:fillRect l="-53252" t="-1027778" r="-441" b="-212963"/>
                          </a:stretch>
                        </a:blipFill>
                      </a:tcPr>
                    </a:tc>
                    <a:extLst>
                      <a:ext uri="{0D108BD9-81ED-4DB2-BD59-A6C34878D82A}">
                        <a16:rowId xmlns:a16="http://schemas.microsoft.com/office/drawing/2014/main" val="161256031"/>
                      </a:ext>
                    </a:extLst>
                  </a:tr>
                  <a:tr h="329474">
                    <a:tc>
                      <a:txBody>
                        <a:bodyPr/>
                        <a:lstStyle/>
                        <a:p>
                          <a:r>
                            <a:rPr lang="lv-LV" sz="1600" dirty="0" smtClean="0">
                              <a:solidFill>
                                <a:schemeClr val="tx2"/>
                              </a:solidFill>
                            </a:rPr>
                            <a:t>41</a:t>
                          </a:r>
                          <a:endParaRPr lang="en-US" sz="1600" dirty="0">
                            <a:solidFill>
                              <a:schemeClr val="tx2"/>
                            </a:solidFill>
                          </a:endParaRPr>
                        </a:p>
                      </a:txBody>
                      <a:tcPr marT="9144" marB="9144"/>
                    </a:tc>
                    <a:tc>
                      <a:txBody>
                        <a:bodyPr/>
                        <a:lstStyle/>
                        <a:p>
                          <a:endParaRPr lang="lv-LV"/>
                        </a:p>
                      </a:txBody>
                      <a:tcPr marT="9144" marB="9144">
                        <a:blipFill>
                          <a:blip r:embed="rId3"/>
                          <a:stretch>
                            <a:fillRect l="-24806" t="-1127778" r="-235401" b="-112963"/>
                          </a:stretch>
                        </a:blipFill>
                      </a:tcPr>
                    </a:tc>
                    <a:tc>
                      <a:txBody>
                        <a:bodyPr/>
                        <a:lstStyle/>
                        <a:p>
                          <a:endParaRPr lang="lv-LV"/>
                        </a:p>
                      </a:txBody>
                      <a:tcPr marT="9144" marB="9144">
                        <a:blipFill>
                          <a:blip r:embed="rId3"/>
                          <a:stretch>
                            <a:fillRect l="-53252" t="-1127778" r="-441" b="-112963"/>
                          </a:stretch>
                        </a:blipFill>
                      </a:tcPr>
                    </a:tc>
                    <a:extLst>
                      <a:ext uri="{0D108BD9-81ED-4DB2-BD59-A6C34878D82A}">
                        <a16:rowId xmlns:a16="http://schemas.microsoft.com/office/drawing/2014/main" val="1950754344"/>
                      </a:ext>
                    </a:extLst>
                  </a:tr>
                  <a:tr h="329474">
                    <a:tc>
                      <a:txBody>
                        <a:bodyPr/>
                        <a:lstStyle/>
                        <a:p>
                          <a:r>
                            <a:rPr lang="lv-LV" sz="1600" dirty="0" smtClean="0">
                              <a:solidFill>
                                <a:schemeClr val="tx2"/>
                              </a:solidFill>
                            </a:rPr>
                            <a:t>43</a:t>
                          </a:r>
                          <a:endParaRPr lang="en-US" sz="1600" dirty="0">
                            <a:solidFill>
                              <a:schemeClr val="tx2"/>
                            </a:solidFill>
                          </a:endParaRPr>
                        </a:p>
                      </a:txBody>
                      <a:tcPr marT="9144" marB="9144"/>
                    </a:tc>
                    <a:tc>
                      <a:txBody>
                        <a:bodyPr/>
                        <a:lstStyle/>
                        <a:p>
                          <a:endParaRPr lang="lv-LV"/>
                        </a:p>
                      </a:txBody>
                      <a:tcPr marT="9144" marB="9144">
                        <a:blipFill>
                          <a:blip r:embed="rId3"/>
                          <a:stretch>
                            <a:fillRect l="-24806" t="-1227778" r="-235401" b="-12963"/>
                          </a:stretch>
                        </a:blipFill>
                      </a:tcPr>
                    </a:tc>
                    <a:tc>
                      <a:txBody>
                        <a:bodyPr/>
                        <a:lstStyle/>
                        <a:p>
                          <a:endParaRPr lang="lv-LV"/>
                        </a:p>
                      </a:txBody>
                      <a:tcPr marT="9144" marB="9144">
                        <a:blipFill>
                          <a:blip r:embed="rId3"/>
                          <a:stretch>
                            <a:fillRect l="-53252" t="-1227778" r="-441" b="-12963"/>
                          </a:stretch>
                        </a:blipFill>
                      </a:tcPr>
                    </a:tc>
                    <a:extLst>
                      <a:ext uri="{0D108BD9-81ED-4DB2-BD59-A6C34878D82A}">
                        <a16:rowId xmlns:a16="http://schemas.microsoft.com/office/drawing/2014/main" val="1272428818"/>
                      </a:ext>
                    </a:extLst>
                  </a:tr>
                </a:tbl>
              </a:graphicData>
            </a:graphic>
          </p:graphicFrame>
        </mc:Fallback>
      </mc:AlternateContent>
      <p:sp>
        <p:nvSpPr>
          <p:cNvPr id="3" name="Title 2"/>
          <p:cNvSpPr>
            <a:spLocks noGrp="1"/>
          </p:cNvSpPr>
          <p:nvPr>
            <p:ph type="title"/>
          </p:nvPr>
        </p:nvSpPr>
        <p:spPr/>
        <p:txBody>
          <a:bodyPr/>
          <a:lstStyle/>
          <a:p>
            <a:r>
              <a:rPr lang="lv-LV" dirty="0" smtClean="0"/>
              <a:t>Kāpēc racionāli skaitļi ir periodiskas decimāldaļas?</a:t>
            </a:r>
            <a:endParaRPr lang="en-US" dirty="0"/>
          </a:p>
        </p:txBody>
      </p:sp>
    </p:spTree>
    <p:extLst>
      <p:ext uri="{BB962C8B-B14F-4D97-AF65-F5344CB8AC3E}">
        <p14:creationId xmlns:p14="http://schemas.microsoft.com/office/powerpoint/2010/main" val="1805475809"/>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Dalīšana ar 13</a:t>
            </a:r>
            <a:endParaRPr lang="en-US" dirty="0"/>
          </a:p>
        </p:txBody>
      </p:sp>
      <p:sp>
        <p:nvSpPr>
          <p:cNvPr id="4" name="Oval 3"/>
          <p:cNvSpPr>
            <a:spLocks noChangeAspect="1"/>
          </p:cNvSpPr>
          <p:nvPr/>
        </p:nvSpPr>
        <p:spPr>
          <a:xfrm>
            <a:off x="2213566" y="791262"/>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3076320" y="1029137"/>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796649" y="160028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418574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4126610" y="339880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669157" y="416074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785354" y="461819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91653" y="4656063"/>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26678" y="4198610"/>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347471" y="3435505"/>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240006" y="2408139"/>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597951" y="1607014"/>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50812" y="991656"/>
            <a:ext cx="457453" cy="45745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630467" y="1419598"/>
            <a:ext cx="2512845" cy="105553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630467" y="2798600"/>
            <a:ext cx="107465" cy="70389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737932" y="1449109"/>
            <a:ext cx="841607" cy="205338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4"/>
            <a:endCxn id="7" idx="2"/>
          </p:cNvCxnSpPr>
          <p:nvPr/>
        </p:nvCxnSpPr>
        <p:spPr>
          <a:xfrm>
            <a:off x="1579539" y="1449109"/>
            <a:ext cx="2606207" cy="1187757"/>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2" name="Straight Arrow Connector 31"/>
          <p:cNvCxnSpPr>
            <a:stCxn id="7" idx="4"/>
            <a:endCxn id="8" idx="0"/>
          </p:cNvCxnSpPr>
          <p:nvPr/>
        </p:nvCxnSpPr>
        <p:spPr>
          <a:xfrm flipH="1">
            <a:off x="4355337" y="2865592"/>
            <a:ext cx="59136" cy="5332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424136" y="1486590"/>
            <a:ext cx="769466" cy="197920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258263" y="448633"/>
            <a:ext cx="368058" cy="336381"/>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2082114" y="1990744"/>
            <a:ext cx="1781527" cy="2732311"/>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2082114" y="4227738"/>
            <a:ext cx="1654035" cy="49531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988412" y="1997475"/>
            <a:ext cx="2747737" cy="22302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5"/>
            <a:endCxn id="10" idx="1"/>
          </p:cNvCxnSpPr>
          <p:nvPr/>
        </p:nvCxnSpPr>
        <p:spPr>
          <a:xfrm>
            <a:off x="988412" y="1997475"/>
            <a:ext cx="1863934" cy="268771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17139" y="4265602"/>
            <a:ext cx="1635207" cy="41958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3"/>
          </p:cNvCxnSpPr>
          <p:nvPr/>
        </p:nvCxnSpPr>
        <p:spPr>
          <a:xfrm flipV="1">
            <a:off x="1217139" y="1990744"/>
            <a:ext cx="2646502" cy="2274858"/>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sp>
        <p:nvSpPr>
          <p:cNvPr id="29" name="Content Placeholder 8"/>
          <p:cNvSpPr>
            <a:spLocks noGrp="1"/>
          </p:cNvSpPr>
          <p:nvPr>
            <p:ph idx="4294967295"/>
          </p:nvPr>
        </p:nvSpPr>
        <p:spPr>
          <a:xfrm>
            <a:off x="4686624" y="758505"/>
            <a:ext cx="4105776" cy="4212329"/>
          </a:xfrm>
          <a:prstGeom prst="rect">
            <a:avLst/>
          </a:prstGeom>
        </p:spPr>
        <p:txBody>
          <a:bodyPr>
            <a:normAutofit lnSpcReduction="10000"/>
          </a:bodyPr>
          <a:lstStyle/>
          <a:p>
            <a:r>
              <a:rPr lang="lv-LV" sz="2000" dirty="0" smtClean="0">
                <a:latin typeface="Courier New" panose="02070309020205020404" pitchFamily="49" charset="0"/>
                <a:cs typeface="Courier New" panose="02070309020205020404" pitchFamily="49" charset="0"/>
              </a:rPr>
              <a:t>1:13=0.076923...</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00</a:t>
            </a:r>
            <a:r>
              <a:rPr lang="lv-LV" sz="2000" dirty="0" smtClean="0">
                <a:latin typeface="Courier New" panose="02070309020205020404" pitchFamily="49" charset="0"/>
                <a:cs typeface="Courier New" panose="02070309020205020404" pitchFamily="49" charset="0"/>
              </a:rPr>
              <a:t/>
            </a:r>
            <a:br>
              <a:rPr lang="lv-LV" sz="2000" dirty="0" smtClean="0">
                <a:latin typeface="Courier New" panose="02070309020205020404" pitchFamily="49" charset="0"/>
                <a:cs typeface="Courier New" panose="02070309020205020404" pitchFamily="49" charset="0"/>
              </a:rPr>
            </a:br>
            <a:r>
              <a:rPr lang="lv-LV" sz="2000" b="1" dirty="0" smtClean="0">
                <a:solidFill>
                  <a:srgbClr val="FF0000"/>
                </a:solidFill>
                <a:latin typeface="Courier New" panose="02070309020205020404" pitchFamily="49" charset="0"/>
                <a:cs typeface="Courier New" panose="02070309020205020404" pitchFamily="49" charset="0"/>
              </a:rPr>
              <a:t>10</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91</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9</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78</a:t>
            </a:r>
            <a:endParaRPr lang="lv-LV" sz="2000" dirty="0">
              <a:latin typeface="Courier New" panose="02070309020205020404" pitchFamily="49" charset="0"/>
              <a:cs typeface="Courier New" panose="02070309020205020404" pitchFamily="49" charset="0"/>
            </a:endParaRPr>
          </a:p>
          <a:p>
            <a:pPr marL="0" indent="0">
              <a:buNone/>
            </a:pP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12</a:t>
            </a:r>
            <a:r>
              <a:rPr lang="lv-LV" sz="2000" dirty="0" smtClean="0">
                <a:latin typeface="Courier New" panose="02070309020205020404" pitchFamily="49" charset="0"/>
                <a:cs typeface="Courier New" panose="02070309020205020404" pitchFamily="49" charset="0"/>
              </a:rPr>
              <a:t>0</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117</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3</a:t>
            </a:r>
            <a:r>
              <a:rPr lang="lv-LV" sz="2000" dirty="0" smtClean="0">
                <a:latin typeface="Courier New" panose="02070309020205020404" pitchFamily="49" charset="0"/>
                <a:cs typeface="Courier New" panose="02070309020205020404" pitchFamily="49" charset="0"/>
              </a:rPr>
              <a:t>0</a:t>
            </a:r>
            <a:r>
              <a:rPr lang="lv-LV" sz="2000" u="sng" dirty="0">
                <a:latin typeface="Courier New" panose="02070309020205020404" pitchFamily="49" charset="0"/>
                <a:cs typeface="Courier New" panose="02070309020205020404" pitchFamily="49" charset="0"/>
              </a:rPr>
              <a:t/>
            </a:r>
            <a:br>
              <a:rPr lang="lv-LV" sz="2000" u="sng" dirty="0">
                <a:latin typeface="Courier New" panose="02070309020205020404" pitchFamily="49" charset="0"/>
                <a:cs typeface="Courier New" panose="02070309020205020404" pitchFamily="49" charset="0"/>
              </a:rPr>
            </a:br>
            <a:r>
              <a:rPr lang="lv-LV" sz="2000" u="sng" dirty="0" smtClean="0">
                <a:latin typeface="Courier New" panose="02070309020205020404" pitchFamily="49" charset="0"/>
                <a:cs typeface="Courier New" panose="02070309020205020404" pitchFamily="49" charset="0"/>
              </a:rPr>
              <a:t>  </a:t>
            </a: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26</a:t>
            </a:r>
            <a:r>
              <a:rPr lang="lv-LV" sz="2000" dirty="0">
                <a:latin typeface="Courier New" panose="02070309020205020404" pitchFamily="49" charset="0"/>
                <a:cs typeface="Courier New" panose="02070309020205020404" pitchFamily="49" charset="0"/>
              </a:rPr>
              <a:t/>
            </a:r>
            <a:br>
              <a:rPr lang="lv-LV" sz="2000" dirty="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4</a:t>
            </a:r>
            <a:r>
              <a:rPr lang="lv-LV" sz="2000" dirty="0" smtClean="0">
                <a:latin typeface="Courier New" panose="02070309020205020404" pitchFamily="49" charset="0"/>
                <a:cs typeface="Courier New" panose="02070309020205020404" pitchFamily="49" charset="0"/>
              </a:rPr>
              <a:t>0</a:t>
            </a:r>
            <a:br>
              <a:rPr lang="lv-LV" sz="2000"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u="sng" dirty="0" smtClean="0">
                <a:latin typeface="Courier New" panose="02070309020205020404" pitchFamily="49" charset="0"/>
                <a:cs typeface="Courier New" panose="02070309020205020404" pitchFamily="49" charset="0"/>
              </a:rPr>
              <a:t>39</a:t>
            </a:r>
            <a:br>
              <a:rPr lang="lv-LV" sz="2000" u="sng" dirty="0" smtClean="0">
                <a:latin typeface="Courier New" panose="02070309020205020404" pitchFamily="49" charset="0"/>
                <a:cs typeface="Courier New" panose="02070309020205020404" pitchFamily="49" charset="0"/>
              </a:rPr>
            </a:br>
            <a:r>
              <a:rPr lang="lv-LV" sz="2000" dirty="0" smtClean="0">
                <a:latin typeface="Courier New" panose="02070309020205020404" pitchFamily="49" charset="0"/>
                <a:cs typeface="Courier New" panose="02070309020205020404" pitchFamily="49" charset="0"/>
              </a:rPr>
              <a:t>        </a:t>
            </a:r>
            <a:r>
              <a:rPr lang="lv-LV" sz="2000" b="1" dirty="0" smtClean="0">
                <a:solidFill>
                  <a:srgbClr val="FF0000"/>
                </a:solidFill>
                <a:latin typeface="Courier New" panose="02070309020205020404" pitchFamily="49" charset="0"/>
                <a:cs typeface="Courier New" panose="02070309020205020404" pitchFamily="49" charset="0"/>
              </a:rPr>
              <a:t>1</a:t>
            </a:r>
            <a:r>
              <a:rPr lang="lv-LV" sz="2000" dirty="0" smtClean="0">
                <a:latin typeface="Courier New" panose="02070309020205020404" pitchFamily="49" charset="0"/>
                <a:cs typeface="Courier New" panose="02070309020205020404" pitchFamily="49" charset="0"/>
              </a:rPr>
              <a:t>0</a:t>
            </a:r>
          </a:p>
        </p:txBody>
      </p:sp>
    </p:spTree>
    <p:extLst>
      <p:ext uri="{BB962C8B-B14F-4D97-AF65-F5344CB8AC3E}">
        <p14:creationId xmlns:p14="http://schemas.microsoft.com/office/powerpoint/2010/main" val="7146791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000" dirty="0" smtClean="0"/>
                  <a:t>1:999999 = 0.</a:t>
                </a:r>
                <a:r>
                  <a:rPr lang="lv-LV" sz="2000" dirty="0" smtClean="0">
                    <a:solidFill>
                      <a:srgbClr val="FF0000"/>
                    </a:solidFill>
                  </a:rPr>
                  <a:t>000001</a:t>
                </a:r>
                <a:r>
                  <a:rPr lang="lv-LV" sz="2000" dirty="0" smtClean="0"/>
                  <a:t>000001</a:t>
                </a:r>
                <a:r>
                  <a:rPr lang="lv-LV" sz="2000" dirty="0" smtClean="0">
                    <a:solidFill>
                      <a:srgbClr val="FF0000"/>
                    </a:solidFill>
                  </a:rPr>
                  <a:t>000001</a:t>
                </a:r>
                <a:r>
                  <a:rPr lang="lv-LV" sz="2000" dirty="0" smtClean="0"/>
                  <a:t>000001... (var dalīt stabiņā)</a:t>
                </a:r>
              </a:p>
              <a:p>
                <a:endParaRPr lang="lv-LV" sz="2000" dirty="0"/>
              </a:p>
              <a:p>
                <a:r>
                  <a:rPr lang="lv-LV" sz="2000" dirty="0" smtClean="0"/>
                  <a:t>Periodisku daļskaitļu vienādību var dabūt arī no labās uz kreiso pusi: </a:t>
                </a:r>
              </a:p>
              <a:p>
                <a:pPr/>
                <a14:m>
                  <m:oMathPara xmlns:m="http://schemas.openxmlformats.org/officeDocument/2006/math">
                    <m:oMathParaPr>
                      <m:jc m:val="centerGroup"/>
                    </m:oMathParaPr>
                    <m:oMath xmlns:m="http://schemas.openxmlformats.org/officeDocument/2006/math">
                      <m:f>
                        <m:fPr>
                          <m:ctrlPr>
                            <a:rPr lang="lv-LV" sz="200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12</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18</m:t>
                              </m:r>
                            </m:sup>
                          </m:sSup>
                        </m:den>
                      </m:f>
                      <m:r>
                        <a:rPr lang="lv-LV" sz="2000" b="0" i="1" smtClean="0">
                          <a:latin typeface="Cambria Math" panose="02040503050406030204" pitchFamily="18" charset="0"/>
                        </a:rPr>
                        <m:t>+</m:t>
                      </m:r>
                      <m:f>
                        <m:fPr>
                          <m:ctrlPr>
                            <a:rPr lang="lv-LV" sz="2000" i="1">
                              <a:latin typeface="Cambria Math" panose="02040503050406030204" pitchFamily="18" charset="0"/>
                            </a:rPr>
                          </m:ctrlPr>
                        </m:fPr>
                        <m:num>
                          <m:r>
                            <a:rPr lang="lv-LV" sz="2000" i="1">
                              <a:latin typeface="Cambria Math" panose="02040503050406030204" pitchFamily="18" charset="0"/>
                            </a:rPr>
                            <m:t>1</m:t>
                          </m:r>
                        </m:num>
                        <m:den>
                          <m:sSup>
                            <m:sSupPr>
                              <m:ctrlPr>
                                <a:rPr lang="lv-LV" sz="2000" i="1">
                                  <a:latin typeface="Cambria Math" panose="02040503050406030204" pitchFamily="18" charset="0"/>
                                </a:rPr>
                              </m:ctrlPr>
                            </m:sSupPr>
                            <m:e>
                              <m:r>
                                <a:rPr lang="lv-LV" sz="2000" i="1">
                                  <a:latin typeface="Cambria Math" panose="02040503050406030204" pitchFamily="18" charset="0"/>
                                </a:rPr>
                                <m:t>10</m:t>
                              </m:r>
                            </m:e>
                            <m:sup>
                              <m:r>
                                <a:rPr lang="lv-LV" sz="2000" b="0" i="1" smtClean="0">
                                  <a:latin typeface="Cambria Math" panose="02040503050406030204" pitchFamily="18" charset="0"/>
                                </a:rPr>
                                <m:t>24</m:t>
                              </m:r>
                            </m:sup>
                          </m:sSup>
                        </m:den>
                      </m:f>
                      <m:r>
                        <a:rPr lang="lv-LV" sz="2000" b="0" i="1" smtClean="0">
                          <a:latin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sSub>
                        <m:sSubPr>
                          <m:ctrlPr>
                            <a:rPr lang="lv-LV" sz="2000" i="1" smtClean="0">
                              <a:solidFill>
                                <a:schemeClr val="tx2"/>
                              </a:solidFill>
                              <a:latin typeface="Cambria Math" panose="02040503050406030204" pitchFamily="18" charset="0"/>
                            </a:rPr>
                          </m:ctrlPr>
                        </m:sSubPr>
                        <m:e>
                          <m:r>
                            <a:rPr lang="lv-LV" sz="2000" b="0" i="1" smtClean="0">
                              <a:solidFill>
                                <a:schemeClr val="tx2"/>
                              </a:solidFill>
                              <a:latin typeface="Cambria Math" panose="02040503050406030204" pitchFamily="18" charset="0"/>
                            </a:rPr>
                            <m:t>𝑏</m:t>
                          </m:r>
                        </m:e>
                        <m:sub>
                          <m:r>
                            <a:rPr lang="lv-LV" sz="2000" b="0" i="1" smtClean="0">
                              <a:solidFill>
                                <a:schemeClr val="tx2"/>
                              </a:solidFill>
                              <a:latin typeface="Cambria Math" panose="02040503050406030204" pitchFamily="18" charset="0"/>
                            </a:rPr>
                            <m:t>1</m:t>
                          </m:r>
                        </m:sub>
                      </m:sSub>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  </m:t>
                      </m:r>
                      <m:r>
                        <a:rPr lang="lv-LV" sz="2000" b="0" i="1" smtClean="0">
                          <a:solidFill>
                            <a:schemeClr val="tx2"/>
                          </a:solidFill>
                          <a:latin typeface="Cambria Math" panose="02040503050406030204" pitchFamily="18" charset="0"/>
                        </a:rPr>
                        <m:t>𝑞</m:t>
                      </m:r>
                      <m:r>
                        <a:rPr lang="lv-LV" sz="2000" b="0" i="1" smtClean="0">
                          <a:solidFill>
                            <a:schemeClr val="tx2"/>
                          </a:solidFill>
                          <a:latin typeface="Cambria Math" panose="02040503050406030204" pitchFamily="18" charset="0"/>
                        </a:rPr>
                        <m:t>=</m:t>
                      </m:r>
                      <m:f>
                        <m:fPr>
                          <m:ctrlPr>
                            <a:rPr lang="lv-LV" sz="2000" b="0" i="1" smtClean="0">
                              <a:solidFill>
                                <a:schemeClr val="tx2"/>
                              </a:solidFill>
                              <a:latin typeface="Cambria Math" panose="02040503050406030204" pitchFamily="18" charset="0"/>
                            </a:rPr>
                          </m:ctrlPr>
                        </m:fPr>
                        <m:num>
                          <m:r>
                            <a:rPr lang="lv-LV" sz="2000" b="0" i="1" smtClean="0">
                              <a:solidFill>
                                <a:schemeClr val="tx2"/>
                              </a:solidFill>
                              <a:latin typeface="Cambria Math" panose="02040503050406030204" pitchFamily="18" charset="0"/>
                            </a:rPr>
                            <m:t>1</m:t>
                          </m:r>
                        </m:num>
                        <m:den>
                          <m:sSup>
                            <m:sSupPr>
                              <m:ctrlPr>
                                <a:rPr lang="lv-LV" sz="2000" b="0" i="1" smtClean="0">
                                  <a:solidFill>
                                    <a:schemeClr val="tx2"/>
                                  </a:solidFill>
                                  <a:latin typeface="Cambria Math" panose="02040503050406030204" pitchFamily="18" charset="0"/>
                                </a:rPr>
                              </m:ctrlPr>
                            </m:sSupPr>
                            <m:e>
                              <m:r>
                                <a:rPr lang="lv-LV" sz="2000" b="0" i="1" smtClean="0">
                                  <a:solidFill>
                                    <a:schemeClr val="tx2"/>
                                  </a:solidFill>
                                  <a:latin typeface="Cambria Math" panose="02040503050406030204" pitchFamily="18" charset="0"/>
                                </a:rPr>
                                <m:t>10</m:t>
                              </m:r>
                            </m:e>
                            <m:sup>
                              <m:r>
                                <a:rPr lang="lv-LV" sz="2000" b="0" i="1" smtClean="0">
                                  <a:solidFill>
                                    <a:schemeClr val="tx2"/>
                                  </a:solidFill>
                                  <a:latin typeface="Cambria Math" panose="02040503050406030204" pitchFamily="18" charset="0"/>
                                </a:rPr>
                                <m:t>6</m:t>
                              </m:r>
                            </m:sup>
                          </m:sSup>
                        </m:den>
                      </m:f>
                      <m:r>
                        <a:rPr lang="lv-LV" sz="2000" b="0" i="1" smtClean="0">
                          <a:solidFill>
                            <a:schemeClr val="tx2"/>
                          </a:solidFill>
                          <a:latin typeface="Cambria Math" panose="02040503050406030204" pitchFamily="18" charset="0"/>
                        </a:rPr>
                        <m:t>.</m:t>
                      </m:r>
                    </m:oMath>
                  </m:oMathPara>
                </a14:m>
                <a:endParaRPr lang="lv-LV" sz="2000" dirty="0" smtClean="0">
                  <a:solidFill>
                    <a:srgbClr val="FF0000"/>
                  </a:solidFill>
                </a:endParaRPr>
              </a:p>
              <a:p>
                <a:r>
                  <a:rPr lang="lv-LV" sz="2000" dirty="0" smtClean="0"/>
                  <a:t>Bezgalīgas ģeometriskas progresijas summa: </a:t>
                </a:r>
                <a:endParaRPr lang="lv-LV" sz="20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000" i="1" dirty="0" smtClean="0">
                          <a:latin typeface="Cambria Math" panose="02040503050406030204" pitchFamily="18" charset="0"/>
                        </a:rPr>
                        <m:t>𝑆</m:t>
                      </m:r>
                      <m:r>
                        <a:rPr lang="lv-LV" sz="2000" i="1" dirty="0" smtClean="0">
                          <a:latin typeface="Cambria Math" panose="02040503050406030204" pitchFamily="18" charset="0"/>
                        </a:rPr>
                        <m:t>=</m:t>
                      </m:r>
                      <m:f>
                        <m:fPr>
                          <m:ctrlPr>
                            <a:rPr lang="lv-LV" sz="2000" i="1" dirty="0" smtClean="0">
                              <a:latin typeface="Cambria Math" panose="02040503050406030204" pitchFamily="18" charset="0"/>
                            </a:rPr>
                          </m:ctrlPr>
                        </m:fPr>
                        <m:num>
                          <m:sSub>
                            <m:sSubPr>
                              <m:ctrlPr>
                                <a:rPr lang="lv-LV" sz="2000" i="1" dirty="0" smtClean="0">
                                  <a:latin typeface="Cambria Math" panose="02040503050406030204" pitchFamily="18" charset="0"/>
                                </a:rPr>
                              </m:ctrlPr>
                            </m:sSubPr>
                            <m:e>
                              <m:r>
                                <a:rPr lang="lv-LV" sz="2000" b="0" i="1" dirty="0" smtClean="0">
                                  <a:latin typeface="Cambria Math" panose="02040503050406030204" pitchFamily="18" charset="0"/>
                                </a:rPr>
                                <m:t>𝑏</m:t>
                              </m:r>
                            </m:e>
                            <m:sub>
                              <m:r>
                                <a:rPr lang="lv-LV" sz="2000" b="0" i="1" dirty="0" smtClean="0">
                                  <a:latin typeface="Cambria Math" panose="02040503050406030204" pitchFamily="18" charset="0"/>
                                </a:rPr>
                                <m:t>1</m:t>
                              </m:r>
                            </m:sub>
                          </m:sSub>
                        </m:num>
                        <m:den>
                          <m:r>
                            <a:rPr lang="lv-LV" sz="2000" b="0" i="1" dirty="0" smtClean="0">
                              <a:latin typeface="Cambria Math" panose="02040503050406030204" pitchFamily="18" charset="0"/>
                            </a:rPr>
                            <m:t>1−</m:t>
                          </m:r>
                          <m:r>
                            <a:rPr lang="lv-LV" sz="2000" b="0" i="1" dirty="0" smtClean="0">
                              <a:latin typeface="Cambria Math" panose="02040503050406030204" pitchFamily="18" charset="0"/>
                            </a:rPr>
                            <m:t>𝑞</m:t>
                          </m:r>
                        </m:den>
                      </m:f>
                      <m:r>
                        <a:rPr lang="lv-LV" sz="2000" b="0" i="0" dirty="0" smtClean="0">
                          <a:latin typeface="Cambria Math" panose="02040503050406030204" pitchFamily="18" charset="0"/>
                        </a:rPr>
                        <m:t>=</m:t>
                      </m:r>
                      <m:f>
                        <m:fPr>
                          <m:ctrlPr>
                            <a:rPr lang="lv-LV" sz="2000" b="0" i="1" dirty="0" smtClean="0">
                              <a:latin typeface="Cambria Math" panose="02040503050406030204" pitchFamily="18" charset="0"/>
                            </a:rPr>
                          </m:ctrlPr>
                        </m:fPr>
                        <m:num>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num>
                        <m:den>
                          <m:r>
                            <a:rPr lang="lv-LV" sz="2000" b="0" i="1" dirty="0" smtClean="0">
                              <a:latin typeface="Cambria Math" panose="02040503050406030204" pitchFamily="18" charset="0"/>
                            </a:rPr>
                            <m:t>1−</m:t>
                          </m:r>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sSup>
                            <m:sSupPr>
                              <m:ctrlPr>
                                <a:rPr lang="lv-LV" sz="2000" b="0" i="1" dirty="0" smtClean="0">
                                  <a:latin typeface="Cambria Math" panose="02040503050406030204" pitchFamily="18" charset="0"/>
                                </a:rPr>
                              </m:ctrlPr>
                            </m:sSupPr>
                            <m:e>
                              <m:r>
                                <a:rPr lang="lv-LV" sz="2000" b="0" i="1" dirty="0" smtClean="0">
                                  <a:latin typeface="Cambria Math" panose="02040503050406030204" pitchFamily="18" charset="0"/>
                                </a:rPr>
                                <m:t>10</m:t>
                              </m:r>
                            </m:e>
                            <m:sup>
                              <m:r>
                                <a:rPr lang="lv-LV" sz="2000" b="0" i="1" dirty="0" smtClean="0">
                                  <a:latin typeface="Cambria Math" panose="02040503050406030204" pitchFamily="18" charset="0"/>
                                </a:rPr>
                                <m:t>6</m:t>
                              </m:r>
                            </m:sup>
                          </m:sSup>
                          <m:r>
                            <a:rPr lang="lv-LV" sz="2000" b="0" i="1" dirty="0" smtClean="0">
                              <a:latin typeface="Cambria Math" panose="02040503050406030204" pitchFamily="18" charset="0"/>
                            </a:rPr>
                            <m:t>−1</m:t>
                          </m:r>
                        </m:den>
                      </m:f>
                      <m:r>
                        <a:rPr lang="lv-LV" sz="2000" b="0" i="1" dirty="0" smtClean="0">
                          <a:latin typeface="Cambria Math" panose="02040503050406030204" pitchFamily="18" charset="0"/>
                        </a:rPr>
                        <m:t>=</m:t>
                      </m:r>
                      <m:f>
                        <m:fPr>
                          <m:ctrlPr>
                            <a:rPr lang="lv-LV" sz="2000" b="0" i="1" dirty="0" smtClean="0">
                              <a:latin typeface="Cambria Math" panose="02040503050406030204" pitchFamily="18" charset="0"/>
                            </a:rPr>
                          </m:ctrlPr>
                        </m:fPr>
                        <m:num>
                          <m:r>
                            <a:rPr lang="lv-LV" sz="2000" b="0" i="1" dirty="0" smtClean="0">
                              <a:latin typeface="Cambria Math" panose="02040503050406030204" pitchFamily="18" charset="0"/>
                            </a:rPr>
                            <m:t>1</m:t>
                          </m:r>
                        </m:num>
                        <m:den>
                          <m:r>
                            <a:rPr lang="lv-LV" sz="2000" b="0" i="1" dirty="0" smtClean="0">
                              <a:latin typeface="Cambria Math" panose="02040503050406030204" pitchFamily="18" charset="0"/>
                            </a:rPr>
                            <m:t>999999</m:t>
                          </m:r>
                        </m:den>
                      </m:f>
                      <m:r>
                        <a:rPr lang="lv-LV" sz="2000" b="0" i="1" dirty="0" smtClean="0">
                          <a:latin typeface="Cambria Math" panose="02040503050406030204" pitchFamily="18" charset="0"/>
                        </a:rPr>
                        <m:t>.</m:t>
                      </m:r>
                    </m:oMath>
                  </m:oMathPara>
                </a14:m>
                <a:endParaRPr lang="lv-LV" sz="2000" dirty="0" smtClean="0"/>
              </a:p>
              <a:p>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Bezgalīga ģeometriska progresija</a:t>
            </a:r>
            <a:endParaRPr lang="lv-LV" dirty="0"/>
          </a:p>
        </p:txBody>
      </p:sp>
      <p:sp>
        <p:nvSpPr>
          <p:cNvPr id="4" name="Rounded Rectangle 3"/>
          <p:cNvSpPr/>
          <p:nvPr/>
        </p:nvSpPr>
        <p:spPr>
          <a:xfrm>
            <a:off x="2011680" y="3272590"/>
            <a:ext cx="1299411" cy="847023"/>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06169813"/>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lstStyle/>
              <a:p>
                <a:r>
                  <a:rPr lang="lv-LV" sz="2000" dirty="0" smtClean="0">
                    <a:latin typeface="Cambria Math" panose="02040503050406030204" pitchFamily="18" charset="0"/>
                  </a:rPr>
                  <a:t>Vai </a:t>
                </a: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oMath>
                </a14:m>
                <a:r>
                  <a:rPr lang="lv-LV" sz="2000" dirty="0" smtClean="0">
                    <a:latin typeface="Cambria Math" panose="02040503050406030204" pitchFamily="18" charset="0"/>
                  </a:rPr>
                  <a:t> ir tieši 7? Varbūt tas ir cits skaitlis </a:t>
                </a:r>
                <a14:m>
                  <m:oMath xmlns:m="http://schemas.openxmlformats.org/officeDocument/2006/math">
                    <m:r>
                      <a:rPr lang="lv-LV"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7 (</m:t>
                    </m:r>
                    <m:r>
                      <m:rPr>
                        <m:sty m:val="p"/>
                      </m:rPr>
                      <a:rPr lang="lv-LV" sz="2000" b="0" i="0" smtClean="0">
                        <a:latin typeface="Cambria Math" panose="02040503050406030204" pitchFamily="18" charset="0"/>
                        <a:ea typeface="Cambria Math" panose="02040503050406030204" pitchFamily="18" charset="0"/>
                      </a:rPr>
                      <m:t>mod</m:t>
                    </m:r>
                    <m:r>
                      <a:rPr lang="lv-LV" sz="2000" b="0" i="1" smtClean="0">
                        <a:latin typeface="Cambria Math" panose="02040503050406030204" pitchFamily="18" charset="0"/>
                        <a:ea typeface="Cambria Math" panose="02040503050406030204" pitchFamily="18" charset="0"/>
                      </a:rPr>
                      <m:t> 9)</m:t>
                    </m:r>
                  </m:oMath>
                </a14:m>
                <a:r>
                  <a:rPr lang="lv-LV" sz="2000" dirty="0" smtClean="0">
                    <a:latin typeface="Cambria Math" panose="02040503050406030204" pitchFamily="18" charset="0"/>
                  </a:rPr>
                  <a:t>?</a:t>
                </a: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16</m:t>
                    </m:r>
                  </m:oMath>
                </a14:m>
                <a:endParaRPr lang="lv-LV" sz="2000" i="1" dirty="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m:t>
                    </m:r>
                  </m:oMath>
                </a14:m>
                <a:r>
                  <a:rPr lang="lv-LV" sz="2000" dirty="0" smtClean="0"/>
                  <a:t>  (mazākais skaitlis ar ciparu summu 16)</a:t>
                </a:r>
                <a:endParaRPr lang="lv-LV" sz="2000" dirty="0"/>
              </a:p>
              <a:p>
                <a:pPr marL="342900" indent="-342900">
                  <a:buFont typeface="Arial" panose="020B0604020202020204" pitchFamily="34" charset="0"/>
                  <a:buChar char="•"/>
                </a:pPr>
                <a14:m>
                  <m:oMath xmlns:m="http://schemas.openxmlformats.org/officeDocument/2006/math">
                    <m:r>
                      <a:rPr lang="lv-LV" sz="2000" i="1">
                        <a:latin typeface="Cambria Math" panose="02040503050406030204" pitchFamily="18" charset="0"/>
                      </a:rPr>
                      <m:t>𝑆</m:t>
                    </m:r>
                    <m:d>
                      <m:dPr>
                        <m:ctrlPr>
                          <a:rPr lang="lv-LV" sz="2000" i="1">
                            <a:latin typeface="Cambria Math" panose="02040503050406030204" pitchFamily="18" charset="0"/>
                          </a:rPr>
                        </m:ctrlPr>
                      </m:dPr>
                      <m:e>
                        <m:sSup>
                          <m:sSupPr>
                            <m:ctrlPr>
                              <a:rPr lang="lv-LV" sz="2000" i="1">
                                <a:latin typeface="Cambria Math" panose="02040503050406030204" pitchFamily="18" charset="0"/>
                              </a:rPr>
                            </m:ctrlPr>
                          </m:sSupPr>
                          <m:e>
                            <m:r>
                              <a:rPr lang="lv-LV" sz="2000" i="1">
                                <a:latin typeface="Cambria Math" panose="02040503050406030204" pitchFamily="18" charset="0"/>
                              </a:rPr>
                              <m:t>2012</m:t>
                            </m:r>
                          </m:e>
                          <m:sup>
                            <m:r>
                              <a:rPr lang="lv-LV" sz="2000" i="1">
                                <a:latin typeface="Cambria Math" panose="02040503050406030204" pitchFamily="18" charset="0"/>
                              </a:rPr>
                              <m:t>2012</m:t>
                            </m:r>
                          </m:sup>
                        </m:sSup>
                      </m:e>
                    </m:d>
                    <m:sSup>
                      <m:sSupPr>
                        <m:ctrlPr>
                          <a:rPr lang="lv-LV" sz="2000" i="1">
                            <a:solidFill>
                              <a:srgbClr val="FF0000"/>
                            </a:solidFill>
                            <a:latin typeface="Cambria Math" panose="02040503050406030204" pitchFamily="18" charset="0"/>
                          </a:rPr>
                        </m:ctrlPr>
                      </m:sSupPr>
                      <m:e>
                        <m:r>
                          <a:rPr lang="lv-LV" sz="2000" i="1">
                            <a:solidFill>
                              <a:srgbClr val="FF0000"/>
                            </a:solidFill>
                            <a:latin typeface="Cambria Math" panose="02040503050406030204" pitchFamily="18" charset="0"/>
                          </a:rPr>
                          <m:t>&lt;</m:t>
                        </m:r>
                      </m:e>
                      <m:sup>
                        <m:r>
                          <a:rPr lang="lv-LV" sz="2000" i="1">
                            <a:solidFill>
                              <a:srgbClr val="FF0000"/>
                            </a:solidFill>
                            <a:latin typeface="Cambria Math" panose="02040503050406030204" pitchFamily="18" charset="0"/>
                          </a:rPr>
                          <m:t>?</m:t>
                        </m:r>
                      </m:sup>
                    </m:sSup>
                    <m:r>
                      <a:rPr lang="lv-LV" sz="2000" i="1">
                        <a:latin typeface="Cambria Math" panose="02040503050406030204" pitchFamily="18" charset="0"/>
                      </a:rPr>
                      <m:t>799999999</m:t>
                    </m:r>
                  </m:oMath>
                </a14:m>
                <a:r>
                  <a:rPr lang="lv-LV" sz="2000" dirty="0" smtClean="0"/>
                  <a:t>  (mazākais skaitlis ar ciparu summu 79).</a:t>
                </a:r>
                <a:endParaRPr lang="lv-LV" sz="2000"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331"/>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Vēl dažas nevienādības</a:t>
            </a:r>
            <a:endParaRPr lang="lv-LV" dirty="0"/>
          </a:p>
        </p:txBody>
      </p:sp>
    </p:spTree>
    <p:extLst>
      <p:ext uri="{BB962C8B-B14F-4D97-AF65-F5344CB8AC3E}">
        <p14:creationId xmlns:p14="http://schemas.microsoft.com/office/powerpoint/2010/main" val="23928921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dirty="0" smtClean="0"/>
                  <a:t>0.</a:t>
                </a:r>
                <a:r>
                  <a:rPr lang="lv-LV" dirty="0" smtClean="0">
                    <a:solidFill>
                      <a:srgbClr val="FF0000"/>
                    </a:solidFill>
                  </a:rPr>
                  <a:t>000001</a:t>
                </a:r>
                <a:r>
                  <a:rPr lang="lv-LV" dirty="0" smtClean="0"/>
                  <a:t>000001</a:t>
                </a:r>
                <a:r>
                  <a:rPr lang="lv-LV" dirty="0" smtClean="0">
                    <a:solidFill>
                      <a:srgbClr val="FF0000"/>
                    </a:solidFill>
                  </a:rPr>
                  <a:t>000001</a:t>
                </a:r>
                <a:r>
                  <a:rPr lang="lv-LV" dirty="0" smtClean="0"/>
                  <a:t>000001... = 1:999999</a:t>
                </a:r>
              </a:p>
              <a:p>
                <a:r>
                  <a:rPr lang="lv-LV" dirty="0" smtClean="0"/>
                  <a:t>0.</a:t>
                </a:r>
                <a:r>
                  <a:rPr lang="lv-LV" dirty="0" smtClean="0">
                    <a:solidFill>
                      <a:srgbClr val="FF0000"/>
                    </a:solidFill>
                  </a:rPr>
                  <a:t>076923</a:t>
                </a:r>
                <a:r>
                  <a:rPr lang="lv-LV" dirty="0" smtClean="0"/>
                  <a:t>076923</a:t>
                </a:r>
                <a:r>
                  <a:rPr lang="lv-LV" dirty="0" smtClean="0">
                    <a:solidFill>
                      <a:srgbClr val="FF0000"/>
                    </a:solidFill>
                  </a:rPr>
                  <a:t>076923</a:t>
                </a:r>
                <a:r>
                  <a:rPr lang="lv-LV" dirty="0" smtClean="0"/>
                  <a:t>076923... = 076923 : 999999</a:t>
                </a:r>
              </a:p>
              <a:p>
                <a:r>
                  <a:rPr lang="lv-LV" dirty="0" smtClean="0"/>
                  <a:t>1/13 arī ir vienāds ar </a:t>
                </a:r>
                <a:r>
                  <a:rPr lang="lv-LV" dirty="0"/>
                  <a:t>0.</a:t>
                </a:r>
                <a:r>
                  <a:rPr lang="lv-LV" dirty="0">
                    <a:solidFill>
                      <a:srgbClr val="FF0000"/>
                    </a:solidFill>
                  </a:rPr>
                  <a:t>076923</a:t>
                </a:r>
                <a:r>
                  <a:rPr lang="lv-LV" dirty="0"/>
                  <a:t>076923</a:t>
                </a:r>
                <a:r>
                  <a:rPr lang="lv-LV" dirty="0">
                    <a:solidFill>
                      <a:srgbClr val="FF0000"/>
                    </a:solidFill>
                  </a:rPr>
                  <a:t>076923</a:t>
                </a:r>
                <a:r>
                  <a:rPr lang="lv-LV" dirty="0"/>
                  <a:t>076923</a:t>
                </a:r>
                <a:r>
                  <a:rPr lang="lv-LV" dirty="0" smtClean="0"/>
                  <a:t>...</a:t>
                </a:r>
              </a:p>
              <a:p>
                <a:pPr/>
                <a14:m>
                  <m:oMathPara xmlns:m="http://schemas.openxmlformats.org/officeDocument/2006/math">
                    <m:oMathParaPr>
                      <m:jc m:val="centerGroup"/>
                    </m:oMathParaPr>
                    <m:oMath xmlns:m="http://schemas.openxmlformats.org/officeDocument/2006/math">
                      <m:f>
                        <m:fPr>
                          <m:ctrlPr>
                            <a:rPr lang="lv-LV" i="1" smtClean="0">
                              <a:latin typeface="Cambria Math" panose="02040503050406030204" pitchFamily="18" charset="0"/>
                            </a:rPr>
                          </m:ctrlPr>
                        </m:fPr>
                        <m:num>
                          <m:r>
                            <a:rPr lang="lv-LV" b="0" i="1" smtClean="0">
                              <a:latin typeface="Cambria Math" panose="02040503050406030204" pitchFamily="18" charset="0"/>
                            </a:rPr>
                            <m:t>1</m:t>
                          </m:r>
                        </m:num>
                        <m:den>
                          <m:r>
                            <a:rPr lang="lv-LV" b="0" i="1" smtClean="0">
                              <a:latin typeface="Cambria Math" panose="02040503050406030204" pitchFamily="18" charset="0"/>
                            </a:rPr>
                            <m:t>13</m:t>
                          </m:r>
                        </m:den>
                      </m:f>
                      <m:r>
                        <a:rPr lang="lv-LV" b="0" i="1" smtClean="0">
                          <a:latin typeface="Cambria Math" panose="02040503050406030204" pitchFamily="18" charset="0"/>
                        </a:rPr>
                        <m:t>=</m:t>
                      </m:r>
                      <m:f>
                        <m:fPr>
                          <m:ctrlPr>
                            <a:rPr lang="lv-LV" b="0" i="1" smtClean="0">
                              <a:latin typeface="Cambria Math" panose="02040503050406030204" pitchFamily="18" charset="0"/>
                            </a:rPr>
                          </m:ctrlPr>
                        </m:fPr>
                        <m:num>
                          <m:r>
                            <a:rPr lang="lv-LV" b="0" i="1" smtClean="0">
                              <a:latin typeface="Cambria Math" panose="02040503050406030204" pitchFamily="18" charset="0"/>
                            </a:rPr>
                            <m:t>76923</m:t>
                          </m:r>
                        </m:num>
                        <m:den>
                          <m:r>
                            <a:rPr lang="lv-LV" b="0" i="1" smtClean="0">
                              <a:latin typeface="Cambria Math" panose="02040503050406030204" pitchFamily="18" charset="0"/>
                            </a:rPr>
                            <m:t>999999</m:t>
                          </m:r>
                        </m:den>
                      </m:f>
                    </m:oMath>
                  </m:oMathPara>
                </a14:m>
                <a:endParaRPr lang="lv-LV" dirty="0"/>
              </a:p>
              <a:p>
                <a:r>
                  <a:rPr lang="lv-LV" b="1" dirty="0" smtClean="0"/>
                  <a:t>Apgalvojums</a:t>
                </a:r>
                <a:r>
                  <a:rPr lang="lv-LV" dirty="0" smtClean="0"/>
                  <a:t> (Pazīme, ka </a:t>
                </a:r>
                <a14:m>
                  <m:oMath xmlns:m="http://schemas.openxmlformats.org/officeDocument/2006/math">
                    <m:r>
                      <a:rPr lang="lv-LV" b="0"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periodā ir </a:t>
                </a:r>
                <a14:m>
                  <m:oMath xmlns:m="http://schemas.openxmlformats.org/officeDocument/2006/math">
                    <m:r>
                      <a:rPr lang="lv-LV" i="1" dirty="0" smtClean="0">
                        <a:latin typeface="Cambria Math" panose="02040503050406030204" pitchFamily="18" charset="0"/>
                      </a:rPr>
                      <m:t>𝑘</m:t>
                    </m:r>
                  </m:oMath>
                </a14:m>
                <a:r>
                  <a:rPr lang="lv-LV" dirty="0" smtClean="0"/>
                  <a:t> cipari): </a:t>
                </a:r>
              </a:p>
              <a:p>
                <a:r>
                  <a:rPr lang="lv-LV" dirty="0" smtClean="0"/>
                  <a:t>Dots: </a:t>
                </a:r>
                <a14:m>
                  <m:oMath xmlns:m="http://schemas.openxmlformats.org/officeDocument/2006/math">
                    <m:r>
                      <a:rPr lang="lv-LV" i="1" dirty="0" smtClean="0">
                        <a:latin typeface="Cambria Math" panose="02040503050406030204" pitchFamily="18" charset="0"/>
                      </a:rPr>
                      <m:t>𝑝</m:t>
                    </m:r>
                  </m:oMath>
                </a14:m>
                <a:r>
                  <a:rPr lang="lv-LV" dirty="0" smtClean="0"/>
                  <a:t> ir pirmskaitlis un </a:t>
                </a:r>
                <a14:m>
                  <m:oMath xmlns:m="http://schemas.openxmlformats.org/officeDocument/2006/math">
                    <m:r>
                      <a:rPr lang="lv-LV" i="1" dirty="0" smtClean="0">
                        <a:latin typeface="Cambria Math" panose="02040503050406030204" pitchFamily="18" charset="0"/>
                      </a:rPr>
                      <m:t>𝑛</m:t>
                    </m:r>
                  </m:oMath>
                </a14:m>
                <a:r>
                  <a:rPr lang="lv-LV" dirty="0" smtClean="0"/>
                  <a:t> nedalās ar </a:t>
                </a:r>
                <a14:m>
                  <m:oMath xmlns:m="http://schemas.openxmlformats.org/officeDocument/2006/math">
                    <m:r>
                      <a:rPr lang="lv-LV" i="1" dirty="0" smtClean="0">
                        <a:latin typeface="Cambria Math" panose="02040503050406030204" pitchFamily="18" charset="0"/>
                      </a:rPr>
                      <m:t>𝑝</m:t>
                    </m:r>
                  </m:oMath>
                </a14:m>
                <a:r>
                  <a:rPr lang="lv-LV" dirty="0" smtClean="0"/>
                  <a:t>. </a:t>
                </a:r>
                <a:r>
                  <a:rPr lang="lv-LV" dirty="0"/>
                  <a:t/>
                </a:r>
                <a:br>
                  <a:rPr lang="lv-LV" dirty="0"/>
                </a:br>
                <a:r>
                  <a:rPr lang="lv-LV" dirty="0" smtClean="0"/>
                  <a:t>Skaitlis </a:t>
                </a:r>
                <a14:m>
                  <m:oMath xmlns:m="http://schemas.openxmlformats.org/officeDocument/2006/math">
                    <m:r>
                      <a:rPr lang="lv-LV" i="1" dirty="0" smtClean="0">
                        <a:latin typeface="Cambria Math" panose="02040503050406030204" pitchFamily="18" charset="0"/>
                      </a:rPr>
                      <m:t>𝑛</m:t>
                    </m:r>
                    <m:r>
                      <a:rPr lang="lv-LV" i="1" dirty="0" smtClean="0">
                        <a:latin typeface="Cambria Math" panose="02040503050406030204" pitchFamily="18" charset="0"/>
                      </a:rPr>
                      <m:t>/</m:t>
                    </m:r>
                    <m:r>
                      <a:rPr lang="lv-LV" i="1" dirty="0" smtClean="0">
                        <a:latin typeface="Cambria Math" panose="02040503050406030204" pitchFamily="18" charset="0"/>
                      </a:rPr>
                      <m:t>𝑝</m:t>
                    </m:r>
                  </m:oMath>
                </a14:m>
                <a:r>
                  <a:rPr lang="lv-LV" dirty="0" smtClean="0"/>
                  <a:t> ir periodiska daļa ar periodu </a:t>
                </a:r>
                <a14:m>
                  <m:oMath xmlns:m="http://schemas.openxmlformats.org/officeDocument/2006/math">
                    <m:r>
                      <a:rPr lang="lv-LV" i="1" dirty="0" smtClean="0">
                        <a:latin typeface="Cambria Math" panose="02040503050406030204" pitchFamily="18" charset="0"/>
                      </a:rPr>
                      <m:t>𝑘</m:t>
                    </m:r>
                  </m:oMath>
                </a14:m>
                <a:r>
                  <a:rPr lang="lv-LV" dirty="0" smtClean="0"/>
                  <a:t> tad un tikai tad ja k ir mazākais naturālais skaitlis, kam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10</m:t>
                        </m:r>
                      </m:e>
                      <m:sup>
                        <m:r>
                          <a:rPr lang="lv-LV" b="0" i="1" smtClean="0">
                            <a:latin typeface="Cambria Math" panose="02040503050406030204" pitchFamily="18" charset="0"/>
                          </a:rPr>
                          <m:t>𝑘</m:t>
                        </m:r>
                      </m:sup>
                    </m:sSup>
                    <m:r>
                      <a:rPr lang="lv-LV" b="0" i="1" smtClean="0">
                        <a:latin typeface="Cambria Math" panose="02040503050406030204" pitchFamily="18" charset="0"/>
                      </a:rPr>
                      <m:t>−1</m:t>
                    </m:r>
                  </m:oMath>
                </a14:m>
                <a:r>
                  <a:rPr lang="lv-LV" dirty="0" smtClean="0"/>
                  <a:t> dalās ar </a:t>
                </a:r>
                <a14:m>
                  <m:oMath xmlns:m="http://schemas.openxmlformats.org/officeDocument/2006/math">
                    <m:r>
                      <a:rPr lang="lv-LV" i="1" dirty="0" smtClean="0">
                        <a:latin typeface="Cambria Math" panose="02040503050406030204" pitchFamily="18" charset="0"/>
                      </a:rPr>
                      <m:t>𝑝</m:t>
                    </m:r>
                  </m:oMath>
                </a14:m>
                <a:r>
                  <a:rPr lang="lv-LV" dirty="0" smtClean="0"/>
                  <a:t>. </a:t>
                </a:r>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r="-1226" b="-1490"/>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Saīsinām daļas ar daudziem deviņniekiem</a:t>
            </a:r>
            <a:endParaRPr lang="lv-LV" dirty="0"/>
          </a:p>
        </p:txBody>
      </p:sp>
    </p:spTree>
    <p:extLst>
      <p:ext uri="{BB962C8B-B14F-4D97-AF65-F5344CB8AC3E}">
        <p14:creationId xmlns:p14="http://schemas.microsoft.com/office/powerpoint/2010/main" val="385233598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000" b="1" dirty="0" smtClean="0"/>
                  <a:t>Teorēma: </a:t>
                </a:r>
                <a:r>
                  <a:rPr lang="lv-LV" sz="2000" dirty="0" smtClean="0"/>
                  <a:t>Ja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tad katram </a:t>
                </a:r>
                <a14:m>
                  <m:oMath xmlns:m="http://schemas.openxmlformats.org/officeDocument/2006/math">
                    <m:r>
                      <a:rPr lang="lv-LV" sz="2000" i="1" dirty="0" smtClean="0">
                        <a:latin typeface="Cambria Math" panose="02040503050406030204" pitchFamily="18" charset="0"/>
                      </a:rPr>
                      <m:t>𝑎</m:t>
                    </m:r>
                  </m:oMath>
                </a14:m>
                <a:r>
                  <a:rPr lang="lv-LV" sz="2000" dirty="0" smtClean="0"/>
                  <a:t>, kurš nedalās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ir spēkā sakarība:</a:t>
                </a:r>
              </a:p>
              <a:p>
                <a:pPr/>
                <a14:m>
                  <m:oMathPara xmlns:m="http://schemas.openxmlformats.org/officeDocument/2006/math">
                    <m:oMathParaPr>
                      <m:jc m:val="centerGroup"/>
                    </m:oMathParaPr>
                    <m:oMath xmlns:m="http://schemas.openxmlformats.org/officeDocument/2006/math">
                      <m:sSup>
                        <m:sSupPr>
                          <m:ctrlPr>
                            <a:rPr lang="en-US" sz="2000" i="1" smtClean="0">
                              <a:latin typeface="Cambria Math" panose="02040503050406030204" pitchFamily="18" charset="0"/>
                            </a:rPr>
                          </m:ctrlPr>
                        </m:sSupPr>
                        <m:e>
                          <m:r>
                            <a:rPr lang="lv-LV" sz="2000" b="0" i="1" smtClean="0">
                              <a:latin typeface="Cambria Math" panose="02040503050406030204" pitchFamily="18" charset="0"/>
                            </a:rPr>
                            <m:t>𝑎</m:t>
                          </m:r>
                        </m:e>
                        <m:sup>
                          <m:r>
                            <a:rPr lang="lv-LV" sz="2000" b="0" i="1" smtClean="0">
                              <a:latin typeface="Cambria Math" panose="02040503050406030204" pitchFamily="18" charset="0"/>
                            </a:rPr>
                            <m:t>𝑝</m:t>
                          </m:r>
                          <m:r>
                            <a:rPr lang="lv-LV" sz="2000" b="0" i="1" smtClean="0">
                              <a:latin typeface="Cambria Math" panose="02040503050406030204" pitchFamily="18" charset="0"/>
                            </a:rPr>
                            <m:t>−1</m:t>
                          </m:r>
                        </m:sup>
                      </m:sSup>
                      <m:r>
                        <a:rPr lang="en-US" sz="200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 (</m:t>
                      </m:r>
                      <m:r>
                        <a:rPr lang="lv-LV" sz="2000" b="0" i="1" smtClean="0">
                          <a:latin typeface="Cambria Math" panose="02040503050406030204" pitchFamily="18" charset="0"/>
                          <a:ea typeface="Cambria Math" panose="02040503050406030204" pitchFamily="18" charset="0"/>
                        </a:rPr>
                        <m:t>𝑚𝑜𝑑</m:t>
                      </m:r>
                      <m:r>
                        <a:rPr lang="lv-LV" sz="2000" b="0" i="1"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m:oMathPara>
                </a14:m>
                <a:endParaRPr lang="lv-LV" sz="2000" dirty="0" smtClean="0"/>
              </a:p>
              <a:p>
                <a:r>
                  <a:rPr lang="lv-LV" sz="2000" b="1" dirty="0" smtClean="0"/>
                  <a:t>Pierādījums: </a:t>
                </a:r>
                <a:r>
                  <a:rPr lang="lv-LV" sz="2000" dirty="0" smtClean="0"/>
                  <a:t>Aplūkojam visus skaitļus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1,2,</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oMath>
                </a14:m>
                <a:r>
                  <a:rPr lang="lv-LV" sz="2000" dirty="0" smtClean="0"/>
                  <a:t>. Piereizinām tos visus ar </a:t>
                </a:r>
                <a14:m>
                  <m:oMath xmlns:m="http://schemas.openxmlformats.org/officeDocument/2006/math">
                    <m:r>
                      <a:rPr lang="lv-LV" sz="2000" i="1" dirty="0" smtClean="0">
                        <a:latin typeface="Cambria Math" panose="02040503050406030204" pitchFamily="18" charset="0"/>
                      </a:rPr>
                      <m:t>𝑎</m:t>
                    </m:r>
                  </m:oMath>
                </a14:m>
                <a:r>
                  <a:rPr lang="lv-LV" sz="2000" dirty="0" smtClean="0"/>
                  <a:t>. Iegūsim </a:t>
                </a:r>
                <a14:m>
                  <m:oMath xmlns:m="http://schemas.openxmlformats.org/officeDocument/2006/math">
                    <m:d>
                      <m:dPr>
                        <m:begChr m:val="{"/>
                        <m:endChr m:val="}"/>
                        <m:ctrlPr>
                          <a:rPr lang="lv-LV" sz="2000" i="1" smtClean="0">
                            <a:latin typeface="Cambria Math" panose="02040503050406030204" pitchFamily="18" charset="0"/>
                          </a:rPr>
                        </m:ctrlPr>
                      </m:dPr>
                      <m:e>
                        <m:r>
                          <a:rPr lang="lv-LV" sz="2000" b="0" i="1" smtClean="0">
                            <a:latin typeface="Cambria Math" panose="02040503050406030204" pitchFamily="18" charset="0"/>
                          </a:rPr>
                          <m:t>1</m:t>
                        </m:r>
                        <m:r>
                          <a:rPr lang="lv-LV" sz="2000" b="0" i="1" smtClean="0">
                            <a:latin typeface="Cambria Math" panose="02040503050406030204" pitchFamily="18" charset="0"/>
                          </a:rPr>
                          <m:t>𝑎</m:t>
                        </m:r>
                        <m:r>
                          <a:rPr lang="lv-LV" sz="2000" b="0" i="1" smtClean="0">
                            <a:latin typeface="Cambria Math" panose="02040503050406030204" pitchFamily="18" charset="0"/>
                          </a:rPr>
                          <m:t>,2</m:t>
                        </m:r>
                        <m:r>
                          <a:rPr lang="lv-LV" sz="2000" b="0" i="1" smtClean="0">
                            <a:latin typeface="Cambria Math" panose="02040503050406030204" pitchFamily="18" charset="0"/>
                          </a:rPr>
                          <m:t>𝑎</m:t>
                        </m:r>
                        <m:r>
                          <a:rPr lang="lv-LV" sz="2000" b="0" i="1" smtClean="0">
                            <a:latin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−1</m:t>
                            </m:r>
                          </m:e>
                        </m:d>
                        <m:r>
                          <a:rPr lang="lv-LV" sz="2000" b="0" i="1" smtClean="0">
                            <a:latin typeface="Cambria Math" panose="02040503050406030204" pitchFamily="18" charset="0"/>
                            <a:ea typeface="Cambria Math" panose="02040503050406030204" pitchFamily="18" charset="0"/>
                          </a:rPr>
                          <m:t>𝑎</m:t>
                        </m:r>
                      </m:e>
                    </m:d>
                  </m:oMath>
                </a14:m>
                <a:r>
                  <a:rPr lang="lv-LV" sz="2000" dirty="0" smtClean="0"/>
                  <a:t>. Nav iespējams, ka diviem dažādiem </a:t>
                </a:r>
                <a14:m>
                  <m:oMath xmlns:m="http://schemas.openxmlformats.org/officeDocument/2006/math">
                    <m:r>
                      <a:rPr lang="lv-LV" sz="2000" b="0" i="1" smtClean="0">
                        <a:latin typeface="Cambria Math" panose="02040503050406030204" pitchFamily="18" charset="0"/>
                      </a:rPr>
                      <m:t>𝑖</m:t>
                    </m:r>
                    <m:r>
                      <a:rPr lang="lv-LV" sz="2000" b="0" i="1" smtClean="0">
                        <a:latin typeface="Cambria Math" panose="02040503050406030204" pitchFamily="18" charset="0"/>
                      </a:rPr>
                      <m:t>,</m:t>
                    </m:r>
                    <m:r>
                      <a:rPr lang="lv-LV" sz="2000" b="0" i="1" smtClean="0">
                        <a:latin typeface="Cambria Math" panose="02040503050406030204" pitchFamily="18" charset="0"/>
                      </a:rPr>
                      <m:t>𝑗</m:t>
                    </m:r>
                    <m:r>
                      <a:rPr lang="lv-LV" sz="2000" b="0" i="1" smtClean="0">
                        <a:latin typeface="Cambria Math" panose="02040503050406030204" pitchFamily="18" charset="0"/>
                        <a:ea typeface="Cambria Math" panose="02040503050406030204" pitchFamily="18" charset="0"/>
                      </a:rPr>
                      <m:t>∈</m:t>
                    </m:r>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izpildās </a:t>
                </a:r>
                <a14:m>
                  <m:oMath xmlns:m="http://schemas.openxmlformats.org/officeDocument/2006/math">
                    <m:r>
                      <a:rPr lang="lv-LV" sz="2000" b="0" i="1" smtClean="0">
                        <a:latin typeface="Cambria Math" panose="02040503050406030204" pitchFamily="18" charset="0"/>
                      </a:rPr>
                      <m:t>𝑖𝑎</m:t>
                    </m:r>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𝑗𝑎</m:t>
                    </m:r>
                    <m:r>
                      <a:rPr lang="lv-LV" sz="2000" b="0" i="1" smtClean="0">
                        <a:latin typeface="Cambria Math" panose="02040503050406030204" pitchFamily="18" charset="0"/>
                        <a:ea typeface="Cambria Math" panose="02040503050406030204" pitchFamily="18" charset="0"/>
                      </a:rPr>
                      <m:t> (</m:t>
                    </m:r>
                    <m:r>
                      <m:rPr>
                        <m:sty m:val="p"/>
                      </m:rPr>
                      <a:rPr lang="lv-LV" sz="2000" b="0" i="0" smtClean="0">
                        <a:latin typeface="Cambria Math" panose="02040503050406030204" pitchFamily="18" charset="0"/>
                        <a:ea typeface="Cambria Math" panose="02040503050406030204" pitchFamily="18" charset="0"/>
                      </a:rPr>
                      <m:t>mod</m:t>
                    </m:r>
                    <m:r>
                      <a:rPr lang="lv-LV" sz="2000" b="0" i="0" smtClean="0">
                        <a:latin typeface="Cambria Math" panose="02040503050406030204" pitchFamily="18" charset="0"/>
                        <a:ea typeface="Cambria Math" panose="02040503050406030204" pitchFamily="18" charset="0"/>
                      </a:rPr>
                      <m:t> </m:t>
                    </m:r>
                    <m:r>
                      <a:rPr lang="lv-LV" sz="2000" b="0" i="1" smtClean="0">
                        <a:latin typeface="Cambria Math" panose="02040503050406030204" pitchFamily="18" charset="0"/>
                        <a:ea typeface="Cambria Math" panose="02040503050406030204" pitchFamily="18" charset="0"/>
                      </a:rPr>
                      <m:t>𝑝</m:t>
                    </m:r>
                    <m:r>
                      <a:rPr lang="lv-LV" sz="2000" b="0" i="1" smtClean="0">
                        <a:latin typeface="Cambria Math" panose="02040503050406030204" pitchFamily="18" charset="0"/>
                        <a:ea typeface="Cambria Math" panose="02040503050406030204" pitchFamily="18" charset="0"/>
                      </a:rPr>
                      <m:t>)</m:t>
                    </m:r>
                  </m:oMath>
                </a14:m>
                <a:r>
                  <a:rPr lang="lv-LV" sz="2000" dirty="0" smtClean="0"/>
                  <a:t>. Citādi sanāktu, ka </a:t>
                </a:r>
                <a14:m>
                  <m:oMath xmlns:m="http://schemas.openxmlformats.org/officeDocument/2006/math">
                    <m:r>
                      <a:rPr lang="lv-LV" sz="2000" i="1" dirty="0" smtClean="0">
                        <a:latin typeface="Cambria Math" panose="02040503050406030204" pitchFamily="18" charset="0"/>
                      </a:rPr>
                      <m:t>𝑎</m:t>
                    </m:r>
                    <m:r>
                      <a:rPr lang="lv-LV" sz="2000" i="1" dirty="0" smtClean="0">
                        <a:latin typeface="Cambria Math" panose="02040503050406030204" pitchFamily="18" charset="0"/>
                      </a:rPr>
                      <m:t>(</m:t>
                    </m:r>
                    <m:r>
                      <a:rPr lang="lv-LV" sz="2000" i="1" dirty="0" smtClean="0">
                        <a:latin typeface="Cambria Math" panose="02040503050406030204" pitchFamily="18" charset="0"/>
                      </a:rPr>
                      <m:t>𝑖</m:t>
                    </m:r>
                    <m:r>
                      <a:rPr lang="lv-LV" sz="2000" i="1" dirty="0" smtClean="0">
                        <a:latin typeface="Cambria Math" panose="02040503050406030204" pitchFamily="18" charset="0"/>
                      </a:rPr>
                      <m:t>−</m:t>
                    </m:r>
                    <m:r>
                      <a:rPr lang="lv-LV" sz="2000" i="1" dirty="0" smtClean="0">
                        <a:latin typeface="Cambria Math" panose="02040503050406030204" pitchFamily="18" charset="0"/>
                      </a:rPr>
                      <m:t>𝑗</m:t>
                    </m:r>
                    <m:r>
                      <a:rPr lang="lv-LV" sz="2000" i="1" dirty="0" smtClean="0">
                        <a:latin typeface="Cambria Math" panose="02040503050406030204" pitchFamily="18" charset="0"/>
                      </a:rPr>
                      <m:t>)</m:t>
                    </m:r>
                  </m:oMath>
                </a14:m>
                <a:r>
                  <a:rPr lang="lv-LV" sz="2000" dirty="0" smtClean="0"/>
                  <a:t> dalās ar </a:t>
                </a:r>
                <a14:m>
                  <m:oMath xmlns:m="http://schemas.openxmlformats.org/officeDocument/2006/math">
                    <m:r>
                      <a:rPr lang="lv-LV" sz="2000" i="1" dirty="0" smtClean="0">
                        <a:latin typeface="Cambria Math" panose="02040503050406030204" pitchFamily="18" charset="0"/>
                      </a:rPr>
                      <m:t>𝑝</m:t>
                    </m:r>
                  </m:oMath>
                </a14:m>
                <a:r>
                  <a:rPr lang="lv-LV" sz="2000" dirty="0" smtClean="0"/>
                  <a:t>, un </a:t>
                </a:r>
                <a14:m>
                  <m:oMath xmlns:m="http://schemas.openxmlformats.org/officeDocument/2006/math">
                    <m:r>
                      <a:rPr lang="lv-LV" sz="2000" i="1" dirty="0" smtClean="0">
                        <a:latin typeface="Cambria Math" panose="02040503050406030204" pitchFamily="18" charset="0"/>
                      </a:rPr>
                      <m:t>𝑝</m:t>
                    </m:r>
                  </m:oMath>
                </a14:m>
                <a:r>
                  <a:rPr lang="lv-LV" sz="2000" dirty="0" smtClean="0"/>
                  <a:t> nav pirmskaitlis. </a:t>
                </a:r>
              </a:p>
              <a:p>
                <a:r>
                  <a:rPr lang="lv-LV" sz="2000" dirty="0" smtClean="0"/>
                  <a:t>Tādēļ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m:t>
                        </m:r>
                        <m:r>
                          <a:rPr lang="lv-LV" sz="2000" i="1">
                            <a:latin typeface="Cambria Math" panose="02040503050406030204" pitchFamily="18" charset="0"/>
                          </a:rPr>
                          <m:t>𝑎</m:t>
                        </m:r>
                        <m:r>
                          <a:rPr lang="lv-LV" sz="2000" i="1">
                            <a:latin typeface="Cambria Math" panose="02040503050406030204" pitchFamily="18" charset="0"/>
                          </a:rPr>
                          <m:t>,2</m:t>
                        </m:r>
                        <m:r>
                          <a:rPr lang="lv-LV" sz="2000" i="1">
                            <a:latin typeface="Cambria Math" panose="02040503050406030204" pitchFamily="18" charset="0"/>
                          </a:rPr>
                          <m:t>𝑎</m:t>
                        </m:r>
                        <m:r>
                          <a:rPr lang="lv-LV" sz="2000" i="1">
                            <a:latin typeface="Cambria Math" panose="02040503050406030204" pitchFamily="18" charset="0"/>
                          </a:rPr>
                          <m:t>,⋯,</m:t>
                        </m:r>
                        <m:d>
                          <m:dPr>
                            <m:ctrlPr>
                              <a:rPr lang="lv-LV" sz="2000" i="1">
                                <a:latin typeface="Cambria Math" panose="02040503050406030204" pitchFamily="18" charset="0"/>
                                <a:ea typeface="Cambria Math" panose="02040503050406030204" pitchFamily="18" charset="0"/>
                              </a:rPr>
                            </m:ctrlPr>
                          </m:dPr>
                          <m:e>
                            <m:r>
                              <a:rPr lang="lv-LV" sz="2000" i="1">
                                <a:latin typeface="Cambria Math" panose="02040503050406030204" pitchFamily="18" charset="0"/>
                                <a:ea typeface="Cambria Math" panose="02040503050406030204" pitchFamily="18" charset="0"/>
                              </a:rPr>
                              <m:t>𝑛</m:t>
                            </m:r>
                            <m:r>
                              <a:rPr lang="lv-LV" sz="2000" i="1">
                                <a:latin typeface="Cambria Math" panose="02040503050406030204" pitchFamily="18" charset="0"/>
                                <a:ea typeface="Cambria Math" panose="02040503050406030204" pitchFamily="18" charset="0"/>
                              </a:rPr>
                              <m:t>−1</m:t>
                            </m:r>
                          </m:e>
                        </m:d>
                        <m:r>
                          <a:rPr lang="lv-LV" sz="2000" i="1">
                            <a:latin typeface="Cambria Math" panose="02040503050406030204" pitchFamily="18" charset="0"/>
                            <a:ea typeface="Cambria Math" panose="02040503050406030204" pitchFamily="18" charset="0"/>
                          </a:rPr>
                          <m:t>𝑎</m:t>
                        </m:r>
                      </m:e>
                    </m:d>
                  </m:oMath>
                </a14:m>
                <a:r>
                  <a:rPr lang="lv-LV" sz="2000" dirty="0" smtClean="0"/>
                  <a:t>  satur visas tās pašas kongruences klases, ko </a:t>
                </a:r>
                <a14:m>
                  <m:oMath xmlns:m="http://schemas.openxmlformats.org/officeDocument/2006/math">
                    <m:d>
                      <m:dPr>
                        <m:begChr m:val="{"/>
                        <m:endChr m:val="}"/>
                        <m:ctrlPr>
                          <a:rPr lang="lv-LV" sz="2000" i="1">
                            <a:latin typeface="Cambria Math" panose="02040503050406030204" pitchFamily="18" charset="0"/>
                          </a:rPr>
                        </m:ctrlPr>
                      </m:dPr>
                      <m:e>
                        <m:r>
                          <a:rPr lang="lv-LV" sz="2000" i="1">
                            <a:latin typeface="Cambria Math" panose="02040503050406030204" pitchFamily="18" charset="0"/>
                          </a:rPr>
                          <m:t>1,2,</m:t>
                        </m:r>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−1</m:t>
                        </m:r>
                      </m:e>
                    </m:d>
                  </m:oMath>
                </a14:m>
                <a:r>
                  <a:rPr lang="lv-LV" sz="2000" dirty="0" smtClean="0"/>
                  <a:t>  (tikai, iespējams, citā secībā). Sareizinot visas kongruences klases vienā un otrā pusē, dabūsim, ka </a:t>
                </a:r>
              </a:p>
              <a:p>
                <a:pPr/>
                <a14:m>
                  <m:oMathPara xmlns:m="http://schemas.openxmlformats.org/officeDocument/2006/math">
                    <m:oMathParaPr>
                      <m:jc m:val="centerGroup"/>
                    </m:oMathParaPr>
                    <m:oMath xmlns:m="http://schemas.openxmlformats.org/officeDocument/2006/math">
                      <m:d>
                        <m:dPr>
                          <m:ctrlPr>
                            <a:rPr lang="lv-LV" sz="2000" b="0" i="1" smtClean="0">
                              <a:latin typeface="Cambria Math" panose="02040503050406030204" pitchFamily="18" charset="0"/>
                            </a:rPr>
                          </m:ctrlPr>
                        </m:dPr>
                        <m:e>
                          <m:r>
                            <a:rPr lang="lv-LV" sz="2000" b="0" i="1" smtClean="0">
                              <a:latin typeface="Cambria Math" panose="02040503050406030204" pitchFamily="18" charset="0"/>
                            </a:rPr>
                            <m:t>𝑝</m:t>
                          </m:r>
                          <m:r>
                            <a:rPr lang="lv-LV" sz="2000" b="0" i="1" smtClean="0">
                              <a:latin typeface="Cambria Math" panose="02040503050406030204" pitchFamily="18" charset="0"/>
                            </a:rPr>
                            <m:t>−1</m:t>
                          </m:r>
                        </m:e>
                      </m:d>
                      <m:r>
                        <a:rPr lang="lv-LV" sz="2000" b="0" i="1" smtClean="0">
                          <a:latin typeface="Cambria Math" panose="02040503050406030204" pitchFamily="18" charset="0"/>
                        </a:rPr>
                        <m:t>!</m:t>
                      </m:r>
                      <m:sSup>
                        <m:sSupPr>
                          <m:ctrlPr>
                            <a:rPr lang="en-US" sz="2000" i="1">
                              <a:latin typeface="Cambria Math" panose="02040503050406030204" pitchFamily="18" charset="0"/>
                            </a:rPr>
                          </m:ctrlPr>
                        </m:sSupPr>
                        <m:e>
                          <m:r>
                            <a:rPr lang="lv-LV" sz="2000" i="1">
                              <a:latin typeface="Cambria Math" panose="02040503050406030204" pitchFamily="18" charset="0"/>
                            </a:rPr>
                            <m:t>𝑎</m:t>
                          </m:r>
                        </m:e>
                        <m:sup>
                          <m:r>
                            <a:rPr lang="lv-LV" sz="2000" i="1">
                              <a:latin typeface="Cambria Math" panose="02040503050406030204" pitchFamily="18" charset="0"/>
                            </a:rPr>
                            <m:t>𝑝</m:t>
                          </m:r>
                          <m:r>
                            <a:rPr lang="lv-LV" sz="2000" i="1">
                              <a:latin typeface="Cambria Math" panose="02040503050406030204" pitchFamily="18" charset="0"/>
                            </a:rPr>
                            <m:t>−1</m:t>
                          </m:r>
                        </m:sup>
                      </m:sSup>
                      <m:r>
                        <a:rPr lang="en-US" sz="2000" i="1">
                          <a:latin typeface="Cambria Math" panose="02040503050406030204" pitchFamily="18" charset="0"/>
                          <a:ea typeface="Cambria Math" panose="02040503050406030204" pitchFamily="18" charset="0"/>
                        </a:rPr>
                        <m:t>≡</m:t>
                      </m:r>
                      <m:d>
                        <m:dPr>
                          <m:ctrlPr>
                            <a:rPr lang="lv-LV" sz="2000" i="1">
                              <a:latin typeface="Cambria Math" panose="02040503050406030204" pitchFamily="18" charset="0"/>
                            </a:rPr>
                          </m:ctrlPr>
                        </m:dPr>
                        <m:e>
                          <m:r>
                            <a:rPr lang="lv-LV" sz="2000" i="1">
                              <a:latin typeface="Cambria Math" panose="02040503050406030204" pitchFamily="18" charset="0"/>
                            </a:rPr>
                            <m:t>𝑝</m:t>
                          </m:r>
                          <m:r>
                            <a:rPr lang="lv-LV" sz="2000" i="1">
                              <a:latin typeface="Cambria Math" panose="02040503050406030204" pitchFamily="18" charset="0"/>
                            </a:rPr>
                            <m:t>−1</m:t>
                          </m:r>
                        </m:e>
                      </m:d>
                      <m:r>
                        <a:rPr lang="lv-LV" sz="2000" i="1">
                          <a:latin typeface="Cambria Math" panose="02040503050406030204" pitchFamily="18" charset="0"/>
                        </a:rPr>
                        <m:t>!</m:t>
                      </m:r>
                      <m:r>
                        <a:rPr lang="lv-LV" sz="2000" b="0" i="1" smtClean="0">
                          <a:latin typeface="Cambria Math" panose="02040503050406030204" pitchFamily="18" charset="0"/>
                        </a:rPr>
                        <m:t>   </m:t>
                      </m:r>
                      <m:r>
                        <a:rPr lang="lv-LV" sz="2000" i="1">
                          <a:latin typeface="Cambria Math" panose="02040503050406030204" pitchFamily="18" charset="0"/>
                          <a:ea typeface="Cambria Math" panose="02040503050406030204" pitchFamily="18" charset="0"/>
                        </a:rPr>
                        <m:t>(</m:t>
                      </m:r>
                      <m:r>
                        <m:rPr>
                          <m:sty m:val="p"/>
                        </m:rPr>
                        <a:rPr lang="lv-LV" sz="2000" i="0">
                          <a:latin typeface="Cambria Math" panose="02040503050406030204" pitchFamily="18" charset="0"/>
                          <a:ea typeface="Cambria Math" panose="02040503050406030204" pitchFamily="18" charset="0"/>
                        </a:rPr>
                        <m:t>mod</m:t>
                      </m:r>
                      <m:r>
                        <a:rPr lang="lv-LV" sz="2000" i="1">
                          <a:latin typeface="Cambria Math" panose="02040503050406030204" pitchFamily="18" charset="0"/>
                          <a:ea typeface="Cambria Math" panose="02040503050406030204" pitchFamily="18" charset="0"/>
                        </a:rPr>
                        <m:t> </m:t>
                      </m:r>
                      <m:r>
                        <a:rPr lang="lv-LV" sz="2000" i="1">
                          <a:latin typeface="Cambria Math" panose="02040503050406030204" pitchFamily="18" charset="0"/>
                          <a:ea typeface="Cambria Math" panose="02040503050406030204" pitchFamily="18" charset="0"/>
                        </a:rPr>
                        <m:t>𝑝</m:t>
                      </m:r>
                      <m:r>
                        <a:rPr lang="lv-LV" sz="2000" i="1">
                          <a:latin typeface="Cambria Math" panose="02040503050406030204" pitchFamily="18" charset="0"/>
                          <a:ea typeface="Cambria Math" panose="02040503050406030204" pitchFamily="18" charset="0"/>
                        </a:rPr>
                        <m:t>)</m:t>
                      </m:r>
                    </m:oMath>
                  </m:oMathPara>
                </a14:m>
                <a:endParaRPr lang="lv-LV" sz="2000" dirty="0"/>
              </a:p>
              <a:p>
                <a:r>
                  <a:rPr lang="lv-LV" sz="2000" dirty="0" smtClean="0"/>
                  <a:t>Saīsinām ar faktoriālu (kurš nevar dalīties ar </a:t>
                </a:r>
                <a14:m>
                  <m:oMath xmlns:m="http://schemas.openxmlformats.org/officeDocument/2006/math">
                    <m:r>
                      <a:rPr lang="lv-LV" sz="2000" i="1" dirty="0" smtClean="0">
                        <a:latin typeface="Cambria Math" panose="02040503050406030204" pitchFamily="18" charset="0"/>
                      </a:rPr>
                      <m:t>𝑝</m:t>
                    </m:r>
                  </m:oMath>
                </a14:m>
                <a:r>
                  <a:rPr lang="lv-LV" sz="2000" dirty="0" smtClean="0"/>
                  <a:t>) un iegūstam teorēmas apgalvojumu.</a:t>
                </a:r>
                <a:endParaRPr lang="en-US" sz="20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1802" t="-1987" r="-2163" b="-17053"/>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smtClean="0"/>
              <a:t>Mazā Fermā teorēma</a:t>
            </a:r>
            <a:endParaRPr lang="en-US" dirty="0"/>
          </a:p>
        </p:txBody>
      </p:sp>
    </p:spTree>
    <p:extLst>
      <p:ext uri="{BB962C8B-B14F-4D97-AF65-F5344CB8AC3E}">
        <p14:creationId xmlns:p14="http://schemas.microsoft.com/office/powerpoint/2010/main" val="106567498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000" b="1" dirty="0" smtClean="0"/>
                  <a:t>Sekas: </a:t>
                </a:r>
                <a:r>
                  <a:rPr lang="lv-LV" sz="2000" dirty="0" smtClean="0"/>
                  <a:t>Ja p&gt;5 ir pirmskaitlis, tad skaitlis ar </a:t>
                </a:r>
                <a14:m>
                  <m:oMath xmlns:m="http://schemas.openxmlformats.org/officeDocument/2006/math">
                    <m:r>
                      <a:rPr lang="lv-LV" sz="2000" i="1" dirty="0" smtClean="0">
                        <a:latin typeface="Cambria Math" panose="02040503050406030204" pitchFamily="18" charset="0"/>
                      </a:rPr>
                      <m:t>𝑝</m:t>
                    </m:r>
                    <m:r>
                      <a:rPr lang="lv-LV" sz="2000" i="1" dirty="0" smtClean="0">
                        <a:latin typeface="Cambria Math" panose="02040503050406030204" pitchFamily="18" charset="0"/>
                      </a:rPr>
                      <m:t>−1</m:t>
                    </m:r>
                  </m:oMath>
                </a14:m>
                <a:r>
                  <a:rPr lang="lv-LV" sz="2000" dirty="0" smtClean="0"/>
                  <a:t> deviņniekiem dalās ar </a:t>
                </a:r>
                <a14:m>
                  <m:oMath xmlns:m="http://schemas.openxmlformats.org/officeDocument/2006/math">
                    <m:r>
                      <a:rPr lang="lv-LV" sz="2000" i="1" dirty="0" smtClean="0">
                        <a:latin typeface="Cambria Math" panose="02040503050406030204" pitchFamily="18" charset="0"/>
                      </a:rPr>
                      <m:t>𝑝</m:t>
                    </m:r>
                    <m:r>
                      <a:rPr lang="lv-LV" sz="2000" b="0" i="0" dirty="0" smtClean="0">
                        <a:latin typeface="Cambria Math" panose="02040503050406030204" pitchFamily="18" charset="0"/>
                      </a:rPr>
                      <m:t>:</m:t>
                    </m:r>
                  </m:oMath>
                </a14:m>
                <a:endParaRPr lang="lv-LV" sz="2000" dirty="0" smtClean="0"/>
              </a:p>
              <a:p>
                <a:pPr/>
                <a14:m>
                  <m:oMathPara xmlns:m="http://schemas.openxmlformats.org/officeDocument/2006/math">
                    <m:oMathParaPr>
                      <m:jc m:val="centerGroup"/>
                    </m:oMathParaPr>
                    <m:oMath xmlns:m="http://schemas.openxmlformats.org/officeDocument/2006/math">
                      <m:groupChr>
                        <m:groupChrPr>
                          <m:chr m:val="⏟"/>
                          <m:ctrlPr>
                            <a:rPr lang="lv-LV" sz="2000" b="0" i="1" smtClean="0">
                              <a:latin typeface="Cambria Math" panose="02040503050406030204" pitchFamily="18" charset="0"/>
                              <a:ea typeface="Cambria Math" panose="02040503050406030204" pitchFamily="18" charset="0"/>
                            </a:rPr>
                          </m:ctrlPr>
                        </m:groupChrPr>
                        <m:e>
                          <m:r>
                            <a:rPr lang="lv-LV" sz="2000" b="0" i="1" smtClean="0">
                              <a:latin typeface="Cambria Math" panose="02040503050406030204" pitchFamily="18" charset="0"/>
                              <a:ea typeface="Cambria Math" panose="02040503050406030204" pitchFamily="18" charset="0"/>
                            </a:rPr>
                            <m:t>999…999</m:t>
                          </m:r>
                        </m:e>
                      </m:groupChr>
                      <m:r>
                        <a:rPr lang="lv-LV" sz="2000" b="0" i="1" smtClean="0">
                          <a:latin typeface="Cambria Math" panose="02040503050406030204" pitchFamily="18" charset="0"/>
                          <a:ea typeface="Cambria Math" panose="02040503050406030204" pitchFamily="18" charset="0"/>
                        </a:rPr>
                        <m:t>.</m:t>
                      </m:r>
                    </m:oMath>
                  </m:oMathPara>
                </a14:m>
                <a:endParaRPr lang="lv-LV" sz="2000" b="0" dirty="0" smtClean="0">
                  <a:ea typeface="Cambria Math" panose="02040503050406030204" pitchFamily="18" charset="0"/>
                </a:endParaRPr>
              </a:p>
              <a:p>
                <a:r>
                  <a:rPr lang="lv-LV" sz="2000" b="1" dirty="0" smtClean="0"/>
                  <a:t>Piemērs 1: </a:t>
                </a:r>
                <a:r>
                  <a:rPr lang="lv-LV" sz="2000" dirty="0" smtClean="0"/>
                  <a:t>40 deviņnieku veidots skaitlis </a:t>
                </a:r>
              </a:p>
              <a:p>
                <a:r>
                  <a:rPr lang="lv-LV" sz="2000" dirty="0" smtClean="0"/>
                  <a:t>9999999999999999999999999999999999999999 dalās ar 41. </a:t>
                </a:r>
              </a:p>
              <a:p>
                <a:r>
                  <a:rPr lang="lv-LV" sz="2000" dirty="0" smtClean="0"/>
                  <a:t>(Faktiski, jau 99999 dalās ar 41. Bet tas ir tikai tāpēc, ka paveicās un 5 ir arī skaitļa 40 dalītājs.)</a:t>
                </a:r>
              </a:p>
              <a:p>
                <a:r>
                  <a:rPr lang="lv-LV" sz="2000" b="1" dirty="0" smtClean="0"/>
                  <a:t>Piemērs 2:</a:t>
                </a:r>
                <a:r>
                  <a:rPr lang="lv-LV" sz="2000" dirty="0" smtClean="0"/>
                  <a:t> Pārveidot par racionālu daļu: 0.(20201115)</a:t>
                </a:r>
              </a:p>
              <a:p>
                <a:r>
                  <a:rPr lang="lv-LV" sz="2000" b="1" dirty="0" smtClean="0"/>
                  <a:t>Piemērs 3:</a:t>
                </a:r>
                <a:r>
                  <a:rPr lang="lv-LV" sz="2000" dirty="0" smtClean="0"/>
                  <a:t> Uzrakstīt tādu </a:t>
                </a:r>
                <a14:m>
                  <m:oMath xmlns:m="http://schemas.openxmlformats.org/officeDocument/2006/math">
                    <m:r>
                      <a:rPr lang="lv-LV" sz="2000" i="1" dirty="0" smtClean="0">
                        <a:latin typeface="Cambria Math" panose="02040503050406030204" pitchFamily="18" charset="0"/>
                      </a:rPr>
                      <m:t>1/</m:t>
                    </m:r>
                    <m:r>
                      <a:rPr lang="lv-LV" sz="2000" i="1" dirty="0" smtClean="0">
                        <a:latin typeface="Cambria Math" panose="02040503050406030204" pitchFamily="18" charset="0"/>
                      </a:rPr>
                      <m:t>𝑝</m:t>
                    </m:r>
                  </m:oMath>
                </a14:m>
                <a:r>
                  <a:rPr lang="lv-LV" sz="2000" dirty="0" smtClean="0"/>
                  <a:t> (</a:t>
                </a:r>
                <a14:m>
                  <m:oMath xmlns:m="http://schemas.openxmlformats.org/officeDocument/2006/math">
                    <m:r>
                      <a:rPr lang="lv-LV" sz="2000" i="1" dirty="0" smtClean="0">
                        <a:latin typeface="Cambria Math" panose="02040503050406030204" pitchFamily="18" charset="0"/>
                      </a:rPr>
                      <m:t>𝑝</m:t>
                    </m:r>
                  </m:oMath>
                </a14:m>
                <a:r>
                  <a:rPr lang="lv-LV" sz="2000" dirty="0" smtClean="0"/>
                  <a:t> ir pirmskaitlis), kura decimālpierakstā ir periods tieši no </a:t>
                </a:r>
                <a14:m>
                  <m:oMath xmlns:m="http://schemas.openxmlformats.org/officeDocument/2006/math">
                    <m:r>
                      <a:rPr lang="lv-LV" sz="2000" i="1" dirty="0" smtClean="0">
                        <a:latin typeface="Cambria Math" panose="02040503050406030204" pitchFamily="18" charset="0"/>
                      </a:rPr>
                      <m:t>4</m:t>
                    </m:r>
                  </m:oMath>
                </a14:m>
                <a:r>
                  <a:rPr lang="lv-LV" sz="2000" dirty="0" smtClean="0"/>
                  <a:t> cipariem.</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1802" t="-1987"/>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Mazās Fermā teorēmas sekas</a:t>
            </a:r>
            <a:endParaRPr lang="lv-LV" sz="2000" dirty="0"/>
          </a:p>
        </p:txBody>
      </p:sp>
    </p:spTree>
    <p:extLst>
      <p:ext uri="{BB962C8B-B14F-4D97-AF65-F5344CB8AC3E}">
        <p14:creationId xmlns:p14="http://schemas.microsoft.com/office/powerpoint/2010/main" val="4068670056"/>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lv-LV" sz="2400" b="1" dirty="0" smtClean="0"/>
                  <a:t>Piemērs 4: </a:t>
                </a:r>
                <a:r>
                  <a:rPr lang="lv-LV" sz="2400" dirty="0" smtClean="0"/>
                  <a:t>No kura mazākā naturālo skaitļu skaita var noteikti izvēlēties tādus </a:t>
                </a:r>
                <a14:m>
                  <m:oMath xmlns:m="http://schemas.openxmlformats.org/officeDocument/2006/math">
                    <m:r>
                      <a:rPr lang="lv-LV" sz="2400" i="1" dirty="0">
                        <a:latin typeface="Cambria Math" panose="02040503050406030204" pitchFamily="18" charset="0"/>
                      </a:rPr>
                      <m:t>𝑎</m:t>
                    </m:r>
                    <m:r>
                      <a:rPr lang="lv-LV" sz="2400" i="1" dirty="0">
                        <a:latin typeface="Cambria Math" panose="02040503050406030204" pitchFamily="18" charset="0"/>
                      </a:rPr>
                      <m:t>, </m:t>
                    </m:r>
                    <m:r>
                      <a:rPr lang="lv-LV" sz="2400" i="1" dirty="0">
                        <a:latin typeface="Cambria Math" panose="02040503050406030204" pitchFamily="18" charset="0"/>
                      </a:rPr>
                      <m:t>𝑏</m:t>
                    </m:r>
                  </m:oMath>
                </a14:m>
                <a:r>
                  <a:rPr lang="lv-LV" sz="2400" dirty="0"/>
                  <a:t>, kuru piekto pakāpju starpība </a:t>
                </a:r>
                <a14:m>
                  <m:oMath xmlns:m="http://schemas.openxmlformats.org/officeDocument/2006/math">
                    <m:sSup>
                      <m:sSupPr>
                        <m:ctrlPr>
                          <a:rPr lang="lv-LV"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5</m:t>
                        </m:r>
                      </m:sup>
                    </m:sSup>
                    <m:r>
                      <a:rPr lang="lv-LV" sz="2400" i="1">
                        <a:latin typeface="Cambria Math" panose="02040503050406030204" pitchFamily="18" charset="0"/>
                      </a:rPr>
                      <m:t>−</m:t>
                    </m:r>
                    <m:sSup>
                      <m:sSupPr>
                        <m:ctrlPr>
                          <a:rPr lang="lv-LV" sz="2400" i="1">
                            <a:latin typeface="Cambria Math" panose="02040503050406030204" pitchFamily="18" charset="0"/>
                          </a:rPr>
                        </m:ctrlPr>
                      </m:sSupPr>
                      <m:e>
                        <m:r>
                          <a:rPr lang="lv-LV" sz="2400" i="1">
                            <a:latin typeface="Cambria Math" panose="02040503050406030204" pitchFamily="18" charset="0"/>
                          </a:rPr>
                          <m:t>𝑏</m:t>
                        </m:r>
                      </m:e>
                      <m:sup>
                        <m:r>
                          <a:rPr lang="lv-LV" sz="2400" i="1">
                            <a:latin typeface="Cambria Math" panose="02040503050406030204" pitchFamily="18" charset="0"/>
                          </a:rPr>
                          <m:t>5</m:t>
                        </m:r>
                      </m:sup>
                    </m:sSup>
                  </m:oMath>
                </a14:m>
                <a:r>
                  <a:rPr lang="lv-LV" sz="2400" dirty="0"/>
                  <a:t> </a:t>
                </a:r>
                <a:r>
                  <a:rPr lang="lv-LV" sz="2400" dirty="0" smtClean="0"/>
                  <a:t>dalās </a:t>
                </a:r>
                <a:r>
                  <a:rPr lang="lv-LV" sz="2400" dirty="0"/>
                  <a:t>ar </a:t>
                </a:r>
                <a14:m>
                  <m:oMath xmlns:m="http://schemas.openxmlformats.org/officeDocument/2006/math">
                    <m:r>
                      <a:rPr lang="lv-LV" sz="2400" i="1" dirty="0">
                        <a:latin typeface="Cambria Math" panose="02040503050406030204" pitchFamily="18" charset="0"/>
                      </a:rPr>
                      <m:t>11</m:t>
                    </m:r>
                  </m:oMath>
                </a14:m>
                <a:r>
                  <a:rPr lang="lv-LV" sz="2400" dirty="0" smtClean="0"/>
                  <a:t>?</a:t>
                </a:r>
                <a:endParaRPr lang="lv-LV" sz="2400" dirty="0"/>
              </a:p>
              <a:p>
                <a:endParaRPr lang="en-US" sz="2400" dirty="0"/>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r="-281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dirty="0" err="1"/>
              <a:t>Piemērs</a:t>
            </a:r>
            <a:endParaRPr lang="en-US" dirty="0"/>
          </a:p>
        </p:txBody>
      </p:sp>
    </p:spTree>
    <p:extLst>
      <p:ext uri="{BB962C8B-B14F-4D97-AF65-F5344CB8AC3E}">
        <p14:creationId xmlns:p14="http://schemas.microsoft.com/office/powerpoint/2010/main" val="261984455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1800" b="1" dirty="0" smtClean="0"/>
                  <a:t>Sekas:</a:t>
                </a:r>
                <a:r>
                  <a:rPr lang="lv-LV" sz="1800" dirty="0" smtClean="0"/>
                  <a:t> Ja p ir nepāra pirmskaitlis un a ir jebkurš skaitlis, kas nedalās ar p, tad </a:t>
                </a:r>
              </a:p>
              <a:p>
                <a:pPr/>
                <a14:m>
                  <m:oMathPara xmlns:m="http://schemas.openxmlformats.org/officeDocument/2006/math">
                    <m:oMathParaPr>
                      <m:jc m:val="centerGroup"/>
                    </m:oMathParaPr>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f>
                            <m:fPr>
                              <m:ctrlPr>
                                <a:rPr lang="lv-LV" sz="2400" i="1" smtClean="0">
                                  <a:latin typeface="Cambria Math" panose="02040503050406030204" pitchFamily="18" charset="0"/>
                                </a:rPr>
                              </m:ctrlPr>
                            </m:fPr>
                            <m:num>
                              <m:r>
                                <a:rPr lang="lv-LV" sz="2400" b="0" i="1" smtClean="0">
                                  <a:latin typeface="Cambria Math" panose="02040503050406030204" pitchFamily="18" charset="0"/>
                                </a:rPr>
                                <m:t>𝑝</m:t>
                              </m:r>
                              <m:r>
                                <a:rPr lang="lv-LV" sz="2400" b="0" i="1" smtClean="0">
                                  <a:latin typeface="Cambria Math" panose="02040503050406030204" pitchFamily="18" charset="0"/>
                                </a:rPr>
                                <m:t>−1</m:t>
                              </m:r>
                            </m:num>
                            <m:den>
                              <m:r>
                                <a:rPr lang="lv-LV" sz="2400" b="0" i="1" smtClean="0">
                                  <a:latin typeface="Cambria Math" panose="02040503050406030204" pitchFamily="18" charset="0"/>
                                </a:rPr>
                                <m:t>2</m:t>
                              </m:r>
                            </m:den>
                          </m:f>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m:t>
                      </m:r>
                    </m:oMath>
                  </m:oMathPara>
                </a14:m>
                <a:endParaRPr lang="lv-LV" sz="2400" b="0" dirty="0" smtClean="0">
                  <a:ea typeface="Cambria Math" panose="02040503050406030204" pitchFamily="18" charset="0"/>
                </a:endParaRPr>
              </a:p>
              <a:p>
                <a:r>
                  <a:rPr lang="lv-LV" sz="1800" b="1" dirty="0" smtClean="0"/>
                  <a:t>Pierādījums.</a:t>
                </a:r>
                <a:r>
                  <a:rPr lang="lv-LV" sz="1800" dirty="0" smtClean="0"/>
                  <a:t> Zināms (M.Fermā teorēma), ka </a:t>
                </a:r>
                <a14:m>
                  <m:oMath xmlns:m="http://schemas.openxmlformats.org/officeDocument/2006/math">
                    <m:sSup>
                      <m:sSupPr>
                        <m:ctrlPr>
                          <a:rPr lang="lv-LV" sz="1800" i="1" smtClean="0">
                            <a:latin typeface="Cambria Math" panose="02040503050406030204" pitchFamily="18" charset="0"/>
                          </a:rPr>
                        </m:ctrlPr>
                      </m:sSupPr>
                      <m:e>
                        <m:r>
                          <a:rPr lang="lv-LV" sz="1800" b="0" i="1" smtClean="0">
                            <a:latin typeface="Cambria Math" panose="02040503050406030204" pitchFamily="18" charset="0"/>
                          </a:rPr>
                          <m:t>𝑎</m:t>
                        </m:r>
                      </m:e>
                      <m:sup>
                        <m:r>
                          <a:rPr lang="lv-LV" sz="1800" b="0" i="1" smtClean="0">
                            <a:latin typeface="Cambria Math" panose="02040503050406030204" pitchFamily="18" charset="0"/>
                          </a:rPr>
                          <m:t>𝑝</m:t>
                        </m:r>
                      </m:sup>
                    </m:sSup>
                    <m:r>
                      <a:rPr lang="lv-LV" sz="1800" b="0" i="1" smtClean="0">
                        <a:latin typeface="Cambria Math" panose="02040503050406030204" pitchFamily="18" charset="0"/>
                      </a:rPr>
                      <m:t>−1</m:t>
                    </m:r>
                  </m:oMath>
                </a14:m>
                <a:r>
                  <a:rPr lang="lv-LV" sz="1800" dirty="0" smtClean="0"/>
                  <a:t>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jeb </a:t>
                </a:r>
              </a:p>
              <a:p>
                <a:pPr/>
                <a14:m>
                  <m:oMathPara xmlns:m="http://schemas.openxmlformats.org/officeDocument/2006/math">
                    <m:oMathParaPr>
                      <m:jc m:val="centerGroup"/>
                    </m:oMathParaPr>
                    <m:oMath xmlns:m="http://schemas.openxmlformats.org/officeDocument/2006/math">
                      <m:sSup>
                        <m:sSupPr>
                          <m:ctrlPr>
                            <a:rPr lang="lv-LV" sz="1800" i="1" smtClean="0">
                              <a:latin typeface="Cambria Math" panose="02040503050406030204" pitchFamily="18" charset="0"/>
                            </a:rPr>
                          </m:ctrlPr>
                        </m:sSupPr>
                        <m:e>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e>
                          </m:d>
                        </m:e>
                        <m:sup>
                          <m:r>
                            <a:rPr lang="lv-LV" sz="1800" b="0" i="1" smtClean="0">
                              <a:latin typeface="Cambria Math" panose="02040503050406030204" pitchFamily="18" charset="0"/>
                            </a:rPr>
                            <m:t>2</m:t>
                          </m:r>
                        </m:sup>
                      </m:sSup>
                      <m:r>
                        <a:rPr lang="lv-LV" sz="1800" b="0" i="1" smtClean="0">
                          <a:latin typeface="Cambria Math" panose="02040503050406030204" pitchFamily="18" charset="0"/>
                        </a:rPr>
                        <m:t>−1</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pPr/>
                <a14:m>
                  <m:oMathPara xmlns:m="http://schemas.openxmlformats.org/officeDocument/2006/math">
                    <m:oMathParaPr>
                      <m:jc m:val="centerGroup"/>
                    </m:oMathParaPr>
                    <m:oMath xmlns:m="http://schemas.openxmlformats.org/officeDocument/2006/math">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d>
                        <m:dPr>
                          <m:ctrlPr>
                            <a:rPr lang="lv-LV" sz="1800" i="1" smtClean="0">
                              <a:latin typeface="Cambria Math" panose="02040503050406030204" pitchFamily="18" charset="0"/>
                            </a:rPr>
                          </m:ctrlPr>
                        </m:dPr>
                        <m:e>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b="0" i="1" smtClean="0">
                                  <a:latin typeface="Cambria Math" panose="02040503050406030204" pitchFamily="18" charset="0"/>
                                </a:rPr>
                                <m:t>(</m:t>
                              </m:r>
                              <m:r>
                                <a:rPr lang="lv-LV" sz="1800" b="0" i="1" smtClean="0">
                                  <a:latin typeface="Cambria Math" panose="02040503050406030204" pitchFamily="18" charset="0"/>
                                </a:rPr>
                                <m:t>𝑝</m:t>
                              </m:r>
                              <m:r>
                                <a:rPr lang="lv-LV" sz="1800" b="0" i="1" smtClean="0">
                                  <a:latin typeface="Cambria Math" panose="02040503050406030204" pitchFamily="18" charset="0"/>
                                </a:rPr>
                                <m:t>−1)/2</m:t>
                              </m:r>
                            </m:sup>
                          </m:sSup>
                          <m:r>
                            <a:rPr lang="lv-LV" sz="1800" b="0" i="1" smtClean="0">
                              <a:latin typeface="Cambria Math" panose="02040503050406030204" pitchFamily="18" charset="0"/>
                            </a:rPr>
                            <m:t>+1</m:t>
                          </m:r>
                        </m:e>
                      </m:d>
                      <m:r>
                        <a:rPr lang="lv-LV" sz="1800" i="1" smtClean="0">
                          <a:latin typeface="Cambria Math" panose="02040503050406030204" pitchFamily="18" charset="0"/>
                          <a:ea typeface="Cambria Math" panose="02040503050406030204" pitchFamily="18" charset="0"/>
                        </a:rPr>
                        <m:t>≡</m:t>
                      </m:r>
                      <m:r>
                        <a:rPr lang="lv-LV" sz="1800" b="0" i="1" smtClean="0">
                          <a:latin typeface="Cambria Math" panose="02040503050406030204" pitchFamily="18" charset="0"/>
                          <a:ea typeface="Cambria Math" panose="02040503050406030204" pitchFamily="18" charset="0"/>
                        </a:rPr>
                        <m:t>0 </m:t>
                      </m:r>
                      <m:d>
                        <m:dPr>
                          <m:ctrlPr>
                            <a:rPr lang="lv-LV" sz="1800" b="0" i="1" smtClean="0">
                              <a:latin typeface="Cambria Math" panose="02040503050406030204" pitchFamily="18" charset="0"/>
                              <a:ea typeface="Cambria Math" panose="02040503050406030204" pitchFamily="18" charset="0"/>
                            </a:rPr>
                          </m:ctrlPr>
                        </m:dPr>
                        <m:e>
                          <m:r>
                            <m:rPr>
                              <m:sty m:val="p"/>
                            </m:rPr>
                            <a:rPr lang="lv-LV" sz="1800" b="0" i="0" smtClean="0">
                              <a:latin typeface="Cambria Math" panose="02040503050406030204" pitchFamily="18" charset="0"/>
                              <a:ea typeface="Cambria Math" panose="02040503050406030204" pitchFamily="18" charset="0"/>
                            </a:rPr>
                            <m:t>mod</m:t>
                          </m:r>
                          <m:r>
                            <a:rPr lang="lv-LV" sz="1800" b="0" i="1" smtClean="0">
                              <a:latin typeface="Cambria Math" panose="02040503050406030204" pitchFamily="18" charset="0"/>
                              <a:ea typeface="Cambria Math" panose="02040503050406030204" pitchFamily="18" charset="0"/>
                            </a:rPr>
                            <m:t> </m:t>
                          </m:r>
                          <m:r>
                            <a:rPr lang="lv-LV" sz="1800" b="0" i="1" smtClean="0">
                              <a:latin typeface="Cambria Math" panose="02040503050406030204" pitchFamily="18" charset="0"/>
                              <a:ea typeface="Cambria Math" panose="02040503050406030204" pitchFamily="18" charset="0"/>
                            </a:rPr>
                            <m:t>𝑝</m:t>
                          </m:r>
                        </m:e>
                      </m:d>
                      <m:r>
                        <a:rPr lang="lv-LV" sz="1800" b="0" i="1" smtClean="0">
                          <a:latin typeface="Cambria Math" panose="02040503050406030204" pitchFamily="18" charset="0"/>
                          <a:ea typeface="Cambria Math" panose="02040503050406030204" pitchFamily="18" charset="0"/>
                        </a:rPr>
                        <m:t>.</m:t>
                      </m:r>
                    </m:oMath>
                  </m:oMathPara>
                </a14:m>
                <a:endParaRPr lang="lv-LV" sz="1800" dirty="0" smtClean="0"/>
              </a:p>
              <a:p>
                <a:r>
                  <a:rPr lang="lv-LV" sz="1800" dirty="0" smtClean="0"/>
                  <a:t>Ja reizinājums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tad viens no reizinātājiem dalās ar </a:t>
                </a:r>
                <a14:m>
                  <m:oMath xmlns:m="http://schemas.openxmlformats.org/officeDocument/2006/math">
                    <m:r>
                      <a:rPr lang="lv-LV" sz="1800" i="1" dirty="0" smtClean="0">
                        <a:latin typeface="Cambria Math" panose="02040503050406030204" pitchFamily="18" charset="0"/>
                      </a:rPr>
                      <m:t>𝑝</m:t>
                    </m:r>
                  </m:oMath>
                </a14:m>
                <a:r>
                  <a:rPr lang="lv-LV" sz="1800" dirty="0" smtClean="0"/>
                  <a:t>. Tātad izteiksme </a:t>
                </a:r>
                <a14:m>
                  <m:oMath xmlns:m="http://schemas.openxmlformats.org/officeDocument/2006/math">
                    <m:sSup>
                      <m:sSupPr>
                        <m:ctrlPr>
                          <a:rPr lang="lv-LV" sz="1800" i="1">
                            <a:latin typeface="Cambria Math" panose="02040503050406030204" pitchFamily="18" charset="0"/>
                          </a:rPr>
                        </m:ctrlPr>
                      </m:sSupPr>
                      <m:e>
                        <m:r>
                          <a:rPr lang="lv-LV" sz="1800" i="1">
                            <a:latin typeface="Cambria Math" panose="02040503050406030204" pitchFamily="18" charset="0"/>
                          </a:rPr>
                          <m:t>𝑎</m:t>
                        </m:r>
                      </m:e>
                      <m:sup>
                        <m:r>
                          <a:rPr lang="lv-LV" sz="1800" i="1">
                            <a:latin typeface="Cambria Math" panose="02040503050406030204" pitchFamily="18" charset="0"/>
                          </a:rPr>
                          <m:t>(</m:t>
                        </m:r>
                        <m:r>
                          <a:rPr lang="lv-LV" sz="1800" i="1">
                            <a:latin typeface="Cambria Math" panose="02040503050406030204" pitchFamily="18" charset="0"/>
                          </a:rPr>
                          <m:t>𝑝</m:t>
                        </m:r>
                        <m:r>
                          <a:rPr lang="lv-LV" sz="1800" i="1">
                            <a:latin typeface="Cambria Math" panose="02040503050406030204" pitchFamily="18" charset="0"/>
                          </a:rPr>
                          <m:t>−1)/2</m:t>
                        </m:r>
                      </m:sup>
                    </m:sSup>
                  </m:oMath>
                </a14:m>
                <a:r>
                  <a:rPr lang="lv-LV" sz="1800" dirty="0" smtClean="0"/>
                  <a:t> ir kongruenta vai nu ar </a:t>
                </a:r>
                <a14:m>
                  <m:oMath xmlns:m="http://schemas.openxmlformats.org/officeDocument/2006/math">
                    <m:r>
                      <a:rPr lang="lv-LV" sz="1800" i="1" dirty="0" smtClean="0">
                        <a:latin typeface="Cambria Math" panose="02040503050406030204" pitchFamily="18" charset="0"/>
                      </a:rPr>
                      <m:t>+1</m:t>
                    </m:r>
                  </m:oMath>
                </a14:m>
                <a:r>
                  <a:rPr lang="lv-LV" sz="1800" dirty="0" smtClean="0"/>
                  <a:t> vai ar </a:t>
                </a:r>
                <a14:m>
                  <m:oMath xmlns:m="http://schemas.openxmlformats.org/officeDocument/2006/math">
                    <m:r>
                      <a:rPr lang="lv-LV" sz="1800" i="1" dirty="0" smtClean="0">
                        <a:latin typeface="Cambria Math" panose="02040503050406030204" pitchFamily="18" charset="0"/>
                      </a:rPr>
                      <m:t>−1</m:t>
                    </m:r>
                  </m:oMath>
                </a14:m>
                <a:r>
                  <a:rPr lang="lv-LV" sz="1800" dirty="0" smtClean="0"/>
                  <a:t> (mod p).</a:t>
                </a:r>
                <a:endParaRPr lang="lv-LV" sz="18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1658" t="-215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smtClean="0"/>
              <a:t>Mazās Fermā teorēmas Sekas</a:t>
            </a:r>
            <a:endParaRPr lang="lv-LV" dirty="0"/>
          </a:p>
        </p:txBody>
      </p:sp>
      <p:graphicFrame>
        <p:nvGraphicFramePr>
          <p:cNvPr id="7" name="Table 6"/>
          <p:cNvGraphicFramePr>
            <a:graphicFrameLocks noGrp="1"/>
          </p:cNvGraphicFramePr>
          <p:nvPr>
            <p:extLst>
              <p:ext uri="{D42A27DB-BD31-4B8C-83A1-F6EECF244321}">
                <p14:modId xmlns:p14="http://schemas.microsoft.com/office/powerpoint/2010/main" val="3346777465"/>
              </p:ext>
            </p:extLst>
          </p:nvPr>
        </p:nvGraphicFramePr>
        <p:xfrm>
          <a:off x="1411182" y="3420493"/>
          <a:ext cx="7393089" cy="1112520"/>
        </p:xfrm>
        <a:graphic>
          <a:graphicData uri="http://schemas.openxmlformats.org/drawingml/2006/table">
            <a:tbl>
              <a:tblPr bandRow="1">
                <a:tableStyleId>{00A15C55-8517-42AA-B614-E9B94910E393}</a:tableStyleId>
              </a:tblPr>
              <a:tblGrid>
                <a:gridCol w="672099">
                  <a:extLst>
                    <a:ext uri="{9D8B030D-6E8A-4147-A177-3AD203B41FA5}">
                      <a16:colId xmlns:a16="http://schemas.microsoft.com/office/drawing/2014/main" val="2992394197"/>
                    </a:ext>
                  </a:extLst>
                </a:gridCol>
                <a:gridCol w="672099">
                  <a:extLst>
                    <a:ext uri="{9D8B030D-6E8A-4147-A177-3AD203B41FA5}">
                      <a16:colId xmlns:a16="http://schemas.microsoft.com/office/drawing/2014/main" val="1380627759"/>
                    </a:ext>
                  </a:extLst>
                </a:gridCol>
                <a:gridCol w="672099">
                  <a:extLst>
                    <a:ext uri="{9D8B030D-6E8A-4147-A177-3AD203B41FA5}">
                      <a16:colId xmlns:a16="http://schemas.microsoft.com/office/drawing/2014/main" val="3912280035"/>
                    </a:ext>
                  </a:extLst>
                </a:gridCol>
                <a:gridCol w="672099">
                  <a:extLst>
                    <a:ext uri="{9D8B030D-6E8A-4147-A177-3AD203B41FA5}">
                      <a16:colId xmlns:a16="http://schemas.microsoft.com/office/drawing/2014/main" val="1611205021"/>
                    </a:ext>
                  </a:extLst>
                </a:gridCol>
                <a:gridCol w="672099">
                  <a:extLst>
                    <a:ext uri="{9D8B030D-6E8A-4147-A177-3AD203B41FA5}">
                      <a16:colId xmlns:a16="http://schemas.microsoft.com/office/drawing/2014/main" val="734610948"/>
                    </a:ext>
                  </a:extLst>
                </a:gridCol>
                <a:gridCol w="672099">
                  <a:extLst>
                    <a:ext uri="{9D8B030D-6E8A-4147-A177-3AD203B41FA5}">
                      <a16:colId xmlns:a16="http://schemas.microsoft.com/office/drawing/2014/main" val="3991610482"/>
                    </a:ext>
                  </a:extLst>
                </a:gridCol>
                <a:gridCol w="672099">
                  <a:extLst>
                    <a:ext uri="{9D8B030D-6E8A-4147-A177-3AD203B41FA5}">
                      <a16:colId xmlns:a16="http://schemas.microsoft.com/office/drawing/2014/main" val="100305456"/>
                    </a:ext>
                  </a:extLst>
                </a:gridCol>
                <a:gridCol w="672099">
                  <a:extLst>
                    <a:ext uri="{9D8B030D-6E8A-4147-A177-3AD203B41FA5}">
                      <a16:colId xmlns:a16="http://schemas.microsoft.com/office/drawing/2014/main" val="1061708367"/>
                    </a:ext>
                  </a:extLst>
                </a:gridCol>
                <a:gridCol w="672099">
                  <a:extLst>
                    <a:ext uri="{9D8B030D-6E8A-4147-A177-3AD203B41FA5}">
                      <a16:colId xmlns:a16="http://schemas.microsoft.com/office/drawing/2014/main" val="1883711219"/>
                    </a:ext>
                  </a:extLst>
                </a:gridCol>
                <a:gridCol w="672099">
                  <a:extLst>
                    <a:ext uri="{9D8B030D-6E8A-4147-A177-3AD203B41FA5}">
                      <a16:colId xmlns:a16="http://schemas.microsoft.com/office/drawing/2014/main" val="290203691"/>
                    </a:ext>
                  </a:extLst>
                </a:gridCol>
                <a:gridCol w="672099">
                  <a:extLst>
                    <a:ext uri="{9D8B030D-6E8A-4147-A177-3AD203B41FA5}">
                      <a16:colId xmlns:a16="http://schemas.microsoft.com/office/drawing/2014/main" val="649875465"/>
                    </a:ext>
                  </a:extLst>
                </a:gridCol>
              </a:tblGrid>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2</a:t>
                      </a:r>
                      <a:endParaRPr lang="lv-LV" sz="1600" dirty="0">
                        <a:solidFill>
                          <a:schemeClr val="tx2"/>
                        </a:solidFill>
                      </a:endParaRPr>
                    </a:p>
                  </a:txBody>
                  <a:tcPr marL="0"/>
                </a:tc>
                <a:tc>
                  <a:txBody>
                    <a:bodyPr/>
                    <a:lstStyle/>
                    <a:p>
                      <a:pPr algn="r"/>
                      <a:r>
                        <a:rPr lang="lv-LV" sz="1600" dirty="0" smtClean="0">
                          <a:solidFill>
                            <a:schemeClr val="tx2"/>
                          </a:solidFill>
                        </a:rPr>
                        <a:t>3</a:t>
                      </a:r>
                      <a:endParaRPr lang="lv-LV" sz="1600" dirty="0">
                        <a:solidFill>
                          <a:schemeClr val="tx2"/>
                        </a:solidFill>
                      </a:endParaRPr>
                    </a:p>
                  </a:txBody>
                  <a:tcPr marL="0"/>
                </a:tc>
                <a:tc>
                  <a:txBody>
                    <a:bodyPr/>
                    <a:lstStyle/>
                    <a:p>
                      <a:pPr algn="r"/>
                      <a:r>
                        <a:rPr lang="lv-LV" sz="1600" dirty="0" smtClean="0">
                          <a:solidFill>
                            <a:schemeClr val="tx2"/>
                          </a:solidFill>
                        </a:rPr>
                        <a:t>4</a:t>
                      </a:r>
                      <a:endParaRPr lang="lv-LV" sz="1600" dirty="0">
                        <a:solidFill>
                          <a:schemeClr val="tx2"/>
                        </a:solidFill>
                      </a:endParaRPr>
                    </a:p>
                  </a:txBody>
                  <a:tcPr marL="0"/>
                </a:tc>
                <a:tc>
                  <a:txBody>
                    <a:bodyPr/>
                    <a:lstStyle/>
                    <a:p>
                      <a:pPr algn="r"/>
                      <a:r>
                        <a:rPr lang="lv-LV" sz="1600" dirty="0" smtClean="0">
                          <a:solidFill>
                            <a:schemeClr val="tx2"/>
                          </a:solidFill>
                        </a:rPr>
                        <a:t>5</a:t>
                      </a:r>
                      <a:endParaRPr lang="lv-LV" sz="1600" dirty="0">
                        <a:solidFill>
                          <a:schemeClr val="tx2"/>
                        </a:solidFill>
                      </a:endParaRPr>
                    </a:p>
                  </a:txBody>
                  <a:tcPr marL="0"/>
                </a:tc>
                <a:tc>
                  <a:txBody>
                    <a:bodyPr/>
                    <a:lstStyle/>
                    <a:p>
                      <a:pPr algn="r"/>
                      <a:r>
                        <a:rPr lang="lv-LV" sz="1600" dirty="0" smtClean="0">
                          <a:solidFill>
                            <a:schemeClr val="tx2"/>
                          </a:solidFill>
                        </a:rPr>
                        <a:t>6</a:t>
                      </a:r>
                      <a:endParaRPr lang="lv-LV" sz="1600" dirty="0">
                        <a:solidFill>
                          <a:schemeClr val="tx2"/>
                        </a:solidFill>
                      </a:endParaRPr>
                    </a:p>
                  </a:txBody>
                  <a:tcPr marL="0"/>
                </a:tc>
                <a:tc>
                  <a:txBody>
                    <a:bodyPr/>
                    <a:lstStyle/>
                    <a:p>
                      <a:pPr algn="r"/>
                      <a:r>
                        <a:rPr lang="lv-LV" sz="1600" dirty="0" smtClean="0">
                          <a:solidFill>
                            <a:schemeClr val="tx2"/>
                          </a:solidFill>
                        </a:rPr>
                        <a:t>7</a:t>
                      </a:r>
                      <a:endParaRPr lang="lv-LV" sz="1600" dirty="0">
                        <a:solidFill>
                          <a:schemeClr val="tx2"/>
                        </a:solidFill>
                      </a:endParaRPr>
                    </a:p>
                  </a:txBody>
                  <a:tcPr marL="0"/>
                </a:tc>
                <a:tc>
                  <a:txBody>
                    <a:bodyPr/>
                    <a:lstStyle/>
                    <a:p>
                      <a:pPr algn="r"/>
                      <a:r>
                        <a:rPr lang="lv-LV" sz="1600" dirty="0" smtClean="0">
                          <a:solidFill>
                            <a:schemeClr val="tx2"/>
                          </a:solidFill>
                        </a:rPr>
                        <a:t>8</a:t>
                      </a:r>
                      <a:endParaRPr lang="lv-LV" sz="1600" dirty="0">
                        <a:solidFill>
                          <a:schemeClr val="tx2"/>
                        </a:solidFill>
                      </a:endParaRPr>
                    </a:p>
                  </a:txBody>
                  <a:tcPr marL="0"/>
                </a:tc>
                <a:tc>
                  <a:txBody>
                    <a:bodyPr/>
                    <a:lstStyle/>
                    <a:p>
                      <a:pPr algn="r"/>
                      <a:r>
                        <a:rPr lang="lv-LV" sz="1600" dirty="0" smtClean="0">
                          <a:solidFill>
                            <a:schemeClr val="tx2"/>
                          </a:solidFill>
                        </a:rPr>
                        <a:t>9</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1170213853"/>
                  </a:ext>
                </a:extLst>
              </a:tr>
              <a:tr h="370840">
                <a:tc>
                  <a:txBody>
                    <a:bodyPr/>
                    <a:lstStyle/>
                    <a:p>
                      <a:pPr algn="r"/>
                      <a:r>
                        <a:rPr lang="lv-LV" sz="1600" smtClean="0">
                          <a:solidFill>
                            <a:schemeClr val="tx2"/>
                          </a:solidFill>
                        </a:rPr>
                        <a:t>0</a:t>
                      </a:r>
                      <a:endParaRPr lang="lv-LV" sz="1600" dirty="0">
                        <a:solidFill>
                          <a:schemeClr val="tx2"/>
                        </a:solidFill>
                      </a:endParaRPr>
                    </a:p>
                  </a:txBody>
                  <a:tcPr marL="0"/>
                </a:tc>
                <a:tc>
                  <a:txBody>
                    <a:bodyPr/>
                    <a:lstStyle/>
                    <a:p>
                      <a:pPr algn="r"/>
                      <a:r>
                        <a:rPr lang="lv-LV" sz="1600" smtClean="0">
                          <a:solidFill>
                            <a:schemeClr val="tx2"/>
                          </a:solidFill>
                        </a:rPr>
                        <a:t>1</a:t>
                      </a:r>
                      <a:endParaRPr lang="lv-LV" sz="1600" dirty="0">
                        <a:solidFill>
                          <a:schemeClr val="tx2"/>
                        </a:solidFill>
                      </a:endParaRPr>
                    </a:p>
                  </a:txBody>
                  <a:tcPr marL="0"/>
                </a:tc>
                <a:tc>
                  <a:txBody>
                    <a:bodyPr/>
                    <a:lstStyle/>
                    <a:p>
                      <a:pPr algn="r"/>
                      <a:r>
                        <a:rPr lang="lv-LV" sz="1600" smtClean="0">
                          <a:solidFill>
                            <a:schemeClr val="tx2"/>
                          </a:solidFill>
                        </a:rPr>
                        <a:t>32</a:t>
                      </a:r>
                      <a:endParaRPr lang="lv-LV" sz="1600" dirty="0">
                        <a:solidFill>
                          <a:schemeClr val="tx2"/>
                        </a:solidFill>
                      </a:endParaRPr>
                    </a:p>
                  </a:txBody>
                  <a:tcPr marL="0"/>
                </a:tc>
                <a:tc>
                  <a:txBody>
                    <a:bodyPr/>
                    <a:lstStyle/>
                    <a:p>
                      <a:pPr algn="r"/>
                      <a:r>
                        <a:rPr lang="lv-LV" sz="1600" smtClean="0">
                          <a:solidFill>
                            <a:schemeClr val="tx2"/>
                          </a:solidFill>
                        </a:rPr>
                        <a:t>243</a:t>
                      </a:r>
                      <a:endParaRPr lang="lv-LV" sz="1600" dirty="0">
                        <a:solidFill>
                          <a:schemeClr val="tx2"/>
                        </a:solidFill>
                      </a:endParaRPr>
                    </a:p>
                  </a:txBody>
                  <a:tcPr marL="0"/>
                </a:tc>
                <a:tc>
                  <a:txBody>
                    <a:bodyPr/>
                    <a:lstStyle/>
                    <a:p>
                      <a:pPr algn="r"/>
                      <a:r>
                        <a:rPr lang="lv-LV" sz="1600" smtClean="0">
                          <a:solidFill>
                            <a:schemeClr val="tx2"/>
                          </a:solidFill>
                        </a:rPr>
                        <a:t>1024</a:t>
                      </a:r>
                      <a:endParaRPr lang="lv-LV" sz="1600" dirty="0">
                        <a:solidFill>
                          <a:schemeClr val="tx2"/>
                        </a:solidFill>
                      </a:endParaRPr>
                    </a:p>
                  </a:txBody>
                  <a:tcPr marL="0"/>
                </a:tc>
                <a:tc>
                  <a:txBody>
                    <a:bodyPr/>
                    <a:lstStyle/>
                    <a:p>
                      <a:pPr algn="r"/>
                      <a:r>
                        <a:rPr lang="lv-LV" sz="1600" smtClean="0">
                          <a:solidFill>
                            <a:schemeClr val="tx2"/>
                          </a:solidFill>
                        </a:rPr>
                        <a:t>3125</a:t>
                      </a:r>
                      <a:endParaRPr lang="lv-LV" sz="1600" dirty="0">
                        <a:solidFill>
                          <a:schemeClr val="tx2"/>
                        </a:solidFill>
                      </a:endParaRPr>
                    </a:p>
                  </a:txBody>
                  <a:tcPr marL="0"/>
                </a:tc>
                <a:tc>
                  <a:txBody>
                    <a:bodyPr/>
                    <a:lstStyle/>
                    <a:p>
                      <a:pPr algn="r"/>
                      <a:r>
                        <a:rPr lang="lv-LV" sz="1600" smtClean="0">
                          <a:solidFill>
                            <a:schemeClr val="tx2"/>
                          </a:solidFill>
                        </a:rPr>
                        <a:t>7776</a:t>
                      </a:r>
                      <a:endParaRPr lang="lv-LV" sz="1600" dirty="0">
                        <a:solidFill>
                          <a:schemeClr val="tx2"/>
                        </a:solidFill>
                      </a:endParaRPr>
                    </a:p>
                  </a:txBody>
                  <a:tcPr marL="0"/>
                </a:tc>
                <a:tc>
                  <a:txBody>
                    <a:bodyPr/>
                    <a:lstStyle/>
                    <a:p>
                      <a:pPr algn="r"/>
                      <a:r>
                        <a:rPr lang="lv-LV" sz="1600" dirty="0" smtClean="0">
                          <a:solidFill>
                            <a:schemeClr val="tx2"/>
                          </a:solidFill>
                          <a:effectLst/>
                        </a:rPr>
                        <a:t>16807</a:t>
                      </a:r>
                      <a:endParaRPr lang="lv-LV" sz="1600" dirty="0">
                        <a:solidFill>
                          <a:schemeClr val="tx2"/>
                        </a:solidFill>
                      </a:endParaRPr>
                    </a:p>
                  </a:txBody>
                  <a:tcPr marL="0"/>
                </a:tc>
                <a:tc>
                  <a:txBody>
                    <a:bodyPr/>
                    <a:lstStyle/>
                    <a:p>
                      <a:pPr algn="r"/>
                      <a:r>
                        <a:rPr lang="lv-LV" sz="1600" dirty="0" smtClean="0">
                          <a:solidFill>
                            <a:schemeClr val="tx2"/>
                          </a:solidFill>
                          <a:effectLst/>
                        </a:rPr>
                        <a:t>32768</a:t>
                      </a:r>
                      <a:endParaRPr lang="lv-LV" sz="1600" dirty="0">
                        <a:solidFill>
                          <a:schemeClr val="tx2"/>
                        </a:solidFill>
                      </a:endParaRPr>
                    </a:p>
                  </a:txBody>
                  <a:tcPr marL="0"/>
                </a:tc>
                <a:tc>
                  <a:txBody>
                    <a:bodyPr/>
                    <a:lstStyle/>
                    <a:p>
                      <a:pPr algn="r"/>
                      <a:r>
                        <a:rPr lang="lv-LV" sz="1600" smtClean="0">
                          <a:solidFill>
                            <a:schemeClr val="tx2"/>
                          </a:solidFill>
                          <a:effectLst/>
                        </a:rPr>
                        <a:t>59049</a:t>
                      </a:r>
                      <a:endParaRPr lang="lv-LV" sz="1600" dirty="0">
                        <a:solidFill>
                          <a:schemeClr val="tx2"/>
                        </a:solidFill>
                      </a:endParaRPr>
                    </a:p>
                  </a:txBody>
                  <a:tcPr marL="0"/>
                </a:tc>
                <a:tc>
                  <a:txBody>
                    <a:bodyPr/>
                    <a:lstStyle/>
                    <a:p>
                      <a:pPr algn="r"/>
                      <a:r>
                        <a:rPr lang="lv-LV" sz="1500" dirty="0" smtClean="0">
                          <a:solidFill>
                            <a:schemeClr val="tx2"/>
                          </a:solidFill>
                        </a:rPr>
                        <a:t>100000</a:t>
                      </a:r>
                      <a:endParaRPr lang="lv-LV" sz="1500" dirty="0">
                        <a:solidFill>
                          <a:schemeClr val="tx2"/>
                        </a:solidFill>
                      </a:endParaRPr>
                    </a:p>
                  </a:txBody>
                  <a:tcPr marL="0" marR="0"/>
                </a:tc>
                <a:extLst>
                  <a:ext uri="{0D108BD9-81ED-4DB2-BD59-A6C34878D82A}">
                    <a16:rowId xmlns:a16="http://schemas.microsoft.com/office/drawing/2014/main" val="2554163016"/>
                  </a:ext>
                </a:extLst>
              </a:tr>
              <a:tr h="370840">
                <a:tc>
                  <a:txBody>
                    <a:bodyPr/>
                    <a:lstStyle/>
                    <a:p>
                      <a:pPr algn="r"/>
                      <a:r>
                        <a:rPr lang="lv-LV" sz="1600" dirty="0" smtClean="0">
                          <a:solidFill>
                            <a:schemeClr val="tx2"/>
                          </a:solidFill>
                        </a:rPr>
                        <a:t>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tc>
                  <a:txBody>
                    <a:bodyPr/>
                    <a:lstStyle/>
                    <a:p>
                      <a:pPr algn="r"/>
                      <a:r>
                        <a:rPr lang="lv-LV" sz="1600" dirty="0" smtClean="0">
                          <a:solidFill>
                            <a:schemeClr val="tx2"/>
                          </a:solidFill>
                        </a:rPr>
                        <a:t>1</a:t>
                      </a:r>
                      <a:endParaRPr lang="lv-LV" sz="1600" dirty="0">
                        <a:solidFill>
                          <a:schemeClr val="tx2"/>
                        </a:solidFill>
                      </a:endParaRPr>
                    </a:p>
                  </a:txBody>
                  <a:tcPr marL="0"/>
                </a:tc>
                <a:tc>
                  <a:txBody>
                    <a:bodyPr/>
                    <a:lstStyle/>
                    <a:p>
                      <a:pPr algn="r"/>
                      <a:r>
                        <a:rPr lang="lv-LV" sz="1600" dirty="0" smtClean="0">
                          <a:solidFill>
                            <a:schemeClr val="tx2"/>
                          </a:solidFill>
                        </a:rPr>
                        <a:t>10</a:t>
                      </a:r>
                      <a:endParaRPr lang="lv-LV" sz="1600" dirty="0">
                        <a:solidFill>
                          <a:schemeClr val="tx2"/>
                        </a:solidFill>
                      </a:endParaRPr>
                    </a:p>
                  </a:txBody>
                  <a:tcPr marL="0"/>
                </a:tc>
                <a:extLst>
                  <a:ext uri="{0D108BD9-81ED-4DB2-BD59-A6C34878D82A}">
                    <a16:rowId xmlns:a16="http://schemas.microsoft.com/office/drawing/2014/main" val="2947058152"/>
                  </a:ext>
                </a:extLst>
              </a:tr>
            </a:tbl>
          </a:graphicData>
        </a:graphic>
      </p:graphicFrame>
      <mc:AlternateContent xmlns:mc="http://schemas.openxmlformats.org/markup-compatibility/2006" xmlns:a14="http://schemas.microsoft.com/office/drawing/2010/main">
        <mc:Choice Requires="a14">
          <p:sp>
            <p:nvSpPr>
              <p:cNvPr id="8" name="TextBox 7"/>
              <p:cNvSpPr txBox="1"/>
              <p:nvPr/>
            </p:nvSpPr>
            <p:spPr>
              <a:xfrm>
                <a:off x="1069863" y="3349764"/>
                <a:ext cx="385811"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b="0" i="1" dirty="0" smtClean="0">
                          <a:solidFill>
                            <a:schemeClr val="tx2"/>
                          </a:solidFill>
                          <a:latin typeface="Cambria Math" panose="02040503050406030204" pitchFamily="18" charset="0"/>
                        </a:rPr>
                        <m:t>𝑎</m:t>
                      </m:r>
                    </m:oMath>
                  </m:oMathPara>
                </a14:m>
                <a:endParaRPr lang="lv-LV" dirty="0">
                  <a:solidFill>
                    <a:schemeClr val="tx2"/>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1069863" y="3349764"/>
                <a:ext cx="385811" cy="369332"/>
              </a:xfrm>
              <a:prstGeom prst="rect">
                <a:avLst/>
              </a:prstGeom>
              <a:blipFill>
                <a:blip r:embed="rId3"/>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962526" y="3771496"/>
                <a:ext cx="493148"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dirty="0" smtClean="0">
                              <a:solidFill>
                                <a:schemeClr val="tx2"/>
                              </a:solidFill>
                              <a:latin typeface="Cambria Math" panose="02040503050406030204" pitchFamily="18" charset="0"/>
                            </a:rPr>
                          </m:ctrlPr>
                        </m:sSupPr>
                        <m:e>
                          <m:r>
                            <a:rPr lang="lv-LV" b="0" i="1" dirty="0" smtClean="0">
                              <a:solidFill>
                                <a:schemeClr val="tx2"/>
                              </a:solidFill>
                              <a:latin typeface="Cambria Math" panose="02040503050406030204" pitchFamily="18" charset="0"/>
                            </a:rPr>
                            <m:t>𝑎</m:t>
                          </m:r>
                        </m:e>
                        <m:sup>
                          <m:r>
                            <a:rPr lang="lv-LV" b="0" i="1" dirty="0" smtClean="0">
                              <a:solidFill>
                                <a:schemeClr val="tx2"/>
                              </a:solidFill>
                              <a:latin typeface="Cambria Math" panose="02040503050406030204" pitchFamily="18" charset="0"/>
                            </a:rPr>
                            <m:t>5</m:t>
                          </m:r>
                        </m:sup>
                      </m:sSup>
                    </m:oMath>
                  </m:oMathPara>
                </a14:m>
                <a:endParaRPr lang="lv-LV" dirty="0">
                  <a:solidFill>
                    <a:schemeClr val="tx2"/>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962526" y="3771496"/>
                <a:ext cx="493148" cy="372410"/>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48842" y="4151922"/>
                <a:ext cx="1306832" cy="3724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lv-LV" i="1" smtClean="0">
                              <a:solidFill>
                                <a:schemeClr val="tx2"/>
                              </a:solidFill>
                              <a:latin typeface="Cambria Math" panose="02040503050406030204" pitchFamily="18" charset="0"/>
                            </a:rPr>
                          </m:ctrlPr>
                        </m:sSupPr>
                        <m:e>
                          <m:r>
                            <a:rPr lang="lv-LV" b="0" i="1" smtClean="0">
                              <a:solidFill>
                                <a:schemeClr val="tx2"/>
                              </a:solidFill>
                              <a:latin typeface="Cambria Math" panose="02040503050406030204" pitchFamily="18" charset="0"/>
                            </a:rPr>
                            <m:t>𝑎</m:t>
                          </m:r>
                        </m:e>
                        <m:sup>
                          <m:r>
                            <a:rPr lang="lv-LV" b="0" i="1" smtClean="0">
                              <a:solidFill>
                                <a:schemeClr val="tx2"/>
                              </a:solidFill>
                              <a:latin typeface="Cambria Math" panose="02040503050406030204" pitchFamily="18" charset="0"/>
                            </a:rPr>
                            <m:t>5</m:t>
                          </m:r>
                        </m:sup>
                      </m:sSup>
                      <m:r>
                        <a:rPr lang="lv-LV" b="0" i="1" smtClean="0">
                          <a:solidFill>
                            <a:schemeClr val="tx2"/>
                          </a:solidFill>
                          <a:latin typeface="Cambria Math" panose="02040503050406030204" pitchFamily="18" charset="0"/>
                        </a:rPr>
                        <m:t> </m:t>
                      </m:r>
                      <m:r>
                        <m:rPr>
                          <m:sty m:val="p"/>
                        </m:rPr>
                        <a:rPr lang="lv-LV" b="0" i="0" smtClean="0">
                          <a:solidFill>
                            <a:schemeClr val="tx2"/>
                          </a:solidFill>
                          <a:latin typeface="Cambria Math" panose="02040503050406030204" pitchFamily="18" charset="0"/>
                        </a:rPr>
                        <m:t>mod</m:t>
                      </m:r>
                      <m:r>
                        <a:rPr lang="lv-LV" b="0" i="1" smtClean="0">
                          <a:solidFill>
                            <a:schemeClr val="tx2"/>
                          </a:solidFill>
                          <a:latin typeface="Cambria Math" panose="02040503050406030204" pitchFamily="18" charset="0"/>
                        </a:rPr>
                        <m:t> 11</m:t>
                      </m:r>
                    </m:oMath>
                  </m:oMathPara>
                </a14:m>
                <a:endParaRPr lang="lv-LV" dirty="0">
                  <a:solidFill>
                    <a:schemeClr val="tx2"/>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148842" y="4151922"/>
                <a:ext cx="1306832" cy="37241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92718811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idx="1"/>
          </p:nvPr>
        </p:nvSpPr>
        <p:spPr/>
        <p:txBody>
          <a:bodyPr/>
          <a:lstStyle/>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smtClean="0">
              <a:solidFill>
                <a:schemeClr val="tx2"/>
              </a:solidFill>
            </a:endParaRPr>
          </a:p>
          <a:p>
            <a:pPr marL="285750" indent="-285750">
              <a:lnSpc>
                <a:spcPct val="100000"/>
              </a:lnSpc>
              <a:buFont typeface="Webdings" panose="05030102010509060703" pitchFamily="18" charset="2"/>
              <a:buChar char="4"/>
            </a:pPr>
            <a:endParaRPr lang="lv-LV" dirty="0">
              <a:solidFill>
                <a:schemeClr val="tx2"/>
              </a:solidFill>
            </a:endParaRPr>
          </a:p>
        </p:txBody>
      </p:sp>
      <p:sp>
        <p:nvSpPr>
          <p:cNvPr id="2" name="Title 1"/>
          <p:cNvSpPr>
            <a:spLocks noGrp="1"/>
          </p:cNvSpPr>
          <p:nvPr>
            <p:ph type="title"/>
          </p:nvPr>
        </p:nvSpPr>
        <p:spPr/>
        <p:txBody>
          <a:bodyPr/>
          <a:lstStyle/>
          <a:p>
            <a:r>
              <a:rPr lang="lv-LV" dirty="0"/>
              <a:t>P</a:t>
            </a:r>
            <a:r>
              <a:rPr lang="lv-LV" dirty="0" smtClean="0"/>
              <a:t>retrunas modulis</a:t>
            </a:r>
            <a:endParaRPr lang="en-US" dirty="0"/>
          </a:p>
        </p:txBody>
      </p:sp>
    </p:spTree>
    <p:extLst>
      <p:ext uri="{BB962C8B-B14F-4D97-AF65-F5344CB8AC3E}">
        <p14:creationId xmlns:p14="http://schemas.microsoft.com/office/powerpoint/2010/main" val="27915194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rmAutofit fontScale="92500"/>
              </a:bodyPr>
              <a:lstStyle/>
              <a:p>
                <a:pPr marL="457200" indent="-457200">
                  <a:buFont typeface="+mj-lt"/>
                  <a:buAutoNum type="arabicPeriod"/>
                </a:pPr>
                <a:r>
                  <a:rPr lang="lv-LV" b="1" dirty="0"/>
                  <a:t>Izvēlamies tikai pirmskaitļus vai to pakāpes. </a:t>
                </a:r>
                <a:br>
                  <a:rPr lang="lv-LV" b="1" dirty="0"/>
                </a:br>
                <a:r>
                  <a:rPr lang="lv-LV" dirty="0"/>
                  <a:t>Ja vesela izteiksme satur mainīgos arī kāpinātājos, tad var iznākt, ka pretruna parādās tikai moduļiem m, kas satur dažādus pirmreizinātājus. Tomēr šo pretrunu var iegūt arī aplūkojot tikai pirmskaitļa pakāpes.</a:t>
                </a:r>
                <a:endParaRPr lang="lv-LV" b="1" dirty="0"/>
              </a:p>
              <a:p>
                <a:pPr marL="457200" indent="-457200">
                  <a:buFont typeface="+mj-lt"/>
                  <a:buAutoNum type="arabicPeriod"/>
                </a:pPr>
                <a:r>
                  <a:rPr lang="lv-LV" b="1" dirty="0"/>
                  <a:t>Sākam ar maziem moduļiem 2, 3, 4, 5, 7, 8, 9, 11, ... .</a:t>
                </a:r>
              </a:p>
              <a:p>
                <a:pPr marL="457200" indent="-457200">
                  <a:buFont typeface="+mj-lt"/>
                  <a:buAutoNum type="arabicPeriod"/>
                </a:pPr>
                <a:r>
                  <a:rPr lang="lv-LV" b="1" dirty="0"/>
                  <a:t>Izvēlamies moduļus, kas ir vienādojuma koeficientu dalītāji, samazinot vienādojuma locekļu skaitu.</a:t>
                </a:r>
                <a:endParaRPr lang="lv-LV" dirty="0"/>
              </a:p>
              <a:p>
                <a:pPr marL="457200" indent="-457200">
                  <a:buFont typeface="+mj-lt"/>
                  <a:buAutoNum type="arabicPeriod"/>
                </a:pPr>
                <a:r>
                  <a:rPr lang="lv-LV" dirty="0"/>
                  <a:t>Vienādojumos, kuros figurē skaitļu </a:t>
                </a:r>
                <a:r>
                  <a:rPr lang="lv-LV" dirty="0" err="1"/>
                  <a:t>k</a:t>
                </a:r>
                <a:r>
                  <a:rPr lang="lv-LV" dirty="0"/>
                  <a:t>-tās pakāpes, aplūkojam moduļus </a:t>
                </a:r>
                <a14:m>
                  <m:oMath xmlns:m="http://schemas.openxmlformats.org/officeDocument/2006/math">
                    <m:sSup>
                      <m:sSupPr>
                        <m:ctrlPr>
                          <a:rPr lang="lv-LV" i="1" smtClean="0">
                            <a:latin typeface="Cambria Math" panose="02040503050406030204" pitchFamily="18" charset="0"/>
                          </a:rPr>
                        </m:ctrlPr>
                      </m:sSupPr>
                      <m:e>
                        <m:r>
                          <a:rPr lang="lv-LV" b="0" i="1" smtClean="0">
                            <a:latin typeface="Cambria Math" panose="02040503050406030204" pitchFamily="18" charset="0"/>
                          </a:rPr>
                          <m:t>𝑘</m:t>
                        </m:r>
                      </m:e>
                      <m:sup>
                        <m:r>
                          <a:rPr lang="lv-LV" b="0" i="1" smtClean="0">
                            <a:latin typeface="Cambria Math" panose="02040503050406030204" pitchFamily="18" charset="0"/>
                          </a:rPr>
                          <m:t>2</m:t>
                        </m:r>
                      </m:sup>
                    </m:sSup>
                  </m:oMath>
                </a14:m>
                <a:r>
                  <a:rPr lang="lv-LV" dirty="0"/>
                  <a:t> un visus pirmskaitļus, kas izsakāmi formā </a:t>
                </a:r>
                <a14:m>
                  <m:oMath xmlns:m="http://schemas.openxmlformats.org/officeDocument/2006/math">
                    <m:r>
                      <a:rPr lang="lv-LV" i="1" dirty="0" smtClean="0">
                        <a:latin typeface="Cambria Math" panose="02040503050406030204" pitchFamily="18" charset="0"/>
                      </a:rPr>
                      <m:t>𝑚𝑘</m:t>
                    </m:r>
                    <m:r>
                      <a:rPr lang="lv-LV" i="1" dirty="0">
                        <a:latin typeface="Cambria Math" panose="02040503050406030204" pitchFamily="18" charset="0"/>
                      </a:rPr>
                      <m:t> + 1</m:t>
                    </m:r>
                  </m:oMath>
                </a14:m>
                <a:r>
                  <a:rPr lang="lv-LV" dirty="0"/>
                  <a:t>. </a:t>
                </a:r>
              </a:p>
              <a:p>
                <a:endParaRPr lang="lv-LV" dirty="0"/>
              </a:p>
              <a:p>
                <a:endParaRPr lang="en-US"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1">
                <a:blip r:embed="rId2"/>
                <a:stretch>
                  <a:fillRect l="-1499" t="-2759" r="-2849" b="-690"/>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endParaRPr lang="en-US"/>
          </a:p>
        </p:txBody>
      </p:sp>
    </p:spTree>
    <p:extLst>
      <p:ext uri="{BB962C8B-B14F-4D97-AF65-F5344CB8AC3E}">
        <p14:creationId xmlns:p14="http://schemas.microsoft.com/office/powerpoint/2010/main" val="300470680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rmAutofit/>
              </a:bodyPr>
              <a:lstStyle/>
              <a:p>
                <a:r>
                  <a:rPr lang="en-US" sz="2400" b="1" dirty="0" err="1" smtClean="0"/>
                  <a:t>Uzdevum</a:t>
                </a:r>
                <a:r>
                  <a:rPr lang="lv-LV" sz="2400" b="1" dirty="0" smtClean="0"/>
                  <a:t>i</a:t>
                </a:r>
                <a:r>
                  <a:rPr lang="en-US" sz="2400" b="1" dirty="0" smtClean="0"/>
                  <a:t>: </a:t>
                </a:r>
                <a:r>
                  <a:rPr lang="en-US" sz="2400" dirty="0" err="1"/>
                  <a:t>Pierādīt</a:t>
                </a:r>
                <a:r>
                  <a:rPr lang="en-US" sz="2400" dirty="0"/>
                  <a:t>, ka </a:t>
                </a:r>
                <a:r>
                  <a:rPr lang="en-US" sz="2400" dirty="0" err="1"/>
                  <a:t>sekojošiem</a:t>
                </a:r>
                <a:r>
                  <a:rPr lang="en-US" sz="2400" dirty="0"/>
                  <a:t> </a:t>
                </a:r>
                <a:r>
                  <a:rPr lang="en-US" sz="2400" dirty="0" err="1"/>
                  <a:t>vienādojumiem</a:t>
                </a:r>
                <a:r>
                  <a:rPr lang="en-US" sz="2400" dirty="0"/>
                  <a:t> </a:t>
                </a:r>
                <a:r>
                  <a:rPr lang="en-US" sz="2400" dirty="0" err="1"/>
                  <a:t>nav</a:t>
                </a:r>
                <a:r>
                  <a:rPr lang="en-US" sz="2400" dirty="0"/>
                  <a:t> </a:t>
                </a:r>
                <a:r>
                  <a:rPr lang="en-US" sz="2400" dirty="0" err="1"/>
                  <a:t>atrisinājumu</a:t>
                </a:r>
                <a:r>
                  <a:rPr lang="en-US" sz="2400" dirty="0"/>
                  <a:t> </a:t>
                </a:r>
                <a:r>
                  <a:rPr lang="en-US" sz="2400" dirty="0" err="1"/>
                  <a:t>veselos</a:t>
                </a:r>
                <a:r>
                  <a:rPr lang="en-US" sz="2400" dirty="0"/>
                  <a:t> </a:t>
                </a:r>
                <a:r>
                  <a:rPr lang="en-US" sz="2400" dirty="0" err="1"/>
                  <a:t>skaitļos</a:t>
                </a:r>
                <a:r>
                  <a:rPr lang="en-US" sz="2400" dirty="0"/>
                  <a:t>:</a:t>
                </a:r>
              </a:p>
              <a:p>
                <a:r>
                  <a:rPr lang="en-US" sz="2400" dirty="0"/>
                  <a:t>	</a:t>
                </a:r>
                <a:r>
                  <a:rPr lang="en-US" sz="2400" dirty="0" smtClean="0"/>
                  <a:t>(</a:t>
                </a:r>
                <a:r>
                  <a:rPr lang="lv-LV" sz="2400" dirty="0" smtClean="0"/>
                  <a:t>A</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=6</m:t>
                    </m:r>
                  </m:oMath>
                </a14:m>
                <a:r>
                  <a:rPr lang="en-US" sz="2400" dirty="0"/>
                  <a:t>,</a:t>
                </a:r>
              </a:p>
              <a:p>
                <a:r>
                  <a:rPr lang="en-US" sz="2400" dirty="0"/>
                  <a:t>	</a:t>
                </a:r>
                <a:r>
                  <a:rPr lang="en-US" sz="2400" dirty="0" smtClean="0"/>
                  <a:t>(</a:t>
                </a:r>
                <a:r>
                  <a:rPr lang="lv-LV" sz="2400" dirty="0" smtClean="0"/>
                  <a:t>B</a:t>
                </a:r>
                <a:r>
                  <a:rPr lang="en-US" sz="2400" dirty="0" smtClean="0"/>
                  <a:t>)  </a:t>
                </a:r>
                <a14:m>
                  <m:oMath xmlns:m="http://schemas.openxmlformats.org/officeDocument/2006/math">
                    <m:r>
                      <a:rPr lang="lv-LV" sz="2400" b="0" i="1" smtClean="0">
                        <a:latin typeface="Cambria Math" panose="02040503050406030204" pitchFamily="18" charset="0"/>
                      </a:rPr>
                      <m:t>15</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−7</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C</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−2</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+8</m:t>
                    </m:r>
                    <m:r>
                      <a:rPr lang="lv-LV" sz="2400" b="0" i="1" smtClean="0">
                        <a:latin typeface="Cambria Math" panose="02040503050406030204" pitchFamily="18" charset="0"/>
                      </a:rPr>
                      <m:t>𝑧</m:t>
                    </m:r>
                    <m:r>
                      <a:rPr lang="lv-LV" sz="2400" b="0" i="1" smtClean="0">
                        <a:latin typeface="Cambria Math" panose="02040503050406030204" pitchFamily="18" charset="0"/>
                      </a:rPr>
                      <m:t>=9</m:t>
                    </m:r>
                  </m:oMath>
                </a14:m>
                <a:r>
                  <a:rPr lang="en-US" sz="2400" dirty="0"/>
                  <a:t>,</a:t>
                </a:r>
              </a:p>
              <a:p>
                <a:r>
                  <a:rPr lang="en-US" sz="2400" dirty="0"/>
                  <a:t>	</a:t>
                </a:r>
                <a:r>
                  <a:rPr lang="en-US" sz="2400" dirty="0" smtClean="0"/>
                  <a:t>(</a:t>
                </a:r>
                <a:r>
                  <a:rPr lang="lv-LV" sz="2400" dirty="0" smtClean="0"/>
                  <a:t>D</a:t>
                </a:r>
                <a:r>
                  <a:rPr lang="en-US" sz="2400" dirty="0" smtClean="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𝑥</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𝑦</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𝑧</m:t>
                        </m:r>
                      </m:e>
                      <m:sup>
                        <m:r>
                          <a:rPr lang="lv-LV" sz="2400" b="0" i="1" smtClean="0">
                            <a:latin typeface="Cambria Math" panose="02040503050406030204" pitchFamily="18" charset="0"/>
                          </a:rPr>
                          <m:t>3</m:t>
                        </m:r>
                      </m:sup>
                    </m:sSup>
                    <m:r>
                      <a:rPr lang="lv-LV" sz="2400" b="0" i="1" smtClean="0">
                        <a:latin typeface="Cambria Math" panose="02040503050406030204" pitchFamily="18" charset="0"/>
                      </a:rPr>
                      <m:t>=</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1969</m:t>
                        </m:r>
                      </m:e>
                      <m:sup>
                        <m:r>
                          <a:rPr lang="lv-LV" sz="2400" b="0" i="1" smtClean="0">
                            <a:latin typeface="Cambria Math" panose="02040503050406030204" pitchFamily="18" charset="0"/>
                          </a:rPr>
                          <m:t>2</m:t>
                        </m:r>
                      </m:sup>
                    </m:sSup>
                  </m:oMath>
                </a14:m>
                <a:r>
                  <a:rPr lang="en-US" sz="2400" dirty="0"/>
                  <a:t>.</a:t>
                </a:r>
              </a:p>
              <a:p>
                <a:endParaRPr lang="en-US" sz="2400" dirty="0"/>
              </a:p>
              <a:p>
                <a:r>
                  <a:rPr lang="en-US" sz="2400" dirty="0"/>
                  <a:t>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000" dirty="0" smtClean="0"/>
              <a:t>Piemēri ar pretrunas moduli</a:t>
            </a:r>
            <a:endParaRPr lang="en-US" sz="2000" dirty="0"/>
          </a:p>
        </p:txBody>
      </p:sp>
    </p:spTree>
    <p:extLst>
      <p:ext uri="{BB962C8B-B14F-4D97-AF65-F5344CB8AC3E}">
        <p14:creationId xmlns:p14="http://schemas.microsoft.com/office/powerpoint/2010/main" val="3992565185"/>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p:cNvSpPr>
                <a:spLocks noGrp="1"/>
              </p:cNvSpPr>
              <p:nvPr>
                <p:ph idx="1"/>
              </p:nvPr>
            </p:nvSpPr>
            <p:spPr/>
            <p:txBody>
              <a:bodyPr>
                <a:noAutofit/>
              </a:bodyPr>
              <a:lstStyle/>
              <a:p>
                <a:r>
                  <a:rPr lang="lv-LV" sz="2400" dirty="0"/>
                  <a:t>Atrast visus pirmskaitļu pārus </a:t>
                </a:r>
                <a14:m>
                  <m:oMath xmlns:m="http://schemas.openxmlformats.org/officeDocument/2006/math">
                    <m:r>
                      <a:rPr lang="lv-LV" sz="2400" i="1" dirty="0" smtClean="0">
                        <a:latin typeface="Cambria Math" panose="02040503050406030204" pitchFamily="18" charset="0"/>
                      </a:rPr>
                      <m:t>(</m:t>
                    </m:r>
                    <m:r>
                      <a:rPr lang="lv-LV" sz="2400" i="1" dirty="0">
                        <a:latin typeface="Cambria Math" panose="02040503050406030204" pitchFamily="18" charset="0"/>
                      </a:rPr>
                      <m:t>𝑝</m:t>
                    </m:r>
                    <m:r>
                      <a:rPr lang="lv-LV" sz="2400" i="1" dirty="0">
                        <a:latin typeface="Cambria Math" panose="02040503050406030204" pitchFamily="18" charset="0"/>
                      </a:rPr>
                      <m:t>, </m:t>
                    </m:r>
                    <m:r>
                      <a:rPr lang="lv-LV" sz="2400" i="1" dirty="0">
                        <a:latin typeface="Cambria Math" panose="02040503050406030204" pitchFamily="18" charset="0"/>
                      </a:rPr>
                      <m:t>𝑞</m:t>
                    </m:r>
                    <m:r>
                      <a:rPr lang="lv-LV" sz="2400" i="1" dirty="0" smtClean="0">
                        <a:latin typeface="Cambria Math" panose="02040503050406030204" pitchFamily="18" charset="0"/>
                      </a:rPr>
                      <m:t>)</m:t>
                    </m:r>
                  </m:oMath>
                </a14:m>
                <a:r>
                  <a:rPr lang="lv-LV" sz="2400" dirty="0"/>
                  <a:t>, kuriem</a:t>
                </a:r>
              </a:p>
              <a:p>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3</m:t>
                        </m:r>
                      </m:sup>
                    </m:sSup>
                    <m:r>
                      <a:rPr lang="lv-LV" sz="2400" i="1" dirty="0" smtClean="0">
                        <a:latin typeface="Cambria Math" panose="02040503050406030204" pitchFamily="18" charset="0"/>
                      </a:rPr>
                      <m:t> </m:t>
                    </m:r>
                    <m:r>
                      <a:rPr lang="lv-LV" sz="2400" i="1" dirty="0">
                        <a:latin typeface="Cambria Math" panose="02040503050406030204" pitchFamily="18" charset="0"/>
                      </a:rPr>
                      <m:t>−</m:t>
                    </m:r>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𝑞</m:t>
                        </m:r>
                      </m:e>
                      <m:sup>
                        <m:r>
                          <a:rPr lang="lv-LV" sz="2400" b="0" i="1" dirty="0" smtClean="0">
                            <a:latin typeface="Cambria Math" panose="02040503050406030204" pitchFamily="18" charset="0"/>
                          </a:rPr>
                          <m:t>5</m:t>
                        </m:r>
                      </m:sup>
                    </m:sSup>
                    <m:r>
                      <a:rPr lang="lv-LV" sz="2400" i="1" dirty="0">
                        <a:latin typeface="Cambria Math" panose="02040503050406030204" pitchFamily="18" charset="0"/>
                      </a:rPr>
                      <m:t> =</m:t>
                    </m:r>
                    <m:sSup>
                      <m:sSupPr>
                        <m:ctrlPr>
                          <a:rPr lang="lv-LV" sz="2400" i="1" dirty="0" smtClean="0">
                            <a:latin typeface="Cambria Math" panose="02040503050406030204" pitchFamily="18" charset="0"/>
                          </a:rPr>
                        </m:ctrlPr>
                      </m:sSupPr>
                      <m:e>
                        <m:d>
                          <m:dPr>
                            <m:ctrlPr>
                              <a:rPr lang="lv-LV" sz="2400" i="1" dirty="0" smtClean="0">
                                <a:latin typeface="Cambria Math" panose="02040503050406030204" pitchFamily="18" charset="0"/>
                              </a:rPr>
                            </m:ctrlPr>
                          </m:dPr>
                          <m:e>
                            <m:r>
                              <a:rPr lang="lv-LV" sz="2400" b="0" i="1" dirty="0" smtClean="0">
                                <a:latin typeface="Cambria Math" panose="02040503050406030204" pitchFamily="18" charset="0"/>
                              </a:rPr>
                              <m:t>𝑝</m:t>
                            </m:r>
                            <m:r>
                              <a:rPr lang="lv-LV" sz="2400" b="0" i="1" dirty="0" smtClean="0">
                                <a:latin typeface="Cambria Math" panose="02040503050406030204" pitchFamily="18" charset="0"/>
                              </a:rPr>
                              <m:t>+</m:t>
                            </m:r>
                            <m:r>
                              <a:rPr lang="lv-LV" sz="2400" b="0" i="1" dirty="0" smtClean="0">
                                <a:latin typeface="Cambria Math" panose="02040503050406030204" pitchFamily="18" charset="0"/>
                              </a:rPr>
                              <m:t>𝑞</m:t>
                            </m:r>
                          </m:e>
                        </m:d>
                      </m:e>
                      <m:sup>
                        <m:r>
                          <a:rPr lang="lv-LV" sz="2400" b="0" i="1" dirty="0" smtClean="0">
                            <a:latin typeface="Cambria Math" panose="02040503050406030204" pitchFamily="18" charset="0"/>
                          </a:rPr>
                          <m:t>2</m:t>
                        </m:r>
                      </m:sup>
                    </m:sSup>
                  </m:oMath>
                </a14:m>
                <a:r>
                  <a:rPr lang="lv-LV" sz="2400" dirty="0"/>
                  <a:t>.</a:t>
                </a:r>
              </a:p>
              <a:p>
                <a:endParaRPr lang="en-US" sz="2400"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Bw2016.1 (Baltic Way olimpiāde, 2016.g</a:t>
            </a:r>
            <a:r>
              <a:rPr lang="lv-LV" dirty="0" smtClean="0"/>
              <a:t>.,1.uzd.)</a:t>
            </a:r>
            <a:endParaRPr lang="en-US" dirty="0"/>
          </a:p>
        </p:txBody>
      </p:sp>
    </p:spTree>
    <p:extLst>
      <p:ext uri="{BB962C8B-B14F-4D97-AF65-F5344CB8AC3E}">
        <p14:creationId xmlns:p14="http://schemas.microsoft.com/office/powerpoint/2010/main" val="363114570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136808"/>
                <a:ext cx="8456803" cy="2301842"/>
              </a:xfrm>
            </p:spPr>
            <p:txBody>
              <a:bodyPr/>
              <a:lstStyle/>
              <a:p>
                <a14:m>
                  <m:oMath xmlns:m="http://schemas.openxmlformats.org/officeDocument/2006/math">
                    <m:sSup>
                      <m:sSupPr>
                        <m:ctrlPr>
                          <a:rPr lang="lv-LV" i="1" dirty="0">
                            <a:latin typeface="Cambria Math" panose="02040503050406030204" pitchFamily="18" charset="0"/>
                          </a:rPr>
                        </m:ctrlPr>
                      </m:sSupPr>
                      <m:e>
                        <m:r>
                          <a:rPr lang="lv-LV" i="1" dirty="0">
                            <a:latin typeface="Cambria Math" panose="02040503050406030204" pitchFamily="18" charset="0"/>
                          </a:rPr>
                          <m:t>𝑝</m:t>
                        </m:r>
                      </m:e>
                      <m:sup>
                        <m:r>
                          <a:rPr lang="lv-LV" i="1" dirty="0">
                            <a:latin typeface="Cambria Math" panose="02040503050406030204" pitchFamily="18" charset="0"/>
                          </a:rPr>
                          <m:t>3</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r>
                          <a:rPr lang="lv-LV" i="1" dirty="0">
                            <a:latin typeface="Cambria Math" panose="02040503050406030204" pitchFamily="18" charset="0"/>
                          </a:rPr>
                          <m:t>𝑞</m:t>
                        </m:r>
                      </m:e>
                      <m:sup>
                        <m:r>
                          <a:rPr lang="lv-LV" i="1" dirty="0">
                            <a:latin typeface="Cambria Math" panose="02040503050406030204" pitchFamily="18" charset="0"/>
                          </a:rPr>
                          <m:t>5</m:t>
                        </m:r>
                      </m:sup>
                    </m:sSup>
                    <m:r>
                      <a:rPr lang="lv-LV" i="1" dirty="0">
                        <a:latin typeface="Cambria Math" panose="02040503050406030204" pitchFamily="18" charset="0"/>
                      </a:rPr>
                      <m:t> =</m:t>
                    </m:r>
                    <m:sSup>
                      <m:sSupPr>
                        <m:ctrlPr>
                          <a:rPr lang="lv-LV" i="1" dirty="0">
                            <a:latin typeface="Cambria Math" panose="02040503050406030204" pitchFamily="18" charset="0"/>
                          </a:rPr>
                        </m:ctrlPr>
                      </m:sSupPr>
                      <m:e>
                        <m:d>
                          <m:dPr>
                            <m:ctrlPr>
                              <a:rPr lang="lv-LV" i="1" dirty="0">
                                <a:latin typeface="Cambria Math" panose="02040503050406030204" pitchFamily="18" charset="0"/>
                              </a:rPr>
                            </m:ctrlPr>
                          </m:dPr>
                          <m:e>
                            <m:r>
                              <a:rPr lang="lv-LV" i="1" dirty="0">
                                <a:latin typeface="Cambria Math" panose="02040503050406030204" pitchFamily="18" charset="0"/>
                              </a:rPr>
                              <m:t>𝑝</m:t>
                            </m:r>
                            <m:r>
                              <a:rPr lang="lv-LV" i="1" dirty="0">
                                <a:latin typeface="Cambria Math" panose="02040503050406030204" pitchFamily="18" charset="0"/>
                              </a:rPr>
                              <m:t>+</m:t>
                            </m:r>
                            <m:r>
                              <a:rPr lang="lv-LV" i="1" dirty="0">
                                <a:latin typeface="Cambria Math" panose="02040503050406030204" pitchFamily="18" charset="0"/>
                              </a:rPr>
                              <m:t>𝑞</m:t>
                            </m:r>
                          </m:e>
                        </m:d>
                      </m:e>
                      <m:sup>
                        <m:r>
                          <a:rPr lang="lv-LV" i="1" dirty="0">
                            <a:latin typeface="Cambria Math" panose="02040503050406030204" pitchFamily="18" charset="0"/>
                          </a:rPr>
                          <m:t>2</m:t>
                        </m:r>
                      </m:sup>
                    </m:sSup>
                  </m:oMath>
                </a14:m>
                <a:r>
                  <a:rPr lang="lv-LV" dirty="0"/>
                  <a:t>.</a:t>
                </a:r>
              </a:p>
              <a:p>
                <a:r>
                  <a:rPr lang="lv-LV" dirty="0" smtClean="0"/>
                  <a:t>Kreisajai pusei jābūt nenegatīvai.</a:t>
                </a:r>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136808"/>
                <a:ext cx="8456803" cy="2301842"/>
              </a:xfrm>
              <a:blipFill>
                <a:blip r:embed="rId2"/>
                <a:stretch>
                  <a:fillRect l="-2163" t="-3979"/>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Sākam, kā parasti, ar ķēpāšanos</a:t>
            </a:r>
            <a:endParaRPr lang="en-US" sz="2400" dirty="0"/>
          </a:p>
        </p:txBody>
      </p:sp>
      <p:pic>
        <p:nvPicPr>
          <p:cNvPr id="4" name="Picture 3"/>
          <p:cNvPicPr>
            <a:picLocks noChangeAspect="1"/>
          </p:cNvPicPr>
          <p:nvPr/>
        </p:nvPicPr>
        <p:blipFill>
          <a:blip r:embed="rId3"/>
          <a:stretch>
            <a:fillRect/>
          </a:stretch>
        </p:blipFill>
        <p:spPr>
          <a:xfrm>
            <a:off x="967573" y="691569"/>
            <a:ext cx="6318074" cy="1332540"/>
          </a:xfrm>
          <a:prstGeom prst="rect">
            <a:avLst/>
          </a:prstGeom>
        </p:spPr>
      </p:pic>
    </p:spTree>
    <p:extLst>
      <p:ext uri="{BB962C8B-B14F-4D97-AF65-F5344CB8AC3E}">
        <p14:creationId xmlns:p14="http://schemas.microsoft.com/office/powerpoint/2010/main" val="349422945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normAutofit/>
          </a:bodyPr>
          <a:lstStyle/>
          <a:p>
            <a:r>
              <a:rPr lang="en-US" sz="2000" dirty="0" err="1" smtClean="0">
                <a:solidFill>
                  <a:srgbClr val="3333FF"/>
                </a:solidFill>
                <a:latin typeface="Lucida Sans" panose="020B0602030504020204" pitchFamily="34" charset="0"/>
              </a:rPr>
              <a:t>def</a:t>
            </a:r>
            <a:r>
              <a:rPr lang="en-US" sz="2000" dirty="0" smtClean="0">
                <a:solidFill>
                  <a:srgbClr val="3333FF"/>
                </a:solidFill>
                <a:latin typeface="Lucida Sans" panose="020B0602030504020204" pitchFamily="34" charset="0"/>
              </a:rPr>
              <a:t> </a:t>
            </a:r>
            <a:r>
              <a:rPr lang="en-US" sz="2000" dirty="0" err="1">
                <a:solidFill>
                  <a:srgbClr val="3333FF"/>
                </a:solidFill>
                <a:latin typeface="Lucida Sans" panose="020B0602030504020204" pitchFamily="34" charset="0"/>
              </a:rPr>
              <a:t>sum_digits</a:t>
            </a:r>
            <a:r>
              <a:rPr lang="en-US" sz="2000" dirty="0">
                <a:solidFill>
                  <a:srgbClr val="3333FF"/>
                </a:solidFill>
                <a:latin typeface="Lucida Sans" panose="020B0602030504020204" pitchFamily="34" charset="0"/>
              </a:rPr>
              <a:t>(number</a:t>
            </a:r>
            <a:r>
              <a:rPr lang="en-US" sz="2000" dirty="0" smtClean="0">
                <a:solidFill>
                  <a:srgbClr val="3333FF"/>
                </a:solidFill>
                <a:latin typeface="Lucida Sans" panose="020B0602030504020204" pitchFamily="34" charset="0"/>
              </a:rPr>
              <a:t>):</a:t>
            </a:r>
            <a:endParaRPr lang="lv-LV" sz="2000" dirty="0" smtClean="0">
              <a:solidFill>
                <a:srgbClr val="3333FF"/>
              </a:solidFill>
              <a:latin typeface="Lucida Sans" panose="020B0602030504020204" pitchFamily="34" charset="0"/>
            </a:endParaRPr>
          </a:p>
          <a:p>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   </a:t>
            </a:r>
            <a:r>
              <a:rPr lang="en-US" sz="2000" dirty="0" smtClean="0">
                <a:solidFill>
                  <a:srgbClr val="3333FF"/>
                </a:solidFill>
                <a:latin typeface="Lucida Sans" panose="020B0602030504020204" pitchFamily="34" charset="0"/>
              </a:rPr>
              <a:t>return </a:t>
            </a:r>
            <a:r>
              <a:rPr lang="en-US" sz="2000" dirty="0">
                <a:solidFill>
                  <a:srgbClr val="3333FF"/>
                </a:solidFill>
                <a:latin typeface="Lucida Sans" panose="020B0602030504020204" pitchFamily="34" charset="0"/>
              </a:rPr>
              <a:t>sum(</a:t>
            </a:r>
            <a:r>
              <a:rPr lang="en-US" sz="2000" dirty="0" err="1">
                <a:solidFill>
                  <a:srgbClr val="3333FF"/>
                </a:solidFill>
                <a:latin typeface="Lucida Sans" panose="020B0602030504020204" pitchFamily="34" charset="0"/>
              </a:rPr>
              <a:t>int</a:t>
            </a:r>
            <a:r>
              <a:rPr lang="en-US" sz="2000" dirty="0">
                <a:solidFill>
                  <a:srgbClr val="3333FF"/>
                </a:solidFill>
                <a:latin typeface="Lucida Sans" panose="020B0602030504020204" pitchFamily="34" charset="0"/>
              </a:rPr>
              <a:t>(digit) for digit </a:t>
            </a:r>
            <a:r>
              <a:rPr lang="en-US" sz="2000" dirty="0" smtClean="0">
                <a:solidFill>
                  <a:srgbClr val="3333FF"/>
                </a:solidFill>
                <a:latin typeface="Lucida Sans" panose="020B0602030504020204" pitchFamily="34" charset="0"/>
              </a:rPr>
              <a:t>in</a:t>
            </a:r>
            <a:r>
              <a:rPr lang="lv-LV" sz="2000" dirty="0" smtClean="0">
                <a:solidFill>
                  <a:srgbClr val="3333FF"/>
                </a:solidFill>
                <a:latin typeface="Lucida Sans" panose="020B0602030504020204" pitchFamily="34" charset="0"/>
              </a:rPr>
              <a:t> </a:t>
            </a:r>
            <a:r>
              <a:rPr lang="en-US" sz="2000" dirty="0" err="1" smtClean="0">
                <a:solidFill>
                  <a:srgbClr val="3333FF"/>
                </a:solidFill>
                <a:latin typeface="Lucida Sans" panose="020B0602030504020204" pitchFamily="34" charset="0"/>
              </a:rPr>
              <a:t>str</a:t>
            </a:r>
            <a:r>
              <a:rPr lang="en-US" sz="2000" dirty="0" smtClean="0">
                <a:solidFill>
                  <a:srgbClr val="3333FF"/>
                </a:solidFill>
                <a:latin typeface="Lucida Sans" panose="020B0602030504020204" pitchFamily="34" charset="0"/>
              </a:rPr>
              <a:t>(number))</a:t>
            </a:r>
            <a:endParaRPr lang="lv-LV" sz="2000" dirty="0" smtClean="0">
              <a:solidFill>
                <a:srgbClr val="3333FF"/>
              </a:solidFill>
              <a:latin typeface="Lucida Sans" panose="020B0602030504020204" pitchFamily="34" charset="0"/>
            </a:endParaRPr>
          </a:p>
          <a:p>
            <a:endParaRPr lang="lv-LV" sz="2000" dirty="0" smtClean="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s0 = 2012**2012</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s1 = sum_digits(s0)</a:t>
            </a:r>
            <a:endParaRPr lang="en-US" sz="2000" dirty="0">
              <a:solidFill>
                <a:srgbClr val="3333FF"/>
              </a:solidFill>
              <a:latin typeface="Lucida Sans" panose="020B0602030504020204" pitchFamily="34" charset="0"/>
            </a:endParaRPr>
          </a:p>
          <a:p>
            <a:r>
              <a:rPr lang="lv-LV" sz="2000" dirty="0" smtClean="0">
                <a:solidFill>
                  <a:srgbClr val="3333FF"/>
                </a:solidFill>
                <a:latin typeface="Lucida Sans" panose="020B0602030504020204" pitchFamily="34" charset="0"/>
              </a:rPr>
              <a:t>s2 </a:t>
            </a:r>
            <a:r>
              <a:rPr lang="lv-LV" sz="2000" dirty="0">
                <a:solidFill>
                  <a:srgbClr val="3333FF"/>
                </a:solidFill>
                <a:latin typeface="Lucida Sans" panose="020B0602030504020204" pitchFamily="34" charset="0"/>
              </a:rPr>
              <a:t>= </a:t>
            </a:r>
            <a:r>
              <a:rPr lang="lv-LV" sz="2000" dirty="0" smtClean="0">
                <a:solidFill>
                  <a:srgbClr val="3333FF"/>
                </a:solidFill>
                <a:latin typeface="Lucida Sans" panose="020B0602030504020204" pitchFamily="34" charset="0"/>
              </a:rPr>
              <a:t>sum_digits(s1)</a:t>
            </a:r>
          </a:p>
          <a:p>
            <a:r>
              <a:rPr lang="en-US" sz="2000" dirty="0">
                <a:solidFill>
                  <a:srgbClr val="3333FF"/>
                </a:solidFill>
                <a:latin typeface="Lucida Sans" panose="020B0602030504020204" pitchFamily="34" charset="0"/>
              </a:rPr>
              <a:t>s</a:t>
            </a:r>
            <a:r>
              <a:rPr lang="lv-LV" sz="2000" dirty="0" smtClean="0">
                <a:solidFill>
                  <a:srgbClr val="3333FF"/>
                </a:solidFill>
                <a:latin typeface="Lucida Sans" panose="020B0602030504020204" pitchFamily="34" charset="0"/>
              </a:rPr>
              <a:t>3 = sum_digits(s2)</a:t>
            </a:r>
            <a:endParaRPr lang="en-US" sz="2000" dirty="0" smtClean="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a:p>
            <a:endParaRPr lang="en-US" sz="2000" dirty="0">
              <a:solidFill>
                <a:srgbClr val="3333FF"/>
              </a:solidFill>
              <a:latin typeface="Lucida Sans" panose="020B0602030504020204" pitchFamily="34" charset="0"/>
            </a:endParaRPr>
          </a:p>
        </p:txBody>
      </p:sp>
      <p:sp>
        <p:nvSpPr>
          <p:cNvPr id="5" name="Title 4"/>
          <p:cNvSpPr>
            <a:spLocks noGrp="1"/>
          </p:cNvSpPr>
          <p:nvPr>
            <p:ph type="title"/>
          </p:nvPr>
        </p:nvSpPr>
        <p:spPr/>
        <p:txBody>
          <a:bodyPr/>
          <a:lstStyle/>
          <a:p>
            <a:r>
              <a:rPr lang="en-US" dirty="0" smtClean="0"/>
              <a:t>Python: </a:t>
            </a:r>
            <a:r>
              <a:rPr lang="en-US" dirty="0" err="1" smtClean="0"/>
              <a:t>Eksperiments</a:t>
            </a:r>
            <a:r>
              <a:rPr lang="en-US" dirty="0" smtClean="0"/>
              <a:t> </a:t>
            </a:r>
            <a:r>
              <a:rPr lang="en-US" dirty="0" err="1" smtClean="0"/>
              <a:t>ar</a:t>
            </a:r>
            <a:r>
              <a:rPr lang="en-US" dirty="0" smtClean="0"/>
              <a:t> </a:t>
            </a:r>
            <a:r>
              <a:rPr lang="en-US" dirty="0" err="1" smtClean="0"/>
              <a:t>ciparu</a:t>
            </a:r>
            <a:r>
              <a:rPr lang="en-US" dirty="0" smtClean="0"/>
              <a:t> </a:t>
            </a:r>
            <a:r>
              <a:rPr lang="en-US" dirty="0" err="1" smtClean="0"/>
              <a:t>summ</a:t>
            </a:r>
            <a:r>
              <a:rPr lang="lv-LV" dirty="0" smtClean="0"/>
              <a:t>ām</a:t>
            </a:r>
            <a:endParaRPr lang="en-US" dirty="0"/>
          </a:p>
        </p:txBody>
      </p:sp>
    </p:spTree>
    <p:extLst>
      <p:ext uri="{BB962C8B-B14F-4D97-AF65-F5344CB8AC3E}">
        <p14:creationId xmlns:p14="http://schemas.microsoft.com/office/powerpoint/2010/main" val="865791757"/>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a:t>Kuri atlikumu pārīši </a:t>
            </a:r>
            <a:r>
              <a:rPr lang="lv-LV" dirty="0" smtClean="0"/>
              <a:t>der (mod 3)</a:t>
            </a:r>
            <a:endParaRPr lang="en-US" dirty="0"/>
          </a:p>
        </p:txBody>
      </p:sp>
      <p:pic>
        <p:nvPicPr>
          <p:cNvPr id="4" name="Picture 3"/>
          <p:cNvPicPr>
            <a:picLocks noChangeAspect="1"/>
          </p:cNvPicPr>
          <p:nvPr/>
        </p:nvPicPr>
        <p:blipFill>
          <a:blip r:embed="rId2"/>
          <a:stretch>
            <a:fillRect/>
          </a:stretch>
        </p:blipFill>
        <p:spPr>
          <a:xfrm>
            <a:off x="889847" y="939279"/>
            <a:ext cx="7223835" cy="3659353"/>
          </a:xfrm>
          <a:prstGeom prst="rect">
            <a:avLst/>
          </a:prstGeom>
        </p:spPr>
      </p:pic>
      <p:sp>
        <p:nvSpPr>
          <p:cNvPr id="5" name="Rounded Rectangle 4"/>
          <p:cNvSpPr/>
          <p:nvPr/>
        </p:nvSpPr>
        <p:spPr>
          <a:xfrm>
            <a:off x="2654423" y="1420427"/>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ounded Rectangle 5"/>
          <p:cNvSpPr/>
          <p:nvPr/>
        </p:nvSpPr>
        <p:spPr>
          <a:xfrm>
            <a:off x="2654423" y="2068243"/>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Rounded Rectangle 6"/>
          <p:cNvSpPr/>
          <p:nvPr/>
        </p:nvSpPr>
        <p:spPr>
          <a:xfrm>
            <a:off x="2654423" y="2467114"/>
            <a:ext cx="2760956" cy="301841"/>
          </a:xfrm>
          <a:prstGeom prst="round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9775224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ontent Placeholder 4">
                <a:extLst/>
              </p:cNvPr>
              <p:cNvSpPr>
                <a:spLocks noGrp="1"/>
              </p:cNvSpPr>
              <p:nvPr>
                <p:ph idx="1"/>
              </p:nvPr>
            </p:nvSpPr>
            <p:spPr/>
            <p:txBody>
              <a:bodyPr>
                <a:normAutofit/>
              </a:bodyPr>
              <a:lstStyle/>
              <a:p>
                <a:r>
                  <a:rPr lang="en-US" sz="2400" b="1" dirty="0"/>
                  <a:t>BWTST.2018.13: </a:t>
                </a:r>
                <a:r>
                  <a:rPr lang="en-US" sz="2400" i="1" dirty="0" err="1"/>
                  <a:t>Vai</a:t>
                </a:r>
                <a:r>
                  <a:rPr lang="en-US" sz="2400" i="1" dirty="0"/>
                  <a:t> </a:t>
                </a:r>
                <a:r>
                  <a:rPr lang="en-US" sz="2400" i="1" dirty="0" err="1"/>
                  <a:t>eksistē</a:t>
                </a:r>
                <a:r>
                  <a:rPr lang="en-US" sz="2400" i="1" dirty="0"/>
                  <a:t> </a:t>
                </a:r>
                <a:r>
                  <a:rPr lang="en-US" sz="2400" i="1" dirty="0" err="1"/>
                  <a:t>tāds</a:t>
                </a:r>
                <a:r>
                  <a:rPr lang="en-US" sz="2400" i="1" dirty="0"/>
                  <a:t> </a:t>
                </a:r>
                <a:r>
                  <a:rPr lang="en-US" sz="2400" i="1" dirty="0" err="1"/>
                  <a:t>pirmskaitlis</a:t>
                </a:r>
                <a:r>
                  <a:rPr lang="en-US" sz="2400" i="1" dirty="0"/>
                  <a:t> </a:t>
                </a:r>
                <a14:m>
                  <m:oMath xmlns:m="http://schemas.openxmlformats.org/officeDocument/2006/math">
                    <m:r>
                      <a:rPr lang="en-US" sz="2400" i="1" dirty="0" smtClean="0">
                        <a:latin typeface="Cambria Math" panose="02040503050406030204" pitchFamily="18" charset="0"/>
                      </a:rPr>
                      <m:t>𝑞</m:t>
                    </m:r>
                  </m:oMath>
                </a14:m>
                <a:r>
                  <a:rPr lang="en-US" sz="2400" i="1" dirty="0"/>
                  <a:t>, ka </a:t>
                </a:r>
                <a:r>
                  <a:rPr lang="en-US" sz="2400" i="1" dirty="0" err="1"/>
                  <a:t>nevienam</a:t>
                </a:r>
                <a:r>
                  <a:rPr lang="en-US" sz="2400" i="1" dirty="0"/>
                  <a:t> </a:t>
                </a:r>
                <a:r>
                  <a:rPr lang="en-US" sz="2400" i="1" dirty="0" err="1"/>
                  <a:t>pirmskaitlim</a:t>
                </a:r>
                <a:r>
                  <a:rPr lang="en-US" sz="2400" i="1" dirty="0"/>
                  <a:t> </a:t>
                </a:r>
                <a14:m>
                  <m:oMath xmlns:m="http://schemas.openxmlformats.org/officeDocument/2006/math">
                    <m:r>
                      <a:rPr lang="en-US" sz="2400" i="1" dirty="0" smtClean="0">
                        <a:latin typeface="Cambria Math" panose="02040503050406030204" pitchFamily="18" charset="0"/>
                      </a:rPr>
                      <m:t>𝑝</m:t>
                    </m:r>
                  </m:oMath>
                </a14:m>
                <a:r>
                  <a:rPr lang="en-US" sz="2400" i="1" dirty="0"/>
                  <a:t> </a:t>
                </a:r>
                <a:r>
                  <a:rPr lang="en-US" sz="2400" i="1" dirty="0" err="1"/>
                  <a:t>skaitlis</a:t>
                </a:r>
                <a:r>
                  <a:rPr lang="en-US" sz="2400" i="1" dirty="0"/>
                  <a:t> </a:t>
                </a:r>
              </a:p>
              <a:p>
                <a:pPr/>
                <a14:m>
                  <m:oMathPara xmlns:m="http://schemas.openxmlformats.org/officeDocument/2006/math">
                    <m:oMathParaPr>
                      <m:jc m:val="centerGroup"/>
                    </m:oMathParaPr>
                    <m:oMath xmlns:m="http://schemas.openxmlformats.org/officeDocument/2006/math">
                      <m:rad>
                        <m:radPr>
                          <m:ctrlPr>
                            <a:rPr lang="en-US" sz="2400" i="1" smtClean="0">
                              <a:latin typeface="Cambria Math" panose="02040503050406030204" pitchFamily="18" charset="0"/>
                            </a:rPr>
                          </m:ctrlPr>
                        </m:radPr>
                        <m:deg>
                          <m:r>
                            <m:rPr>
                              <m:brk m:alnAt="7"/>
                            </m:rPr>
                            <a:rPr lang="lv-LV" sz="2400" b="0" i="1" smtClean="0">
                              <a:latin typeface="Cambria Math" panose="02040503050406030204" pitchFamily="18" charset="0"/>
                            </a:rPr>
                            <m:t>3</m:t>
                          </m:r>
                        </m:deg>
                        <m:e>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m:t>
                          </m:r>
                          <m:r>
                            <a:rPr lang="lv-LV" sz="2400" b="0" i="1" smtClean="0">
                              <a:latin typeface="Cambria Math" panose="02040503050406030204" pitchFamily="18" charset="0"/>
                            </a:rPr>
                            <m:t>𝑞</m:t>
                          </m:r>
                        </m:e>
                      </m:rad>
                    </m:oMath>
                  </m:oMathPara>
                </a14:m>
                <a:endParaRPr lang="en-US" sz="2400" i="1" dirty="0"/>
              </a:p>
              <a:p>
                <a:r>
                  <a:rPr lang="en-US" sz="2400" i="1" dirty="0" err="1"/>
                  <a:t>nav</a:t>
                </a:r>
                <a:r>
                  <a:rPr lang="en-US" sz="2400" i="1" dirty="0"/>
                  <a:t> </a:t>
                </a:r>
                <a:r>
                  <a:rPr lang="en-US" sz="2400" i="1" dirty="0" err="1"/>
                  <a:t>naturāls</a:t>
                </a:r>
                <a:r>
                  <a:rPr lang="en-US" sz="2400" i="1" dirty="0"/>
                  <a:t>?</a:t>
                </a:r>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blipFill rotWithShape="1">
                <a:blip r:embed="rId3"/>
                <a:stretch>
                  <a:fillRect l="-2099" t="-2759" r="-300"/>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en-US" sz="2400" dirty="0" err="1"/>
              <a:t>Uzdevums</a:t>
            </a:r>
            <a:r>
              <a:rPr lang="en-US" sz="2400" dirty="0"/>
              <a:t> #1: Atlases </a:t>
            </a:r>
            <a:r>
              <a:rPr lang="en-US" sz="2400" dirty="0" err="1"/>
              <a:t>Sacensības</a:t>
            </a:r>
            <a:r>
              <a:rPr lang="en-US" sz="2400" dirty="0"/>
              <a:t> "</a:t>
            </a:r>
            <a:r>
              <a:rPr lang="en-US" sz="2400" dirty="0" err="1"/>
              <a:t>Baltijas</a:t>
            </a:r>
            <a:r>
              <a:rPr lang="en-US" sz="2400" dirty="0"/>
              <a:t> </a:t>
            </a:r>
            <a:r>
              <a:rPr lang="en-US" sz="2400" dirty="0" err="1"/>
              <a:t>Ceļam</a:t>
            </a:r>
            <a:r>
              <a:rPr lang="en-US" sz="2400" dirty="0"/>
              <a:t>"</a:t>
            </a:r>
          </a:p>
        </p:txBody>
      </p:sp>
    </p:spTree>
    <p:extLst>
      <p:ext uri="{BB962C8B-B14F-4D97-AF65-F5344CB8AC3E}">
        <p14:creationId xmlns:p14="http://schemas.microsoft.com/office/powerpoint/2010/main" val="1985361439"/>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=2</m:t>
                    </m:r>
                  </m:oMath>
                </a14:m>
                <a:r>
                  <a:rPr lang="en-US" sz="2400" dirty="0"/>
                  <a:t>, tad </a:t>
                </a:r>
                <a:r>
                  <a:rPr lang="en-US" sz="2400" dirty="0" err="1"/>
                  <a:t>nesanāk</a:t>
                </a:r>
                <a:r>
                  <a:rPr lang="en-US" sz="2400" dirty="0"/>
                  <a:t>, jo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5</m:t>
                        </m:r>
                      </m:e>
                      <m:sup>
                        <m:r>
                          <a:rPr lang="lv-LV" sz="2400" i="1">
                            <a:latin typeface="Cambria Math" panose="02040503050406030204" pitchFamily="18" charset="0"/>
                          </a:rPr>
                          <m:t>2</m:t>
                        </m:r>
                      </m:sup>
                    </m:sSup>
                    <m:r>
                      <a:rPr lang="lv-LV" sz="2400" i="1">
                        <a:latin typeface="Cambria Math" panose="02040503050406030204" pitchFamily="18" charset="0"/>
                      </a:rPr>
                      <m:t>+2=</m:t>
                    </m:r>
                    <m:sSup>
                      <m:sSupPr>
                        <m:ctrlPr>
                          <a:rPr lang="lv-LV" sz="2400" i="1">
                            <a:latin typeface="Cambria Math" panose="02040503050406030204" pitchFamily="18" charset="0"/>
                          </a:rPr>
                        </m:ctrlPr>
                      </m:sSupPr>
                      <m:e>
                        <m:r>
                          <a:rPr lang="lv-LV" sz="2400" i="1">
                            <a:latin typeface="Cambria Math" panose="02040503050406030204" pitchFamily="18" charset="0"/>
                          </a:rPr>
                          <m:t>3</m:t>
                        </m:r>
                      </m:e>
                      <m:sup>
                        <m:r>
                          <a:rPr lang="lv-LV" sz="2400" i="1">
                            <a:latin typeface="Cambria Math" panose="02040503050406030204" pitchFamily="18" charset="0"/>
                          </a:rPr>
                          <m:t>3</m:t>
                        </m:r>
                      </m:sup>
                    </m:sSup>
                  </m:oMath>
                </a14:m>
                <a:r>
                  <a:rPr lang="en-US" sz="2400" dirty="0"/>
                  <a:t> </a:t>
                </a:r>
                <a:r>
                  <a:rPr lang="en-US" sz="2400" dirty="0" err="1"/>
                  <a:t>ir</a:t>
                </a:r>
                <a:r>
                  <a:rPr lang="en-US" sz="2400" dirty="0"/>
                  <a:t> </a:t>
                </a:r>
                <a:r>
                  <a:rPr lang="en-US" sz="2400" dirty="0" err="1"/>
                  <a:t>pilns</a:t>
                </a:r>
                <a:r>
                  <a:rPr lang="en-US" sz="2400" dirty="0"/>
                  <a:t> </a:t>
                </a:r>
                <a:r>
                  <a:rPr lang="en-US" sz="2400" dirty="0" err="1"/>
                  <a:t>kubs</a:t>
                </a:r>
                <a:r>
                  <a:rPr lang="en-US" sz="2400" dirty="0"/>
                  <a:t>.</a:t>
                </a:r>
              </a:p>
              <a:p>
                <a:endParaRPr lang="en-US" sz="2400" dirty="0"/>
              </a:p>
              <a:p>
                <a:r>
                  <a:rPr lang="en-US" sz="2400" dirty="0"/>
                  <a:t>Ja </a:t>
                </a:r>
                <a14:m>
                  <m:oMath xmlns:m="http://schemas.openxmlformats.org/officeDocument/2006/math">
                    <m:r>
                      <a:rPr lang="en-US" sz="2400" i="1" dirty="0">
                        <a:latin typeface="Cambria Math" panose="02040503050406030204" pitchFamily="18" charset="0"/>
                      </a:rPr>
                      <m:t>𝑞</m:t>
                    </m:r>
                    <m:r>
                      <a:rPr lang="en-US" sz="2400" i="1" dirty="0">
                        <a:latin typeface="Cambria Math" panose="02040503050406030204" pitchFamily="18" charset="0"/>
                      </a:rPr>
                      <m:t>=3</m:t>
                    </m:r>
                  </m:oMath>
                </a14:m>
                <a:r>
                  <a:rPr lang="en-US" sz="2400" dirty="0"/>
                  <a:t>, tad </a:t>
                </a:r>
                <a:r>
                  <a:rPr lang="en-US" sz="2400" dirty="0" err="1"/>
                  <a:t>sanāk</a:t>
                </a:r>
                <a:r>
                  <a:rPr lang="en-US" sz="2400" dirty="0"/>
                  <a:t>. </a:t>
                </a:r>
                <a:r>
                  <a:rPr lang="en-US" sz="2400" dirty="0" err="1"/>
                  <a:t>Pierādījuma</a:t>
                </a:r>
                <a:r>
                  <a:rPr lang="en-US" sz="2400" dirty="0"/>
                  <a:t> </a:t>
                </a:r>
                <a:r>
                  <a:rPr lang="en-US" sz="2400" dirty="0" err="1"/>
                  <a:t>shēma</a:t>
                </a:r>
                <a:r>
                  <a:rPr lang="en-US" sz="2400" dirty="0"/>
                  <a:t> – "</a:t>
                </a:r>
                <a:r>
                  <a:rPr lang="en-US" sz="2400" dirty="0" err="1"/>
                  <a:t>pretrunas</a:t>
                </a:r>
                <a:r>
                  <a:rPr lang="en-US" sz="2400" dirty="0"/>
                  <a:t> </a:t>
                </a:r>
                <a:r>
                  <a:rPr lang="en-US" sz="2400" dirty="0" err="1"/>
                  <a:t>modulis</a:t>
                </a:r>
                <a:r>
                  <a:rPr lang="en-US" sz="2400" dirty="0"/>
                  <a:t>"</a:t>
                </a:r>
              </a:p>
              <a:p>
                <a:pPr marL="342900" indent="-342900">
                  <a:buFont typeface="Lucida Grande" panose="020B0600040502020204" pitchFamily="34" charset="0"/>
                  <a:buChar char="►"/>
                </a:pPr>
                <a:r>
                  <a:rPr lang="en-US" sz="2400" dirty="0" err="1"/>
                  <a:t>Atrodam</a:t>
                </a:r>
                <a:r>
                  <a:rPr lang="en-US" sz="2400" dirty="0"/>
                  <a:t> </a:t>
                </a:r>
                <a:r>
                  <a:rPr lang="en-US" sz="2400" dirty="0" err="1"/>
                  <a:t>tādu</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nelielu</a:t>
                </a:r>
                <a:r>
                  <a:rPr lang="en-US" sz="2400" dirty="0"/>
                  <a:t> </a:t>
                </a:r>
                <a:r>
                  <a:rPr lang="en-US" sz="2400" dirty="0" err="1"/>
                  <a:t>atlikumu</a:t>
                </a:r>
                <a:r>
                  <a:rPr lang="en-US" sz="2400" dirty="0"/>
                  <a:t> </a:t>
                </a:r>
                <a:r>
                  <a:rPr lang="en-US" sz="2400" dirty="0" err="1"/>
                  <a:t>skaitu</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a:latin typeface="Cambria Math" panose="02040503050406030204" pitchFamily="18" charset="0"/>
                      </a:rPr>
                      <m:t>𝑚</m:t>
                    </m:r>
                  </m:oMath>
                </a14:m>
                <a:r>
                  <a:rPr lang="en-US" sz="2400" dirty="0"/>
                  <a:t>.</a:t>
                </a:r>
              </a:p>
              <a:p>
                <a:pPr marL="342900" indent="-342900">
                  <a:buFont typeface="Lucida Grande" panose="020B0600040502020204" pitchFamily="34" charset="0"/>
                  <a:buChar char="►"/>
                </a:pPr>
                <a:r>
                  <a:rPr lang="en-US" sz="2400" dirty="0"/>
                  <a:t>Tad </a:t>
                </a:r>
                <a:r>
                  <a:rPr lang="en-US" sz="2400" dirty="0" err="1"/>
                  <a:t>arī</a:t>
                </a:r>
                <a:r>
                  <a:rPr lang="en-US" sz="2400" dirty="0"/>
                  <a:t> </a:t>
                </a:r>
                <a14:m>
                  <m:oMath xmlns:m="http://schemas.openxmlformats.org/officeDocument/2006/math">
                    <m:sSup>
                      <m:sSupPr>
                        <m:ctrlPr>
                          <a:rPr lang="lv-LV" sz="2400" i="1" smtClean="0">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+3</m:t>
                    </m:r>
                  </m:oMath>
                </a14:m>
                <a:r>
                  <a:rPr lang="en-US" sz="2400" dirty="0"/>
                  <a:t> </a:t>
                </a:r>
                <a:r>
                  <a:rPr lang="en-US" sz="2400" dirty="0" err="1"/>
                  <a:t>dod</a:t>
                </a:r>
                <a:r>
                  <a:rPr lang="en-US" sz="2400" dirty="0"/>
                  <a:t> </a:t>
                </a:r>
                <a:r>
                  <a:rPr lang="en-US" sz="2400" dirty="0" err="1"/>
                  <a:t>paredzamus</a:t>
                </a:r>
                <a:r>
                  <a:rPr lang="en-US" sz="2400" dirty="0"/>
                  <a:t> </a:t>
                </a:r>
                <a:r>
                  <a:rPr lang="en-US" sz="2400" dirty="0" err="1"/>
                  <a:t>atlikumus</a:t>
                </a:r>
                <a:r>
                  <a:rPr lang="en-US" sz="2400" dirty="0"/>
                  <a:t>.</a:t>
                </a:r>
              </a:p>
              <a:p>
                <a:pPr marL="342900" indent="-342900">
                  <a:buFont typeface="Lucida Grande" panose="020B0600040502020204" pitchFamily="34" charset="0"/>
                  <a:buChar char="►"/>
                </a:pPr>
                <a:r>
                  <a:rPr lang="en-US" sz="2400" dirty="0"/>
                  <a:t>Bet </a:t>
                </a:r>
                <a:r>
                  <a:rPr lang="en-US" sz="2400" dirty="0" err="1"/>
                  <a:t>vienlaikus</a:t>
                </a:r>
                <a:r>
                  <a:rPr lang="en-US" sz="2400" dirty="0"/>
                  <a:t> </a:t>
                </a:r>
                <a:r>
                  <a:rPr lang="en-US" sz="2400" dirty="0" err="1"/>
                  <a:t>var</a:t>
                </a:r>
                <a:r>
                  <a:rPr lang="en-US" sz="2400" dirty="0"/>
                  <a:t> </a:t>
                </a:r>
                <a:r>
                  <a:rPr lang="en-US" sz="2400" dirty="0" err="1"/>
                  <a:t>panākt</a:t>
                </a:r>
                <a:r>
                  <a:rPr lang="en-US" sz="2400" dirty="0"/>
                  <a:t>, ka </a:t>
                </a:r>
                <a:r>
                  <a:rPr lang="en-US" sz="2400" dirty="0" err="1"/>
                  <a:t>šādi</a:t>
                </a:r>
                <a:r>
                  <a:rPr lang="en-US" sz="2400" dirty="0"/>
                  <a:t> </a:t>
                </a:r>
                <a:r>
                  <a:rPr lang="en-US" sz="2400" dirty="0" err="1"/>
                  <a:t>atlikumi</a:t>
                </a:r>
                <a:r>
                  <a:rPr lang="en-US" sz="2400" dirty="0"/>
                  <a:t> </a:t>
                </a:r>
                <a:r>
                  <a:rPr lang="en-US" sz="2400" dirty="0" err="1"/>
                  <a:t>ir</a:t>
                </a:r>
                <a:r>
                  <a:rPr lang="en-US" sz="2400" dirty="0"/>
                  <a:t> </a:t>
                </a:r>
                <a:r>
                  <a:rPr lang="en-US" sz="2400" dirty="0" err="1"/>
                  <a:t>neiespējami</a:t>
                </a:r>
                <a:r>
                  <a:rPr lang="en-US" sz="2400" dirty="0"/>
                  <a:t> </a:t>
                </a:r>
                <a:r>
                  <a:rPr lang="en-US" sz="2400" dirty="0" err="1"/>
                  <a:t>naturāla</a:t>
                </a:r>
                <a:r>
                  <a:rPr lang="en-US" sz="2400" dirty="0"/>
                  <a:t> </a:t>
                </a:r>
                <a:r>
                  <a:rPr lang="en-US" sz="2400" dirty="0" err="1"/>
                  <a:t>skaitļa</a:t>
                </a:r>
                <a:r>
                  <a:rPr lang="en-US" sz="2400" dirty="0"/>
                  <a:t> </a:t>
                </a:r>
                <a:r>
                  <a:rPr lang="en-US" sz="2400" dirty="0" err="1"/>
                  <a:t>kubam</a:t>
                </a:r>
                <a:r>
                  <a:rPr lang="en-US" sz="2400" dirty="0"/>
                  <a:t> </a:t>
                </a:r>
                <a14:m>
                  <m:oMath xmlns:m="http://schemas.openxmlformats.org/officeDocument/2006/math">
                    <m:sSup>
                      <m:sSupPr>
                        <m:ctrlPr>
                          <a:rPr lang="en-US" sz="2400" i="1">
                            <a:latin typeface="Cambria Math" panose="02040503050406030204" pitchFamily="18" charset="0"/>
                          </a:rPr>
                        </m:ctrlPr>
                      </m:sSupPr>
                      <m:e>
                        <m:r>
                          <a:rPr lang="lv-LV" sz="2400" i="1">
                            <a:latin typeface="Cambria Math" panose="02040503050406030204" pitchFamily="18" charset="0"/>
                          </a:rPr>
                          <m:t>𝑎</m:t>
                        </m:r>
                      </m:e>
                      <m:sup>
                        <m:r>
                          <a:rPr lang="lv-LV" sz="2400" i="1">
                            <a:latin typeface="Cambria Math" panose="02040503050406030204" pitchFamily="18" charset="0"/>
                          </a:rPr>
                          <m:t>3</m:t>
                        </m:r>
                      </m:sup>
                    </m:sSup>
                  </m:oMath>
                </a14:m>
                <a:r>
                  <a:rPr lang="en-US" sz="2400" dirty="0"/>
                  <a:t>. </a:t>
                </a:r>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1649"/>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1  </a:t>
            </a:r>
          </a:p>
        </p:txBody>
      </p:sp>
    </p:spTree>
    <p:extLst>
      <p:ext uri="{BB962C8B-B14F-4D97-AF65-F5344CB8AC3E}">
        <p14:creationId xmlns:p14="http://schemas.microsoft.com/office/powerpoint/2010/main" val="56575649"/>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err="1"/>
                  <a:t>Nepāru</a:t>
                </a:r>
                <a:r>
                  <a:rPr lang="en-US" sz="2400" dirty="0"/>
                  <a:t> </a:t>
                </a:r>
                <a:r>
                  <a:rPr lang="en-US" sz="2400" dirty="0" err="1"/>
                  <a:t>skaitļu</a:t>
                </a:r>
                <a:r>
                  <a:rPr lang="en-US" sz="2400" dirty="0"/>
                  <a:t> </a:t>
                </a:r>
                <a:r>
                  <a:rPr lang="en-US" sz="2400" dirty="0" err="1"/>
                  <a:t>pilniem</a:t>
                </a:r>
                <a:r>
                  <a:rPr lang="en-US" sz="2400" dirty="0"/>
                  <a:t> </a:t>
                </a:r>
                <a:r>
                  <a:rPr lang="en-US" sz="2400" dirty="0" err="1"/>
                  <a:t>kvadrātiem</a:t>
                </a:r>
                <a:r>
                  <a:rPr lang="en-US" sz="2400" dirty="0"/>
                  <a:t> </a:t>
                </a:r>
                <a:r>
                  <a:rPr lang="en-US" sz="2400" dirty="0" err="1"/>
                  <a:t>ir</a:t>
                </a:r>
                <a:r>
                  <a:rPr lang="en-US" sz="2400" dirty="0"/>
                  <a:t> </a:t>
                </a:r>
                <a:r>
                  <a:rPr lang="en-US" sz="2400" dirty="0" err="1"/>
                  <a:t>izdevīgi</a:t>
                </a:r>
                <a:r>
                  <a:rPr lang="en-US" sz="2400" dirty="0"/>
                  <a:t> </a:t>
                </a:r>
                <a:r>
                  <a:rPr lang="en-US" sz="2400" dirty="0" err="1"/>
                  <a:t>aplūkot</a:t>
                </a:r>
                <a:r>
                  <a:rPr lang="en-US" sz="2400" dirty="0"/>
                  <a:t> </a:t>
                </a:r>
                <a:r>
                  <a:rPr lang="en-US" sz="2400" dirty="0" err="1"/>
                  <a:t>atlikumus</a:t>
                </a:r>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 </a:t>
                </a:r>
                <a:r>
                  <a:rPr lang="en-US" sz="2400" dirty="0" err="1"/>
                  <a:t>tas</a:t>
                </a:r>
                <a:r>
                  <a:rPr lang="en-US" sz="2400" dirty="0"/>
                  <a:t> </a:t>
                </a:r>
                <a:r>
                  <a:rPr lang="en-US" sz="2400" dirty="0" err="1"/>
                  <a:t>arī</a:t>
                </a:r>
                <a:r>
                  <a:rPr lang="en-US" sz="2400" dirty="0"/>
                  <a:t> </a:t>
                </a:r>
                <a:r>
                  <a:rPr lang="en-US" sz="2400" dirty="0" err="1"/>
                  <a:t>būs</a:t>
                </a:r>
                <a:r>
                  <a:rPr lang="en-US" sz="2400" dirty="0"/>
                  <a:t> </a:t>
                </a:r>
                <a:r>
                  <a:rPr lang="en-US" sz="2400" dirty="0" err="1"/>
                  <a:t>mūsu</a:t>
                </a:r>
                <a:r>
                  <a:rPr lang="en-US" sz="2400" dirty="0"/>
                  <a:t> </a:t>
                </a:r>
                <a:r>
                  <a:rPr lang="en-US" sz="2400" dirty="0" err="1"/>
                  <a:t>pretrunas</a:t>
                </a:r>
                <a:r>
                  <a:rPr lang="en-US" sz="2400" dirty="0"/>
                  <a:t> </a:t>
                </a:r>
                <a:r>
                  <a:rPr lang="en-US" sz="2400" dirty="0" err="1"/>
                  <a:t>modulis</a:t>
                </a:r>
                <a:r>
                  <a:rPr lang="en-US" sz="2400" dirty="0"/>
                  <a:t>.</a:t>
                </a:r>
              </a:p>
              <a:p>
                <a:r>
                  <a:rPr lang="en-US" sz="2400" b="1" dirty="0" err="1"/>
                  <a:t>Apgalvojums</a:t>
                </a:r>
                <a:r>
                  <a:rPr lang="en-US" sz="2400" b="1" dirty="0"/>
                  <a:t>: </a:t>
                </a:r>
                <a:r>
                  <a:rPr lang="en-US" sz="2400" dirty="0" err="1"/>
                  <a:t>Jebkurš</a:t>
                </a:r>
                <a:r>
                  <a:rPr lang="en-US" sz="2400" dirty="0"/>
                  <a:t> </a:t>
                </a:r>
                <a:r>
                  <a:rPr lang="en-US" sz="2400" dirty="0" err="1"/>
                  <a:t>nepāru</a:t>
                </a:r>
                <a:r>
                  <a:rPr lang="en-US" sz="2400" dirty="0"/>
                  <a:t> </a:t>
                </a:r>
                <a:r>
                  <a:rPr lang="en-US" sz="2400" dirty="0" err="1"/>
                  <a:t>skaitļu</a:t>
                </a:r>
                <a:r>
                  <a:rPr lang="en-US" sz="2400" dirty="0"/>
                  <a:t> </a:t>
                </a:r>
                <a:r>
                  <a:rPr lang="en-US" sz="2400" dirty="0" err="1"/>
                  <a:t>kvadrāts</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sup>
                    </m:sSup>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1</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a:p>
                <a:r>
                  <a:rPr lang="en-US" sz="2400" b="1" dirty="0" err="1"/>
                  <a:t>Pierādījums</a:t>
                </a:r>
                <a:r>
                  <a:rPr lang="en-US" sz="2400" b="1" dirty="0"/>
                  <a:t>: </a:t>
                </a:r>
                <a:r>
                  <a:rPr lang="en-US" sz="2400" dirty="0" err="1"/>
                  <a:t>Apzīmējam</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=2</m:t>
                    </m:r>
                    <m:r>
                      <a:rPr lang="en-US" sz="2400" i="1" dirty="0" smtClean="0">
                        <a:latin typeface="Cambria Math" panose="02040503050406030204" pitchFamily="18" charset="0"/>
                      </a:rPr>
                      <m:t>𝑘</m:t>
                    </m:r>
                    <m:r>
                      <a:rPr lang="en-US" sz="2400" i="1" dirty="0" smtClean="0">
                        <a:latin typeface="Cambria Math" panose="02040503050406030204" pitchFamily="18" charset="0"/>
                      </a:rPr>
                      <m:t>+1</m:t>
                    </m:r>
                  </m:oMath>
                </a14:m>
                <a:r>
                  <a:rPr lang="en-US" sz="2400" dirty="0"/>
                  <a:t>. Tad </a:t>
                </a:r>
                <a14:m>
                  <m:oMath xmlns:m="http://schemas.openxmlformats.org/officeDocument/2006/math">
                    <m:sSup>
                      <m:sSupPr>
                        <m:ctrlPr>
                          <a:rPr lang="en-US" sz="2400" i="1" smtClean="0">
                            <a:latin typeface="Cambria Math" panose="02040503050406030204" pitchFamily="18" charset="0"/>
                          </a:rPr>
                        </m:ctrlPr>
                      </m:sSupPr>
                      <m:e>
                        <m:d>
                          <m:dPr>
                            <m:ctrlPr>
                              <a:rPr lang="en-US" sz="2400" i="1" smtClean="0">
                                <a:latin typeface="Cambria Math" panose="02040503050406030204" pitchFamily="18" charset="0"/>
                              </a:rPr>
                            </m:ctrlPr>
                          </m:dPr>
                          <m:e>
                            <m:r>
                              <a:rPr lang="lv-LV" sz="2400" b="0" i="1" smtClean="0">
                                <a:latin typeface="Cambria Math" panose="02040503050406030204" pitchFamily="18" charset="0"/>
                              </a:rPr>
                              <m:t>2</m:t>
                            </m:r>
                            <m:r>
                              <a:rPr lang="lv-LV" sz="2400" b="0" i="1" smtClean="0">
                                <a:latin typeface="Cambria Math" panose="02040503050406030204" pitchFamily="18" charset="0"/>
                              </a:rPr>
                              <m:t>𝑘</m:t>
                            </m:r>
                            <m:r>
                              <a:rPr lang="lv-LV" sz="2400" b="0" i="1" smtClean="0">
                                <a:latin typeface="Cambria Math" panose="02040503050406030204" pitchFamily="18" charset="0"/>
                              </a:rPr>
                              <m:t>+1</m:t>
                            </m:r>
                          </m:e>
                        </m:d>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sSup>
                      <m:sSupPr>
                        <m:ctrlPr>
                          <a:rPr lang="lv-LV" sz="2400" b="0" i="1" smtClean="0">
                            <a:latin typeface="Cambria Math" panose="02040503050406030204" pitchFamily="18" charset="0"/>
                          </a:rPr>
                        </m:ctrlPr>
                      </m:sSupPr>
                      <m:e>
                        <m:r>
                          <a:rPr lang="lv-LV" sz="2400" b="0" i="1" smtClean="0">
                            <a:latin typeface="Cambria Math" panose="02040503050406030204" pitchFamily="18" charset="0"/>
                          </a:rPr>
                          <m:t>𝑘</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+4</m:t>
                    </m:r>
                    <m:r>
                      <a:rPr lang="lv-LV" sz="2400" b="0" i="1" smtClean="0">
                        <a:latin typeface="Cambria Math" panose="02040503050406030204" pitchFamily="18" charset="0"/>
                      </a:rPr>
                      <m:t>𝑘</m:t>
                    </m:r>
                    <m:r>
                      <a:rPr lang="lv-LV" sz="2400" b="0" i="1" smtClean="0">
                        <a:latin typeface="Cambria Math" panose="02040503050406030204" pitchFamily="18" charset="0"/>
                      </a:rPr>
                      <m:t>+1=4</m:t>
                    </m:r>
                    <m:r>
                      <a:rPr lang="lv-LV" sz="2400" b="0" i="1" smtClean="0">
                        <a:latin typeface="Cambria Math" panose="02040503050406030204" pitchFamily="18" charset="0"/>
                      </a:rPr>
                      <m:t>𝑘</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𝑘</m:t>
                        </m:r>
                        <m:r>
                          <a:rPr lang="lv-LV" sz="2400" b="0" i="1" smtClean="0">
                            <a:latin typeface="Cambria Math" panose="02040503050406030204" pitchFamily="18" charset="0"/>
                          </a:rPr>
                          <m:t>+1</m:t>
                        </m:r>
                      </m:e>
                    </m:d>
                    <m:r>
                      <a:rPr lang="lv-LV" sz="2400" b="0" i="1" smtClean="0">
                        <a:latin typeface="Cambria Math" panose="02040503050406030204" pitchFamily="18" charset="0"/>
                      </a:rPr>
                      <m:t>+1</m:t>
                    </m:r>
                  </m:oMath>
                </a14:m>
                <a:r>
                  <a:rPr lang="en-US" sz="2400" dirty="0"/>
                  <a:t>. </a:t>
                </a:r>
                <a:r>
                  <a:rPr lang="en-US" sz="2400" dirty="0" err="1"/>
                  <a:t>Vismaz</a:t>
                </a:r>
                <a:r>
                  <a:rPr lang="en-US" sz="2400" dirty="0"/>
                  <a:t> </a:t>
                </a:r>
                <a:r>
                  <a:rPr lang="en-US" sz="2400" dirty="0" err="1"/>
                  <a:t>viens</a:t>
                </a:r>
                <a:r>
                  <a:rPr lang="en-US" sz="2400" dirty="0"/>
                  <a:t> no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 </a:t>
                </a:r>
                <a:r>
                  <a:rPr lang="en-US" sz="2400" dirty="0" err="1"/>
                  <a:t>tātad</a:t>
                </a:r>
                <a:r>
                  <a:rPr lang="en-US" sz="2400" dirty="0"/>
                  <a:t> </a:t>
                </a:r>
                <a:r>
                  <a:rPr lang="en-US" sz="2400" dirty="0" err="1"/>
                  <a:t>reizinājums</a:t>
                </a:r>
                <a:r>
                  <a:rPr lang="en-US" sz="2400" dirty="0"/>
                  <a:t> </a:t>
                </a:r>
                <a14:m>
                  <m:oMath xmlns:m="http://schemas.openxmlformats.org/officeDocument/2006/math">
                    <m:r>
                      <a:rPr lang="lv-LV" sz="2400" b="0" i="1" smtClean="0">
                        <a:latin typeface="Cambria Math" panose="02040503050406030204" pitchFamily="18" charset="0"/>
                      </a:rPr>
                      <m:t>𝑘</m:t>
                    </m:r>
                    <m:r>
                      <a:rPr lang="lv-LV" sz="2400" b="0" i="1" smtClean="0">
                        <a:latin typeface="Cambria Math" panose="02040503050406030204" pitchFamily="18" charset="0"/>
                      </a:rPr>
                      <m:t>(</m:t>
                    </m:r>
                    <m:r>
                      <a:rPr lang="lv-LV" sz="2400" b="0" i="1" smtClean="0">
                        <a:latin typeface="Cambria Math" panose="02040503050406030204" pitchFamily="18" charset="0"/>
                      </a:rPr>
                      <m:t>𝑘</m:t>
                    </m:r>
                    <m:r>
                      <a:rPr lang="lv-LV" sz="2400" b="0" i="1"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pāru</a:t>
                </a:r>
                <a:r>
                  <a:rPr lang="en-US" sz="2400" dirty="0"/>
                  <a:t> </a:t>
                </a:r>
                <a:r>
                  <a:rPr lang="en-US" sz="2400" dirty="0" err="1"/>
                  <a:t>skaitlis</a:t>
                </a:r>
                <a:r>
                  <a:rPr lang="en-US" sz="2400" dirty="0"/>
                  <a:t>. </a:t>
                </a:r>
                <a14:m>
                  <m:oMath xmlns:m="http://schemas.openxmlformats.org/officeDocument/2006/math">
                    <m:r>
                      <a:rPr lang="en-US" sz="2400" i="1" smtClean="0">
                        <a:latin typeface="Cambria Math" panose="02040503050406030204" pitchFamily="18" charset="0"/>
                        <a:ea typeface="Cambria Math" panose="02040503050406030204" pitchFamily="18" charset="0"/>
                      </a:rPr>
                      <m:t>∎</m:t>
                    </m:r>
                  </m:oMath>
                </a14:m>
                <a:endParaRPr lang="en-US" sz="2400" dirty="0"/>
              </a:p>
              <a:p>
                <a:r>
                  <a:rPr lang="en-US" sz="2400" dirty="0" err="1"/>
                  <a:t>Tātad</a:t>
                </a:r>
                <a:r>
                  <a:rPr lang="en-US" sz="2400" dirty="0"/>
                  <a:t> </a:t>
                </a:r>
                <a14:m>
                  <m:oMath xmlns:m="http://schemas.openxmlformats.org/officeDocument/2006/math">
                    <m:rad>
                      <m:radPr>
                        <m:ctrlPr>
                          <a:rPr lang="en-US" sz="2400" i="1">
                            <a:latin typeface="Cambria Math" panose="02040503050406030204" pitchFamily="18" charset="0"/>
                          </a:rPr>
                        </m:ctrlPr>
                      </m:radPr>
                      <m:deg>
                        <m:r>
                          <m:rPr>
                            <m:brk m:alnAt="7"/>
                          </m:rPr>
                          <a:rPr lang="lv-LV" sz="2400" i="1">
                            <a:latin typeface="Cambria Math" panose="02040503050406030204" pitchFamily="18" charset="0"/>
                          </a:rPr>
                          <m:t>3</m:t>
                        </m:r>
                      </m:deg>
                      <m:e>
                        <m:sSup>
                          <m:sSupPr>
                            <m:ctrlPr>
                              <a:rPr lang="en-US" sz="2400" i="1">
                                <a:latin typeface="Cambria Math" panose="02040503050406030204" pitchFamily="18" charset="0"/>
                              </a:rPr>
                            </m:ctrlPr>
                          </m:sSupPr>
                          <m:e>
                            <m:r>
                              <a:rPr lang="lv-LV" sz="2400" i="1">
                                <a:latin typeface="Cambria Math" panose="02040503050406030204" pitchFamily="18" charset="0"/>
                              </a:rPr>
                              <m:t>𝑝</m:t>
                            </m:r>
                          </m:e>
                          <m:sup>
                            <m:r>
                              <a:rPr lang="lv-LV" sz="2400" i="1">
                                <a:latin typeface="Cambria Math" panose="02040503050406030204" pitchFamily="18" charset="0"/>
                              </a:rPr>
                              <m:t>2</m:t>
                            </m:r>
                          </m:sup>
                        </m:sSup>
                        <m:r>
                          <a:rPr lang="lv-LV" sz="2400" i="1">
                            <a:latin typeface="Cambria Math" panose="02040503050406030204" pitchFamily="18" charset="0"/>
                          </a:rPr>
                          <m:t>+</m:t>
                        </m:r>
                        <m:r>
                          <a:rPr lang="lv-LV" sz="2400" b="0" i="1" smtClean="0">
                            <a:latin typeface="Cambria Math" panose="02040503050406030204" pitchFamily="18" charset="0"/>
                          </a:rPr>
                          <m:t>3</m:t>
                        </m:r>
                      </m:e>
                    </m:rad>
                  </m:oMath>
                </a14:m>
                <a:r>
                  <a:rPr lang="en-US" sz="2400" dirty="0"/>
                  <a:t> </a:t>
                </a:r>
                <a:r>
                  <a:rPr lang="en-US" sz="2400" dirty="0" err="1"/>
                  <a:t>nav</a:t>
                </a:r>
                <a:r>
                  <a:rPr lang="en-US" sz="2400" dirty="0"/>
                  <a:t> </a:t>
                </a:r>
                <a:r>
                  <a:rPr lang="en-US" sz="2400" dirty="0" err="1"/>
                  <a:t>vesels</a:t>
                </a:r>
                <a:r>
                  <a:rPr lang="en-US" sz="2400" dirty="0"/>
                  <a:t> </a:t>
                </a:r>
                <a:r>
                  <a:rPr lang="en-US" sz="2400" dirty="0" err="1"/>
                  <a:t>skaitlis</a:t>
                </a:r>
                <a:r>
                  <a:rPr lang="en-US" sz="2400" dirty="0"/>
                  <a:t>, 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+3=7</m:t>
                    </m:r>
                  </m:oMath>
                </a14:m>
                <a:r>
                  <a:rPr lang="en-US" sz="2400" dirty="0"/>
                  <a:t> (</a:t>
                </a:r>
                <a14:m>
                  <m:oMath xmlns:m="http://schemas.openxmlformats.org/officeDocument/2006/math">
                    <m:r>
                      <a:rPr lang="en-US" sz="2400" i="1" dirty="0" smtClean="0">
                        <a:latin typeface="Cambria Math" panose="02040503050406030204" pitchFamily="18" charset="0"/>
                      </a:rPr>
                      <m:t>𝑝</m:t>
                    </m:r>
                    <m:r>
                      <a:rPr lang="en-US" sz="2400" i="1" dirty="0" smtClean="0">
                        <a:latin typeface="Cambria Math" panose="02040503050406030204" pitchFamily="18" charset="0"/>
                      </a:rPr>
                      <m:t>=2</m:t>
                    </m:r>
                  </m:oMath>
                </a14:m>
                <a:r>
                  <a:rPr lang="en-US" sz="2400" dirty="0"/>
                  <a:t>) </a:t>
                </a:r>
                <a:r>
                  <a:rPr lang="en-US" sz="2400" dirty="0" err="1"/>
                  <a:t>vai</a:t>
                </a:r>
                <a:r>
                  <a:rPr lang="en-US" sz="2400" dirty="0"/>
                  <a:t> </a:t>
                </a:r>
                <a:r>
                  <a:rPr lang="en-US" sz="2400" dirty="0" err="1"/>
                  <a:t>arī</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2</m:t>
                        </m:r>
                      </m:sup>
                    </m:sSup>
                    <m:r>
                      <a:rPr lang="lv-LV" sz="2400" b="0" i="1" smtClean="0">
                        <a:latin typeface="Cambria Math" panose="02040503050406030204" pitchFamily="18" charset="0"/>
                      </a:rPr>
                      <m:t>+3</m:t>
                    </m:r>
                  </m:oMath>
                </a14:m>
                <a:r>
                  <a:rPr lang="en-US" sz="2400" dirty="0"/>
                  <a:t> </a:t>
                </a:r>
                <a:r>
                  <a:rPr lang="en-US" sz="2400" dirty="0" err="1"/>
                  <a:t>dod</a:t>
                </a:r>
                <a:r>
                  <a:rPr lang="en-US" sz="2400" dirty="0"/>
                  <a:t> </a:t>
                </a:r>
                <a:r>
                  <a:rPr lang="en-US" sz="2400" dirty="0" err="1"/>
                  <a:t>atlikumu</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a:t>
                </a:r>
                <a:r>
                  <a:rPr lang="en-US" sz="2400" dirty="0" err="1"/>
                  <a:t>dalot</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oMath>
                </a14:m>
                <a:r>
                  <a:rPr lang="en-US" sz="2400" dirty="0"/>
                  <a:t>, bet </a:t>
                </a:r>
                <a:r>
                  <a:rPr lang="en-US" sz="2400" dirty="0" err="1"/>
                  <a:t>nedalās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 </a:t>
                </a:r>
                <a:r>
                  <a:rPr lang="en-US" sz="2400" dirty="0" err="1"/>
                  <a:t>Tas</a:t>
                </a:r>
                <a:r>
                  <a:rPr lang="en-US" sz="2400" dirty="0"/>
                  <a:t> </a:t>
                </a:r>
                <a:r>
                  <a:rPr lang="en-US" sz="2400" dirty="0" err="1"/>
                  <a:t>nav</a:t>
                </a:r>
                <a:r>
                  <a:rPr lang="en-US" sz="2400" dirty="0"/>
                  <a:t> </a:t>
                </a:r>
                <a:r>
                  <a:rPr lang="en-US" sz="2400" dirty="0" err="1"/>
                  <a:t>iespējams</a:t>
                </a:r>
                <a:r>
                  <a:rPr lang="en-US" sz="2400" dirty="0"/>
                  <a:t>, jo </a:t>
                </a:r>
                <a:r>
                  <a:rPr lang="en-US" sz="2400" dirty="0" err="1"/>
                  <a:t>visu</a:t>
                </a:r>
                <a:r>
                  <a:rPr lang="en-US" sz="2400" dirty="0"/>
                  <a:t> </a:t>
                </a:r>
                <a:r>
                  <a:rPr lang="en-US" sz="2400" dirty="0" err="1"/>
                  <a:t>pāru</a:t>
                </a:r>
                <a:r>
                  <a:rPr lang="en-US" sz="2400" dirty="0"/>
                  <a:t> </a:t>
                </a:r>
                <a:r>
                  <a:rPr lang="en-US" sz="2400" dirty="0" err="1"/>
                  <a:t>skaitļu</a:t>
                </a:r>
                <a:r>
                  <a:rPr lang="en-US" sz="2400" dirty="0"/>
                  <a:t> </a:t>
                </a:r>
                <a:r>
                  <a:rPr lang="en-US" sz="2400" dirty="0" err="1"/>
                  <a:t>kubi</a:t>
                </a:r>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8</m:t>
                    </m:r>
                  </m:oMath>
                </a14:m>
                <a:r>
                  <a:rPr lang="en-US" sz="2400" dirty="0"/>
                  <a:t>.</a:t>
                </a:r>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1">
                <a:blip r:embed="rId2"/>
                <a:stretch>
                  <a:fillRect l="-2099" t="-2759" r="-2699" b="-12414"/>
                </a:stretch>
              </a:blipFill>
            </p:spPr>
            <p:txBody>
              <a:bodyPr/>
              <a:lstStyle/>
              <a:p>
                <a:r>
                  <a:rPr lang="en-US">
                    <a:noFill/>
                  </a:rPr>
                  <a:t> </a:t>
                </a:r>
                <a:endParaRPr lang="en-US">
                  <a:noFill/>
                </a:endParaRPr>
              </a:p>
            </p:txBody>
          </p:sp>
        </mc:Fallback>
      </mc:AlternateContent>
      <p:sp>
        <p:nvSpPr>
          <p:cNvPr id="3" name="Title 2"/>
          <p:cNvSpPr>
            <a:spLocks noGrp="1"/>
          </p:cNvSpPr>
          <p:nvPr>
            <p:ph type="title"/>
          </p:nvPr>
        </p:nvSpPr>
        <p:spPr/>
        <p:txBody>
          <a:bodyPr/>
          <a:lstStyle/>
          <a:p>
            <a:r>
              <a:rPr lang="en-US" sz="2400" dirty="0" err="1" smtClean="0"/>
              <a:t>Atrisinājums</a:t>
            </a:r>
            <a:r>
              <a:rPr lang="en-US" sz="2400" dirty="0" smtClean="0"/>
              <a:t> </a:t>
            </a:r>
            <a:r>
              <a:rPr lang="en-US" sz="2400" dirty="0"/>
              <a:t>– 2</a:t>
            </a:r>
          </a:p>
        </p:txBody>
      </p:sp>
    </p:spTree>
    <p:extLst>
      <p:ext uri="{BB962C8B-B14F-4D97-AF65-F5344CB8AC3E}">
        <p14:creationId xmlns:p14="http://schemas.microsoft.com/office/powerpoint/2010/main" val="18262966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1"/>
          </p:nvPr>
        </p:nvSpPr>
        <p:spPr/>
        <p:txBody>
          <a:bodyPr/>
          <a:lstStyle/>
          <a:p>
            <a:endParaRPr lang="lv-LV"/>
          </a:p>
        </p:txBody>
      </p:sp>
      <p:sp>
        <p:nvSpPr>
          <p:cNvPr id="5" name="Title 4"/>
          <p:cNvSpPr>
            <a:spLocks noGrp="1"/>
          </p:cNvSpPr>
          <p:nvPr>
            <p:ph type="title"/>
          </p:nvPr>
        </p:nvSpPr>
        <p:spPr/>
        <p:txBody>
          <a:bodyPr/>
          <a:lstStyle/>
          <a:p>
            <a:r>
              <a:rPr lang="lv-LV" dirty="0"/>
              <a:t>Eilera </a:t>
            </a:r>
            <a:r>
              <a:rPr lang="lv-LV" dirty="0" smtClean="0"/>
              <a:t>funkcija un Eilera teorēma</a:t>
            </a:r>
            <a:endParaRPr lang="en-US" dirty="0"/>
          </a:p>
        </p:txBody>
      </p:sp>
    </p:spTree>
    <p:extLst>
      <p:ext uri="{BB962C8B-B14F-4D97-AF65-F5344CB8AC3E}">
        <p14:creationId xmlns:p14="http://schemas.microsoft.com/office/powerpoint/2010/main" val="88880755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385975" y="754380"/>
            <a:ext cx="3832860" cy="3684270"/>
          </a:xfrm>
          <a:prstGeom prst="rect">
            <a:avLst/>
          </a:prstGeom>
          <a:noFill/>
          <a:ln>
            <a:solidFill>
              <a:schemeClr val="tx2"/>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4642886" y="758505"/>
                <a:ext cx="4161388" cy="3680145"/>
              </a:xfrm>
            </p:spPr>
            <p:txBody>
              <a:bodyPr>
                <a:noAutofit/>
              </a:bodyPr>
              <a:lstStyle/>
              <a:p>
                <a:r>
                  <a:rPr lang="lv-LV" sz="2000" b="1" dirty="0" smtClean="0"/>
                  <a:t>Piemērs: </a:t>
                </a:r>
                <a:r>
                  <a:rPr lang="lv-LV" sz="2000" dirty="0" smtClean="0"/>
                  <a:t>Cik </a:t>
                </a:r>
                <a:r>
                  <a:rPr lang="lv-LV" sz="2000" dirty="0"/>
                  <a:t>no veselajiem skaitļiem intervālā </a:t>
                </a:r>
                <a14:m>
                  <m:oMath xmlns:m="http://schemas.openxmlformats.org/officeDocument/2006/math">
                    <m:r>
                      <a:rPr lang="lv-LV" sz="2000" i="1" dirty="0" smtClean="0">
                        <a:latin typeface="Cambria Math" panose="02040503050406030204" pitchFamily="18" charset="0"/>
                      </a:rPr>
                      <m:t>[1;</m:t>
                    </m:r>
                    <m:r>
                      <a:rPr lang="lv-LV" sz="2000" b="0" i="1" dirty="0" smtClean="0">
                        <a:latin typeface="Cambria Math" panose="02040503050406030204" pitchFamily="18" charset="0"/>
                      </a:rPr>
                      <m:t>210</m:t>
                    </m:r>
                    <m:r>
                      <a:rPr lang="lv-LV" sz="2000" i="1" dirty="0" smtClean="0">
                        <a:latin typeface="Cambria Math" panose="02040503050406030204" pitchFamily="18" charset="0"/>
                      </a:rPr>
                      <m:t>]</m:t>
                    </m:r>
                  </m:oMath>
                </a14:m>
                <a:r>
                  <a:rPr lang="lv-LV" sz="2000" dirty="0"/>
                  <a:t> ir tādi, kas nedalās ne ar </a:t>
                </a:r>
                <a14:m>
                  <m:oMath xmlns:m="http://schemas.openxmlformats.org/officeDocument/2006/math">
                    <m:r>
                      <a:rPr lang="lv-LV" sz="2000" i="1" dirty="0" smtClean="0">
                        <a:latin typeface="Cambria Math" panose="02040503050406030204" pitchFamily="18" charset="0"/>
                      </a:rPr>
                      <m:t>2</m:t>
                    </m:r>
                  </m:oMath>
                </a14:m>
                <a:r>
                  <a:rPr lang="lv-LV" sz="2000" dirty="0"/>
                  <a:t>, ne ar </a:t>
                </a:r>
                <a14:m>
                  <m:oMath xmlns:m="http://schemas.openxmlformats.org/officeDocument/2006/math">
                    <m:r>
                      <a:rPr lang="lv-LV" sz="2000" i="1" dirty="0" smtClean="0">
                        <a:latin typeface="Cambria Math" panose="02040503050406030204" pitchFamily="18" charset="0"/>
                      </a:rPr>
                      <m:t>3</m:t>
                    </m:r>
                  </m:oMath>
                </a14:m>
                <a:r>
                  <a:rPr lang="lv-LV" sz="2000" dirty="0"/>
                  <a:t>, ne ar </a:t>
                </a:r>
                <a14:m>
                  <m:oMath xmlns:m="http://schemas.openxmlformats.org/officeDocument/2006/math">
                    <m:r>
                      <a:rPr lang="lv-LV" sz="2000" i="1" dirty="0" smtClean="0">
                        <a:latin typeface="Cambria Math" panose="02040503050406030204" pitchFamily="18" charset="0"/>
                      </a:rPr>
                      <m:t>5</m:t>
                    </m:r>
                  </m:oMath>
                </a14:m>
                <a:r>
                  <a:rPr lang="lv-LV" sz="2000" dirty="0"/>
                  <a:t>, ne ar </a:t>
                </a:r>
                <a14:m>
                  <m:oMath xmlns:m="http://schemas.openxmlformats.org/officeDocument/2006/math">
                    <m:r>
                      <a:rPr lang="lv-LV" sz="2000" i="1" dirty="0" smtClean="0">
                        <a:latin typeface="Cambria Math" panose="02040503050406030204" pitchFamily="18" charset="0"/>
                      </a:rPr>
                      <m:t>7</m:t>
                    </m:r>
                  </m:oMath>
                </a14:m>
                <a:r>
                  <a:rPr lang="lv-LV" sz="2000" dirty="0" smtClean="0"/>
                  <a:t>?  </a:t>
                </a:r>
                <a:br>
                  <a:rPr lang="lv-LV" sz="2000" dirty="0" smtClean="0"/>
                </a:br>
                <a:r>
                  <a:rPr lang="lv-LV" sz="2000" dirty="0" smtClean="0"/>
                  <a:t>(Cik daļas </a:t>
                </a:r>
                <a14:m>
                  <m:oMath xmlns:m="http://schemas.openxmlformats.org/officeDocument/2006/math">
                    <m:f>
                      <m:fPr>
                        <m:ctrlPr>
                          <a:rPr lang="lv-LV" sz="2000" i="1" dirty="0" smtClean="0">
                            <a:latin typeface="Cambria Math" panose="02040503050406030204" pitchFamily="18" charset="0"/>
                          </a:rPr>
                        </m:ctrlPr>
                      </m:fPr>
                      <m:num>
                        <m:r>
                          <a:rPr lang="lv-LV" sz="2000" b="0" i="1" dirty="0" smtClean="0">
                            <a:latin typeface="Cambria Math" panose="02040503050406030204" pitchFamily="18" charset="0"/>
                          </a:rPr>
                          <m:t>𝑘</m:t>
                        </m:r>
                      </m:num>
                      <m:den>
                        <m:r>
                          <a:rPr lang="lv-LV" sz="2000" b="0" i="1" dirty="0" smtClean="0">
                            <a:latin typeface="Cambria Math" panose="02040503050406030204" pitchFamily="18" charset="0"/>
                          </a:rPr>
                          <m:t>210</m:t>
                        </m:r>
                      </m:den>
                    </m:f>
                  </m:oMath>
                </a14:m>
                <a:r>
                  <a:rPr lang="lv-LV" sz="2000" dirty="0" smtClean="0"/>
                  <a:t> ir nesaīsināmas?)</a:t>
                </a:r>
              </a:p>
              <a:p>
                <a:endParaRPr lang="lv-LV" sz="2000" dirty="0" smtClean="0"/>
              </a:p>
              <a:p>
                <a:pPr marL="342900" indent="-342900">
                  <a:buFont typeface="Arial" panose="020B0604020202020204" pitchFamily="34" charset="0"/>
                  <a:buChar char="•"/>
                </a:pPr>
                <a:r>
                  <a:rPr lang="lv-LV" sz="2000" dirty="0" smtClean="0"/>
                  <a:t>Skaitļu piemēri apgabalā ar zilo bumbulīti?</a:t>
                </a:r>
              </a:p>
              <a:p>
                <a:pPr marL="342900" indent="-342900">
                  <a:buFont typeface="Arial" panose="020B0604020202020204" pitchFamily="34" charset="0"/>
                  <a:buChar char="•"/>
                </a:pPr>
                <a:r>
                  <a:rPr lang="lv-LV" sz="2000" dirty="0" smtClean="0"/>
                  <a:t>Cik ir pelēkā un zaļā ovāla šķēlumā?</a:t>
                </a:r>
              </a:p>
              <a:p>
                <a:pPr marL="342900" indent="-342900">
                  <a:buFont typeface="Arial" panose="020B0604020202020204" pitchFamily="34" charset="0"/>
                  <a:buChar char="•"/>
                </a:pPr>
                <a:r>
                  <a:rPr lang="lv-LV" sz="2000" dirty="0" smtClean="0"/>
                  <a:t>Cik ir ārpus visiem ovāliem?</a:t>
                </a:r>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4642886" y="758505"/>
                <a:ext cx="4161388" cy="3680145"/>
              </a:xfrm>
              <a:blipFill>
                <a:blip r:embed="rId3"/>
                <a:stretch>
                  <a:fillRect l="-3812" t="-1987" r="-4839" b="-5795"/>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Ieslēgšanas-izslēgšanas princips</a:t>
            </a:r>
            <a:endParaRPr lang="en-US" dirty="0"/>
          </a:p>
        </p:txBody>
      </p:sp>
      <p:pic>
        <p:nvPicPr>
          <p:cNvPr id="5" name="Picture 4"/>
          <p:cNvPicPr>
            <a:picLocks noChangeAspect="1"/>
          </p:cNvPicPr>
          <p:nvPr/>
        </p:nvPicPr>
        <p:blipFill>
          <a:blip r:embed="rId4"/>
          <a:stretch>
            <a:fillRect/>
          </a:stretch>
        </p:blipFill>
        <p:spPr>
          <a:xfrm>
            <a:off x="810026" y="1211580"/>
            <a:ext cx="3043297" cy="2541477"/>
          </a:xfrm>
          <a:prstGeom prst="rect">
            <a:avLst/>
          </a:prstGeom>
        </p:spPr>
      </p:pic>
      <p:sp>
        <p:nvSpPr>
          <p:cNvPr id="3" name="TextBox 2"/>
          <p:cNvSpPr txBox="1"/>
          <p:nvPr/>
        </p:nvSpPr>
        <p:spPr>
          <a:xfrm>
            <a:off x="1468463" y="4392835"/>
            <a:ext cx="1321837" cy="369332"/>
          </a:xfrm>
          <a:prstGeom prst="rect">
            <a:avLst/>
          </a:prstGeom>
          <a:noFill/>
        </p:spPr>
        <p:txBody>
          <a:bodyPr wrap="none" rtlCol="0">
            <a:spAutoFit/>
          </a:bodyPr>
          <a:lstStyle/>
          <a:p>
            <a:r>
              <a:rPr lang="lv-LV" dirty="0" smtClean="0">
                <a:solidFill>
                  <a:schemeClr val="tx2"/>
                </a:solidFill>
              </a:rPr>
              <a:t>Visi [1;210]</a:t>
            </a:r>
            <a:endParaRPr lang="lv-LV" dirty="0">
              <a:solidFill>
                <a:schemeClr val="tx2"/>
              </a:solidFill>
            </a:endParaRPr>
          </a:p>
        </p:txBody>
      </p:sp>
      <p:cxnSp>
        <p:nvCxnSpPr>
          <p:cNvPr id="8" name="Straight Arrow Connector 7"/>
          <p:cNvCxnSpPr/>
          <p:nvPr/>
        </p:nvCxnSpPr>
        <p:spPr>
          <a:xfrm flipV="1">
            <a:off x="673768" y="3080084"/>
            <a:ext cx="768345" cy="672973"/>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358603" y="3753057"/>
            <a:ext cx="1236236" cy="369332"/>
          </a:xfrm>
          <a:prstGeom prst="rect">
            <a:avLst/>
          </a:prstGeom>
          <a:noFill/>
        </p:spPr>
        <p:txBody>
          <a:bodyPr wrap="none" rtlCol="0">
            <a:spAutoFit/>
          </a:bodyPr>
          <a:lstStyle/>
          <a:p>
            <a:r>
              <a:rPr lang="lv-LV" dirty="0" smtClean="0">
                <a:solidFill>
                  <a:schemeClr val="tx2"/>
                </a:solidFill>
              </a:rPr>
              <a:t>Dalās ar 2</a:t>
            </a:r>
            <a:endParaRPr lang="lv-LV" dirty="0">
              <a:solidFill>
                <a:schemeClr val="tx2"/>
              </a:solidFill>
            </a:endParaRPr>
          </a:p>
        </p:txBody>
      </p:sp>
      <p:cxnSp>
        <p:nvCxnSpPr>
          <p:cNvPr id="10" name="Straight Arrow Connector 9"/>
          <p:cNvCxnSpPr/>
          <p:nvPr/>
        </p:nvCxnSpPr>
        <p:spPr>
          <a:xfrm flipH="1" flipV="1">
            <a:off x="3015158" y="3223229"/>
            <a:ext cx="505237" cy="59775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2" name="TextBox 11"/>
          <p:cNvSpPr txBox="1"/>
          <p:nvPr/>
        </p:nvSpPr>
        <p:spPr>
          <a:xfrm>
            <a:off x="3000719" y="3852302"/>
            <a:ext cx="1236236" cy="369332"/>
          </a:xfrm>
          <a:prstGeom prst="rect">
            <a:avLst/>
          </a:prstGeom>
          <a:noFill/>
        </p:spPr>
        <p:txBody>
          <a:bodyPr wrap="none" rtlCol="0">
            <a:spAutoFit/>
          </a:bodyPr>
          <a:lstStyle/>
          <a:p>
            <a:r>
              <a:rPr lang="lv-LV" dirty="0" smtClean="0">
                <a:solidFill>
                  <a:schemeClr val="tx2"/>
                </a:solidFill>
              </a:rPr>
              <a:t>Dalās ar 3</a:t>
            </a:r>
            <a:endParaRPr lang="lv-LV" dirty="0">
              <a:solidFill>
                <a:schemeClr val="tx2"/>
              </a:solidFill>
            </a:endParaRPr>
          </a:p>
        </p:txBody>
      </p:sp>
      <p:cxnSp>
        <p:nvCxnSpPr>
          <p:cNvPr id="13" name="Straight Arrow Connector 12"/>
          <p:cNvCxnSpPr/>
          <p:nvPr/>
        </p:nvCxnSpPr>
        <p:spPr>
          <a:xfrm flipH="1">
            <a:off x="3137836" y="1211580"/>
            <a:ext cx="259882" cy="34771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16" name="TextBox 15"/>
          <p:cNvSpPr txBox="1"/>
          <p:nvPr/>
        </p:nvSpPr>
        <p:spPr>
          <a:xfrm>
            <a:off x="2890374" y="842248"/>
            <a:ext cx="1236236" cy="369332"/>
          </a:xfrm>
          <a:prstGeom prst="rect">
            <a:avLst/>
          </a:prstGeom>
          <a:noFill/>
        </p:spPr>
        <p:txBody>
          <a:bodyPr wrap="none" rtlCol="0">
            <a:spAutoFit/>
          </a:bodyPr>
          <a:lstStyle/>
          <a:p>
            <a:r>
              <a:rPr lang="lv-LV" dirty="0" smtClean="0">
                <a:solidFill>
                  <a:schemeClr val="tx2"/>
                </a:solidFill>
              </a:rPr>
              <a:t>Dalās ar 7</a:t>
            </a:r>
            <a:endParaRPr lang="lv-LV" dirty="0">
              <a:solidFill>
                <a:schemeClr val="tx2"/>
              </a:solidFill>
            </a:endParaRPr>
          </a:p>
        </p:txBody>
      </p:sp>
      <p:sp>
        <p:nvSpPr>
          <p:cNvPr id="17" name="TextBox 16"/>
          <p:cNvSpPr txBox="1"/>
          <p:nvPr/>
        </p:nvSpPr>
        <p:spPr>
          <a:xfrm>
            <a:off x="823995" y="796910"/>
            <a:ext cx="1236236" cy="369332"/>
          </a:xfrm>
          <a:prstGeom prst="rect">
            <a:avLst/>
          </a:prstGeom>
          <a:noFill/>
        </p:spPr>
        <p:txBody>
          <a:bodyPr wrap="none" rtlCol="0">
            <a:spAutoFit/>
          </a:bodyPr>
          <a:lstStyle/>
          <a:p>
            <a:r>
              <a:rPr lang="lv-LV" dirty="0" smtClean="0">
                <a:solidFill>
                  <a:schemeClr val="tx2"/>
                </a:solidFill>
              </a:rPr>
              <a:t>Dalās ar 5</a:t>
            </a:r>
            <a:endParaRPr lang="lv-LV" dirty="0">
              <a:solidFill>
                <a:schemeClr val="tx2"/>
              </a:solidFill>
            </a:endParaRPr>
          </a:p>
        </p:txBody>
      </p:sp>
      <p:cxnSp>
        <p:nvCxnSpPr>
          <p:cNvPr id="18" name="Straight Arrow Connector 17"/>
          <p:cNvCxnSpPr/>
          <p:nvPr/>
        </p:nvCxnSpPr>
        <p:spPr>
          <a:xfrm>
            <a:off x="1169469" y="1143676"/>
            <a:ext cx="550790" cy="41561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22" name="Oval 21"/>
          <p:cNvSpPr/>
          <p:nvPr/>
        </p:nvSpPr>
        <p:spPr>
          <a:xfrm>
            <a:off x="1720259" y="2184935"/>
            <a:ext cx="195168" cy="202130"/>
          </a:xfrm>
          <a:prstGeom prst="ellipse">
            <a:avLst/>
          </a:prstGeom>
          <a:gradFill>
            <a:gsLst>
              <a:gs pos="0">
                <a:schemeClr val="accent4">
                  <a:lumMod val="60000"/>
                  <a:lumOff val="40000"/>
                </a:schemeClr>
              </a:gs>
              <a:gs pos="100000">
                <a:schemeClr val="accent4">
                  <a:lumMod val="75000"/>
                </a:schemeClr>
              </a:gs>
            </a:gsLst>
          </a:gra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Tree>
    <p:extLst>
      <p:ext uri="{BB962C8B-B14F-4D97-AF65-F5344CB8AC3E}">
        <p14:creationId xmlns:p14="http://schemas.microsoft.com/office/powerpoint/2010/main" val="302649375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Ieslēgšanas-izslēgšanas princips</a:t>
            </a:r>
            <a:endParaRPr lang="en-US" dirty="0"/>
          </a:p>
        </p:txBody>
      </p:sp>
      <p:pic>
        <p:nvPicPr>
          <p:cNvPr id="9" name="Picture 8"/>
          <p:cNvPicPr>
            <a:picLocks noChangeAspect="1"/>
          </p:cNvPicPr>
          <p:nvPr/>
        </p:nvPicPr>
        <p:blipFill>
          <a:blip r:embed="rId3"/>
          <a:stretch>
            <a:fillRect/>
          </a:stretch>
        </p:blipFill>
        <p:spPr>
          <a:xfrm>
            <a:off x="83431" y="2773697"/>
            <a:ext cx="8977138" cy="403895"/>
          </a:xfrm>
          <a:prstGeom prst="rect">
            <a:avLst/>
          </a:prstGeom>
        </p:spPr>
      </p:pic>
      <p:pic>
        <p:nvPicPr>
          <p:cNvPr id="10" name="Picture 9"/>
          <p:cNvPicPr>
            <a:picLocks noChangeAspect="1"/>
          </p:cNvPicPr>
          <p:nvPr/>
        </p:nvPicPr>
        <p:blipFill>
          <a:blip r:embed="rId4"/>
          <a:stretch>
            <a:fillRect/>
          </a:stretch>
        </p:blipFill>
        <p:spPr>
          <a:xfrm>
            <a:off x="876386" y="563749"/>
            <a:ext cx="3642676" cy="388654"/>
          </a:xfrm>
          <a:prstGeom prst="rect">
            <a:avLst/>
          </a:prstGeom>
        </p:spPr>
      </p:pic>
      <p:pic>
        <p:nvPicPr>
          <p:cNvPr id="11" name="Picture 10"/>
          <p:cNvPicPr>
            <a:picLocks noChangeAspect="1"/>
          </p:cNvPicPr>
          <p:nvPr/>
        </p:nvPicPr>
        <p:blipFill>
          <a:blip r:embed="rId5"/>
          <a:stretch>
            <a:fillRect/>
          </a:stretch>
        </p:blipFill>
        <p:spPr>
          <a:xfrm>
            <a:off x="1522066" y="1074272"/>
            <a:ext cx="1978090" cy="1226332"/>
          </a:xfrm>
          <a:prstGeom prst="rect">
            <a:avLst/>
          </a:prstGeom>
        </p:spPr>
      </p:pic>
      <p:pic>
        <p:nvPicPr>
          <p:cNvPr id="12" name="Picture 11"/>
          <p:cNvPicPr>
            <a:picLocks noChangeAspect="1"/>
          </p:cNvPicPr>
          <p:nvPr/>
        </p:nvPicPr>
        <p:blipFill>
          <a:blip r:embed="rId6"/>
          <a:stretch>
            <a:fillRect/>
          </a:stretch>
        </p:blipFill>
        <p:spPr>
          <a:xfrm>
            <a:off x="3312367" y="3230304"/>
            <a:ext cx="2065253" cy="1653079"/>
          </a:xfrm>
          <a:prstGeom prst="rect">
            <a:avLst/>
          </a:prstGeom>
        </p:spPr>
      </p:pic>
      <p:sp>
        <p:nvSpPr>
          <p:cNvPr id="2" name="Rectangle 1"/>
          <p:cNvSpPr/>
          <p:nvPr/>
        </p:nvSpPr>
        <p:spPr>
          <a:xfrm>
            <a:off x="1115448" y="956490"/>
            <a:ext cx="2791326" cy="1482789"/>
          </a:xfrm>
          <a:prstGeom prst="rect">
            <a:avLst/>
          </a:prstGeom>
          <a:noFill/>
          <a:ln w="25400"/>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4" name="TextBox 3"/>
          <p:cNvSpPr txBox="1"/>
          <p:nvPr/>
        </p:nvSpPr>
        <p:spPr>
          <a:xfrm>
            <a:off x="4312116" y="1005115"/>
            <a:ext cx="3262432" cy="1477328"/>
          </a:xfrm>
          <a:prstGeom prst="rect">
            <a:avLst/>
          </a:prstGeom>
          <a:noFill/>
        </p:spPr>
        <p:txBody>
          <a:bodyPr wrap="none" rtlCol="0">
            <a:spAutoFit/>
          </a:bodyPr>
          <a:lstStyle/>
          <a:p>
            <a:r>
              <a:rPr lang="lv-LV" i="1" dirty="0" smtClean="0">
                <a:solidFill>
                  <a:schemeClr val="tx2"/>
                </a:solidFill>
              </a:rPr>
              <a:t>Skolā ir 1000 bērni. </a:t>
            </a:r>
          </a:p>
          <a:p>
            <a:r>
              <a:rPr lang="lv-LV" i="1" dirty="0">
                <a:solidFill>
                  <a:schemeClr val="tx2"/>
                </a:solidFill>
              </a:rPr>
              <a:t>3</a:t>
            </a:r>
            <a:r>
              <a:rPr lang="lv-LV" i="1" dirty="0" smtClean="0">
                <a:solidFill>
                  <a:schemeClr val="tx2"/>
                </a:solidFill>
              </a:rPr>
              <a:t>00 mācās vācu val. </a:t>
            </a:r>
          </a:p>
          <a:p>
            <a:r>
              <a:rPr lang="lv-LV" i="1" dirty="0" smtClean="0">
                <a:solidFill>
                  <a:schemeClr val="tx2"/>
                </a:solidFill>
              </a:rPr>
              <a:t>250 mācās franču val.</a:t>
            </a:r>
          </a:p>
          <a:p>
            <a:r>
              <a:rPr lang="lv-LV" i="1" dirty="0" smtClean="0">
                <a:solidFill>
                  <a:schemeClr val="tx2"/>
                </a:solidFill>
              </a:rPr>
              <a:t>150 mācās abas.</a:t>
            </a:r>
          </a:p>
          <a:p>
            <a:r>
              <a:rPr lang="lv-LV" i="1" dirty="0" smtClean="0">
                <a:solidFill>
                  <a:schemeClr val="tx2"/>
                </a:solidFill>
              </a:rPr>
              <a:t>Cik daudzi nemācās nevienu?</a:t>
            </a:r>
            <a:endParaRPr lang="lv-LV" i="1" dirty="0">
              <a:solidFill>
                <a:schemeClr val="tx2"/>
              </a:solidFill>
            </a:endParaRPr>
          </a:p>
        </p:txBody>
      </p:sp>
    </p:spTree>
    <p:extLst>
      <p:ext uri="{BB962C8B-B14F-4D97-AF65-F5344CB8AC3E}">
        <p14:creationId xmlns:p14="http://schemas.microsoft.com/office/powerpoint/2010/main" val="100684158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85000" lnSpcReduction="10000"/>
              </a:bodyPr>
              <a:lstStyle/>
              <a:p>
                <a:r>
                  <a:rPr lang="lv-LV" dirty="0" smtClean="0"/>
                  <a:t>Cik </a:t>
                </a:r>
                <a:r>
                  <a:rPr lang="lv-LV" dirty="0"/>
                  <a:t>no veselajiem skaitļiem intervālā </a:t>
                </a:r>
                <a14:m>
                  <m:oMath xmlns:m="http://schemas.openxmlformats.org/officeDocument/2006/math">
                    <m:r>
                      <a:rPr lang="lv-LV" i="1" dirty="0">
                        <a:latin typeface="Cambria Math" panose="02040503050406030204" pitchFamily="18" charset="0"/>
                      </a:rPr>
                      <m:t>[1;210]</m:t>
                    </m:r>
                  </m:oMath>
                </a14:m>
                <a:r>
                  <a:rPr lang="lv-LV" dirty="0"/>
                  <a:t> ir tādi, kas nedalās ne ar </a:t>
                </a:r>
                <a14:m>
                  <m:oMath xmlns:m="http://schemas.openxmlformats.org/officeDocument/2006/math">
                    <m:r>
                      <a:rPr lang="lv-LV" i="1" dirty="0">
                        <a:latin typeface="Cambria Math" panose="02040503050406030204" pitchFamily="18" charset="0"/>
                      </a:rPr>
                      <m:t>2</m:t>
                    </m:r>
                  </m:oMath>
                </a14:m>
                <a:r>
                  <a:rPr lang="lv-LV" dirty="0"/>
                  <a:t>, ne ar </a:t>
                </a:r>
                <a14:m>
                  <m:oMath xmlns:m="http://schemas.openxmlformats.org/officeDocument/2006/math">
                    <m:r>
                      <a:rPr lang="lv-LV" i="1" dirty="0">
                        <a:latin typeface="Cambria Math" panose="02040503050406030204" pitchFamily="18" charset="0"/>
                      </a:rPr>
                      <m:t>3</m:t>
                    </m:r>
                  </m:oMath>
                </a14:m>
                <a:r>
                  <a:rPr lang="lv-LV" dirty="0"/>
                  <a:t>, ne ar </a:t>
                </a:r>
                <a14:m>
                  <m:oMath xmlns:m="http://schemas.openxmlformats.org/officeDocument/2006/math">
                    <m:r>
                      <a:rPr lang="lv-LV" i="1" dirty="0">
                        <a:latin typeface="Cambria Math" panose="02040503050406030204" pitchFamily="18" charset="0"/>
                      </a:rPr>
                      <m:t>5</m:t>
                    </m:r>
                  </m:oMath>
                </a14:m>
                <a:r>
                  <a:rPr lang="lv-LV" dirty="0"/>
                  <a:t>, ne ar </a:t>
                </a:r>
                <a14:m>
                  <m:oMath xmlns:m="http://schemas.openxmlformats.org/officeDocument/2006/math">
                    <m:r>
                      <a:rPr lang="lv-LV" i="1" dirty="0">
                        <a:latin typeface="Cambria Math" panose="02040503050406030204" pitchFamily="18" charset="0"/>
                      </a:rPr>
                      <m:t>7</m:t>
                    </m:r>
                  </m:oMath>
                </a14:m>
                <a:r>
                  <a:rPr lang="lv-LV" dirty="0" smtClean="0"/>
                  <a:t>?</a:t>
                </a:r>
              </a:p>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210−</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2</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5</m:t>
                          </m:r>
                        </m:den>
                      </m:f>
                      <m:r>
                        <a:rPr lang="lv-LV" b="0" i="1" dirty="0" smtClean="0">
                          <a:latin typeface="Cambria Math" panose="02040503050406030204" pitchFamily="18" charset="0"/>
                        </a:rPr>
                        <m:t>−</m:t>
                      </m:r>
                      <m:f>
                        <m:fPr>
                          <m:ctrlPr>
                            <a:rPr lang="lv-LV" b="0" i="1" dirty="0" smtClean="0">
                              <a:latin typeface="Cambria Math" panose="02040503050406030204" pitchFamily="18" charset="0"/>
                            </a:rPr>
                          </m:ctrlPr>
                        </m:fPr>
                        <m:num>
                          <m:r>
                            <a:rPr lang="lv-LV" b="0" i="1" dirty="0" smtClean="0">
                              <a:latin typeface="Cambria Math" panose="02040503050406030204" pitchFamily="18" charset="0"/>
                            </a:rPr>
                            <m:t>210</m:t>
                          </m:r>
                        </m:num>
                        <m:den>
                          <m:r>
                            <a:rPr lang="lv-LV" b="0" i="1" dirty="0" smtClean="0">
                              <a:latin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3</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3</m:t>
                          </m:r>
                          <m:r>
                            <a:rPr lang="lv-LV" b="0" i="1" dirty="0" smtClean="0">
                              <a:latin typeface="Cambria Math" panose="02040503050406030204" pitchFamily="18" charset="0"/>
                              <a:ea typeface="Cambria Math" panose="02040503050406030204" pitchFamily="18" charset="0"/>
                            </a:rPr>
                            <m:t>∙5</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i="1" dirty="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5</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3</m:t>
                          </m:r>
                          <m:r>
                            <a:rPr lang="lv-LV" i="1" dirty="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2</m:t>
                          </m:r>
                          <m:r>
                            <a:rPr lang="lv-LV"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5</m:t>
                          </m:r>
                          <m:r>
                            <a:rPr lang="lv-LV" i="1" dirty="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m:t>
                          </m:r>
                          <m:r>
                            <a:rPr lang="lv-LV" b="0" i="1" dirty="0" smtClean="0">
                              <a:latin typeface="Cambria Math" panose="02040503050406030204" pitchFamily="18" charset="0"/>
                              <a:ea typeface="Cambria Math" panose="02040503050406030204" pitchFamily="18" charset="0"/>
                            </a:rPr>
                            <m:t>7</m:t>
                          </m:r>
                        </m:den>
                      </m:f>
                      <m:r>
                        <a:rPr lang="lv-LV" b="0" i="1" dirty="0" smtClean="0">
                          <a:latin typeface="Cambria Math" panose="02040503050406030204" pitchFamily="18" charset="0"/>
                        </a:rPr>
                        <m:t>+</m:t>
                      </m:r>
                    </m:oMath>
                  </m:oMathPara>
                </a14:m>
                <a:endParaRPr lang="lv-LV" b="0" dirty="0" smtClean="0"/>
              </a:p>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f>
                        <m:fPr>
                          <m:ctrlPr>
                            <a:rPr lang="lv-LV" i="1" dirty="0">
                              <a:latin typeface="Cambria Math" panose="02040503050406030204" pitchFamily="18" charset="0"/>
                            </a:rPr>
                          </m:ctrlPr>
                        </m:fPr>
                        <m:num>
                          <m:r>
                            <a:rPr lang="lv-LV" i="1" dirty="0">
                              <a:latin typeface="Cambria Math" panose="02040503050406030204" pitchFamily="18" charset="0"/>
                            </a:rPr>
                            <m:t>210</m:t>
                          </m:r>
                        </m:num>
                        <m:den>
                          <m:r>
                            <a:rPr lang="lv-LV" b="0" i="1" dirty="0" smtClean="0">
                              <a:latin typeface="Cambria Math" panose="02040503050406030204" pitchFamily="18" charset="0"/>
                            </a:rPr>
                            <m:t>2</m:t>
                          </m:r>
                          <m:r>
                            <a:rPr lang="lv-LV" i="1" dirty="0">
                              <a:latin typeface="Cambria Math" panose="02040503050406030204" pitchFamily="18" charset="0"/>
                              <a:ea typeface="Cambria Math" panose="02040503050406030204" pitchFamily="18" charset="0"/>
                            </a:rPr>
                            <m:t>∙</m:t>
                          </m:r>
                          <m:r>
                            <a:rPr lang="lv-LV" i="1" dirty="0">
                              <a:latin typeface="Cambria Math" panose="02040503050406030204" pitchFamily="18" charset="0"/>
                            </a:rPr>
                            <m:t>3</m:t>
                          </m:r>
                          <m:r>
                            <a:rPr lang="lv-LV" i="1" dirty="0">
                              <a:latin typeface="Cambria Math" panose="02040503050406030204" pitchFamily="18" charset="0"/>
                              <a:ea typeface="Cambria Math" panose="02040503050406030204" pitchFamily="18" charset="0"/>
                            </a:rPr>
                            <m:t>∙5∙7</m:t>
                          </m:r>
                        </m:den>
                      </m:f>
                      <m:r>
                        <a:rPr lang="lv-LV" b="0" i="1" dirty="0" smtClean="0">
                          <a:latin typeface="Cambria Math" panose="02040503050406030204" pitchFamily="18" charset="0"/>
                          <a:ea typeface="Cambria Math" panose="02040503050406030204" pitchFamily="18" charset="0"/>
                        </a:rPr>
                        <m:t>=</m:t>
                      </m:r>
                    </m:oMath>
                  </m:oMathPara>
                </a14:m>
                <a:endParaRPr lang="lv-LV" dirty="0" smtClean="0"/>
              </a:p>
              <a:p>
                <a:pPr/>
                <a14:m>
                  <m:oMathPara xmlns:m="http://schemas.openxmlformats.org/officeDocument/2006/math">
                    <m:oMathParaPr>
                      <m:jc m:val="centerGroup"/>
                    </m:oMathParaPr>
                    <m:oMath xmlns:m="http://schemas.openxmlformats.org/officeDocument/2006/math">
                      <m:r>
                        <a:rPr lang="lv-LV" i="1" dirty="0">
                          <a:latin typeface="Cambria Math" panose="02040503050406030204" pitchFamily="18" charset="0"/>
                        </a:rPr>
                        <m:t>+</m:t>
                      </m:r>
                      <m:r>
                        <a:rPr lang="lv-LV" b="0" i="1" dirty="0" smtClean="0">
                          <a:latin typeface="Cambria Math" panose="02040503050406030204" pitchFamily="18" charset="0"/>
                        </a:rPr>
                        <m:t>210</m:t>
                      </m:r>
                      <m:r>
                        <a:rPr lang="lv-LV" b="0" i="1" dirty="0" smtClean="0">
                          <a:latin typeface="Cambria Math" panose="02040503050406030204" pitchFamily="18" charset="0"/>
                          <a:ea typeface="Cambria Math" panose="02040503050406030204" pitchFamily="18" charset="0"/>
                        </a:rPr>
                        <m:t>∙</m:t>
                      </m:r>
                      <m:d>
                        <m:dPr>
                          <m:ctrlPr>
                            <a:rPr lang="lv-LV" b="0" i="1" dirty="0" smtClean="0">
                              <a:latin typeface="Cambria Math" panose="02040503050406030204" pitchFamily="18" charset="0"/>
                              <a:ea typeface="Cambria Math" panose="02040503050406030204" pitchFamily="18" charset="0"/>
                            </a:rPr>
                          </m:ctrlPr>
                        </m:dPr>
                        <m:e>
                          <m:r>
                            <a:rPr lang="lv-LV" b="0" i="1" dirty="0" smtClean="0">
                              <a:latin typeface="Cambria Math" panose="02040503050406030204" pitchFamily="18" charset="0"/>
                              <a:ea typeface="Cambria Math" panose="02040503050406030204" pitchFamily="18" charset="0"/>
                            </a:rPr>
                            <m:t>1−</m:t>
                          </m:r>
                          <m:f>
                            <m:fPr>
                              <m:ctrlPr>
                                <a:rPr lang="lv-LV" b="0" i="1" dirty="0" smtClean="0">
                                  <a:latin typeface="Cambria Math" panose="02040503050406030204" pitchFamily="18" charset="0"/>
                                  <a:ea typeface="Cambria Math" panose="02040503050406030204" pitchFamily="18" charset="0"/>
                                </a:rPr>
                              </m:ctrlPr>
                            </m:fPr>
                            <m:num>
                              <m:r>
                                <a:rPr lang="lv-LV" b="0" i="1" dirty="0" smtClean="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2</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3</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5</m:t>
                              </m:r>
                            </m:den>
                          </m:f>
                        </m:e>
                      </m:d>
                      <m:r>
                        <a:rPr lang="lv-LV" i="1" dirty="0">
                          <a:latin typeface="Cambria Math" panose="02040503050406030204" pitchFamily="18" charset="0"/>
                          <a:ea typeface="Cambria Math" panose="02040503050406030204" pitchFamily="18" charset="0"/>
                        </a:rPr>
                        <m:t>∙</m:t>
                      </m:r>
                      <m:d>
                        <m:dPr>
                          <m:ctrlPr>
                            <a:rPr lang="lv-LV" i="1" dirty="0">
                              <a:latin typeface="Cambria Math" panose="02040503050406030204" pitchFamily="18" charset="0"/>
                              <a:ea typeface="Cambria Math" panose="02040503050406030204" pitchFamily="18" charset="0"/>
                            </a:rPr>
                          </m:ctrlPr>
                        </m:dPr>
                        <m:e>
                          <m:r>
                            <a:rPr lang="lv-LV" i="1" dirty="0">
                              <a:latin typeface="Cambria Math" panose="02040503050406030204" pitchFamily="18" charset="0"/>
                              <a:ea typeface="Cambria Math" panose="02040503050406030204" pitchFamily="18" charset="0"/>
                            </a:rPr>
                            <m:t>1−</m:t>
                          </m:r>
                          <m:f>
                            <m:fPr>
                              <m:ctrlPr>
                                <a:rPr lang="lv-LV" i="1" dirty="0">
                                  <a:latin typeface="Cambria Math" panose="02040503050406030204" pitchFamily="18" charset="0"/>
                                  <a:ea typeface="Cambria Math" panose="02040503050406030204" pitchFamily="18" charset="0"/>
                                </a:rPr>
                              </m:ctrlPr>
                            </m:fPr>
                            <m:num>
                              <m:r>
                                <a:rPr lang="lv-LV" i="1" dirty="0">
                                  <a:latin typeface="Cambria Math" panose="02040503050406030204" pitchFamily="18" charset="0"/>
                                  <a:ea typeface="Cambria Math" panose="02040503050406030204" pitchFamily="18" charset="0"/>
                                </a:rPr>
                                <m:t>1</m:t>
                              </m:r>
                            </m:num>
                            <m:den>
                              <m:r>
                                <a:rPr lang="lv-LV" b="0" i="1" dirty="0" smtClean="0">
                                  <a:latin typeface="Cambria Math" panose="02040503050406030204" pitchFamily="18" charset="0"/>
                                  <a:ea typeface="Cambria Math" panose="02040503050406030204" pitchFamily="18" charset="0"/>
                                </a:rPr>
                                <m:t>7</m:t>
                              </m:r>
                            </m:den>
                          </m:f>
                        </m:e>
                      </m:d>
                      <m:r>
                        <a:rPr lang="lv-LV" b="0" i="1" dirty="0" smtClean="0">
                          <a:latin typeface="Cambria Math" panose="02040503050406030204" pitchFamily="18" charset="0"/>
                          <a:ea typeface="Cambria Math" panose="02040503050406030204" pitchFamily="18" charset="0"/>
                        </a:rPr>
                        <m:t>.</m:t>
                      </m:r>
                    </m:oMath>
                  </m:oMathPara>
                </a14:m>
                <a:endParaRPr lang="lv-LV" dirty="0"/>
              </a:p>
              <a:p>
                <a:endParaRPr lang="lv-LV" dirty="0"/>
              </a:p>
              <a:p>
                <a:endParaRPr lang="lv-LV" dirty="0"/>
              </a:p>
              <a:p>
                <a:endParaRPr lang="lv-LV"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t="-2815"/>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Atrisinājums</a:t>
            </a:r>
            <a:endParaRPr lang="lv-LV" dirty="0"/>
          </a:p>
        </p:txBody>
      </p:sp>
    </p:spTree>
    <p:extLst>
      <p:ext uri="{BB962C8B-B14F-4D97-AF65-F5344CB8AC3E}">
        <p14:creationId xmlns:p14="http://schemas.microsoft.com/office/powerpoint/2010/main" val="50918215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a:t>Definīcija: </a:t>
                </a:r>
                <a:r>
                  <a:rPr lang="lv-LV" sz="2400" dirty="0"/>
                  <a:t>Ar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𝑛</m:t>
                        </m:r>
                      </m:e>
                    </m:d>
                  </m:oMath>
                </a14:m>
                <a:r>
                  <a:rPr lang="lv-LV" sz="2400" dirty="0"/>
                  <a:t> apzīmējam veselo skaitļu skaitu intervālā </a:t>
                </a:r>
                <a14:m>
                  <m:oMath xmlns:m="http://schemas.openxmlformats.org/officeDocument/2006/math">
                    <m:r>
                      <a:rPr lang="lv-LV" sz="2400" i="1" dirty="0" smtClean="0">
                        <a:latin typeface="Cambria Math" panose="02040503050406030204" pitchFamily="18" charset="0"/>
                      </a:rPr>
                      <m:t>[1;</m:t>
                    </m:r>
                    <m:r>
                      <a:rPr lang="lv-LV" sz="2400" i="1" dirty="0" smtClean="0">
                        <a:latin typeface="Cambria Math" panose="02040503050406030204" pitchFamily="18" charset="0"/>
                      </a:rPr>
                      <m:t>𝑛</m:t>
                    </m:r>
                    <m:r>
                      <a:rPr lang="lv-LV" sz="2400" i="1" dirty="0" smtClean="0">
                        <a:latin typeface="Cambria Math" panose="02040503050406030204" pitchFamily="18" charset="0"/>
                      </a:rPr>
                      <m:t>]</m:t>
                    </m:r>
                  </m:oMath>
                </a14:m>
                <a:r>
                  <a:rPr lang="lv-LV" sz="2400" dirty="0"/>
                  <a:t>, </a:t>
                </a:r>
                <a:r>
                  <a:rPr lang="lv-LV" sz="2400" dirty="0" smtClean="0"/>
                  <a:t>kas ir savstarpēji pirmskaitļi ar </a:t>
                </a:r>
                <a14:m>
                  <m:oMath xmlns:m="http://schemas.openxmlformats.org/officeDocument/2006/math">
                    <m:r>
                      <a:rPr lang="lv-LV" sz="2400" i="1" dirty="0" smtClean="0">
                        <a:latin typeface="Cambria Math" panose="02040503050406030204" pitchFamily="18" charset="0"/>
                      </a:rPr>
                      <m:t>𝑛</m:t>
                    </m:r>
                  </m:oMath>
                </a14:m>
                <a:r>
                  <a:rPr lang="lv-LV" sz="2400" dirty="0"/>
                  <a:t>. </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4451" t="-2318"/>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idx="10"/>
              </p:nvPr>
            </p:nvSpPr>
            <p:spPr/>
            <p:txBody>
              <a:bodyPr>
                <a:normAutofit fontScale="92500"/>
              </a:bodyPr>
              <a:lstStyle/>
              <a:p>
                <a:r>
                  <a:rPr lang="lv-LV" sz="2400" b="1" dirty="0"/>
                  <a:t>Piemēri: </a:t>
                </a:r>
              </a:p>
              <a:p>
                <a:pPr marL="342900" indent="-342900">
                  <a:buFont typeface="Webdings" panose="05030102010509060703" pitchFamily="18" charset="2"/>
                  <a:buChar char="4"/>
                </a:pPr>
                <a:r>
                  <a:rPr lang="lv-LV" sz="2400" dirty="0"/>
                  <a:t>Ja </a:t>
                </a:r>
                <a14:m>
                  <m:oMath xmlns:m="http://schemas.openxmlformats.org/officeDocument/2006/math">
                    <m:r>
                      <a:rPr lang="lv-LV" sz="2400" b="0" i="1" dirty="0" smtClean="0">
                        <a:latin typeface="Cambria Math" panose="02040503050406030204" pitchFamily="18" charset="0"/>
                      </a:rPr>
                      <m:t>𝑝</m:t>
                    </m:r>
                  </m:oMath>
                </a14:m>
                <a:r>
                  <a:rPr lang="lv-LV" sz="2400" dirty="0"/>
                  <a:t> ir pirmskaitlis, tad </a:t>
                </a:r>
                <a14:m>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−1</m:t>
                    </m:r>
                  </m:oMath>
                </a14:m>
                <a:r>
                  <a:rPr lang="lv-LV" sz="2400" dirty="0"/>
                  <a:t>. </a:t>
                </a:r>
              </a:p>
              <a:p>
                <a:pPr marL="342900" indent="-342900">
                  <a:buFont typeface="Webdings" panose="05030102010509060703" pitchFamily="18" charset="2"/>
                  <a:buChar char="4"/>
                </a:pPr>
                <a:r>
                  <a:rPr lang="lv-LV" sz="2400" dirty="0"/>
                  <a:t>Ja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𝑝</m:t>
                        </m:r>
                      </m:e>
                      <m:sup>
                        <m:r>
                          <a:rPr lang="lv-LV" sz="2400" b="0" i="1" smtClean="0">
                            <a:latin typeface="Cambria Math" panose="02040503050406030204" pitchFamily="18" charset="0"/>
                          </a:rPr>
                          <m:t>𝑘</m:t>
                        </m:r>
                      </m:sup>
                    </m:sSup>
                  </m:oMath>
                </a14:m>
                <a:r>
                  <a:rPr lang="lv-LV" sz="2400" dirty="0"/>
                  <a:t> ir pirmskaitļa pakāpe, tad </a:t>
                </a:r>
                <a14:m>
                  <m:oMath xmlns:m="http://schemas.openxmlformats.org/officeDocument/2006/math">
                    <m:r>
                      <a:rPr lang="lv-LV" sz="2400" i="1">
                        <a:latin typeface="Cambria Math" panose="02040503050406030204" pitchFamily="18" charset="0"/>
                        <a:ea typeface="Cambria Math" panose="02040503050406030204" pitchFamily="18" charset="0"/>
                      </a:rPr>
                      <m:t>𝜑</m:t>
                    </m:r>
                    <m:d>
                      <m:dPr>
                        <m:ctrlPr>
                          <a:rPr lang="lv-LV" sz="2400" i="1" smtClean="0">
                            <a:latin typeface="Cambria Math" panose="02040503050406030204" pitchFamily="18" charset="0"/>
                            <a:ea typeface="Cambria Math" panose="02040503050406030204" pitchFamily="18" charset="0"/>
                          </a:rPr>
                        </m:ctrlPr>
                      </m:dPr>
                      <m:e>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sup>
                        </m:sSup>
                      </m:e>
                    </m:d>
                    <m:r>
                      <a:rPr lang="lv-LV" sz="2400" i="1">
                        <a:latin typeface="Cambria Math" panose="02040503050406030204" pitchFamily="18" charset="0"/>
                        <a:ea typeface="Cambria Math" panose="02040503050406030204" pitchFamily="18" charset="0"/>
                      </a:rPr>
                      <m:t>=</m:t>
                    </m:r>
                    <m:sSup>
                      <m:sSupPr>
                        <m:ctrlPr>
                          <a:rPr lang="en-US" sz="2400" i="1" dirty="0" smtClean="0">
                            <a:latin typeface="Cambria Math" panose="02040503050406030204" pitchFamily="18" charset="0"/>
                          </a:rPr>
                        </m:ctrlPr>
                      </m:sSupPr>
                      <m:e>
                        <m:r>
                          <a:rPr lang="lv-LV" sz="2400" b="0" i="1" dirty="0" smtClean="0">
                            <a:latin typeface="Cambria Math" panose="02040503050406030204" pitchFamily="18" charset="0"/>
                          </a:rPr>
                          <m:t>𝑝</m:t>
                        </m:r>
                      </m:e>
                      <m:sup>
                        <m:r>
                          <a:rPr lang="lv-LV" sz="2400" b="0" i="1" dirty="0" smtClean="0">
                            <a:latin typeface="Cambria Math" panose="02040503050406030204" pitchFamily="18" charset="0"/>
                          </a:rPr>
                          <m:t>𝑘</m:t>
                        </m:r>
                      </m:sup>
                    </m:sSup>
                    <m:r>
                      <a:rPr lang="lv-LV" sz="2400" i="1">
                        <a:latin typeface="Cambria Math" panose="02040503050406030204" pitchFamily="18" charset="0"/>
                        <a:ea typeface="Cambria Math" panose="02040503050406030204" pitchFamily="18" charset="0"/>
                      </a:rPr>
                      <m:t>−</m:t>
                    </m:r>
                    <m:sSup>
                      <m:sSupPr>
                        <m:ctrlPr>
                          <a:rPr lang="lv-LV" sz="240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𝑝</m:t>
                        </m:r>
                      </m:e>
                      <m:sup>
                        <m:r>
                          <a:rPr lang="lv-LV" sz="2400" b="0" i="1" smtClean="0">
                            <a:latin typeface="Cambria Math" panose="02040503050406030204" pitchFamily="18" charset="0"/>
                            <a:ea typeface="Cambria Math" panose="02040503050406030204" pitchFamily="18" charset="0"/>
                          </a:rPr>
                          <m:t>𝑘</m:t>
                        </m:r>
                        <m:r>
                          <a:rPr lang="lv-LV" sz="2400" b="0" i="1" smtClean="0">
                            <a:latin typeface="Cambria Math" panose="02040503050406030204" pitchFamily="18" charset="0"/>
                            <a:ea typeface="Cambria Math" panose="02040503050406030204" pitchFamily="18" charset="0"/>
                          </a:rPr>
                          <m:t>−1</m:t>
                        </m:r>
                      </m:sup>
                    </m:sSup>
                  </m:oMath>
                </a14:m>
                <a:endParaRPr lang="en-US" sz="2400" dirty="0"/>
              </a:p>
            </p:txBody>
          </p:sp>
        </mc:Choice>
        <mc:Fallback xmlns="">
          <p:sp>
            <p:nvSpPr>
              <p:cNvPr id="3" name="Content Placeholder 2"/>
              <p:cNvSpPr>
                <a:spLocks noGrp="1" noRot="1" noChangeAspect="1" noMove="1" noResize="1" noEditPoints="1" noAdjustHandles="1" noChangeArrowheads="1" noChangeShapeType="1" noTextEdit="1"/>
              </p:cNvSpPr>
              <p:nvPr>
                <p:ph idx="10"/>
              </p:nvPr>
            </p:nvSpPr>
            <p:spPr>
              <a:blipFill>
                <a:blip r:embed="rId3"/>
                <a:stretch>
                  <a:fillRect l="-4160" t="-2152" r="-44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a:t>
            </a:r>
            <a:endParaRPr lang="en-US" dirty="0"/>
          </a:p>
        </p:txBody>
      </p:sp>
    </p:spTree>
    <p:extLst>
      <p:ext uri="{BB962C8B-B14F-4D97-AF65-F5344CB8AC3E}">
        <p14:creationId xmlns:p14="http://schemas.microsoft.com/office/powerpoint/2010/main" val="394907363"/>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pPr/>
                <a14:m>
                  <m:oMathPara xmlns:m="http://schemas.openxmlformats.org/officeDocument/2006/math">
                    <m:oMathParaPr>
                      <m:jc m:val="centerGroup"/>
                    </m:oMathParaPr>
                    <m:oMath xmlns:m="http://schemas.openxmlformats.org/officeDocument/2006/math">
                      <m:r>
                        <a:rPr lang="lv-LV" sz="2000" i="1" smtClean="0">
                          <a:latin typeface="Cambria Math" panose="02040503050406030204" pitchFamily="18" charset="0"/>
                        </a:rPr>
                        <m:t>𝑛</m:t>
                      </m:r>
                      <m:r>
                        <a:rPr lang="lv-LV" sz="2000" i="1" smtClean="0">
                          <a:latin typeface="Cambria Math" panose="02040503050406030204" pitchFamily="18" charset="0"/>
                        </a:rPr>
                        <m:t>=</m:t>
                      </m:r>
                      <m:nary>
                        <m:naryPr>
                          <m:chr m:val="∏"/>
                          <m:supHide m:val="on"/>
                          <m:ctrlPr>
                            <a:rPr lang="lv-LV" sz="2000" i="1">
                              <a:latin typeface="Cambria Math" panose="02040503050406030204" pitchFamily="18" charset="0"/>
                            </a:rPr>
                          </m:ctrlPr>
                        </m:naryPr>
                        <m:sub>
                          <m:r>
                            <m:rPr>
                              <m:brk m:alnAt="7"/>
                            </m:rPr>
                            <a:rPr lang="lv-LV" sz="2000" i="1">
                              <a:latin typeface="Cambria Math" panose="02040503050406030204" pitchFamily="18" charset="0"/>
                            </a:rPr>
                            <m:t>𝑘</m:t>
                          </m:r>
                        </m:sub>
                        <m:sup/>
                        <m:e>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𝑘</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𝑘</m:t>
                                  </m:r>
                                </m:sub>
                              </m:sSub>
                            </m:sup>
                          </m:sSup>
                        </m:e>
                      </m:nary>
                      <m:r>
                        <a:rPr lang="lv-LV" sz="2000" i="1">
                          <a:latin typeface="Cambria Math" panose="02040503050406030204" pitchFamily="18" charset="0"/>
                        </a:rPr>
                        <m:t>=</m:t>
                      </m:r>
                      <m:sSup>
                        <m:sSupPr>
                          <m:ctrlPr>
                            <a:rPr lang="lv-LV" sz="2000" i="1">
                              <a:latin typeface="Cambria Math" panose="02040503050406030204" pitchFamily="18" charset="0"/>
                            </a:rPr>
                          </m:ctrlPr>
                        </m:sSupPr>
                        <m:e>
                          <m:sSub>
                            <m:sSubPr>
                              <m:ctrlPr>
                                <a:rPr lang="lv-LV" sz="2000" i="1">
                                  <a:latin typeface="Cambria Math" panose="02040503050406030204" pitchFamily="18" charset="0"/>
                                </a:rPr>
                              </m:ctrlPr>
                            </m:sSubPr>
                            <m:e>
                              <m:r>
                                <a:rPr lang="lv-LV" sz="2000" i="1">
                                  <a:latin typeface="Cambria Math" panose="02040503050406030204" pitchFamily="18" charset="0"/>
                                </a:rPr>
                                <m:t>𝑝</m:t>
                              </m:r>
                            </m:e>
                            <m:sub>
                              <m:r>
                                <a:rPr lang="lv-LV" sz="2000" i="1">
                                  <a:latin typeface="Cambria Math" panose="02040503050406030204" pitchFamily="18" charset="0"/>
                                </a:rPr>
                                <m:t>1</m:t>
                              </m:r>
                            </m:sub>
                          </m:sSub>
                        </m:e>
                        <m:sup>
                          <m:sSub>
                            <m:sSubPr>
                              <m:ctrlPr>
                                <a:rPr lang="lv-LV" sz="2000" i="1">
                                  <a:latin typeface="Cambria Math" panose="02040503050406030204" pitchFamily="18" charset="0"/>
                                </a:rPr>
                              </m:ctrlPr>
                            </m:sSubPr>
                            <m:e>
                              <m:r>
                                <a:rPr lang="lv-LV" sz="2000" i="1">
                                  <a:latin typeface="Cambria Math" panose="02040503050406030204" pitchFamily="18" charset="0"/>
                                </a:rPr>
                                <m:t>𝑎</m:t>
                              </m:r>
                            </m:e>
                            <m:sub>
                              <m:r>
                                <a:rPr lang="lv-LV" sz="2000" i="1">
                                  <a:latin typeface="Cambria Math" panose="02040503050406030204" pitchFamily="18" charset="0"/>
                                </a:rPr>
                                <m:t>1</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2</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2</m:t>
                              </m:r>
                            </m:sub>
                          </m:sSub>
                        </m:sup>
                      </m:sSup>
                      <m:r>
                        <a:rPr lang="lv-LV" sz="2000" i="1">
                          <a:latin typeface="Cambria Math" panose="02040503050406030204" pitchFamily="18" charset="0"/>
                          <a:ea typeface="Cambria Math" panose="02040503050406030204" pitchFamily="18" charset="0"/>
                        </a:rPr>
                        <m:t>∙⋯∙</m:t>
                      </m:r>
                      <m:sSup>
                        <m:sSupPr>
                          <m:ctrlPr>
                            <a:rPr lang="lv-LV" sz="2000" i="1">
                              <a:latin typeface="Cambria Math" panose="02040503050406030204" pitchFamily="18" charset="0"/>
                              <a:ea typeface="Cambria Math" panose="02040503050406030204" pitchFamily="18" charset="0"/>
                            </a:rPr>
                          </m:ctrlPr>
                        </m:sSupPr>
                        <m:e>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𝑝</m:t>
                              </m:r>
                            </m:e>
                            <m:sub>
                              <m:r>
                                <a:rPr lang="lv-LV" sz="2000" i="1">
                                  <a:latin typeface="Cambria Math" panose="02040503050406030204" pitchFamily="18" charset="0"/>
                                  <a:ea typeface="Cambria Math" panose="02040503050406030204" pitchFamily="18" charset="0"/>
                                </a:rPr>
                                <m:t>𝑁</m:t>
                              </m:r>
                            </m:sub>
                          </m:sSub>
                        </m:e>
                        <m:sup>
                          <m:sSub>
                            <m:sSubPr>
                              <m:ctrlPr>
                                <a:rPr lang="lv-LV" sz="2000" i="1">
                                  <a:latin typeface="Cambria Math" panose="02040503050406030204" pitchFamily="18" charset="0"/>
                                  <a:ea typeface="Cambria Math" panose="02040503050406030204" pitchFamily="18" charset="0"/>
                                </a:rPr>
                              </m:ctrlPr>
                            </m:sSubPr>
                            <m:e>
                              <m:r>
                                <a:rPr lang="lv-LV" sz="2000" i="1">
                                  <a:latin typeface="Cambria Math" panose="02040503050406030204" pitchFamily="18" charset="0"/>
                                  <a:ea typeface="Cambria Math" panose="02040503050406030204" pitchFamily="18" charset="0"/>
                                </a:rPr>
                                <m:t>𝑎</m:t>
                              </m:r>
                            </m:e>
                            <m:sub>
                              <m:r>
                                <a:rPr lang="lv-LV" sz="2000" i="1">
                                  <a:latin typeface="Cambria Math" panose="02040503050406030204" pitchFamily="18" charset="0"/>
                                  <a:ea typeface="Cambria Math" panose="02040503050406030204" pitchFamily="18" charset="0"/>
                                </a:rPr>
                                <m:t>𝑁</m:t>
                              </m:r>
                            </m:sub>
                          </m:sSub>
                        </m:sup>
                      </m:sSup>
                    </m:oMath>
                  </m:oMathPara>
                </a14:m>
                <a:endParaRPr lang="lv-LV" sz="2000" dirty="0" smtClean="0"/>
              </a:p>
              <a:p>
                <a:r>
                  <a:rPr lang="lv-LV" sz="2000" dirty="0" smtClean="0"/>
                  <a:t>Tad Eilera funkcija ir šāda:</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𝑛</m:t>
                          </m:r>
                        </m:e>
                      </m:d>
                      <m:r>
                        <a:rPr lang="lv-LV" sz="2000" b="0" i="1" smtClean="0">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𝑛</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1</m:t>
                                  </m:r>
                                </m:sub>
                              </m:sSub>
                            </m:den>
                          </m:f>
                        </m:e>
                      </m:d>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2</m:t>
                                  </m:r>
                                </m:sub>
                              </m:sSub>
                            </m:den>
                          </m:f>
                        </m:e>
                      </m:d>
                      <m:r>
                        <a:rPr lang="lv-LV" sz="2000" b="0" i="1" smtClean="0">
                          <a:latin typeface="Cambria Math" panose="02040503050406030204" pitchFamily="18" charset="0"/>
                          <a:ea typeface="Cambria Math" panose="02040503050406030204" pitchFamily="18" charset="0"/>
                        </a:rPr>
                        <m:t>⋯</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sSub>
                                <m:sSubPr>
                                  <m:ctrlPr>
                                    <a:rPr lang="lv-LV" sz="2000" b="0" i="1" smtClean="0">
                                      <a:latin typeface="Cambria Math" panose="02040503050406030204" pitchFamily="18" charset="0"/>
                                      <a:ea typeface="Cambria Math" panose="02040503050406030204" pitchFamily="18" charset="0"/>
                                    </a:rPr>
                                  </m:ctrlPr>
                                </m:sSubPr>
                                <m:e>
                                  <m:r>
                                    <a:rPr lang="lv-LV" sz="2000" b="0" i="1" smtClean="0">
                                      <a:latin typeface="Cambria Math" panose="02040503050406030204" pitchFamily="18" charset="0"/>
                                      <a:ea typeface="Cambria Math" panose="02040503050406030204" pitchFamily="18" charset="0"/>
                                    </a:rPr>
                                    <m:t>𝑝</m:t>
                                  </m:r>
                                </m:e>
                                <m:sub>
                                  <m:r>
                                    <a:rPr lang="lv-LV" sz="2000" b="0" i="1" smtClean="0">
                                      <a:latin typeface="Cambria Math" panose="02040503050406030204" pitchFamily="18" charset="0"/>
                                      <a:ea typeface="Cambria Math" panose="02040503050406030204" pitchFamily="18" charset="0"/>
                                    </a:rPr>
                                    <m:t>𝑁</m:t>
                                  </m:r>
                                </m:sub>
                              </m:sSub>
                            </m:den>
                          </m:f>
                        </m:e>
                      </m:d>
                    </m:oMath>
                  </m:oMathPara>
                </a14:m>
                <a:endParaRPr lang="lv-LV" sz="2000" dirty="0" smtClean="0"/>
              </a:p>
              <a:p>
                <a:r>
                  <a:rPr lang="lv-LV" sz="2000" dirty="0" smtClean="0"/>
                  <a:t>Piemērs: </a:t>
                </a:r>
                <a14:m>
                  <m:oMath xmlns:m="http://schemas.openxmlformats.org/officeDocument/2006/math">
                    <m:r>
                      <a:rPr lang="lv-LV" sz="2000" b="0" i="1" smtClean="0">
                        <a:latin typeface="Cambria Math" panose="02040503050406030204" pitchFamily="18" charset="0"/>
                      </a:rPr>
                      <m:t>𝑛</m:t>
                    </m:r>
                    <m:r>
                      <a:rPr lang="lv-LV" sz="2000" b="0" i="1" smtClean="0">
                        <a:latin typeface="Cambria Math" panose="02040503050406030204" pitchFamily="18" charset="0"/>
                      </a:rPr>
                      <m:t>=70=2∙5∙7</m:t>
                    </m:r>
                  </m:oMath>
                </a14:m>
                <a:r>
                  <a:rPr lang="lv-LV" sz="2000" dirty="0" smtClean="0"/>
                  <a:t>, tad</a:t>
                </a:r>
              </a:p>
              <a:p>
                <a:pPr/>
                <a14:m>
                  <m:oMathPara xmlns:m="http://schemas.openxmlformats.org/officeDocument/2006/math">
                    <m:oMathParaPr>
                      <m:jc m:val="centerGroup"/>
                    </m:oMathParaPr>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lv-LV" sz="2000" b="0" i="1" smtClean="0">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70</m:t>
                          </m:r>
                        </m:e>
                      </m:d>
                      <m:r>
                        <a:rPr lang="lv-LV" sz="2000" b="0" i="1" smtClean="0">
                          <a:latin typeface="Cambria Math" panose="02040503050406030204" pitchFamily="18" charset="0"/>
                          <a:ea typeface="Cambria Math" panose="02040503050406030204" pitchFamily="18" charset="0"/>
                        </a:rPr>
                        <m:t>=70∙</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1</m:t>
                          </m:r>
                        </m:num>
                        <m:den>
                          <m:r>
                            <a:rPr lang="lv-LV" sz="2000" b="0" i="1" smtClean="0">
                              <a:latin typeface="Cambria Math" panose="02040503050406030204" pitchFamily="18" charset="0"/>
                              <a:ea typeface="Cambria Math" panose="02040503050406030204" pitchFamily="18" charset="0"/>
                            </a:rPr>
                            <m:t>2</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4</m:t>
                          </m:r>
                        </m:num>
                        <m:den>
                          <m:r>
                            <a:rPr lang="lv-LV" sz="2000" b="0" i="1" smtClean="0">
                              <a:latin typeface="Cambria Math" panose="02040503050406030204" pitchFamily="18" charset="0"/>
                              <a:ea typeface="Cambria Math" panose="02040503050406030204" pitchFamily="18" charset="0"/>
                            </a:rPr>
                            <m:t>5</m:t>
                          </m:r>
                        </m:den>
                      </m:f>
                      <m:r>
                        <a:rPr lang="lv-LV" sz="2000" b="0" i="1" smtClean="0">
                          <a:latin typeface="Cambria Math" panose="02040503050406030204" pitchFamily="18" charset="0"/>
                          <a:ea typeface="Cambria Math" panose="02040503050406030204" pitchFamily="18" charset="0"/>
                        </a:rPr>
                        <m:t>∙</m:t>
                      </m:r>
                      <m:f>
                        <m:fPr>
                          <m:ctrlPr>
                            <a:rPr lang="lv-LV" sz="2000" b="0" i="1" smtClean="0">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6</m:t>
                          </m:r>
                        </m:num>
                        <m:den>
                          <m:r>
                            <a:rPr lang="lv-LV" sz="2000" b="0" i="1" smtClean="0">
                              <a:latin typeface="Cambria Math" panose="02040503050406030204" pitchFamily="18" charset="0"/>
                              <a:ea typeface="Cambria Math" panose="02040503050406030204" pitchFamily="18" charset="0"/>
                            </a:rPr>
                            <m:t>7</m:t>
                          </m:r>
                        </m:den>
                      </m:f>
                      <m:r>
                        <a:rPr lang="lv-LV" sz="2000" b="0" i="1" smtClean="0">
                          <a:latin typeface="Cambria Math" panose="02040503050406030204" pitchFamily="18" charset="0"/>
                          <a:ea typeface="Cambria Math" panose="02040503050406030204" pitchFamily="18" charset="0"/>
                        </a:rPr>
                        <m:t>=24.</m:t>
                      </m:r>
                    </m:oMath>
                  </m:oMathPara>
                </a14:m>
                <a:endParaRPr lang="lv-LV" sz="2000" dirty="0" smtClean="0"/>
              </a:p>
              <a:p>
                <a:r>
                  <a:rPr lang="lv-LV" sz="2000" dirty="0"/>
                  <a:t>Piemērs: </a:t>
                </a:r>
                <a14:m>
                  <m:oMath xmlns:m="http://schemas.openxmlformats.org/officeDocument/2006/math">
                    <m:r>
                      <a:rPr lang="lv-LV" sz="2000" i="1">
                        <a:latin typeface="Cambria Math" panose="02040503050406030204" pitchFamily="18" charset="0"/>
                      </a:rPr>
                      <m:t>𝑛</m:t>
                    </m:r>
                    <m:r>
                      <a:rPr lang="lv-LV" sz="2000" i="1">
                        <a:latin typeface="Cambria Math" panose="02040503050406030204" pitchFamily="18" charset="0"/>
                      </a:rPr>
                      <m:t>=144=</m:t>
                    </m:r>
                    <m:sSup>
                      <m:sSupPr>
                        <m:ctrlPr>
                          <a:rPr lang="lv-LV" sz="2000" i="1" dirty="0" smtClean="0">
                            <a:latin typeface="Cambria Math" panose="02040503050406030204" pitchFamily="18" charset="0"/>
                          </a:rPr>
                        </m:ctrlPr>
                      </m:sSupPr>
                      <m:e>
                        <m:r>
                          <a:rPr lang="lv-LV" sz="2000" b="0" i="1" dirty="0" smtClean="0">
                            <a:latin typeface="Cambria Math" panose="02040503050406030204" pitchFamily="18" charset="0"/>
                          </a:rPr>
                          <m:t>2</m:t>
                        </m:r>
                      </m:e>
                      <m:sup>
                        <m:r>
                          <a:rPr lang="lv-LV" sz="2000" b="0" i="1" dirty="0" smtClean="0">
                            <a:latin typeface="Cambria Math" panose="02040503050406030204" pitchFamily="18" charset="0"/>
                          </a:rPr>
                          <m:t>4</m:t>
                        </m:r>
                      </m:sup>
                    </m:sSup>
                    <m:r>
                      <a:rPr lang="lv-LV" sz="2000" i="1">
                        <a:latin typeface="Cambria Math" panose="02040503050406030204" pitchFamily="18" charset="0"/>
                      </a:rPr>
                      <m:t>∙</m:t>
                    </m:r>
                    <m:sSup>
                      <m:sSupPr>
                        <m:ctrlPr>
                          <a:rPr lang="lv-LV" sz="2000" i="1" smtClean="0">
                            <a:latin typeface="Cambria Math" panose="02040503050406030204" pitchFamily="18" charset="0"/>
                          </a:rPr>
                        </m:ctrlPr>
                      </m:sSupPr>
                      <m:e>
                        <m:r>
                          <a:rPr lang="lv-LV" sz="2000" b="0" i="1" smtClean="0">
                            <a:latin typeface="Cambria Math" panose="02040503050406030204" pitchFamily="18" charset="0"/>
                          </a:rPr>
                          <m:t>3</m:t>
                        </m:r>
                      </m:e>
                      <m:sup>
                        <m:r>
                          <a:rPr lang="lv-LV" sz="2000" b="0" i="1" smtClean="0">
                            <a:latin typeface="Cambria Math" panose="02040503050406030204" pitchFamily="18" charset="0"/>
                          </a:rPr>
                          <m:t>2</m:t>
                        </m:r>
                      </m:sup>
                    </m:sSup>
                  </m:oMath>
                </a14:m>
                <a:r>
                  <a:rPr lang="lv-LV" sz="2000" dirty="0"/>
                  <a:t>, tad</a:t>
                </a:r>
              </a:p>
              <a:p>
                <a:pPr/>
                <a14:m>
                  <m:oMathPara xmlns:m="http://schemas.openxmlformats.org/officeDocument/2006/math">
                    <m:oMathParaPr>
                      <m:jc m:val="centerGroup"/>
                    </m:oMathParaPr>
                    <m:oMath xmlns:m="http://schemas.openxmlformats.org/officeDocument/2006/math">
                      <m:r>
                        <a:rPr lang="en-US" sz="2000" i="1">
                          <a:latin typeface="Cambria Math" panose="02040503050406030204" pitchFamily="18" charset="0"/>
                          <a:ea typeface="Cambria Math" panose="02040503050406030204" pitchFamily="18" charset="0"/>
                        </a:rPr>
                        <m:t>𝜑</m:t>
                      </m:r>
                      <m:d>
                        <m:dPr>
                          <m:ctrlPr>
                            <a:rPr lang="lv-LV" sz="2000" i="1">
                              <a:latin typeface="Cambria Math" panose="02040503050406030204" pitchFamily="18" charset="0"/>
                              <a:ea typeface="Cambria Math" panose="02040503050406030204" pitchFamily="18" charset="0"/>
                            </a:rPr>
                          </m:ctrlPr>
                        </m:dPr>
                        <m:e>
                          <m:r>
                            <a:rPr lang="lv-LV" sz="2000" b="0" i="1" smtClean="0">
                              <a:latin typeface="Cambria Math" panose="02040503050406030204" pitchFamily="18" charset="0"/>
                              <a:ea typeface="Cambria Math" panose="02040503050406030204" pitchFamily="18" charset="0"/>
                            </a:rPr>
                            <m:t>144</m:t>
                          </m:r>
                        </m:e>
                      </m:d>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144</m:t>
                      </m:r>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i="1">
                              <a:latin typeface="Cambria Math" panose="02040503050406030204" pitchFamily="18" charset="0"/>
                              <a:ea typeface="Cambria Math" panose="02040503050406030204" pitchFamily="18" charset="0"/>
                            </a:rPr>
                            <m:t>1</m:t>
                          </m:r>
                        </m:num>
                        <m:den>
                          <m:r>
                            <a:rPr lang="lv-LV" sz="2000" i="1">
                              <a:latin typeface="Cambria Math" panose="02040503050406030204" pitchFamily="18" charset="0"/>
                              <a:ea typeface="Cambria Math" panose="02040503050406030204" pitchFamily="18" charset="0"/>
                            </a:rPr>
                            <m:t>2</m:t>
                          </m:r>
                        </m:den>
                      </m:f>
                      <m:r>
                        <a:rPr lang="lv-LV" sz="2000" i="1">
                          <a:latin typeface="Cambria Math" panose="02040503050406030204" pitchFamily="18" charset="0"/>
                          <a:ea typeface="Cambria Math" panose="02040503050406030204" pitchFamily="18" charset="0"/>
                        </a:rPr>
                        <m:t>∙</m:t>
                      </m:r>
                      <m:f>
                        <m:fPr>
                          <m:ctrlPr>
                            <a:rPr lang="lv-LV" sz="2000" i="1">
                              <a:latin typeface="Cambria Math" panose="02040503050406030204" pitchFamily="18" charset="0"/>
                              <a:ea typeface="Cambria Math" panose="02040503050406030204" pitchFamily="18" charset="0"/>
                            </a:rPr>
                          </m:ctrlPr>
                        </m:fPr>
                        <m:num>
                          <m:r>
                            <a:rPr lang="lv-LV" sz="2000" b="0" i="1" smtClean="0">
                              <a:latin typeface="Cambria Math" panose="02040503050406030204" pitchFamily="18" charset="0"/>
                              <a:ea typeface="Cambria Math" panose="02040503050406030204" pitchFamily="18" charset="0"/>
                            </a:rPr>
                            <m:t>2</m:t>
                          </m:r>
                        </m:num>
                        <m:den>
                          <m:r>
                            <a:rPr lang="lv-LV" sz="2000" b="0" i="1" smtClean="0">
                              <a:latin typeface="Cambria Math" panose="02040503050406030204" pitchFamily="18" charset="0"/>
                              <a:ea typeface="Cambria Math" panose="02040503050406030204" pitchFamily="18" charset="0"/>
                            </a:rPr>
                            <m:t>3</m:t>
                          </m:r>
                        </m:den>
                      </m:f>
                      <m:r>
                        <a:rPr lang="lv-LV" sz="2000" i="1">
                          <a:latin typeface="Cambria Math" panose="02040503050406030204" pitchFamily="18" charset="0"/>
                          <a:ea typeface="Cambria Math" panose="02040503050406030204" pitchFamily="18" charset="0"/>
                        </a:rPr>
                        <m:t>=</m:t>
                      </m:r>
                      <m:r>
                        <a:rPr lang="lv-LV" sz="2000" b="0" i="1" smtClean="0">
                          <a:latin typeface="Cambria Math" panose="02040503050406030204" pitchFamily="18" charset="0"/>
                          <a:ea typeface="Cambria Math" panose="02040503050406030204" pitchFamily="18" charset="0"/>
                        </a:rPr>
                        <m:t>48</m:t>
                      </m:r>
                      <m:r>
                        <a:rPr lang="lv-LV" sz="2000" i="1">
                          <a:latin typeface="Cambria Math" panose="02040503050406030204" pitchFamily="18" charset="0"/>
                          <a:ea typeface="Cambria Math" panose="02040503050406030204" pitchFamily="18" charset="0"/>
                        </a:rPr>
                        <m:t>.</m:t>
                      </m:r>
                    </m:oMath>
                  </m:oMathPara>
                </a14:m>
                <a:endParaRPr lang="lv-LV" sz="2000" dirty="0"/>
              </a:p>
              <a:p>
                <a:endParaRPr lang="en-US"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1802"/>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funkcijas aprēķināšana</a:t>
            </a:r>
            <a:endParaRPr lang="en-US" sz="2400" dirty="0"/>
          </a:p>
        </p:txBody>
      </p:sp>
    </p:spTree>
    <p:extLst>
      <p:ext uri="{BB962C8B-B14F-4D97-AF65-F5344CB8AC3E}">
        <p14:creationId xmlns:p14="http://schemas.microsoft.com/office/powerpoint/2010/main" val="209517246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fontScale="92500"/>
              </a:bodyPr>
              <a:lstStyle/>
              <a:p>
                <a:r>
                  <a:rPr lang="lv-LV" sz="2400" dirty="0" smtClean="0"/>
                  <a:t>Dalīšana ar atlikumu (dalot ar vienu un to pašu skaitli n), izveido Z_n. Tie ir veselie skaitļi, kas "aptīti" ap riņķi tā, lai visi 0,n,2n,3n,utt. Attēlotos par 0. </a:t>
                </a:r>
                <a:br>
                  <a:rPr lang="lv-LV" sz="2400" dirty="0" smtClean="0"/>
                </a:br>
                <a:r>
                  <a:rPr lang="lv-LV" sz="2400" dirty="0" smtClean="0"/>
                  <a:t>Faktorgredzens – tos var saskaitīt, atņemt, reizināt (un reizinājuma atlikums sakritīs ar atlikumu reizinājumu utml.)</a:t>
                </a:r>
              </a:p>
              <a:p>
                <a:endParaRPr lang="lv-LV" dirty="0"/>
              </a:p>
              <a:p>
                <a:r>
                  <a:rPr lang="lv-LV" sz="2400" dirty="0" smtClean="0">
                    <a:solidFill>
                      <a:srgbClr val="3333FF"/>
                    </a:solidFill>
                  </a:rPr>
                  <a:t>Kongruence </a:t>
                </a:r>
                <a:r>
                  <a:rPr lang="lv-LV" sz="2400" dirty="0">
                    <a:solidFill>
                      <a:srgbClr val="3333FF"/>
                    </a:solidFill>
                  </a:rPr>
                  <a:t>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sadala visus veselos skaitļus </a:t>
                </a:r>
                <a14:m>
                  <m:oMath xmlns:m="http://schemas.openxmlformats.org/officeDocument/2006/math">
                    <m:r>
                      <a:rPr lang="lv-LV" sz="2400" i="1" dirty="0" smtClean="0">
                        <a:solidFill>
                          <a:srgbClr val="FF0000"/>
                        </a:solidFill>
                        <a:latin typeface="Cambria Math"/>
                      </a:rPr>
                      <m:t>𝑛</m:t>
                    </m:r>
                    <m:r>
                      <a:rPr lang="lv-LV" sz="2400" b="0" i="1" dirty="0" smtClean="0">
                        <a:solidFill>
                          <a:srgbClr val="FF0000"/>
                        </a:solidFill>
                        <a:latin typeface="Cambria Math" panose="02040503050406030204" pitchFamily="18" charset="0"/>
                      </a:rPr>
                      <m:t>=7</m:t>
                    </m:r>
                  </m:oMath>
                </a14:m>
                <a:r>
                  <a:rPr lang="lv-LV" sz="2400" dirty="0">
                    <a:solidFill>
                      <a:srgbClr val="3333FF"/>
                    </a:solidFill>
                  </a:rPr>
                  <a:t> klasēs. Katrā klasē ietilpst skaitļi, kas dod vienādus atlikumus pēc moduļa </a:t>
                </a:r>
                <a14:m>
                  <m:oMath xmlns:m="http://schemas.openxmlformats.org/officeDocument/2006/math">
                    <m:r>
                      <a:rPr lang="lv-LV" sz="2400" i="1" dirty="0" smtClean="0">
                        <a:solidFill>
                          <a:srgbClr val="3333FF"/>
                        </a:solidFill>
                        <a:latin typeface="Cambria Math"/>
                      </a:rPr>
                      <m:t>𝑛</m:t>
                    </m:r>
                  </m:oMath>
                </a14:m>
                <a:r>
                  <a:rPr lang="lv-LV" sz="2400" dirty="0">
                    <a:solidFill>
                      <a:srgbClr val="3333FF"/>
                    </a:solidFill>
                  </a:rPr>
                  <a:t>. Katru šādu klasi var aprakstīt šādi:</a:t>
                </a:r>
              </a:p>
              <a:p>
                <a:pPr/>
                <a14:m>
                  <m:oMathPara xmlns:m="http://schemas.openxmlformats.org/officeDocument/2006/math">
                    <m:oMathParaPr>
                      <m:jc m:val="centerGroup"/>
                    </m:oMathParaPr>
                    <m:oMath xmlns:m="http://schemas.openxmlformats.org/officeDocument/2006/math">
                      <m:d>
                        <m:dPr>
                          <m:begChr m:val="{"/>
                          <m:endChr m:val="}"/>
                          <m:ctrlPr>
                            <a:rPr lang="en-US" sz="2400" i="1" smtClean="0">
                              <a:latin typeface="Cambria Math" panose="02040503050406030204" pitchFamily="18" charset="0"/>
                            </a:rPr>
                          </m:ctrlPr>
                        </m:dPr>
                        <m:e>
                          <m:r>
                            <a:rPr lang="lv-LV" sz="2400" b="0" i="1" smtClean="0">
                              <a:latin typeface="Cambria Math"/>
                            </a:rPr>
                            <m:t>𝑞𝑛</m:t>
                          </m:r>
                          <m:r>
                            <a:rPr lang="lv-LV" sz="2400" b="0" i="1" smtClean="0">
                              <a:latin typeface="Cambria Math"/>
                            </a:rPr>
                            <m:t>+</m:t>
                          </m:r>
                          <m:r>
                            <a:rPr lang="lv-LV" sz="2400" b="0" i="1" smtClean="0">
                              <a:solidFill>
                                <a:srgbClr val="FF0000"/>
                              </a:solidFill>
                              <a:latin typeface="Cambria Math"/>
                            </a:rPr>
                            <m:t>𝑟</m:t>
                          </m:r>
                          <m:r>
                            <a:rPr lang="lv-LV" sz="2400" b="0" i="1" smtClean="0">
                              <a:latin typeface="Cambria Math"/>
                            </a:rPr>
                            <m:t> :</m:t>
                          </m:r>
                          <m:r>
                            <a:rPr lang="lv-LV" sz="2400" b="0" i="1" smtClean="0">
                              <a:latin typeface="Cambria Math"/>
                            </a:rPr>
                            <m:t>𝑞</m:t>
                          </m:r>
                          <m:r>
                            <a:rPr lang="lv-LV" sz="2400" b="0" i="1" smtClean="0">
                              <a:latin typeface="Cambria Math"/>
                            </a:rPr>
                            <m:t> ∈</m:t>
                          </m:r>
                          <m:r>
                            <m:rPr>
                              <m:nor/>
                            </m:rPr>
                            <a:rPr lang="en-US" sz="2400"/>
                            <m:t>ℤ</m:t>
                          </m:r>
                        </m:e>
                      </m:d>
                      <m:r>
                        <a:rPr lang="lv-LV" sz="2400" b="0" i="1" smtClean="0">
                          <a:latin typeface="Cambria Math"/>
                        </a:rPr>
                        <m:t>,  </m:t>
                      </m:r>
                      <m:r>
                        <a:rPr lang="lv-LV" sz="2400" b="0" i="1" smtClean="0">
                          <a:latin typeface="Cambria Math"/>
                        </a:rPr>
                        <m:t>𝑟</m:t>
                      </m:r>
                      <m:r>
                        <a:rPr lang="lv-LV" sz="2400" b="0" i="1" smtClean="0">
                          <a:latin typeface="Cambria Math"/>
                          <a:ea typeface="Cambria Math"/>
                        </a:rPr>
                        <m:t>∈{</m:t>
                      </m:r>
                      <m:r>
                        <a:rPr lang="lv-LV" sz="2400" b="0" i="1" smtClean="0">
                          <a:solidFill>
                            <a:srgbClr val="FF0000"/>
                          </a:solidFill>
                          <a:latin typeface="Cambria Math"/>
                          <a:ea typeface="Cambria Math"/>
                        </a:rPr>
                        <m:t>0</m:t>
                      </m:r>
                      <m:r>
                        <a:rPr lang="lv-LV" sz="2400" b="0" i="1" smtClean="0">
                          <a:latin typeface="Cambria Math"/>
                          <a:ea typeface="Cambria Math"/>
                        </a:rPr>
                        <m:t>,1,⋯,</m:t>
                      </m:r>
                      <m:r>
                        <a:rPr lang="lv-LV" sz="2400" b="0" i="1" smtClean="0">
                          <a:latin typeface="Cambria Math"/>
                          <a:ea typeface="Cambria Math"/>
                        </a:rPr>
                        <m:t>𝑛</m:t>
                      </m:r>
                      <m:r>
                        <a:rPr lang="lv-LV" sz="2400" b="0" i="1" smtClean="0">
                          <a:latin typeface="Cambria Math"/>
                          <a:ea typeface="Cambria Math"/>
                        </a:rPr>
                        <m:t>−1}</m:t>
                      </m:r>
                    </m:oMath>
                  </m:oMathPara>
                </a14:m>
                <a:endParaRPr lang="lv-LV" sz="2400" dirty="0"/>
              </a:p>
              <a:p>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a:blip r:embed="rId2"/>
                <a:stretch>
                  <a:fillRect l="-2019" t="-2152" r="-1802"/>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lv-LV" dirty="0"/>
              <a:t>Kongruenču klašu definīcija</a:t>
            </a:r>
            <a:endParaRPr lang="en-US" dirty="0"/>
          </a:p>
        </p:txBody>
      </p:sp>
    </p:spTree>
    <p:extLst>
      <p:ext uri="{BB962C8B-B14F-4D97-AF65-F5344CB8AC3E}">
        <p14:creationId xmlns:p14="http://schemas.microsoft.com/office/powerpoint/2010/main" val="196192025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smtClean="0"/>
                  <a:t>Definīcija: </a:t>
                </a:r>
                <a:r>
                  <a:rPr lang="lv-LV" sz="2400" dirty="0"/>
                  <a:t>N</a:t>
                </a:r>
                <a:r>
                  <a:rPr lang="lv-LV" sz="2400" dirty="0" smtClean="0"/>
                  <a:t>aturāla argumenta funkciju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b="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ea typeface="Cambria Math" panose="02040503050406030204" pitchFamily="18" charset="0"/>
                      </a:rPr>
                      <m:t>𝑹</m:t>
                    </m:r>
                  </m:oMath>
                </a14:m>
                <a:r>
                  <a:rPr lang="lv-LV" sz="2400" dirty="0" smtClean="0"/>
                  <a:t> (visbiežāk gan </a:t>
                </a:r>
                <a14:m>
                  <m:oMath xmlns:m="http://schemas.openxmlformats.org/officeDocument/2006/math">
                    <m:r>
                      <a:rPr lang="lv-LV" sz="2400" i="1" dirty="0" smtClean="0">
                        <a:latin typeface="Cambria Math" panose="02040503050406030204" pitchFamily="18" charset="0"/>
                      </a:rPr>
                      <m:t>𝑓</m:t>
                    </m:r>
                    <m:r>
                      <a:rPr lang="lv-LV" sz="2400" i="1" dirty="0" smtClean="0">
                        <a:latin typeface="Cambria Math" panose="02040503050406030204" pitchFamily="18" charset="0"/>
                      </a:rPr>
                      <m:t>:</m:t>
                    </m:r>
                    <m:r>
                      <a:rPr lang="lv-LV" sz="2400" b="1" i="1" dirty="0" smtClean="0">
                        <a:latin typeface="Cambria Math" panose="02040503050406030204" pitchFamily="18" charset="0"/>
                      </a:rPr>
                      <m:t>𝑵</m:t>
                    </m:r>
                    <m:r>
                      <a:rPr lang="lv-LV" sz="2400" i="1" dirty="0" smtClean="0">
                        <a:latin typeface="Cambria Math" panose="02040503050406030204" pitchFamily="18" charset="0"/>
                        <a:ea typeface="Cambria Math" panose="02040503050406030204" pitchFamily="18" charset="0"/>
                      </a:rPr>
                      <m:t>→</m:t>
                    </m:r>
                    <m:r>
                      <a:rPr lang="lv-LV" sz="2400" b="1" i="1" dirty="0" smtClean="0">
                        <a:latin typeface="Cambria Math" panose="02040503050406030204" pitchFamily="18" charset="0"/>
                      </a:rPr>
                      <m:t>𝑵</m:t>
                    </m:r>
                  </m:oMath>
                </a14:m>
                <a:r>
                  <a:rPr lang="lv-LV" sz="2400" dirty="0" smtClean="0"/>
                  <a:t>) sauc par multiplikatīvu funkciju, ja jebkuriem diviem savstarpējiem pirmskaitļiem </a:t>
                </a:r>
                <a14:m>
                  <m:oMath xmlns:m="http://schemas.openxmlformats.org/officeDocument/2006/math">
                    <m:r>
                      <a:rPr lang="lv-LV" sz="2400" i="1" dirty="0" smtClean="0">
                        <a:latin typeface="Cambria Math" panose="02040503050406030204" pitchFamily="18" charset="0"/>
                      </a:rPr>
                      <m:t>𝑝</m:t>
                    </m:r>
                    <m:r>
                      <a:rPr lang="lv-LV" sz="2400" i="1" dirty="0" smtClean="0">
                        <a:latin typeface="Cambria Math" panose="02040503050406030204" pitchFamily="18" charset="0"/>
                      </a:rPr>
                      <m:t>, </m:t>
                    </m:r>
                    <m:r>
                      <a:rPr lang="lv-LV" sz="2400" i="1" dirty="0" smtClean="0">
                        <a:latin typeface="Cambria Math" panose="02040503050406030204" pitchFamily="18" charset="0"/>
                      </a:rPr>
                      <m:t>𝑞</m:t>
                    </m:r>
                  </m:oMath>
                </a14:m>
                <a:r>
                  <a:rPr lang="lv-LV" sz="2400" dirty="0" smtClean="0"/>
                  <a:t> ir spēkā </a:t>
                </a: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rPr>
                            <m:t>𝑞</m:t>
                          </m:r>
                        </m:e>
                      </m:d>
                      <m:r>
                        <a:rPr lang="lv-LV" sz="2400" b="0" i="1" smtClean="0">
                          <a:latin typeface="Cambria Math" panose="02040503050406030204" pitchFamily="18" charset="0"/>
                        </a:rPr>
                        <m:t>=</m:t>
                      </m:r>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𝑝</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𝑞</m:t>
                          </m:r>
                        </m:e>
                      </m:d>
                      <m:r>
                        <a:rPr lang="lv-LV" sz="2400" b="0" i="1" smtClean="0">
                          <a:latin typeface="Cambria Math" panose="02040503050406030204" pitchFamily="18" charset="0"/>
                          <a:ea typeface="Cambria Math" panose="02040503050406030204" pitchFamily="18" charset="0"/>
                        </a:rPr>
                        <m:t>.</m:t>
                      </m:r>
                    </m:oMath>
                  </m:oMathPara>
                </a14:m>
                <a:endParaRPr lang="lv-LV" sz="2400" dirty="0"/>
              </a:p>
              <a:p>
                <a:r>
                  <a:rPr lang="lv-LV" sz="2400" b="1" dirty="0" smtClean="0"/>
                  <a:t>Piemērs: </a:t>
                </a:r>
                <a:r>
                  <a:rPr lang="lv-LV" sz="2400" dirty="0" smtClean="0"/>
                  <a:t>Var izteikt </a:t>
                </a:r>
                <a14:m>
                  <m:oMath xmlns:m="http://schemas.openxmlformats.org/officeDocument/2006/math">
                    <m:r>
                      <a:rPr lang="lv-LV" sz="2400" i="1" dirty="0" smtClean="0">
                        <a:latin typeface="Cambria Math" panose="02040503050406030204" pitchFamily="18" charset="0"/>
                      </a:rPr>
                      <m:t>70=</m:t>
                    </m:r>
                    <m:r>
                      <a:rPr lang="lv-LV" sz="2400" b="0" i="1" dirty="0" smtClean="0">
                        <a:latin typeface="Cambria Math" panose="02040503050406030204" pitchFamily="18" charset="0"/>
                      </a:rPr>
                      <m:t>2</m:t>
                    </m:r>
                    <m:r>
                      <a:rPr lang="lv-LV" sz="2400" b="0" i="1" dirty="0" smtClean="0">
                        <a:latin typeface="Cambria Math" panose="02040503050406030204" pitchFamily="18" charset="0"/>
                        <a:ea typeface="Cambria Math" panose="02040503050406030204" pitchFamily="18" charset="0"/>
                      </a:rPr>
                      <m:t>∙5∙7</m:t>
                    </m:r>
                  </m:oMath>
                </a14:m>
                <a:r>
                  <a:rPr lang="lv-LV" sz="2400" dirty="0" smtClean="0"/>
                  <a:t>. Tad </a:t>
                </a:r>
              </a:p>
              <a:p>
                <a:pPr/>
                <a14:m>
                  <m:oMathPara xmlns:m="http://schemas.openxmlformats.org/officeDocument/2006/math">
                    <m:oMathParaPr>
                      <m:jc m:val="centerGroup"/>
                    </m:oMathParaPr>
                    <m:oMath xmlns:m="http://schemas.openxmlformats.org/officeDocument/2006/math">
                      <m:r>
                        <a:rPr lang="en-US"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7</m:t>
                          </m:r>
                        </m:e>
                      </m:d>
                      <m:r>
                        <a:rPr lang="lv-LV" sz="2400" b="0" i="1" smtClean="0">
                          <a:latin typeface="Cambria Math" panose="02040503050406030204" pitchFamily="18" charset="0"/>
                          <a:ea typeface="Cambria Math" panose="02040503050406030204" pitchFamily="18" charset="0"/>
                        </a:rPr>
                        <m:t>=1∙4∙6=24.</m:t>
                      </m:r>
                    </m:oMath>
                  </m:oMathPara>
                </a14:m>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sz="2400" dirty="0" smtClean="0"/>
              <a:t>Eilera funkcija ir multiplikatīva</a:t>
            </a:r>
            <a:endParaRPr lang="en-US" sz="2400" dirty="0"/>
          </a:p>
        </p:txBody>
      </p:sp>
    </p:spTree>
    <p:extLst>
      <p:ext uri="{BB962C8B-B14F-4D97-AF65-F5344CB8AC3E}">
        <p14:creationId xmlns:p14="http://schemas.microsoft.com/office/powerpoint/2010/main" val="794112219"/>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3507076559"/>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4275082936"/>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Title 2"/>
              <p:cNvSpPr>
                <a:spLocks noGrp="1"/>
              </p:cNvSpPr>
              <p:nvPr>
                <p:ph type="title"/>
              </p:nvPr>
            </p:nvSpPr>
            <p:spPr/>
            <p:txBody>
              <a:bodyPr/>
              <a:lstStyle/>
              <a:p>
                <a:r>
                  <a:rPr lang="en-US" dirty="0" err="1"/>
                  <a:t>Eilera</a:t>
                </a:r>
                <a:r>
                  <a:rPr lang="en-US" dirty="0"/>
                  <a:t> </a:t>
                </a:r>
                <a:r>
                  <a:rPr lang="en-US" dirty="0" err="1"/>
                  <a:t>funkcija</a:t>
                </a:r>
                <a:r>
                  <a:rPr lang="en-US" dirty="0"/>
                  <a:t>: </a:t>
                </a:r>
                <a:r>
                  <a:rPr lang="en-US" dirty="0" err="1"/>
                  <a:t>cik</a:t>
                </a:r>
                <a:r>
                  <a:rPr lang="en-US" dirty="0"/>
                  <a:t> </a:t>
                </a:r>
                <a:r>
                  <a:rPr lang="en-US" dirty="0" err="1" smtClean="0"/>
                  <a:t>elementi</a:t>
                </a:r>
                <a:r>
                  <a:rPr lang="en-US" dirty="0" smtClean="0"/>
                  <a:t> </a:t>
                </a:r>
                <a14:m>
                  <m:oMath xmlns:m="http://schemas.openxmlformats.org/officeDocument/2006/math">
                    <m:r>
                      <a:rPr lang="en-US" i="1" dirty="0" smtClean="0">
                        <a:latin typeface="Cambria Math" panose="02040503050406030204" pitchFamily="18" charset="0"/>
                      </a:rPr>
                      <m:t>[0,</m:t>
                    </m:r>
                    <m:r>
                      <a:rPr lang="en-US" i="1" dirty="0" smtClean="0">
                        <a:latin typeface="Cambria Math" panose="02040503050406030204" pitchFamily="18" charset="0"/>
                      </a:rPr>
                      <m:t>𝑛</m:t>
                    </m:r>
                    <m:r>
                      <a:rPr lang="en-US" i="1" dirty="0" smtClean="0">
                        <a:latin typeface="Cambria Math" panose="02040503050406030204" pitchFamily="18" charset="0"/>
                      </a:rPr>
                      <m:t>−1]</m:t>
                    </m:r>
                  </m:oMath>
                </a14:m>
                <a:r>
                  <a:rPr lang="en-US" dirty="0"/>
                  <a:t> </a:t>
                </a:r>
                <a:r>
                  <a:rPr lang="en-US" dirty="0" err="1"/>
                  <a:t>ir</a:t>
                </a:r>
                <a:r>
                  <a:rPr lang="en-US" dirty="0"/>
                  <a:t> </a:t>
                </a:r>
                <a:r>
                  <a:rPr lang="lv-LV" dirty="0" smtClean="0"/>
                  <a:t>savst. pirmskaitļi ar </a:t>
                </a:r>
                <a14:m>
                  <m:oMath xmlns:m="http://schemas.openxmlformats.org/officeDocument/2006/math">
                    <m:r>
                      <a:rPr lang="lv-LV" i="1" dirty="0" smtClean="0">
                        <a:latin typeface="Cambria Math" panose="02040503050406030204" pitchFamily="18" charset="0"/>
                      </a:rPr>
                      <m:t>𝑛</m:t>
                    </m:r>
                  </m:oMath>
                </a14:m>
                <a:endParaRPr lang="en-US" dirty="0"/>
              </a:p>
            </p:txBody>
          </p:sp>
        </mc:Choice>
        <mc:Fallback xmlns="">
          <p:sp>
            <p:nvSpPr>
              <p:cNvPr id="3" name="Title 2"/>
              <p:cNvSpPr>
                <a:spLocks noGrp="1" noRot="1" noChangeAspect="1" noMove="1" noResize="1" noEditPoints="1" noAdjustHandles="1" noChangeArrowheads="1" noChangeShapeType="1" noTextEdit="1"/>
              </p:cNvSpPr>
              <p:nvPr>
                <p:ph type="title"/>
              </p:nvPr>
            </p:nvSpPr>
            <p:spPr>
              <a:blipFill>
                <a:blip r:embed="rId3"/>
                <a:stretch>
                  <a:fillRect l="-1735" t="-20635" b="-9524"/>
                </a:stretch>
              </a:blipFill>
            </p:spPr>
            <p:txBody>
              <a:bodyPr/>
              <a:lstStyle/>
              <a:p>
                <a:r>
                  <a:rPr lang="lv-LV">
                    <a:noFill/>
                  </a:rPr>
                  <a:t> </a:t>
                </a:r>
              </a:p>
            </p:txBody>
          </p:sp>
        </mc:Fallback>
      </mc:AlternateContent>
      <p:pic>
        <p:nvPicPr>
          <p:cNvPr id="1026" name="Picture 2" descr="TotientFunction"/>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9552" y="747249"/>
            <a:ext cx="6460879" cy="40048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34236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fontScale="92500"/>
              </a:bodyPr>
              <a:lstStyle/>
              <a:p>
                <a:r>
                  <a:rPr lang="lv-LV" sz="2400" b="1" dirty="0" smtClean="0"/>
                  <a:t>Definīcija: </a:t>
                </a:r>
                <a:r>
                  <a:rPr lang="lv-LV" sz="2400" dirty="0"/>
                  <a:t>Funkciju sauc par multiplikatīvu ja katriem diviem savstarpējiem pirmskaitļiem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𝑏</m:t>
                    </m:r>
                  </m:oMath>
                </a14:m>
                <a:r>
                  <a:rPr lang="lv-LV" sz="2400" dirty="0"/>
                  <a:t>, ir spēkā sakarība: </a:t>
                </a:r>
                <a14:m>
                  <m:oMath xmlns:m="http://schemas.openxmlformats.org/officeDocument/2006/math">
                    <m:r>
                      <a:rPr lang="lv-LV" sz="2400" b="0" i="1" smtClean="0">
                        <a:latin typeface="Cambria Math" panose="02040503050406030204" pitchFamily="18" charset="0"/>
                      </a:rPr>
                      <m:t>𝑓</m:t>
                    </m:r>
                    <m:d>
                      <m:dPr>
                        <m:ctrlPr>
                          <a:rPr lang="lv-LV" sz="2400" b="0" i="1" smtClean="0">
                            <a:latin typeface="Cambria Math" panose="02040503050406030204" pitchFamily="18" charset="0"/>
                          </a:rPr>
                        </m:ctrlPr>
                      </m:dPr>
                      <m:e>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𝑎</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𝑓</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𝑏</m:t>
                        </m:r>
                      </m:e>
                    </m:d>
                    <m:r>
                      <a:rPr lang="lv-LV" sz="2400" b="0" i="1" smtClean="0">
                        <a:latin typeface="Cambria Math" panose="02040503050406030204" pitchFamily="18" charset="0"/>
                        <a:ea typeface="Cambria Math" panose="02040503050406030204" pitchFamily="18" charset="0"/>
                      </a:rPr>
                      <m:t>.</m:t>
                    </m:r>
                  </m:oMath>
                </a14:m>
                <a:r>
                  <a:rPr lang="lv-LV" sz="2400" dirty="0"/>
                  <a:t> </a:t>
                </a:r>
                <a:br>
                  <a:rPr lang="lv-LV" sz="2400" dirty="0"/>
                </a:br>
                <a:r>
                  <a:rPr lang="lv-LV" sz="2400" b="1" dirty="0"/>
                  <a:t>Apgalvojums: </a:t>
                </a:r>
                <a:r>
                  <a:rPr lang="lv-LV" sz="2400" dirty="0"/>
                  <a:t>Eilera funkcija ir multiplikatīva. </a:t>
                </a:r>
              </a:p>
              <a:p>
                <a:r>
                  <a:rPr lang="lv-LV" sz="2400" dirty="0"/>
                  <a:t>Piemēri: </a:t>
                </a:r>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2020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r>
                        <a:rPr lang="lv-LV" i="1">
                          <a:latin typeface="Cambria Math" panose="02040503050406030204" pitchFamily="18" charset="0"/>
                          <a:ea typeface="Cambria Math" panose="02040503050406030204" pitchFamily="18" charset="0"/>
                        </a:rPr>
                        <m:t>𝜑</m:t>
                      </m:r>
                      <m:r>
                        <a:rPr lang="lv-LV" b="0" i="1" smtClean="0">
                          <a:latin typeface="Cambria Math" panose="02040503050406030204" pitchFamily="18" charset="0"/>
                          <a:ea typeface="Cambria Math" panose="02040503050406030204" pitchFamily="18" charset="0"/>
                        </a:rPr>
                        <m:t>(5)</m:t>
                      </m:r>
                      <m:r>
                        <a:rPr lang="lv-LV"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101</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2</m:t>
                              </m:r>
                            </m:sup>
                          </m:sSup>
                          <m:r>
                            <a:rPr lang="lv-LV" sz="2400" b="0" i="1" smtClean="0">
                              <a:latin typeface="Cambria Math" panose="02040503050406030204" pitchFamily="18" charset="0"/>
                              <a:ea typeface="Cambria Math" panose="02040503050406030204" pitchFamily="18" charset="0"/>
                            </a:rPr>
                            <m:t>−</m:t>
                          </m:r>
                          <m:sSup>
                            <m:sSupPr>
                              <m:ctrlPr>
                                <a:rPr lang="lv-LV" sz="2400" b="0" i="1" smtClean="0">
                                  <a:latin typeface="Cambria Math" panose="02040503050406030204" pitchFamily="18" charset="0"/>
                                  <a:ea typeface="Cambria Math" panose="02040503050406030204" pitchFamily="18" charset="0"/>
                                </a:rPr>
                              </m:ctrlPr>
                            </m:sSupPr>
                            <m:e>
                              <m:r>
                                <a:rPr lang="lv-LV" sz="2400" b="0" i="1" smtClean="0">
                                  <a:latin typeface="Cambria Math" panose="02040503050406030204" pitchFamily="18" charset="0"/>
                                  <a:ea typeface="Cambria Math" panose="02040503050406030204" pitchFamily="18" charset="0"/>
                                </a:rPr>
                                <m:t>2</m:t>
                              </m:r>
                            </m:e>
                            <m:sup>
                              <m:r>
                                <a:rPr lang="lv-LV" sz="2400" b="0" i="1" smtClean="0">
                                  <a:latin typeface="Cambria Math" panose="02040503050406030204" pitchFamily="18" charset="0"/>
                                  <a:ea typeface="Cambria Math" panose="02040503050406030204" pitchFamily="18" charset="0"/>
                                </a:rPr>
                                <m:t>1</m:t>
                              </m:r>
                            </m:sup>
                          </m:sSup>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(101−1)=</m:t>
                      </m:r>
                    </m:oMath>
                  </m:oMathPara>
                </a14:m>
                <a:endParaRPr lang="lv-LV" sz="2400" b="0" i="1" dirty="0">
                  <a:latin typeface="Cambria Math" panose="02040503050406030204" pitchFamily="18" charset="0"/>
                  <a:ea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lv-LV" sz="2400" b="0" i="1" smtClean="0">
                          <a:latin typeface="Cambria Math" panose="02040503050406030204" pitchFamily="18" charset="0"/>
                          <a:ea typeface="Cambria Math" panose="02040503050406030204" pitchFamily="18" charset="0"/>
                        </a:rPr>
                        <m:t>=2∙</m:t>
                      </m:r>
                      <m:r>
                        <a:rPr lang="lv-LV" i="1">
                          <a:latin typeface="Cambria Math" panose="02040503050406030204" pitchFamily="18" charset="0"/>
                          <a:ea typeface="Cambria Math" panose="02040503050406030204" pitchFamily="18" charset="0"/>
                        </a:rPr>
                        <m:t>4∙</m:t>
                      </m:r>
                      <m:r>
                        <a:rPr lang="lv-LV" sz="2400" b="0" i="1" smtClean="0">
                          <a:latin typeface="Cambria Math" panose="02040503050406030204" pitchFamily="18" charset="0"/>
                          <a:ea typeface="Cambria Math" panose="02040503050406030204" pitchFamily="18" charset="0"/>
                        </a:rPr>
                        <m:t>100=800.</m:t>
                      </m:r>
                    </m:oMath>
                  </m:oMathPara>
                </a14:m>
                <a:endParaRPr lang="lv-LV" sz="2400" dirty="0"/>
              </a:p>
              <a:p>
                <a:pPr/>
                <a14:m>
                  <m:oMathPara xmlns:m="http://schemas.openxmlformats.org/officeDocument/2006/math">
                    <m:oMathParaPr>
                      <m:jc m:val="centerGroup"/>
                    </m:oMathParaPr>
                    <m:oMath xmlns:m="http://schemas.openxmlformats.org/officeDocument/2006/math">
                      <m:r>
                        <a:rPr lang="lv-LV" sz="240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2−1</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5−1</m:t>
                          </m:r>
                        </m:e>
                      </m:d>
                      <m:r>
                        <a:rPr lang="lv-LV" sz="2400" b="0" i="1" smtClean="0">
                          <a:latin typeface="Cambria Math" panose="02040503050406030204" pitchFamily="18" charset="0"/>
                          <a:ea typeface="Cambria Math" panose="02040503050406030204" pitchFamily="18" charset="0"/>
                        </a:rPr>
                        <m:t>=4.</m:t>
                      </m:r>
                    </m:oMath>
                  </m:oMathPara>
                </a14:m>
                <a:endParaRPr lang="lv-LV" sz="2400" dirty="0" smtClean="0"/>
              </a:p>
              <a:p>
                <a:pPr/>
                <a14:m>
                  <m:oMathPara xmlns:m="http://schemas.openxmlformats.org/officeDocument/2006/math">
                    <m:oMathParaPr>
                      <m:jc m:val="centerGroup"/>
                    </m:oMathParaPr>
                    <m:oMath xmlns:m="http://schemas.openxmlformats.org/officeDocument/2006/math">
                      <m:r>
                        <a:rPr lang="lv-LV" i="1">
                          <a:latin typeface="Cambria Math" panose="02040503050406030204" pitchFamily="18" charset="0"/>
                          <a:ea typeface="Cambria Math" panose="02040503050406030204" pitchFamily="18" charset="0"/>
                        </a:rPr>
                        <m:t>𝜑</m:t>
                      </m:r>
                      <m:d>
                        <m:dPr>
                          <m:ctrlPr>
                            <a:rPr lang="lv-LV" i="1">
                              <a:latin typeface="Cambria Math" panose="02040503050406030204" pitchFamily="18" charset="0"/>
                              <a:ea typeface="Cambria Math" panose="02040503050406030204" pitchFamily="18" charset="0"/>
                            </a:rPr>
                          </m:ctrlPr>
                        </m:dPr>
                        <m:e>
                          <m:r>
                            <a:rPr lang="lv-LV" i="1">
                              <a:latin typeface="Cambria Math" panose="02040503050406030204" pitchFamily="18" charset="0"/>
                              <a:ea typeface="Cambria Math" panose="02040503050406030204" pitchFamily="18" charset="0"/>
                            </a:rPr>
                            <m:t>10</m:t>
                          </m:r>
                          <m:r>
                            <a:rPr lang="lv-LV" b="0" i="1" smtClean="0">
                              <a:latin typeface="Cambria Math" panose="02040503050406030204" pitchFamily="18" charset="0"/>
                              <a:ea typeface="Cambria Math" panose="02040503050406030204" pitchFamily="18" charset="0"/>
                            </a:rPr>
                            <m:t>0</m:t>
                          </m:r>
                        </m:e>
                      </m:d>
                      <m:r>
                        <a:rPr lang="lv-LV" i="1">
                          <a:latin typeface="Cambria Math" panose="02040503050406030204" pitchFamily="18" charset="0"/>
                          <a:ea typeface="Cambria Math" panose="02040503050406030204" pitchFamily="18" charset="0"/>
                        </a:rPr>
                        <m:t>=</m:t>
                      </m:r>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4</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2</m:t>
                          </m:r>
                        </m:e>
                      </m:d>
                      <m:d>
                        <m:dPr>
                          <m:ctrlPr>
                            <a:rPr lang="lv-LV" i="1">
                              <a:latin typeface="Cambria Math" panose="02040503050406030204" pitchFamily="18" charset="0"/>
                              <a:ea typeface="Cambria Math" panose="02040503050406030204" pitchFamily="18" charset="0"/>
                            </a:rPr>
                          </m:ctrlPr>
                        </m:dPr>
                        <m:e>
                          <m:r>
                            <a:rPr lang="lv-LV" b="0" i="1" smtClean="0">
                              <a:latin typeface="Cambria Math" panose="02040503050406030204" pitchFamily="18" charset="0"/>
                              <a:ea typeface="Cambria Math" panose="02040503050406030204" pitchFamily="18" charset="0"/>
                            </a:rPr>
                            <m:t>25</m:t>
                          </m:r>
                          <m:r>
                            <a:rPr lang="lv-LV" i="1">
                              <a:latin typeface="Cambria Math" panose="02040503050406030204" pitchFamily="18" charset="0"/>
                              <a:ea typeface="Cambria Math" panose="02040503050406030204" pitchFamily="18" charset="0"/>
                            </a:rPr>
                            <m:t>−</m:t>
                          </m:r>
                          <m:r>
                            <a:rPr lang="lv-LV" b="0" i="1" smtClean="0">
                              <a:latin typeface="Cambria Math" panose="02040503050406030204" pitchFamily="18" charset="0"/>
                              <a:ea typeface="Cambria Math" panose="02040503050406030204" pitchFamily="18" charset="0"/>
                            </a:rPr>
                            <m:t>5</m:t>
                          </m:r>
                        </m:e>
                      </m:d>
                      <m:r>
                        <a:rPr lang="lv-LV" i="1">
                          <a:latin typeface="Cambria Math" panose="02040503050406030204" pitchFamily="18" charset="0"/>
                          <a:ea typeface="Cambria Math" panose="02040503050406030204" pitchFamily="18" charset="0"/>
                        </a:rPr>
                        <m:t>=4</m:t>
                      </m:r>
                      <m:r>
                        <a:rPr lang="lv-LV" b="0" i="1" smtClean="0">
                          <a:latin typeface="Cambria Math" panose="02040503050406030204" pitchFamily="18" charset="0"/>
                          <a:ea typeface="Cambria Math" panose="02040503050406030204" pitchFamily="18" charset="0"/>
                        </a:rPr>
                        <m:t>0</m:t>
                      </m:r>
                      <m:r>
                        <a:rPr lang="lv-LV" i="1">
                          <a:latin typeface="Cambria Math" panose="02040503050406030204" pitchFamily="18" charset="0"/>
                          <a:ea typeface="Cambria Math" panose="02040503050406030204" pitchFamily="18" charset="0"/>
                        </a:rPr>
                        <m:t>.</m:t>
                      </m:r>
                    </m:oMath>
                  </m:oMathPara>
                </a14:m>
                <a:endParaRPr lang="lv-LV" dirty="0"/>
              </a:p>
              <a:p>
                <a:endParaRPr lang="lv-LV" sz="2400" dirty="0"/>
              </a:p>
              <a:p>
                <a:pPr marL="342900" indent="-342900">
                  <a:buFont typeface="Arial" panose="020B0604020202020204" pitchFamily="34" charset="0"/>
                  <a:buChar char="•"/>
                </a:pP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019" t="-2152"/>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dirty="0"/>
              <a:t>Eilera funkcija ir multiplikatīva</a:t>
            </a:r>
            <a:endParaRPr lang="en-US" dirty="0"/>
          </a:p>
        </p:txBody>
      </p:sp>
    </p:spTree>
    <p:extLst>
      <p:ext uri="{BB962C8B-B14F-4D97-AF65-F5344CB8AC3E}">
        <p14:creationId xmlns:p14="http://schemas.microsoft.com/office/powerpoint/2010/main" val="306689081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rmAutofit/>
              </a:bodyPr>
              <a:lstStyle/>
              <a:p>
                <a:r>
                  <a:rPr lang="lv-LV" sz="2400" b="1" dirty="0"/>
                  <a:t>Teorēma: </a:t>
                </a:r>
                <a:r>
                  <a:rPr lang="lv-LV" sz="2400" dirty="0"/>
                  <a:t>Ja </a:t>
                </a:r>
                <a14:m>
                  <m:oMath xmlns:m="http://schemas.openxmlformats.org/officeDocument/2006/math">
                    <m:r>
                      <a:rPr lang="lv-LV" sz="2400" i="1" dirty="0" smtClean="0">
                        <a:latin typeface="Cambria Math" panose="02040503050406030204" pitchFamily="18" charset="0"/>
                      </a:rPr>
                      <m:t>𝑎</m:t>
                    </m:r>
                  </m:oMath>
                </a14:m>
                <a:r>
                  <a:rPr lang="lv-LV" sz="2400" dirty="0"/>
                  <a:t> un </a:t>
                </a:r>
                <a14:m>
                  <m:oMath xmlns:m="http://schemas.openxmlformats.org/officeDocument/2006/math">
                    <m:r>
                      <a:rPr lang="lv-LV" sz="2400" i="1" dirty="0" smtClean="0">
                        <a:latin typeface="Cambria Math" panose="02040503050406030204" pitchFamily="18" charset="0"/>
                      </a:rPr>
                      <m:t>𝑛</m:t>
                    </m:r>
                  </m:oMath>
                </a14:m>
                <a:r>
                  <a:rPr lang="lv-LV" sz="2400" dirty="0"/>
                  <a:t> ir savstarpēji pirmskaitļi, tad </a:t>
                </a:r>
              </a:p>
              <a:p>
                <a:pPr/>
                <a14:m>
                  <m:oMathPara xmlns:m="http://schemas.openxmlformats.org/officeDocument/2006/math">
                    <m:oMathParaPr>
                      <m:jc m:val="centerGroup"/>
                    </m:oMathParaPr>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𝑎</m:t>
                          </m:r>
                        </m:e>
                        <m:sup>
                          <m:r>
                            <a:rPr lang="en-US" sz="240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p>
                      </m:sSup>
                      <m:r>
                        <a:rPr lang="lv-LV" sz="2400" i="1">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oMath>
                  </m:oMathPara>
                </a14:m>
                <a:endParaRPr lang="lv-LV" sz="2400" dirty="0"/>
              </a:p>
              <a:p>
                <a:endParaRPr lang="lv-LV" sz="2400" dirty="0"/>
              </a:p>
              <a:p>
                <a:r>
                  <a:rPr lang="lv-LV" sz="2400" dirty="0"/>
                  <a:t>Šo pierāda līdzīgi kā Mazo Fermā teorēmu. Ir jāpamato, ka visu kongruences klašu </a:t>
                </a:r>
                <a14:m>
                  <m:oMath xmlns:m="http://schemas.openxmlformats.org/officeDocument/2006/math">
                    <m:d>
                      <m:dPr>
                        <m:begChr m:val="{"/>
                        <m:endChr m:val="}"/>
                        <m:ctrlPr>
                          <a:rPr lang="lv-LV" sz="2400" i="1" smtClean="0">
                            <a:latin typeface="Cambria Math" panose="02040503050406030204" pitchFamily="18" charset="0"/>
                          </a:rPr>
                        </m:ctrlPr>
                      </m:dPr>
                      <m:e>
                        <m:sSub>
                          <m:sSubPr>
                            <m:ctrlPr>
                              <a:rPr lang="lv-LV" sz="2400" i="1" smtClean="0">
                                <a:latin typeface="Cambria Math" panose="02040503050406030204" pitchFamily="18" charset="0"/>
                              </a:rPr>
                            </m:ctrlPr>
                          </m:sSubPr>
                          <m:e>
                            <m:r>
                              <a:rPr lang="lv-LV" sz="2400" b="0" i="1" smtClean="0">
                                <a:latin typeface="Cambria Math" panose="02040503050406030204" pitchFamily="18" charset="0"/>
                              </a:rPr>
                              <m:t>𝑏</m:t>
                            </m:r>
                          </m:e>
                          <m:sub>
                            <m:r>
                              <a:rPr lang="lv-LV" sz="2400" b="0" i="1" smtClean="0">
                                <a:latin typeface="Cambria Math" panose="02040503050406030204" pitchFamily="18" charset="0"/>
                              </a:rPr>
                              <m:t>1</m:t>
                            </m:r>
                          </m:sub>
                        </m:sSub>
                        <m:r>
                          <a:rPr lang="lv-LV" sz="2400" b="0" i="1" smtClean="0">
                            <a:latin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m:t>
                        </m:r>
                        <m:sSub>
                          <m:sSubPr>
                            <m:ctrlPr>
                              <a:rPr lang="lv-LV" sz="2400" b="0" i="1" smtClean="0">
                                <a:latin typeface="Cambria Math" panose="02040503050406030204" pitchFamily="18" charset="0"/>
                                <a:ea typeface="Cambria Math" panose="02040503050406030204" pitchFamily="18" charset="0"/>
                              </a:rPr>
                            </m:ctrlPr>
                          </m:sSubPr>
                          <m:e>
                            <m:r>
                              <a:rPr lang="lv-LV" sz="2400" b="0" i="1" smtClean="0">
                                <a:latin typeface="Cambria Math" panose="02040503050406030204" pitchFamily="18" charset="0"/>
                                <a:ea typeface="Cambria Math" panose="02040503050406030204" pitchFamily="18" charset="0"/>
                              </a:rPr>
                              <m:t>𝑏</m:t>
                            </m:r>
                          </m:e>
                          <m:sub>
                            <m:r>
                              <a:rPr lang="lv-LV" sz="2400" b="0" i="1" smtClean="0">
                                <a:latin typeface="Cambria Math" panose="02040503050406030204" pitchFamily="18" charset="0"/>
                                <a:ea typeface="Cambria Math" panose="02040503050406030204" pitchFamily="18" charset="0"/>
                              </a:rPr>
                              <m:t>𝜑</m:t>
                            </m:r>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𝑛</m:t>
                            </m:r>
                            <m:r>
                              <a:rPr lang="lv-LV" sz="2400" b="0" i="1" smtClean="0">
                                <a:latin typeface="Cambria Math" panose="02040503050406030204" pitchFamily="18" charset="0"/>
                                <a:ea typeface="Cambria Math" panose="02040503050406030204" pitchFamily="18" charset="0"/>
                              </a:rPr>
                              <m:t>)</m:t>
                            </m:r>
                          </m:sub>
                        </m:sSub>
                      </m:e>
                    </m:d>
                  </m:oMath>
                </a14:m>
                <a:r>
                  <a:rPr lang="lv-LV" sz="2400" dirty="0"/>
                  <a:t> (kam </a:t>
                </a:r>
                <a14:m>
                  <m:oMath xmlns:m="http://schemas.openxmlformats.org/officeDocument/2006/math">
                    <m:sSub>
                      <m:sSubPr>
                        <m:ctrlPr>
                          <a:rPr lang="lv-LV" sz="2400" i="1" smtClean="0">
                            <a:latin typeface="Cambria Math" panose="02040503050406030204" pitchFamily="18" charset="0"/>
                          </a:rPr>
                        </m:ctrlPr>
                      </m:sSubPr>
                      <m:e>
                        <m:r>
                          <m:rPr>
                            <m:sty m:val="p"/>
                          </m:rPr>
                          <a:rPr lang="lv-LV" sz="2400" b="0" i="0" smtClean="0">
                            <a:latin typeface="Cambria Math" panose="02040503050406030204" pitchFamily="18" charset="0"/>
                          </a:rPr>
                          <m:t>gcd</m:t>
                        </m:r>
                        <m:r>
                          <a:rPr lang="lv-LV" sz="2400" b="0" i="1" smtClean="0">
                            <a:latin typeface="Cambria Math" panose="02040503050406030204" pitchFamily="18" charset="0"/>
                          </a:rPr>
                          <m:t>⁡(</m:t>
                        </m:r>
                        <m:r>
                          <a:rPr lang="lv-LV" sz="2400" b="0" i="1" smtClean="0">
                            <a:latin typeface="Cambria Math" panose="02040503050406030204" pitchFamily="18" charset="0"/>
                          </a:rPr>
                          <m:t>𝑏</m:t>
                        </m:r>
                      </m:e>
                      <m:sub>
                        <m:r>
                          <a:rPr lang="lv-LV" sz="2400" b="0" i="1" smtClean="0">
                            <a:latin typeface="Cambria Math" panose="02040503050406030204" pitchFamily="18" charset="0"/>
                          </a:rPr>
                          <m:t>𝑖</m:t>
                        </m:r>
                      </m:sub>
                    </m:sSub>
                    <m:r>
                      <a:rPr lang="lv-LV" sz="2400" b="0" i="1" smtClean="0">
                        <a:latin typeface="Cambria Math" panose="02040503050406030204" pitchFamily="18" charset="0"/>
                      </a:rPr>
                      <m:t>, </m:t>
                    </m:r>
                    <m:r>
                      <a:rPr lang="lv-LV" sz="2400" b="0" i="1" smtClean="0">
                        <a:latin typeface="Cambria Math" panose="02040503050406030204" pitchFamily="18" charset="0"/>
                      </a:rPr>
                      <m:t>𝑛</m:t>
                    </m:r>
                    <m:r>
                      <a:rPr lang="lv-LV" sz="2400" b="0" i="1" smtClean="0">
                        <a:latin typeface="Cambria Math" panose="02040503050406030204" pitchFamily="18" charset="0"/>
                      </a:rPr>
                      <m:t>)=1</m:t>
                    </m:r>
                  </m:oMath>
                </a14:m>
                <a:r>
                  <a:rPr lang="lv-LV" sz="2400" dirty="0"/>
                  <a:t>) reizināšana ar kongruences klasi </a:t>
                </a:r>
                <a14:m>
                  <m:oMath xmlns:m="http://schemas.openxmlformats.org/officeDocument/2006/math">
                    <m:r>
                      <a:rPr lang="lv-LV" sz="2400" i="1" dirty="0" smtClean="0">
                        <a:latin typeface="Cambria Math" panose="02040503050406030204" pitchFamily="18" charset="0"/>
                      </a:rPr>
                      <m:t>𝑎</m:t>
                    </m:r>
                  </m:oMath>
                </a14:m>
                <a:r>
                  <a:rPr lang="lv-LV" sz="2400" dirty="0"/>
                  <a:t> (kur </a:t>
                </a:r>
                <a14:m>
                  <m:oMath xmlns:m="http://schemas.openxmlformats.org/officeDocument/2006/math">
                    <m:r>
                      <a:rPr lang="lv-LV" sz="2400" b="0" i="1" smtClean="0">
                        <a:latin typeface="Cambria Math" panose="02040503050406030204" pitchFamily="18" charset="0"/>
                      </a:rPr>
                      <m:t>𝑎</m:t>
                    </m:r>
                    <m:r>
                      <a:rPr lang="lv-LV" sz="2400" b="0" i="1" smtClean="0">
                        <a:latin typeface="Cambria Math" panose="02040503050406030204" pitchFamily="18" charset="0"/>
                        <a:ea typeface="Cambria Math" panose="02040503050406030204" pitchFamily="18" charset="0"/>
                      </a:rPr>
                      <m:t>∈</m:t>
                    </m:r>
                    <m:d>
                      <m:dPr>
                        <m:begChr m:val="{"/>
                        <m:endChr m:val="}"/>
                        <m:ctrlPr>
                          <a:rPr lang="lv-LV" sz="2400" i="1">
                            <a:latin typeface="Cambria Math" panose="02040503050406030204" pitchFamily="18" charset="0"/>
                          </a:rPr>
                        </m:ctrlPr>
                      </m:dPr>
                      <m:e>
                        <m:sSub>
                          <m:sSubPr>
                            <m:ctrlPr>
                              <a:rPr lang="lv-LV" sz="2400" i="1">
                                <a:latin typeface="Cambria Math" panose="02040503050406030204" pitchFamily="18" charset="0"/>
                              </a:rPr>
                            </m:ctrlPr>
                          </m:sSubPr>
                          <m:e>
                            <m:r>
                              <a:rPr lang="lv-LV" sz="2400" i="1">
                                <a:latin typeface="Cambria Math" panose="02040503050406030204" pitchFamily="18" charset="0"/>
                              </a:rPr>
                              <m:t>𝑏</m:t>
                            </m:r>
                          </m:e>
                          <m:sub>
                            <m:r>
                              <a:rPr lang="lv-LV" sz="2400" i="1">
                                <a:latin typeface="Cambria Math" panose="02040503050406030204" pitchFamily="18" charset="0"/>
                              </a:rPr>
                              <m:t>1</m:t>
                            </m:r>
                          </m:sub>
                        </m:sSub>
                        <m:r>
                          <a:rPr lang="lv-LV" sz="2400" i="1">
                            <a:latin typeface="Cambria Math" panose="02040503050406030204" pitchFamily="18" charset="0"/>
                          </a:rPr>
                          <m:t>,</m:t>
                        </m:r>
                        <m:r>
                          <a:rPr lang="lv-LV" sz="2400" i="1">
                            <a:latin typeface="Cambria Math" panose="02040503050406030204" pitchFamily="18" charset="0"/>
                            <a:ea typeface="Cambria Math" panose="02040503050406030204" pitchFamily="18" charset="0"/>
                          </a:rPr>
                          <m:t>⋯,</m:t>
                        </m:r>
                        <m:sSub>
                          <m:sSubPr>
                            <m:ctrlPr>
                              <a:rPr lang="lv-LV" sz="2400" i="1">
                                <a:latin typeface="Cambria Math" panose="02040503050406030204" pitchFamily="18" charset="0"/>
                                <a:ea typeface="Cambria Math" panose="02040503050406030204" pitchFamily="18" charset="0"/>
                              </a:rPr>
                            </m:ctrlPr>
                          </m:sSubPr>
                          <m:e>
                            <m:r>
                              <a:rPr lang="lv-LV" sz="2400" i="1">
                                <a:latin typeface="Cambria Math" panose="02040503050406030204" pitchFamily="18" charset="0"/>
                                <a:ea typeface="Cambria Math" panose="02040503050406030204" pitchFamily="18" charset="0"/>
                              </a:rPr>
                              <m:t>𝑏</m:t>
                            </m:r>
                          </m:e>
                          <m:sub>
                            <m:r>
                              <a:rPr lang="lv-LV" sz="2400" i="1">
                                <a:latin typeface="Cambria Math" panose="02040503050406030204" pitchFamily="18" charset="0"/>
                                <a:ea typeface="Cambria Math" panose="02040503050406030204" pitchFamily="18" charset="0"/>
                              </a:rPr>
                              <m:t>𝜑</m:t>
                            </m:r>
                            <m:r>
                              <a:rPr lang="lv-LV" sz="2400" i="1">
                                <a:latin typeface="Cambria Math" panose="02040503050406030204" pitchFamily="18" charset="0"/>
                                <a:ea typeface="Cambria Math" panose="02040503050406030204" pitchFamily="18" charset="0"/>
                              </a:rPr>
                              <m:t>(</m:t>
                            </m:r>
                            <m:r>
                              <a:rPr lang="lv-LV" sz="2400" i="1">
                                <a:latin typeface="Cambria Math" panose="02040503050406030204" pitchFamily="18" charset="0"/>
                                <a:ea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sub>
                        </m:sSub>
                      </m:e>
                    </m:d>
                  </m:oMath>
                </a14:m>
                <a:r>
                  <a:rPr lang="lv-LV" sz="2400" dirty="0"/>
                  <a:t>) ir injektīva.</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endParaRPr lang="en-US">
                  <a:noFill/>
                </a:endParaRPr>
              </a:p>
            </p:txBody>
          </p:sp>
        </mc:Fallback>
      </mc:AlternateContent>
      <p:sp>
        <p:nvSpPr>
          <p:cNvPr id="4" name="Title 3"/>
          <p:cNvSpPr>
            <a:spLocks noGrp="1"/>
          </p:cNvSpPr>
          <p:nvPr>
            <p:ph type="title"/>
          </p:nvPr>
        </p:nvSpPr>
        <p:spPr/>
        <p:txBody>
          <a:bodyPr/>
          <a:lstStyle/>
          <a:p>
            <a:r>
              <a:rPr lang="lv-LV" dirty="0"/>
              <a:t>Eilera teorēma</a:t>
            </a:r>
            <a:endParaRPr lang="en-US" dirty="0"/>
          </a:p>
        </p:txBody>
      </p:sp>
    </p:spTree>
    <p:extLst>
      <p:ext uri="{BB962C8B-B14F-4D97-AF65-F5344CB8AC3E}">
        <p14:creationId xmlns:p14="http://schemas.microsoft.com/office/powerpoint/2010/main" val="162986623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Autofit/>
              </a:bodyPr>
              <a:lstStyle/>
              <a:p>
                <a:r>
                  <a:rPr lang="lv-LV" sz="2400" dirty="0"/>
                  <a:t>Zināms, ka</a:t>
                </a:r>
                <a14:m>
                  <m:oMath xmlns:m="http://schemas.openxmlformats.org/officeDocument/2006/math">
                    <m:r>
                      <a:rPr lang="lv-LV" sz="2400" b="0" i="0" smtClean="0">
                        <a:latin typeface="Cambria Math" panose="02040503050406030204" pitchFamily="18" charset="0"/>
                        <a:ea typeface="Cambria Math" panose="02040503050406030204" pitchFamily="18" charset="0"/>
                      </a:rPr>
                      <m:t> </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100</m:t>
                        </m:r>
                      </m:e>
                    </m:d>
                    <m:r>
                      <a:rPr lang="lv-LV" sz="2400" b="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𝜑</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m:t>
                        </m:r>
                      </m:e>
                    </m:d>
                    <m:r>
                      <a:rPr lang="lv-LV" sz="2400" b="0" i="1" smtClean="0">
                        <a:latin typeface="Cambria Math" panose="02040503050406030204" pitchFamily="18" charset="0"/>
                        <a:ea typeface="Cambria Math" panose="02040503050406030204" pitchFamily="18" charset="0"/>
                      </a:rPr>
                      <m:t>∙</m:t>
                    </m:r>
                    <m:r>
                      <a:rPr lang="en-US" sz="2400" i="1">
                        <a:latin typeface="Cambria Math" panose="02040503050406030204" pitchFamily="18" charset="0"/>
                        <a:ea typeface="Cambria Math" panose="02040503050406030204" pitchFamily="18" charset="0"/>
                      </a:rPr>
                      <m:t>𝜑</m:t>
                    </m:r>
                    <m:d>
                      <m:dPr>
                        <m:ctrlPr>
                          <a:rPr lang="lv-LV" sz="2400" i="1">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m:t>
                        </m:r>
                      </m:e>
                    </m:d>
                    <m:r>
                      <a:rPr lang="lv-LV" sz="2400" b="0" i="1" smtClean="0">
                        <a:latin typeface="Cambria Math" panose="02040503050406030204" pitchFamily="18" charset="0"/>
                        <a:ea typeface="Cambria Math" panose="02040503050406030204" pitchFamily="18" charset="0"/>
                      </a:rPr>
                      <m:t>=</m:t>
                    </m:r>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25−5</m:t>
                        </m:r>
                      </m:e>
                    </m:d>
                    <m:d>
                      <m:dPr>
                        <m:ctrlPr>
                          <a:rPr lang="lv-LV" sz="2400" b="0" i="1" smtClean="0">
                            <a:latin typeface="Cambria Math" panose="02040503050406030204" pitchFamily="18" charset="0"/>
                            <a:ea typeface="Cambria Math" panose="02040503050406030204" pitchFamily="18" charset="0"/>
                          </a:rPr>
                        </m:ctrlPr>
                      </m:dPr>
                      <m:e>
                        <m:r>
                          <a:rPr lang="lv-LV" sz="2400" b="0" i="1" smtClean="0">
                            <a:latin typeface="Cambria Math" panose="02040503050406030204" pitchFamily="18" charset="0"/>
                            <a:ea typeface="Cambria Math" panose="02040503050406030204" pitchFamily="18" charset="0"/>
                          </a:rPr>
                          <m:t>4−2</m:t>
                        </m:r>
                      </m:e>
                    </m:d>
                    <m:r>
                      <a:rPr lang="lv-LV" sz="2400" b="0" i="1" smtClean="0">
                        <a:latin typeface="Cambria Math" panose="02040503050406030204" pitchFamily="18" charset="0"/>
                        <a:ea typeface="Cambria Math" panose="02040503050406030204" pitchFamily="18" charset="0"/>
                      </a:rPr>
                      <m:t>=40</m:t>
                    </m:r>
                  </m:oMath>
                </a14:m>
                <a:r>
                  <a:rPr lang="lv-LV" sz="2400" dirty="0"/>
                  <a:t>. Iedomāsimies, ka </a:t>
                </a:r>
                <a14:m>
                  <m:oMath xmlns:m="http://schemas.openxmlformats.org/officeDocument/2006/math">
                    <m:r>
                      <a:rPr lang="lv-LV" sz="2400" i="1" dirty="0" smtClean="0">
                        <a:latin typeface="Cambria Math" panose="02040503050406030204" pitchFamily="18" charset="0"/>
                      </a:rPr>
                      <m:t>𝑎</m:t>
                    </m:r>
                  </m:oMath>
                </a14:m>
                <a:r>
                  <a:rPr lang="lv-LV" sz="2400" dirty="0"/>
                  <a:t> ir skaitlis, kas nedalās ne ar </a:t>
                </a:r>
                <a14:m>
                  <m:oMath xmlns:m="http://schemas.openxmlformats.org/officeDocument/2006/math">
                    <m:r>
                      <a:rPr lang="lv-LV" sz="2400" i="1" dirty="0" smtClean="0">
                        <a:latin typeface="Cambria Math" panose="02040503050406030204" pitchFamily="18" charset="0"/>
                      </a:rPr>
                      <m:t>2</m:t>
                    </m:r>
                  </m:oMath>
                </a14:m>
                <a:r>
                  <a:rPr lang="lv-LV" sz="2400" dirty="0"/>
                  <a:t>, ne ar </a:t>
                </a:r>
                <a14:m>
                  <m:oMath xmlns:m="http://schemas.openxmlformats.org/officeDocument/2006/math">
                    <m:r>
                      <a:rPr lang="lv-LV" sz="2400" i="1" dirty="0" smtClean="0">
                        <a:latin typeface="Cambria Math" panose="02040503050406030204" pitchFamily="18" charset="0"/>
                      </a:rPr>
                      <m:t>5</m:t>
                    </m:r>
                  </m:oMath>
                </a14:m>
                <a:r>
                  <a:rPr lang="lv-LV" sz="2400" dirty="0"/>
                  <a:t>, turklāt </a:t>
                </a:r>
                <a14:m>
                  <m:oMath xmlns:m="http://schemas.openxmlformats.org/officeDocument/2006/math">
                    <m:r>
                      <a:rPr lang="lv-LV" sz="2400" i="1" dirty="0" smtClean="0">
                        <a:latin typeface="Cambria Math" panose="02040503050406030204" pitchFamily="18" charset="0"/>
                      </a:rPr>
                      <m:t>𝑘</m:t>
                    </m:r>
                  </m:oMath>
                </a14:m>
                <a:r>
                  <a:rPr lang="lv-LV" sz="2400" dirty="0"/>
                  <a:t> ir mazākais naturālais skaitlis, kuram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𝑘</m:t>
                        </m:r>
                      </m:sup>
                    </m:sSup>
                  </m:oMath>
                </a14:m>
                <a:r>
                  <a:rPr lang="lv-LV" sz="2400" dirty="0"/>
                  <a:t> beidzas ar cipariem "01" . Kāda noteikti nevar būt </a:t>
                </a:r>
                <a14:m>
                  <m:oMath xmlns:m="http://schemas.openxmlformats.org/officeDocument/2006/math">
                    <m:r>
                      <a:rPr lang="lv-LV" sz="2400" i="1" dirty="0" smtClean="0">
                        <a:latin typeface="Cambria Math" panose="02040503050406030204" pitchFamily="18" charset="0"/>
                      </a:rPr>
                      <m:t>𝑘</m:t>
                    </m:r>
                  </m:oMath>
                </a14:m>
                <a:r>
                  <a:rPr lang="lv-LV" sz="2400" dirty="0"/>
                  <a:t> vērtība?</a:t>
                </a:r>
              </a:p>
              <a:p>
                <a:r>
                  <a:rPr lang="lv-LV" sz="2400" dirty="0"/>
                  <a:t>(A) 5</a:t>
                </a:r>
              </a:p>
              <a:p>
                <a:r>
                  <a:rPr lang="lv-LV" sz="2400" dirty="0"/>
                  <a:t>(B) 10</a:t>
                </a:r>
              </a:p>
              <a:p>
                <a:r>
                  <a:rPr lang="lv-LV" sz="2400" dirty="0"/>
                  <a:t>(C) 15</a:t>
                </a:r>
              </a:p>
              <a:p>
                <a:r>
                  <a:rPr lang="lv-LV" sz="2400" dirty="0"/>
                  <a:t>(D) 20</a:t>
                </a:r>
                <a:endParaRPr lang="en-US" sz="2400" dirty="0"/>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2"/>
                <a:stretch>
                  <a:fillRect l="-2163" t="-2318"/>
                </a:stretch>
              </a:blipFill>
            </p:spPr>
            <p:txBody>
              <a:bodyPr/>
              <a:lstStyle/>
              <a:p>
                <a:r>
                  <a:rPr lang="en-US">
                    <a:noFill/>
                  </a:rPr>
                  <a:t> </a:t>
                </a:r>
                <a:endParaRPr lang="en-US">
                  <a:noFill/>
                </a:endParaRPr>
              </a:p>
            </p:txBody>
          </p:sp>
        </mc:Fallback>
      </mc:AlternateContent>
      <p:sp>
        <p:nvSpPr>
          <p:cNvPr id="5" name="Title 4"/>
          <p:cNvSpPr>
            <a:spLocks noGrp="1"/>
          </p:cNvSpPr>
          <p:nvPr>
            <p:ph type="title"/>
          </p:nvPr>
        </p:nvSpPr>
        <p:spPr/>
        <p:txBody>
          <a:bodyPr/>
          <a:lstStyle/>
          <a:p>
            <a:r>
              <a:rPr lang="lv-LV" dirty="0"/>
              <a:t>Jautājums: Eilera teorēma</a:t>
            </a:r>
            <a:endParaRPr lang="en-US" dirty="0"/>
          </a:p>
        </p:txBody>
      </p:sp>
      <p:sp>
        <p:nvSpPr>
          <p:cNvPr id="7" name="TextBox 6"/>
          <p:cNvSpPr txBox="1"/>
          <p:nvPr/>
        </p:nvSpPr>
        <p:spPr>
          <a:xfrm>
            <a:off x="4114800" y="2104053"/>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34766241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Content Placeholder 5"/>
          <p:cNvSpPr>
            <a:spLocks noGrp="1"/>
          </p:cNvSpPr>
          <p:nvPr>
            <p:ph idx="1"/>
          </p:nvPr>
        </p:nvSpPr>
        <p:spPr/>
        <p:txBody>
          <a:bodyPr/>
          <a:lstStyle/>
          <a:p>
            <a:endParaRPr lang="en-US"/>
          </a:p>
        </p:txBody>
      </p:sp>
      <p:sp>
        <p:nvSpPr>
          <p:cNvPr id="5" name="Title 4"/>
          <p:cNvSpPr>
            <a:spLocks noGrp="1"/>
          </p:cNvSpPr>
          <p:nvPr>
            <p:ph type="title"/>
          </p:nvPr>
        </p:nvSpPr>
        <p:spPr/>
        <p:txBody>
          <a:bodyPr/>
          <a:lstStyle/>
          <a:p>
            <a:r>
              <a:rPr lang="lv-LV" dirty="0" smtClean="0"/>
              <a:t>Cikliskas virknes</a:t>
            </a:r>
            <a:endParaRPr lang="en-US" dirty="0"/>
          </a:p>
        </p:txBody>
      </p:sp>
    </p:spTree>
    <p:extLst>
      <p:ext uri="{BB962C8B-B14F-4D97-AF65-F5344CB8AC3E}">
        <p14:creationId xmlns:p14="http://schemas.microsoft.com/office/powerpoint/2010/main" val="3325713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r>
              <a:rPr lang="lv-LV" dirty="0" smtClean="0"/>
              <a:t>Ciklisks process (gan skaitļu teorijā, gan jebkurā citā matemātikas nozarē) rodas tad, ja ir galīgs skaits stāvokļu; katru nākamo stāvokli viennozīmīgi nosaka viens (vai daži) iepriekšējie stāvokļi.</a:t>
            </a:r>
            <a:endParaRPr lang="lv-LV" dirty="0"/>
          </a:p>
        </p:txBody>
      </p:sp>
      <p:sp>
        <p:nvSpPr>
          <p:cNvPr id="4" name="Title 3"/>
          <p:cNvSpPr>
            <a:spLocks noGrp="1"/>
          </p:cNvSpPr>
          <p:nvPr>
            <p:ph type="title"/>
          </p:nvPr>
        </p:nvSpPr>
        <p:spPr/>
        <p:txBody>
          <a:bodyPr/>
          <a:lstStyle/>
          <a:p>
            <a:r>
              <a:rPr lang="lv-LV" dirty="0" smtClean="0"/>
              <a:t>Cikliskums kā parādība</a:t>
            </a:r>
            <a:endParaRPr lang="lv-LV" dirty="0"/>
          </a:p>
        </p:txBody>
      </p:sp>
    </p:spTree>
    <p:extLst>
      <p:ext uri="{BB962C8B-B14F-4D97-AF65-F5344CB8AC3E}">
        <p14:creationId xmlns:p14="http://schemas.microsoft.com/office/powerpoint/2010/main" val="3049329230"/>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lnSpcReduction="10000"/>
          </a:bodyPr>
          <a:lstStyle/>
          <a:p>
            <a:pPr marL="342900" indent="-342900">
              <a:buFont typeface="Arial" panose="020B0604020202020204" pitchFamily="34" charset="0"/>
              <a:buChar char="•"/>
            </a:pPr>
            <a:r>
              <a:rPr lang="lv-LV" dirty="0" smtClean="0"/>
              <a:t>Naturālu skaitļu aritmētisku progresiju atlikumi (mod m). </a:t>
            </a:r>
          </a:p>
          <a:p>
            <a:pPr marL="342900" indent="-342900">
              <a:buFont typeface="Arial" panose="020B0604020202020204" pitchFamily="34" charset="0"/>
              <a:buChar char="•"/>
            </a:pPr>
            <a:r>
              <a:rPr lang="lv-LV" dirty="0" smtClean="0"/>
              <a:t>Naturālu skaitļu ģeometrisku progresiju atlikumi (mod m). </a:t>
            </a:r>
          </a:p>
          <a:p>
            <a:pPr marL="342900" indent="-342900">
              <a:buFont typeface="Arial" panose="020B0604020202020204" pitchFamily="34" charset="0"/>
              <a:buChar char="•"/>
            </a:pPr>
            <a:r>
              <a:rPr lang="lv-LV" dirty="0" smtClean="0"/>
              <a:t>Fibonači virknes locekļu atlikumi (teiksim, pēdējie 2 cipari Fibonači virknē).</a:t>
            </a:r>
          </a:p>
          <a:p>
            <a:pPr marL="342900" indent="-342900">
              <a:buFont typeface="Arial" panose="020B0604020202020204" pitchFamily="34" charset="0"/>
              <a:buChar char="•"/>
            </a:pPr>
            <a:r>
              <a:rPr lang="lv-LV" dirty="0" smtClean="0"/>
              <a:t>Ciparu virkne aiz komata decimālpierakstā, ja dala P/Q. </a:t>
            </a:r>
          </a:p>
          <a:p>
            <a:pPr marL="342900" indent="-342900">
              <a:buFont typeface="Arial" panose="020B0604020202020204" pitchFamily="34" charset="0"/>
              <a:buChar char="•"/>
            </a:pPr>
            <a:endParaRPr lang="lv-LV" dirty="0"/>
          </a:p>
          <a:p>
            <a:pPr marL="457200" indent="-457200">
              <a:buFont typeface="+mj-lt"/>
              <a:buAutoNum type="arabicPeriod"/>
            </a:pPr>
            <a:r>
              <a:rPr lang="lv-LV" dirty="0" smtClean="0"/>
              <a:t>Visi šie procesi "ieciklojas" </a:t>
            </a:r>
          </a:p>
          <a:p>
            <a:pPr marL="457200" indent="-457200">
              <a:buFont typeface="+mj-lt"/>
              <a:buAutoNum type="arabicPeriod"/>
            </a:pPr>
            <a:r>
              <a:rPr lang="lv-LV" dirty="0" smtClean="0"/>
              <a:t>Jautājums – vai virknei ir priekšperiods, vai arī nav priekšperioda?</a:t>
            </a:r>
            <a:endParaRPr lang="lv-LV" dirty="0"/>
          </a:p>
        </p:txBody>
      </p:sp>
      <p:sp>
        <p:nvSpPr>
          <p:cNvPr id="3" name="Title 2"/>
          <p:cNvSpPr>
            <a:spLocks noGrp="1"/>
          </p:cNvSpPr>
          <p:nvPr>
            <p:ph type="title"/>
          </p:nvPr>
        </p:nvSpPr>
        <p:spPr/>
        <p:txBody>
          <a:bodyPr/>
          <a:lstStyle/>
          <a:p>
            <a:r>
              <a:rPr lang="lv-LV" dirty="0" smtClean="0"/>
              <a:t>Piemēri ar/bez priekšperiodu</a:t>
            </a:r>
            <a:endParaRPr lang="lv-LV" dirty="0"/>
          </a:p>
        </p:txBody>
      </p:sp>
    </p:spTree>
    <p:extLst>
      <p:ext uri="{BB962C8B-B14F-4D97-AF65-F5344CB8AC3E}">
        <p14:creationId xmlns:p14="http://schemas.microsoft.com/office/powerpoint/2010/main" val="350737717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,0,7,</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0"/>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1,8,</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1"/>
                      </a:ext>
                    </a:extLst>
                  </a:tr>
                  <a:tr h="488522">
                    <a:tc>
                      <a:txBody>
                        <a:bodyPr/>
                        <a:lstStyle/>
                        <a:p>
                          <a:pPr/>
                          <a14:m>
                            <m:oMathPara xmlns:m="http://schemas.openxmlformats.org/officeDocument/2006/math">
                              <m:oMathParaPr>
                                <m:jc m:val="centerGroup"/>
                              </m:oMathParaPr>
                              <m:oMath xmlns:m="http://schemas.openxmlformats.org/officeDocument/2006/math">
                                <m:r>
                                  <a:rPr lang="lv-LV" b="0" i="1" dirty="0" smtClean="0">
                                    <a:latin typeface="Cambria Math" panose="02040503050406030204" pitchFamily="18" charset="0"/>
                                  </a:rPr>
                                  <m:t>{</m:t>
                                </m:r>
                                <m:r>
                                  <a:rPr lang="lv-LV" b="0" i="1" dirty="0" smtClean="0">
                                    <a:latin typeface="Cambria Math" panose="02040503050406030204" pitchFamily="18" charset="0"/>
                                    <a:ea typeface="Cambria Math" panose="02040503050406030204" pitchFamily="18" charset="0"/>
                                  </a:rPr>
                                  <m:t>⋯,2</m:t>
                                </m:r>
                                <m:r>
                                  <a:rPr lang="lv-LV" b="0" i="1" dirty="0" smtClean="0">
                                    <a:latin typeface="Cambria Math" panose="02040503050406030204" pitchFamily="18" charset="0"/>
                                  </a:rPr>
                                  <m:t>,9,</m:t>
                                </m:r>
                                <m:r>
                                  <a:rPr lang="lv-LV" b="0" i="1" dirty="0" smtClean="0">
                                    <a:latin typeface="Cambria Math" panose="02040503050406030204" pitchFamily="18" charset="0"/>
                                    <a:ea typeface="Cambria Math" panose="02040503050406030204" pitchFamily="18" charset="0"/>
                                  </a:rPr>
                                  <m:t>⋯</m:t>
                                </m:r>
                                <m:r>
                                  <a:rPr lang="lv-LV" b="0"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2"/>
                      </a:ext>
                    </a:extLst>
                  </a:tr>
                  <a:tr h="488522">
                    <a:tc>
                      <a:txBody>
                        <a:bodyPr/>
                        <a:lstStyle/>
                        <a:p>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,3</m:t>
                                </m:r>
                                <m:r>
                                  <a:rPr lang="lv-LV" b="0" i="0" dirty="0" smtClean="0">
                                    <a:latin typeface="Cambria Math" panose="02040503050406030204" pitchFamily="18" charset="0"/>
                                  </a:rPr>
                                  <m:t>,10,</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3"/>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,4</m:t>
                                </m:r>
                                <m:r>
                                  <a:rPr lang="lv-LV" b="0" i="0" dirty="0" smtClean="0">
                                    <a:latin typeface="Cambria Math" panose="02040503050406030204" pitchFamily="18" charset="0"/>
                                  </a:rPr>
                                  <m:t>,11,</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4"/>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,5</m:t>
                                </m:r>
                                <m:r>
                                  <a:rPr lang="lv-LV" b="0" i="0" dirty="0" smtClean="0">
                                    <a:latin typeface="Cambria Math" panose="02040503050406030204" pitchFamily="18" charset="0"/>
                                  </a:rPr>
                                  <m:t>,12,</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5"/>
                      </a:ext>
                    </a:extLst>
                  </a:tr>
                  <a:tr h="488522">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lv-LV" i="1" dirty="0" smtClean="0">
                                    <a:latin typeface="Cambria Math" panose="02040503050406030204" pitchFamily="18" charset="0"/>
                                  </a:rPr>
                                  <m:t>{</m:t>
                                </m:r>
                                <m:r>
                                  <a:rPr lang="lv-LV" i="1" dirty="0" smtClean="0">
                                    <a:latin typeface="Cambria Math" panose="02040503050406030204" pitchFamily="18" charset="0"/>
                                    <a:ea typeface="Cambria Math" panose="02040503050406030204" pitchFamily="18" charset="0"/>
                                  </a:rPr>
                                  <m:t>⋯</m:t>
                                </m:r>
                                <m:r>
                                  <a:rPr lang="lv-LV" b="0" i="0" dirty="0" smtClean="0">
                                    <a:latin typeface="Cambria Math" panose="02040503050406030204" pitchFamily="18" charset="0"/>
                                    <a:ea typeface="Cambria Math" panose="02040503050406030204" pitchFamily="18" charset="0"/>
                                  </a:rPr>
                                  <m:t>,6</m:t>
                                </m:r>
                                <m:r>
                                  <a:rPr lang="lv-LV" b="0" i="0" dirty="0" smtClean="0">
                                    <a:latin typeface="Cambria Math" panose="02040503050406030204" pitchFamily="18" charset="0"/>
                                  </a:rPr>
                                  <m:t>,13,</m:t>
                                </m:r>
                                <m:r>
                                  <a:rPr lang="lv-LV" i="1" dirty="0" smtClean="0">
                                    <a:latin typeface="Cambria Math" panose="02040503050406030204" pitchFamily="18" charset="0"/>
                                    <a:ea typeface="Cambria Math" panose="02040503050406030204" pitchFamily="18" charset="0"/>
                                  </a:rPr>
                                  <m:t>⋯</m:t>
                                </m:r>
                                <m:r>
                                  <a:rPr lang="lv-LV" i="1" dirty="0" smtClean="0">
                                    <a:latin typeface="Cambria Math" panose="02040503050406030204" pitchFamily="18" charset="0"/>
                                  </a:rPr>
                                  <m:t>}</m:t>
                                </m:r>
                              </m:oMath>
                            </m:oMathPara>
                          </a14:m>
                          <a:endParaRPr lang="en-US" b="0" dirty="0"/>
                        </a:p>
                      </a:txBody>
                      <a:tcPr marL="72000" marR="72000">
                        <a:solidFill>
                          <a:schemeClr val="bg1">
                            <a:lumMod val="65000"/>
                          </a:schemeClr>
                        </a:solidFill>
                      </a:tcPr>
                    </a:tc>
                    <a:extLst>
                      <a:ext uri="{0D108BD9-81ED-4DB2-BD59-A6C34878D82A}">
                        <a16:rowId xmlns:a16="http://schemas.microsoft.com/office/drawing/2014/main" val="10006"/>
                      </a:ext>
                    </a:extLst>
                  </a:tr>
                </a:tbl>
              </a:graphicData>
            </a:graphic>
          </p:graphicFrame>
        </mc:Choice>
        <mc:Fallback xmlns="">
          <p:graphicFrame>
            <p:nvGraphicFramePr>
              <p:cNvPr id="8" name="Content Placeholder 5"/>
              <p:cNvGraphicFramePr>
                <a:graphicFrameLocks noGrp="1"/>
              </p:cNvGraphicFramePr>
              <p:nvPr>
                <p:ph idx="1"/>
                <p:extLst>
                  <p:ext uri="{D42A27DB-BD31-4B8C-83A1-F6EECF244321}">
                    <p14:modId xmlns:p14="http://schemas.microsoft.com/office/powerpoint/2010/main" val="2653122890"/>
                  </p:ext>
                </p:extLst>
              </p:nvPr>
            </p:nvGraphicFramePr>
            <p:xfrm>
              <a:off x="105878" y="1524001"/>
              <a:ext cx="1347537" cy="3419654"/>
            </p:xfrm>
            <a:graphic>
              <a:graphicData uri="http://schemas.openxmlformats.org/drawingml/2006/table">
                <a:tbl>
                  <a:tblPr firstRow="1" firstCol="1" bandRow="1">
                    <a:tableStyleId>{5C22544A-7EE6-4342-B048-85BDC9FD1C3A}</a:tableStyleId>
                  </a:tblPr>
                  <a:tblGrid>
                    <a:gridCol w="1347537">
                      <a:extLst>
                        <a:ext uri="{9D8B030D-6E8A-4147-A177-3AD203B41FA5}">
                          <a16:colId xmlns:a16="http://schemas.microsoft.com/office/drawing/2014/main" val="20000"/>
                        </a:ext>
                      </a:extLst>
                    </a:gridCol>
                  </a:tblGrid>
                  <a:tr h="488522">
                    <a:tc>
                      <a:txBody>
                        <a:bodyPr/>
                        <a:lstStyle/>
                        <a:p>
                          <a:endParaRPr lang="lv-LV"/>
                        </a:p>
                      </a:txBody>
                      <a:tcPr marL="72000" marR="72000">
                        <a:blipFill>
                          <a:blip r:embed="rId3"/>
                          <a:stretch>
                            <a:fillRect l="-450" t="-2500" r="-1802" b="-605000"/>
                          </a:stretch>
                        </a:blipFill>
                      </a:tcPr>
                    </a:tc>
                    <a:extLst>
                      <a:ext uri="{0D108BD9-81ED-4DB2-BD59-A6C34878D82A}">
                        <a16:rowId xmlns:a16="http://schemas.microsoft.com/office/drawing/2014/main" val="10000"/>
                      </a:ext>
                    </a:extLst>
                  </a:tr>
                  <a:tr h="488522">
                    <a:tc>
                      <a:txBody>
                        <a:bodyPr/>
                        <a:lstStyle/>
                        <a:p>
                          <a:endParaRPr lang="lv-LV"/>
                        </a:p>
                      </a:txBody>
                      <a:tcPr marL="72000" marR="72000">
                        <a:blipFill>
                          <a:blip r:embed="rId3"/>
                          <a:stretch>
                            <a:fillRect l="-450" t="-102500" r="-1802" b="-505000"/>
                          </a:stretch>
                        </a:blipFill>
                      </a:tcPr>
                    </a:tc>
                    <a:extLst>
                      <a:ext uri="{0D108BD9-81ED-4DB2-BD59-A6C34878D82A}">
                        <a16:rowId xmlns:a16="http://schemas.microsoft.com/office/drawing/2014/main" val="10001"/>
                      </a:ext>
                    </a:extLst>
                  </a:tr>
                  <a:tr h="488522">
                    <a:tc>
                      <a:txBody>
                        <a:bodyPr/>
                        <a:lstStyle/>
                        <a:p>
                          <a:endParaRPr lang="lv-LV"/>
                        </a:p>
                      </a:txBody>
                      <a:tcPr marL="72000" marR="72000">
                        <a:blipFill>
                          <a:blip r:embed="rId3"/>
                          <a:stretch>
                            <a:fillRect l="-450" t="-202500" r="-1802" b="-405000"/>
                          </a:stretch>
                        </a:blipFill>
                      </a:tcPr>
                    </a:tc>
                    <a:extLst>
                      <a:ext uri="{0D108BD9-81ED-4DB2-BD59-A6C34878D82A}">
                        <a16:rowId xmlns:a16="http://schemas.microsoft.com/office/drawing/2014/main" val="10002"/>
                      </a:ext>
                    </a:extLst>
                  </a:tr>
                  <a:tr h="488522">
                    <a:tc>
                      <a:txBody>
                        <a:bodyPr/>
                        <a:lstStyle/>
                        <a:p>
                          <a:endParaRPr lang="lv-LV"/>
                        </a:p>
                      </a:txBody>
                      <a:tcPr marL="72000" marR="72000">
                        <a:blipFill>
                          <a:blip r:embed="rId3"/>
                          <a:stretch>
                            <a:fillRect l="-450" t="-298765" r="-1802" b="-300000"/>
                          </a:stretch>
                        </a:blipFill>
                      </a:tcPr>
                    </a:tc>
                    <a:extLst>
                      <a:ext uri="{0D108BD9-81ED-4DB2-BD59-A6C34878D82A}">
                        <a16:rowId xmlns:a16="http://schemas.microsoft.com/office/drawing/2014/main" val="10003"/>
                      </a:ext>
                    </a:extLst>
                  </a:tr>
                  <a:tr h="488522">
                    <a:tc>
                      <a:txBody>
                        <a:bodyPr/>
                        <a:lstStyle/>
                        <a:p>
                          <a:endParaRPr lang="lv-LV"/>
                        </a:p>
                      </a:txBody>
                      <a:tcPr marL="72000" marR="72000">
                        <a:blipFill>
                          <a:blip r:embed="rId3"/>
                          <a:stretch>
                            <a:fillRect l="-450" t="-403750" r="-1802" b="-203750"/>
                          </a:stretch>
                        </a:blipFill>
                      </a:tcPr>
                    </a:tc>
                    <a:extLst>
                      <a:ext uri="{0D108BD9-81ED-4DB2-BD59-A6C34878D82A}">
                        <a16:rowId xmlns:a16="http://schemas.microsoft.com/office/drawing/2014/main" val="10004"/>
                      </a:ext>
                    </a:extLst>
                  </a:tr>
                  <a:tr h="488522">
                    <a:tc>
                      <a:txBody>
                        <a:bodyPr/>
                        <a:lstStyle/>
                        <a:p>
                          <a:endParaRPr lang="lv-LV"/>
                        </a:p>
                      </a:txBody>
                      <a:tcPr marL="72000" marR="72000">
                        <a:blipFill>
                          <a:blip r:embed="rId3"/>
                          <a:stretch>
                            <a:fillRect l="-450" t="-503750" r="-1802" b="-103750"/>
                          </a:stretch>
                        </a:blipFill>
                      </a:tcPr>
                    </a:tc>
                    <a:extLst>
                      <a:ext uri="{0D108BD9-81ED-4DB2-BD59-A6C34878D82A}">
                        <a16:rowId xmlns:a16="http://schemas.microsoft.com/office/drawing/2014/main" val="10005"/>
                      </a:ext>
                    </a:extLst>
                  </a:tr>
                  <a:tr h="488522">
                    <a:tc>
                      <a:txBody>
                        <a:bodyPr/>
                        <a:lstStyle/>
                        <a:p>
                          <a:endParaRPr lang="lv-LV"/>
                        </a:p>
                      </a:txBody>
                      <a:tcPr marL="72000" marR="72000">
                        <a:blipFill>
                          <a:blip r:embed="rId3"/>
                          <a:stretch>
                            <a:fillRect l="-450" t="-603750" r="-1802" b="-3750"/>
                          </a:stretch>
                        </a:blipFill>
                      </a:tcPr>
                    </a:tc>
                    <a:extLst>
                      <a:ext uri="{0D108BD9-81ED-4DB2-BD59-A6C34878D82A}">
                        <a16:rowId xmlns:a16="http://schemas.microsoft.com/office/drawing/2014/main" val="10006"/>
                      </a:ext>
                    </a:extLst>
                  </a:tr>
                </a:tbl>
              </a:graphicData>
            </a:graphic>
          </p:graphicFrame>
        </mc:Fallback>
      </mc:AlternateContent>
      <p:sp>
        <p:nvSpPr>
          <p:cNvPr id="5" name="Title 4"/>
          <p:cNvSpPr>
            <a:spLocks noGrp="1"/>
          </p:cNvSpPr>
          <p:nvPr>
            <p:ph type="title"/>
          </p:nvPr>
        </p:nvSpPr>
        <p:spPr/>
        <p:txBody>
          <a:bodyPr/>
          <a:lstStyle/>
          <a:p>
            <a:r>
              <a:rPr lang="lv-LV" dirty="0" smtClean="0"/>
              <a:t>Kongruenču </a:t>
            </a:r>
            <a:r>
              <a:rPr lang="lv-LV" dirty="0"/>
              <a:t>klases</a:t>
            </a:r>
            <a:endParaRPr lang="en-US" dirty="0"/>
          </a:p>
        </p:txBody>
      </p:sp>
      <p:graphicFrame>
        <p:nvGraphicFramePr>
          <p:cNvPr id="7" name="Content Placeholder 5"/>
          <p:cNvGraphicFramePr>
            <a:graphicFrameLocks/>
          </p:cNvGraphicFramePr>
          <p:nvPr>
            <p:extLst>
              <p:ext uri="{D42A27DB-BD31-4B8C-83A1-F6EECF244321}">
                <p14:modId xmlns:p14="http://schemas.microsoft.com/office/powerpoint/2010/main" val="2913347504"/>
              </p:ext>
            </p:extLst>
          </p:nvPr>
        </p:nvGraphicFramePr>
        <p:xfrm>
          <a:off x="1588158" y="789511"/>
          <a:ext cx="7379154" cy="474338"/>
        </p:xfrm>
        <a:graphic>
          <a:graphicData uri="http://schemas.openxmlformats.org/drawingml/2006/table">
            <a:tbl>
              <a:tblPr firstRow="1" firstCol="1" bandRow="1">
                <a:tableStyleId>{5C22544A-7EE6-4342-B048-85BDC9FD1C3A}</a:tableStyleId>
              </a:tblPr>
              <a:tblGrid>
                <a:gridCol w="273302">
                  <a:extLst>
                    <a:ext uri="{9D8B030D-6E8A-4147-A177-3AD203B41FA5}">
                      <a16:colId xmlns:a16="http://schemas.microsoft.com/office/drawing/2014/main" val="3855855322"/>
                    </a:ext>
                  </a:extLst>
                </a:gridCol>
                <a:gridCol w="273302">
                  <a:extLst>
                    <a:ext uri="{9D8B030D-6E8A-4147-A177-3AD203B41FA5}">
                      <a16:colId xmlns:a16="http://schemas.microsoft.com/office/drawing/2014/main" val="2617668786"/>
                    </a:ext>
                  </a:extLst>
                </a:gridCol>
                <a:gridCol w="273302">
                  <a:extLst>
                    <a:ext uri="{9D8B030D-6E8A-4147-A177-3AD203B41FA5}">
                      <a16:colId xmlns:a16="http://schemas.microsoft.com/office/drawing/2014/main" val="2998065260"/>
                    </a:ext>
                  </a:extLst>
                </a:gridCol>
                <a:gridCol w="273302">
                  <a:extLst>
                    <a:ext uri="{9D8B030D-6E8A-4147-A177-3AD203B41FA5}">
                      <a16:colId xmlns:a16="http://schemas.microsoft.com/office/drawing/2014/main" val="2443890905"/>
                    </a:ext>
                  </a:extLst>
                </a:gridCol>
                <a:gridCol w="273302">
                  <a:extLst>
                    <a:ext uri="{9D8B030D-6E8A-4147-A177-3AD203B41FA5}">
                      <a16:colId xmlns:a16="http://schemas.microsoft.com/office/drawing/2014/main" val="3272920698"/>
                    </a:ext>
                  </a:extLst>
                </a:gridCol>
                <a:gridCol w="273302">
                  <a:extLst>
                    <a:ext uri="{9D8B030D-6E8A-4147-A177-3AD203B41FA5}">
                      <a16:colId xmlns:a16="http://schemas.microsoft.com/office/drawing/2014/main" val="2948272483"/>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74338">
                <a:tc>
                  <a:txBody>
                    <a:bodyPr/>
                    <a:lstStyle/>
                    <a:p>
                      <a:pPr algn="ctr"/>
                      <a:r>
                        <a:rPr lang="lv-LV" sz="1600" b="0" dirty="0" smtClean="0"/>
                        <a:t>-6</a:t>
                      </a:r>
                      <a:endParaRPr lang="en-US" sz="1600" b="0" dirty="0"/>
                    </a:p>
                  </a:txBody>
                  <a:tcPr marL="0" marR="0" marT="0" marB="0">
                    <a:solidFill>
                      <a:schemeClr val="bg2"/>
                    </a:solidFill>
                  </a:tcPr>
                </a:tc>
                <a:tc>
                  <a:txBody>
                    <a:bodyPr/>
                    <a:lstStyle/>
                    <a:p>
                      <a:pPr algn="ctr"/>
                      <a:r>
                        <a:rPr lang="lv-LV" sz="1600" b="0" dirty="0" smtClean="0"/>
                        <a:t>-5</a:t>
                      </a:r>
                      <a:endParaRPr lang="en-US" sz="1600" b="0" dirty="0"/>
                    </a:p>
                  </a:txBody>
                  <a:tcPr marL="0" marR="0" marT="0" marB="0">
                    <a:solidFill>
                      <a:schemeClr val="bg2"/>
                    </a:solidFill>
                  </a:tcPr>
                </a:tc>
                <a:tc>
                  <a:txBody>
                    <a:bodyPr/>
                    <a:lstStyle/>
                    <a:p>
                      <a:pPr algn="ctr"/>
                      <a:r>
                        <a:rPr lang="lv-LV" sz="1600" b="0" dirty="0" smtClean="0"/>
                        <a:t>-4</a:t>
                      </a:r>
                      <a:endParaRPr lang="en-US" sz="1600" b="0" dirty="0"/>
                    </a:p>
                  </a:txBody>
                  <a:tcPr marL="0" marR="0" marT="0" marB="0">
                    <a:solidFill>
                      <a:schemeClr val="bg2"/>
                    </a:solidFill>
                  </a:tcPr>
                </a:tc>
                <a:tc>
                  <a:txBody>
                    <a:bodyPr/>
                    <a:lstStyle/>
                    <a:p>
                      <a:pPr algn="ctr"/>
                      <a:r>
                        <a:rPr lang="lv-LV" sz="1600" b="0" dirty="0" smtClean="0"/>
                        <a:t>-3</a:t>
                      </a:r>
                      <a:endParaRPr lang="en-US" sz="1600" b="0" dirty="0"/>
                    </a:p>
                  </a:txBody>
                  <a:tcPr marL="0" marR="0" marT="0" marB="0">
                    <a:solidFill>
                      <a:schemeClr val="bg2"/>
                    </a:solidFill>
                  </a:tcPr>
                </a:tc>
                <a:tc>
                  <a:txBody>
                    <a:bodyPr/>
                    <a:lstStyle/>
                    <a:p>
                      <a:pPr algn="ctr"/>
                      <a:r>
                        <a:rPr lang="lv-LV" sz="1600" b="0" dirty="0" smtClean="0"/>
                        <a:t>-2</a:t>
                      </a:r>
                      <a:endParaRPr lang="en-US" sz="1600" b="0" dirty="0"/>
                    </a:p>
                  </a:txBody>
                  <a:tcPr marL="0" marR="0" marT="0" marB="0">
                    <a:solidFill>
                      <a:schemeClr val="bg2"/>
                    </a:solidFill>
                  </a:tcPr>
                </a:tc>
                <a:tc>
                  <a:txBody>
                    <a:bodyPr/>
                    <a:lstStyle/>
                    <a:p>
                      <a:pPr algn="ctr"/>
                      <a:r>
                        <a:rPr lang="lv-LV" sz="1600" b="0" dirty="0" smtClean="0"/>
                        <a:t>-1</a:t>
                      </a:r>
                      <a:endParaRPr lang="en-US" sz="1600" b="0" dirty="0"/>
                    </a:p>
                  </a:txBody>
                  <a:tcPr marL="0" marR="0" marT="0" marB="0">
                    <a:solidFill>
                      <a:schemeClr val="bg2"/>
                    </a:solidFill>
                  </a:tcPr>
                </a:tc>
                <a:tc>
                  <a:txBody>
                    <a:bodyPr/>
                    <a:lstStyle/>
                    <a:p>
                      <a:pPr algn="ctr"/>
                      <a:r>
                        <a:rPr lang="lv-LV" sz="1600" b="0" dirty="0"/>
                        <a:t>0</a:t>
                      </a:r>
                      <a:endParaRPr lang="en-US" sz="1600" b="0" dirty="0"/>
                    </a:p>
                  </a:txBody>
                  <a:tcPr marL="0" marR="0" marT="0" marB="0">
                    <a:solidFill>
                      <a:schemeClr val="bg2"/>
                    </a:solidFill>
                  </a:tcPr>
                </a:tc>
                <a:tc>
                  <a:txBody>
                    <a:bodyPr/>
                    <a:lstStyle/>
                    <a:p>
                      <a:pPr algn="ctr"/>
                      <a:r>
                        <a:rPr lang="lv-LV" sz="1600" b="0" dirty="0"/>
                        <a:t>1</a:t>
                      </a:r>
                      <a:endParaRPr lang="en-US" sz="1600" b="0" dirty="0"/>
                    </a:p>
                  </a:txBody>
                  <a:tcPr marL="0" marR="0" marT="0" marB="0">
                    <a:solidFill>
                      <a:schemeClr val="bg2"/>
                    </a:solidFill>
                  </a:tcPr>
                </a:tc>
                <a:tc>
                  <a:txBody>
                    <a:bodyPr/>
                    <a:lstStyle/>
                    <a:p>
                      <a:pPr algn="ctr"/>
                      <a:r>
                        <a:rPr lang="lv-LV" sz="1600" b="0" dirty="0"/>
                        <a:t>2</a:t>
                      </a:r>
                      <a:endParaRPr lang="en-US" sz="1600" b="0" dirty="0"/>
                    </a:p>
                  </a:txBody>
                  <a:tcPr marL="0" marR="0" marT="0" marB="0">
                    <a:solidFill>
                      <a:schemeClr val="bg2"/>
                    </a:solidFill>
                  </a:tcPr>
                </a:tc>
                <a:tc>
                  <a:txBody>
                    <a:bodyPr/>
                    <a:lstStyle/>
                    <a:p>
                      <a:pPr algn="ctr"/>
                      <a:r>
                        <a:rPr lang="lv-LV" sz="1600" b="0" dirty="0"/>
                        <a:t>3</a:t>
                      </a:r>
                      <a:endParaRPr lang="en-US" sz="1600" b="0" dirty="0"/>
                    </a:p>
                  </a:txBody>
                  <a:tcPr marL="0" marR="0" marT="0" marB="0">
                    <a:solidFill>
                      <a:schemeClr val="bg2"/>
                    </a:solidFill>
                  </a:tcPr>
                </a:tc>
                <a:tc>
                  <a:txBody>
                    <a:bodyPr/>
                    <a:lstStyle/>
                    <a:p>
                      <a:pPr algn="ctr"/>
                      <a:r>
                        <a:rPr lang="lv-LV" sz="1600" b="0" dirty="0"/>
                        <a:t>4</a:t>
                      </a:r>
                      <a:endParaRPr lang="en-US" sz="1600" b="0" dirty="0"/>
                    </a:p>
                  </a:txBody>
                  <a:tcPr marL="0" marR="0" marT="0" marB="0">
                    <a:solidFill>
                      <a:schemeClr val="bg2"/>
                    </a:solidFill>
                  </a:tcPr>
                </a:tc>
                <a:tc>
                  <a:txBody>
                    <a:bodyPr/>
                    <a:lstStyle/>
                    <a:p>
                      <a:pPr algn="ctr"/>
                      <a:r>
                        <a:rPr lang="lv-LV" sz="1600" b="0" dirty="0"/>
                        <a:t>5</a:t>
                      </a:r>
                      <a:endParaRPr lang="en-US" sz="1600" b="0" dirty="0"/>
                    </a:p>
                  </a:txBody>
                  <a:tcPr marL="0" marR="0" marT="0" marB="0">
                    <a:solidFill>
                      <a:schemeClr val="bg2"/>
                    </a:solidFill>
                  </a:tcPr>
                </a:tc>
                <a:tc>
                  <a:txBody>
                    <a:bodyPr/>
                    <a:lstStyle/>
                    <a:p>
                      <a:pPr algn="ctr"/>
                      <a:r>
                        <a:rPr lang="lv-LV" sz="1600" b="0" dirty="0"/>
                        <a:t>6</a:t>
                      </a:r>
                      <a:endParaRPr lang="en-US" sz="1600" b="0" dirty="0"/>
                    </a:p>
                  </a:txBody>
                  <a:tcPr marL="0" marR="0" marT="0" marB="0">
                    <a:solidFill>
                      <a:schemeClr val="bg2"/>
                    </a:solidFill>
                  </a:tcPr>
                </a:tc>
                <a:tc>
                  <a:txBody>
                    <a:bodyPr/>
                    <a:lstStyle/>
                    <a:p>
                      <a:pPr algn="ctr"/>
                      <a:r>
                        <a:rPr lang="en-US" sz="1600" b="0" dirty="0"/>
                        <a:t>7</a:t>
                      </a:r>
                    </a:p>
                  </a:txBody>
                  <a:tcPr marL="0" marR="0" marT="0" marB="0">
                    <a:solidFill>
                      <a:schemeClr val="bg2"/>
                    </a:solidFill>
                  </a:tcPr>
                </a:tc>
                <a:tc>
                  <a:txBody>
                    <a:bodyPr/>
                    <a:lstStyle/>
                    <a:p>
                      <a:pPr algn="ctr"/>
                      <a:r>
                        <a:rPr lang="en-US" sz="1600" b="0" dirty="0"/>
                        <a:t>8</a:t>
                      </a:r>
                    </a:p>
                  </a:txBody>
                  <a:tcPr marL="0" marR="0" marT="0" marB="0">
                    <a:solidFill>
                      <a:schemeClr val="bg2"/>
                    </a:solidFill>
                  </a:tcPr>
                </a:tc>
                <a:tc>
                  <a:txBody>
                    <a:bodyPr/>
                    <a:lstStyle/>
                    <a:p>
                      <a:pPr algn="ctr"/>
                      <a:r>
                        <a:rPr lang="en-US" sz="1600" b="0" dirty="0"/>
                        <a:t>9</a:t>
                      </a:r>
                    </a:p>
                  </a:txBody>
                  <a:tcPr marL="0" marR="0" marT="0" marB="0">
                    <a:solidFill>
                      <a:schemeClr val="bg2"/>
                    </a:solidFill>
                  </a:tcPr>
                </a:tc>
                <a:tc>
                  <a:txBody>
                    <a:bodyPr/>
                    <a:lstStyle/>
                    <a:p>
                      <a:pPr algn="ctr"/>
                      <a:r>
                        <a:rPr lang="en-US" sz="1600" b="0" dirty="0"/>
                        <a:t>10</a:t>
                      </a:r>
                    </a:p>
                  </a:txBody>
                  <a:tcPr marL="0" marR="0" marT="0" marB="0">
                    <a:solidFill>
                      <a:schemeClr val="bg2"/>
                    </a:solidFill>
                  </a:tcPr>
                </a:tc>
                <a:tc>
                  <a:txBody>
                    <a:bodyPr/>
                    <a:lstStyle/>
                    <a:p>
                      <a:pPr algn="ctr"/>
                      <a:r>
                        <a:rPr lang="en-US" sz="1600" b="0" dirty="0"/>
                        <a:t>11</a:t>
                      </a:r>
                    </a:p>
                  </a:txBody>
                  <a:tcPr marL="0" marR="0" marT="0" marB="0">
                    <a:solidFill>
                      <a:schemeClr val="bg2"/>
                    </a:solidFill>
                  </a:tcPr>
                </a:tc>
                <a:tc>
                  <a:txBody>
                    <a:bodyPr/>
                    <a:lstStyle/>
                    <a:p>
                      <a:pPr algn="ctr"/>
                      <a:r>
                        <a:rPr lang="en-US" sz="1600" b="0" dirty="0"/>
                        <a:t>12</a:t>
                      </a:r>
                    </a:p>
                  </a:txBody>
                  <a:tcPr marL="0" marR="0" marT="0" marB="0">
                    <a:solidFill>
                      <a:schemeClr val="bg2"/>
                    </a:solidFill>
                  </a:tcPr>
                </a:tc>
                <a:tc>
                  <a:txBody>
                    <a:bodyPr/>
                    <a:lstStyle/>
                    <a:p>
                      <a:pPr algn="ctr"/>
                      <a:r>
                        <a:rPr lang="en-US" sz="1600" b="0" dirty="0"/>
                        <a:t>13</a:t>
                      </a:r>
                    </a:p>
                  </a:txBody>
                  <a:tcPr marL="0" marR="0" marT="0" marB="0">
                    <a:solidFill>
                      <a:schemeClr val="bg2"/>
                    </a:solidFill>
                  </a:tcPr>
                </a:tc>
                <a:tc>
                  <a:txBody>
                    <a:bodyPr/>
                    <a:lstStyle/>
                    <a:p>
                      <a:pPr algn="ctr"/>
                      <a:r>
                        <a:rPr lang="en-US" sz="1600" b="0" dirty="0"/>
                        <a:t>14</a:t>
                      </a:r>
                    </a:p>
                  </a:txBody>
                  <a:tcPr marL="0" marR="0" marT="0" marB="0">
                    <a:solidFill>
                      <a:schemeClr val="bg2"/>
                    </a:solidFill>
                  </a:tcPr>
                </a:tc>
                <a:tc>
                  <a:txBody>
                    <a:bodyPr/>
                    <a:lstStyle/>
                    <a:p>
                      <a:pPr algn="ctr"/>
                      <a:r>
                        <a:rPr lang="en-US" sz="1600" b="0" dirty="0"/>
                        <a:t>15</a:t>
                      </a:r>
                    </a:p>
                  </a:txBody>
                  <a:tcPr marL="0" marR="0" marT="0" marB="0">
                    <a:solidFill>
                      <a:schemeClr val="bg2"/>
                    </a:solidFill>
                  </a:tcPr>
                </a:tc>
                <a:tc>
                  <a:txBody>
                    <a:bodyPr/>
                    <a:lstStyle/>
                    <a:p>
                      <a:pPr algn="ctr"/>
                      <a:r>
                        <a:rPr lang="en-US" sz="1600" b="0" dirty="0"/>
                        <a:t>16</a:t>
                      </a:r>
                    </a:p>
                  </a:txBody>
                  <a:tcPr marL="0" marR="0" marT="0" marB="0">
                    <a:solidFill>
                      <a:schemeClr val="bg2"/>
                    </a:solidFill>
                  </a:tcPr>
                </a:tc>
                <a:tc>
                  <a:txBody>
                    <a:bodyPr/>
                    <a:lstStyle/>
                    <a:p>
                      <a:pPr algn="ctr"/>
                      <a:r>
                        <a:rPr lang="en-US" sz="1600" b="0" dirty="0"/>
                        <a:t>17</a:t>
                      </a:r>
                    </a:p>
                  </a:txBody>
                  <a:tcPr marL="0" marR="0" marT="0" marB="0">
                    <a:solidFill>
                      <a:schemeClr val="bg2"/>
                    </a:solidFill>
                  </a:tcPr>
                </a:tc>
                <a:tc>
                  <a:txBody>
                    <a:bodyPr/>
                    <a:lstStyle/>
                    <a:p>
                      <a:pPr algn="ctr"/>
                      <a:r>
                        <a:rPr lang="en-US" sz="1600" b="0" dirty="0"/>
                        <a:t>18</a:t>
                      </a:r>
                    </a:p>
                  </a:txBody>
                  <a:tcPr marL="0" marR="0" marT="0" marB="0">
                    <a:solidFill>
                      <a:schemeClr val="bg2"/>
                    </a:solidFill>
                  </a:tcPr>
                </a:tc>
                <a:tc>
                  <a:txBody>
                    <a:bodyPr/>
                    <a:lstStyle/>
                    <a:p>
                      <a:pPr algn="ctr"/>
                      <a:r>
                        <a:rPr lang="en-US" sz="1600" b="0" dirty="0"/>
                        <a:t>19</a:t>
                      </a:r>
                    </a:p>
                  </a:txBody>
                  <a:tcPr marL="0" marR="0" marT="0" marB="0">
                    <a:solidFill>
                      <a:schemeClr val="bg2"/>
                    </a:solidFill>
                  </a:tcPr>
                </a:tc>
                <a:tc>
                  <a:txBody>
                    <a:bodyPr/>
                    <a:lstStyle/>
                    <a:p>
                      <a:pPr algn="ctr"/>
                      <a:r>
                        <a:rPr lang="en-US" sz="1600" b="0" dirty="0"/>
                        <a:t>20</a:t>
                      </a:r>
                    </a:p>
                  </a:txBody>
                  <a:tcPr marL="0" marR="0" marT="0" marB="0">
                    <a:solidFill>
                      <a:schemeClr val="bg2"/>
                    </a:solidFill>
                  </a:tcPr>
                </a:tc>
                <a:extLst>
                  <a:ext uri="{0D108BD9-81ED-4DB2-BD59-A6C34878D82A}">
                    <a16:rowId xmlns:a16="http://schemas.microsoft.com/office/drawing/2014/main" val="10000"/>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089426711"/>
              </p:ext>
            </p:extLst>
          </p:nvPr>
        </p:nvGraphicFramePr>
        <p:xfrm>
          <a:off x="1588158" y="1524001"/>
          <a:ext cx="7379154" cy="3419654"/>
        </p:xfrm>
        <a:graphic>
          <a:graphicData uri="http://schemas.openxmlformats.org/drawingml/2006/table">
            <a:tbl>
              <a:tblPr>
                <a:tableStyleId>{5C22544A-7EE6-4342-B048-85BDC9FD1C3A}</a:tableStyleId>
              </a:tblPr>
              <a:tblGrid>
                <a:gridCol w="273302">
                  <a:extLst>
                    <a:ext uri="{9D8B030D-6E8A-4147-A177-3AD203B41FA5}">
                      <a16:colId xmlns:a16="http://schemas.microsoft.com/office/drawing/2014/main" val="3514805715"/>
                    </a:ext>
                  </a:extLst>
                </a:gridCol>
                <a:gridCol w="273302">
                  <a:extLst>
                    <a:ext uri="{9D8B030D-6E8A-4147-A177-3AD203B41FA5}">
                      <a16:colId xmlns:a16="http://schemas.microsoft.com/office/drawing/2014/main" val="4099979362"/>
                    </a:ext>
                  </a:extLst>
                </a:gridCol>
                <a:gridCol w="273302">
                  <a:extLst>
                    <a:ext uri="{9D8B030D-6E8A-4147-A177-3AD203B41FA5}">
                      <a16:colId xmlns:a16="http://schemas.microsoft.com/office/drawing/2014/main" val="1614584934"/>
                    </a:ext>
                  </a:extLst>
                </a:gridCol>
                <a:gridCol w="273302">
                  <a:extLst>
                    <a:ext uri="{9D8B030D-6E8A-4147-A177-3AD203B41FA5}">
                      <a16:colId xmlns:a16="http://schemas.microsoft.com/office/drawing/2014/main" val="2406634021"/>
                    </a:ext>
                  </a:extLst>
                </a:gridCol>
                <a:gridCol w="254339">
                  <a:extLst>
                    <a:ext uri="{9D8B030D-6E8A-4147-A177-3AD203B41FA5}">
                      <a16:colId xmlns:a16="http://schemas.microsoft.com/office/drawing/2014/main" val="39037107"/>
                    </a:ext>
                  </a:extLst>
                </a:gridCol>
                <a:gridCol w="292265">
                  <a:extLst>
                    <a:ext uri="{9D8B030D-6E8A-4147-A177-3AD203B41FA5}">
                      <a16:colId xmlns:a16="http://schemas.microsoft.com/office/drawing/2014/main" val="4050256435"/>
                    </a:ext>
                  </a:extLst>
                </a:gridCol>
                <a:gridCol w="273302">
                  <a:extLst>
                    <a:ext uri="{9D8B030D-6E8A-4147-A177-3AD203B41FA5}">
                      <a16:colId xmlns:a16="http://schemas.microsoft.com/office/drawing/2014/main" val="20000"/>
                    </a:ext>
                  </a:extLst>
                </a:gridCol>
                <a:gridCol w="273302">
                  <a:extLst>
                    <a:ext uri="{9D8B030D-6E8A-4147-A177-3AD203B41FA5}">
                      <a16:colId xmlns:a16="http://schemas.microsoft.com/office/drawing/2014/main" val="20001"/>
                    </a:ext>
                  </a:extLst>
                </a:gridCol>
                <a:gridCol w="273302">
                  <a:extLst>
                    <a:ext uri="{9D8B030D-6E8A-4147-A177-3AD203B41FA5}">
                      <a16:colId xmlns:a16="http://schemas.microsoft.com/office/drawing/2014/main" val="20002"/>
                    </a:ext>
                  </a:extLst>
                </a:gridCol>
                <a:gridCol w="273302">
                  <a:extLst>
                    <a:ext uri="{9D8B030D-6E8A-4147-A177-3AD203B41FA5}">
                      <a16:colId xmlns:a16="http://schemas.microsoft.com/office/drawing/2014/main" val="20003"/>
                    </a:ext>
                  </a:extLst>
                </a:gridCol>
                <a:gridCol w="273302">
                  <a:extLst>
                    <a:ext uri="{9D8B030D-6E8A-4147-A177-3AD203B41FA5}">
                      <a16:colId xmlns:a16="http://schemas.microsoft.com/office/drawing/2014/main" val="20004"/>
                    </a:ext>
                  </a:extLst>
                </a:gridCol>
                <a:gridCol w="273302">
                  <a:extLst>
                    <a:ext uri="{9D8B030D-6E8A-4147-A177-3AD203B41FA5}">
                      <a16:colId xmlns:a16="http://schemas.microsoft.com/office/drawing/2014/main" val="20005"/>
                    </a:ext>
                  </a:extLst>
                </a:gridCol>
                <a:gridCol w="273302">
                  <a:extLst>
                    <a:ext uri="{9D8B030D-6E8A-4147-A177-3AD203B41FA5}">
                      <a16:colId xmlns:a16="http://schemas.microsoft.com/office/drawing/2014/main" val="20006"/>
                    </a:ext>
                  </a:extLst>
                </a:gridCol>
                <a:gridCol w="273302">
                  <a:extLst>
                    <a:ext uri="{9D8B030D-6E8A-4147-A177-3AD203B41FA5}">
                      <a16:colId xmlns:a16="http://schemas.microsoft.com/office/drawing/2014/main" val="20007"/>
                    </a:ext>
                  </a:extLst>
                </a:gridCol>
                <a:gridCol w="273302">
                  <a:extLst>
                    <a:ext uri="{9D8B030D-6E8A-4147-A177-3AD203B41FA5}">
                      <a16:colId xmlns:a16="http://schemas.microsoft.com/office/drawing/2014/main" val="20008"/>
                    </a:ext>
                  </a:extLst>
                </a:gridCol>
                <a:gridCol w="273302">
                  <a:extLst>
                    <a:ext uri="{9D8B030D-6E8A-4147-A177-3AD203B41FA5}">
                      <a16:colId xmlns:a16="http://schemas.microsoft.com/office/drawing/2014/main" val="20009"/>
                    </a:ext>
                  </a:extLst>
                </a:gridCol>
                <a:gridCol w="273302">
                  <a:extLst>
                    <a:ext uri="{9D8B030D-6E8A-4147-A177-3AD203B41FA5}">
                      <a16:colId xmlns:a16="http://schemas.microsoft.com/office/drawing/2014/main" val="20010"/>
                    </a:ext>
                  </a:extLst>
                </a:gridCol>
                <a:gridCol w="273302">
                  <a:extLst>
                    <a:ext uri="{9D8B030D-6E8A-4147-A177-3AD203B41FA5}">
                      <a16:colId xmlns:a16="http://schemas.microsoft.com/office/drawing/2014/main" val="20011"/>
                    </a:ext>
                  </a:extLst>
                </a:gridCol>
                <a:gridCol w="273302">
                  <a:extLst>
                    <a:ext uri="{9D8B030D-6E8A-4147-A177-3AD203B41FA5}">
                      <a16:colId xmlns:a16="http://schemas.microsoft.com/office/drawing/2014/main" val="20012"/>
                    </a:ext>
                  </a:extLst>
                </a:gridCol>
                <a:gridCol w="273302">
                  <a:extLst>
                    <a:ext uri="{9D8B030D-6E8A-4147-A177-3AD203B41FA5}">
                      <a16:colId xmlns:a16="http://schemas.microsoft.com/office/drawing/2014/main" val="20013"/>
                    </a:ext>
                  </a:extLst>
                </a:gridCol>
                <a:gridCol w="273302">
                  <a:extLst>
                    <a:ext uri="{9D8B030D-6E8A-4147-A177-3AD203B41FA5}">
                      <a16:colId xmlns:a16="http://schemas.microsoft.com/office/drawing/2014/main" val="20014"/>
                    </a:ext>
                  </a:extLst>
                </a:gridCol>
                <a:gridCol w="273302">
                  <a:extLst>
                    <a:ext uri="{9D8B030D-6E8A-4147-A177-3AD203B41FA5}">
                      <a16:colId xmlns:a16="http://schemas.microsoft.com/office/drawing/2014/main" val="20015"/>
                    </a:ext>
                  </a:extLst>
                </a:gridCol>
                <a:gridCol w="273302">
                  <a:extLst>
                    <a:ext uri="{9D8B030D-6E8A-4147-A177-3AD203B41FA5}">
                      <a16:colId xmlns:a16="http://schemas.microsoft.com/office/drawing/2014/main" val="20016"/>
                    </a:ext>
                  </a:extLst>
                </a:gridCol>
                <a:gridCol w="273302">
                  <a:extLst>
                    <a:ext uri="{9D8B030D-6E8A-4147-A177-3AD203B41FA5}">
                      <a16:colId xmlns:a16="http://schemas.microsoft.com/office/drawing/2014/main" val="20017"/>
                    </a:ext>
                  </a:extLst>
                </a:gridCol>
                <a:gridCol w="273302">
                  <a:extLst>
                    <a:ext uri="{9D8B030D-6E8A-4147-A177-3AD203B41FA5}">
                      <a16:colId xmlns:a16="http://schemas.microsoft.com/office/drawing/2014/main" val="20018"/>
                    </a:ext>
                  </a:extLst>
                </a:gridCol>
                <a:gridCol w="273302">
                  <a:extLst>
                    <a:ext uri="{9D8B030D-6E8A-4147-A177-3AD203B41FA5}">
                      <a16:colId xmlns:a16="http://schemas.microsoft.com/office/drawing/2014/main" val="20019"/>
                    </a:ext>
                  </a:extLst>
                </a:gridCol>
                <a:gridCol w="273302">
                  <a:extLst>
                    <a:ext uri="{9D8B030D-6E8A-4147-A177-3AD203B41FA5}">
                      <a16:colId xmlns:a16="http://schemas.microsoft.com/office/drawing/2014/main" val="20020"/>
                    </a:ext>
                  </a:extLst>
                </a:gridCol>
              </a:tblGrid>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solidFill>
                          <a:srgbClr val="FF9999"/>
                        </a:solidFill>
                      </a:endParaRPr>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1">
                        <a:lumMod val="40000"/>
                        <a:lumOff val="6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2">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488522">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3">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2D050"/>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accent5">
                        <a:lumMod val="60000"/>
                        <a:lumOff val="40000"/>
                      </a:schemeClr>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9CBDD8"/>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r h="488522">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chemeClr val="bg1"/>
                    </a:solidFill>
                  </a:tcPr>
                </a:tc>
                <a:tc>
                  <a:txBody>
                    <a:bodyPr/>
                    <a:lstStyle/>
                    <a:p>
                      <a:endParaRPr lang="en-US" dirty="0"/>
                    </a:p>
                  </a:txBody>
                  <a:tcPr>
                    <a:lnL w="6350" cap="flat" cmpd="sng" algn="ctr">
                      <a:solidFill>
                        <a:schemeClr val="tx2"/>
                      </a:solidFill>
                      <a:prstDash val="solid"/>
                      <a:round/>
                      <a:headEnd type="none" w="med" len="med"/>
                      <a:tailEnd type="none" w="med" len="med"/>
                    </a:lnL>
                    <a:lnR w="6350" cap="flat" cmpd="sng" algn="ctr">
                      <a:solidFill>
                        <a:schemeClr val="tx2"/>
                      </a:solidFill>
                      <a:prstDash val="solid"/>
                      <a:round/>
                      <a:headEnd type="none" w="med" len="med"/>
                      <a:tailEnd type="none" w="med" len="med"/>
                    </a:lnR>
                    <a:lnT w="6350" cap="flat" cmpd="sng" algn="ctr">
                      <a:solidFill>
                        <a:schemeClr val="tx2"/>
                      </a:solidFill>
                      <a:prstDash val="solid"/>
                      <a:round/>
                      <a:headEnd type="none" w="med" len="med"/>
                      <a:tailEnd type="none" w="med" len="med"/>
                    </a:lnT>
                    <a:lnB w="6350" cap="flat" cmpd="sng" algn="ctr">
                      <a:solidFill>
                        <a:schemeClr val="tx2"/>
                      </a:solidFill>
                      <a:prstDash val="solid"/>
                      <a:round/>
                      <a:headEnd type="none" w="med" len="med"/>
                      <a:tailEnd type="none" w="med" len="med"/>
                    </a:lnB>
                    <a:solidFill>
                      <a:srgbClr val="CC99FF"/>
                    </a:solidFill>
                  </a:tcPr>
                </a:tc>
                <a:extLst>
                  <a:ext uri="{0D108BD9-81ED-4DB2-BD59-A6C34878D82A}">
                    <a16:rowId xmlns:a16="http://schemas.microsoft.com/office/drawing/2014/main" val="10006"/>
                  </a:ext>
                </a:extLst>
              </a:tr>
            </a:tbl>
          </a:graphicData>
        </a:graphic>
      </p:graphicFrame>
      <p:cxnSp>
        <p:nvCxnSpPr>
          <p:cNvPr id="3" name="Straight Connector 2"/>
          <p:cNvCxnSpPr/>
          <p:nvPr/>
        </p:nvCxnSpPr>
        <p:spPr>
          <a:xfrm>
            <a:off x="202131" y="635267"/>
            <a:ext cx="1251284" cy="789272"/>
          </a:xfrm>
          <a:prstGeom prst="line">
            <a:avLst/>
          </a:prstGeom>
          <a:ln>
            <a:solidFill>
              <a:schemeClr val="tx2"/>
            </a:solidFill>
          </a:ln>
          <a:effectLst/>
        </p:spPr>
        <p:style>
          <a:lnRef idx="2">
            <a:schemeClr val="accent1"/>
          </a:lnRef>
          <a:fillRef idx="0">
            <a:schemeClr val="accent1"/>
          </a:fillRef>
          <a:effectRef idx="1">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p:cNvSpPr txBox="1"/>
              <p:nvPr/>
            </p:nvSpPr>
            <p:spPr>
              <a:xfrm>
                <a:off x="280095" y="920272"/>
                <a:ext cx="633955" cy="5132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lv-LV" sz="2800" i="1" dirty="0" smtClean="0">
                              <a:latin typeface="Cambria Math" panose="02040503050406030204" pitchFamily="18" charset="0"/>
                            </a:rPr>
                          </m:ctrlPr>
                        </m:sSubPr>
                        <m:e>
                          <m:r>
                            <a:rPr lang="lv-LV" sz="2800" i="1" dirty="0">
                              <a:latin typeface="Cambria Math" panose="02040503050406030204" pitchFamily="18" charset="0"/>
                            </a:rPr>
                            <m:t>ℤ</m:t>
                          </m:r>
                        </m:e>
                        <m:sub>
                          <m:r>
                            <a:rPr lang="lv-LV" sz="2800" b="0" i="1" dirty="0" smtClean="0">
                              <a:latin typeface="Cambria Math" panose="02040503050406030204" pitchFamily="18" charset="0"/>
                            </a:rPr>
                            <m:t>7</m:t>
                          </m:r>
                        </m:sub>
                      </m:sSub>
                    </m:oMath>
                  </m:oMathPara>
                </a14:m>
                <a:endParaRPr lang="lv-LV" sz="2800" baseline="-25000" dirty="0"/>
              </a:p>
            </p:txBody>
          </p:sp>
        </mc:Choice>
        <mc:Fallback xmlns="">
          <p:sp>
            <p:nvSpPr>
              <p:cNvPr id="4" name="TextBox 3"/>
              <p:cNvSpPr txBox="1">
                <a:spLocks noRot="1" noChangeAspect="1" noMove="1" noResize="1" noEditPoints="1" noAdjustHandles="1" noChangeArrowheads="1" noChangeShapeType="1" noTextEdit="1"/>
              </p:cNvSpPr>
              <p:nvPr/>
            </p:nvSpPr>
            <p:spPr>
              <a:xfrm>
                <a:off x="280095" y="920272"/>
                <a:ext cx="633955" cy="513282"/>
              </a:xfrm>
              <a:prstGeom prst="rect">
                <a:avLst/>
              </a:prstGeom>
              <a:blipFill>
                <a:blip r:embed="rId4"/>
                <a:stretch>
                  <a:fillRect/>
                </a:stretch>
              </a:blipFill>
            </p:spPr>
            <p:txBody>
              <a:bodyPr/>
              <a:lstStyle/>
              <a:p>
                <a:r>
                  <a:rPr lang="lv-LV">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95484" y="645159"/>
                <a:ext cx="50045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lv-LV" sz="2800" i="1" dirty="0">
                          <a:latin typeface="Cambria Math" panose="02040503050406030204" pitchFamily="18" charset="0"/>
                        </a:rPr>
                        <m:t>ℤ</m:t>
                      </m:r>
                    </m:oMath>
                  </m:oMathPara>
                </a14:m>
                <a:endParaRPr lang="lv-LV" sz="2800" dirty="0"/>
              </a:p>
            </p:txBody>
          </p:sp>
        </mc:Choice>
        <mc:Fallback xmlns="">
          <p:sp>
            <p:nvSpPr>
              <p:cNvPr id="11" name="TextBox 10"/>
              <p:cNvSpPr txBox="1">
                <a:spLocks noRot="1" noChangeAspect="1" noMove="1" noResize="1" noEditPoints="1" noAdjustHandles="1" noChangeArrowheads="1" noChangeShapeType="1" noTextEdit="1"/>
              </p:cNvSpPr>
              <p:nvPr/>
            </p:nvSpPr>
            <p:spPr>
              <a:xfrm>
                <a:off x="795484" y="645159"/>
                <a:ext cx="500458" cy="523220"/>
              </a:xfrm>
              <a:prstGeom prst="rect">
                <a:avLst/>
              </a:prstGeom>
              <a:blipFill>
                <a:blip r:embed="rId5"/>
                <a:stretch>
                  <a:fillRect/>
                </a:stretch>
              </a:blipFill>
            </p:spPr>
            <p:txBody>
              <a:bodyPr/>
              <a:lstStyle/>
              <a:p>
                <a:r>
                  <a:rPr lang="lv-LV">
                    <a:noFill/>
                  </a:rPr>
                  <a:t> </a:t>
                </a:r>
              </a:p>
            </p:txBody>
          </p:sp>
        </mc:Fallback>
      </mc:AlternateContent>
    </p:spTree>
    <p:extLst>
      <p:ext uri="{BB962C8B-B14F-4D97-AF65-F5344CB8AC3E}">
        <p14:creationId xmlns:p14="http://schemas.microsoft.com/office/powerpoint/2010/main" val="373719205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347472" y="758506"/>
            <a:ext cx="4053025" cy="1152280"/>
          </a:xfrm>
        </p:spPr>
        <p:txBody>
          <a:bodyPr>
            <a:normAutofit lnSpcReduction="10000"/>
          </a:bodyPr>
          <a:lstStyle/>
          <a:p>
            <a:r>
              <a:rPr lang="lv-LV" sz="2400" dirty="0"/>
              <a:t>Kā rodas cikliski procesi?</a:t>
            </a:r>
          </a:p>
          <a:p>
            <a:r>
              <a:rPr lang="lv-LV" sz="2400" dirty="0"/>
              <a:t>Deterministisks pārveidojums ar galīgu stāvokļu skaitu. </a:t>
            </a:r>
            <a:endParaRPr lang="en-US" sz="2400" dirty="0"/>
          </a:p>
        </p:txBody>
      </p:sp>
      <p:sp>
        <p:nvSpPr>
          <p:cNvPr id="4" name="Title 3"/>
          <p:cNvSpPr>
            <a:spLocks noGrp="1"/>
          </p:cNvSpPr>
          <p:nvPr>
            <p:ph type="title"/>
          </p:nvPr>
        </p:nvSpPr>
        <p:spPr/>
        <p:txBody>
          <a:bodyPr/>
          <a:lstStyle/>
          <a:p>
            <a:r>
              <a:rPr lang="lv-LV" dirty="0"/>
              <a:t>Cikliski procesi </a:t>
            </a:r>
            <a:r>
              <a:rPr lang="lv-LV" dirty="0" smtClean="0"/>
              <a:t>skaitļiem</a:t>
            </a:r>
            <a:endParaRPr lang="en-US" dirty="0"/>
          </a:p>
        </p:txBody>
      </p:sp>
      <p:sp>
        <p:nvSpPr>
          <p:cNvPr id="5" name="Oval 4"/>
          <p:cNvSpPr/>
          <p:nvPr/>
        </p:nvSpPr>
        <p:spPr>
          <a:xfrm>
            <a:off x="742462" y="2399323"/>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Oval 5"/>
          <p:cNvSpPr/>
          <p:nvPr/>
        </p:nvSpPr>
        <p:spPr>
          <a:xfrm>
            <a:off x="1520093" y="2200031"/>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Oval 6"/>
          <p:cNvSpPr/>
          <p:nvPr/>
        </p:nvSpPr>
        <p:spPr>
          <a:xfrm>
            <a:off x="2240146" y="2665008"/>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Oval 7"/>
          <p:cNvSpPr/>
          <p:nvPr/>
        </p:nvSpPr>
        <p:spPr>
          <a:xfrm>
            <a:off x="2087747" y="3536462"/>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Oval 8"/>
          <p:cNvSpPr/>
          <p:nvPr/>
        </p:nvSpPr>
        <p:spPr>
          <a:xfrm>
            <a:off x="1191847" y="3794369"/>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Oval 9"/>
          <p:cNvSpPr/>
          <p:nvPr/>
        </p:nvSpPr>
        <p:spPr>
          <a:xfrm>
            <a:off x="663263" y="3255107"/>
            <a:ext cx="117230" cy="117231"/>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12" name="Straight Arrow Connector 11"/>
          <p:cNvCxnSpPr>
            <a:stCxn id="6" idx="5"/>
            <a:endCxn id="7" idx="1"/>
          </p:cNvCxnSpPr>
          <p:nvPr/>
        </p:nvCxnSpPr>
        <p:spPr>
          <a:xfrm>
            <a:off x="1620155" y="2300094"/>
            <a:ext cx="637159" cy="38208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Straight Arrow Connector 13"/>
          <p:cNvCxnSpPr>
            <a:stCxn id="7" idx="4"/>
            <a:endCxn id="8" idx="0"/>
          </p:cNvCxnSpPr>
          <p:nvPr/>
        </p:nvCxnSpPr>
        <p:spPr>
          <a:xfrm flipH="1">
            <a:off x="2146362" y="2782239"/>
            <a:ext cx="152399" cy="75422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p:cNvCxnSpPr>
            <a:stCxn id="8" idx="4"/>
            <a:endCxn id="9" idx="6"/>
          </p:cNvCxnSpPr>
          <p:nvPr/>
        </p:nvCxnSpPr>
        <p:spPr>
          <a:xfrm flipH="1">
            <a:off x="1309077" y="3653693"/>
            <a:ext cx="837285" cy="19929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p:cNvCxnSpPr>
            <a:stCxn id="9" idx="1"/>
            <a:endCxn id="10" idx="5"/>
          </p:cNvCxnSpPr>
          <p:nvPr/>
        </p:nvCxnSpPr>
        <p:spPr>
          <a:xfrm flipH="1" flipV="1">
            <a:off x="763325" y="3355170"/>
            <a:ext cx="445690" cy="45636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0" name="Straight Arrow Connector 19"/>
          <p:cNvCxnSpPr>
            <a:stCxn id="10" idx="0"/>
            <a:endCxn id="5" idx="4"/>
          </p:cNvCxnSpPr>
          <p:nvPr/>
        </p:nvCxnSpPr>
        <p:spPr>
          <a:xfrm flipV="1">
            <a:off x="721878" y="2516554"/>
            <a:ext cx="79199" cy="73855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p:cNvCxnSpPr>
            <a:stCxn id="5" idx="7"/>
            <a:endCxn id="6" idx="2"/>
          </p:cNvCxnSpPr>
          <p:nvPr/>
        </p:nvCxnSpPr>
        <p:spPr>
          <a:xfrm flipV="1">
            <a:off x="842524" y="2258647"/>
            <a:ext cx="677569" cy="15784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3" name="Rectangle 22"/>
          <p:cNvSpPr/>
          <p:nvPr/>
        </p:nvSpPr>
        <p:spPr>
          <a:xfrm>
            <a:off x="347471" y="2129694"/>
            <a:ext cx="3349206" cy="2450123"/>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24" name="Oval 23"/>
          <p:cNvSpPr/>
          <p:nvPr/>
        </p:nvSpPr>
        <p:spPr>
          <a:xfrm>
            <a:off x="6957436" y="1303214"/>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Oval 24"/>
          <p:cNvSpPr/>
          <p:nvPr/>
        </p:nvSpPr>
        <p:spPr>
          <a:xfrm>
            <a:off x="7735067" y="1103922"/>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Oval 25"/>
          <p:cNvSpPr/>
          <p:nvPr/>
        </p:nvSpPr>
        <p:spPr>
          <a:xfrm>
            <a:off x="8455120" y="156889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Oval 26"/>
          <p:cNvSpPr/>
          <p:nvPr/>
        </p:nvSpPr>
        <p:spPr>
          <a:xfrm>
            <a:off x="8302721" y="2440353"/>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Oval 28"/>
          <p:cNvSpPr/>
          <p:nvPr/>
        </p:nvSpPr>
        <p:spPr>
          <a:xfrm>
            <a:off x="7130165" y="227066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30" name="Straight Arrow Connector 29"/>
          <p:cNvCxnSpPr>
            <a:stCxn id="25" idx="5"/>
            <a:endCxn id="26" idx="1"/>
          </p:cNvCxnSpPr>
          <p:nvPr/>
        </p:nvCxnSpPr>
        <p:spPr>
          <a:xfrm>
            <a:off x="7860142" y="1210927"/>
            <a:ext cx="616437" cy="37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1" name="Straight Arrow Connector 30"/>
          <p:cNvCxnSpPr>
            <a:stCxn id="26" idx="4"/>
            <a:endCxn id="27" idx="0"/>
          </p:cNvCxnSpPr>
          <p:nvPr/>
        </p:nvCxnSpPr>
        <p:spPr>
          <a:xfrm flipH="1">
            <a:off x="8375988" y="1694263"/>
            <a:ext cx="152399" cy="74609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3" name="Straight Arrow Connector 32"/>
          <p:cNvCxnSpPr>
            <a:stCxn id="27" idx="2"/>
            <a:endCxn id="29" idx="6"/>
          </p:cNvCxnSpPr>
          <p:nvPr/>
        </p:nvCxnSpPr>
        <p:spPr>
          <a:xfrm flipH="1" flipV="1">
            <a:off x="7276699" y="2333351"/>
            <a:ext cx="1026022" cy="16968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29" idx="0"/>
            <a:endCxn id="24" idx="4"/>
          </p:cNvCxnSpPr>
          <p:nvPr/>
        </p:nvCxnSpPr>
        <p:spPr>
          <a:xfrm flipH="1" flipV="1">
            <a:off x="7030703" y="1428578"/>
            <a:ext cx="172729" cy="84209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p:cNvCxnSpPr>
            <a:stCxn id="24" idx="7"/>
            <a:endCxn id="25" idx="2"/>
          </p:cNvCxnSpPr>
          <p:nvPr/>
        </p:nvCxnSpPr>
        <p:spPr>
          <a:xfrm flipV="1">
            <a:off x="7082511" y="1166604"/>
            <a:ext cx="652556" cy="15496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6" name="Rectangle 35"/>
          <p:cNvSpPr/>
          <p:nvPr/>
        </p:nvSpPr>
        <p:spPr>
          <a:xfrm>
            <a:off x="4547031" y="1033585"/>
            <a:ext cx="4186421" cy="2620108"/>
          </a:xfrm>
          <a:prstGeom prst="rect">
            <a:avLst/>
          </a:prstGeom>
          <a:noFill/>
          <a:effectLst/>
        </p:spPr>
        <p:style>
          <a:lnRef idx="1">
            <a:schemeClr val="accent1"/>
          </a:lnRef>
          <a:fillRef idx="3">
            <a:schemeClr val="accent1"/>
          </a:fillRef>
          <a:effectRef idx="2">
            <a:schemeClr val="accent1"/>
          </a:effectRef>
          <a:fontRef idx="minor">
            <a:schemeClr val="lt1"/>
          </a:fontRef>
        </p:style>
        <p:txBody>
          <a:bodyPr rtlCol="0" anchor="b" anchorCtr="0"/>
          <a:lstStyle/>
          <a:p>
            <a:pPr algn="ctr"/>
            <a:r>
              <a:rPr lang="lv-LV" dirty="0">
                <a:solidFill>
                  <a:schemeClr val="tx2"/>
                </a:solidFill>
              </a:rPr>
              <a:t>Galīga stāvokļu kopa</a:t>
            </a:r>
            <a:endParaRPr lang="en-US" dirty="0">
              <a:solidFill>
                <a:schemeClr val="tx2"/>
              </a:solidFill>
            </a:endParaRPr>
          </a:p>
        </p:txBody>
      </p:sp>
      <p:sp>
        <p:nvSpPr>
          <p:cNvPr id="37" name="Oval 36"/>
          <p:cNvSpPr/>
          <p:nvPr/>
        </p:nvSpPr>
        <p:spPr>
          <a:xfrm>
            <a:off x="6353617" y="1308274"/>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8" name="Oval 37"/>
          <p:cNvSpPr/>
          <p:nvPr/>
        </p:nvSpPr>
        <p:spPr>
          <a:xfrm>
            <a:off x="5606219" y="1322967"/>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0" name="Straight Arrow Connector 39"/>
          <p:cNvCxnSpPr>
            <a:stCxn id="38" idx="6"/>
            <a:endCxn id="37" idx="2"/>
          </p:cNvCxnSpPr>
          <p:nvPr/>
        </p:nvCxnSpPr>
        <p:spPr>
          <a:xfrm flipV="1">
            <a:off x="5752753" y="1370956"/>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37" idx="6"/>
            <a:endCxn id="24" idx="2"/>
          </p:cNvCxnSpPr>
          <p:nvPr/>
        </p:nvCxnSpPr>
        <p:spPr>
          <a:xfrm flipV="1">
            <a:off x="6500151" y="1365896"/>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19" name="TextBox 18"/>
          <p:cNvSpPr txBox="1"/>
          <p:nvPr/>
        </p:nvSpPr>
        <p:spPr>
          <a:xfrm>
            <a:off x="4263992" y="3911600"/>
            <a:ext cx="3589444" cy="923330"/>
          </a:xfrm>
          <a:prstGeom prst="rect">
            <a:avLst/>
          </a:prstGeom>
          <a:noFill/>
        </p:spPr>
        <p:txBody>
          <a:bodyPr wrap="none" rtlCol="0">
            <a:spAutoFit/>
          </a:bodyPr>
          <a:lstStyle/>
          <a:p>
            <a:r>
              <a:rPr lang="lv-LV" dirty="0" smtClean="0">
                <a:solidFill>
                  <a:schemeClr val="tx2"/>
                </a:solidFill>
              </a:rPr>
              <a:t>7/13 </a:t>
            </a:r>
            <a:r>
              <a:rPr lang="lv-LV" dirty="0">
                <a:solidFill>
                  <a:schemeClr val="tx2"/>
                </a:solidFill>
              </a:rPr>
              <a:t>= </a:t>
            </a:r>
            <a:r>
              <a:rPr lang="lv-LV" dirty="0" smtClean="0">
                <a:solidFill>
                  <a:schemeClr val="tx2"/>
                </a:solidFill>
              </a:rPr>
              <a:t>0.</a:t>
            </a:r>
            <a:r>
              <a:rPr lang="lv-LV" dirty="0" smtClean="0">
                <a:solidFill>
                  <a:srgbClr val="FF0000"/>
                </a:solidFill>
              </a:rPr>
              <a:t>538461</a:t>
            </a:r>
            <a:r>
              <a:rPr lang="lv-LV" dirty="0" smtClean="0">
                <a:solidFill>
                  <a:schemeClr val="tx2"/>
                </a:solidFill>
              </a:rPr>
              <a:t>538461</a:t>
            </a:r>
            <a:r>
              <a:rPr lang="lv-LV" dirty="0" smtClean="0">
                <a:solidFill>
                  <a:srgbClr val="FF0000"/>
                </a:solidFill>
              </a:rPr>
              <a:t>53846</a:t>
            </a:r>
            <a:r>
              <a:rPr lang="lv-LV" dirty="0" smtClean="0">
                <a:solidFill>
                  <a:schemeClr val="tx2"/>
                </a:solidFill>
              </a:rPr>
              <a:t>...</a:t>
            </a:r>
          </a:p>
          <a:p>
            <a:r>
              <a:rPr lang="lv-LV" dirty="0" smtClean="0">
                <a:solidFill>
                  <a:schemeClr val="tx2"/>
                </a:solidFill>
              </a:rPr>
              <a:t>7/12 = 0.</a:t>
            </a:r>
            <a:r>
              <a:rPr lang="lv-LV" dirty="0" smtClean="0">
                <a:solidFill>
                  <a:srgbClr val="3333FF"/>
                </a:solidFill>
              </a:rPr>
              <a:t>58</a:t>
            </a:r>
            <a:r>
              <a:rPr lang="lv-LV" dirty="0" smtClean="0">
                <a:solidFill>
                  <a:srgbClr val="FF0000"/>
                </a:solidFill>
              </a:rPr>
              <a:t>3</a:t>
            </a:r>
            <a:r>
              <a:rPr lang="lv-LV" dirty="0" smtClean="0">
                <a:solidFill>
                  <a:schemeClr val="tx2"/>
                </a:solidFill>
              </a:rPr>
              <a:t>33...</a:t>
            </a:r>
          </a:p>
          <a:p>
            <a:r>
              <a:rPr lang="lv-LV" dirty="0" smtClean="0">
                <a:solidFill>
                  <a:schemeClr val="tx2"/>
                </a:solidFill>
              </a:rPr>
              <a:t>2020/5125 </a:t>
            </a:r>
            <a:r>
              <a:rPr lang="lv-LV" dirty="0">
                <a:solidFill>
                  <a:schemeClr val="tx2"/>
                </a:solidFill>
              </a:rPr>
              <a:t>= </a:t>
            </a:r>
            <a:r>
              <a:rPr lang="lv-LV" dirty="0" smtClean="0">
                <a:solidFill>
                  <a:schemeClr val="tx2"/>
                </a:solidFill>
              </a:rPr>
              <a:t>0.</a:t>
            </a:r>
            <a:r>
              <a:rPr lang="lv-LV" dirty="0" smtClean="0">
                <a:solidFill>
                  <a:srgbClr val="3333FF"/>
                </a:solidFill>
              </a:rPr>
              <a:t>394</a:t>
            </a:r>
            <a:r>
              <a:rPr lang="lv-LV" dirty="0" smtClean="0">
                <a:solidFill>
                  <a:srgbClr val="FF0000"/>
                </a:solidFill>
              </a:rPr>
              <a:t>14634</a:t>
            </a:r>
            <a:r>
              <a:rPr lang="lv-LV" dirty="0" smtClean="0">
                <a:solidFill>
                  <a:schemeClr val="tx2"/>
                </a:solidFill>
              </a:rPr>
              <a:t>14634...</a:t>
            </a:r>
            <a:endParaRPr lang="lv-LV" dirty="0">
              <a:solidFill>
                <a:schemeClr val="tx2"/>
              </a:solidFill>
            </a:endParaRPr>
          </a:p>
        </p:txBody>
      </p:sp>
      <p:cxnSp>
        <p:nvCxnSpPr>
          <p:cNvPr id="42" name="Straight Arrow Connector 41"/>
          <p:cNvCxnSpPr/>
          <p:nvPr/>
        </p:nvCxnSpPr>
        <p:spPr>
          <a:xfrm flipV="1">
            <a:off x="4995036" y="1385649"/>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44" name="Oval 43"/>
          <p:cNvSpPr/>
          <p:nvPr/>
        </p:nvSpPr>
        <p:spPr>
          <a:xfrm>
            <a:off x="4863421" y="133059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5" name="Oval 44"/>
          <p:cNvSpPr/>
          <p:nvPr/>
        </p:nvSpPr>
        <p:spPr>
          <a:xfrm>
            <a:off x="6312974" y="2483619"/>
            <a:ext cx="146534" cy="12536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6" name="Oval 45"/>
          <p:cNvSpPr/>
          <p:nvPr/>
        </p:nvSpPr>
        <p:spPr>
          <a:xfrm>
            <a:off x="5709155" y="2488679"/>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47" name="Oval 46"/>
          <p:cNvSpPr/>
          <p:nvPr/>
        </p:nvSpPr>
        <p:spPr>
          <a:xfrm>
            <a:off x="4961757" y="2503372"/>
            <a:ext cx="146534" cy="125364"/>
          </a:xfrm>
          <a:prstGeom prst="ellipse">
            <a:avLst/>
          </a:prstGeom>
          <a:solidFill>
            <a:srgbClr val="3333FF"/>
          </a:solidFill>
          <a:ln>
            <a:solidFill>
              <a:srgbClr val="3333FF"/>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cxnSp>
        <p:nvCxnSpPr>
          <p:cNvPr id="48" name="Straight Arrow Connector 47"/>
          <p:cNvCxnSpPr>
            <a:stCxn id="47" idx="6"/>
            <a:endCxn id="46" idx="2"/>
          </p:cNvCxnSpPr>
          <p:nvPr/>
        </p:nvCxnSpPr>
        <p:spPr>
          <a:xfrm flipV="1">
            <a:off x="5108291" y="2551361"/>
            <a:ext cx="600864" cy="14693"/>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46" idx="6"/>
            <a:endCxn id="45" idx="2"/>
          </p:cNvCxnSpPr>
          <p:nvPr/>
        </p:nvCxnSpPr>
        <p:spPr>
          <a:xfrm flipV="1">
            <a:off x="5855689" y="2546301"/>
            <a:ext cx="457285" cy="5060"/>
          </a:xfrm>
          <a:prstGeom prst="straightConnector1">
            <a:avLst/>
          </a:prstGeom>
          <a:ln>
            <a:solidFill>
              <a:srgbClr val="3333FF"/>
            </a:solidFill>
            <a:tailEnd type="triangle"/>
          </a:ln>
        </p:spPr>
        <p:style>
          <a:lnRef idx="2">
            <a:schemeClr val="accent1"/>
          </a:lnRef>
          <a:fillRef idx="0">
            <a:schemeClr val="accent1"/>
          </a:fillRef>
          <a:effectRef idx="1">
            <a:schemeClr val="accent1"/>
          </a:effectRef>
          <a:fontRef idx="minor">
            <a:schemeClr val="tx1"/>
          </a:fontRef>
        </p:style>
      </p:cxnSp>
      <p:sp>
        <p:nvSpPr>
          <p:cNvPr id="50" name="Arc 49"/>
          <p:cNvSpPr/>
          <p:nvPr/>
        </p:nvSpPr>
        <p:spPr>
          <a:xfrm rot="20638529">
            <a:off x="6400140" y="2390919"/>
            <a:ext cx="320837" cy="293224"/>
          </a:xfrm>
          <a:prstGeom prst="arc">
            <a:avLst>
              <a:gd name="adj1" fmla="val 12961650"/>
              <a:gd name="adj2" fmla="val 10007962"/>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3446094025"/>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Periodiskie atlikumi, dalot ar 1 ar 13 (vai ar 12)</a:t>
            </a:r>
            <a:endParaRPr lang="en-US" dirty="0"/>
          </a:p>
        </p:txBody>
      </p:sp>
      <p:grpSp>
        <p:nvGrpSpPr>
          <p:cNvPr id="16" name="Group 15"/>
          <p:cNvGrpSpPr/>
          <p:nvPr/>
        </p:nvGrpSpPr>
        <p:grpSpPr>
          <a:xfrm>
            <a:off x="4979587" y="1260033"/>
            <a:ext cx="3720457" cy="3164192"/>
            <a:chOff x="5249615" y="872733"/>
            <a:chExt cx="3720457" cy="3164192"/>
          </a:xfrm>
        </p:grpSpPr>
        <p:sp>
          <p:nvSpPr>
            <p:cNvPr id="31" name="Oval 30"/>
            <p:cNvSpPr>
              <a:spLocks noChangeAspect="1"/>
            </p:cNvSpPr>
            <p:nvPr/>
          </p:nvSpPr>
          <p:spPr>
            <a:xfrm>
              <a:off x="6753305" y="87273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33" name="Oval 32"/>
            <p:cNvSpPr>
              <a:spLocks noChangeAspect="1"/>
            </p:cNvSpPr>
            <p:nvPr/>
          </p:nvSpPr>
          <p:spPr>
            <a:xfrm>
              <a:off x="7543305" y="11253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36" name="Oval 35"/>
            <p:cNvSpPr>
              <a:spLocks noChangeAspect="1"/>
            </p:cNvSpPr>
            <p:nvPr/>
          </p:nvSpPr>
          <p:spPr>
            <a:xfrm>
              <a:off x="8074142" y="1596989"/>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39" name="Oval 38"/>
            <p:cNvSpPr>
              <a:spLocks noChangeAspect="1"/>
            </p:cNvSpPr>
            <p:nvPr/>
          </p:nvSpPr>
          <p:spPr>
            <a:xfrm>
              <a:off x="8311242" y="2261064"/>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41" name="Oval 40"/>
            <p:cNvSpPr>
              <a:spLocks noChangeAspect="1"/>
            </p:cNvSpPr>
            <p:nvPr/>
          </p:nvSpPr>
          <p:spPr>
            <a:xfrm>
              <a:off x="8074141"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42" name="Oval 41"/>
            <p:cNvSpPr>
              <a:spLocks noChangeAspect="1"/>
            </p:cNvSpPr>
            <p:nvPr/>
          </p:nvSpPr>
          <p:spPr>
            <a:xfrm>
              <a:off x="7543305" y="344217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44" name="Oval 43"/>
            <p:cNvSpPr>
              <a:spLocks noChangeAspect="1"/>
            </p:cNvSpPr>
            <p:nvPr/>
          </p:nvSpPr>
          <p:spPr>
            <a:xfrm>
              <a:off x="6753305" y="3671510"/>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45" name="Oval 44"/>
            <p:cNvSpPr>
              <a:spLocks noChangeAspect="1"/>
            </p:cNvSpPr>
            <p:nvPr/>
          </p:nvSpPr>
          <p:spPr>
            <a:xfrm>
              <a:off x="5992890" y="341627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47" name="Oval 46"/>
            <p:cNvSpPr>
              <a:spLocks noChangeAspect="1"/>
            </p:cNvSpPr>
            <p:nvPr/>
          </p:nvSpPr>
          <p:spPr>
            <a:xfrm>
              <a:off x="5491895" y="29547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48" name="Oval 47"/>
            <p:cNvSpPr>
              <a:spLocks noChangeAspect="1"/>
            </p:cNvSpPr>
            <p:nvPr/>
          </p:nvSpPr>
          <p:spPr>
            <a:xfrm>
              <a:off x="5249615" y="2261063"/>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50" name="Oval 49"/>
            <p:cNvSpPr>
              <a:spLocks noChangeAspect="1"/>
            </p:cNvSpPr>
            <p:nvPr/>
          </p:nvSpPr>
          <p:spPr>
            <a:xfrm>
              <a:off x="5491895" y="1566657"/>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51" name="Oval 50"/>
            <p:cNvSpPr>
              <a:spLocks noChangeAspect="1"/>
            </p:cNvSpPr>
            <p:nvPr/>
          </p:nvSpPr>
          <p:spPr>
            <a:xfrm>
              <a:off x="5992890" y="1061818"/>
              <a:ext cx="365415" cy="365415"/>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cxnSp>
          <p:nvCxnSpPr>
            <p:cNvPr id="52" name="Straight Arrow Connector 51"/>
            <p:cNvCxnSpPr>
              <a:stCxn id="33" idx="3"/>
              <a:endCxn id="50" idx="6"/>
            </p:cNvCxnSpPr>
            <p:nvPr/>
          </p:nvCxnSpPr>
          <p:spPr>
            <a:xfrm flipH="1">
              <a:off x="5857310" y="1437279"/>
              <a:ext cx="1739508" cy="3120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Straight Arrow Connector 52"/>
            <p:cNvCxnSpPr>
              <a:stCxn id="50" idx="5"/>
              <a:endCxn id="41" idx="2"/>
            </p:cNvCxnSpPr>
            <p:nvPr/>
          </p:nvCxnSpPr>
          <p:spPr>
            <a:xfrm>
              <a:off x="5803797" y="1878559"/>
              <a:ext cx="2270344" cy="125886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54" name="Arc 53"/>
            <p:cNvSpPr/>
            <p:nvPr/>
          </p:nvSpPr>
          <p:spPr>
            <a:xfrm>
              <a:off x="8365637" y="2954718"/>
              <a:ext cx="604435" cy="552414"/>
            </a:xfrm>
            <a:prstGeom prst="arc">
              <a:avLst>
                <a:gd name="adj1" fmla="val 12961650"/>
                <a:gd name="adj2" fmla="val 10007962"/>
              </a:avLst>
            </a:prstGeom>
            <a:ln>
              <a:tailEnd type="triangl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4" name="Oval 3"/>
          <p:cNvSpPr>
            <a:spLocks noChangeAspect="1"/>
          </p:cNvSpPr>
          <p:nvPr/>
        </p:nvSpPr>
        <p:spPr>
          <a:xfrm>
            <a:off x="2096668" y="944512"/>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0</a:t>
            </a:r>
            <a:endParaRPr lang="en-US" dirty="0">
              <a:solidFill>
                <a:schemeClr val="tx2"/>
              </a:solidFill>
            </a:endParaRPr>
          </a:p>
        </p:txBody>
      </p:sp>
      <p:sp>
        <p:nvSpPr>
          <p:cNvPr id="5" name="Oval 4"/>
          <p:cNvSpPr>
            <a:spLocks noChangeAspect="1"/>
          </p:cNvSpPr>
          <p:nvPr/>
        </p:nvSpPr>
        <p:spPr>
          <a:xfrm>
            <a:off x="2848733" y="115186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1</a:t>
            </a:r>
            <a:endParaRPr lang="en-US" dirty="0">
              <a:solidFill>
                <a:schemeClr val="tx2"/>
              </a:solidFill>
            </a:endParaRPr>
          </a:p>
        </p:txBody>
      </p:sp>
      <p:sp>
        <p:nvSpPr>
          <p:cNvPr id="6" name="Oval 5"/>
          <p:cNvSpPr>
            <a:spLocks noChangeAspect="1"/>
          </p:cNvSpPr>
          <p:nvPr/>
        </p:nvSpPr>
        <p:spPr>
          <a:xfrm>
            <a:off x="3476646" y="1649737"/>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2</a:t>
            </a:r>
            <a:endParaRPr lang="en-US" dirty="0">
              <a:solidFill>
                <a:schemeClr val="tx2"/>
              </a:solidFill>
            </a:endParaRPr>
          </a:p>
        </p:txBody>
      </p:sp>
      <p:sp>
        <p:nvSpPr>
          <p:cNvPr id="7" name="Oval 6"/>
          <p:cNvSpPr>
            <a:spLocks noChangeAspect="1"/>
          </p:cNvSpPr>
          <p:nvPr/>
        </p:nvSpPr>
        <p:spPr>
          <a:xfrm>
            <a:off x="3815823"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3</a:t>
            </a:r>
            <a:endParaRPr lang="en-US" dirty="0">
              <a:solidFill>
                <a:schemeClr val="tx2"/>
              </a:solidFill>
            </a:endParaRPr>
          </a:p>
        </p:txBody>
      </p:sp>
      <p:sp>
        <p:nvSpPr>
          <p:cNvPr id="8" name="Oval 7"/>
          <p:cNvSpPr>
            <a:spLocks noChangeAspect="1"/>
          </p:cNvSpPr>
          <p:nvPr/>
        </p:nvSpPr>
        <p:spPr>
          <a:xfrm>
            <a:off x="3764274" y="321751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4</a:t>
            </a:r>
            <a:endParaRPr lang="en-US" dirty="0">
              <a:solidFill>
                <a:schemeClr val="tx2"/>
              </a:solidFill>
            </a:endParaRPr>
          </a:p>
        </p:txBody>
      </p:sp>
      <p:sp>
        <p:nvSpPr>
          <p:cNvPr id="9" name="Oval 8"/>
          <p:cNvSpPr>
            <a:spLocks noChangeAspect="1"/>
          </p:cNvSpPr>
          <p:nvPr/>
        </p:nvSpPr>
        <p:spPr>
          <a:xfrm>
            <a:off x="3365511" y="3881700"/>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5</a:t>
            </a:r>
            <a:endParaRPr lang="en-US" dirty="0">
              <a:solidFill>
                <a:schemeClr val="tx2"/>
              </a:solidFill>
            </a:endParaRPr>
          </a:p>
        </p:txBody>
      </p:sp>
      <p:sp>
        <p:nvSpPr>
          <p:cNvPr id="10" name="Oval 9"/>
          <p:cNvSpPr>
            <a:spLocks noChangeAspect="1"/>
          </p:cNvSpPr>
          <p:nvPr/>
        </p:nvSpPr>
        <p:spPr>
          <a:xfrm>
            <a:off x="2595098" y="4280463"/>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6</a:t>
            </a:r>
            <a:endParaRPr lang="en-US" dirty="0">
              <a:solidFill>
                <a:schemeClr val="tx2"/>
              </a:solidFill>
            </a:endParaRPr>
          </a:p>
        </p:txBody>
      </p:sp>
      <p:sp>
        <p:nvSpPr>
          <p:cNvPr id="11" name="Oval 10"/>
          <p:cNvSpPr>
            <a:spLocks noChangeAspect="1"/>
          </p:cNvSpPr>
          <p:nvPr/>
        </p:nvSpPr>
        <p:spPr>
          <a:xfrm>
            <a:off x="1641716" y="4313469"/>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7</a:t>
            </a:r>
            <a:endParaRPr lang="en-US" dirty="0">
              <a:solidFill>
                <a:schemeClr val="tx2"/>
              </a:solidFill>
            </a:endParaRPr>
          </a:p>
        </p:txBody>
      </p:sp>
      <p:sp>
        <p:nvSpPr>
          <p:cNvPr id="12" name="Oval 11"/>
          <p:cNvSpPr>
            <a:spLocks noChangeAspect="1"/>
          </p:cNvSpPr>
          <p:nvPr/>
        </p:nvSpPr>
        <p:spPr>
          <a:xfrm>
            <a:off x="887715" y="391470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8</a:t>
            </a:r>
            <a:endParaRPr lang="en-US" dirty="0">
              <a:solidFill>
                <a:schemeClr val="tx2"/>
              </a:solidFill>
            </a:endParaRPr>
          </a:p>
        </p:txBody>
      </p:sp>
      <p:sp>
        <p:nvSpPr>
          <p:cNvPr id="13" name="Oval 12"/>
          <p:cNvSpPr>
            <a:spLocks noChangeAspect="1"/>
          </p:cNvSpPr>
          <p:nvPr/>
        </p:nvSpPr>
        <p:spPr>
          <a:xfrm>
            <a:off x="469989" y="32495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lv-LV" dirty="0" smtClean="0">
                <a:solidFill>
                  <a:schemeClr val="tx2"/>
                </a:solidFill>
              </a:rPr>
              <a:t>9</a:t>
            </a:r>
            <a:endParaRPr lang="en-US" dirty="0">
              <a:solidFill>
                <a:schemeClr val="tx2"/>
              </a:solidFill>
            </a:endParaRPr>
          </a:p>
        </p:txBody>
      </p:sp>
      <p:sp>
        <p:nvSpPr>
          <p:cNvPr id="14" name="Oval 13"/>
          <p:cNvSpPr>
            <a:spLocks noChangeAspect="1"/>
          </p:cNvSpPr>
          <p:nvPr/>
        </p:nvSpPr>
        <p:spPr>
          <a:xfrm>
            <a:off x="376311" y="2353948"/>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10</a:t>
            </a:r>
            <a:endParaRPr lang="en-US" dirty="0">
              <a:solidFill>
                <a:schemeClr val="tx2"/>
              </a:solidFill>
            </a:endParaRPr>
          </a:p>
        </p:txBody>
      </p:sp>
      <p:sp>
        <p:nvSpPr>
          <p:cNvPr id="15" name="Oval 14"/>
          <p:cNvSpPr>
            <a:spLocks noChangeAspect="1"/>
          </p:cNvSpPr>
          <p:nvPr/>
        </p:nvSpPr>
        <p:spPr>
          <a:xfrm>
            <a:off x="688333" y="1655605"/>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11</a:t>
            </a:r>
            <a:endParaRPr lang="en-US" dirty="0">
              <a:solidFill>
                <a:schemeClr val="tx2"/>
              </a:solidFill>
            </a:endParaRPr>
          </a:p>
        </p:txBody>
      </p:sp>
      <p:sp>
        <p:nvSpPr>
          <p:cNvPr id="20" name="Oval 19"/>
          <p:cNvSpPr>
            <a:spLocks noChangeAspect="1"/>
          </p:cNvSpPr>
          <p:nvPr/>
        </p:nvSpPr>
        <p:spPr>
          <a:xfrm>
            <a:off x="1344604" y="1119196"/>
            <a:ext cx="398763" cy="398763"/>
          </a:xfrm>
          <a:prstGeom prst="ellipse">
            <a:avLst/>
          </a:prstGeom>
          <a:noFill/>
          <a:ln w="19050">
            <a:solidFill>
              <a:srgbClr val="0070C0"/>
            </a:solidFill>
          </a:ln>
          <a:effectLst/>
        </p:spPr>
        <p:style>
          <a:lnRef idx="1">
            <a:schemeClr val="accent1"/>
          </a:lnRef>
          <a:fillRef idx="3">
            <a:schemeClr val="accent1"/>
          </a:fillRef>
          <a:effectRef idx="2">
            <a:schemeClr val="accent1"/>
          </a:effectRef>
          <a:fontRef idx="minor">
            <a:schemeClr val="lt1"/>
          </a:fontRef>
        </p:style>
        <p:txBody>
          <a:bodyPr lIns="0" rIns="0" rtlCol="0" anchor="ctr"/>
          <a:lstStyle/>
          <a:p>
            <a:pPr algn="ctr"/>
            <a:r>
              <a:rPr lang="lv-LV" dirty="0" smtClean="0">
                <a:solidFill>
                  <a:schemeClr val="tx2"/>
                </a:solidFill>
              </a:rPr>
              <a:t>12</a:t>
            </a:r>
            <a:endParaRPr lang="en-US" dirty="0">
              <a:solidFill>
                <a:schemeClr val="tx2"/>
              </a:solidFill>
            </a:endParaRPr>
          </a:p>
        </p:txBody>
      </p:sp>
      <p:cxnSp>
        <p:nvCxnSpPr>
          <p:cNvPr id="22" name="Straight Arrow Connector 21"/>
          <p:cNvCxnSpPr>
            <a:stCxn id="5" idx="3"/>
            <a:endCxn id="14" idx="7"/>
          </p:cNvCxnSpPr>
          <p:nvPr/>
        </p:nvCxnSpPr>
        <p:spPr>
          <a:xfrm flipH="1">
            <a:off x="716677" y="1492234"/>
            <a:ext cx="2190454" cy="92011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4" name="Straight Arrow Connector 23"/>
          <p:cNvCxnSpPr>
            <a:stCxn id="14" idx="5"/>
            <a:endCxn id="13" idx="7"/>
          </p:cNvCxnSpPr>
          <p:nvPr/>
        </p:nvCxnSpPr>
        <p:spPr>
          <a:xfrm>
            <a:off x="716677" y="2694314"/>
            <a:ext cx="93678" cy="613589"/>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a:stCxn id="13" idx="7"/>
            <a:endCxn id="20" idx="4"/>
          </p:cNvCxnSpPr>
          <p:nvPr/>
        </p:nvCxnSpPr>
        <p:spPr>
          <a:xfrm flipV="1">
            <a:off x="810354" y="1517959"/>
            <a:ext cx="733631" cy="178994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0" name="Straight Arrow Connector 29"/>
          <p:cNvCxnSpPr>
            <a:stCxn id="20" idx="5"/>
            <a:endCxn id="7" idx="2"/>
          </p:cNvCxnSpPr>
          <p:nvPr/>
        </p:nvCxnSpPr>
        <p:spPr>
          <a:xfrm>
            <a:off x="1684969" y="1459562"/>
            <a:ext cx="2130854" cy="1093768"/>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cxnSp>
        <p:nvCxnSpPr>
          <p:cNvPr id="34" name="Straight Arrow Connector 33"/>
          <p:cNvCxnSpPr>
            <a:stCxn id="8" idx="1"/>
          </p:cNvCxnSpPr>
          <p:nvPr/>
        </p:nvCxnSpPr>
        <p:spPr>
          <a:xfrm flipH="1" flipV="1">
            <a:off x="3151926" y="1550631"/>
            <a:ext cx="670746" cy="172528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35" name="Arc 34"/>
          <p:cNvSpPr/>
          <p:nvPr/>
        </p:nvSpPr>
        <p:spPr>
          <a:xfrm rot="16200000">
            <a:off x="2135631" y="645841"/>
            <a:ext cx="320837" cy="293224"/>
          </a:xfrm>
          <a:prstGeom prst="arc">
            <a:avLst>
              <a:gd name="adj1" fmla="val 12961650"/>
              <a:gd name="adj2" fmla="val 10007962"/>
            </a:avLst>
          </a:prstGeom>
          <a:ln>
            <a:solidFill>
              <a:schemeClr val="tx2"/>
            </a:solidFill>
            <a:tailEnd type="triangle" w="lg" len="lg"/>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cxnSp>
        <p:nvCxnSpPr>
          <p:cNvPr id="37" name="Straight Arrow Connector 36"/>
          <p:cNvCxnSpPr>
            <a:stCxn id="6" idx="3"/>
            <a:endCxn id="11" idx="7"/>
          </p:cNvCxnSpPr>
          <p:nvPr/>
        </p:nvCxnSpPr>
        <p:spPr>
          <a:xfrm flipH="1">
            <a:off x="1982081" y="1990103"/>
            <a:ext cx="1552962" cy="2381763"/>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38" name="Straight Arrow Connector 37"/>
          <p:cNvCxnSpPr>
            <a:stCxn id="11" idx="7"/>
            <a:endCxn id="9" idx="1"/>
          </p:cNvCxnSpPr>
          <p:nvPr/>
        </p:nvCxnSpPr>
        <p:spPr>
          <a:xfrm flipV="1">
            <a:off x="1982082" y="3940097"/>
            <a:ext cx="1441826" cy="431769"/>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0" name="Straight Arrow Connector 39"/>
          <p:cNvCxnSpPr>
            <a:stCxn id="9" idx="1"/>
            <a:endCxn id="15" idx="5"/>
          </p:cNvCxnSpPr>
          <p:nvPr/>
        </p:nvCxnSpPr>
        <p:spPr>
          <a:xfrm flipH="1" flipV="1">
            <a:off x="1028699" y="1995971"/>
            <a:ext cx="2395209" cy="1944126"/>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3" name="Straight Arrow Connector 42"/>
          <p:cNvCxnSpPr>
            <a:stCxn id="15" idx="4"/>
            <a:endCxn id="10" idx="0"/>
          </p:cNvCxnSpPr>
          <p:nvPr/>
        </p:nvCxnSpPr>
        <p:spPr>
          <a:xfrm>
            <a:off x="887715" y="2054368"/>
            <a:ext cx="1906765" cy="2226095"/>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6" name="Straight Arrow Connector 45"/>
          <p:cNvCxnSpPr>
            <a:stCxn id="10" idx="1"/>
            <a:endCxn id="12" idx="7"/>
          </p:cNvCxnSpPr>
          <p:nvPr/>
        </p:nvCxnSpPr>
        <p:spPr>
          <a:xfrm flipH="1" flipV="1">
            <a:off x="1228080" y="3973103"/>
            <a:ext cx="1425414" cy="365757"/>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49" name="Straight Arrow Connector 48"/>
          <p:cNvCxnSpPr>
            <a:stCxn id="12" idx="7"/>
            <a:endCxn id="6" idx="2"/>
          </p:cNvCxnSpPr>
          <p:nvPr/>
        </p:nvCxnSpPr>
        <p:spPr>
          <a:xfrm flipV="1">
            <a:off x="1228080" y="1849119"/>
            <a:ext cx="2248566" cy="2123984"/>
          </a:xfrm>
          <a:prstGeom prst="straightConnector1">
            <a:avLst/>
          </a:prstGeom>
          <a:ln>
            <a:solidFill>
              <a:srgbClr val="0070C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55" name="Straight Arrow Connector 54"/>
          <p:cNvCxnSpPr>
            <a:stCxn id="7" idx="4"/>
            <a:endCxn id="8" idx="0"/>
          </p:cNvCxnSpPr>
          <p:nvPr/>
        </p:nvCxnSpPr>
        <p:spPr>
          <a:xfrm flipH="1">
            <a:off x="3963656" y="2752711"/>
            <a:ext cx="51549" cy="464804"/>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81854208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2" name="Content Placeholder 21"/>
              <p:cNvSpPr>
                <a:spLocks noGrp="1"/>
              </p:cNvSpPr>
              <p:nvPr>
                <p:ph idx="1"/>
              </p:nvPr>
            </p:nvSpPr>
            <p:spPr/>
            <p:txBody>
              <a:bodyPr/>
              <a:lstStyle/>
              <a:p>
                <a:r>
                  <a:rPr lang="lv-LV" dirty="0" smtClean="0"/>
                  <a:t>Atlikumam 4 "iedur" divas bultiņas. Ir iespējams, ka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𝑎</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  </m:t>
                    </m:r>
                  </m:oMath>
                </a14:m>
                <a:r>
                  <a:rPr lang="lv-LV" dirty="0" smtClean="0"/>
                  <a:t>un </a:t>
                </a:r>
              </a:p>
              <a:p>
                <a14:m>
                  <m:oMath xmlns:m="http://schemas.openxmlformats.org/officeDocument/2006/math">
                    <m:r>
                      <a:rPr lang="lv-LV" i="1" dirty="0" smtClean="0">
                        <a:latin typeface="Cambria Math" panose="02040503050406030204" pitchFamily="18" charset="0"/>
                      </a:rPr>
                      <m:t>10</m:t>
                    </m:r>
                    <m:r>
                      <a:rPr lang="lv-LV" i="1" dirty="0" smtClean="0">
                        <a:latin typeface="Cambria Math" panose="02040503050406030204" pitchFamily="18" charset="0"/>
                      </a:rPr>
                      <m:t>𝑏</m:t>
                    </m:r>
                    <m:r>
                      <a:rPr lang="lv-LV" i="1" dirty="0" smtClean="0">
                        <a:latin typeface="Cambria Math" panose="02040503050406030204" pitchFamily="18" charset="0"/>
                      </a:rPr>
                      <m:t> </m:t>
                    </m:r>
                    <m:r>
                      <m:rPr>
                        <m:sty m:val="p"/>
                      </m:rPr>
                      <a:rPr lang="lv-LV" i="0" dirty="0" smtClean="0">
                        <a:latin typeface="Cambria Math" panose="02040503050406030204" pitchFamily="18" charset="0"/>
                      </a:rPr>
                      <m:t>mod</m:t>
                    </m:r>
                    <m:r>
                      <a:rPr lang="lv-LV" i="1" dirty="0" smtClean="0">
                        <a:latin typeface="Cambria Math" panose="02040503050406030204" pitchFamily="18" charset="0"/>
                      </a:rPr>
                      <m:t> 12 = 4</m:t>
                    </m:r>
                  </m:oMath>
                </a14:m>
                <a:r>
                  <a:rPr lang="lv-LV" dirty="0" smtClean="0"/>
                  <a:t>, </a:t>
                </a:r>
              </a:p>
              <a:p>
                <a:r>
                  <a:rPr lang="lv-LV" dirty="0" smtClean="0"/>
                  <a:t>bet paši </a:t>
                </a:r>
                <a14:m>
                  <m:oMath xmlns:m="http://schemas.openxmlformats.org/officeDocument/2006/math">
                    <m:r>
                      <a:rPr lang="lv-LV" i="1" dirty="0" smtClean="0">
                        <a:latin typeface="Cambria Math" panose="02040503050406030204" pitchFamily="18" charset="0"/>
                      </a:rPr>
                      <m:t>𝑎</m:t>
                    </m:r>
                  </m:oMath>
                </a14:m>
                <a:r>
                  <a:rPr lang="lv-LV" dirty="0" smtClean="0"/>
                  <a:t> un </a:t>
                </a:r>
                <a14:m>
                  <m:oMath xmlns:m="http://schemas.openxmlformats.org/officeDocument/2006/math">
                    <m:r>
                      <a:rPr lang="lv-LV" i="1" dirty="0" smtClean="0">
                        <a:latin typeface="Cambria Math" panose="02040503050406030204" pitchFamily="18" charset="0"/>
                      </a:rPr>
                      <m:t>𝑏</m:t>
                    </m:r>
                  </m:oMath>
                </a14:m>
                <a:r>
                  <a:rPr lang="lv-LV" dirty="0" smtClean="0"/>
                  <a:t> ir dažādi atlikumi. </a:t>
                </a:r>
              </a:p>
              <a:p>
                <a:endParaRPr lang="lv-LV" dirty="0"/>
              </a:p>
              <a:p>
                <a:r>
                  <a:rPr lang="lv-LV" dirty="0" smtClean="0"/>
                  <a:t>1/12 = 0.08(</a:t>
                </a:r>
                <a:r>
                  <a:rPr lang="lv-LV" dirty="0" smtClean="0">
                    <a:solidFill>
                      <a:srgbClr val="FF0000"/>
                    </a:solidFill>
                  </a:rPr>
                  <a:t>3</a:t>
                </a:r>
                <a:r>
                  <a:rPr lang="lv-LV" dirty="0" smtClean="0"/>
                  <a:t>) = </a:t>
                </a:r>
                <a:r>
                  <a:rPr lang="en-US" dirty="0" smtClean="0"/>
                  <a:t>0.08</a:t>
                </a:r>
                <a:r>
                  <a:rPr lang="en-US" dirty="0" smtClean="0">
                    <a:solidFill>
                      <a:srgbClr val="FF0000"/>
                    </a:solidFill>
                  </a:rPr>
                  <a:t>3</a:t>
                </a:r>
                <a:r>
                  <a:rPr lang="en-US" dirty="0" smtClean="0"/>
                  <a:t>33333</a:t>
                </a:r>
                <a:r>
                  <a:rPr lang="lv-LV" dirty="0" smtClean="0"/>
                  <a:t>...</a:t>
                </a:r>
              </a:p>
              <a:p>
                <a:r>
                  <a:rPr lang="lv-LV" dirty="0" smtClean="0"/>
                  <a:t>1/13 </a:t>
                </a:r>
                <a:r>
                  <a:rPr lang="lv-LV" dirty="0"/>
                  <a:t>= 0</a:t>
                </a:r>
                <a:r>
                  <a:rPr lang="lv-LV" dirty="0" smtClean="0"/>
                  <a:t>.(</a:t>
                </a:r>
                <a:r>
                  <a:rPr lang="lv-LV" dirty="0" smtClean="0">
                    <a:solidFill>
                      <a:srgbClr val="FF0000"/>
                    </a:solidFill>
                  </a:rPr>
                  <a:t>076923</a:t>
                </a:r>
                <a:r>
                  <a:rPr lang="lv-LV" dirty="0" smtClean="0"/>
                  <a:t>) = 0.</a:t>
                </a:r>
                <a:r>
                  <a:rPr lang="lv-LV" dirty="0" smtClean="0">
                    <a:solidFill>
                      <a:srgbClr val="FF0000"/>
                    </a:solidFill>
                  </a:rPr>
                  <a:t>076923</a:t>
                </a:r>
                <a:r>
                  <a:rPr lang="lv-LV" dirty="0" smtClean="0"/>
                  <a:t>076923076923...</a:t>
                </a:r>
                <a:endParaRPr lang="en-US" dirty="0"/>
              </a:p>
            </p:txBody>
          </p:sp>
        </mc:Choice>
        <mc:Fallback xmlns="">
          <p:sp>
            <p:nvSpPr>
              <p:cNvPr id="22" name="Content Placeholder 2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lv-LV" dirty="0" smtClean="0"/>
              <a:t>Ar ko 12 un 42 atšķiras no 13 un 41?</a:t>
            </a:r>
            <a:endParaRPr lang="en-US" dirty="0"/>
          </a:p>
        </p:txBody>
      </p:sp>
      <p:sp>
        <p:nvSpPr>
          <p:cNvPr id="6" name="Left Brace 5"/>
          <p:cNvSpPr/>
          <p:nvPr/>
        </p:nvSpPr>
        <p:spPr>
          <a:xfrm rot="5400000">
            <a:off x="2880297" y="2697420"/>
            <a:ext cx="197442" cy="317634"/>
          </a:xfrm>
          <a:prstGeom prst="leftBrace">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lv-LV"/>
          </a:p>
        </p:txBody>
      </p:sp>
      <p:cxnSp>
        <p:nvCxnSpPr>
          <p:cNvPr id="8" name="Straight Arrow Connector 7"/>
          <p:cNvCxnSpPr/>
          <p:nvPr/>
        </p:nvCxnSpPr>
        <p:spPr>
          <a:xfrm flipH="1">
            <a:off x="3137835" y="2406316"/>
            <a:ext cx="4254368" cy="449921"/>
          </a:xfrm>
          <a:prstGeom prst="straightConnector1">
            <a:avLst/>
          </a:prstGeom>
          <a:ln>
            <a:tailEnd type="triangle" w="lg" len="lg"/>
          </a:ln>
        </p:spPr>
        <p:style>
          <a:lnRef idx="2">
            <a:schemeClr val="accent1"/>
          </a:lnRef>
          <a:fillRef idx="0">
            <a:schemeClr val="accent1"/>
          </a:fillRef>
          <a:effectRef idx="1">
            <a:schemeClr val="accent1"/>
          </a:effectRef>
          <a:fontRef idx="minor">
            <a:schemeClr val="tx1"/>
          </a:fontRef>
        </p:style>
      </p:cxnSp>
      <p:sp>
        <p:nvSpPr>
          <p:cNvPr id="9" name="TextBox 8"/>
          <p:cNvSpPr txBox="1"/>
          <p:nvPr/>
        </p:nvSpPr>
        <p:spPr>
          <a:xfrm>
            <a:off x="6515754" y="2036984"/>
            <a:ext cx="1582484" cy="369332"/>
          </a:xfrm>
          <a:prstGeom prst="rect">
            <a:avLst/>
          </a:prstGeom>
          <a:noFill/>
        </p:spPr>
        <p:txBody>
          <a:bodyPr wrap="none" rtlCol="0">
            <a:spAutoFit/>
          </a:bodyPr>
          <a:lstStyle/>
          <a:p>
            <a:r>
              <a:rPr lang="lv-LV" dirty="0" smtClean="0">
                <a:solidFill>
                  <a:srgbClr val="C00000"/>
                </a:solidFill>
              </a:rPr>
              <a:t>Priekšperiods</a:t>
            </a:r>
            <a:endParaRPr lang="lv-LV" dirty="0">
              <a:solidFill>
                <a:srgbClr val="C00000"/>
              </a:solidFill>
            </a:endParaRPr>
          </a:p>
        </p:txBody>
      </p:sp>
    </p:spTree>
    <p:extLst>
      <p:ext uri="{BB962C8B-B14F-4D97-AF65-F5344CB8AC3E}">
        <p14:creationId xmlns:p14="http://schemas.microsoft.com/office/powerpoint/2010/main" val="137360454"/>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p:cNvSpPr>
                <a:spLocks noGrp="1"/>
              </p:cNvSpPr>
              <p:nvPr>
                <p:ph idx="1"/>
              </p:nvPr>
            </p:nvSpPr>
            <p:spPr/>
            <p:txBody>
              <a:bodyPr>
                <a:normAutofit/>
              </a:bodyPr>
              <a:lstStyle/>
              <a:p>
                <a:r>
                  <a:rPr lang="lv-LV" sz="2400" dirty="0"/>
                  <a:t>(1) Virknes </a:t>
                </a:r>
                <a14:m>
                  <m:oMath xmlns:m="http://schemas.openxmlformats.org/officeDocument/2006/math">
                    <m:r>
                      <a:rPr lang="lv-LV" sz="2400" i="1" dirty="0">
                        <a:latin typeface="Cambria Math" panose="02040503050406030204" pitchFamily="18" charset="0"/>
                      </a:rPr>
                      <m:t>1; 1+2; </m:t>
                    </m:r>
                  </m:oMath>
                </a14:m>
                <a:r>
                  <a:rPr lang="lv-LV" sz="2400" i="1" dirty="0">
                    <a:latin typeface="Cambria Math" panose="02040503050406030204" pitchFamily="18" charset="0"/>
                  </a:rPr>
                  <a:t/>
                </a:r>
                <a:br>
                  <a:rPr lang="lv-LV" sz="2400" i="1" dirty="0">
                    <a:latin typeface="Cambria Math" panose="02040503050406030204" pitchFamily="18" charset="0"/>
                  </a:rPr>
                </a:br>
                <a14:m>
                  <m:oMath xmlns:m="http://schemas.openxmlformats.org/officeDocument/2006/math">
                    <m:r>
                      <a:rPr lang="lv-LV" sz="2400" i="1" dirty="0">
                        <a:latin typeface="Cambria Math" panose="02040503050406030204" pitchFamily="18" charset="0"/>
                      </a:rPr>
                      <m:t>1+2+3; 1+2+3+4</m:t>
                    </m:r>
                    <m:r>
                      <a:rPr lang="lv-LV" sz="2400" i="1" dirty="0">
                        <a:latin typeface="Cambria Math" panose="02040503050406030204" pitchFamily="18" charset="0"/>
                        <a:ea typeface="Cambria Math" panose="02040503050406030204" pitchFamily="18" charset="0"/>
                      </a:rPr>
                      <m:t>⋯</m:t>
                    </m:r>
                    <m:r>
                      <a:rPr lang="lv-LV" sz="2400" i="1" dirty="0">
                        <a:latin typeface="Cambria Math" panose="02040503050406030204" pitchFamily="18" charset="0"/>
                      </a:rPr>
                      <m:t>  </m:t>
                    </m:r>
                  </m:oMath>
                </a14:m>
                <a:r>
                  <a:rPr lang="lv-LV" sz="2400" dirty="0"/>
                  <a:t>pēdējais cipars? </a:t>
                </a:r>
              </a:p>
              <a:p>
                <a:r>
                  <a:rPr lang="lv-LV" sz="2400" dirty="0"/>
                  <a:t>(2) </a:t>
                </a:r>
                <a14:m>
                  <m:oMath xmlns:m="http://schemas.openxmlformats.org/officeDocument/2006/math">
                    <m:r>
                      <a:rPr lang="lv-LV" sz="2400" i="1" dirty="0">
                        <a:latin typeface="Cambria Math" panose="02040503050406030204" pitchFamily="18" charset="0"/>
                      </a:rPr>
                      <m:t>𝑛</m:t>
                    </m:r>
                    <m:r>
                      <a:rPr lang="lv-LV" sz="2400" i="1" dirty="0">
                        <a:latin typeface="Cambria Math" panose="02040503050406030204" pitchFamily="18" charset="0"/>
                      </a:rPr>
                      <m:t>!, </m:t>
                    </m:r>
                    <m:r>
                      <a:rPr lang="lv-LV" sz="2400" i="1" dirty="0">
                        <a:latin typeface="Cambria Math" panose="02040503050406030204" pitchFamily="18" charset="0"/>
                      </a:rPr>
                      <m:t>𝑛</m:t>
                    </m:r>
                    <m:r>
                      <a:rPr lang="lv-LV" sz="2400" i="1" dirty="0">
                        <a:latin typeface="Cambria Math" panose="02040503050406030204" pitchFamily="18" charset="0"/>
                        <a:ea typeface="Cambria Math" panose="02040503050406030204" pitchFamily="18" charset="0"/>
                      </a:rPr>
                      <m:t>∈</m:t>
                    </m:r>
                    <m:r>
                      <m:rPr>
                        <m:nor/>
                      </m:rPr>
                      <a:rPr lang="en-US" sz="2400"/>
                      <m:t>ℕ</m:t>
                    </m:r>
                  </m:oMath>
                </a14:m>
                <a:r>
                  <a:rPr lang="lv-LV" sz="2400" dirty="0"/>
                  <a:t> pēdējais nenulles cipars? </a:t>
                </a:r>
              </a:p>
              <a:p>
                <a:r>
                  <a:rPr lang="lv-LV" sz="2400" dirty="0"/>
                  <a:t>(3) Fibonači skaitļu virknes pēdējie divi cipari? </a:t>
                </a:r>
              </a:p>
              <a:p>
                <a:r>
                  <a:rPr lang="lv-LV" sz="2400" dirty="0"/>
                  <a:t>(4) Skaitļa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rPr>
                                  <m:t>13</m:t>
                                </m:r>
                                <m:r>
                                  <a:rPr lang="lv-LV" sz="2400" i="1">
                                    <a:latin typeface="Cambria Math" panose="02040503050406030204" pitchFamily="18" charset="0"/>
                                    <a:ea typeface="Cambria Math" panose="02040503050406030204" pitchFamily="18" charset="0"/>
                                  </a:rPr>
                                  <m:t>𝜋</m:t>
                                </m:r>
                                <m:r>
                                  <a:rPr lang="lv-LV" sz="2400" i="1">
                                    <a:latin typeface="Cambria Math" panose="02040503050406030204" pitchFamily="18" charset="0"/>
                                    <a:ea typeface="Cambria Math" panose="02040503050406030204" pitchFamily="18" charset="0"/>
                                  </a:rPr>
                                  <m:t>𝑛</m:t>
                                </m:r>
                              </m:num>
                              <m:den>
                                <m:r>
                                  <a:rPr lang="lv-LV" sz="2400" i="1">
                                    <a:latin typeface="Cambria Math" panose="02040503050406030204" pitchFamily="18" charset="0"/>
                                  </a:rPr>
                                  <m:t>7</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p:txBody>
          </p:sp>
        </mc:Choice>
        <mc:Fallback xmlns="">
          <p:sp>
            <p:nvSpPr>
              <p:cNvPr id="6" name="Content Placeholder 5"/>
              <p:cNvSpPr>
                <a:spLocks noGrp="1" noRot="1" noChangeAspect="1" noMove="1" noResize="1" noEditPoints="1" noAdjustHandles="1" noChangeArrowheads="1" noChangeShapeType="1" noTextEdit="1"/>
              </p:cNvSpPr>
              <p:nvPr>
                <p:ph idx="1"/>
              </p:nvPr>
            </p:nvSpPr>
            <p:spPr>
              <a:blipFill rotWithShape="0">
                <a:blip r:embed="rId3"/>
                <a:stretch>
                  <a:fillRect l="-2163" t="-2318"/>
                </a:stretch>
              </a:blipFill>
            </p:spPr>
            <p:txBody>
              <a:bodyPr/>
              <a:lstStyle/>
              <a:p>
                <a:r>
                  <a:rPr lang="en-US">
                    <a:noFill/>
                  </a:rPr>
                  <a:t> </a:t>
                </a:r>
              </a:p>
            </p:txBody>
          </p:sp>
        </mc:Fallback>
      </mc:AlternateContent>
      <p:sp>
        <p:nvSpPr>
          <p:cNvPr id="5" name="Title 4"/>
          <p:cNvSpPr>
            <a:spLocks noGrp="1"/>
          </p:cNvSpPr>
          <p:nvPr>
            <p:ph type="title"/>
          </p:nvPr>
        </p:nvSpPr>
        <p:spPr/>
        <p:txBody>
          <a:bodyPr/>
          <a:lstStyle/>
          <a:p>
            <a:r>
              <a:rPr lang="lv-LV" sz="2400" dirty="0" smtClean="0"/>
              <a:t>Tīri periodiska, jaukti periodiska, neperiodiska virkne?</a:t>
            </a:r>
            <a:endParaRPr lang="en-US" sz="2400" dirty="0"/>
          </a:p>
        </p:txBody>
      </p:sp>
    </p:spTree>
    <p:extLst>
      <p:ext uri="{BB962C8B-B14F-4D97-AF65-F5344CB8AC3E}">
        <p14:creationId xmlns:p14="http://schemas.microsoft.com/office/powerpoint/2010/main" val="28292712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dirty="0"/>
                  <a:t>(5) Atlikums, dalot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𝑎</m:t>
                        </m:r>
                      </m:e>
                      <m:sup>
                        <m:r>
                          <a:rPr lang="lv-LV" sz="2400" b="0" i="1" smtClean="0">
                            <a:latin typeface="Cambria Math" panose="02040503050406030204" pitchFamily="18" charset="0"/>
                          </a:rPr>
                          <m:t>𝑛</m:t>
                        </m:r>
                      </m:sup>
                    </m:sSup>
                  </m:oMath>
                </a14:m>
                <a:r>
                  <a:rPr lang="lv-LV" sz="2400" dirty="0"/>
                  <a:t> ar </a:t>
                </a:r>
                <a14:m>
                  <m:oMath xmlns:m="http://schemas.openxmlformats.org/officeDocument/2006/math">
                    <m:r>
                      <a:rPr lang="lv-LV" sz="2400" i="1" dirty="0" smtClean="0">
                        <a:latin typeface="Cambria Math" panose="02040503050406030204" pitchFamily="18" charset="0"/>
                      </a:rPr>
                      <m:t>𝑏</m:t>
                    </m:r>
                  </m:oMath>
                </a14:m>
                <a:r>
                  <a:rPr lang="lv-LV" sz="2400" dirty="0"/>
                  <a:t>, kur </a:t>
                </a:r>
                <a14:m>
                  <m:oMath xmlns:m="http://schemas.openxmlformats.org/officeDocument/2006/math">
                    <m:r>
                      <a:rPr lang="lv-LV" sz="2400" i="1" dirty="0" smtClean="0">
                        <a:latin typeface="Cambria Math" panose="02040503050406030204" pitchFamily="18" charset="0"/>
                      </a:rPr>
                      <m:t>𝑎</m:t>
                    </m:r>
                  </m:oMath>
                </a14:m>
                <a:r>
                  <a:rPr lang="lv-LV" sz="2400" dirty="0"/>
                  <a:t>, </a:t>
                </a:r>
                <a14:m>
                  <m:oMath xmlns:m="http://schemas.openxmlformats.org/officeDocument/2006/math">
                    <m:r>
                      <a:rPr lang="lv-LV" sz="2400" i="1" dirty="0" smtClean="0">
                        <a:latin typeface="Cambria Math" panose="02040503050406030204" pitchFamily="18" charset="0"/>
                      </a:rPr>
                      <m:t>𝑏</m:t>
                    </m:r>
                  </m:oMath>
                </a14:m>
                <a:r>
                  <a:rPr lang="lv-LV" sz="2400" dirty="0"/>
                  <a:t> ir naturāli. </a:t>
                </a:r>
              </a:p>
              <a:p>
                <a:r>
                  <a:rPr lang="lv-LV" sz="2400" dirty="0"/>
                  <a:t>(6) Pēdējie 4 cipari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oMath>
                </a14:m>
                <a:r>
                  <a:rPr lang="lv-LV" sz="2400" dirty="0"/>
                  <a:t> pierakstā?</a:t>
                </a:r>
              </a:p>
              <a:p>
                <a:r>
                  <a:rPr lang="lv-LV" sz="2400" dirty="0"/>
                  <a:t>(7) </a:t>
                </a:r>
                <a14:m>
                  <m:oMath xmlns:m="http://schemas.openxmlformats.org/officeDocument/2006/math">
                    <m:func>
                      <m:funcPr>
                        <m:ctrlPr>
                          <a:rPr lang="lv-LV" sz="2400" i="1">
                            <a:latin typeface="Cambria Math" panose="02040503050406030204" pitchFamily="18" charset="0"/>
                          </a:rPr>
                        </m:ctrlPr>
                      </m:funcPr>
                      <m:fName>
                        <m:r>
                          <m:rPr>
                            <m:sty m:val="p"/>
                          </m:rPr>
                          <a:rPr lang="lv-LV" sz="2400">
                            <a:latin typeface="Cambria Math" panose="02040503050406030204" pitchFamily="18" charset="0"/>
                          </a:rPr>
                          <m:t>sin</m:t>
                        </m:r>
                      </m:fName>
                      <m:e>
                        <m:d>
                          <m:dPr>
                            <m:ctrlPr>
                              <a:rPr lang="lv-LV" sz="2400" i="1">
                                <a:latin typeface="Cambria Math" panose="02040503050406030204" pitchFamily="18" charset="0"/>
                              </a:rPr>
                            </m:ctrlPr>
                          </m:dPr>
                          <m:e>
                            <m:f>
                              <m:fPr>
                                <m:ctrlPr>
                                  <a:rPr lang="lv-LV" sz="2400" i="1">
                                    <a:latin typeface="Cambria Math" panose="02040503050406030204" pitchFamily="18" charset="0"/>
                                  </a:rPr>
                                </m:ctrlPr>
                              </m:fPr>
                              <m:num>
                                <m:r>
                                  <a:rPr lang="lv-LV" sz="2400" i="1">
                                    <a:latin typeface="Cambria Math" panose="02040503050406030204" pitchFamily="18" charset="0"/>
                                    <a:ea typeface="Cambria Math" panose="02040503050406030204" pitchFamily="18" charset="0"/>
                                  </a:rPr>
                                  <m:t>𝑛</m:t>
                                </m:r>
                              </m:num>
                              <m:den>
                                <m:r>
                                  <a:rPr lang="lv-LV" sz="2400" b="0" i="1" smtClean="0">
                                    <a:latin typeface="Cambria Math" panose="02040503050406030204" pitchFamily="18" charset="0"/>
                                    <a:ea typeface="Cambria Math" panose="02040503050406030204" pitchFamily="18" charset="0"/>
                                  </a:rPr>
                                  <m:t>10</m:t>
                                </m:r>
                              </m:den>
                            </m:f>
                          </m:e>
                        </m:d>
                      </m:e>
                    </m:func>
                    <m:r>
                      <a:rPr lang="lv-LV" sz="2400" i="1">
                        <a:latin typeface="Cambria Math" panose="02040503050406030204" pitchFamily="18" charset="0"/>
                      </a:rPr>
                      <m:t>, </m:t>
                    </m:r>
                    <m:r>
                      <a:rPr lang="lv-LV" sz="2400" i="1">
                        <a:latin typeface="Cambria Math" panose="02040503050406030204" pitchFamily="18" charset="0"/>
                      </a:rPr>
                      <m:t>𝑛</m:t>
                    </m:r>
                    <m:r>
                      <a:rPr lang="lv-LV" sz="2400" i="1">
                        <a:latin typeface="Cambria Math" panose="02040503050406030204" pitchFamily="18" charset="0"/>
                        <a:ea typeface="Cambria Math" panose="02040503050406030204" pitchFamily="18" charset="0"/>
                      </a:rPr>
                      <m:t>∈</m:t>
                    </m:r>
                    <m:r>
                      <m:rPr>
                        <m:nor/>
                      </m:rPr>
                      <a:rPr lang="en-US" sz="2400"/>
                      <m:t>ℕ</m:t>
                    </m:r>
                  </m:oMath>
                </a14:m>
                <a:r>
                  <a:rPr lang="lv-LV" sz="2400" dirty="0"/>
                  <a:t> zīme?</a:t>
                </a:r>
              </a:p>
              <a:p>
                <a:r>
                  <a:rPr lang="lv-LV" sz="2400" dirty="0"/>
                  <a:t>(8) </a:t>
                </a:r>
                <a14:m>
                  <m:oMath xmlns:m="http://schemas.openxmlformats.org/officeDocument/2006/math">
                    <m:r>
                      <a:rPr lang="lv-LV" sz="2400" i="1" dirty="0" smtClean="0">
                        <a:latin typeface="Cambria Math" panose="02040503050406030204" pitchFamily="18" charset="0"/>
                      </a:rPr>
                      <m:t>𝑛</m:t>
                    </m:r>
                  </m:oMath>
                </a14:m>
                <a:r>
                  <a:rPr lang="lv-LV" sz="2400" dirty="0"/>
                  <a:t>-tais cipars aiz komata skaitļa </a:t>
                </a:r>
                <a14:m>
                  <m:oMath xmlns:m="http://schemas.openxmlformats.org/officeDocument/2006/math">
                    <m:f>
                      <m:fPr>
                        <m:ctrlPr>
                          <a:rPr lang="lv-LV" sz="2400" i="1" dirty="0" smtClean="0">
                            <a:latin typeface="Cambria Math" panose="02040503050406030204" pitchFamily="18" charset="0"/>
                          </a:rPr>
                        </m:ctrlPr>
                      </m:fPr>
                      <m:num>
                        <m:r>
                          <a:rPr lang="lv-LV" sz="2400" b="0" i="1" dirty="0" smtClean="0">
                            <a:latin typeface="Cambria Math" panose="02040503050406030204" pitchFamily="18" charset="0"/>
                          </a:rPr>
                          <m:t>7</m:t>
                        </m:r>
                      </m:num>
                      <m:den>
                        <m:r>
                          <a:rPr lang="lv-LV" sz="2400" b="0" i="1" dirty="0" smtClean="0">
                            <a:latin typeface="Cambria Math" panose="02040503050406030204" pitchFamily="18" charset="0"/>
                          </a:rPr>
                          <m:t>13</m:t>
                        </m:r>
                      </m:den>
                    </m:f>
                  </m:oMath>
                </a14:m>
                <a:r>
                  <a:rPr lang="lv-LV" sz="2400" dirty="0"/>
                  <a:t> </a:t>
                </a:r>
                <a:r>
                  <a:rPr lang="lv-LV" sz="2400" dirty="0" smtClean="0"/>
                  <a:t>decimālpierakstā?</a:t>
                </a:r>
                <a:endParaRPr lang="lv-LV" sz="2400" dirty="0"/>
              </a:p>
              <a:p>
                <a:endParaRPr lang="lv-LV" sz="2400" dirty="0"/>
              </a:p>
              <a:p>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Tīri periodiska, jaukti periodiska, neperiodiska virkne?</a:t>
            </a:r>
            <a:endParaRPr lang="en-US" sz="2400" dirty="0"/>
          </a:p>
        </p:txBody>
      </p:sp>
    </p:spTree>
    <p:extLst>
      <p:ext uri="{BB962C8B-B14F-4D97-AF65-F5344CB8AC3E}">
        <p14:creationId xmlns:p14="http://schemas.microsoft.com/office/powerpoint/2010/main" val="2613029978"/>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p:txBody>
              <a:bodyPr>
                <a:noAutofit/>
              </a:bodyPr>
              <a:lstStyle/>
              <a:p>
                <a:r>
                  <a:rPr lang="lv-LV" sz="2400" b="1" dirty="0" smtClean="0"/>
                  <a:t>Piemērs 1:</a:t>
                </a:r>
                <a:r>
                  <a:rPr lang="lv-LV" sz="2400" dirty="0" smtClean="0"/>
                  <a:t> </a:t>
                </a:r>
                <a:r>
                  <a:rPr lang="lv-LV" sz="2400" dirty="0"/>
                  <a:t>Vai eksistē Fibonači skaitlis, kura decimālpieraksts beidzas ar divām nullēm?</a:t>
                </a:r>
              </a:p>
              <a:p>
                <a:r>
                  <a:rPr lang="lv-LV" sz="2400" b="1" dirty="0"/>
                  <a:t>Piemērs </a:t>
                </a:r>
                <a:r>
                  <a:rPr lang="lv-LV" sz="2400" b="1" dirty="0" smtClean="0"/>
                  <a:t>2:</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5</m:t>
                        </m:r>
                      </m:e>
                      <m:sup>
                        <m:r>
                          <a:rPr lang="lv-LV" sz="2400" b="0" i="1" smtClean="0">
                            <a:latin typeface="Cambria Math" panose="02040503050406030204" pitchFamily="18" charset="0"/>
                          </a:rPr>
                          <m:t>𝑛</m:t>
                        </m:r>
                      </m:sup>
                    </m:sSup>
                    <m:r>
                      <a:rPr lang="lv-LV"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25 </m:t>
                    </m:r>
                    <m:d>
                      <m:dPr>
                        <m:ctrlPr>
                          <a:rPr lang="lv-LV" sz="2400" b="0" i="1" smtClean="0">
                            <a:latin typeface="Cambria Math" panose="02040503050406030204" pitchFamily="18" charset="0"/>
                            <a:ea typeface="Cambria Math" panose="02040503050406030204" pitchFamily="18" charset="0"/>
                          </a:rPr>
                        </m:ctrlPr>
                      </m:dPr>
                      <m:e>
                        <m:r>
                          <m:rPr>
                            <m:sty m:val="p"/>
                          </m:rPr>
                          <a:rPr lang="lv-LV" sz="2400" b="0" i="0" smtClean="0">
                            <a:latin typeface="Cambria Math" panose="02040503050406030204" pitchFamily="18" charset="0"/>
                            <a:ea typeface="Cambria Math" panose="02040503050406030204" pitchFamily="18" charset="0"/>
                          </a:rPr>
                          <m:t>mod</m:t>
                        </m:r>
                        <m:r>
                          <a:rPr lang="lv-LV" sz="2400" b="0" i="1" smtClean="0">
                            <a:latin typeface="Cambria Math" panose="02040503050406030204" pitchFamily="18" charset="0"/>
                            <a:ea typeface="Cambria Math" panose="02040503050406030204" pitchFamily="18" charset="0"/>
                          </a:rPr>
                          <m:t> 10000</m:t>
                        </m:r>
                      </m:e>
                    </m:d>
                    <m:r>
                      <a:rPr lang="lv-LV" sz="2400" b="0" i="1" smtClean="0">
                        <a:latin typeface="Cambria Math" panose="02040503050406030204" pitchFamily="18" charset="0"/>
                        <a:ea typeface="Cambria Math" panose="02040503050406030204" pitchFamily="18" charset="0"/>
                      </a:rPr>
                      <m:t> ? </m:t>
                    </m:r>
                  </m:oMath>
                </a14:m>
                <a:r>
                  <a:rPr lang="lv-LV" sz="2400" dirty="0"/>
                  <a:t> </a:t>
                </a:r>
              </a:p>
              <a:p>
                <a:r>
                  <a:rPr lang="lv-LV" sz="2400" b="1" dirty="0"/>
                  <a:t>Piemērs </a:t>
                </a:r>
                <a:r>
                  <a:rPr lang="lv-LV" sz="2400" b="1" dirty="0" smtClean="0"/>
                  <a:t>3:</a:t>
                </a:r>
                <a:r>
                  <a:rPr lang="lv-LV" sz="2400" dirty="0" smtClean="0"/>
                  <a:t> </a:t>
                </a:r>
                <a:r>
                  <a:rPr lang="lv-LV" sz="2400" dirty="0"/>
                  <a:t>Cik ir tādu </a:t>
                </a:r>
                <a14:m>
                  <m:oMath xmlns:m="http://schemas.openxmlformats.org/officeDocument/2006/math">
                    <m:r>
                      <a:rPr lang="lv-LV" sz="2400" i="1" dirty="0" smtClean="0">
                        <a:latin typeface="Cambria Math" panose="02040503050406030204" pitchFamily="18" charset="0"/>
                      </a:rPr>
                      <m:t>𝑛</m:t>
                    </m:r>
                  </m:oMath>
                </a14:m>
                <a:r>
                  <a:rPr lang="lv-LV" sz="2400" dirty="0"/>
                  <a:t>, kam </a:t>
                </a:r>
                <a14:m>
                  <m:oMath xmlns:m="http://schemas.openxmlformats.org/officeDocument/2006/math">
                    <m:sSup>
                      <m:sSupPr>
                        <m:ctrlPr>
                          <a:rPr lang="lv-LV" sz="2400" i="1" dirty="0" smtClean="0">
                            <a:latin typeface="Cambria Math" panose="02040503050406030204" pitchFamily="18" charset="0"/>
                          </a:rPr>
                        </m:ctrlPr>
                      </m:sSupPr>
                      <m:e>
                        <m:r>
                          <a:rPr lang="lv-LV" sz="2400" b="0" i="1" dirty="0" smtClean="0">
                            <a:latin typeface="Cambria Math" panose="02040503050406030204" pitchFamily="18" charset="0"/>
                          </a:rPr>
                          <m:t>17</m:t>
                        </m:r>
                      </m:e>
                      <m:sup>
                        <m:r>
                          <a:rPr lang="lv-LV" sz="2400" b="0" i="1" dirty="0" smtClean="0">
                            <a:latin typeface="Cambria Math" panose="02040503050406030204" pitchFamily="18" charset="0"/>
                          </a:rPr>
                          <m:t>𝑛</m:t>
                        </m:r>
                      </m:sup>
                    </m:sSup>
                    <m:r>
                      <a:rPr lang="lv-LV" sz="2400" i="1" dirty="0" smtClean="0">
                        <a:latin typeface="Cambria Math" panose="02040503050406030204" pitchFamily="18" charset="0"/>
                        <a:ea typeface="Cambria Math" panose="02040503050406030204" pitchFamily="18" charset="0"/>
                      </a:rPr>
                      <m:t>≡</m:t>
                    </m:r>
                    <m:r>
                      <a:rPr lang="lv-LV" sz="2400" b="0" i="1" dirty="0" smtClean="0">
                        <a:latin typeface="Cambria Math" panose="02040503050406030204" pitchFamily="18" charset="0"/>
                        <a:ea typeface="Cambria Math" panose="02040503050406030204" pitchFamily="18" charset="0"/>
                      </a:rPr>
                      <m:t>1 </m:t>
                    </m:r>
                    <m:d>
                      <m:dPr>
                        <m:ctrlPr>
                          <a:rPr lang="lv-LV" sz="2400" b="0" i="1" dirty="0" smtClean="0">
                            <a:latin typeface="Cambria Math" panose="02040503050406030204" pitchFamily="18" charset="0"/>
                            <a:ea typeface="Cambria Math" panose="02040503050406030204" pitchFamily="18" charset="0"/>
                          </a:rPr>
                        </m:ctrlPr>
                      </m:dPr>
                      <m:e>
                        <m:r>
                          <m:rPr>
                            <m:sty m:val="p"/>
                          </m:rPr>
                          <a:rPr lang="lv-LV" sz="2400" b="0" i="0" dirty="0" smtClean="0">
                            <a:latin typeface="Cambria Math" panose="02040503050406030204" pitchFamily="18" charset="0"/>
                            <a:ea typeface="Cambria Math" panose="02040503050406030204" pitchFamily="18" charset="0"/>
                          </a:rPr>
                          <m:t>mod</m:t>
                        </m:r>
                        <m:r>
                          <a:rPr lang="lv-LV" sz="2400" b="0" i="1" dirty="0" smtClean="0">
                            <a:latin typeface="Cambria Math" panose="02040503050406030204" pitchFamily="18" charset="0"/>
                            <a:ea typeface="Cambria Math" panose="02040503050406030204" pitchFamily="18" charset="0"/>
                          </a:rPr>
                          <m:t> 100000</m:t>
                        </m:r>
                      </m:e>
                    </m:d>
                    <m:r>
                      <a:rPr lang="lv-LV" sz="2400" b="0" i="1" dirty="0" smtClean="0">
                        <a:latin typeface="Cambria Math" panose="02040503050406030204" pitchFamily="18" charset="0"/>
                        <a:ea typeface="Cambria Math" panose="02040503050406030204" pitchFamily="18" charset="0"/>
                      </a:rPr>
                      <m:t> ? </m:t>
                    </m:r>
                  </m:oMath>
                </a14:m>
                <a:r>
                  <a:rPr lang="lv-LV" sz="2400" dirty="0"/>
                  <a:t/>
                </a:r>
                <a:br>
                  <a:rPr lang="lv-LV" sz="2400" dirty="0"/>
                </a:br>
                <a:r>
                  <a:rPr lang="lv-LV" sz="2400" dirty="0"/>
                  <a:t>(t.i. </a:t>
                </a:r>
                <a14:m>
                  <m:oMath xmlns:m="http://schemas.openxmlformats.org/officeDocument/2006/math">
                    <m:sSup>
                      <m:sSupPr>
                        <m:ctrlPr>
                          <a:rPr lang="lv-LV" sz="2400" i="1" smtClean="0">
                            <a:latin typeface="Cambria Math" panose="02040503050406030204" pitchFamily="18" charset="0"/>
                          </a:rPr>
                        </m:ctrlPr>
                      </m:sSupPr>
                      <m:e>
                        <m:r>
                          <a:rPr lang="lv-LV" sz="2400" b="0" i="1" smtClean="0">
                            <a:latin typeface="Cambria Math" panose="02040503050406030204" pitchFamily="18" charset="0"/>
                          </a:rPr>
                          <m:t>17</m:t>
                        </m:r>
                      </m:e>
                      <m:sup>
                        <m:r>
                          <a:rPr lang="lv-LV" sz="2400" b="0" i="1" smtClean="0">
                            <a:latin typeface="Cambria Math" panose="02040503050406030204" pitchFamily="18" charset="0"/>
                          </a:rPr>
                          <m:t>𝑛</m:t>
                        </m:r>
                      </m:sup>
                    </m:sSup>
                  </m:oMath>
                </a14:m>
                <a:r>
                  <a:rPr lang="lv-LV" sz="2400" dirty="0"/>
                  <a:t> decimālpieraksts beidzas ar «00001»)</a:t>
                </a:r>
                <a:endParaRPr lang="en-US" sz="24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blipFill>
                <a:blip r:embed="rId3"/>
                <a:stretch>
                  <a:fillRect l="-2163" t="-2318" r="-2956"/>
                </a:stretch>
              </a:blipFill>
            </p:spPr>
            <p:txBody>
              <a:bodyPr/>
              <a:lstStyle/>
              <a:p>
                <a:r>
                  <a:rPr lang="lv-LV">
                    <a:noFill/>
                  </a:rPr>
                  <a:t> </a:t>
                </a:r>
              </a:p>
            </p:txBody>
          </p:sp>
        </mc:Fallback>
      </mc:AlternateContent>
      <p:sp>
        <p:nvSpPr>
          <p:cNvPr id="4" name="Title 3"/>
          <p:cNvSpPr>
            <a:spLocks noGrp="1"/>
          </p:cNvSpPr>
          <p:nvPr>
            <p:ph type="title"/>
          </p:nvPr>
        </p:nvSpPr>
        <p:spPr/>
        <p:txBody>
          <a:bodyPr/>
          <a:lstStyle/>
          <a:p>
            <a:r>
              <a:rPr lang="lv-LV" sz="2400" dirty="0"/>
              <a:t>Virzīšanās atpakaļ pa ciklu</a:t>
            </a:r>
            <a:endParaRPr lang="en-US" sz="2400" dirty="0"/>
          </a:p>
        </p:txBody>
      </p:sp>
    </p:spTree>
    <p:extLst>
      <p:ext uri="{BB962C8B-B14F-4D97-AF65-F5344CB8AC3E}">
        <p14:creationId xmlns:p14="http://schemas.microsoft.com/office/powerpoint/2010/main" val="2459128639"/>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5">
                <a:extLst/>
              </p:cNvPr>
              <p:cNvSpPr>
                <a:spLocks noGrp="1"/>
              </p:cNvSpPr>
              <p:nvPr>
                <p:ph idx="1"/>
              </p:nvPr>
            </p:nvSpPr>
            <p:spPr/>
            <p:txBody>
              <a:bodyPr>
                <a:noAutofit/>
              </a:bodyPr>
              <a:lstStyle/>
              <a:p>
                <a:r>
                  <a:rPr lang="en-US" sz="2400" dirty="0" smtClean="0"/>
                  <a:t>Dots </a:t>
                </a:r>
                <a:r>
                  <a:rPr lang="en-US" sz="2400" dirty="0" err="1"/>
                  <a:t>tāds</a:t>
                </a:r>
                <a:r>
                  <a:rPr lang="en-US" sz="2400" dirty="0"/>
                  <a:t> </a:t>
                </a:r>
                <a:r>
                  <a:rPr lang="en-US" sz="2400" dirty="0" err="1"/>
                  <a:t>naturāls</a:t>
                </a:r>
                <a:r>
                  <a:rPr lang="en-US" sz="2400" dirty="0"/>
                  <a:t> </a:t>
                </a:r>
                <a:r>
                  <a:rPr lang="en-US" sz="2400" dirty="0" err="1"/>
                  <a:t>skaitlis</a:t>
                </a:r>
                <a:r>
                  <a:rPr lang="en-US" sz="2400" dirty="0"/>
                  <a:t> </a:t>
                </a:r>
                <a14:m>
                  <m:oMath xmlns:m="http://schemas.openxmlformats.org/officeDocument/2006/math">
                    <m:r>
                      <a:rPr lang="en-US" sz="2400" i="1" dirty="0" smtClean="0">
                        <a:latin typeface="Cambria Math" panose="02040503050406030204" pitchFamily="18" charset="0"/>
                      </a:rPr>
                      <m:t>𝑛</m:t>
                    </m:r>
                    <m:r>
                      <a:rPr lang="en-US" sz="2400" i="1" dirty="0" smtClean="0">
                        <a:latin typeface="Cambria Math" panose="02040503050406030204" pitchFamily="18" charset="0"/>
                      </a:rPr>
                      <m:t>≥3</m:t>
                    </m:r>
                  </m:oMath>
                </a14:m>
                <a:r>
                  <a:rPr lang="en-US" sz="2400" dirty="0"/>
                  <a:t>, ka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 </a:t>
                </a:r>
                <a:r>
                  <a:rPr lang="en-US" sz="2400" dirty="0" err="1"/>
                  <a:t>ir</a:t>
                </a:r>
                <a:r>
                  <a:rPr lang="en-US" sz="2400" dirty="0"/>
                  <a:t> </a:t>
                </a:r>
                <a:r>
                  <a:rPr lang="en-US" sz="2400" dirty="0" err="1"/>
                  <a:t>pirmskaitlis</a:t>
                </a:r>
                <a:r>
                  <a:rPr lang="en-US" sz="2400" dirty="0"/>
                  <a:t>. </a:t>
                </a:r>
                <a:r>
                  <a:rPr lang="en-US" sz="2400" dirty="0" err="1"/>
                  <a:t>Pierādiet</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p:txBody>
          </p:sp>
        </mc:Choice>
        <mc:Fallback xmlns="">
          <p:sp>
            <p:nvSpPr>
              <p:cNvPr id="6" name="Content Placeholder 5">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5" name="Title 4"/>
          <p:cNvSpPr>
            <a:spLocks noGrp="1"/>
          </p:cNvSpPr>
          <p:nvPr>
            <p:ph type="title"/>
          </p:nvPr>
        </p:nvSpPr>
        <p:spPr/>
        <p:txBody>
          <a:bodyPr/>
          <a:lstStyle/>
          <a:p>
            <a:r>
              <a:rPr lang="en-US" sz="2400" dirty="0"/>
              <a:t>BW</a:t>
            </a:r>
            <a:r>
              <a:rPr lang="lv-LV" sz="2400" dirty="0"/>
              <a:t>.</a:t>
            </a:r>
            <a:r>
              <a:rPr lang="en-US" sz="2400" dirty="0"/>
              <a:t>2018.18</a:t>
            </a:r>
          </a:p>
        </p:txBody>
      </p:sp>
    </p:spTree>
    <p:extLst>
      <p:ext uri="{BB962C8B-B14F-4D97-AF65-F5344CB8AC3E}">
        <p14:creationId xmlns:p14="http://schemas.microsoft.com/office/powerpoint/2010/main" val="3054177935"/>
      </p:ext>
    </p:extLst>
  </p:cSld>
  <p:clrMapOvr>
    <a:masterClrMapping/>
  </p:clrMapOvr>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p:cNvPr>
              <p:cNvSpPr>
                <a:spLocks noGrp="1"/>
              </p:cNvSpPr>
              <p:nvPr>
                <p:ph idx="1"/>
              </p:nvPr>
            </p:nvSpPr>
            <p:spPr/>
            <p:txBody>
              <a:bodyPr>
                <a:noAutofit/>
              </a:bodyPr>
              <a:lstStyle/>
              <a:p>
                <a:r>
                  <a:rPr lang="en-US" sz="2400" dirty="0"/>
                  <a:t>No </a:t>
                </a:r>
                <a:r>
                  <a:rPr lang="en-US" sz="2400" dirty="0" err="1"/>
                  <a:t>Fermā</a:t>
                </a:r>
                <a:r>
                  <a:rPr lang="en-US" sz="2400" dirty="0"/>
                  <a:t> </a:t>
                </a:r>
                <a:r>
                  <a:rPr lang="en-US" sz="2400" dirty="0" err="1"/>
                  <a:t>teorēmas</a:t>
                </a:r>
                <a:r>
                  <a:rPr lang="en-US" sz="2400" dirty="0"/>
                  <a:t> </a:t>
                </a:r>
                <a:r>
                  <a:rPr lang="en-US" sz="2400" dirty="0" err="1"/>
                  <a:t>tieši</a:t>
                </a:r>
                <a:r>
                  <a:rPr lang="en-US" sz="2400" dirty="0"/>
                  <a:t> </a:t>
                </a:r>
                <a:r>
                  <a:rPr lang="en-US" sz="2400" dirty="0" err="1"/>
                  <a:t>seko</a:t>
                </a:r>
                <a:r>
                  <a:rPr lang="en-US" sz="2400" dirty="0"/>
                  <a:t>, ka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4</m:t>
                        </m:r>
                        <m:r>
                          <a:rPr lang="lv-LV" sz="2400" b="0" i="1" smtClean="0">
                            <a:latin typeface="Cambria Math" panose="02040503050406030204" pitchFamily="18" charset="0"/>
                          </a:rPr>
                          <m:t>𝑛</m:t>
                        </m:r>
                      </m:sup>
                    </m:sSup>
                    <m:r>
                      <a:rPr lang="lv-LV" sz="2400" b="0" i="1" smtClean="0">
                        <a:latin typeface="Cambria Math" panose="02040503050406030204" pitchFamily="18" charset="0"/>
                      </a:rPr>
                      <m:t>−1</m:t>
                    </m:r>
                  </m:oMath>
                </a14:m>
                <a:r>
                  <a:rPr lang="en-US" sz="2400" dirty="0"/>
                  <a:t> </a:t>
                </a:r>
                <a:r>
                  <a:rPr lang="en-US" sz="2400" dirty="0" err="1"/>
                  <a:t>dalās</a:t>
                </a:r>
                <a:r>
                  <a:rPr lang="en-US" sz="2400" dirty="0"/>
                  <a:t> </a:t>
                </a:r>
                <a:r>
                  <a:rPr lang="en-US" sz="2400" dirty="0" err="1"/>
                  <a:t>ar</a:t>
                </a:r>
                <a:r>
                  <a:rPr lang="en-US" sz="2400" dirty="0"/>
                  <a:t> </a:t>
                </a:r>
                <a14:m>
                  <m:oMath xmlns:m="http://schemas.openxmlformats.org/officeDocument/2006/math">
                    <m:r>
                      <a:rPr lang="en-US" sz="2400" i="1" dirty="0" smtClean="0">
                        <a:latin typeface="Cambria Math" panose="02040503050406030204" pitchFamily="18" charset="0"/>
                      </a:rPr>
                      <m:t>4</m:t>
                    </m:r>
                    <m:r>
                      <a:rPr lang="en-US" sz="2400" i="1" dirty="0" smtClean="0">
                        <a:latin typeface="Cambria Math" panose="02040503050406030204" pitchFamily="18" charset="0"/>
                      </a:rPr>
                      <m:t>𝑛</m:t>
                    </m:r>
                    <m:r>
                      <a:rPr lang="en-US" sz="2400" i="1" dirty="0" smtClean="0">
                        <a:latin typeface="Cambria Math" panose="02040503050406030204" pitchFamily="18" charset="0"/>
                      </a:rPr>
                      <m:t>+1</m:t>
                    </m:r>
                  </m:oMath>
                </a14:m>
                <a:r>
                  <a:rPr lang="en-US" sz="2400" dirty="0"/>
                  <a:t>.</a:t>
                </a:r>
              </a:p>
              <a:p>
                <a:r>
                  <a:rPr lang="en-US" sz="2400" dirty="0"/>
                  <a:t>Jo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𝑝</m:t>
                        </m:r>
                        <m:r>
                          <a:rPr lang="lv-LV" sz="2400" b="0" i="1" smtClean="0">
                            <a:latin typeface="Cambria Math" panose="02040503050406030204" pitchFamily="18" charset="0"/>
                          </a:rPr>
                          <m:t>−1</m:t>
                        </m:r>
                      </m:sup>
                    </m:sSup>
                    <m:r>
                      <a:rPr lang="en-US" sz="2400" i="1" smtClean="0">
                        <a:latin typeface="Cambria Math" panose="02040503050406030204" pitchFamily="18" charset="0"/>
                        <a:ea typeface="Cambria Math" panose="02040503050406030204" pitchFamily="18" charset="0"/>
                      </a:rPr>
                      <m:t>≡</m:t>
                    </m:r>
                    <m:r>
                      <a:rPr lang="lv-LV" sz="2400" b="0" i="1" smtClean="0">
                        <a:latin typeface="Cambria Math" panose="02040503050406030204" pitchFamily="18" charset="0"/>
                        <a:ea typeface="Cambria Math" panose="02040503050406030204" pitchFamily="18" charset="0"/>
                      </a:rPr>
                      <m:t>1 (</m:t>
                    </m:r>
                    <m:r>
                      <a:rPr lang="lv-LV" sz="2400" b="0" i="1" smtClean="0">
                        <a:latin typeface="Cambria Math" panose="02040503050406030204" pitchFamily="18" charset="0"/>
                        <a:ea typeface="Cambria Math" panose="02040503050406030204" pitchFamily="18" charset="0"/>
                      </a:rPr>
                      <m:t>𝑚𝑜𝑑</m:t>
                    </m:r>
                    <m:r>
                      <a:rPr lang="lv-LV" sz="2400" b="0" i="1" smtClean="0">
                        <a:latin typeface="Cambria Math" panose="02040503050406030204" pitchFamily="18" charset="0"/>
                        <a:ea typeface="Cambria Math" panose="02040503050406030204" pitchFamily="18" charset="0"/>
                      </a:rPr>
                      <m:t> </m:t>
                    </m:r>
                    <m:r>
                      <a:rPr lang="lv-LV" sz="2400" b="0" i="1" smtClean="0">
                        <a:latin typeface="Cambria Math" panose="02040503050406030204" pitchFamily="18" charset="0"/>
                        <a:ea typeface="Cambria Math" panose="02040503050406030204" pitchFamily="18" charset="0"/>
                      </a:rPr>
                      <m:t>𝑝</m:t>
                    </m:r>
                    <m:r>
                      <a:rPr lang="lv-LV" sz="2400" b="0" i="1" smtClean="0">
                        <a:latin typeface="Cambria Math" panose="02040503050406030204" pitchFamily="18" charset="0"/>
                        <a:ea typeface="Cambria Math" panose="02040503050406030204" pitchFamily="18" charset="0"/>
                      </a:rPr>
                      <m:t>)</m:t>
                    </m:r>
                  </m:oMath>
                </a14:m>
                <a:r>
                  <a:rPr lang="en-US" sz="2400" dirty="0"/>
                  <a:t>. </a:t>
                </a:r>
              </a:p>
              <a:p>
                <a:r>
                  <a:rPr lang="en-US" sz="2400" dirty="0"/>
                  <a:t>Bet par </a:t>
                </a:r>
                <a:r>
                  <a:rPr lang="en-US" sz="2400" dirty="0" err="1"/>
                  <a:t>kongruenču</a:t>
                </a:r>
                <a:r>
                  <a:rPr lang="en-US" sz="2400" dirty="0"/>
                  <a:t> </a:t>
                </a:r>
                <a:r>
                  <a:rPr lang="en-US" sz="2400" dirty="0" err="1"/>
                  <a:t>klasi</a:t>
                </a:r>
                <a:r>
                  <a:rPr lang="en-US" sz="2400" dirty="0"/>
                  <a:t> </a:t>
                </a:r>
                <a14:m>
                  <m:oMath xmlns:m="http://schemas.openxmlformats.org/officeDocument/2006/math">
                    <m:sSup>
                      <m:sSupPr>
                        <m:ctrlPr>
                          <a:rPr lang="en-US" sz="2400" i="1" smtClean="0">
                            <a:latin typeface="Cambria Math" panose="02040503050406030204" pitchFamily="18" charset="0"/>
                          </a:rPr>
                        </m:ctrlPr>
                      </m:sSupPr>
                      <m:e>
                        <m:r>
                          <a:rPr lang="lv-LV" sz="2400" b="0" i="1" smtClean="0">
                            <a:latin typeface="Cambria Math" panose="02040503050406030204" pitchFamily="18" charset="0"/>
                          </a:rPr>
                          <m:t>𝑛</m:t>
                        </m:r>
                      </m:e>
                      <m:sup>
                        <m:r>
                          <a:rPr lang="lv-LV" sz="2400" b="0" i="1" smtClean="0">
                            <a:latin typeface="Cambria Math" panose="02040503050406030204" pitchFamily="18" charset="0"/>
                          </a:rPr>
                          <m:t>2</m:t>
                        </m:r>
                        <m:r>
                          <a:rPr lang="lv-LV" sz="2400" b="0" i="1" smtClean="0">
                            <a:latin typeface="Cambria Math" panose="02040503050406030204" pitchFamily="18" charset="0"/>
                          </a:rPr>
                          <m:t>𝑛</m:t>
                        </m:r>
                      </m:sup>
                    </m:sSup>
                  </m:oMath>
                </a14:m>
                <a:r>
                  <a:rPr lang="en-US" sz="2400" dirty="0"/>
                  <a:t> </a:t>
                </a:r>
                <a:r>
                  <a:rPr lang="en-US" sz="2400" dirty="0" err="1"/>
                  <a:t>ir</a:t>
                </a:r>
                <a:r>
                  <a:rPr lang="en-US" sz="2400" dirty="0"/>
                  <a:t> divas </a:t>
                </a:r>
                <a:r>
                  <a:rPr lang="en-US" sz="2400" dirty="0" err="1"/>
                  <a:t>iespējas</a:t>
                </a:r>
                <a:r>
                  <a:rPr lang="en-US" sz="2400" dirty="0"/>
                  <a:t>. Ja </a:t>
                </a:r>
                <a:r>
                  <a:rPr lang="en-US" sz="2400" dirty="0" err="1"/>
                  <a:t>šīs</a:t>
                </a:r>
                <a:r>
                  <a:rPr lang="en-US" sz="2400" dirty="0"/>
                  <a:t> </a:t>
                </a:r>
                <a:r>
                  <a:rPr lang="en-US" sz="2400" dirty="0" err="1"/>
                  <a:t>klases</a:t>
                </a:r>
                <a:r>
                  <a:rPr lang="en-US" sz="2400" dirty="0"/>
                  <a:t> </a:t>
                </a:r>
                <a:r>
                  <a:rPr lang="en-US" sz="2400" dirty="0" err="1"/>
                  <a:t>kvadrāts</a:t>
                </a:r>
                <a:r>
                  <a:rPr lang="en-US" sz="2400" dirty="0"/>
                  <a:t> </a:t>
                </a:r>
                <a:r>
                  <a:rPr lang="en-US" sz="2400" dirty="0" err="1"/>
                  <a:t>ir</a:t>
                </a:r>
                <a:r>
                  <a:rPr lang="en-US" sz="2400" dirty="0"/>
                  <a:t> 1, tad </a:t>
                </a:r>
                <a:r>
                  <a:rPr lang="en-US" sz="2400" dirty="0" err="1"/>
                  <a:t>pati</a:t>
                </a:r>
                <a:r>
                  <a:rPr lang="en-US" sz="2400" dirty="0"/>
                  <a:t> </a:t>
                </a:r>
                <a:r>
                  <a:rPr lang="en-US" sz="2400" dirty="0" err="1"/>
                  <a:t>klase</a:t>
                </a:r>
                <a:r>
                  <a:rPr lang="en-US" sz="2400" dirty="0"/>
                  <a:t> </a:t>
                </a:r>
                <a:r>
                  <a:rPr lang="en-US" sz="2400" dirty="0" err="1"/>
                  <a:t>varētu</a:t>
                </a:r>
                <a:r>
                  <a:rPr lang="en-US" sz="2400" dirty="0"/>
                  <a:t> </a:t>
                </a:r>
                <a:r>
                  <a:rPr lang="en-US" sz="2400" dirty="0" err="1"/>
                  <a:t>būt</a:t>
                </a:r>
                <a:r>
                  <a:rPr lang="en-US" sz="2400" dirty="0"/>
                  <a:t> </a:t>
                </a:r>
                <a:r>
                  <a:rPr lang="en-US" sz="2400" dirty="0" err="1"/>
                  <a:t>gan</a:t>
                </a:r>
                <a:r>
                  <a:rPr lang="en-US" sz="2400" dirty="0"/>
                  <a:t> +1, </a:t>
                </a:r>
                <a:r>
                  <a:rPr lang="en-US" sz="2400" dirty="0" err="1"/>
                  <a:t>gan</a:t>
                </a:r>
                <a:r>
                  <a:rPr lang="en-US" sz="2400" dirty="0"/>
                  <a:t> </a:t>
                </a:r>
                <a:r>
                  <a:rPr lang="en-US" sz="2400" dirty="0" err="1"/>
                  <a:t>arī</a:t>
                </a:r>
                <a:r>
                  <a:rPr lang="en-US" sz="2400" dirty="0"/>
                  <a:t> -1. </a:t>
                </a:r>
              </a:p>
            </p:txBody>
          </p:sp>
        </mc:Choice>
        <mc:Fallback xmlns="">
          <p:sp>
            <p:nvSpPr>
              <p:cNvPr id="2" name="Content Placeholder 1">
                <a:extLst/>
              </p:cNvPr>
              <p:cNvSpPr>
                <a:spLocks noGrp="1" noRot="1" noChangeAspect="1" noMove="1" noResize="1" noEditPoints="1" noAdjustHandles="1" noChangeArrowheads="1" noChangeShapeType="1" noTextEdit="1"/>
              </p:cNvSpPr>
              <p:nvPr>
                <p:ph idx="1"/>
              </p:nvPr>
            </p:nvSpPr>
            <p:spPr>
              <a:blipFill>
                <a:blip r:embed="rId2"/>
                <a:stretch>
                  <a:fillRect l="-2163" t="-2318"/>
                </a:stretch>
              </a:blipFill>
            </p:spPr>
            <p:txBody>
              <a:bodyPr/>
              <a:lstStyle/>
              <a:p>
                <a:r>
                  <a:rPr lang="lv-LV">
                    <a:noFill/>
                  </a:rPr>
                  <a:t> </a:t>
                </a:r>
              </a:p>
            </p:txBody>
          </p:sp>
        </mc:Fallback>
      </mc:AlternateContent>
      <p:sp>
        <p:nvSpPr>
          <p:cNvPr id="3" name="Title 2"/>
          <p:cNvSpPr>
            <a:spLocks noGrp="1"/>
          </p:cNvSpPr>
          <p:nvPr>
            <p:ph type="title"/>
          </p:nvPr>
        </p:nvSpPr>
        <p:spPr/>
        <p:txBody>
          <a:bodyPr/>
          <a:lstStyle/>
          <a:p>
            <a:r>
              <a:rPr lang="en-US" sz="2400" dirty="0"/>
              <a:t>BW</a:t>
            </a:r>
            <a:r>
              <a:rPr lang="lv-LV" sz="2400" dirty="0"/>
              <a:t>.</a:t>
            </a:r>
            <a:r>
              <a:rPr lang="en-US" sz="2400" dirty="0"/>
              <a:t>2018.18</a:t>
            </a:r>
          </a:p>
        </p:txBody>
      </p:sp>
      <p:sp>
        <p:nvSpPr>
          <p:cNvPr id="4" name="TextBox 3"/>
          <p:cNvSpPr txBox="1"/>
          <p:nvPr/>
        </p:nvSpPr>
        <p:spPr>
          <a:xfrm>
            <a:off x="4109012" y="2106592"/>
            <a:ext cx="65" cy="276999"/>
          </a:xfrm>
          <a:prstGeom prst="rect">
            <a:avLst/>
          </a:prstGeom>
          <a:noFill/>
        </p:spPr>
        <p:txBody>
          <a:bodyPr wrap="none" lIns="0" tIns="0" rIns="0" bIns="0" rtlCol="0">
            <a:spAutoFit/>
          </a:bodyPr>
          <a:lstStyle/>
          <a:p>
            <a:endParaRPr lang="en-US" dirty="0"/>
          </a:p>
        </p:txBody>
      </p:sp>
    </p:spTree>
    <p:extLst>
      <p:ext uri="{BB962C8B-B14F-4D97-AF65-F5344CB8AC3E}">
        <p14:creationId xmlns:p14="http://schemas.microsoft.com/office/powerpoint/2010/main" val="1424644229"/>
      </p:ext>
    </p:extLst>
  </p:cSld>
  <p:clrMapOvr>
    <a:masterClrMapping/>
  </p:clrMapOv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lv-LV" dirty="0" smtClean="0"/>
              <a:t>Skaitļu ass uztīta uz apļa</a:t>
            </a:r>
            <a:endParaRPr lang="lv-LV" dirty="0"/>
          </a:p>
        </p:txBody>
      </p:sp>
      <p:pic>
        <p:nvPicPr>
          <p:cNvPr id="1026" name="Picture 2" descr="An Introduction to Modular Arithmetic : nrich.maths.org | Modular arithmetic,  Arithmetic, Math time"/>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5063305" y="2820248"/>
            <a:ext cx="2066925" cy="2066925"/>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Attēlu rezultāti vaicājumam “music theory quint circl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4121" y="1491910"/>
            <a:ext cx="2656675" cy="265667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flipH="1">
            <a:off x="3483609" y="693714"/>
            <a:ext cx="5226318" cy="1908215"/>
          </a:xfrm>
          <a:prstGeom prst="rect">
            <a:avLst/>
          </a:prstGeom>
          <a:noFill/>
        </p:spPr>
        <p:txBody>
          <a:bodyPr wrap="square" rtlCol="0">
            <a:spAutoFit/>
          </a:bodyPr>
          <a:lstStyle/>
          <a:p>
            <a:r>
              <a:rPr lang="lv-LV" u="sng" dirty="0" smtClean="0">
                <a:solidFill>
                  <a:schemeClr val="tx2"/>
                </a:solidFill>
              </a:rPr>
              <a:t>Kvintu aplis</a:t>
            </a:r>
            <a:r>
              <a:rPr lang="lv-LV" b="1" dirty="0" smtClean="0">
                <a:solidFill>
                  <a:schemeClr val="tx2"/>
                </a:solidFill>
              </a:rPr>
              <a:t/>
            </a:r>
            <a:br>
              <a:rPr lang="lv-LV" b="1" dirty="0" smtClean="0">
                <a:solidFill>
                  <a:schemeClr val="tx2"/>
                </a:solidFill>
              </a:rPr>
            </a:br>
            <a:r>
              <a:rPr lang="en-US" sz="1400" b="1" dirty="0" smtClean="0">
                <a:solidFill>
                  <a:schemeClr val="tx2"/>
                </a:solidFill>
              </a:rPr>
              <a:t>Nikolay </a:t>
            </a:r>
            <a:r>
              <a:rPr lang="en-US" sz="1400" b="1" dirty="0" err="1">
                <a:solidFill>
                  <a:schemeClr val="tx2"/>
                </a:solidFill>
              </a:rPr>
              <a:t>Diletsky</a:t>
            </a:r>
            <a:r>
              <a:rPr lang="en-US" sz="1400" dirty="0">
                <a:solidFill>
                  <a:schemeClr val="tx2"/>
                </a:solidFill>
              </a:rPr>
              <a:t> (</a:t>
            </a:r>
            <a:r>
              <a:rPr lang="ru-RU" sz="1400" dirty="0" err="1">
                <a:solidFill>
                  <a:schemeClr val="tx2"/>
                </a:solidFill>
              </a:rPr>
              <a:t>Микола</a:t>
            </a:r>
            <a:r>
              <a:rPr lang="ru-RU" sz="1400" dirty="0">
                <a:solidFill>
                  <a:schemeClr val="tx2"/>
                </a:solidFill>
              </a:rPr>
              <a:t> </a:t>
            </a:r>
            <a:r>
              <a:rPr lang="ru-RU" sz="1400" dirty="0" err="1">
                <a:solidFill>
                  <a:schemeClr val="tx2"/>
                </a:solidFill>
              </a:rPr>
              <a:t>Дилецький</a:t>
            </a:r>
            <a:r>
              <a:rPr lang="lv-LV" sz="1400" dirty="0">
                <a:solidFill>
                  <a:schemeClr val="tx2"/>
                </a:solidFill>
              </a:rPr>
              <a:t>), </a:t>
            </a:r>
          </a:p>
          <a:p>
            <a:r>
              <a:rPr lang="lv-LV" sz="1400" dirty="0">
                <a:solidFill>
                  <a:schemeClr val="tx2"/>
                </a:solidFill>
              </a:rPr>
              <a:t>1677.g. "</a:t>
            </a:r>
            <a:r>
              <a:rPr lang="ru-RU" sz="1400" dirty="0">
                <a:solidFill>
                  <a:schemeClr val="tx2"/>
                </a:solidFill>
              </a:rPr>
              <a:t>Грамматика </a:t>
            </a:r>
            <a:r>
              <a:rPr lang="ru-RU" sz="1400" dirty="0" err="1">
                <a:solidFill>
                  <a:schemeClr val="tx2"/>
                </a:solidFill>
              </a:rPr>
              <a:t>му</a:t>
            </a:r>
            <a:r>
              <a:rPr lang="lv-LV" sz="1400" dirty="0">
                <a:solidFill>
                  <a:schemeClr val="tx2"/>
                </a:solidFill>
              </a:rPr>
              <a:t>c</a:t>
            </a:r>
            <a:r>
              <a:rPr lang="ru-RU" sz="1400" dirty="0">
                <a:solidFill>
                  <a:schemeClr val="tx2"/>
                </a:solidFill>
              </a:rPr>
              <a:t>икийского пения</a:t>
            </a:r>
            <a:r>
              <a:rPr lang="lv-LV" sz="1400" dirty="0" smtClean="0">
                <a:solidFill>
                  <a:schemeClr val="tx2"/>
                </a:solidFill>
              </a:rPr>
              <a:t>".</a:t>
            </a:r>
            <a:endParaRPr lang="lv-LV" dirty="0" smtClean="0">
              <a:solidFill>
                <a:schemeClr val="tx2"/>
              </a:solidFill>
            </a:endParaRPr>
          </a:p>
          <a:p>
            <a:r>
              <a:rPr lang="lv-LV" dirty="0" smtClean="0">
                <a:solidFill>
                  <a:schemeClr val="tx2"/>
                </a:solidFill>
              </a:rPr>
              <a:t>Kvinta = 7 pustoņi (oktāvā pavisam 12 pustoņi).</a:t>
            </a:r>
          </a:p>
          <a:p>
            <a:endParaRPr lang="lv-LV" dirty="0" smtClean="0">
              <a:solidFill>
                <a:schemeClr val="tx2"/>
              </a:solidFill>
            </a:endParaRPr>
          </a:p>
          <a:p>
            <a:r>
              <a:rPr lang="lv-LV" dirty="0" smtClean="0">
                <a:solidFill>
                  <a:schemeClr val="tx2"/>
                </a:solidFill>
              </a:rPr>
              <a:t>LKD(7,12) = 1; tāpēc zvaigznīte izies cauri visiem 12 stāvokļiem.</a:t>
            </a:r>
            <a:endParaRPr lang="en-US" dirty="0">
              <a:solidFill>
                <a:schemeClr val="tx2"/>
              </a:solidFill>
            </a:endParaRPr>
          </a:p>
        </p:txBody>
      </p:sp>
      <p:pic>
        <p:nvPicPr>
          <p:cNvPr id="1028" name="Picture 4" descr="C-major a-minor.sv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332354" y="636832"/>
            <a:ext cx="980207" cy="980207"/>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p:cNvSpPr/>
          <p:nvPr/>
        </p:nvSpPr>
        <p:spPr>
          <a:xfrm>
            <a:off x="1665169" y="1491910"/>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pic>
        <p:nvPicPr>
          <p:cNvPr id="1030" name="Picture 6" descr="G-major e-minor.sv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604" y="3812893"/>
            <a:ext cx="1047750" cy="1047750"/>
          </a:xfrm>
          <a:prstGeom prst="rect">
            <a:avLst/>
          </a:prstGeom>
          <a:noFill/>
          <a:extLst>
            <a:ext uri="{909E8E84-426E-40DD-AFC4-6F175D3DCCD1}">
              <a14:hiddenFill xmlns:a14="http://schemas.microsoft.com/office/drawing/2010/main">
                <a:solidFill>
                  <a:srgbClr val="FFFFFF"/>
                </a:solidFill>
              </a14:hiddenFill>
            </a:ext>
          </a:extLst>
        </p:spPr>
      </p:pic>
      <p:sp>
        <p:nvSpPr>
          <p:cNvPr id="10" name="Oval 9"/>
          <p:cNvSpPr/>
          <p:nvPr/>
        </p:nvSpPr>
        <p:spPr>
          <a:xfrm>
            <a:off x="1060066" y="3687764"/>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2268499" y="3686159"/>
            <a:ext cx="308009" cy="308009"/>
          </a:xfrm>
          <a:prstGeom prst="ellipse">
            <a:avLst/>
          </a:prstGeom>
          <a:noFill/>
          <a:ln w="25400"/>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TextBox 6"/>
          <p:cNvSpPr txBox="1"/>
          <p:nvPr/>
        </p:nvSpPr>
        <p:spPr>
          <a:xfrm>
            <a:off x="307923" y="482413"/>
            <a:ext cx="1986766" cy="369332"/>
          </a:xfrm>
          <a:prstGeom prst="rect">
            <a:avLst/>
          </a:prstGeom>
          <a:noFill/>
        </p:spPr>
        <p:txBody>
          <a:bodyPr wrap="square" rtlCol="0">
            <a:spAutoFit/>
          </a:bodyPr>
          <a:lstStyle/>
          <a:p>
            <a:r>
              <a:rPr lang="lv-LV" dirty="0" smtClean="0">
                <a:solidFill>
                  <a:schemeClr val="tx2"/>
                </a:solidFill>
              </a:rPr>
              <a:t>Do (C) mažors </a:t>
            </a:r>
            <a:endParaRPr lang="lv-LV" dirty="0">
              <a:solidFill>
                <a:schemeClr val="tx2"/>
              </a:solidFill>
            </a:endParaRPr>
          </a:p>
        </p:txBody>
      </p:sp>
      <p:sp>
        <p:nvSpPr>
          <p:cNvPr id="13" name="TextBox 12"/>
          <p:cNvSpPr txBox="1"/>
          <p:nvPr/>
        </p:nvSpPr>
        <p:spPr>
          <a:xfrm>
            <a:off x="396620" y="4675977"/>
            <a:ext cx="1986766" cy="369332"/>
          </a:xfrm>
          <a:prstGeom prst="rect">
            <a:avLst/>
          </a:prstGeom>
          <a:noFill/>
        </p:spPr>
        <p:txBody>
          <a:bodyPr wrap="square" rtlCol="0">
            <a:spAutoFit/>
          </a:bodyPr>
          <a:lstStyle/>
          <a:p>
            <a:r>
              <a:rPr lang="lv-LV" dirty="0" smtClean="0">
                <a:solidFill>
                  <a:schemeClr val="tx2"/>
                </a:solidFill>
              </a:rPr>
              <a:t>Sol (G) mažors </a:t>
            </a:r>
            <a:endParaRPr lang="lv-LV" dirty="0">
              <a:solidFill>
                <a:schemeClr val="tx2"/>
              </a:solidFill>
            </a:endParaRPr>
          </a:p>
        </p:txBody>
      </p:sp>
      <p:pic>
        <p:nvPicPr>
          <p:cNvPr id="1032" name="Picture 8" descr="F-major d-minor.svg"/>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572855" y="3812893"/>
            <a:ext cx="962435" cy="962435"/>
          </a:xfrm>
          <a:prstGeom prst="rect">
            <a:avLst/>
          </a:prstGeom>
          <a:noFill/>
          <a:extLst>
            <a:ext uri="{909E8E84-426E-40DD-AFC4-6F175D3DCCD1}">
              <a14:hiddenFill xmlns:a14="http://schemas.microsoft.com/office/drawing/2010/main">
                <a:solidFill>
                  <a:srgbClr val="FFFFFF"/>
                </a:solidFill>
              </a14:hiddenFill>
            </a:ext>
          </a:extLst>
        </p:spPr>
      </p:pic>
      <p:sp>
        <p:nvSpPr>
          <p:cNvPr id="15" name="TextBox 14"/>
          <p:cNvSpPr txBox="1"/>
          <p:nvPr/>
        </p:nvSpPr>
        <p:spPr>
          <a:xfrm>
            <a:off x="2335258" y="4675977"/>
            <a:ext cx="1986766" cy="369332"/>
          </a:xfrm>
          <a:prstGeom prst="rect">
            <a:avLst/>
          </a:prstGeom>
          <a:noFill/>
        </p:spPr>
        <p:txBody>
          <a:bodyPr wrap="square" rtlCol="0">
            <a:spAutoFit/>
          </a:bodyPr>
          <a:lstStyle/>
          <a:p>
            <a:r>
              <a:rPr lang="lv-LV" dirty="0" smtClean="0">
                <a:solidFill>
                  <a:schemeClr val="tx2"/>
                </a:solidFill>
              </a:rPr>
              <a:t>Fa (F) mažors </a:t>
            </a:r>
            <a:endParaRPr lang="lv-LV" dirty="0">
              <a:solidFill>
                <a:schemeClr val="tx2"/>
              </a:solidFill>
            </a:endParaRPr>
          </a:p>
        </p:txBody>
      </p:sp>
    </p:spTree>
    <p:extLst>
      <p:ext uri="{BB962C8B-B14F-4D97-AF65-F5344CB8AC3E}">
        <p14:creationId xmlns:p14="http://schemas.microsoft.com/office/powerpoint/2010/main" val="302029004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p:cNvSpPr>
                <a:spLocks noGrp="1"/>
              </p:cNvSpPr>
              <p:nvPr>
                <p:ph idx="1"/>
              </p:nvPr>
            </p:nvSpPr>
            <p:spPr>
              <a:xfrm>
                <a:off x="347471" y="2464066"/>
                <a:ext cx="8456803" cy="2252313"/>
              </a:xfrm>
            </p:spPr>
            <p:txBody>
              <a:bodyPr>
                <a:normAutofit fontScale="92500" lnSpcReduction="10000"/>
              </a:bodyPr>
              <a:lstStyle/>
              <a:p>
                <a:pPr/>
                <a14:m>
                  <m:oMathPara xmlns:m="http://schemas.openxmlformats.org/officeDocument/2006/math">
                    <m:oMathParaPr>
                      <m:jc m:val="centerGroup"/>
                    </m:oMathParaPr>
                    <m:oMath xmlns:m="http://schemas.openxmlformats.org/officeDocument/2006/math">
                      <m:r>
                        <a:rPr lang="en-US" sz="2000" i="1" dirty="0" smtClean="0">
                          <a:solidFill>
                            <a:srgbClr val="FF0000"/>
                          </a:solidFill>
                          <a:latin typeface="Cambria Math" panose="02040503050406030204" pitchFamily="18" charset="0"/>
                        </a:rPr>
                        <m:t>−3</m:t>
                      </m:r>
                      <m:r>
                        <a:rPr lang="en-US" sz="2000" i="1" dirty="0">
                          <a:solidFill>
                            <a:srgbClr val="FF0000"/>
                          </a:solidFill>
                          <a:latin typeface="Cambria Math" panose="02040503050406030204" pitchFamily="18" charset="0"/>
                          <a:ea typeface="Cambria Math" panose="02040503050406030204" pitchFamily="18" charset="0"/>
                        </a:rPr>
                        <m:t>≡</m:t>
                      </m:r>
                      <m:r>
                        <a:rPr lang="en-US" sz="2000" b="0" i="1" dirty="0" smtClean="0">
                          <a:solidFill>
                            <a:srgbClr val="FF0000"/>
                          </a:solidFill>
                          <a:latin typeface="Cambria Math" panose="02040503050406030204" pitchFamily="18" charset="0"/>
                          <a:ea typeface="Cambria Math" panose="02040503050406030204" pitchFamily="18" charset="0"/>
                        </a:rPr>
                        <m:t>9</m:t>
                      </m:r>
                      <m:r>
                        <a:rPr lang="en-US" sz="2000" i="1" dirty="0" smtClean="0">
                          <a:latin typeface="Cambria Math" panose="02040503050406030204" pitchFamily="18" charset="0"/>
                        </a:rPr>
                        <m:t>, 4, </m:t>
                      </m:r>
                      <m:r>
                        <a:rPr lang="en-US" sz="2000" b="0" i="1" dirty="0" smtClean="0">
                          <a:latin typeface="Cambria Math" panose="02040503050406030204" pitchFamily="18" charset="0"/>
                        </a:rPr>
                        <m:t>11, 6, 1, 8, 3, 10, 5, </m:t>
                      </m:r>
                      <m:r>
                        <a:rPr lang="en-US" sz="2000" b="0" i="1" dirty="0" smtClean="0">
                          <a:solidFill>
                            <a:srgbClr val="3333FF"/>
                          </a:solidFill>
                          <a:latin typeface="Cambria Math" panose="02040503050406030204" pitchFamily="18" charset="0"/>
                        </a:rPr>
                        <m:t>0</m:t>
                      </m:r>
                      <m:r>
                        <a:rPr lang="en-US" sz="2000" b="0" i="1" dirty="0" smtClean="0">
                          <a:latin typeface="Cambria Math" panose="02040503050406030204" pitchFamily="18" charset="0"/>
                        </a:rPr>
                        <m:t>, 7, 2, </m:t>
                      </m:r>
                      <m:r>
                        <a:rPr lang="en-US" sz="2000" b="0" i="1" dirty="0" smtClean="0">
                          <a:solidFill>
                            <a:srgbClr val="FF0000"/>
                          </a:solidFill>
                          <a:latin typeface="Cambria Math" panose="02040503050406030204" pitchFamily="18" charset="0"/>
                        </a:rPr>
                        <m:t>9</m:t>
                      </m:r>
                      <m:r>
                        <a:rPr lang="en-US" sz="2000" b="0" i="1" dirty="0" smtClean="0">
                          <a:latin typeface="Cambria Math" panose="02040503050406030204" pitchFamily="18" charset="0"/>
                        </a:rPr>
                        <m:t>, </m:t>
                      </m:r>
                      <m:r>
                        <a:rPr lang="en-US" sz="2000" b="0" i="1" dirty="0" smtClean="0">
                          <a:latin typeface="Cambria Math" panose="02040503050406030204" pitchFamily="18" charset="0"/>
                          <a:ea typeface="Cambria Math" panose="02040503050406030204" pitchFamily="18" charset="0"/>
                        </a:rPr>
                        <m:t>⋯(</m:t>
                      </m:r>
                      <m:r>
                        <m:rPr>
                          <m:sty m:val="p"/>
                        </m:rPr>
                        <a:rPr lang="en-US" sz="2000" b="0" i="0" dirty="0" smtClean="0">
                          <a:latin typeface="Cambria Math" panose="02040503050406030204" pitchFamily="18" charset="0"/>
                          <a:ea typeface="Cambria Math" panose="02040503050406030204" pitchFamily="18" charset="0"/>
                        </a:rPr>
                        <m:t>mod</m:t>
                      </m:r>
                      <m:r>
                        <a:rPr lang="en-US" sz="2000" b="0" i="1" dirty="0" smtClean="0">
                          <a:latin typeface="Cambria Math" panose="02040503050406030204" pitchFamily="18" charset="0"/>
                          <a:ea typeface="Cambria Math" panose="02040503050406030204" pitchFamily="18" charset="0"/>
                        </a:rPr>
                        <m:t> 12)</m:t>
                      </m:r>
                    </m:oMath>
                  </m:oMathPara>
                </a14:m>
                <a:endParaRPr lang="en-US" sz="2000" dirty="0" smtClean="0"/>
              </a:p>
              <a:p>
                <a:r>
                  <a:rPr lang="lv-LV" sz="2000" dirty="0" smtClean="0"/>
                  <a:t>Skaitļa </a:t>
                </a:r>
                <a14:m>
                  <m:oMath xmlns:m="http://schemas.openxmlformats.org/officeDocument/2006/math">
                    <m:r>
                      <a:rPr lang="lv-LV" sz="2000" i="1" dirty="0" smtClean="0">
                        <a:latin typeface="Cambria Math" panose="02040503050406030204" pitchFamily="18" charset="0"/>
                      </a:rPr>
                      <m:t>7</m:t>
                    </m:r>
                  </m:oMath>
                </a14:m>
                <a:r>
                  <a:rPr lang="lv-LV" sz="2000" dirty="0" smtClean="0"/>
                  <a:t> pieskaitīšana (mod </a:t>
                </a:r>
                <a14:m>
                  <m:oMath xmlns:m="http://schemas.openxmlformats.org/officeDocument/2006/math">
                    <m:r>
                      <a:rPr lang="lv-LV" sz="2000" i="1" dirty="0" smtClean="0">
                        <a:latin typeface="Cambria Math" panose="02040503050406030204" pitchFamily="18" charset="0"/>
                      </a:rPr>
                      <m:t>12</m:t>
                    </m:r>
                  </m:oMath>
                </a14:m>
                <a:r>
                  <a:rPr lang="lv-LV" sz="2000" dirty="0" smtClean="0"/>
                  <a:t>).</a:t>
                </a:r>
              </a:p>
              <a:p>
                <a:r>
                  <a:rPr lang="en-US" sz="2000" b="1" dirty="0" err="1" smtClean="0"/>
                  <a:t>Defin</a:t>
                </a:r>
                <a:r>
                  <a:rPr lang="lv-LV" sz="2000" b="1" dirty="0" smtClean="0"/>
                  <a:t>īcija: a, b ir kongruenti pēc n moduļa (a,b ir veseli, n –naturāls) t.t.t. Ja |a-b| dalās ar n. </a:t>
                </a:r>
                <a14:m>
                  <m:oMath xmlns:m="http://schemas.openxmlformats.org/officeDocument/2006/math">
                    <m:r>
                      <m:rPr>
                        <m:sty m:val="p"/>
                      </m:rPr>
                      <a:rPr lang="lv-LV" sz="2000" i="1" dirty="0" smtClean="0">
                        <a:solidFill>
                          <a:srgbClr val="FF0000"/>
                        </a:solidFill>
                        <a:latin typeface="Cambria Math" panose="02040503050406030204" pitchFamily="18" charset="0"/>
                      </a:rPr>
                      <m:t>a</m:t>
                    </m:r>
                    <m:r>
                      <a:rPr lang="en-US" sz="2000" i="1" dirty="0">
                        <a:solidFill>
                          <a:srgbClr val="FF0000"/>
                        </a:solidFill>
                        <a:latin typeface="Cambria Math" panose="02040503050406030204" pitchFamily="18" charset="0"/>
                        <a:ea typeface="Cambria Math" panose="02040503050406030204" pitchFamily="18" charset="0"/>
                      </a:rPr>
                      <m:t>≡</m:t>
                    </m:r>
                    <m:r>
                      <a:rPr lang="lv-LV" sz="2000" b="0" i="1" dirty="0" smtClean="0">
                        <a:solidFill>
                          <a:srgbClr val="FF0000"/>
                        </a:solidFill>
                        <a:latin typeface="Cambria Math" panose="02040503050406030204" pitchFamily="18" charset="0"/>
                        <a:ea typeface="Cambria Math" panose="02040503050406030204" pitchFamily="18" charset="0"/>
                      </a:rPr>
                      <m:t>𝑏</m:t>
                    </m:r>
                  </m:oMath>
                </a14:m>
                <a:r>
                  <a:rPr lang="lv-LV" sz="2000" b="1" dirty="0" smtClean="0"/>
                  <a:t> (mod n). </a:t>
                </a:r>
              </a:p>
              <a:p>
                <a:pPr marL="342900" indent="-342900">
                  <a:buFont typeface="Arial" panose="020B0604020202020204" pitchFamily="34" charset="0"/>
                  <a:buChar char="•"/>
                </a:pPr>
                <a:r>
                  <a:rPr lang="lv-LV" sz="2000" dirty="0" smtClean="0"/>
                  <a:t>Visvairāk modulārās aritmētikas pēc pirmskaitļu moduļiem. </a:t>
                </a:r>
              </a:p>
              <a:p>
                <a:pPr marL="342900" indent="-342900">
                  <a:buFont typeface="Arial" panose="020B0604020202020204" pitchFamily="34" charset="0"/>
                  <a:buChar char="•"/>
                </a:pPr>
                <a:r>
                  <a:rPr lang="lv-LV" sz="2000" dirty="0" smtClean="0"/>
                  <a:t>(mod 12) ir iespējams, bet dažos aspektos neērts</a:t>
                </a:r>
              </a:p>
              <a:p>
                <a:pPr marL="342900" indent="-342900">
                  <a:buFont typeface="Arial" panose="020B0604020202020204" pitchFamily="34" charset="0"/>
                  <a:buChar char="•"/>
                </a:pPr>
                <a:r>
                  <a:rPr lang="lv-LV" sz="2000" dirty="0" smtClean="0"/>
                  <a:t>Aprēķinus pēc (mod 2) vidusskolas kursā sauc par "paritāti"</a:t>
                </a:r>
                <a:endParaRPr lang="lv-LV" sz="2000" dirty="0"/>
              </a:p>
            </p:txBody>
          </p:sp>
        </mc:Choice>
        <mc:Fallback xmlns="">
          <p:sp>
            <p:nvSpPr>
              <p:cNvPr id="2" name="Content Placeholder 1"/>
              <p:cNvSpPr>
                <a:spLocks noGrp="1" noRot="1" noChangeAspect="1" noMove="1" noResize="1" noEditPoints="1" noAdjustHandles="1" noChangeArrowheads="1" noChangeShapeType="1" noTextEdit="1"/>
              </p:cNvSpPr>
              <p:nvPr>
                <p:ph idx="1"/>
              </p:nvPr>
            </p:nvSpPr>
            <p:spPr>
              <a:xfrm>
                <a:off x="347471" y="2464066"/>
                <a:ext cx="8456803" cy="2252313"/>
              </a:xfrm>
              <a:blipFill>
                <a:blip r:embed="rId2"/>
                <a:stretch>
                  <a:fillRect l="-1730" r="-505" b="-1622"/>
                </a:stretch>
              </a:blipFill>
            </p:spPr>
            <p:txBody>
              <a:bodyPr/>
              <a:lstStyle/>
              <a:p>
                <a:r>
                  <a:rPr lang="lv-LV">
                    <a:noFill/>
                  </a:rPr>
                  <a:t> </a:t>
                </a:r>
              </a:p>
            </p:txBody>
          </p:sp>
        </mc:Fallback>
      </mc:AlternateContent>
      <p:sp>
        <p:nvSpPr>
          <p:cNvPr id="3" name="Title 2"/>
          <p:cNvSpPr>
            <a:spLocks noGrp="1"/>
          </p:cNvSpPr>
          <p:nvPr>
            <p:ph type="title"/>
          </p:nvPr>
        </p:nvSpPr>
        <p:spPr/>
        <p:txBody>
          <a:bodyPr/>
          <a:lstStyle/>
          <a:p>
            <a:endParaRPr lang="lv-LV"/>
          </a:p>
        </p:txBody>
      </p:sp>
      <p:pic>
        <p:nvPicPr>
          <p:cNvPr id="4" name="Picture 3"/>
          <p:cNvPicPr>
            <a:picLocks noChangeAspect="1"/>
          </p:cNvPicPr>
          <p:nvPr/>
        </p:nvPicPr>
        <p:blipFill>
          <a:blip r:embed="rId3"/>
          <a:stretch>
            <a:fillRect/>
          </a:stretch>
        </p:blipFill>
        <p:spPr>
          <a:xfrm>
            <a:off x="223587" y="593858"/>
            <a:ext cx="8482732" cy="1340819"/>
          </a:xfrm>
          <a:prstGeom prst="rect">
            <a:avLst/>
          </a:prstGeom>
        </p:spPr>
      </p:pic>
      <p:sp>
        <p:nvSpPr>
          <p:cNvPr id="5" name="Oval 4"/>
          <p:cNvSpPr/>
          <p:nvPr/>
        </p:nvSpPr>
        <p:spPr>
          <a:xfrm>
            <a:off x="395596"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7" name="Oval 6"/>
          <p:cNvSpPr/>
          <p:nvPr/>
        </p:nvSpPr>
        <p:spPr>
          <a:xfrm>
            <a:off x="1019633"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8" name="Oval 7"/>
          <p:cNvSpPr/>
          <p:nvPr/>
        </p:nvSpPr>
        <p:spPr>
          <a:xfrm>
            <a:off x="1643670"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9" name="Oval 8"/>
          <p:cNvSpPr/>
          <p:nvPr/>
        </p:nvSpPr>
        <p:spPr>
          <a:xfrm>
            <a:off x="2347920"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0" name="Oval 9"/>
          <p:cNvSpPr/>
          <p:nvPr/>
        </p:nvSpPr>
        <p:spPr>
          <a:xfrm>
            <a:off x="2973562"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1" name="Oval 10"/>
          <p:cNvSpPr/>
          <p:nvPr/>
        </p:nvSpPr>
        <p:spPr>
          <a:xfrm>
            <a:off x="3599204"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2" name="Oval 11"/>
          <p:cNvSpPr/>
          <p:nvPr/>
        </p:nvSpPr>
        <p:spPr>
          <a:xfrm>
            <a:off x="4224846" y="1264267"/>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3" name="Oval 12"/>
          <p:cNvSpPr/>
          <p:nvPr/>
        </p:nvSpPr>
        <p:spPr>
          <a:xfrm>
            <a:off x="4852707" y="1262663"/>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4" name="Oval 13"/>
          <p:cNvSpPr/>
          <p:nvPr/>
        </p:nvSpPr>
        <p:spPr>
          <a:xfrm>
            <a:off x="5553132"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5" name="Oval 14"/>
          <p:cNvSpPr/>
          <p:nvPr/>
        </p:nvSpPr>
        <p:spPr>
          <a:xfrm>
            <a:off x="6177169" y="1540042"/>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6" name="Oval 15"/>
          <p:cNvSpPr/>
          <p:nvPr/>
        </p:nvSpPr>
        <p:spPr>
          <a:xfrm>
            <a:off x="6801206" y="1538438"/>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7" name="Oval 16"/>
          <p:cNvSpPr/>
          <p:nvPr/>
        </p:nvSpPr>
        <p:spPr>
          <a:xfrm>
            <a:off x="7425243" y="1536834"/>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sp>
        <p:nvSpPr>
          <p:cNvPr id="18" name="Oval 17"/>
          <p:cNvSpPr/>
          <p:nvPr/>
        </p:nvSpPr>
        <p:spPr>
          <a:xfrm>
            <a:off x="8049280" y="1535230"/>
            <a:ext cx="114542" cy="134754"/>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lv-LV"/>
          </a:p>
        </p:txBody>
      </p:sp>
      <p:cxnSp>
        <p:nvCxnSpPr>
          <p:cNvPr id="19" name="Straight Arrow Connector 18"/>
          <p:cNvCxnSpPr/>
          <p:nvPr/>
        </p:nvCxnSpPr>
        <p:spPr>
          <a:xfrm flipV="1">
            <a:off x="770022" y="1626671"/>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1" name="Straight Arrow Connector 20"/>
          <p:cNvCxnSpPr/>
          <p:nvPr/>
        </p:nvCxnSpPr>
        <p:spPr>
          <a:xfrm flipV="1">
            <a:off x="6261232" y="1673192"/>
            <a:ext cx="0" cy="411356"/>
          </a:xfrm>
          <a:prstGeom prst="straightConnector1">
            <a:avLst/>
          </a:prstGeom>
          <a:ln>
            <a:solidFill>
              <a:srgbClr val="3333FF"/>
            </a:solidFill>
            <a:tailEnd type="triangle" w="lg" len="lg"/>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462196" y="2142859"/>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3" name="TextBox 22"/>
          <p:cNvSpPr txBox="1"/>
          <p:nvPr/>
        </p:nvSpPr>
        <p:spPr>
          <a:xfrm>
            <a:off x="5925242" y="2123048"/>
            <a:ext cx="671979" cy="369332"/>
          </a:xfrm>
          <a:prstGeom prst="rect">
            <a:avLst/>
          </a:prstGeom>
          <a:noFill/>
        </p:spPr>
        <p:txBody>
          <a:bodyPr wrap="none" rtlCol="0">
            <a:spAutoFit/>
          </a:bodyPr>
          <a:lstStyle/>
          <a:p>
            <a:r>
              <a:rPr lang="lv-LV" dirty="0" smtClean="0">
                <a:solidFill>
                  <a:srgbClr val="3333FF"/>
                </a:solidFill>
              </a:rPr>
              <a:t>C/do</a:t>
            </a:r>
            <a:endParaRPr lang="lv-LV" dirty="0">
              <a:solidFill>
                <a:srgbClr val="3333FF"/>
              </a:solidFill>
            </a:endParaRPr>
          </a:p>
        </p:txBody>
      </p:sp>
      <p:sp>
        <p:nvSpPr>
          <p:cNvPr id="24" name="TextBox 23"/>
          <p:cNvSpPr txBox="1"/>
          <p:nvPr/>
        </p:nvSpPr>
        <p:spPr>
          <a:xfrm>
            <a:off x="126208"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sp>
        <p:nvSpPr>
          <p:cNvPr id="25" name="TextBox 24"/>
          <p:cNvSpPr txBox="1"/>
          <p:nvPr/>
        </p:nvSpPr>
        <p:spPr>
          <a:xfrm>
            <a:off x="7858827" y="1911672"/>
            <a:ext cx="582211" cy="369332"/>
          </a:xfrm>
          <a:prstGeom prst="rect">
            <a:avLst/>
          </a:prstGeom>
          <a:noFill/>
        </p:spPr>
        <p:txBody>
          <a:bodyPr wrap="none" rtlCol="0">
            <a:spAutoFit/>
          </a:bodyPr>
          <a:lstStyle/>
          <a:p>
            <a:r>
              <a:rPr lang="lv-LV" dirty="0" smtClean="0">
                <a:solidFill>
                  <a:srgbClr val="FF0000"/>
                </a:solidFill>
              </a:rPr>
              <a:t>A/la</a:t>
            </a:r>
            <a:endParaRPr lang="lv-LV" dirty="0">
              <a:solidFill>
                <a:srgbClr val="FF0000"/>
              </a:solidFill>
            </a:endParaRPr>
          </a:p>
        </p:txBody>
      </p:sp>
      <p:cxnSp>
        <p:nvCxnSpPr>
          <p:cNvPr id="26" name="Straight Arrow Connector 25"/>
          <p:cNvCxnSpPr/>
          <p:nvPr/>
        </p:nvCxnSpPr>
        <p:spPr>
          <a:xfrm flipH="1" flipV="1">
            <a:off x="462196" y="1683378"/>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cxnSp>
        <p:nvCxnSpPr>
          <p:cNvPr id="28" name="Straight Arrow Connector 27"/>
          <p:cNvCxnSpPr/>
          <p:nvPr/>
        </p:nvCxnSpPr>
        <p:spPr>
          <a:xfrm flipH="1" flipV="1">
            <a:off x="8106551" y="1688752"/>
            <a:ext cx="0" cy="251299"/>
          </a:xfrm>
          <a:prstGeom prst="straightConnector1">
            <a:avLst/>
          </a:prstGeom>
          <a:ln>
            <a:solidFill>
              <a:srgbClr val="FF0000"/>
            </a:solidFill>
            <a:tailEnd type="triangle" w="lg" len="lg"/>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9789966"/>
      </p:ext>
    </p:extLst>
  </p:cSld>
  <p:clrMapOvr>
    <a:masterClrMapping/>
  </p:clrMapOvr>
</p:sld>
</file>

<file path=ppt/theme/theme1.xml><?xml version="1.0" encoding="utf-8"?>
<a:theme xmlns:a="http://schemas.openxmlformats.org/drawingml/2006/main" name="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2.xml><?xml version="1.0" encoding="utf-8"?>
<a:theme xmlns:a="http://schemas.openxmlformats.org/drawingml/2006/main" name="1_Forcepoint PPTX Template - 2016-01-22a">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74117A76-D633-4793-8AB1-923034CCCB8C}"/>
    </a:ext>
  </a:extLst>
</a:theme>
</file>

<file path=ppt/theme/theme3.xml><?xml version="1.0" encoding="utf-8"?>
<a:theme xmlns:a="http://schemas.openxmlformats.org/drawingml/2006/main" name="1_Title Slide">
  <a:themeElements>
    <a:clrScheme name="Forcepoint Palette">
      <a:dk1>
        <a:srgbClr val="43B02A"/>
      </a:dk1>
      <a:lt1>
        <a:srgbClr val="FFFFFF"/>
      </a:lt1>
      <a:dk2>
        <a:srgbClr val="000000"/>
      </a:dk2>
      <a:lt2>
        <a:srgbClr val="666465"/>
      </a:lt2>
      <a:accent1>
        <a:srgbClr val="E62D1E"/>
      </a:accent1>
      <a:accent2>
        <a:srgbClr val="FF6C0C"/>
      </a:accent2>
      <a:accent3>
        <a:srgbClr val="FFAD00"/>
      </a:accent3>
      <a:accent4>
        <a:srgbClr val="0A64AA"/>
      </a:accent4>
      <a:accent5>
        <a:srgbClr val="2093CF"/>
      </a:accent5>
      <a:accent6>
        <a:srgbClr val="808080"/>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Forcepoint PPTX Template - 2016-01-22a.potx" id="{D80DFC58-F814-4D82-9B27-F04FB0F87D7A}" vid="{A8EEB839-6761-4E9E-9A82-056589DF3853}"/>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Forcepoint PPTX Template - 2016-01-22a</Template>
  <TotalTime>17157</TotalTime>
  <Words>4672</Words>
  <Application>Microsoft Office PowerPoint</Application>
  <PresentationFormat>On-screen Show (16:9)</PresentationFormat>
  <Paragraphs>1054</Paragraphs>
  <Slides>77</Slides>
  <Notes>28</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77</vt:i4>
      </vt:variant>
    </vt:vector>
  </HeadingPairs>
  <TitlesOfParts>
    <vt:vector size="89" baseType="lpstr">
      <vt:lpstr>Arial</vt:lpstr>
      <vt:lpstr>Calibri</vt:lpstr>
      <vt:lpstr>Cambria Math</vt:lpstr>
      <vt:lpstr>Courier New</vt:lpstr>
      <vt:lpstr>Lucida Grande</vt:lpstr>
      <vt:lpstr>Lucida Sans</vt:lpstr>
      <vt:lpstr>Times New Roman</vt:lpstr>
      <vt:lpstr>Webdings</vt:lpstr>
      <vt:lpstr>Wingdings</vt:lpstr>
      <vt:lpstr>Forcepoint PPTX Template - 2016-01-22a</vt:lpstr>
      <vt:lpstr>1_Forcepoint PPTX Template - 2016-01-22a</vt:lpstr>
      <vt:lpstr>1_Title Slide</vt:lpstr>
      <vt:lpstr>Modulārā aritmētika</vt:lpstr>
      <vt:lpstr>Uzdevums</vt:lpstr>
      <vt:lpstr>Kongruences klase (mod 9) kā invariants</vt:lpstr>
      <vt:lpstr>Vēl dažas nevienādības</vt:lpstr>
      <vt:lpstr>Python: Eksperiments ar ciparu summām</vt:lpstr>
      <vt:lpstr>Kongruenču klašu definīcija</vt:lpstr>
      <vt:lpstr>Kongruenču klases</vt:lpstr>
      <vt:lpstr>Skaitļu ass uztīta uz apļa</vt:lpstr>
      <vt:lpstr>PowerPoint Presentation</vt:lpstr>
      <vt:lpstr>Saskaitīšanas un reizināšanas tabulas (mod 7)</vt:lpstr>
      <vt:lpstr>Kongruenču klašu aritmētika</vt:lpstr>
      <vt:lpstr>Pēdējais cipars – kongruence (mod 10)</vt:lpstr>
      <vt:lpstr>Atlikumi, dalot ar 7</vt:lpstr>
      <vt:lpstr>Pēdējais cipars – kongruence (mod 10)</vt:lpstr>
      <vt:lpstr>Kongruences attiecībā uz saskaitīšanu</vt:lpstr>
      <vt:lpstr>Vai kongruenču vienādības var "saīsināt"?</vt:lpstr>
      <vt:lpstr>Kongruenču reizināšana, ja m ir pirmskaitlis</vt:lpstr>
      <vt:lpstr>Kongruenču reizināšana, ja m nav pirmskaitlis</vt:lpstr>
      <vt:lpstr>PowerPoint Presentation</vt:lpstr>
      <vt:lpstr>Dalāmības pazīmes</vt:lpstr>
      <vt:lpstr>Īpašības un pazīmes sarunvalodā</vt:lpstr>
      <vt:lpstr>Īpašības un pazīmes matemātikā</vt:lpstr>
      <vt:lpstr>Pazīmes matemātikā (Tulkojam no viena uz citu)</vt:lpstr>
      <vt:lpstr>Dalāmības pazīmes skaitļiem 2^n vai 5^n</vt:lpstr>
      <vt:lpstr>Dalāmības pazīmes skaitļiem 2^m 5^n</vt:lpstr>
      <vt:lpstr>Vispārināta dalāmības pazīme ar 9</vt:lpstr>
      <vt:lpstr>Dalāmības pazīmes</vt:lpstr>
      <vt:lpstr>Dalāmība ar 11</vt:lpstr>
      <vt:lpstr>Vispārināta dalāmības pazīme ar 11</vt:lpstr>
      <vt:lpstr>Dalāmības pazīme skaitlim 11</vt:lpstr>
      <vt:lpstr>Palindromi</vt:lpstr>
      <vt:lpstr>Dalāmības pazīmes</vt:lpstr>
      <vt:lpstr>Dalāmības pazīme skaitlim 11</vt:lpstr>
      <vt:lpstr>Dalāmības pazīmes ar 7 vai 13 utml.</vt:lpstr>
      <vt:lpstr>Kopīga dalāmības pazīme skaitļiem 7, 11, 13 un 1001</vt:lpstr>
      <vt:lpstr>Mazā Fermā teorēma</vt:lpstr>
      <vt:lpstr>Kāpēc racionāli skaitļi ir periodiskas decimāldaļas?</vt:lpstr>
      <vt:lpstr>Dalīšana ar 13</vt:lpstr>
      <vt:lpstr>Bezgalīga ģeometriska progresija</vt:lpstr>
      <vt:lpstr>Saīsinām daļas ar daudziem deviņniekiem</vt:lpstr>
      <vt:lpstr>Mazā Fermā teorēma</vt:lpstr>
      <vt:lpstr>Mazās Fermā teorēmas sekas</vt:lpstr>
      <vt:lpstr>Piemērs</vt:lpstr>
      <vt:lpstr>Mazās Fermā teorēmas Sekas</vt:lpstr>
      <vt:lpstr>Pretrunas modulis</vt:lpstr>
      <vt:lpstr>PowerPoint Presentation</vt:lpstr>
      <vt:lpstr>Piemēri ar pretrunas moduli</vt:lpstr>
      <vt:lpstr>Bw2016.1 (Baltic Way olimpiāde, 2016.g.,1.uzd.)</vt:lpstr>
      <vt:lpstr>Sākam, kā parasti, ar ķēpāšanos</vt:lpstr>
      <vt:lpstr>Kuri atlikumu pārīši der (mod 3)</vt:lpstr>
      <vt:lpstr>Uzdevums #1: Atlases Sacensības "Baltijas Ceļam"</vt:lpstr>
      <vt:lpstr>Atrisinājums – 1  </vt:lpstr>
      <vt:lpstr>Atrisinājums – 2</vt:lpstr>
      <vt:lpstr>Eilera funkcija un Eilera teorēma</vt:lpstr>
      <vt:lpstr>Ieslēgšanas-izslēgšanas princips</vt:lpstr>
      <vt:lpstr>Ieslēgšanas-izslēgšanas princips</vt:lpstr>
      <vt:lpstr>Atrisinājums</vt:lpstr>
      <vt:lpstr>Eilera funkcija</vt:lpstr>
      <vt:lpstr>Eilera funkcijas aprēķināšana</vt:lpstr>
      <vt:lpstr>Eilera funkcija ir multiplikatīva</vt:lpstr>
      <vt:lpstr>Eilera teorēma</vt:lpstr>
      <vt:lpstr>Jautājums: Eilera teorēma</vt:lpstr>
      <vt:lpstr>Eilera funkcija: cik elementi [0,n-1] ir savst. pirmskaitļi ar n</vt:lpstr>
      <vt:lpstr>Eilera funkcija ir multiplikatīva</vt:lpstr>
      <vt:lpstr>Eilera teorēma</vt:lpstr>
      <vt:lpstr>Jautājums: Eilera teorēma</vt:lpstr>
      <vt:lpstr>Cikliskas virknes</vt:lpstr>
      <vt:lpstr>Cikliskums kā parādība</vt:lpstr>
      <vt:lpstr>Piemēri ar/bez priekšperiodu</vt:lpstr>
      <vt:lpstr>Cikliski procesi skaitļiem</vt:lpstr>
      <vt:lpstr>Periodiskie atlikumi, dalot ar 1 ar 13 (vai ar 12)</vt:lpstr>
      <vt:lpstr>Ar ko 12 un 42 atšķiras no 13 un 41?</vt:lpstr>
      <vt:lpstr>Tīri periodiska, jaukti periodiska, neperiodiska virkne?</vt:lpstr>
      <vt:lpstr>Tīri periodiska, jaukti periodiska, neperiodiska virkne?</vt:lpstr>
      <vt:lpstr>Virzīšanās atpakaļ pa ciklu</vt:lpstr>
      <vt:lpstr>BW.2018.18</vt:lpstr>
      <vt:lpstr>BW.2018.18</vt:lpstr>
    </vt:vector>
  </TitlesOfParts>
  <Company>Websense,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Skaitļu teorija olimpiādēs</dc:title>
  <dc:subject>Forcepoint</dc:subject>
  <dc:creator>Apsitis, Kalvis</dc:creator>
  <cp:lastModifiedBy>Kalvis Apsītis</cp:lastModifiedBy>
  <cp:revision>590</cp:revision>
  <cp:lastPrinted>2016-11-05T06:20:46Z</cp:lastPrinted>
  <dcterms:created xsi:type="dcterms:W3CDTF">2016-04-09T20:26:42Z</dcterms:created>
  <dcterms:modified xsi:type="dcterms:W3CDTF">2020-11-15T01:17:53Z</dcterms:modified>
</cp:coreProperties>
</file>