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8" r:id="rId2"/>
    <p:sldId id="365" r:id="rId3"/>
    <p:sldId id="367" r:id="rId4"/>
    <p:sldId id="366" r:id="rId5"/>
    <p:sldId id="368" r:id="rId6"/>
    <p:sldId id="3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95959"/>
    <a:srgbClr val="800000"/>
    <a:srgbClr val="404040"/>
    <a:srgbClr val="400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755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6F0A-C154-445A-9E45-9D43F5E388EE}" type="datetimeFigureOut">
              <a:rPr lang="lv-LV" smtClean="0"/>
              <a:t>27.11.2020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0CAE-A362-40A8-A2BC-DBFDDDD121A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246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5951"/>
            <a:ext cx="9144000" cy="1974012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057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2C6032C5-E572-4FAA-84DC-B95741D67819}"/>
              </a:ext>
            </a:extLst>
          </p:cNvPr>
          <p:cNvSpPr/>
          <p:nvPr userDrawn="1"/>
        </p:nvSpPr>
        <p:spPr>
          <a:xfrm>
            <a:off x="11223258" y="5322049"/>
            <a:ext cx="886144" cy="4264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6" name="Shape 59">
            <a:extLst>
              <a:ext uri="{FF2B5EF4-FFF2-40B4-BE49-F238E27FC236}">
                <a16:creationId xmlns:a16="http://schemas.microsoft.com/office/drawing/2014/main" id="{9204FBC7-4FFF-460B-9DFF-238278A9F8B0}"/>
              </a:ext>
            </a:extLst>
          </p:cNvPr>
          <p:cNvSpPr/>
          <p:nvPr userDrawn="1"/>
        </p:nvSpPr>
        <p:spPr>
          <a:xfrm>
            <a:off x="10073540" y="4929203"/>
            <a:ext cx="2118460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lang="sv-SE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Internationally </a:t>
            </a:r>
            <a:r>
              <a:rPr lang="lv-LV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a</a:t>
            </a:r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ccredited by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354B53-A8CD-417D-B61F-5447F720B2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22" y="5290935"/>
            <a:ext cx="477311" cy="482247"/>
          </a:xfrm>
          <a:prstGeom prst="rect">
            <a:avLst/>
          </a:prstGeom>
        </p:spPr>
      </p:pic>
      <p:sp>
        <p:nvSpPr>
          <p:cNvPr id="18" name="Shape 58">
            <a:extLst>
              <a:ext uri="{FF2B5EF4-FFF2-40B4-BE49-F238E27FC236}">
                <a16:creationId xmlns:a16="http://schemas.microsoft.com/office/drawing/2014/main" id="{12ACC618-412C-415B-86F6-405B05B79696}"/>
              </a:ext>
            </a:extLst>
          </p:cNvPr>
          <p:cNvSpPr/>
          <p:nvPr userDrawn="1"/>
        </p:nvSpPr>
        <p:spPr>
          <a:xfrm>
            <a:off x="674563" y="5140964"/>
            <a:ext cx="1893399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 alliance  with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147E595-8DC8-4EC7-BFF5-45052FB27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98094" y="5408275"/>
            <a:ext cx="1239353" cy="50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ACDA0023-0306-468E-A670-A971E21A3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7825" y="5582020"/>
            <a:ext cx="1297417" cy="3493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" name="Picture 20" descr="jpg_eng_c.jpg">
            <a:extLst>
              <a:ext uri="{FF2B5EF4-FFF2-40B4-BE49-F238E27FC236}">
                <a16:creationId xmlns:a16="http://schemas.microsoft.com/office/drawing/2014/main" id="{DBCA3AB9-1431-4D88-8F70-2508539E36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888" t="12724" r="10658" b="10961"/>
          <a:stretch/>
        </p:blipFill>
        <p:spPr>
          <a:xfrm>
            <a:off x="4886508" y="120047"/>
            <a:ext cx="2468412" cy="13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415E75-F6F5-4A08-B970-69A984C5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3B4458-CAAF-45CE-9729-2DC82C09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EAC4A0C-D43B-4B84-8C5D-A80571A9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825C9E-48DF-4892-A85C-7F53BD0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0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824940-1674-44C6-8DDB-B3A704D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68844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1847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B42A1A6-B0AD-4104-84AC-0ED5362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88172"/>
          </a:xfrm>
        </p:spPr>
        <p:txBody>
          <a:bodyPr>
            <a:norm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76DBD-6CFB-407F-995D-4206664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4362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7D1C4C-448B-48A7-AB34-6FEC1CEA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F67B387-9FCE-4C43-A685-FD6D8731AE87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58289"/>
            <a:ext cx="12192000" cy="1045549"/>
          </a:xfrm>
          <a:prstGeom prst="flowChartDocumen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7011" tIns="38506" rIns="77011" bIns="38506" anchor="ctr"/>
          <a:lstStyle/>
          <a:p>
            <a:endParaRPr lang="en-US" sz="163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CABE-65E0-43D5-8D54-A60F70E9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3182"/>
            <a:ext cx="9144000" cy="1325563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lv-LV" dirty="0"/>
          </a:p>
        </p:txBody>
      </p:sp>
      <p:pic>
        <p:nvPicPr>
          <p:cNvPr id="6" name="Picture 5" descr="C:\Users\glazdans\Desktop\jpg_eng_l.jpg">
            <a:extLst>
              <a:ext uri="{FF2B5EF4-FFF2-40B4-BE49-F238E27FC236}">
                <a16:creationId xmlns:a16="http://schemas.microsoft.com/office/drawing/2014/main" id="{CA62C85D-F31E-48B7-9C52-F04351718A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01" y="6049787"/>
            <a:ext cx="2711304" cy="7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52BC2CF-B2DD-43A4-82ED-ED18F614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780"/>
            <a:ext cx="9144000" cy="162491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6B72D9-4645-4369-903C-D445046F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2741A8F5-2F38-4777-B39D-6B66F133CAE3}" type="datetime4">
              <a:rPr lang="en-US" smtClean="0"/>
              <a:pPr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F73F2BA8-CCAC-4F97-B2EA-5679F9A15530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60463"/>
            <a:ext cx="12192000" cy="1045549"/>
          </a:xfrm>
          <a:prstGeom prst="flowChartDocumen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758" tIns="28880" rIns="57758" bIns="28880" anchor="ctr"/>
          <a:lstStyle/>
          <a:p>
            <a:endParaRPr lang="en-US" sz="122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8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EAD2D4D8-6BAF-4FB2-81B5-DE8B3F9B2AC8}" type="datetime4">
              <a:rPr lang="en-US" smtClean="0"/>
              <a:t>November 27, 2020</a:t>
            </a:fld>
            <a:endParaRPr lang="lv-LV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F1DB415-6039-41A8-A5B6-505645DBE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41" y="6109696"/>
            <a:ext cx="2587859" cy="5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6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A376040-88E7-4CDE-888B-4D78E8434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First Year Seminar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2020, </a:t>
            </a:r>
            <a:r>
              <a:rPr lang="lv-LV" dirty="0" smtClean="0"/>
              <a:t>Week 13</a:t>
            </a:r>
            <a:endParaRPr lang="en-GB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5047B1A8-EAD5-4F47-B8F5-9348D9EF4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Kalvis Apsītis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15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Beethoven's 10th Symphony, Sketch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35245" cy="3781258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Your work should go through multiple drafts. </a:t>
            </a:r>
          </a:p>
          <a:p>
            <a:r>
              <a:rPr lang="lv-LV" dirty="0" smtClean="0"/>
              <a:t>Beta-testing – in programming, in content creation (some stand-up comedians test their jokes, etc.)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  <p:pic>
        <p:nvPicPr>
          <p:cNvPr id="1026" name="Picture 2" descr="https://1g9v9u38ad6lxfzmd1t5auit-wpengine.netdna-ssl.com/wp-content/uploads/2011/09/Beethoven-Ode-to-Joy-Symphony-9-Theme-Sketch-1024x6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45" y="1825625"/>
            <a:ext cx="5971355" cy="39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4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Presentations </a:t>
            </a:r>
            <a:br>
              <a:rPr lang="en-US" dirty="0" smtClean="0"/>
            </a:br>
            <a:r>
              <a:rPr lang="en-US" dirty="0" smtClean="0"/>
              <a:t>(Context and Audience)</a:t>
            </a:r>
            <a:endParaRPr lang="lv-LV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Final Presentation</a:t>
            </a:r>
          </a:p>
          <a:p>
            <a:r>
              <a:rPr lang="en-US" dirty="0" smtClean="0"/>
              <a:t>Presented in front of a jury (course instructors, </a:t>
            </a:r>
            <a:r>
              <a:rPr lang="en-US" dirty="0" err="1" smtClean="0"/>
              <a:t>Bauska</a:t>
            </a:r>
            <a:r>
              <a:rPr lang="en-US" dirty="0" smtClean="0"/>
              <a:t> municipality people)</a:t>
            </a:r>
          </a:p>
          <a:p>
            <a:r>
              <a:rPr lang="en-US" dirty="0" smtClean="0"/>
              <a:t>Focus on Business decisions</a:t>
            </a:r>
          </a:p>
          <a:p>
            <a:r>
              <a:rPr lang="en-US" dirty="0" smtClean="0"/>
              <a:t>10-15 minute presentation (To be clarified). Q&amp;A session.</a:t>
            </a:r>
          </a:p>
          <a:p>
            <a:r>
              <a:rPr lang="en-US" dirty="0" smtClean="0"/>
              <a:t>Typically from a prepared slide-deck.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High stakes evaluation</a:t>
            </a:r>
            <a:endParaRPr lang="lv-LV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Beta-Run Today</a:t>
            </a:r>
          </a:p>
          <a:p>
            <a:r>
              <a:rPr lang="en-US" dirty="0" smtClean="0"/>
              <a:t>Presented in front of other teams (other teams provide feedback to you) </a:t>
            </a:r>
          </a:p>
          <a:p>
            <a:r>
              <a:rPr lang="en-US" dirty="0" smtClean="0"/>
              <a:t>Focus on prototype/validation</a:t>
            </a:r>
          </a:p>
          <a:p>
            <a:r>
              <a:rPr lang="en-US" dirty="0" smtClean="0"/>
              <a:t>5 minute presentation. Questions from other teams.</a:t>
            </a:r>
          </a:p>
          <a:p>
            <a:r>
              <a:rPr lang="en-US" dirty="0" smtClean="0"/>
              <a:t>Live demo and story or slides (up to you)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Elicit feedback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FYS Presentation </a:t>
            </a:r>
            <a:br>
              <a:rPr lang="en-US" dirty="0" smtClean="0"/>
            </a:br>
            <a:r>
              <a:rPr lang="en-US" dirty="0" smtClean="0"/>
              <a:t>(Along these Lines on </a:t>
            </a:r>
            <a:r>
              <a:rPr lang="en-US" dirty="0" smtClean="0">
                <a:solidFill>
                  <a:srgbClr val="FF0000"/>
                </a:solidFill>
              </a:rPr>
              <a:t>December 11</a:t>
            </a:r>
            <a:r>
              <a:rPr lang="en-US" dirty="0" smtClean="0"/>
              <a:t>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Team name, punchline/important message; what have you built.</a:t>
            </a:r>
          </a:p>
          <a:p>
            <a:r>
              <a:rPr lang="en-US" dirty="0" smtClean="0"/>
              <a:t>What are your team members; their responsibilities</a:t>
            </a:r>
          </a:p>
          <a:p>
            <a:r>
              <a:rPr lang="en-US" dirty="0" smtClean="0"/>
              <a:t>What was the initial product/service idea, its stakeholders.</a:t>
            </a:r>
          </a:p>
          <a:p>
            <a:r>
              <a:rPr lang="en-US" dirty="0" smtClean="0"/>
              <a:t>Which investigation steps did you take. </a:t>
            </a:r>
          </a:p>
          <a:p>
            <a:r>
              <a:rPr lang="en-US" dirty="0" smtClean="0"/>
              <a:t>What pivots/iterations brought you to your current idea. </a:t>
            </a:r>
          </a:p>
          <a:p>
            <a:r>
              <a:rPr lang="en-US" dirty="0" smtClean="0"/>
              <a:t>How does your product/service look now; how is it tested and validated?</a:t>
            </a:r>
          </a:p>
          <a:p>
            <a:r>
              <a:rPr lang="en-US" dirty="0" smtClean="0"/>
              <a:t>What is the future of your solution. </a:t>
            </a:r>
          </a:p>
          <a:p>
            <a:r>
              <a:rPr lang="en-US" dirty="0" smtClean="0"/>
              <a:t>What have you learned during this project (what were your initial considerations – what is important to build a good product; what do you think is important now).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2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The "bare minimum" prototype </a:t>
            </a:r>
            <a:r>
              <a:rPr lang="lv-LV" dirty="0" smtClean="0"/>
              <a:t>demo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(This is what happens </a:t>
            </a:r>
            <a:r>
              <a:rPr lang="en-US" dirty="0" smtClean="0">
                <a:solidFill>
                  <a:srgbClr val="FF0000"/>
                </a:solidFill>
              </a:rPr>
              <a:t>Today</a:t>
            </a:r>
            <a:r>
              <a:rPr lang="en-US" dirty="0" smtClean="0"/>
              <a:t>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v-LV" dirty="0" smtClean="0"/>
              <a:t> Proper pitching practices </a:t>
            </a:r>
            <a:r>
              <a:rPr lang="en-US" dirty="0" smtClean="0"/>
              <a:t>will</a:t>
            </a:r>
            <a:r>
              <a:rPr lang="lv-LV" dirty="0" smtClean="0"/>
              <a:t> </a:t>
            </a:r>
            <a:r>
              <a:rPr lang="lv-LV" dirty="0" smtClean="0"/>
              <a:t>be covered by Aldis (next week)</a:t>
            </a:r>
          </a:p>
          <a:p>
            <a:r>
              <a:rPr lang="lv-LV" dirty="0" smtClean="0"/>
              <a:t>This week is just your prototype+validation (to prepare your team for the prime-time)</a:t>
            </a:r>
          </a:p>
          <a:p>
            <a:pPr lvl="1"/>
            <a:r>
              <a:rPr lang="lv-LV" dirty="0" smtClean="0"/>
              <a:t>Introduce yourselves – who you are, what have you built. </a:t>
            </a:r>
          </a:p>
          <a:p>
            <a:pPr lvl="1"/>
            <a:r>
              <a:rPr lang="lv-LV" dirty="0" smtClean="0"/>
              <a:t>Condensed form of your customer value story. The most important customer/stakeholder, the key gains.</a:t>
            </a:r>
          </a:p>
          <a:p>
            <a:pPr lvl="1"/>
            <a:r>
              <a:rPr lang="en-US" dirty="0" smtClean="0"/>
              <a:t>A demo of your product and service </a:t>
            </a:r>
            <a:r>
              <a:rPr lang="lv-LV" dirty="0" smtClean="0"/>
              <a:t>(Can </a:t>
            </a:r>
            <a:r>
              <a:rPr lang="lv-LV" dirty="0" smtClean="0"/>
              <a:t>replace features by </a:t>
            </a:r>
            <a:r>
              <a:rPr lang="lv-LV" dirty="0" smtClean="0"/>
              <a:t>screenshots</a:t>
            </a:r>
            <a:r>
              <a:rPr lang="en-US" dirty="0" smtClean="0"/>
              <a:t>, wireframes</a:t>
            </a:r>
            <a:r>
              <a:rPr lang="lv-LV" dirty="0" smtClean="0"/>
              <a:t> </a:t>
            </a:r>
            <a:r>
              <a:rPr lang="en-US" dirty="0" smtClean="0"/>
              <a:t>and some</a:t>
            </a:r>
            <a:r>
              <a:rPr lang="lv-LV" dirty="0" smtClean="0"/>
              <a:t> </a:t>
            </a:r>
            <a:r>
              <a:rPr lang="lv-LV" dirty="0" smtClean="0"/>
              <a:t>hand-waving, but stay focused on the flow).</a:t>
            </a:r>
          </a:p>
          <a:p>
            <a:pPr lvl="1"/>
            <a:r>
              <a:rPr lang="lv-LV" dirty="0" smtClean="0"/>
              <a:t>Key developments related to your product: Pivots, iterations, lessons learned, the </a:t>
            </a:r>
            <a:r>
              <a:rPr lang="en-US" dirty="0" smtClean="0"/>
              <a:t>future prospects</a:t>
            </a:r>
            <a:r>
              <a:rPr lang="lv-LV" dirty="0" smtClean="0"/>
              <a:t>.</a:t>
            </a:r>
            <a:endParaRPr lang="lv-LV" dirty="0" smtClean="0"/>
          </a:p>
          <a:p>
            <a:pPr lvl="1"/>
            <a:r>
              <a:rPr lang="lv-LV" b="1" dirty="0" smtClean="0"/>
              <a:t>Some questions</a:t>
            </a:r>
            <a:r>
              <a:rPr lang="lv-LV" dirty="0" smtClean="0"/>
              <a:t> from a fellow team; </a:t>
            </a:r>
            <a:r>
              <a:rPr lang="lv-LV" b="1" dirty="0" smtClean="0"/>
              <a:t>1 question</a:t>
            </a:r>
            <a:r>
              <a:rPr lang="lv-LV" dirty="0" smtClean="0"/>
              <a:t> from the instructor. Your answers should be brief and specific (1 sentence or 1 short paragraph).</a:t>
            </a:r>
          </a:p>
          <a:p>
            <a:pPr lvl="1"/>
            <a:endParaRPr lang="lv-LV" dirty="0" smtClean="0"/>
          </a:p>
          <a:p>
            <a:endParaRPr lang="lv-LV" dirty="0" smtClean="0"/>
          </a:p>
          <a:p>
            <a:pPr lvl="1"/>
            <a:endParaRPr lang="lv-LV" dirty="0" smtClean="0"/>
          </a:p>
          <a:p>
            <a:endParaRPr lang="lv-LV" dirty="0" smtClean="0"/>
          </a:p>
          <a:p>
            <a:endParaRPr lang="lv-LV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8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Peer Evaluation Guidelines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39048" y="1825625"/>
                <a:ext cx="4982966" cy="3874959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lv-LV" sz="2000" dirty="0" smtClean="0"/>
                  <a:t>Peer evaluations do not affect the target team's grade; but actionable feedback shows your collaboration skills.</a:t>
                </a:r>
              </a:p>
              <a:p>
                <a:pPr marL="457200" indent="-45720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lv-LV" sz="2000" dirty="0" smtClean="0"/>
                  <a:t>Evaluation is a positive integer: </a:t>
                </a:r>
                <a:r>
                  <a:rPr lang="lv-LV" sz="2000" b="1" dirty="0" smtClean="0"/>
                  <a:t>1 </a:t>
                </a:r>
                <a:r>
                  <a:rPr lang="lv-LV" sz="2000" b="1" dirty="0"/>
                  <a:t>point</a:t>
                </a:r>
                <a:r>
                  <a:rPr lang="lv-LV" sz="2000" dirty="0"/>
                  <a:t> is </a:t>
                </a:r>
                <a:r>
                  <a:rPr lang="lv-LV" sz="2000" dirty="0" smtClean="0"/>
                  <a:t>the minimum</a:t>
                </a:r>
                <a:r>
                  <a:rPr lang="lv-LV" sz="2000" dirty="0"/>
                  <a:t>; </a:t>
                </a:r>
                <a:r>
                  <a:rPr lang="lv-LV" sz="2000" b="1" dirty="0"/>
                  <a:t>5 points</a:t>
                </a:r>
                <a:r>
                  <a:rPr lang="lv-LV" sz="2000" dirty="0"/>
                  <a:t> is </a:t>
                </a:r>
                <a:r>
                  <a:rPr lang="lv-LV" sz="2000" dirty="0" smtClean="0"/>
                  <a:t>the maximum.</a:t>
                </a:r>
              </a:p>
              <a:p>
                <a:pPr marL="457200" indent="-457200">
                  <a:lnSpc>
                    <a:spcPct val="170000"/>
                  </a:lnSpc>
                  <a:buFont typeface="+mj-lt"/>
                  <a:buAutoNum type="arabicPeriod"/>
                </a:pPr>
                <a:r>
                  <a:rPr lang="lv-LV" sz="2000" dirty="0"/>
                  <a:t>The average evaluation for each criterion should not exceed </a:t>
                </a:r>
                <a14:m>
                  <m:oMath xmlns:m="http://schemas.openxmlformats.org/officeDocument/2006/math">
                    <m:r>
                      <a:rPr lang="lv-LV" sz="2000" i="1"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lv-LV" sz="2000" dirty="0"/>
                  <a:t> points.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39048" y="1825625"/>
                <a:ext cx="4982966" cy="3874959"/>
              </a:xfrm>
              <a:blipFill>
                <a:blip r:embed="rId2"/>
                <a:stretch>
                  <a:fillRect l="-1714" b="-739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89142" y="1551399"/>
            <a:ext cx="6411074" cy="4149186"/>
          </a:xfrm>
        </p:spPr>
        <p:txBody>
          <a:bodyPr>
            <a:noAutofit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sz="2000" dirty="0" smtClean="0"/>
              <a:t>C</a:t>
            </a:r>
            <a:r>
              <a:rPr lang="lv-LV" sz="2000" dirty="0" smtClean="0"/>
              <a:t>omments </a:t>
            </a:r>
            <a:r>
              <a:rPr lang="lv-LV" sz="2000" dirty="0"/>
              <a:t>accompanying your evaluations are highly appreciated (including praise for </a:t>
            </a:r>
            <a:r>
              <a:rPr lang="lv-LV" sz="2000" dirty="0" smtClean="0"/>
              <a:t>max</a:t>
            </a:r>
            <a:r>
              <a:rPr lang="en-US" sz="2000" dirty="0" smtClean="0"/>
              <a:t> </a:t>
            </a:r>
            <a:r>
              <a:rPr lang="lv-LV" sz="2000" dirty="0" smtClean="0"/>
              <a:t>evaluations</a:t>
            </a:r>
            <a:r>
              <a:rPr lang="lv-LV" sz="2000" dirty="0"/>
              <a:t>). 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sz="2000" dirty="0" smtClean="0"/>
              <a:t>At least one half of your </a:t>
            </a:r>
            <a:r>
              <a:rPr lang="lv-LV" sz="2000" dirty="0" smtClean="0"/>
              <a:t>evaluations </a:t>
            </a:r>
            <a:r>
              <a:rPr lang="lv-LV" sz="2000" dirty="0"/>
              <a:t>should contain some comments, suggestions for improvement</a:t>
            </a:r>
            <a:r>
              <a:rPr lang="lv-LV" sz="2000" dirty="0" smtClean="0"/>
              <a:t>.</a:t>
            </a:r>
            <a:endParaRPr lang="en-US" sz="20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 startAt="4"/>
            </a:pPr>
            <a:r>
              <a:rPr lang="en-US" sz="2000" dirty="0" smtClean="0"/>
              <a:t>(If you missed some team's presentation or did not understand it, can mark it as non-evaluated – but you should skip no more than </a:t>
            </a:r>
            <a:r>
              <a:rPr lang="en-US" sz="2000" dirty="0" smtClean="0"/>
              <a:t>3 presentations).</a:t>
            </a:r>
            <a:endParaRPr lang="lv-LV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November 27,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5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5EAA1B-E230-475B-A22B-CC837997F137}" vid="{C07CB3B4-ABFF-4EFA-AA79-D7C8665086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475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 New</vt:lpstr>
      <vt:lpstr>Office dizains</vt:lpstr>
      <vt:lpstr>First Year Seminar Fall 2020, Week 13</vt:lpstr>
      <vt:lpstr>Beethoven's 10th Symphony, Sketch</vt:lpstr>
      <vt:lpstr>Comparison of Presentations  (Context and Audience)</vt:lpstr>
      <vt:lpstr>Final FYS Presentation  (Along these Lines on December 11)</vt:lpstr>
      <vt:lpstr>The "bare minimum" prototype demo (This is what happens Today)</vt:lpstr>
      <vt:lpstr>Peer Evaluation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compression</dc:title>
  <dc:creator>Annija Vītoliņa</dc:creator>
  <cp:lastModifiedBy>Kalvis Apsītis</cp:lastModifiedBy>
  <cp:revision>253</cp:revision>
  <dcterms:created xsi:type="dcterms:W3CDTF">2020-03-09T07:12:56Z</dcterms:created>
  <dcterms:modified xsi:type="dcterms:W3CDTF">2020-11-27T09:05:45Z</dcterms:modified>
</cp:coreProperties>
</file>