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63573" autoAdjust="0"/>
  </p:normalViewPr>
  <p:slideViewPr>
    <p:cSldViewPr snapToGrid="0">
      <p:cViewPr varScale="1">
        <p:scale>
          <a:sx n="73" d="100"/>
          <a:sy n="73" d="100"/>
        </p:scale>
        <p:origin x="19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07.02.2021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Applications of Propositional Logic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1.2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75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Applications of Propositional Logic: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Translating English to Propositional Logic</a:t>
            </a:r>
          </a:p>
          <a:p>
            <a:r>
              <a:rPr lang="en-US" dirty="0" smtClean="0"/>
              <a:t>System Specifications</a:t>
            </a:r>
          </a:p>
          <a:p>
            <a:r>
              <a:rPr lang="en-US" dirty="0" smtClean="0"/>
              <a:t>Boolean Searching</a:t>
            </a:r>
          </a:p>
          <a:p>
            <a:r>
              <a:rPr lang="en-US" dirty="0" smtClean="0"/>
              <a:t>Logic Puzzles</a:t>
            </a:r>
          </a:p>
          <a:p>
            <a:r>
              <a:rPr lang="en-US" dirty="0" smtClean="0"/>
              <a:t>Logic Circuits </a:t>
            </a:r>
          </a:p>
          <a:p>
            <a:r>
              <a:rPr lang="en-US" dirty="0" smtClean="0"/>
              <a:t>AI Diagnosis Method (Optional)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78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Translating English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Steps to convert an English sentence to a statement in propositional logic</a:t>
            </a:r>
          </a:p>
          <a:p>
            <a:pPr lvl="1"/>
            <a:r>
              <a:rPr lang="en-US" dirty="0" smtClean="0"/>
              <a:t>Identify </a:t>
            </a:r>
            <a:r>
              <a:rPr lang="en-US" dirty="0" smtClean="0">
                <a:solidFill>
                  <a:srgbClr val="FF0000"/>
                </a:solidFill>
              </a:rPr>
              <a:t>atomic propositions </a:t>
            </a:r>
            <a:r>
              <a:rPr lang="en-US" dirty="0" smtClean="0"/>
              <a:t>and represent using propositional </a:t>
            </a:r>
            <a:r>
              <a:rPr lang="en-US" dirty="0" smtClean="0">
                <a:solidFill>
                  <a:srgbClr val="FF0000"/>
                </a:solidFill>
              </a:rPr>
              <a:t>variables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Determine appropriate logical connectives</a:t>
            </a:r>
          </a:p>
          <a:p>
            <a:r>
              <a:rPr lang="en-US" dirty="0" smtClean="0"/>
              <a:t>“If I go to </a:t>
            </a:r>
            <a:r>
              <a:rPr lang="en-US" dirty="0" err="1" smtClean="0"/>
              <a:t>Harry’s</a:t>
            </a:r>
            <a:r>
              <a:rPr lang="en-US" dirty="0" smtClean="0"/>
              <a:t> or to the country, I will not go shopping.”</a:t>
            </a:r>
          </a:p>
          <a:p>
            <a:pPr lvl="1"/>
            <a:r>
              <a:rPr lang="en-US" i="1" dirty="0" smtClean="0"/>
              <a:t>p</a:t>
            </a:r>
            <a:r>
              <a:rPr lang="en-US" dirty="0" smtClean="0"/>
              <a:t>: I go to </a:t>
            </a:r>
            <a:r>
              <a:rPr lang="en-US" dirty="0" err="1" smtClean="0"/>
              <a:t>Harry’s</a:t>
            </a:r>
            <a:endParaRPr lang="en-US" dirty="0" smtClean="0"/>
          </a:p>
          <a:p>
            <a:pPr lvl="1"/>
            <a:r>
              <a:rPr lang="en-US" dirty="0" smtClean="0"/>
              <a:t>q: I go to the country.</a:t>
            </a:r>
          </a:p>
          <a:p>
            <a:pPr lvl="1"/>
            <a:r>
              <a:rPr lang="en-US" i="1" dirty="0" smtClean="0"/>
              <a:t>r</a:t>
            </a:r>
            <a:r>
              <a:rPr lang="en-US" dirty="0" smtClean="0"/>
              <a:t>:  I will go shopping.</a:t>
            </a:r>
          </a:p>
          <a:p>
            <a:pPr lvl="1"/>
            <a:endParaRPr lang="en-US" b="1" dirty="0" smtClean="0"/>
          </a:p>
          <a:p>
            <a:pPr lvl="1">
              <a:buNone/>
            </a:pPr>
            <a:endParaRPr lang="en-US" b="1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086601" y="5562601"/>
            <a:ext cx="2065973" cy="3829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0" y="4419600"/>
            <a:ext cx="1676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3200" y="487680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p</a:t>
            </a:r>
            <a:r>
              <a:rPr lang="en-US" sz="2800" dirty="0"/>
              <a:t> or </a:t>
            </a:r>
            <a:r>
              <a:rPr lang="en-US" sz="2800" i="1" dirty="0"/>
              <a:t>q</a:t>
            </a:r>
            <a:r>
              <a:rPr lang="en-US" sz="2800" dirty="0"/>
              <a:t> then not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264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  Problem:</a:t>
            </a:r>
            <a:r>
              <a:rPr lang="en-US" dirty="0" smtClean="0"/>
              <a:t> Translate the following sentence into propositional logic:</a:t>
            </a:r>
          </a:p>
          <a:p>
            <a:pPr>
              <a:buNone/>
            </a:pPr>
            <a:r>
              <a:rPr lang="en-US" dirty="0" smtClean="0"/>
              <a:t> “You can access the Internet from campus only if you are a computer science major or you are not a freshman.”</a:t>
            </a:r>
          </a:p>
          <a:p>
            <a:pPr>
              <a:buNone/>
            </a:pPr>
            <a:r>
              <a:rPr lang="en-US" b="1" dirty="0" smtClean="0"/>
              <a:t>  One Solution</a:t>
            </a:r>
            <a:r>
              <a:rPr lang="en-US" dirty="0" smtClean="0"/>
              <a:t>: Let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c</a:t>
            </a:r>
            <a:r>
              <a:rPr lang="en-US" dirty="0" smtClean="0"/>
              <a:t>, and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dirty="0" smtClean="0"/>
              <a:t>  represent respectively “You can access the internet from campus,” “You are a computer science major,” and “You are a freshman.”</a:t>
            </a:r>
          </a:p>
          <a:p>
            <a:pPr>
              <a:buNone/>
            </a:pPr>
            <a:r>
              <a:rPr lang="en-US" dirty="0" smtClean="0"/>
              <a:t>                  </a:t>
            </a:r>
            <a:r>
              <a:rPr lang="en-US" dirty="0" smtClean="0">
                <a:latin typeface="Cambria Math"/>
                <a:ea typeface="Cambria Math"/>
              </a:rPr>
              <a:t>a→ (c ∨ 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f</a:t>
            </a:r>
            <a:r>
              <a:rPr lang="en-US" dirty="0" smtClean="0"/>
              <a:t> )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04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System and Software engineers take requirements in English and express them in a precise specification language based on logic.</a:t>
            </a:r>
          </a:p>
          <a:p>
            <a:pPr>
              <a:buNone/>
            </a:pPr>
            <a:r>
              <a:rPr lang="en-US" b="1" dirty="0" smtClean="0"/>
              <a:t>   Example</a:t>
            </a:r>
            <a:r>
              <a:rPr lang="en-US" dirty="0" smtClean="0"/>
              <a:t>: Express in propositional logic:</a:t>
            </a:r>
          </a:p>
          <a:p>
            <a:pPr>
              <a:buNone/>
            </a:pPr>
            <a:r>
              <a:rPr lang="en-US" dirty="0" smtClean="0"/>
              <a:t>  “The automated reply cannot be sent when the file system is full”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b="1" dirty="0" smtClean="0"/>
              <a:t>Solution</a:t>
            </a:r>
            <a:r>
              <a:rPr lang="en-US" dirty="0" smtClean="0"/>
              <a:t>: One possible solution: Let </a:t>
            </a:r>
            <a:r>
              <a:rPr lang="en-US" i="1" dirty="0" smtClean="0"/>
              <a:t>p</a:t>
            </a:r>
            <a:r>
              <a:rPr lang="en-US" dirty="0" smtClean="0"/>
              <a:t> denote “The automated reply can be sent” and </a:t>
            </a:r>
            <a:r>
              <a:rPr lang="en-US" i="1" dirty="0" smtClean="0"/>
              <a:t>q</a:t>
            </a:r>
            <a:r>
              <a:rPr lang="en-US" dirty="0" smtClean="0"/>
              <a:t> denote “The file system is full.”</a:t>
            </a:r>
            <a:r>
              <a:rPr lang="en-US" dirty="0" smtClean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dirty="0" smtClean="0">
                <a:latin typeface="Cambria Math"/>
                <a:ea typeface="Cambria Math"/>
              </a:rPr>
              <a:t>                              q→ ¬ </a:t>
            </a:r>
            <a:r>
              <a:rPr lang="en-US" i="1" dirty="0" smtClean="0">
                <a:latin typeface="Cambria Math" pitchFamily="18" charset="0"/>
                <a:ea typeface="Cambria Math" pitchFamily="18" charset="0"/>
              </a:rPr>
              <a:t>p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1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Consistent System Specifications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   </a:t>
            </a:r>
            <a:r>
              <a:rPr lang="en-US" b="1" dirty="0" smtClean="0"/>
              <a:t>Definition</a:t>
            </a:r>
            <a:r>
              <a:rPr lang="en-US" dirty="0" smtClean="0"/>
              <a:t>: A list of propositions is </a:t>
            </a:r>
            <a:r>
              <a:rPr lang="en-US" i="1" dirty="0" smtClean="0"/>
              <a:t>consistent</a:t>
            </a:r>
            <a:r>
              <a:rPr lang="en-US" dirty="0" smtClean="0"/>
              <a:t> if it is possible to assign truth values to the proposition variables so that each proposition is true.</a:t>
            </a:r>
          </a:p>
          <a:p>
            <a:pPr>
              <a:buNone/>
            </a:pPr>
            <a:r>
              <a:rPr lang="en-US" b="1" dirty="0" smtClean="0"/>
              <a:t>   Exercise</a:t>
            </a:r>
            <a:r>
              <a:rPr lang="en-US" dirty="0" smtClean="0"/>
              <a:t>: Are these specifications consistent?</a:t>
            </a:r>
          </a:p>
          <a:p>
            <a:pPr lvl="1"/>
            <a:r>
              <a:rPr lang="en-US" sz="1800" dirty="0"/>
              <a:t>“The diagnostic message is  stored in the buffer or it is retransmitted.”</a:t>
            </a:r>
          </a:p>
          <a:p>
            <a:pPr lvl="1"/>
            <a:r>
              <a:rPr lang="en-US" sz="1800" dirty="0"/>
              <a:t>“The diagnostic message is not stored in the buffer.”</a:t>
            </a:r>
          </a:p>
          <a:p>
            <a:pPr lvl="1"/>
            <a:r>
              <a:rPr lang="en-US" sz="1800" dirty="0"/>
              <a:t>“If the diagnostic message is stored in the buffer, then it is retransmitted.”</a:t>
            </a:r>
          </a:p>
          <a:p>
            <a:pPr>
              <a:buNone/>
            </a:pPr>
            <a:r>
              <a:rPr lang="en-US" sz="2000" b="1" dirty="0"/>
              <a:t>    Solution</a:t>
            </a:r>
            <a:r>
              <a:rPr lang="en-US" sz="2000" dirty="0"/>
              <a:t>: Let p denote “The diagnostic message is stored in the buffer.” Let q denote “The diagnostic message is retransmitted” The specification can be written as:</a:t>
            </a:r>
            <a:r>
              <a:rPr lang="en-US" sz="2000" dirty="0">
                <a:latin typeface="Cambria Math"/>
                <a:ea typeface="Cambria Math"/>
              </a:rPr>
              <a:t> p ∨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>
                <a:latin typeface="Cambria Math"/>
                <a:ea typeface="Cambria Math"/>
              </a:rPr>
              <a:t>,  ¬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p,</a:t>
            </a:r>
            <a:r>
              <a:rPr lang="en-US" sz="2000" dirty="0"/>
              <a:t>  </a:t>
            </a:r>
            <a:r>
              <a:rPr lang="en-US" sz="2000" i="1" dirty="0">
                <a:latin typeface="Cambria Math"/>
                <a:ea typeface="Cambria Math"/>
              </a:rPr>
              <a:t>p → q</a:t>
            </a:r>
            <a:r>
              <a:rPr lang="en-US" sz="2000" dirty="0"/>
              <a:t>.   When p is false and q is true all three statements are true. So the specification is consistent.</a:t>
            </a:r>
            <a:endParaRPr lang="en-US" dirty="0" smtClean="0"/>
          </a:p>
          <a:p>
            <a:pPr lvl="1"/>
            <a:r>
              <a:rPr lang="en-US" sz="1800" dirty="0"/>
              <a:t>What if “The diagnostic message is not retransmitted is added.” </a:t>
            </a:r>
          </a:p>
          <a:p>
            <a:pPr lvl="1">
              <a:buNone/>
            </a:pPr>
            <a:r>
              <a:rPr lang="en-US" sz="1800" dirty="0"/>
              <a:t>     </a:t>
            </a:r>
            <a:r>
              <a:rPr lang="en-US" sz="1800" b="1" dirty="0"/>
              <a:t>Solution</a:t>
            </a:r>
            <a:r>
              <a:rPr lang="en-US" sz="1800" dirty="0"/>
              <a:t>: Now we are adding </a:t>
            </a:r>
            <a:r>
              <a:rPr lang="en-US" sz="1800" dirty="0">
                <a:latin typeface="Cambria Math"/>
                <a:ea typeface="Cambria Math"/>
              </a:rPr>
              <a:t>¬</a:t>
            </a:r>
            <a:r>
              <a:rPr lang="en-US" sz="18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1800" dirty="0"/>
              <a:t> and there is no satisfying    assignment. So the specification is not consistent. </a:t>
            </a:r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24826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Logic Puzzles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An island has two kinds of inhabitants, </a:t>
            </a:r>
            <a:r>
              <a:rPr lang="en-US" sz="2000" i="1" dirty="0"/>
              <a:t>knights</a:t>
            </a:r>
            <a:r>
              <a:rPr lang="en-US" sz="2000" dirty="0"/>
              <a:t>, who always tell the truth, and </a:t>
            </a:r>
            <a:r>
              <a:rPr lang="en-US" sz="2000" i="1" dirty="0"/>
              <a:t>knaves</a:t>
            </a:r>
            <a:r>
              <a:rPr lang="en-US" sz="2000" dirty="0"/>
              <a:t>, who always lie. </a:t>
            </a:r>
          </a:p>
          <a:p>
            <a:r>
              <a:rPr lang="en-US" sz="2000" dirty="0"/>
              <a:t>You go to the island and meet A and B. </a:t>
            </a:r>
          </a:p>
          <a:p>
            <a:pPr lvl="1"/>
            <a:r>
              <a:rPr lang="en-US" sz="2000" dirty="0"/>
              <a:t>A says “B is a knight.”</a:t>
            </a:r>
          </a:p>
          <a:p>
            <a:pPr lvl="1"/>
            <a:r>
              <a:rPr lang="en-US" sz="2000" dirty="0"/>
              <a:t>B says “The two of us are of opposite types.”</a:t>
            </a:r>
          </a:p>
          <a:p>
            <a:pPr>
              <a:buNone/>
            </a:pPr>
            <a:r>
              <a:rPr lang="en-US" sz="2000" b="1" dirty="0"/>
              <a:t>    Example</a:t>
            </a:r>
            <a:r>
              <a:rPr lang="en-US" sz="2000" dirty="0"/>
              <a:t>: What are the types of A and B?</a:t>
            </a:r>
          </a:p>
          <a:p>
            <a:pPr>
              <a:buNone/>
            </a:pPr>
            <a:r>
              <a:rPr lang="en-US" sz="2000" b="1" dirty="0"/>
              <a:t>    Solution: </a:t>
            </a:r>
            <a:r>
              <a:rPr lang="en-US" sz="2000" dirty="0"/>
              <a:t>Let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/>
              <a:t> 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 be the statements that A is a knight and B is a knight, respectively. So, then </a:t>
            </a:r>
            <a:r>
              <a:rPr lang="en-US" sz="2000" i="1" dirty="0">
                <a:sym typeface="Symbol"/>
              </a:rPr>
              <a:t>p</a:t>
            </a:r>
            <a:r>
              <a:rPr lang="en-US" sz="2000" dirty="0">
                <a:sym typeface="Symbol"/>
              </a:rPr>
              <a:t> represents the proposition that A is a knave and </a:t>
            </a:r>
            <a:r>
              <a:rPr lang="en-US" sz="2000" i="1" dirty="0">
                <a:sym typeface="Symbol"/>
              </a:rPr>
              <a:t>q</a:t>
            </a:r>
            <a:r>
              <a:rPr lang="en-US" sz="2000" dirty="0">
                <a:sym typeface="Symbol"/>
              </a:rPr>
              <a:t> that B is a knave.</a:t>
            </a:r>
          </a:p>
          <a:p>
            <a:pPr lvl="1"/>
            <a:r>
              <a:rPr lang="en-US" sz="1800" dirty="0">
                <a:sym typeface="Symbol"/>
              </a:rPr>
              <a:t>If A is a knight, then </a:t>
            </a:r>
            <a:r>
              <a:rPr lang="en-US" sz="1800" i="1" dirty="0">
                <a:latin typeface="Cambria Math" pitchFamily="18" charset="0"/>
                <a:ea typeface="Cambria Math" pitchFamily="18" charset="0"/>
                <a:sym typeface="Symbol"/>
              </a:rPr>
              <a:t>p</a:t>
            </a:r>
            <a:r>
              <a:rPr lang="en-US" sz="1800" dirty="0">
                <a:sym typeface="Symbol"/>
              </a:rPr>
              <a:t>  is  true. Since knights tell the truth, </a:t>
            </a:r>
            <a:r>
              <a:rPr lang="en-US" sz="1800" i="1" dirty="0">
                <a:sym typeface="Symbol"/>
              </a:rPr>
              <a:t>q </a:t>
            </a:r>
            <a:r>
              <a:rPr lang="en-US" sz="1800" dirty="0">
                <a:sym typeface="Symbol"/>
              </a:rPr>
              <a:t>must also be true. Then (</a:t>
            </a:r>
            <a:r>
              <a:rPr lang="en-US" sz="1800" dirty="0">
                <a:latin typeface="Cambria Math"/>
                <a:ea typeface="Cambria Math"/>
              </a:rPr>
              <a:t>p ∧</a:t>
            </a:r>
            <a:r>
              <a:rPr lang="en-US" sz="1800" i="1" dirty="0">
                <a:sym typeface="Symbol"/>
              </a:rPr>
              <a:t>  </a:t>
            </a:r>
            <a:r>
              <a:rPr lang="en-US" sz="1800" dirty="0">
                <a:latin typeface="Cambria Math"/>
                <a:ea typeface="Cambria Math"/>
              </a:rPr>
              <a:t>q)∨ (</a:t>
            </a:r>
            <a:r>
              <a:rPr lang="en-US" sz="1800" i="1" dirty="0">
                <a:sym typeface="Symbol"/>
              </a:rPr>
              <a:t></a:t>
            </a:r>
            <a:r>
              <a:rPr lang="en-US" sz="1800" dirty="0">
                <a:latin typeface="Cambria Math"/>
                <a:ea typeface="Cambria Math"/>
              </a:rPr>
              <a:t> p ∧</a:t>
            </a:r>
            <a:r>
              <a:rPr lang="en-US" sz="1800" i="1" dirty="0">
                <a:sym typeface="Symbol"/>
              </a:rPr>
              <a:t> </a:t>
            </a:r>
            <a:r>
              <a:rPr lang="en-US" sz="1800" i="1" dirty="0">
                <a:latin typeface="Cambria Math" pitchFamily="18" charset="0"/>
                <a:ea typeface="Cambria Math" pitchFamily="18" charset="0"/>
              </a:rPr>
              <a:t>q) </a:t>
            </a:r>
            <a:r>
              <a:rPr lang="en-US" sz="1800" dirty="0">
                <a:ea typeface="Cambria Math" pitchFamily="18" charset="0"/>
              </a:rPr>
              <a:t>would have to be true, but it is not. So, A is not a knight and therefore </a:t>
            </a:r>
            <a:r>
              <a:rPr lang="en-US" sz="1800" i="1" dirty="0">
                <a:sym typeface="Symbol"/>
              </a:rPr>
              <a:t>p </a:t>
            </a:r>
            <a:r>
              <a:rPr lang="en-US" sz="1800" dirty="0">
                <a:sym typeface="Symbol"/>
              </a:rPr>
              <a:t>must be true</a:t>
            </a:r>
            <a:r>
              <a:rPr lang="en-US" sz="1800" i="1" dirty="0">
                <a:sym typeface="Symbol"/>
              </a:rPr>
              <a:t>.</a:t>
            </a:r>
          </a:p>
          <a:p>
            <a:pPr lvl="1"/>
            <a:r>
              <a:rPr lang="en-US" sz="1800" dirty="0">
                <a:sym typeface="Symbol"/>
              </a:rPr>
              <a:t>If A is a knave, then B must not be a knight since knaves always lie. So, then both </a:t>
            </a:r>
            <a:r>
              <a:rPr lang="en-US" sz="1800" i="1" dirty="0">
                <a:sym typeface="Symbol"/>
              </a:rPr>
              <a:t>p </a:t>
            </a:r>
            <a:r>
              <a:rPr lang="en-US" sz="1800" dirty="0">
                <a:sym typeface="Symbol"/>
              </a:rPr>
              <a:t>and</a:t>
            </a:r>
            <a:r>
              <a:rPr lang="en-US" sz="1800" i="1" dirty="0">
                <a:sym typeface="Symbol"/>
              </a:rPr>
              <a:t> q </a:t>
            </a:r>
            <a:r>
              <a:rPr lang="en-US" sz="1800" dirty="0">
                <a:sym typeface="Symbol"/>
              </a:rPr>
              <a:t>hold since both are knaves</a:t>
            </a:r>
            <a:r>
              <a:rPr lang="en-US" sz="1800" i="1" dirty="0">
                <a:sym typeface="Symbol"/>
              </a:rPr>
              <a:t>.</a:t>
            </a:r>
            <a:endParaRPr lang="en-US" sz="1800" dirty="0">
              <a:sym typeface="Symbol"/>
            </a:endParaRPr>
          </a:p>
          <a:p>
            <a:endParaRPr lang="en-US" dirty="0"/>
          </a:p>
        </p:txBody>
      </p:sp>
      <p:pic>
        <p:nvPicPr>
          <p:cNvPr id="4" name="Picture 3" descr="01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914400"/>
            <a:ext cx="874014" cy="1029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458200" y="1143000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Raymond </a:t>
            </a:r>
            <a:r>
              <a:rPr lang="en-US" dirty="0" err="1"/>
              <a:t>Smullyan</a:t>
            </a:r>
            <a:endParaRPr lang="en-US" dirty="0"/>
          </a:p>
          <a:p>
            <a:r>
              <a:rPr lang="en-US" dirty="0"/>
              <a:t>(Born 1919)</a:t>
            </a:r>
          </a:p>
        </p:txBody>
      </p:sp>
    </p:spTree>
    <p:extLst>
      <p:ext uri="{BB962C8B-B14F-4D97-AF65-F5344CB8AC3E}">
        <p14:creationId xmlns:p14="http://schemas.microsoft.com/office/powerpoint/2010/main" val="376768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p \vee q) \rightarrow \neg r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659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Symbol</vt:lpstr>
      <vt:lpstr>Office Theme</vt:lpstr>
      <vt:lpstr>Applications of Propositional Logic</vt:lpstr>
      <vt:lpstr>Applications of Propositional Logic: Summary</vt:lpstr>
      <vt:lpstr>Translating English Sentences</vt:lpstr>
      <vt:lpstr>Example</vt:lpstr>
      <vt:lpstr>System Specifications</vt:lpstr>
      <vt:lpstr>Consistent System Specifications</vt:lpstr>
      <vt:lpstr>Logic Puzzles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22</cp:revision>
  <dcterms:created xsi:type="dcterms:W3CDTF">2021-01-03T18:25:44Z</dcterms:created>
  <dcterms:modified xsi:type="dcterms:W3CDTF">2021-02-06T23:32:13Z</dcterms:modified>
</cp:coreProperties>
</file>