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4" r:id="rId2"/>
    <p:sldId id="305" r:id="rId3"/>
    <p:sldId id="306" r:id="rId4"/>
    <p:sldId id="307" r:id="rId5"/>
    <p:sldId id="308" r:id="rId6"/>
    <p:sldId id="331" r:id="rId7"/>
    <p:sldId id="328" r:id="rId8"/>
    <p:sldId id="336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41" r:id="rId17"/>
    <p:sldId id="316" r:id="rId18"/>
    <p:sldId id="317" r:id="rId19"/>
    <p:sldId id="318" r:id="rId20"/>
    <p:sldId id="319" r:id="rId21"/>
    <p:sldId id="320" r:id="rId22"/>
    <p:sldId id="321" r:id="rId23"/>
    <p:sldId id="339" r:id="rId24"/>
    <p:sldId id="340" r:id="rId2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1200" dirty="0" smtClean="0">
                <a:latin typeface="Cambria Math"/>
                <a:ea typeface="Cambria Math"/>
              </a:rPr>
              <a:t>∨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sym typeface="Wingdings" panose="05000000000000000000" pitchFamily="2" charset="2"/>
              </a:rPr>
              <a:t> </a:t>
            </a:r>
            <a:r>
              <a:rPr lang="en-US" sz="1200" i="1" dirty="0" smtClean="0">
                <a:latin typeface="Cambria Math"/>
                <a:ea typeface="Cambria Math"/>
              </a:rPr>
              <a:t>¬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sym typeface="Wingdings" panose="05000000000000000000" pitchFamily="2" charset="2"/>
              </a:rPr>
              <a:t>g</a:t>
            </a:r>
            <a:endParaRPr lang="lv-LV" sz="1200" i="1" dirty="0" smtClean="0">
              <a:latin typeface="Cambria Math" pitchFamily="18" charset="0"/>
              <a:ea typeface="Cambria Math" pitchFamily="18" charset="0"/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⊕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Wingdings" panose="05000000000000000000" pitchFamily="2" charset="2"/>
              </a:rPr>
              <a:t> </a:t>
            </a:r>
            <a:r>
              <a:rPr lang="en-US" i="1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Wingdings" panose="05000000000000000000" pitchFamily="2" charset="2"/>
              </a:rPr>
              <a:t>g</a:t>
            </a:r>
            <a:endParaRPr lang="en-US" dirty="0" smtClean="0"/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141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6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13.xml"/><Relationship Id="rId16" Type="http://schemas.openxmlformats.org/officeDocument/2006/relationships/image" Target="../media/image19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4.png"/><Relationship Id="rId5" Type="http://schemas.openxmlformats.org/officeDocument/2006/relationships/tags" Target="../tags/tag16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2.xml"/><Relationship Id="rId7" Type="http://schemas.openxmlformats.org/officeDocument/2006/relationships/image" Target="../media/image2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2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3.xml"/><Relationship Id="rId7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41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r.lv/2019/11/22/nebija-nekadas-atvadu-tiksanas-nek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crativ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4.xml"/><Relationship Id="rId16" Type="http://schemas.openxmlformats.org/officeDocument/2006/relationships/image" Target="../media/image9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4.png"/><Relationship Id="rId5" Type="http://schemas.openxmlformats.org/officeDocument/2006/relationships/tags" Target="../tags/tag7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Propositional Equivalences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Logical Equivalences (</a:t>
            </a:r>
            <a:r>
              <a:rPr lang="en-US" i="1" dirty="0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Commutative Laws:                              ,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Associative Laws: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Distributive Laws: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Absorption Laws: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410200" y="2057400"/>
            <a:ext cx="2105978" cy="30003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8001000" y="2057400"/>
            <a:ext cx="2105978" cy="30003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334001" y="3352801"/>
            <a:ext cx="3823335" cy="38290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5334001" y="2895601"/>
            <a:ext cx="3823335" cy="382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2" y="4038601"/>
            <a:ext cx="5026343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5257801" y="4648201"/>
            <a:ext cx="5026343" cy="382905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5257801" y="5334001"/>
            <a:ext cx="2408873" cy="38290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924801" y="5334001"/>
            <a:ext cx="240887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Logical Equivalences</a:t>
            </a:r>
            <a:endParaRPr lang="en-US" dirty="0"/>
          </a:p>
        </p:txBody>
      </p:sp>
      <p:pic>
        <p:nvPicPr>
          <p:cNvPr id="4" name="Content Placeholder 3" descr="table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5327" y="1436253"/>
            <a:ext cx="4227946" cy="4509809"/>
          </a:xfrm>
        </p:spPr>
      </p:pic>
      <p:pic>
        <p:nvPicPr>
          <p:cNvPr id="5" name="Picture 4" descr="table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9909" y="1442100"/>
            <a:ext cx="3753550" cy="31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New Logical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show that two expressions are logically equivalent by developing a series of logically equivalent statements.</a:t>
            </a:r>
          </a:p>
          <a:p>
            <a:r>
              <a:rPr lang="en-US" dirty="0" smtClean="0"/>
              <a:t>To prove that                 we produce a series of equivalences beginning with A and ending with B.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Keep in mind that whenever a proposition (represented by a propositional variable) occurs in the equivalences listed earlier, it may be replaced by an arbitrarily complex compound proposition.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59728" y="2687782"/>
            <a:ext cx="890588" cy="228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53001" y="3429002"/>
            <a:ext cx="992981" cy="27622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953000" y="4114800"/>
            <a:ext cx="1062038" cy="278606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410201" y="3733801"/>
            <a:ext cx="35719" cy="2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Proofs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Show that                               </a:t>
            </a:r>
          </a:p>
          <a:p>
            <a:pPr>
              <a:buNone/>
            </a:pPr>
            <a:r>
              <a:rPr lang="en-US" dirty="0" smtClean="0"/>
              <a:t>            is logically equivalent to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57402" y="3429000"/>
            <a:ext cx="8338185" cy="238125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181601" y="1981201"/>
            <a:ext cx="2451735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781800" y="2514601"/>
            <a:ext cx="1271588" cy="3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Equivalence Proofs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Show that                               </a:t>
            </a:r>
          </a:p>
          <a:p>
            <a:pPr>
              <a:buNone/>
            </a:pPr>
            <a:r>
              <a:rPr lang="en-US" dirty="0" smtClean="0"/>
              <a:t>            is a tautology.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4" y="3429000"/>
            <a:ext cx="8010525" cy="206692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181600" y="1981201"/>
            <a:ext cx="2700338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Normal Form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098"/>
            <a:ext cx="10515600" cy="4351338"/>
          </a:xfrm>
        </p:spPr>
        <p:txBody>
          <a:bodyPr/>
          <a:lstStyle/>
          <a:p>
            <a:r>
              <a:rPr lang="en-US" dirty="0" smtClean="0"/>
              <a:t>A propositional formula is in </a:t>
            </a:r>
            <a:r>
              <a:rPr lang="en-US" i="1" dirty="0" smtClean="0"/>
              <a:t>disjunctive normal form </a:t>
            </a:r>
            <a:r>
              <a:rPr lang="en-US" dirty="0" smtClean="0"/>
              <a:t>if it consists of a disjunction  of (1, … ,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disjuncts</a:t>
            </a:r>
            <a:r>
              <a:rPr lang="en-US" dirty="0" smtClean="0"/>
              <a:t> where each </a:t>
            </a:r>
            <a:r>
              <a:rPr lang="en-US" dirty="0" err="1" smtClean="0"/>
              <a:t>disjunct</a:t>
            </a:r>
            <a:r>
              <a:rPr lang="en-US" dirty="0" smtClean="0"/>
              <a:t> consists of a conjunction of (1, …, </a:t>
            </a:r>
            <a:r>
              <a:rPr lang="en-US" i="1" dirty="0" smtClean="0"/>
              <a:t>m</a:t>
            </a:r>
            <a:r>
              <a:rPr lang="en-US" dirty="0" smtClean="0"/>
              <a:t>) atomic formulas or the negation of an atomic formula.</a:t>
            </a:r>
          </a:p>
          <a:p>
            <a:pPr lvl="1"/>
            <a:r>
              <a:rPr lang="en-US" dirty="0" smtClean="0"/>
              <a:t>Yes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 smtClean="0"/>
              <a:t>Disjunctive Normal Form is important for the circuit design methods discussed in Chapter 12.</a:t>
            </a: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761674" y="3401292"/>
            <a:ext cx="303752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49418" y="4221020"/>
            <a:ext cx="1680210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An Example of Building a DNF and CNF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825625"/>
            <a:ext cx="8017633" cy="41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Normal Form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 every compound proposition can be put in disjunctive normal form.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Construct the truth table for the proposition. Then an equivalent proposition is the disjunction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disjuncts</a:t>
            </a:r>
            <a:r>
              <a:rPr lang="en-US" dirty="0" smtClean="0"/>
              <a:t> (where </a:t>
            </a:r>
            <a:r>
              <a:rPr lang="en-US" i="1" dirty="0" smtClean="0"/>
              <a:t>n</a:t>
            </a:r>
            <a:r>
              <a:rPr lang="en-US" dirty="0" smtClean="0"/>
              <a:t> is the number of rows for which the formula evaluates to </a:t>
            </a:r>
            <a:r>
              <a:rPr lang="en-US" b="1" dirty="0" smtClean="0"/>
              <a:t>T)</a:t>
            </a:r>
            <a:r>
              <a:rPr lang="en-US" dirty="0" smtClean="0"/>
              <a:t>. Each </a:t>
            </a:r>
            <a:r>
              <a:rPr lang="en-US" dirty="0" err="1" smtClean="0"/>
              <a:t>disjunct</a:t>
            </a:r>
            <a:r>
              <a:rPr lang="en-US" dirty="0" smtClean="0"/>
              <a:t> has m conjuncts where </a:t>
            </a:r>
            <a:r>
              <a:rPr lang="en-US" i="1" dirty="0" smtClean="0"/>
              <a:t>m</a:t>
            </a:r>
            <a:r>
              <a:rPr lang="en-US" dirty="0" smtClean="0"/>
              <a:t> is the number of distinct propositional variables. Each conjunct includes the positive form of the propositional variable if the variable is assigned </a:t>
            </a:r>
            <a:r>
              <a:rPr lang="en-US" b="1" dirty="0" smtClean="0"/>
              <a:t>T </a:t>
            </a:r>
            <a:r>
              <a:rPr lang="en-US" dirty="0" smtClean="0"/>
              <a:t>in that row and the negated form if the variable is assigned </a:t>
            </a:r>
            <a:r>
              <a:rPr lang="en-US" b="1" dirty="0" smtClean="0"/>
              <a:t>F</a:t>
            </a:r>
            <a:r>
              <a:rPr lang="en-US" dirty="0" smtClean="0"/>
              <a:t> in that row.  This proposition is in  disjunctive normal from.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Normal Form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Find the Disjunctive Normal Form (DNF) of </a:t>
            </a:r>
          </a:p>
          <a:p>
            <a:pPr>
              <a:buNone/>
            </a:pPr>
            <a:r>
              <a:rPr lang="en-US" dirty="0" smtClean="0"/>
              <a:t>               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∨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)→¬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This proposition is true when </a:t>
            </a:r>
            <a:r>
              <a:rPr lang="en-US" i="1" dirty="0" smtClean="0"/>
              <a:t>r</a:t>
            </a:r>
            <a:r>
              <a:rPr lang="en-US" dirty="0" smtClean="0"/>
              <a:t> is false or when both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are false.</a:t>
            </a:r>
          </a:p>
          <a:p>
            <a:pPr>
              <a:buNone/>
            </a:pPr>
            <a:r>
              <a:rPr lang="en-US" dirty="0" smtClean="0"/>
              <a:t>                   (</a:t>
            </a:r>
            <a:r>
              <a:rPr lang="en-US" dirty="0" smtClean="0">
                <a:latin typeface="Cambria Math"/>
                <a:ea typeface="Cambria Math"/>
              </a:rPr>
              <a:t>¬ 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 ¬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∨ ¬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574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Conjunctive Normal Form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compound proposition is in </a:t>
            </a:r>
            <a:r>
              <a:rPr lang="en-US" i="1" dirty="0" smtClean="0"/>
              <a:t>Conjunctive Normal Form </a:t>
            </a:r>
            <a:r>
              <a:rPr lang="en-US" dirty="0" smtClean="0"/>
              <a:t>(CNF) if it is a conjunction of disjunctions.</a:t>
            </a:r>
          </a:p>
          <a:p>
            <a:r>
              <a:rPr lang="en-US" dirty="0" smtClean="0"/>
              <a:t>Every proposition can be put in an equivalent CNF.</a:t>
            </a:r>
          </a:p>
          <a:p>
            <a:r>
              <a:rPr lang="en-US" dirty="0" smtClean="0"/>
              <a:t>Conjunctive Normal Form (CNF) can be obtained by eliminating implications, moving negation inwards and using the distributive  and associative laws.</a:t>
            </a:r>
          </a:p>
          <a:p>
            <a:r>
              <a:rPr lang="en-US" dirty="0" smtClean="0"/>
              <a:t>Important in resolution theorem proving used in artificial Intelligence (AI).</a:t>
            </a:r>
          </a:p>
          <a:p>
            <a:r>
              <a:rPr lang="en-US" dirty="0" smtClean="0"/>
              <a:t>A  compound proposition can be put in conjunctive normal form through repeated application of the logical equivalences covered earlier.</a:t>
            </a:r>
          </a:p>
        </p:txBody>
      </p:sp>
    </p:spTree>
    <p:extLst>
      <p:ext uri="{BB962C8B-B14F-4D97-AF65-F5344CB8AC3E}">
        <p14:creationId xmlns:p14="http://schemas.microsoft.com/office/powerpoint/2010/main" val="5498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Tautologies, Contradictions, and Contingencies. </a:t>
            </a:r>
          </a:p>
          <a:p>
            <a:r>
              <a:rPr lang="en-US" dirty="0" smtClean="0"/>
              <a:t>Logical Equivalence</a:t>
            </a:r>
          </a:p>
          <a:p>
            <a:pPr lvl="1"/>
            <a:r>
              <a:rPr lang="en-US" dirty="0" smtClean="0"/>
              <a:t>Important Logical Equivalences</a:t>
            </a:r>
          </a:p>
          <a:p>
            <a:pPr lvl="1"/>
            <a:r>
              <a:rPr lang="en-US" dirty="0" smtClean="0"/>
              <a:t>Showing Logical Equivalence</a:t>
            </a:r>
          </a:p>
          <a:p>
            <a:r>
              <a:rPr lang="en-US" dirty="0" smtClean="0"/>
              <a:t>Normal Forms (</a:t>
            </a:r>
            <a:r>
              <a:rPr lang="en-US" i="1" dirty="0" smtClean="0"/>
              <a:t>optional, covered in exercises in text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Disjunctive Normal Form</a:t>
            </a:r>
          </a:p>
          <a:p>
            <a:pPr lvl="1"/>
            <a:r>
              <a:rPr lang="en-US" dirty="0" smtClean="0"/>
              <a:t>Conjunctive Normal Form</a:t>
            </a:r>
          </a:p>
          <a:p>
            <a:r>
              <a:rPr lang="en-US" dirty="0" smtClean="0"/>
              <a:t>Propositional </a:t>
            </a:r>
            <a:r>
              <a:rPr lang="en-US" dirty="0" err="1" smtClean="0"/>
              <a:t>Satisfiability</a:t>
            </a:r>
            <a:endParaRPr lang="en-US" dirty="0" smtClean="0"/>
          </a:p>
          <a:p>
            <a:pPr lvl="1"/>
            <a:r>
              <a:rPr lang="en-US" dirty="0" smtClean="0"/>
              <a:t>Sudoku Example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Conjunctive Normal Form (optional)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   Put the following into CNF: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Eliminate implication signs:</a:t>
            </a:r>
          </a:p>
          <a:p>
            <a:pPr marL="880110" lvl="1" indent="-514350">
              <a:buNone/>
            </a:pPr>
            <a:endParaRPr lang="en-US" dirty="0" smtClean="0"/>
          </a:p>
          <a:p>
            <a:pPr marL="880110" lvl="1" indent="-514350">
              <a:buFont typeface="+mj-lt"/>
              <a:buAutoNum type="arabicPeriod" startAt="2"/>
            </a:pPr>
            <a:r>
              <a:rPr lang="en-US" dirty="0" smtClean="0"/>
              <a:t>Move negation inwards; eliminate double negation:</a:t>
            </a:r>
          </a:p>
          <a:p>
            <a:pPr marL="880110" lvl="1" indent="-514350">
              <a:buNone/>
            </a:pPr>
            <a:endParaRPr lang="en-US" dirty="0" smtClean="0"/>
          </a:p>
          <a:p>
            <a:pPr marL="880110" lvl="1" indent="-514350">
              <a:buFont typeface="+mj-lt"/>
              <a:buAutoNum type="arabicPeriod" startAt="3"/>
            </a:pPr>
            <a:r>
              <a:rPr lang="en-US" dirty="0" smtClean="0"/>
              <a:t>Convert to CNF using associative/distributive laws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pic>
        <p:nvPicPr>
          <p:cNvPr id="6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638801" y="2362201"/>
            <a:ext cx="313753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985737" y="3669983"/>
            <a:ext cx="330612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692237" y="4501039"/>
            <a:ext cx="3037523" cy="38290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627581" y="5420520"/>
            <a:ext cx="4506278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compound proposition is </a:t>
            </a:r>
            <a:r>
              <a:rPr lang="en-US" i="1" dirty="0" err="1" smtClean="0"/>
              <a:t>satisfiable</a:t>
            </a:r>
            <a:r>
              <a:rPr lang="en-US" b="1" dirty="0" smtClean="0"/>
              <a:t> </a:t>
            </a:r>
            <a:r>
              <a:rPr lang="en-US" dirty="0" smtClean="0"/>
              <a:t>if there is an assignment of truth values to its variables that make it true. When no such assignments exist, the compound proposition is </a:t>
            </a:r>
            <a:r>
              <a:rPr lang="en-US" i="1" dirty="0" err="1" smtClean="0"/>
              <a:t>unsatisfiable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compound proposition is </a:t>
            </a:r>
            <a:r>
              <a:rPr lang="en-US" dirty="0" err="1" smtClean="0"/>
              <a:t>unsatisfiable</a:t>
            </a:r>
            <a:r>
              <a:rPr lang="en-US" dirty="0" smtClean="0"/>
              <a:t> if and only if its negation is a tautology.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on Propositional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the </a:t>
            </a:r>
            <a:r>
              <a:rPr lang="en-US" dirty="0" err="1" smtClean="0"/>
              <a:t>satisfiability</a:t>
            </a:r>
            <a:r>
              <a:rPr lang="en-US" dirty="0" smtClean="0"/>
              <a:t> of the following compound propositions: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  <a:r>
              <a:rPr lang="en-US" dirty="0" err="1" smtClean="0"/>
              <a:t>Satisfiable</a:t>
            </a:r>
            <a:r>
              <a:rPr lang="en-US" dirty="0" smtClean="0"/>
              <a:t>. Assign </a:t>
            </a:r>
            <a:r>
              <a:rPr lang="en-US" b="1" dirty="0" smtClean="0"/>
              <a:t>T</a:t>
            </a:r>
            <a:r>
              <a:rPr lang="en-US" dirty="0" smtClean="0"/>
              <a:t>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p, q, </a:t>
            </a:r>
            <a:r>
              <a:rPr lang="en-US" dirty="0" smtClean="0"/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Solution:</a:t>
            </a:r>
            <a:r>
              <a:rPr lang="en-US" dirty="0" smtClean="0"/>
              <a:t> </a:t>
            </a:r>
            <a:r>
              <a:rPr lang="en-US" dirty="0" err="1" smtClean="0"/>
              <a:t>Satisfiable</a:t>
            </a:r>
            <a:r>
              <a:rPr lang="en-US" dirty="0" smtClean="0"/>
              <a:t>. Assign </a:t>
            </a:r>
            <a:r>
              <a:rPr lang="en-US" b="1" dirty="0" smtClean="0"/>
              <a:t>T</a:t>
            </a:r>
            <a:r>
              <a:rPr lang="en-US" dirty="0" smtClean="0"/>
              <a:t>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and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to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smtClean="0"/>
              <a:t>   Solution</a:t>
            </a:r>
            <a:r>
              <a:rPr lang="en-US" b="1" dirty="0" smtClean="0"/>
              <a:t>:  </a:t>
            </a:r>
            <a:r>
              <a:rPr lang="en-US" dirty="0" smtClean="0"/>
              <a:t>Not </a:t>
            </a:r>
            <a:r>
              <a:rPr lang="en-US" dirty="0" err="1" smtClean="0"/>
              <a:t>satisfiable</a:t>
            </a:r>
            <a:r>
              <a:rPr lang="en-US" dirty="0" smtClean="0"/>
              <a:t>. Check each possible assignment of truth values to the propositional variables and none will make the proposition true.</a:t>
            </a:r>
            <a:endParaRPr lang="en-US" b="1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29001" y="2590801"/>
            <a:ext cx="4794885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429001" y="3505201"/>
            <a:ext cx="44977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133601" y="4648200"/>
            <a:ext cx="8155781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 Logical Puzzle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private club has the following </a:t>
            </a:r>
            <a:r>
              <a:rPr lang="en-US" dirty="0" smtClean="0"/>
              <a:t>rules:</a:t>
            </a:r>
            <a:endParaRPr lang="lv-LV" dirty="0" smtClean="0"/>
          </a:p>
          <a:p>
            <a:r>
              <a:rPr lang="en-US" dirty="0" smtClean="0"/>
              <a:t>Every </a:t>
            </a:r>
            <a:r>
              <a:rPr lang="en-US" dirty="0"/>
              <a:t>non-Scottish member wears red socks.</a:t>
            </a:r>
          </a:p>
          <a:p>
            <a:r>
              <a:rPr lang="en-US" dirty="0"/>
              <a:t>Every member wears a kilt or does not wear red socks.</a:t>
            </a:r>
          </a:p>
          <a:p>
            <a:r>
              <a:rPr lang="en-US" dirty="0"/>
              <a:t>The married members do not go out on Sunday.</a:t>
            </a:r>
          </a:p>
          <a:p>
            <a:r>
              <a:rPr lang="en-US" dirty="0"/>
              <a:t>A member goes out on Sunday if and only if he is Scottish.</a:t>
            </a:r>
          </a:p>
          <a:p>
            <a:r>
              <a:rPr lang="en-US" dirty="0"/>
              <a:t>Every member who wears a kilt is Scottish and married.</a:t>
            </a:r>
          </a:p>
          <a:p>
            <a:r>
              <a:rPr lang="en-US" dirty="0"/>
              <a:t>Every Scottish member wears a kilt.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2204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 Logical </a:t>
            </a:r>
            <a:r>
              <a:rPr lang="lv-LV" dirty="0" smtClean="0"/>
              <a:t>Puzzle – Continued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b="1" dirty="0" smtClean="0"/>
              <a:t>Problem:</a:t>
            </a:r>
            <a:r>
              <a:rPr lang="lv-LV" dirty="0" smtClean="0"/>
              <a:t> Assign truth values (T or F) to all the variables to make all the rules/hypotheses true. </a:t>
            </a:r>
          </a:p>
          <a:p>
            <a:pPr marL="0" indent="0">
              <a:buNone/>
            </a:pPr>
            <a:r>
              <a:rPr lang="lv-LV" dirty="0" smtClean="0"/>
              <a:t>Hypothesis</a:t>
            </a:r>
            <a:r>
              <a:rPr lang="lv-LV" dirty="0"/>
              <a:t> rule1 : </a:t>
            </a:r>
            <a:r>
              <a:rPr lang="en-US" dirty="0">
                <a:latin typeface="Cambria Math"/>
                <a:ea typeface="Cambria Math"/>
              </a:rPr>
              <a:t>¬ </a:t>
            </a:r>
            <a:r>
              <a:rPr lang="lv-LV" dirty="0" smtClean="0"/>
              <a:t>Scottish</a:t>
            </a:r>
            <a:r>
              <a:rPr lang="lv-LV" dirty="0"/>
              <a:t> -&gt; RedSocks.</a:t>
            </a:r>
            <a:br>
              <a:rPr lang="lv-LV" dirty="0"/>
            </a:br>
            <a:r>
              <a:rPr lang="lv-LV" dirty="0"/>
              <a:t>Hypothesis rule2 : WearKilt \/ </a:t>
            </a:r>
            <a:r>
              <a:rPr lang="en-US" dirty="0">
                <a:latin typeface="Cambria Math"/>
                <a:ea typeface="Cambria Math"/>
              </a:rPr>
              <a:t>¬ </a:t>
            </a:r>
            <a:r>
              <a:rPr lang="lv-LV" dirty="0" smtClean="0"/>
              <a:t>RedSocks</a:t>
            </a:r>
            <a:r>
              <a:rPr lang="lv-LV" dirty="0"/>
              <a:t>.</a:t>
            </a:r>
            <a:br>
              <a:rPr lang="lv-LV" dirty="0"/>
            </a:br>
            <a:r>
              <a:rPr lang="lv-LV" dirty="0"/>
              <a:t>Hypothesis rule3 : Married -&gt; </a:t>
            </a:r>
            <a:r>
              <a:rPr lang="en-US" dirty="0">
                <a:latin typeface="Cambria Math"/>
                <a:ea typeface="Cambria Math"/>
              </a:rPr>
              <a:t>¬ </a:t>
            </a:r>
            <a:r>
              <a:rPr lang="lv-LV" dirty="0" smtClean="0">
                <a:latin typeface="Cambria Math"/>
                <a:ea typeface="Cambria Math"/>
              </a:rPr>
              <a:t> </a:t>
            </a:r>
            <a:r>
              <a:rPr lang="lv-LV" dirty="0" smtClean="0"/>
              <a:t>GoOutSunday</a:t>
            </a:r>
            <a:r>
              <a:rPr lang="lv-LV" dirty="0"/>
              <a:t>.</a:t>
            </a:r>
            <a:br>
              <a:rPr lang="lv-LV" dirty="0"/>
            </a:br>
            <a:r>
              <a:rPr lang="lv-LV" dirty="0"/>
              <a:t>Hypothesis rule4 : GoOutSunday </a:t>
            </a:r>
            <a:r>
              <a:rPr lang="lv-LV" dirty="0" smtClean="0"/>
              <a:t> &lt;-&gt;</a:t>
            </a:r>
            <a:r>
              <a:rPr lang="lv-LV" dirty="0"/>
              <a:t> </a:t>
            </a:r>
            <a:r>
              <a:rPr lang="lv-LV" dirty="0" smtClean="0"/>
              <a:t> Scottish</a:t>
            </a:r>
            <a:r>
              <a:rPr lang="lv-LV" dirty="0"/>
              <a:t>.</a:t>
            </a:r>
            <a:br>
              <a:rPr lang="lv-LV" dirty="0"/>
            </a:br>
            <a:r>
              <a:rPr lang="lv-LV" dirty="0"/>
              <a:t>Hypothesis rule5 : WearKilt -&gt; Scottish /\ Married.</a:t>
            </a:r>
            <a:br>
              <a:rPr lang="lv-LV" dirty="0"/>
            </a:br>
            <a:r>
              <a:rPr lang="lv-LV" dirty="0"/>
              <a:t>Hypothesis rule6 : Scottish -&gt; WearKilt</a:t>
            </a:r>
            <a:r>
              <a:rPr lang="lv-LV" dirty="0" smtClean="0"/>
              <a:t>.</a:t>
            </a:r>
          </a:p>
          <a:p>
            <a:pPr marL="0" indent="0">
              <a:buNone/>
            </a:pPr>
            <a:r>
              <a:rPr lang="lv-LV" dirty="0"/>
              <a:t/>
            </a:r>
            <a:br>
              <a:rPr lang="lv-LV" dirty="0"/>
            </a:br>
            <a:r>
              <a:rPr lang="lv-LV" dirty="0" smtClean="0"/>
              <a:t>In other words, it is satisfiablity for this formula:</a:t>
            </a:r>
          </a:p>
          <a:p>
            <a:pPr marL="0" indent="0">
              <a:buNone/>
            </a:pPr>
            <a:r>
              <a:rPr lang="lv-LV" dirty="0" smtClean="0"/>
              <a:t>rule1 /\ rule2 </a:t>
            </a:r>
            <a:r>
              <a:rPr lang="lv-LV" dirty="0"/>
              <a:t>/\ </a:t>
            </a:r>
            <a:r>
              <a:rPr lang="lv-LV" dirty="0" smtClean="0"/>
              <a:t>rule3 </a:t>
            </a:r>
            <a:r>
              <a:rPr lang="lv-LV" dirty="0"/>
              <a:t>/\ </a:t>
            </a:r>
            <a:r>
              <a:rPr lang="lv-LV" dirty="0" smtClean="0"/>
              <a:t>rule4 </a:t>
            </a:r>
            <a:r>
              <a:rPr lang="lv-LV" dirty="0"/>
              <a:t>/\ </a:t>
            </a:r>
            <a:r>
              <a:rPr lang="lv-LV" dirty="0" smtClean="0"/>
              <a:t>rule5 </a:t>
            </a:r>
            <a:r>
              <a:rPr lang="lv-LV" dirty="0"/>
              <a:t>/\ </a:t>
            </a:r>
            <a:r>
              <a:rPr lang="lv-LV" dirty="0" smtClean="0"/>
              <a:t>rule6 </a:t>
            </a: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7538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Tautologies, Contradictions, and Contingencies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 tautology is a proposition which is always true.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∨¬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 </a:t>
            </a:r>
            <a:r>
              <a:rPr lang="en-US" i="1" dirty="0" smtClean="0"/>
              <a:t>contradiction</a:t>
            </a:r>
            <a:r>
              <a:rPr lang="en-US" dirty="0" smtClean="0"/>
              <a:t> is a proposition which is always false.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A  </a:t>
            </a:r>
            <a:r>
              <a:rPr lang="en-US" i="1" dirty="0" smtClean="0"/>
              <a:t>contingency</a:t>
            </a:r>
            <a:r>
              <a:rPr lang="en-US" dirty="0" smtClean="0"/>
              <a:t> is a proposition which is neither a tautology nor a contradiction, such as  </a:t>
            </a:r>
            <a:r>
              <a:rPr lang="en-US" i="1" dirty="0" smtClean="0"/>
              <a:t>p</a:t>
            </a:r>
          </a:p>
          <a:p>
            <a:pPr>
              <a:buNone/>
            </a:pPr>
            <a:r>
              <a:rPr lang="en-US" dirty="0" smtClean="0"/>
              <a:t>  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21889" y="9548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00400" y="495300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∨¬</a:t>
                      </a: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∧¬</a:t>
                      </a: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12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37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4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Equivalent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2000" dirty="0"/>
              <a:t>Two compound propositions p and q are logically equivalent if  </a:t>
            </a:r>
            <a:r>
              <a:rPr lang="en-US" sz="2000" i="1" dirty="0" err="1">
                <a:latin typeface="Cambria Math" pitchFamily="18" charset="0"/>
                <a:ea typeface="Cambria Math" pitchFamily="18" charset="0"/>
              </a:rPr>
              <a:t>p↔q</a:t>
            </a:r>
            <a:r>
              <a:rPr lang="en-US" sz="2000" dirty="0"/>
              <a:t>  is a tautology.</a:t>
            </a:r>
          </a:p>
          <a:p>
            <a:pPr marL="514350" indent="-514350"/>
            <a:r>
              <a:rPr lang="en-US" sz="2000" dirty="0"/>
              <a:t>We write this as </a:t>
            </a:r>
            <a:r>
              <a:rPr lang="en-US" sz="2000" i="1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i="1" dirty="0" err="1">
                <a:latin typeface="Cambria Math"/>
                <a:ea typeface="Cambria Math"/>
              </a:rPr>
              <a:t>⇔</a:t>
            </a:r>
            <a:r>
              <a:rPr lang="en-US" sz="2000" i="1" dirty="0" err="1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/>
              <a:t>   or as </a:t>
            </a:r>
            <a:r>
              <a:rPr lang="en-US" sz="2000" i="1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i="1" dirty="0" err="1">
                <a:latin typeface="Cambria Math"/>
                <a:ea typeface="Cambria Math"/>
              </a:rPr>
              <a:t>≡</a:t>
            </a:r>
            <a:r>
              <a:rPr lang="en-US" sz="2000" i="1" dirty="0" err="1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/>
              <a:t> where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/>
              <a:t> are compound propositions.</a:t>
            </a:r>
          </a:p>
          <a:p>
            <a:pPr marL="514350" indent="-514350"/>
            <a:r>
              <a:rPr lang="en-US" sz="2000" dirty="0"/>
              <a:t>Two compound propositions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/>
              <a:t> are equivalent if and only if the columns in a truth table giving their truth values agree.</a:t>
            </a:r>
          </a:p>
          <a:p>
            <a:pPr marL="514350" indent="-514350"/>
            <a:r>
              <a:rPr lang="en-US" sz="2000" dirty="0"/>
              <a:t>This truth table </a:t>
            </a:r>
            <a:r>
              <a:rPr lang="en-US" sz="2000"/>
              <a:t>shows that </a:t>
            </a:r>
            <a:r>
              <a:rPr lang="en-US" sz="2000" dirty="0">
                <a:latin typeface="Cambria Math"/>
                <a:ea typeface="Cambria Math"/>
              </a:rPr>
              <a:t>¬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000" dirty="0">
                <a:latin typeface="Cambria Math"/>
                <a:ea typeface="Cambria Math"/>
              </a:rPr>
              <a:t>∨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  </a:t>
            </a:r>
            <a:r>
              <a:rPr lang="en-US" sz="2000" dirty="0">
                <a:ea typeface="Cambria Math" pitchFamily="18" charset="0"/>
              </a:rPr>
              <a:t>is equivalent to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000" i="1" dirty="0">
                <a:latin typeface="Cambria Math"/>
                <a:ea typeface="Cambria Math"/>
              </a:rPr>
              <a:t>→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q.</a:t>
            </a:r>
            <a:endParaRPr lang="en-US" sz="2000" dirty="0"/>
          </a:p>
          <a:p>
            <a:pPr marL="514350" indent="-514350"/>
            <a:endParaRPr lang="en-US" sz="2000" dirty="0"/>
          </a:p>
          <a:p>
            <a:pPr marL="514350" indent="-514350"/>
            <a:endParaRPr lang="en-US" sz="20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2971801" y="4495800"/>
          <a:ext cx="6248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sz="1800" i="0" dirty="0" smtClean="0">
                          <a:latin typeface="Cambria Math"/>
                          <a:ea typeface="Cambria Math"/>
                        </a:rPr>
                        <a:t>∨ </a:t>
                      </a: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1800" i="1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Morgan’s Laws</a:t>
            </a:r>
            <a:endParaRPr lang="en-US" dirty="0"/>
          </a:p>
        </p:txBody>
      </p:sp>
      <p:pic>
        <p:nvPicPr>
          <p:cNvPr id="4" name="Content Placeholder 3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810000" y="1905001"/>
            <a:ext cx="3123248" cy="382905"/>
          </a:xfr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810000" y="2590801"/>
            <a:ext cx="3123248" cy="382905"/>
          </a:xfrm>
          <a:prstGeom prst="rect">
            <a:avLst/>
          </a:prstGeom>
        </p:spPr>
      </p:pic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1752601" y="4419600"/>
          <a:ext cx="8610601" cy="20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b="0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b="0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(</a:t>
                      </a:r>
                      <a:r>
                        <a:rPr lang="en-US" b="0" i="1" dirty="0" err="1" smtClean="0">
                          <a:latin typeface="+mn-lt"/>
                          <a:ea typeface="Cambria Math" pitchFamily="18" charset="0"/>
                        </a:rPr>
                        <a:t>p</a:t>
                      </a:r>
                      <a:r>
                        <a:rPr lang="en-US" b="0" i="0" dirty="0" err="1" smtClean="0">
                          <a:latin typeface="Cambria Math"/>
                          <a:ea typeface="Cambria Math"/>
                        </a:rPr>
                        <a:t>∨</a:t>
                      </a:r>
                      <a:r>
                        <a:rPr lang="en-US" b="0" i="1" dirty="0" err="1" smtClean="0">
                          <a:latin typeface="+mn-lt"/>
                          <a:ea typeface="Cambria Math"/>
                        </a:rPr>
                        <a:t>q</a:t>
                      </a:r>
                      <a:r>
                        <a:rPr lang="en-US" b="0" i="0" dirty="0" smtClean="0">
                          <a:latin typeface="Cambria Math"/>
                          <a:ea typeface="Cambria Math"/>
                        </a:rPr>
                        <a:t>)</a:t>
                      </a:r>
                      <a:endParaRPr lang="en-US" b="0" i="0" dirty="0" smtClean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dirty="0" smtClean="0"/>
                        <a:t>(</a:t>
                      </a:r>
                      <a:r>
                        <a:rPr lang="en-US" b="0" i="1" dirty="0" err="1" smtClean="0">
                          <a:latin typeface="+mn-lt"/>
                          <a:ea typeface="Cambria Math" pitchFamily="18" charset="0"/>
                        </a:rPr>
                        <a:t>p</a:t>
                      </a:r>
                      <a:r>
                        <a:rPr lang="en-US" b="0" i="0" dirty="0" err="1" smtClean="0">
                          <a:latin typeface="+mn-lt"/>
                          <a:ea typeface="Cambria Math"/>
                        </a:rPr>
                        <a:t>∨</a:t>
                      </a:r>
                      <a:r>
                        <a:rPr lang="en-US" b="0" i="1" dirty="0" err="1" smtClean="0">
                          <a:latin typeface="+mn-lt"/>
                          <a:ea typeface="Cambria Math"/>
                        </a:rPr>
                        <a:t>q</a:t>
                      </a:r>
                      <a:r>
                        <a:rPr lang="en-US" b="0" i="0" dirty="0" smtClean="0">
                          <a:latin typeface="Cambria Math"/>
                          <a:ea typeface="Cambria Math"/>
                        </a:rPr>
                        <a:t>)</a:t>
                      </a:r>
                      <a:endParaRPr lang="en-US" b="0" i="0" dirty="0" smtClean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 smtClean="0">
                          <a:latin typeface="+mn-lt"/>
                          <a:ea typeface="Cambria Math" pitchFamily="18" charset="0"/>
                        </a:rPr>
                        <a:t>p</a:t>
                      </a:r>
                      <a:r>
                        <a:rPr lang="en-US" b="0" i="0" dirty="0" smtClean="0">
                          <a:latin typeface="Cambria Math"/>
                          <a:ea typeface="Cambria Math"/>
                        </a:rPr>
                        <a:t>∧¬</a:t>
                      </a:r>
                      <a:r>
                        <a:rPr lang="en-US" b="0" i="1" dirty="0" smtClean="0">
                          <a:latin typeface="+mn-lt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81200" y="3581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truth table shows that De Morgan’s Second Law holds.</a:t>
            </a:r>
          </a:p>
        </p:txBody>
      </p:sp>
      <p:pic>
        <p:nvPicPr>
          <p:cNvPr id="11" name="Picture 10" descr="010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8200" y="914400"/>
            <a:ext cx="874014" cy="1021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8600" y="2209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Augustus De Morgan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58200" y="2667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1806-1871</a:t>
            </a:r>
          </a:p>
        </p:txBody>
      </p:sp>
    </p:spTree>
    <p:extLst>
      <p:ext uri="{BB962C8B-B14F-4D97-AF65-F5344CB8AC3E}">
        <p14:creationId xmlns:p14="http://schemas.microsoft.com/office/powerpoint/2010/main" val="16385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Natural Language Examples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there is a snowstorm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a </a:t>
            </a:r>
            <a:r>
              <a:rPr lang="en-US" dirty="0" err="1"/>
              <a:t>epidemy</a:t>
            </a:r>
            <a:r>
              <a:rPr lang="en-US" dirty="0"/>
              <a:t>-related lockdown,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I will not visit my grandmother for Christmas.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there is </a:t>
            </a:r>
            <a:r>
              <a:rPr lang="en-US" dirty="0">
                <a:solidFill>
                  <a:srgbClr val="FF0000"/>
                </a:solidFill>
              </a:rPr>
              <a:t>either</a:t>
            </a:r>
            <a:r>
              <a:rPr lang="en-US" dirty="0"/>
              <a:t> snowstorm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a </a:t>
            </a:r>
            <a:r>
              <a:rPr lang="en-US" dirty="0" err="1"/>
              <a:t>epidemy</a:t>
            </a:r>
            <a:r>
              <a:rPr lang="en-US" dirty="0"/>
              <a:t>-caused lockdown,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I will not visit my grandmother for Christmas.</a:t>
            </a:r>
            <a:br>
              <a:rPr lang="en-US" dirty="0"/>
            </a:br>
            <a:endParaRPr lang="en-US" dirty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Assume that the speaker actually visited his/her grandmother. What can we conclude in both cases?</a:t>
            </a:r>
          </a:p>
          <a:p>
            <a:pPr lvl="1"/>
            <a:r>
              <a:rPr lang="lv-LV" dirty="0" smtClean="0"/>
              <a:t>Parse the logical structure; find the logical connectives.</a:t>
            </a:r>
          </a:p>
          <a:p>
            <a:pPr lvl="1"/>
            <a:r>
              <a:rPr lang="lv-LV" dirty="0" smtClean="0"/>
              <a:t>Split into atomic propositions</a:t>
            </a:r>
          </a:p>
          <a:p>
            <a:pPr lvl="1"/>
            <a:r>
              <a:rPr lang="lv-LV" dirty="0" smtClean="0"/>
              <a:t>Remember about </a:t>
            </a:r>
            <a:r>
              <a:rPr lang="lv-LV" dirty="0" smtClean="0">
                <a:solidFill>
                  <a:srgbClr val="0000FF"/>
                </a:solidFill>
              </a:rPr>
              <a:t>contrapositive implication</a:t>
            </a:r>
          </a:p>
          <a:p>
            <a:pPr lvl="1"/>
            <a:r>
              <a:rPr lang="lv-LV" dirty="0" smtClean="0"/>
              <a:t>Build the negation (use De Morgan's law, if desired).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2242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Morgan's Law in Government Regulations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583294"/>
          </a:xfrm>
        </p:spPr>
        <p:txBody>
          <a:bodyPr>
            <a:noAutofit/>
          </a:bodyPr>
          <a:lstStyle/>
          <a:p>
            <a:r>
              <a:rPr lang="lv-LV" sz="3200" dirty="0"/>
              <a:t>"But I have another imperfection. Since I had been working as an editor, I always find faults with verbal expression. And it was written there - 'an agent of the mentioned institution</a:t>
            </a:r>
            <a:r>
              <a:rPr lang="lv-LV" sz="3200" b="1" dirty="0"/>
              <a:t>s</a:t>
            </a:r>
            <a:r>
              <a:rPr lang="lv-LV" sz="3200" dirty="0"/>
              <a:t>'. But I cannot be an agent of all the 6 institutions simultaneously, so I wrote NO."</a:t>
            </a:r>
          </a:p>
          <a:p>
            <a:r>
              <a:rPr lang="lv-LV" sz="2400" dirty="0"/>
              <a:t>("</a:t>
            </a:r>
            <a:r>
              <a:rPr lang="lv-LV" sz="2400" i="1" dirty="0"/>
              <a:t>Bet man ir cits netikums. Tā kā praktiski esmu strādājis arī par redaktoru, vienmēr esmu kasījies pie vārdiem. Un te bija rakstīts – 'minēto institūciju aģents'. Bet es taču nevaru būt vienlaicīgi visu sešu nosaukto [aģents], un es uzrakstīju, ka nē</a:t>
            </a:r>
            <a:r>
              <a:rPr lang="lv-LV" sz="2400" i="1" dirty="0" smtClean="0"/>
              <a:t>!</a:t>
            </a:r>
            <a:r>
              <a:rPr lang="lv-LV" sz="2400" dirty="0" smtClean="0"/>
              <a:t>")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story by Juris </a:t>
            </a:r>
            <a:r>
              <a:rPr lang="en-US" sz="2400" dirty="0" err="1"/>
              <a:t>Cibulis</a:t>
            </a:r>
            <a:r>
              <a:rPr lang="en-US" sz="2400" dirty="0"/>
              <a:t> - on the importance of formal logic </a:t>
            </a:r>
            <a:r>
              <a:rPr lang="en-US" sz="2400" dirty="0" smtClean="0"/>
              <a:t>in</a:t>
            </a:r>
            <a:r>
              <a:rPr lang="lv-LV" sz="2400" dirty="0" smtClean="0"/>
              <a:t> the official papers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://ir.lv/2019/11/22/nebija-nekadas-atvadu-tiksanas-neka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lv-LV" sz="2400" dirty="0"/>
          </a:p>
          <a:p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371145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Socrative Quiz 1C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Visit </a:t>
            </a:r>
            <a:r>
              <a:rPr lang="lv-LV" dirty="0">
                <a:hlinkClick r:id="rId2"/>
              </a:rPr>
              <a:t>https://www.socrative.com</a:t>
            </a:r>
            <a:r>
              <a:rPr lang="lv-LV" dirty="0" smtClean="0">
                <a:hlinkClick r:id="rId2"/>
              </a:rPr>
              <a:t>/</a:t>
            </a:r>
            <a:endParaRPr lang="lv-LV" dirty="0" smtClean="0"/>
          </a:p>
          <a:p>
            <a:r>
              <a:rPr lang="lv-LV" dirty="0" smtClean="0"/>
              <a:t>Select  </a:t>
            </a:r>
            <a:r>
              <a:rPr lang="lv-LV" b="1" dirty="0" smtClean="0"/>
              <a:t>Student Login</a:t>
            </a:r>
          </a:p>
          <a:p>
            <a:r>
              <a:rPr lang="lv-LV" dirty="0" smtClean="0"/>
              <a:t>In the textbox enter room name </a:t>
            </a:r>
            <a:r>
              <a:rPr lang="lv-LV" b="1" dirty="0" smtClean="0"/>
              <a:t>APSITIS</a:t>
            </a:r>
          </a:p>
          <a:p>
            <a:r>
              <a:rPr lang="lv-LV" dirty="0" smtClean="0"/>
              <a:t>Write your own name as a test taker.</a:t>
            </a:r>
            <a:endParaRPr lang="lv-LV" dirty="0"/>
          </a:p>
          <a:p>
            <a:r>
              <a:rPr lang="lv-LV" dirty="0" smtClean="0"/>
              <a:t>Just do the test (3 questions)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9183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Logical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Identity Laws:                                  </a:t>
            </a:r>
          </a:p>
          <a:p>
            <a:endParaRPr lang="en-US" dirty="0" smtClean="0"/>
          </a:p>
          <a:p>
            <a:r>
              <a:rPr lang="en-US" dirty="0" smtClean="0"/>
              <a:t>Domination Laws:                           ,</a:t>
            </a:r>
          </a:p>
          <a:p>
            <a:endParaRPr lang="en-US" dirty="0" smtClean="0"/>
          </a:p>
          <a:p>
            <a:r>
              <a:rPr lang="en-US" dirty="0" smtClean="0"/>
              <a:t>Idempotent laws:                              ,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Double Negation Law: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Negation Laws:                                  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300186" y="2011911"/>
            <a:ext cx="1591628" cy="33147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96200" y="2057400"/>
            <a:ext cx="1614488" cy="33432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5334001" y="2971800"/>
            <a:ext cx="1674495" cy="33147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7696200" y="2895600"/>
            <a:ext cx="1714500" cy="33432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5486400" y="3886200"/>
            <a:ext cx="1508760" cy="30003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7772400" y="3886200"/>
            <a:ext cx="1508760" cy="30003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6553201" y="4724401"/>
            <a:ext cx="1665923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5543074" y="5774546"/>
            <a:ext cx="1843088" cy="33147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8077201" y="5791200"/>
            <a:ext cx="1860233" cy="3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wedge q)  \equiv \neg p \vee \neg q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\neg p  \equiv T$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\neg p\equiv F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q \equiv q \vee p$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q \equiv q \wedge p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) \vee r \equiv p \vee (q \vee r)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q) \wedge r \equiv p \wedge (q \wedge r)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(q \wedge r)) \equiv (p \vee q) \wedge (p \vee r)$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(q \vee r)) \equiv (p \wedge q) \vee (p \wedge r)$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(p \wedge q) \equiv p$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(p \vee q) \equiv p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vee q)  \equiv \neg p \wedge \neg q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equiv B$&#10;&#10;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equiv A_1$&#10;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n \equiv B$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vdots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\neg(p \vee(\neg p \wedge q))$ &amp; $\equiv$ &amp; $\neg p \wedge \neg(\neg p \wedge q) $ &amp; by the second De Morgan law \\&#10;&amp; $\equiv$ &amp; $\neg p \wedge [\neg(\neg p) \vee \neg q]$ &amp; by the first De Morgan law\\&#10;&amp; $\equiv$ &amp; $\neg p \wedge (p \vee \neg q)$ &amp;  by the double negation law\\&#10;&amp; $\equiv$ &amp; $(\neg p \wedge p) \vee (\neg p \wedge \neg q)$ &amp; by the second distributive law\\&#10;&amp; $\equiv$ &amp; $F \vee (\neg p \wedge \neg q) $ &amp; because $ \neg p \wedge p \equiv F$\\&#10;&amp; $\equiv$ &amp; $(\neg p \wedge \neg q) \vee F$ &amp; by the commutative law\\&#10;&amp;&amp;&amp; for disjunction\\&#10;&amp; $\equiv$ &amp; $(\neg p \wedge \neg q)$ &amp; by the identity law for {\bf F}&#10;\end{tabular}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(p \vee (\neg p \wedge q))$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 p \wedge \neg q$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(p \wedge q) \rightarrow (p \vee q)$ &amp; $\equiv$ &amp; $\neg (p \wedge q) \vee (p \vee q) $ &amp; by truth table for $\rightarrow$ \\&#10;&amp; $\equiv$ &amp; $(\neg p \vee \neg q) \vee (p \vee q)$ &amp; by the first De Morgan law\\&#10;&amp; $\equiv$ &amp; $(\neg p \vee p) \vee (\neg q \vee q)$ &amp; by associative and\\&#10;&amp;&amp;&amp; commutative laws\\&#10;&amp;&amp;&amp; laws for disjunction\\&#10;&amp; $\equiv$ &amp; $T \vee T $ &amp; by truth tables\\&#10;&amp; $\equiv$ &amp; $T$ &amp; by the domination law\\&#10;&#10;\end{tabular}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(p \wedge q)\rightarrow (p \vee q)$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\neg q) \vee (\neg p \vee q)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T \equiv p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(p \vee q)$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neg (p \rightarrow q) \vee (r \rightarrow p)$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neg (\neg p \vee q) \vee (\neg r \vee p)$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(p \wedge \neg q) \vee (\neg r \vee p)$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(p \vee \neg r \vee p) \wedge (\neg q \vee \neg r \vee p)$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$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\vee r) \wedge (\neg p \vee \neg q \vee \neg r)$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 \wedge (p \vee q \vee r) \wedge (\neg p \vee \neg q \vee \neg r)$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F \equiv p$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T \equiv T$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F \equiv F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p \equiv p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p \equiv p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\neg p) \equiv p$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1260</Words>
  <Application>Microsoft Office PowerPoint</Application>
  <PresentationFormat>Widescreen</PresentationFormat>
  <Paragraphs>220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Propositional Equivalences</vt:lpstr>
      <vt:lpstr>Section Summary</vt:lpstr>
      <vt:lpstr>Tautologies, Contradictions, and Contingencies</vt:lpstr>
      <vt:lpstr>Logically Equivalent</vt:lpstr>
      <vt:lpstr>De Morgan’s Laws</vt:lpstr>
      <vt:lpstr>Natural Language Examples</vt:lpstr>
      <vt:lpstr>De Morgan's Law in Government Regulations</vt:lpstr>
      <vt:lpstr>Socrative Quiz 1C</vt:lpstr>
      <vt:lpstr>Key Logical Equivalences</vt:lpstr>
      <vt:lpstr>Key Logical Equivalences (cont)</vt:lpstr>
      <vt:lpstr>More Logical Equivalences</vt:lpstr>
      <vt:lpstr>Constructing New Logical Equivalences</vt:lpstr>
      <vt:lpstr>Equivalence Proofs</vt:lpstr>
      <vt:lpstr> Equivalence Proofs</vt:lpstr>
      <vt:lpstr>Disjunctive Normal Form (optional)</vt:lpstr>
      <vt:lpstr>An Example of Building a DNF and CNF</vt:lpstr>
      <vt:lpstr>Disjunctive Normal Form (optional)</vt:lpstr>
      <vt:lpstr>Disjunctive Normal Form (optional)</vt:lpstr>
      <vt:lpstr>Conjunctive Normal Form (optional)</vt:lpstr>
      <vt:lpstr>Conjunctive Normal Form (optional)</vt:lpstr>
      <vt:lpstr>Propositional Satisfiability</vt:lpstr>
      <vt:lpstr>Questions on Propositional Satisfiability</vt:lpstr>
      <vt:lpstr>A Logical Puzzle</vt:lpstr>
      <vt:lpstr>A Logical Puzzle – Continued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23</cp:revision>
  <dcterms:created xsi:type="dcterms:W3CDTF">2021-01-03T18:25:44Z</dcterms:created>
  <dcterms:modified xsi:type="dcterms:W3CDTF">2021-02-06T23:33:52Z</dcterms:modified>
</cp:coreProperties>
</file>