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43" r:id="rId2"/>
    <p:sldId id="342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61" r:id="rId15"/>
    <p:sldId id="431" r:id="rId16"/>
    <p:sldId id="355" r:id="rId17"/>
    <p:sldId id="356" r:id="rId18"/>
    <p:sldId id="367" r:id="rId19"/>
    <p:sldId id="365" r:id="rId20"/>
    <p:sldId id="357" r:id="rId21"/>
    <p:sldId id="358" r:id="rId22"/>
    <p:sldId id="359" r:id="rId23"/>
    <p:sldId id="360" r:id="rId24"/>
    <p:sldId id="362" r:id="rId25"/>
    <p:sldId id="363" r:id="rId26"/>
    <p:sldId id="432" r:id="rId27"/>
    <p:sldId id="366" r:id="rId28"/>
    <p:sldId id="425" r:id="rId29"/>
    <p:sldId id="427" r:id="rId30"/>
    <p:sldId id="426" r:id="rId31"/>
    <p:sldId id="391" r:id="rId32"/>
    <p:sldId id="428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30" r:id="rId43"/>
    <p:sldId id="401" r:id="rId44"/>
    <p:sldId id="402" r:id="rId4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31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crativ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witter.com/mathslogicbo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LGnwDz" TargetMode="External"/><Relationship Id="rId2" Type="http://schemas.openxmlformats.org/officeDocument/2006/relationships/hyperlink" Target="https://www.imo-official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hyperlink" Target="https://www.cs.princeton.edu/courses/archive/fall07/cos595/stdlib/html/Coq.Logic.Classical_Pred_Type.html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Predicates and Quantifiers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r>
              <a:rPr lang="en-US" i="1" dirty="0" smtClean="0"/>
              <a:t>  </a:t>
            </a:r>
            <a:r>
              <a:rPr lang="en-US" dirty="0" smtClean="0"/>
              <a:t>is read as </a:t>
            </a:r>
            <a:r>
              <a:rPr lang="en-US" i="1" dirty="0" smtClean="0"/>
              <a:t>“</a:t>
            </a:r>
            <a:r>
              <a:rPr lang="en-US" dirty="0" smtClean="0"/>
              <a:t>For all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)” or “For every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)”</a:t>
            </a:r>
          </a:p>
          <a:p>
            <a:pPr lvl="1"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i="1" dirty="0" smtClean="0"/>
              <a:t> </a:t>
            </a: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the integers, then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positive integers, then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 then </a:t>
            </a:r>
            <a:r>
              <a:rPr lang="en-US" dirty="0" smtClean="0">
                <a:sym typeface="Symbol"/>
              </a:rPr>
              <a:t> 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read as </a:t>
            </a:r>
            <a:r>
              <a:rPr lang="en-US" i="1" dirty="0" smtClean="0"/>
              <a:t>“</a:t>
            </a:r>
            <a:r>
              <a:rPr lang="en-US" dirty="0" smtClean="0"/>
              <a:t>For some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)”,  or as “There is an </a:t>
            </a:r>
            <a:r>
              <a:rPr lang="en-US" i="1" dirty="0" smtClean="0"/>
              <a:t>x</a:t>
            </a:r>
            <a:r>
              <a:rPr lang="en-US" dirty="0" smtClean="0"/>
              <a:t> such that P(</a:t>
            </a:r>
            <a:r>
              <a:rPr lang="en-US" i="1" dirty="0" smtClean="0"/>
              <a:t>x</a:t>
            </a:r>
            <a:r>
              <a:rPr lang="en-US" dirty="0" smtClean="0"/>
              <a:t>),”  or “For at least one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).” </a:t>
            </a:r>
          </a:p>
          <a:p>
            <a:pPr lvl="1"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i="1" dirty="0" smtClean="0"/>
              <a:t> </a:t>
            </a: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then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It is also true if U is the positive integers.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positive integers,  then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 then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Uniqueness Quantifier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means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) is true for </a:t>
            </a:r>
            <a:r>
              <a:rPr lang="en-US" u="sng" dirty="0" smtClean="0"/>
              <a:t>one and only one</a:t>
            </a:r>
            <a:r>
              <a:rPr lang="en-US" dirty="0" smtClean="0"/>
              <a:t> </a:t>
            </a:r>
            <a:r>
              <a:rPr lang="en-US" i="1" dirty="0" smtClean="0">
                <a:latin typeface="Bookman" pitchFamily="18" charset="0"/>
              </a:rPr>
              <a:t>x </a:t>
            </a:r>
            <a:r>
              <a:rPr lang="en-US" dirty="0" smtClean="0"/>
              <a:t>in the universe of discourse.</a:t>
            </a:r>
            <a:endParaRPr lang="en-US" i="1" dirty="0" smtClean="0"/>
          </a:p>
          <a:p>
            <a:r>
              <a:rPr lang="en-US" dirty="0" smtClean="0"/>
              <a:t>This is commonly expressed in English in the following equivalent ways:</a:t>
            </a:r>
          </a:p>
          <a:p>
            <a:pPr lvl="1"/>
            <a:r>
              <a:rPr lang="en-US" dirty="0" smtClean="0"/>
              <a:t>“There is a unique 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i="1" dirty="0" smtClean="0"/>
              <a:t> </a:t>
            </a:r>
            <a:r>
              <a:rPr lang="en-US" dirty="0" smtClean="0"/>
              <a:t>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).” </a:t>
            </a:r>
          </a:p>
          <a:p>
            <a:pPr lvl="1"/>
            <a:r>
              <a:rPr lang="en-US" dirty="0" smtClean="0"/>
              <a:t>“There is one and only one 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 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)”</a:t>
            </a:r>
          </a:p>
          <a:p>
            <a:r>
              <a:rPr lang="en-US" dirty="0" smtClean="0"/>
              <a:t>Examples: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 and U is the integers, then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But if </a:t>
            </a:r>
            <a:r>
              <a:rPr lang="en-US" i="1" dirty="0" smtClean="0"/>
              <a:t>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0,”  then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  <a:endParaRPr lang="en-US" dirty="0" smtClean="0"/>
          </a:p>
          <a:p>
            <a:r>
              <a:rPr lang="en-US" dirty="0" smtClean="0"/>
              <a:t>The uniqueness quantifier is not really needed as the restriction that there is a unique </a:t>
            </a:r>
            <a:r>
              <a:rPr lang="en-US" i="1" dirty="0" smtClean="0"/>
              <a:t>x</a:t>
            </a:r>
            <a:r>
              <a:rPr lang="en-US" dirty="0" smtClean="0"/>
              <a:t> 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can be expressed as: 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               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=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Symbol"/>
              </a:rPr>
              <a:t>When the  domain of discourse is finite, we can think of quantification as looping through the elements of the domain.</a:t>
            </a:r>
          </a:p>
          <a:p>
            <a:r>
              <a:rPr lang="en-US" dirty="0" smtClean="0">
                <a:sym typeface="Symbol"/>
              </a:rPr>
              <a:t>To evaluate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loop through all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domain. </a:t>
            </a:r>
          </a:p>
          <a:p>
            <a:pPr lvl="1"/>
            <a:r>
              <a:rPr lang="en-US" dirty="0" smtClean="0">
                <a:sym typeface="Symbol"/>
              </a:rPr>
              <a:t>If at every step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</a:t>
            </a:r>
          </a:p>
          <a:p>
            <a:pPr lvl="1"/>
            <a:r>
              <a:rPr lang="en-US" dirty="0" smtClean="0">
                <a:sym typeface="Symbol"/>
              </a:rPr>
              <a:t>If at a step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false, then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 and the loop terminates. </a:t>
            </a:r>
          </a:p>
          <a:p>
            <a:r>
              <a:rPr lang="en-US" dirty="0" smtClean="0">
                <a:sym typeface="Symbol"/>
              </a:rPr>
              <a:t>To evaluate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loop through all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domain. </a:t>
            </a:r>
          </a:p>
          <a:p>
            <a:pPr lvl="1"/>
            <a:r>
              <a:rPr lang="en-US" dirty="0" smtClean="0">
                <a:sym typeface="Symbol"/>
              </a:rPr>
              <a:t>If  at some step,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and the loop terminates. </a:t>
            </a:r>
          </a:p>
          <a:p>
            <a:pPr lvl="1"/>
            <a:r>
              <a:rPr lang="en-US" dirty="0" smtClean="0">
                <a:sym typeface="Symbol"/>
              </a:rPr>
              <a:t>If the loop ends without finding an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for which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r>
              <a:rPr lang="en-US" dirty="0" smtClean="0">
                <a:sym typeface="Symbol"/>
              </a:rPr>
              <a:t>Even if the domains are infinite, we can still think of the quantifiers this fashion, but the loops will not terminate in some cases.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Thinking about Quantifiers as Conjunctions and Disjunctions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Symbol"/>
              </a:rPr>
              <a:t>If the domain is finite, a universally quantified proposition is equivalent to a conjunction of propositions without quantifiers and an existentially quantified proposition is equivalent to  a disjunction of propositions without quantifiers. </a:t>
            </a:r>
          </a:p>
          <a:p>
            <a:r>
              <a:rPr lang="en-US" dirty="0" smtClean="0">
                <a:sym typeface="Symbol"/>
              </a:rPr>
              <a:t>If </a:t>
            </a:r>
            <a:r>
              <a:rPr lang="en-US" i="1" dirty="0" smtClean="0">
                <a:sym typeface="Symbol"/>
              </a:rPr>
              <a:t>U</a:t>
            </a:r>
            <a:r>
              <a:rPr lang="en-US" dirty="0" smtClean="0">
                <a:sym typeface="Symbol"/>
              </a:rPr>
              <a:t> consists of the integers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dirty="0" smtClean="0">
                <a:sym typeface="Symbol"/>
              </a:rPr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r>
              <a:rPr lang="en-US" dirty="0" smtClean="0">
                <a:sym typeface="Symbol"/>
              </a:rPr>
              <a:t>: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Even if the domains are infinite, you can still think of the quantifiers in this fashion, but the equivalent expressions without quantifiers will be infinitely long.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581401" y="3657600"/>
            <a:ext cx="4079081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657601" y="4343400"/>
            <a:ext cx="4062413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 for infinite domains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You can visualize quantifiers even for infinite domains (such as natural numbers). </a:t>
                </a:r>
              </a:p>
              <a:p>
                <a:r>
                  <a:rPr lang="en-US" b="1" dirty="0" smtClean="0"/>
                  <a:t>Theorem:</a:t>
                </a:r>
                <a:r>
                  <a:rPr lang="en-US" dirty="0" smtClean="0"/>
                  <a:t> For any natural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 smtClean="0"/>
                  <a:t>) its square ends with one of the digits 0,1,4,5,6,9. (But it cannot end with 2,3,7,8).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Formalize: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%10 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0,1,4,5,6,9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You can draw two lines of points (one shows full squares; another shows numbers ending with 0,1,4,5,6,9. You can compare.</a:t>
                </a:r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truth value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depend on both the propositional function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P(x)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on  the domain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r>
              <a:rPr lang="en-US" b="1" dirty="0" smtClean="0">
                <a:latin typeface="Cambria Math" pitchFamily="18" charset="0"/>
                <a:ea typeface="Cambria Math" pitchFamily="18" charset="0"/>
                <a:sym typeface="Symbol"/>
              </a:rPr>
              <a:t>Examples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is the  positive integers and </a:t>
            </a:r>
            <a:r>
              <a:rPr lang="en-US" i="1" dirty="0" smtClean="0"/>
              <a:t>P(x)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 is true, but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is false.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is the negative integers and </a:t>
            </a:r>
            <a:r>
              <a:rPr lang="en-US" i="1" dirty="0" smtClean="0"/>
              <a:t>P(x)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both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and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true.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consists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  and </a:t>
            </a:r>
            <a:r>
              <a:rPr lang="en-US" i="1" dirty="0" smtClean="0"/>
              <a:t>P(x)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 both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true. But if </a:t>
            </a:r>
            <a:r>
              <a:rPr lang="en-US" i="1" dirty="0" smtClean="0"/>
              <a:t>P(x) </a:t>
            </a:r>
            <a:r>
              <a:rPr lang="en-US" dirty="0" smtClean="0"/>
              <a:t>is the statement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 both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 and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false.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quantifiers </a:t>
            </a:r>
            <a:r>
              <a:rPr lang="en-US" dirty="0" smtClean="0">
                <a:sym typeface="Symbol"/>
              </a:rPr>
              <a:t> and   have higher precedence than all the logical operators.</a:t>
            </a:r>
          </a:p>
          <a:p>
            <a:r>
              <a:rPr lang="en-US" dirty="0" smtClean="0">
                <a:sym typeface="Symbol"/>
              </a:rPr>
              <a:t>For example,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  </a:t>
            </a:r>
            <a:r>
              <a:rPr lang="en-US" dirty="0" smtClean="0">
                <a:sym typeface="Symbol"/>
              </a:rPr>
              <a:t>means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(x P(x))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</a:t>
            </a:r>
            <a:r>
              <a:rPr lang="en-US" dirty="0" smtClean="0">
                <a:sym typeface="Symbol"/>
              </a:rPr>
              <a:t> 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means something different.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Unfortunately, often people write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when they mean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(P(x)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Other Examples of Variable Scope (Optional)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lv-LV" dirty="0" smtClean="0"/>
                  <a:t>Definite Integrals: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lv-LV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lv-LV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lv-LV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  <m:e>
                          <m:d>
                            <m:dPr>
                              <m:ctrlPr>
                                <a:rPr lang="lv-LV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lv-LV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lv-LV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lv-LV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lv-LV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lv-LV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lv-LV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v-LV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lv-LV" b="1" dirty="0" smtClean="0"/>
              </a:p>
              <a:p>
                <a:pPr marL="0" indent="0">
                  <a:buNone/>
                </a:pPr>
                <a:r>
                  <a:rPr lang="lv-LV" dirty="0" smtClean="0"/>
                  <a:t>Integrating by dx "binds" the first instance of x, but not the last one: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lv-LV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lv-LV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lv-LV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  <m:e>
                          <m:d>
                            <m:dPr>
                              <m:ctrlPr>
                                <a:rPr lang="lv-LV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lv-LV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lv-LV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lv-LV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lv-LV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lv-LV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lv-LV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lv-LV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v-LV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Same as this: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lv-LV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lv-LV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lv-LV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  <m:e>
                          <m:d>
                            <m:dPr>
                              <m:ctrlPr>
                                <a:rPr lang="lv-LV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lv-LV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lv-LV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lv-LV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lv-LV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lv-LV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lv-LV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lv-LV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v-LV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lv-LV" dirty="0"/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 r="-105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41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Socrative Quiz 2A: Precedence and Scope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Visit </a:t>
            </a:r>
            <a:r>
              <a:rPr lang="lv-LV" dirty="0">
                <a:hlinkClick r:id="rId2"/>
              </a:rPr>
              <a:t>https://www.socrative.com</a:t>
            </a:r>
            <a:r>
              <a:rPr lang="lv-LV" dirty="0" smtClean="0">
                <a:hlinkClick r:id="rId2"/>
              </a:rPr>
              <a:t>/</a:t>
            </a:r>
            <a:endParaRPr lang="lv-LV" dirty="0" smtClean="0"/>
          </a:p>
          <a:p>
            <a:r>
              <a:rPr lang="lv-LV" dirty="0" smtClean="0"/>
              <a:t>Select  </a:t>
            </a:r>
            <a:r>
              <a:rPr lang="lv-LV" b="1" dirty="0" smtClean="0"/>
              <a:t>Student Login</a:t>
            </a:r>
          </a:p>
          <a:p>
            <a:r>
              <a:rPr lang="lv-LV" dirty="0" smtClean="0"/>
              <a:t>In the textbox enter room name </a:t>
            </a:r>
            <a:r>
              <a:rPr lang="lv-LV" b="1" dirty="0" smtClean="0"/>
              <a:t>APSITIS</a:t>
            </a:r>
          </a:p>
          <a:p>
            <a:r>
              <a:rPr lang="lv-LV" dirty="0" smtClean="0"/>
              <a:t>Write your own name as a test taker.</a:t>
            </a:r>
            <a:endParaRPr lang="lv-LV" dirty="0"/>
          </a:p>
          <a:p>
            <a:r>
              <a:rPr lang="lv-LV" dirty="0" smtClean="0"/>
              <a:t>Just do the test (3 questions)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003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Logic (First-Order Logic (FOL), Predicate Calculus)</a:t>
            </a:r>
          </a:p>
          <a:p>
            <a:pPr lvl="1"/>
            <a:r>
              <a:rPr lang="en-US" dirty="0" smtClean="0"/>
              <a:t>The Language of Quantifiers</a:t>
            </a:r>
          </a:p>
          <a:p>
            <a:pPr lvl="1"/>
            <a:r>
              <a:rPr lang="en-US" dirty="0" smtClean="0"/>
              <a:t>Logical Equivalences</a:t>
            </a:r>
          </a:p>
          <a:p>
            <a:pPr lvl="1"/>
            <a:r>
              <a:rPr lang="en-US" dirty="0" smtClean="0"/>
              <a:t>Nested Quantifiers</a:t>
            </a:r>
          </a:p>
          <a:p>
            <a:pPr lvl="1"/>
            <a:r>
              <a:rPr lang="en-US" dirty="0" smtClean="0"/>
              <a:t>Translation from Predicate Logic to English</a:t>
            </a:r>
          </a:p>
          <a:p>
            <a:pPr lvl="1"/>
            <a:r>
              <a:rPr lang="en-US" dirty="0" smtClean="0"/>
              <a:t>Translation from English to Predicate Logic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Translating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Translate the following sentence into predicate logic: “Every student in this class has taken a course in Java.”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First decide on the domain </a:t>
            </a:r>
            <a:r>
              <a:rPr lang="en-US" i="1" dirty="0" smtClean="0"/>
              <a:t>U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U</a:t>
            </a:r>
            <a:r>
              <a:rPr lang="en-US" dirty="0" smtClean="0"/>
              <a:t> is all students in this class, define a propositional function J(</a:t>
            </a:r>
            <a:r>
              <a:rPr lang="en-US" i="1" dirty="0" smtClean="0"/>
              <a:t>x</a:t>
            </a:r>
            <a:r>
              <a:rPr lang="en-US" dirty="0" smtClean="0"/>
              <a:t>) denoting “x has taken a course in Java” and translate as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J(x).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But if </a:t>
            </a:r>
            <a:r>
              <a:rPr lang="en-US" i="1" dirty="0" smtClean="0"/>
              <a:t>U</a:t>
            </a:r>
            <a:r>
              <a:rPr lang="en-US" dirty="0" smtClean="0"/>
              <a:t> is all people, also define a propositional  function S(x) denoting “x is a student in this class” and translate as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(S(x)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</a:p>
          <a:p>
            <a:pPr lvl="2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x (S(x)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is not correct.  What does it mean?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Translating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 2</a:t>
            </a:r>
            <a:r>
              <a:rPr lang="en-US" dirty="0" smtClean="0"/>
              <a:t>: Translate the following sentence into predicate logic: “Some student in this class has taken a course in Java.”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First decide on the domain </a:t>
            </a:r>
            <a:r>
              <a:rPr lang="en-US" i="1" dirty="0" smtClean="0"/>
              <a:t>U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U</a:t>
            </a:r>
            <a:r>
              <a:rPr lang="en-US" dirty="0" smtClean="0"/>
              <a:t> is all students in this class, translate as 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         x J(x)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But if </a:t>
            </a:r>
            <a:r>
              <a:rPr lang="en-US" i="1" dirty="0" smtClean="0"/>
              <a:t>U</a:t>
            </a:r>
            <a:r>
              <a:rPr lang="en-US" dirty="0" smtClean="0"/>
              <a:t> is all people, then translate as    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(S(x)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J(x)) </a:t>
            </a:r>
          </a:p>
          <a:p>
            <a:pPr lvl="2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x (S(x)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is not correct. What does it mean?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Returning to the Socrates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the  propositional functions </a:t>
            </a:r>
            <a:r>
              <a:rPr lang="en-US" i="1" dirty="0" smtClean="0"/>
              <a:t>Man(x) </a:t>
            </a:r>
            <a:r>
              <a:rPr lang="en-US" dirty="0" smtClean="0"/>
              <a:t>denoting “</a:t>
            </a:r>
            <a:r>
              <a:rPr lang="en-US" i="1" dirty="0" smtClean="0"/>
              <a:t>x</a:t>
            </a:r>
            <a:r>
              <a:rPr lang="en-US" dirty="0" smtClean="0"/>
              <a:t> is a man” and  </a:t>
            </a:r>
            <a:r>
              <a:rPr lang="en-US" i="1" dirty="0" smtClean="0"/>
              <a:t>Mortal(x)</a:t>
            </a:r>
            <a:r>
              <a:rPr lang="en-US" dirty="0" smtClean="0"/>
              <a:t> denoting “</a:t>
            </a:r>
            <a:r>
              <a:rPr lang="en-US" i="1" dirty="0" smtClean="0"/>
              <a:t>x</a:t>
            </a:r>
            <a:r>
              <a:rPr lang="en-US" dirty="0" smtClean="0"/>
              <a:t> is mortal.”  Specify the  domain as all people.</a:t>
            </a:r>
          </a:p>
          <a:p>
            <a:r>
              <a:rPr lang="en-US" dirty="0" smtClean="0"/>
              <a:t>The two premises are:</a:t>
            </a:r>
          </a:p>
          <a:p>
            <a:endParaRPr lang="en-US" dirty="0" smtClean="0"/>
          </a:p>
          <a:p>
            <a:r>
              <a:rPr lang="en-US" dirty="0" smtClean="0"/>
              <a:t>The conclusion is:</a:t>
            </a:r>
          </a:p>
          <a:p>
            <a:endParaRPr lang="en-US" dirty="0" smtClean="0"/>
          </a:p>
          <a:p>
            <a:r>
              <a:rPr lang="en-US" dirty="0" smtClean="0"/>
              <a:t>Later we will show how to prove that the conclusion follows from the premises.</a:t>
            </a: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791202" y="3276600"/>
            <a:ext cx="3648075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172200" y="3733800"/>
            <a:ext cx="2133600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019801" y="4343400"/>
            <a:ext cx="2462213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Equivalences in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Statements involving predicates and quantifiers are </a:t>
            </a:r>
            <a:r>
              <a:rPr lang="en-US" i="1" dirty="0" smtClean="0"/>
              <a:t>logically equivalent </a:t>
            </a:r>
            <a:r>
              <a:rPr lang="en-US" dirty="0" smtClean="0"/>
              <a:t>if and only if they have the same truth value </a:t>
            </a:r>
          </a:p>
          <a:p>
            <a:pPr lvl="1"/>
            <a:r>
              <a:rPr lang="en-US" dirty="0" smtClean="0"/>
              <a:t>for every predicate substituted into these statements and </a:t>
            </a:r>
          </a:p>
          <a:p>
            <a:pPr lvl="1"/>
            <a:r>
              <a:rPr lang="en-US" dirty="0" smtClean="0"/>
              <a:t>for every domain of discourse used for the variables in the expressions. </a:t>
            </a:r>
          </a:p>
          <a:p>
            <a:r>
              <a:rPr lang="en-US" dirty="0" smtClean="0"/>
              <a:t>The notation </a:t>
            </a:r>
            <a:r>
              <a:rPr lang="en-US" i="1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i="1" dirty="0" smtClean="0">
                <a:latin typeface="Cambria Math"/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 indicates that </a:t>
            </a:r>
            <a:r>
              <a:rPr lang="en-US" i="1" dirty="0" smtClean="0">
                <a:latin typeface="Cambria Math"/>
                <a:ea typeface="Cambria Math"/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 are logically equivalent. </a:t>
            </a:r>
          </a:p>
          <a:p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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¬¬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S(x)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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x S(x)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464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Negating Quantified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J(x)</a:t>
            </a:r>
            <a:endParaRPr lang="en-US" dirty="0" smtClean="0"/>
          </a:p>
          <a:p>
            <a:pPr marL="850392" lvl="1" indent="-457200">
              <a:buNone/>
            </a:pPr>
            <a:r>
              <a:rPr lang="en-US" dirty="0" smtClean="0"/>
              <a:t>“Every student in your class has taken a course in Java.”</a:t>
            </a:r>
          </a:p>
          <a:p>
            <a:pPr marL="850392" lvl="1" indent="-457200">
              <a:buNone/>
            </a:pPr>
            <a:r>
              <a:rPr lang="en-US" dirty="0" smtClean="0"/>
              <a:t> 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</a:t>
            </a:r>
            <a:r>
              <a:rPr lang="en-US" dirty="0" smtClean="0"/>
              <a:t>  is “x has taken a course in Java” and </a:t>
            </a:r>
          </a:p>
          <a:p>
            <a:pPr marL="850392" lvl="1" indent="-457200">
              <a:buNone/>
            </a:pPr>
            <a:r>
              <a:rPr lang="en-US" dirty="0" smtClean="0"/>
              <a:t> the domain is students in your class. </a:t>
            </a:r>
          </a:p>
          <a:p>
            <a:r>
              <a:rPr lang="en-US" dirty="0" smtClean="0"/>
              <a:t>Negating the original statement gives “It is not the case that every student in your class has taken Java.” This implies that “There is a student in your class who has not taken Java.”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J(x)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equivalent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Negating Quantified Expressions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Consider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 x J(x)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“There is a student in this class who has taken a course in Java.”</a:t>
            </a:r>
            <a:endParaRPr lang="en-US" i="1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</a:t>
            </a:r>
            <a:r>
              <a:rPr lang="en-US" dirty="0" smtClean="0"/>
              <a:t>  is “x has taken a course in Java.”</a:t>
            </a:r>
          </a:p>
          <a:p>
            <a:r>
              <a:rPr lang="en-US" dirty="0" smtClean="0"/>
              <a:t>Negating the original statement gives “It is not the case that there is a student in this class who has taken Java.” This implies that “Every student in this class has not taken Java”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 x J(x)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3669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Statement: </a:t>
                </a:r>
                <a:r>
                  <a:rPr lang="en-US" dirty="0" smtClean="0"/>
                  <a:t>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US" dirty="0" smtClean="0"/>
                  <a:t> has no real solutions. </a:t>
                </a:r>
                <a:br>
                  <a:rPr lang="en-US" dirty="0" smtClean="0"/>
                </a:br>
                <a:r>
                  <a:rPr lang="en-US" dirty="0" smtClean="0"/>
                  <a:t>(=It is not the case that there exists an x that is a root of it.)</a:t>
                </a:r>
              </a:p>
              <a:p>
                <a:r>
                  <a:rPr lang="en-US" b="1" dirty="0" smtClean="0"/>
                  <a:t>Equivalent Statement: </a:t>
                </a:r>
                <a:r>
                  <a:rPr lang="en-US" dirty="0" smtClean="0"/>
                  <a:t>For every real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Statement: </a:t>
                </a:r>
                <a:r>
                  <a:rPr lang="en-US" dirty="0" smtClean="0"/>
                  <a:t>Not all swans are white. </a:t>
                </a:r>
              </a:p>
              <a:p>
                <a:r>
                  <a:rPr lang="en-US" b="1" dirty="0" smtClean="0"/>
                  <a:t>Equivalent statement:</a:t>
                </a:r>
                <a:r>
                  <a:rPr lang="en-US" dirty="0" smtClean="0"/>
                  <a:t> There exists a swan that is non-white.</a:t>
                </a:r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Coq Demo: Propositional Tautology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hlinkClick r:id="rId2"/>
              </a:rPr>
              <a:t>https://</a:t>
            </a:r>
            <a:r>
              <a:rPr lang="lv-LV" dirty="0" smtClean="0">
                <a:hlinkClick r:id="rId2"/>
              </a:rPr>
              <a:t>twitter.com/mathslogicbot</a:t>
            </a:r>
            <a:endParaRPr lang="lv-LV" dirty="0" smtClean="0"/>
          </a:p>
          <a:p>
            <a:endParaRPr lang="lv-LV" dirty="0"/>
          </a:p>
          <a:p>
            <a:endParaRPr lang="lv-LV" dirty="0" smtClean="0"/>
          </a:p>
          <a:p>
            <a:endParaRPr lang="lv-LV" dirty="0"/>
          </a:p>
          <a:p>
            <a:endParaRPr lang="lv-LV" dirty="0" smtClean="0"/>
          </a:p>
          <a:p>
            <a:r>
              <a:rPr lang="lv-LV" dirty="0" smtClean="0"/>
              <a:t>Every few hours it tweets a new tautology. Most of them are somewhat boring. </a:t>
            </a:r>
          </a:p>
          <a:p>
            <a:r>
              <a:rPr lang="lv-LV" dirty="0" smtClean="0"/>
              <a:t>Still, they might need a proof. 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8" y="2330360"/>
            <a:ext cx="9466926" cy="15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Lemma 1:  </a:t>
            </a:r>
            <a:r>
              <a:rPr lang="lv-LV" dirty="0" smtClean="0">
                <a:latin typeface="+mn-lt"/>
              </a:rPr>
              <a:t>a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→</a:t>
            </a:r>
            <a:r>
              <a:rPr lang="lv-LV" dirty="0" smtClean="0">
                <a:latin typeface="+mn-lt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+mn-lt"/>
                <a:ea typeface="Cambria Math"/>
              </a:rPr>
              <a:t>¬</a:t>
            </a:r>
            <a:r>
              <a:rPr lang="en-US" dirty="0">
                <a:latin typeface="+mn-lt"/>
                <a:ea typeface="Cambria Math"/>
              </a:rPr>
              <a:t> </a:t>
            </a:r>
            <a:r>
              <a:rPr lang="en-US" dirty="0" smtClean="0">
                <a:latin typeface="+mn-lt"/>
                <a:ea typeface="Cambria Math"/>
              </a:rPr>
              <a:t>¬</a:t>
            </a:r>
            <a:r>
              <a:rPr lang="lv-LV" dirty="0" smtClean="0">
                <a:latin typeface="+mn-lt"/>
                <a:ea typeface="Cambria Math"/>
              </a:rPr>
              <a:t>a</a:t>
            </a:r>
            <a:endParaRPr lang="lv-LV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Lemma </a:t>
            </a:r>
            <a:r>
              <a:rPr lang="en-US" dirty="0" err="1"/>
              <a:t>doubleNegation</a:t>
            </a:r>
            <a:r>
              <a:rPr lang="en-US" dirty="0"/>
              <a:t>: </a:t>
            </a:r>
            <a:r>
              <a:rPr lang="en-US" dirty="0" err="1"/>
              <a:t>forall</a:t>
            </a:r>
            <a:r>
              <a:rPr lang="en-US" dirty="0"/>
              <a:t> a:Prop, a -&gt; ~~a.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Proof. </a:t>
            </a:r>
          </a:p>
          <a:p>
            <a:pPr marL="0" indent="0">
              <a:buNone/>
            </a:pPr>
            <a:r>
              <a:rPr lang="en-US" dirty="0"/>
              <a:t>  intros a.</a:t>
            </a:r>
          </a:p>
          <a:p>
            <a:pPr marL="0" indent="0">
              <a:buNone/>
            </a:pPr>
            <a:r>
              <a:rPr lang="en-US" dirty="0"/>
              <a:t>  intros H.</a:t>
            </a:r>
          </a:p>
          <a:p>
            <a:pPr marL="0" indent="0">
              <a:buNone/>
            </a:pPr>
            <a:r>
              <a:rPr lang="en-US" dirty="0"/>
              <a:t>  unfold not.</a:t>
            </a:r>
          </a:p>
          <a:p>
            <a:pPr marL="0" indent="0">
              <a:buNone/>
            </a:pPr>
            <a:r>
              <a:rPr lang="en-US" dirty="0"/>
              <a:t>  intros H1.</a:t>
            </a:r>
          </a:p>
          <a:p>
            <a:pPr marL="0" indent="0">
              <a:buNone/>
            </a:pPr>
            <a:r>
              <a:rPr lang="en-US" dirty="0"/>
              <a:t>  apply H1 in H as H2.</a:t>
            </a:r>
          </a:p>
          <a:p>
            <a:pPr marL="0" indent="0">
              <a:buNone/>
            </a:pPr>
            <a:r>
              <a:rPr lang="en-US" dirty="0"/>
              <a:t>  contradiction H2.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Qed</a:t>
            </a:r>
            <a:r>
              <a:rPr lang="en-US" b="1" dirty="0">
                <a:solidFill>
                  <a:srgbClr val="7030A0"/>
                </a:solidFill>
              </a:rPr>
              <a:t>.</a:t>
            </a:r>
            <a:endParaRPr lang="lv-LV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Lemma </a:t>
            </a:r>
            <a:r>
              <a:rPr lang="pt-BR" dirty="0"/>
              <a:t>Tautology638982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8061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Lemma</a:t>
            </a:r>
            <a:r>
              <a:rPr lang="pt-BR" dirty="0"/>
              <a:t> Tautology638982: </a:t>
            </a:r>
            <a:endParaRPr lang="lv-LV" dirty="0" smtClean="0"/>
          </a:p>
          <a:p>
            <a:pPr marL="0" indent="0">
              <a:buNone/>
            </a:pPr>
            <a:r>
              <a:rPr lang="lv-LV" dirty="0"/>
              <a:t> </a:t>
            </a:r>
            <a:r>
              <a:rPr lang="lv-LV" dirty="0" smtClean="0"/>
              <a:t>     </a:t>
            </a:r>
            <a:r>
              <a:rPr lang="pt-BR" dirty="0" smtClean="0"/>
              <a:t>forall </a:t>
            </a:r>
            <a:r>
              <a:rPr lang="pt-BR" dirty="0"/>
              <a:t>a b:Prop, (~~((a &lt;-&gt;(b -&gt; b)) -&gt; a)).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Proof. </a:t>
            </a:r>
          </a:p>
          <a:p>
            <a:pPr marL="0" indent="0">
              <a:buNone/>
            </a:pPr>
            <a:r>
              <a:rPr lang="pt-BR" dirty="0"/>
              <a:t>  intros a b. </a:t>
            </a:r>
          </a:p>
          <a:p>
            <a:pPr marL="0" indent="0">
              <a:buNone/>
            </a:pPr>
            <a:r>
              <a:rPr lang="pt-BR" dirty="0"/>
              <a:t>  assert ((a &lt;-&gt;(b -&gt; b)) -&gt; a) as H0.</a:t>
            </a:r>
          </a:p>
          <a:p>
            <a:pPr marL="0" indent="0">
              <a:buNone/>
            </a:pPr>
            <a:r>
              <a:rPr lang="pt-BR" dirty="0"/>
              <a:t>  intros H1.</a:t>
            </a:r>
          </a:p>
          <a:p>
            <a:pPr marL="0" indent="0">
              <a:buNone/>
            </a:pPr>
            <a:r>
              <a:rPr lang="pt-BR" dirty="0"/>
              <a:t>  unfold iff in H1.</a:t>
            </a:r>
          </a:p>
          <a:p>
            <a:pPr marL="0" indent="0">
              <a:buNone/>
            </a:pPr>
            <a:r>
              <a:rPr lang="pt-BR" dirty="0"/>
              <a:t>  destruct H1 as [H2 H3].</a:t>
            </a:r>
          </a:p>
          <a:p>
            <a:pPr marL="0" indent="0">
              <a:buNone/>
            </a:pPr>
            <a:r>
              <a:rPr lang="pt-BR" dirty="0"/>
              <a:t>  assert (b -&gt; b) as H4.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88628" y="1825625"/>
            <a:ext cx="436517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lv-LV" dirty="0" smtClean="0"/>
              <a:t> </a:t>
            </a:r>
            <a:r>
              <a:rPr lang="pt-BR" dirty="0" smtClean="0"/>
              <a:t>intros </a:t>
            </a:r>
            <a:r>
              <a:rPr lang="pt-BR" dirty="0"/>
              <a:t>H5. </a:t>
            </a:r>
          </a:p>
          <a:p>
            <a:pPr marL="0" indent="0">
              <a:buNone/>
            </a:pPr>
            <a:r>
              <a:rPr lang="pt-BR" dirty="0"/>
              <a:t>  exact H5.</a:t>
            </a:r>
          </a:p>
          <a:p>
            <a:pPr marL="0" indent="0">
              <a:buNone/>
            </a:pPr>
            <a:r>
              <a:rPr lang="pt-BR" dirty="0"/>
              <a:t>  apply H3 in H4 as H6. </a:t>
            </a:r>
          </a:p>
          <a:p>
            <a:pPr marL="0" indent="0">
              <a:buNone/>
            </a:pPr>
            <a:r>
              <a:rPr lang="pt-BR" dirty="0"/>
              <a:t>  exact H6.</a:t>
            </a:r>
          </a:p>
          <a:p>
            <a:pPr marL="0" indent="0">
              <a:buNone/>
            </a:pPr>
            <a:r>
              <a:rPr lang="pt-BR" dirty="0"/>
              <a:t>  pose (doubleNegation (a &lt;-&gt; (b -&gt; b) -&gt; a)) as H1.</a:t>
            </a:r>
          </a:p>
          <a:p>
            <a:pPr marL="0" indent="0">
              <a:buNone/>
            </a:pPr>
            <a:r>
              <a:rPr lang="pt-BR" dirty="0"/>
              <a:t>  apply H1 in H0 as H7.</a:t>
            </a:r>
          </a:p>
          <a:p>
            <a:pPr marL="0" indent="0">
              <a:buNone/>
            </a:pPr>
            <a:r>
              <a:rPr lang="pt-BR" dirty="0"/>
              <a:t>  exact H7.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Qed.</a:t>
            </a:r>
            <a:endParaRPr lang="lv-LV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Predicates 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Quantifiers</a:t>
            </a:r>
          </a:p>
          <a:p>
            <a:pPr lvl="1"/>
            <a:r>
              <a:rPr lang="en-US" dirty="0" smtClean="0"/>
              <a:t>Universal Quantifier</a:t>
            </a:r>
          </a:p>
          <a:p>
            <a:pPr lvl="1"/>
            <a:r>
              <a:rPr lang="en-US" dirty="0" smtClean="0"/>
              <a:t>Existential Quantifier</a:t>
            </a:r>
          </a:p>
          <a:p>
            <a:r>
              <a:rPr lang="en-US" dirty="0" smtClean="0"/>
              <a:t>Negating Quantifiers</a:t>
            </a:r>
          </a:p>
          <a:p>
            <a:pPr lvl="1"/>
            <a:r>
              <a:rPr lang="en-US" dirty="0" smtClean="0"/>
              <a:t>De Morgan’s Laws for Quantifiers</a:t>
            </a:r>
          </a:p>
          <a:p>
            <a:r>
              <a:rPr lang="en-US" dirty="0" smtClean="0"/>
              <a:t>Translating English to Logic</a:t>
            </a:r>
          </a:p>
          <a:p>
            <a:r>
              <a:rPr lang="en-US" dirty="0" smtClean="0"/>
              <a:t>Logic Programming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Why use Proof Assistants?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i="1" dirty="0" smtClean="0"/>
              <a:t>[Andris Ambainis]: The next challenge for the AI</a:t>
            </a:r>
            <a:r>
              <a:rPr lang="lv-LV" i="1" dirty="0"/>
              <a:t>: Is there a software solution to win in the IMO </a:t>
            </a:r>
            <a:r>
              <a:rPr lang="lv-LV" dirty="0"/>
              <a:t>(</a:t>
            </a:r>
            <a:r>
              <a:rPr lang="lv-LV" dirty="0">
                <a:hlinkClick r:id="rId2"/>
              </a:rPr>
              <a:t>https://www.imo-official.org</a:t>
            </a:r>
            <a:r>
              <a:rPr lang="lv-LV" dirty="0" smtClean="0">
                <a:hlinkClick r:id="rId2"/>
              </a:rPr>
              <a:t>/</a:t>
            </a:r>
            <a:r>
              <a:rPr lang="lv-LV" dirty="0" smtClean="0"/>
              <a:t> )</a:t>
            </a:r>
          </a:p>
          <a:p>
            <a:r>
              <a:rPr lang="lv-LV" dirty="0" smtClean="0"/>
              <a:t>QuantaMagazine article:</a:t>
            </a:r>
            <a:br>
              <a:rPr lang="lv-LV" dirty="0" smtClean="0"/>
            </a:br>
            <a:r>
              <a:rPr lang="lv-LV" dirty="0" smtClean="0">
                <a:hlinkClick r:id="rId3"/>
              </a:rPr>
              <a:t>https</a:t>
            </a:r>
            <a:r>
              <a:rPr lang="lv-LV" dirty="0">
                <a:hlinkClick r:id="rId3"/>
              </a:rPr>
              <a:t>://</a:t>
            </a:r>
            <a:r>
              <a:rPr lang="lv-LV" dirty="0" smtClean="0">
                <a:hlinkClick r:id="rId3"/>
              </a:rPr>
              <a:t>bit.ly/2LGnwDz</a:t>
            </a:r>
            <a:r>
              <a:rPr lang="lv-LV" dirty="0" smtClean="0"/>
              <a:t> 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131" y="1825625"/>
            <a:ext cx="4264855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 Morgan’s Laws for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rules for negating quantifiers are: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reasoning in the table shows that: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are important. You will use these. </a:t>
            </a:r>
            <a:endParaRPr lang="en-US" dirty="0"/>
          </a:p>
        </p:txBody>
      </p:sp>
      <p:pic>
        <p:nvPicPr>
          <p:cNvPr id="4" name="Picture 3" descr="table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2438400"/>
            <a:ext cx="5024628" cy="1216152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886200" y="4419601"/>
            <a:ext cx="343185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10000" y="5105401"/>
            <a:ext cx="3431858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De Morgan's Laws in Proof Assistant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lv-LV" sz="3600" dirty="0" smtClean="0">
                    <a:hlinkClick r:id="rId2"/>
                  </a:rPr>
                  <a:t>https://www.cs.princeton.edu/courses/archive/fall07/cos595/stdlib/html/Coq.Logic.Classical_Pred_Type.html</a:t>
                </a:r>
                <a:r>
                  <a:rPr lang="lv-LV" sz="3600" dirty="0" smtClean="0"/>
                  <a:t> </a:t>
                </a:r>
              </a:p>
              <a:p>
                <a:pPr marL="0" indent="0">
                  <a:buNone/>
                </a:pPr>
                <a:endParaRPr lang="lv-LV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lv-LV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</m:t>
                          </m:r>
                          <m:r>
                            <a:rPr lang="lv-LV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lv-LV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lv-LV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¬</m:t>
                          </m:r>
                          <m:r>
                            <a:rPr lang="lv-LV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lv-LV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lv-LV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∃</m:t>
                      </m:r>
                      <m:r>
                        <a:rPr lang="lv-LV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lv-LV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lv-LV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lv-LV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lv-LV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lv-LV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lv-LV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lv-LV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sz="3600" dirty="0" smtClean="0"/>
              </a:p>
              <a:p>
                <a:pPr marL="0" indent="0">
                  <a:buNone/>
                </a:pPr>
                <a:endParaRPr lang="lv-LV" sz="3600" dirty="0" smtClean="0"/>
              </a:p>
              <a:p>
                <a:pPr marL="0" indent="0">
                  <a:buNone/>
                </a:pPr>
                <a:endParaRPr lang="lv-LV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647" t="-3361" r="-317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66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lv-LV" b="1" dirty="0">
                <a:solidFill>
                  <a:srgbClr val="FF0000"/>
                </a:solidFill>
              </a:rPr>
              <a:t>Variable</a:t>
            </a:r>
            <a:r>
              <a:rPr lang="lv-LV" dirty="0"/>
              <a:t> U : Type.</a:t>
            </a:r>
          </a:p>
          <a:p>
            <a:pPr marL="0" indent="0">
              <a:buNone/>
            </a:pPr>
            <a:r>
              <a:rPr lang="lv-LV" dirty="0"/>
              <a:t>Require Import Classical_Prop</a:t>
            </a:r>
            <a:r>
              <a:rPr lang="lv-LV" dirty="0" smtClean="0"/>
              <a:t>.</a:t>
            </a:r>
            <a:endParaRPr lang="lv-LV" dirty="0"/>
          </a:p>
          <a:p>
            <a:pPr marL="0" indent="0">
              <a:buNone/>
            </a:pPr>
            <a:r>
              <a:rPr lang="lv-LV" b="1" dirty="0">
                <a:solidFill>
                  <a:srgbClr val="FF0000"/>
                </a:solidFill>
              </a:rPr>
              <a:t>Lemma</a:t>
            </a:r>
            <a:r>
              <a:rPr lang="lv-LV" dirty="0"/>
              <a:t> not_all_not_ex :</a:t>
            </a:r>
          </a:p>
          <a:p>
            <a:pPr marL="0" indent="0">
              <a:buNone/>
            </a:pPr>
            <a:r>
              <a:rPr lang="lv-LV" dirty="0"/>
              <a:t> forall P:U -&gt; Prop, ~ (forall n:U, ~ P n) -&gt; exists n : U, P n.</a:t>
            </a:r>
          </a:p>
          <a:p>
            <a:pPr marL="0" indent="0">
              <a:buNone/>
            </a:pPr>
            <a:r>
              <a:rPr lang="lv-LV" b="1" dirty="0">
                <a:solidFill>
                  <a:srgbClr val="7030A0"/>
                </a:solidFill>
              </a:rPr>
              <a:t>Proof.</a:t>
            </a:r>
          </a:p>
          <a:p>
            <a:pPr marL="0" indent="0">
              <a:buNone/>
            </a:pPr>
            <a:r>
              <a:rPr lang="lv-LV" dirty="0"/>
              <a:t>  intros P notall.</a:t>
            </a:r>
          </a:p>
          <a:p>
            <a:pPr marL="0" indent="0">
              <a:buNone/>
            </a:pPr>
            <a:r>
              <a:rPr lang="lv-LV" dirty="0"/>
              <a:t>  apply NNPP.</a:t>
            </a:r>
          </a:p>
          <a:p>
            <a:pPr marL="0" indent="0">
              <a:buNone/>
            </a:pPr>
            <a:r>
              <a:rPr lang="lv-LV" dirty="0"/>
              <a:t>  intro abs.</a:t>
            </a:r>
          </a:p>
          <a:p>
            <a:pPr marL="0" indent="0">
              <a:buNone/>
            </a:pPr>
            <a:r>
              <a:rPr lang="lv-LV" dirty="0"/>
              <a:t>  apply notall.</a:t>
            </a:r>
          </a:p>
          <a:p>
            <a:pPr marL="0" indent="0">
              <a:buNone/>
            </a:pPr>
            <a:r>
              <a:rPr lang="lv-LV" dirty="0"/>
              <a:t>  intros n H.</a:t>
            </a:r>
          </a:p>
          <a:p>
            <a:pPr marL="0" indent="0">
              <a:buNone/>
            </a:pPr>
            <a:r>
              <a:rPr lang="lv-LV" dirty="0"/>
              <a:t>  apply abs; exists n; exact H.</a:t>
            </a:r>
          </a:p>
          <a:p>
            <a:pPr marL="0" indent="0">
              <a:buNone/>
            </a:pPr>
            <a:r>
              <a:rPr lang="lv-LV" b="1" dirty="0">
                <a:solidFill>
                  <a:srgbClr val="7030A0"/>
                </a:solidFill>
              </a:rPr>
              <a:t>Qed.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40178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Translation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“Some student in this class has visited Mexico.”</a:t>
            </a:r>
          </a:p>
          <a:p>
            <a:pPr marL="850392" lvl="1" indent="-457200"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has visited Mexico” and </a:t>
            </a: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is a student in this class,”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U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be all people.</a:t>
            </a:r>
            <a:endParaRPr lang="en-US" dirty="0" smtClean="0"/>
          </a:p>
          <a:p>
            <a:pPr marL="850392" lvl="1" indent="-457200">
              <a:buNone/>
            </a:pPr>
            <a:r>
              <a:rPr lang="en-US" dirty="0" smtClean="0"/>
              <a:t>                     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 (S(x)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M(x))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“Every student in this class has visited Canada or Mexico.”</a:t>
            </a:r>
          </a:p>
          <a:p>
            <a:pPr marL="850392" lvl="1" indent="-457200"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Add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denoting “</a:t>
            </a:r>
            <a:r>
              <a:rPr lang="en-US" i="1" dirty="0" smtClean="0"/>
              <a:t>x</a:t>
            </a:r>
            <a:r>
              <a:rPr lang="en-US" dirty="0" smtClean="0"/>
              <a:t> has visited Canada.”</a:t>
            </a:r>
          </a:p>
          <a:p>
            <a:pPr marL="850392" lvl="1" indent="-457200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  x (S(x)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 (M(x)∨C(x)))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Fun with Translating from English into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x is a thingamabob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Translate “Everything is a </a:t>
            </a:r>
            <a:r>
              <a:rPr lang="en-US" dirty="0" err="1" smtClean="0"/>
              <a:t>fleegle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F(x)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15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 “Nothing is a </a:t>
            </a:r>
            <a:r>
              <a:rPr lang="en-US" dirty="0" err="1" smtClean="0"/>
              <a:t>snurd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S(x)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What is this equivalent to?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Solution</a:t>
            </a:r>
            <a:r>
              <a:rPr lang="en-US" dirty="0" smtClean="0"/>
              <a:t>: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/>
                <a:ea typeface="Cambria Math"/>
              </a:rPr>
              <a:t>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S(x)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664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“All </a:t>
            </a:r>
            <a:r>
              <a:rPr lang="en-US" dirty="0" err="1" smtClean="0"/>
              <a:t>fleegles</a:t>
            </a:r>
            <a:r>
              <a:rPr lang="en-US" dirty="0" smtClean="0"/>
              <a:t> are </a:t>
            </a:r>
            <a:r>
              <a:rPr lang="en-US" dirty="0" err="1" smtClean="0"/>
              <a:t>snurds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(F(x)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 S(x))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49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“Some </a:t>
            </a:r>
            <a:r>
              <a:rPr lang="en-US" dirty="0" err="1" smtClean="0"/>
              <a:t>fleegles</a:t>
            </a:r>
            <a:r>
              <a:rPr lang="en-US" dirty="0" smtClean="0"/>
              <a:t> are thingamabobs.”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(F(x)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T(x))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6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 </a:t>
            </a:r>
            <a:r>
              <a:rPr lang="en-US" dirty="0" smtClean="0"/>
              <a:t>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 “No </a:t>
            </a:r>
            <a:r>
              <a:rPr lang="en-US" dirty="0" err="1" smtClean="0"/>
              <a:t>snurd</a:t>
            </a:r>
            <a:r>
              <a:rPr lang="en-US" dirty="0" smtClean="0"/>
              <a:t> is a thingamabob.”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(S(x)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T(x))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What is this equivalent to?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S(x)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T(x))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47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x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“If any </a:t>
            </a:r>
            <a:r>
              <a:rPr lang="en-US" dirty="0" err="1" smtClean="0"/>
              <a:t>fleegle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r>
              <a:rPr lang="en-US" dirty="0" smtClean="0"/>
              <a:t> then it is also a thingamabob.”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((F(x)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S(x))→ T(x))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423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Propositional Logic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have: </a:t>
            </a:r>
          </a:p>
          <a:p>
            <a:pPr lvl="1">
              <a:buNone/>
            </a:pPr>
            <a:r>
              <a:rPr lang="en-US" dirty="0" smtClean="0"/>
              <a:t>“All men are mortal.”</a:t>
            </a:r>
          </a:p>
          <a:p>
            <a:pPr lvl="1">
              <a:buNone/>
            </a:pPr>
            <a:r>
              <a:rPr lang="en-US" dirty="0" smtClean="0"/>
              <a:t>“Socrates is a man.”</a:t>
            </a:r>
          </a:p>
          <a:p>
            <a:r>
              <a:rPr lang="en-US" dirty="0" smtClean="0"/>
              <a:t>Does it follow that “Socrates is mortal?”</a:t>
            </a:r>
          </a:p>
          <a:p>
            <a:r>
              <a:rPr lang="en-US" dirty="0" smtClean="0"/>
              <a:t>Can’t  be represented in propositional logic. Need a language that talks about objects, their properties, and their relations. </a:t>
            </a:r>
          </a:p>
          <a:p>
            <a:r>
              <a:rPr lang="en-US" dirty="0" smtClean="0"/>
              <a:t>Later we’ll see how to draw inferences.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288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/>
              <a:t>Predicate logic is used for specifying properties that systems must satisfy.</a:t>
            </a:r>
          </a:p>
          <a:p>
            <a:r>
              <a:rPr lang="en-US" sz="2000" dirty="0"/>
              <a:t>For example, translate into predicate logic:</a:t>
            </a:r>
          </a:p>
          <a:p>
            <a:pPr lvl="1"/>
            <a:r>
              <a:rPr lang="en-US" sz="2000" dirty="0"/>
              <a:t>“Every mail message larger than one megabyte will be compressed.”</a:t>
            </a:r>
          </a:p>
          <a:p>
            <a:pPr lvl="1"/>
            <a:r>
              <a:rPr lang="en-US" sz="2000" dirty="0"/>
              <a:t>“If a user is active, at least one network link will be available.”</a:t>
            </a:r>
          </a:p>
          <a:p>
            <a:r>
              <a:rPr lang="en-US" sz="2000" dirty="0"/>
              <a:t>Decide on predicates and domains (left implicit here) for the variables:</a:t>
            </a:r>
          </a:p>
          <a:p>
            <a:pPr lvl="1"/>
            <a:r>
              <a:rPr lang="en-US" sz="1800" dirty="0"/>
              <a:t>Let </a:t>
            </a:r>
            <a:r>
              <a:rPr lang="en-US" sz="1800" i="1" dirty="0"/>
              <a:t>L</a:t>
            </a:r>
            <a:r>
              <a:rPr lang="en-US" sz="1800" dirty="0"/>
              <a:t>(</a:t>
            </a:r>
            <a:r>
              <a:rPr lang="en-US" sz="1800" i="1" dirty="0"/>
              <a:t>m</a:t>
            </a:r>
            <a:r>
              <a:rPr lang="en-US" sz="1800" dirty="0"/>
              <a:t>, </a:t>
            </a:r>
            <a:r>
              <a:rPr lang="en-US" sz="1800" i="1" dirty="0"/>
              <a:t>y</a:t>
            </a:r>
            <a:r>
              <a:rPr lang="en-US" sz="1800" dirty="0"/>
              <a:t>) be “Mail message </a:t>
            </a:r>
            <a:r>
              <a:rPr lang="en-US" sz="1800" i="1" dirty="0"/>
              <a:t>m</a:t>
            </a:r>
            <a:r>
              <a:rPr lang="en-US" sz="1800" dirty="0"/>
              <a:t> is larger than </a:t>
            </a:r>
            <a:r>
              <a:rPr lang="en-US" sz="1800" i="1" dirty="0"/>
              <a:t>y</a:t>
            </a:r>
            <a:r>
              <a:rPr lang="en-US" sz="1800" dirty="0"/>
              <a:t> megabytes.”</a:t>
            </a:r>
          </a:p>
          <a:p>
            <a:pPr lvl="1"/>
            <a:r>
              <a:rPr lang="en-US" sz="1800" dirty="0"/>
              <a:t>Let </a:t>
            </a:r>
            <a:r>
              <a:rPr lang="en-US" sz="1800" i="1" dirty="0"/>
              <a:t>C</a:t>
            </a:r>
            <a:r>
              <a:rPr lang="en-US" sz="1800" dirty="0"/>
              <a:t>(</a:t>
            </a:r>
            <a:r>
              <a:rPr lang="en-US" sz="1800" i="1" dirty="0"/>
              <a:t>m</a:t>
            </a:r>
            <a:r>
              <a:rPr lang="en-US" sz="1800" dirty="0"/>
              <a:t>) denote “Mail message </a:t>
            </a:r>
            <a:r>
              <a:rPr lang="en-US" sz="1800" i="1" dirty="0"/>
              <a:t>m</a:t>
            </a:r>
            <a:r>
              <a:rPr lang="en-US" sz="1800" dirty="0"/>
              <a:t> will be compressed.”</a:t>
            </a:r>
          </a:p>
          <a:p>
            <a:pPr lvl="1"/>
            <a:r>
              <a:rPr lang="en-US" sz="1800" dirty="0"/>
              <a:t>Let </a:t>
            </a:r>
            <a:r>
              <a:rPr lang="en-US" sz="1800" i="1" dirty="0"/>
              <a:t>A</a:t>
            </a:r>
            <a:r>
              <a:rPr lang="en-US" sz="1800" dirty="0"/>
              <a:t>(</a:t>
            </a:r>
            <a:r>
              <a:rPr lang="en-US" sz="1800" i="1" dirty="0"/>
              <a:t>u</a:t>
            </a:r>
            <a:r>
              <a:rPr lang="en-US" sz="1800" dirty="0"/>
              <a:t>) represent “User </a:t>
            </a:r>
            <a:r>
              <a:rPr lang="en-US" sz="1800" i="1" dirty="0"/>
              <a:t>u</a:t>
            </a:r>
            <a:r>
              <a:rPr lang="en-US" sz="1800" dirty="0"/>
              <a:t> is active.”</a:t>
            </a:r>
          </a:p>
          <a:p>
            <a:pPr lvl="1"/>
            <a:r>
              <a:rPr lang="en-US" sz="1800" dirty="0"/>
              <a:t>Let </a:t>
            </a:r>
            <a:r>
              <a:rPr lang="en-US" sz="1800" i="1" dirty="0"/>
              <a:t>S</a:t>
            </a:r>
            <a:r>
              <a:rPr lang="en-US" sz="1800" dirty="0"/>
              <a:t>(</a:t>
            </a:r>
            <a:r>
              <a:rPr lang="en-US" sz="1800" i="1" dirty="0"/>
              <a:t>n, x</a:t>
            </a:r>
            <a:r>
              <a:rPr lang="en-US" sz="1800" dirty="0"/>
              <a:t>) represent “Network link </a:t>
            </a:r>
            <a:r>
              <a:rPr lang="en-US" sz="1800" i="1" dirty="0"/>
              <a:t>n</a:t>
            </a:r>
            <a:r>
              <a:rPr lang="en-US" sz="1800" dirty="0"/>
              <a:t> is state </a:t>
            </a:r>
            <a:r>
              <a:rPr lang="en-US" sz="1800" i="1" dirty="0"/>
              <a:t>x</a:t>
            </a:r>
            <a:r>
              <a:rPr lang="en-US" sz="1800" dirty="0"/>
              <a:t>.</a:t>
            </a:r>
          </a:p>
          <a:p>
            <a:r>
              <a:rPr lang="en-US" sz="2000" dirty="0"/>
              <a:t>Now we have:</a:t>
            </a:r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267201" y="5410200"/>
            <a:ext cx="2974181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657600" y="5867400"/>
            <a:ext cx="3988594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Lewis Carroll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first two are called </a:t>
            </a:r>
            <a:r>
              <a:rPr lang="en-US" i="1" dirty="0" smtClean="0"/>
              <a:t>premises</a:t>
            </a:r>
            <a:r>
              <a:rPr lang="en-US" dirty="0" smtClean="0"/>
              <a:t> and the third is called the </a:t>
            </a:r>
            <a:r>
              <a:rPr lang="en-US" i="1" dirty="0" smtClean="0"/>
              <a:t>conclusion</a:t>
            </a:r>
            <a:r>
              <a:rPr lang="en-US" dirty="0" smtClean="0"/>
              <a:t>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“All lions are fierce.”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“Some lions do not drink coffee.”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“Some fierce creatures do not drink coffee.” </a:t>
            </a:r>
          </a:p>
          <a:p>
            <a:pPr marL="484632" indent="-457200"/>
            <a:r>
              <a:rPr lang="en-US" dirty="0" smtClean="0"/>
              <a:t>Here is one way to translate these statements to predicate logic. Let P(x), Q(x), and R(x) be the propositional functions “x is a lion,” “x is fierce,” and “x drinks coffee,” respectively.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(P(x)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 Q(x))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(P(x)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R(x))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(Q(x)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R(x))</a:t>
            </a:r>
          </a:p>
          <a:p>
            <a:pPr marL="484632" indent="-457200"/>
            <a:r>
              <a:rPr lang="en-US" dirty="0" smtClean="0"/>
              <a:t>Later we will see how to prove that the conclusion follows from the premises.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Content Placeholder 3" descr="01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10600" y="76200"/>
            <a:ext cx="886968" cy="1036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0" y="10668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Charles </a:t>
            </a:r>
            <a:r>
              <a:rPr lang="en-US" dirty="0" err="1"/>
              <a:t>Lutwidge</a:t>
            </a:r>
            <a:r>
              <a:rPr lang="en-US" dirty="0"/>
              <a:t> Dodgson</a:t>
            </a:r>
          </a:p>
          <a:p>
            <a:r>
              <a:rPr lang="en-US" dirty="0"/>
              <a:t>   (AKA Lewis </a:t>
            </a:r>
            <a:r>
              <a:rPr lang="en-US" dirty="0" err="1"/>
              <a:t>Caroll</a:t>
            </a:r>
            <a:r>
              <a:rPr lang="en-US" dirty="0"/>
              <a:t>)</a:t>
            </a:r>
          </a:p>
          <a:p>
            <a:r>
              <a:rPr lang="en-US" dirty="0"/>
              <a:t>        (1832-1898)</a:t>
            </a:r>
          </a:p>
        </p:txBody>
      </p:sp>
    </p:spTree>
    <p:extLst>
      <p:ext uri="{BB962C8B-B14F-4D97-AF65-F5344CB8AC3E}">
        <p14:creationId xmlns:p14="http://schemas.microsoft.com/office/powerpoint/2010/main" val="3808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De Morgan's Laws in Proof Assistant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8061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000" dirty="0"/>
              <a:t>Section lions_coffee</a:t>
            </a:r>
            <a:r>
              <a:rPr lang="lv-LV" sz="2000" dirty="0" smtClean="0"/>
              <a:t>.</a:t>
            </a:r>
          </a:p>
          <a:p>
            <a:pPr marL="0" indent="0">
              <a:buNone/>
            </a:pPr>
            <a:r>
              <a:rPr lang="lv-LV" sz="2000" dirty="0" smtClean="0"/>
              <a:t>(* </a:t>
            </a:r>
            <a:r>
              <a:rPr lang="lv-LV" sz="2000" dirty="0"/>
              <a:t>Set of all creatures </a:t>
            </a:r>
            <a:r>
              <a:rPr lang="lv-LV" sz="2000" dirty="0" smtClean="0"/>
              <a:t>*)</a:t>
            </a:r>
          </a:p>
          <a:p>
            <a:pPr marL="0" indent="0">
              <a:buNone/>
            </a:pPr>
            <a:r>
              <a:rPr lang="lv-LV" sz="2000" dirty="0" smtClean="0"/>
              <a:t>Variable </a:t>
            </a:r>
            <a:r>
              <a:rPr lang="lv-LV" sz="2000" dirty="0"/>
              <a:t>CRE: Set</a:t>
            </a:r>
            <a:r>
              <a:rPr lang="lv-LV" sz="2000" dirty="0" smtClean="0"/>
              <a:t>.</a:t>
            </a:r>
          </a:p>
          <a:p>
            <a:pPr marL="0" indent="0">
              <a:buNone/>
            </a:pPr>
            <a:r>
              <a:rPr lang="lv-LV" sz="2000" dirty="0" smtClean="0"/>
              <a:t>Variables </a:t>
            </a:r>
            <a:r>
              <a:rPr lang="lv-LV" sz="2000" dirty="0"/>
              <a:t>isLion isFierce drinksCoffee: CRE -&gt; Prop</a:t>
            </a:r>
            <a:r>
              <a:rPr lang="lv-LV" sz="2000" dirty="0" smtClean="0"/>
              <a:t>.</a:t>
            </a:r>
          </a:p>
          <a:p>
            <a:pPr marL="0" indent="0">
              <a:buNone/>
            </a:pPr>
            <a:endParaRPr lang="lv-LV" sz="2000" dirty="0"/>
          </a:p>
          <a:p>
            <a:pPr marL="0" indent="0">
              <a:buNone/>
            </a:pPr>
            <a:r>
              <a:rPr lang="lv-LV" sz="2000" dirty="0" smtClean="0"/>
              <a:t>(* </a:t>
            </a:r>
            <a:r>
              <a:rPr lang="lv-LV" sz="2000" dirty="0"/>
              <a:t>Our Assumptions </a:t>
            </a:r>
            <a:r>
              <a:rPr lang="lv-LV" sz="2000" dirty="0" smtClean="0"/>
              <a:t>*)</a:t>
            </a:r>
          </a:p>
          <a:p>
            <a:pPr marL="0" indent="0">
              <a:buNone/>
            </a:pPr>
            <a:r>
              <a:rPr lang="lv-LV" sz="2000" dirty="0" smtClean="0"/>
              <a:t>Hypothesis </a:t>
            </a:r>
            <a:r>
              <a:rPr lang="lv-LV" sz="2000" dirty="0"/>
              <a:t>itemA: 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lv-LV" sz="2000" dirty="0" smtClean="0"/>
              <a:t>    forall </a:t>
            </a:r>
            <a:r>
              <a:rPr lang="lv-LV" sz="2000" dirty="0"/>
              <a:t>x:CRE, isLion(x) -&gt; isFierce(x</a:t>
            </a:r>
            <a:r>
              <a:rPr lang="lv-LV" sz="2000" dirty="0" smtClean="0"/>
              <a:t>).</a:t>
            </a:r>
          </a:p>
          <a:p>
            <a:pPr marL="0" indent="0">
              <a:buNone/>
            </a:pPr>
            <a:r>
              <a:rPr lang="lv-LV" sz="2000" dirty="0" smtClean="0"/>
              <a:t>Hypothesis </a:t>
            </a:r>
            <a:r>
              <a:rPr lang="lv-LV" sz="2000" dirty="0"/>
              <a:t>itemB: 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lv-LV" sz="2000" dirty="0" smtClean="0"/>
              <a:t>    exists </a:t>
            </a:r>
            <a:r>
              <a:rPr lang="lv-LV" sz="2000" dirty="0"/>
              <a:t>x:CRE, isLion(x) /\ ~drinksCoffee(x</a:t>
            </a:r>
            <a:r>
              <a:rPr lang="lv-LV" sz="2000" dirty="0" smtClean="0"/>
              <a:t>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3314" y="1541418"/>
            <a:ext cx="4430486" cy="4950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000" dirty="0"/>
              <a:t>Lemma carrol: exists x:CRE, isFierce(x) /\ ~drinksCoffee(x</a:t>
            </a:r>
            <a:r>
              <a:rPr lang="lv-LV" sz="2000" dirty="0" smtClean="0"/>
              <a:t>).</a:t>
            </a:r>
          </a:p>
          <a:p>
            <a:pPr marL="0" indent="0">
              <a:buNone/>
            </a:pPr>
            <a:r>
              <a:rPr lang="lv-LV" sz="2000" dirty="0" smtClean="0"/>
              <a:t>Proof</a:t>
            </a:r>
            <a:r>
              <a:rPr lang="lv-LV" sz="2000" dirty="0"/>
              <a:t>.  </a:t>
            </a:r>
            <a:endParaRPr lang="lv-LV" sz="2000" dirty="0" smtClean="0"/>
          </a:p>
          <a:p>
            <a:pPr marL="0" indent="0">
              <a:buNone/>
            </a:pPr>
            <a:r>
              <a:rPr lang="lv-LV" sz="2000" dirty="0"/>
              <a:t> </a:t>
            </a:r>
            <a:r>
              <a:rPr lang="lv-LV" sz="2000" dirty="0" smtClean="0"/>
              <a:t>  destruct </a:t>
            </a:r>
            <a:r>
              <a:rPr lang="lv-LV" sz="2000" dirty="0"/>
              <a:t>itemB as [myL H</a:t>
            </a:r>
            <a:r>
              <a:rPr lang="lv-LV" sz="2000" dirty="0" smtClean="0"/>
              <a:t>].</a:t>
            </a:r>
          </a:p>
          <a:p>
            <a:pPr marL="0" indent="0">
              <a:buNone/>
            </a:pPr>
            <a:r>
              <a:rPr lang="lv-LV" sz="2000" dirty="0"/>
              <a:t> </a:t>
            </a:r>
            <a:r>
              <a:rPr lang="lv-LV" sz="2000" dirty="0" smtClean="0"/>
              <a:t>  destruct </a:t>
            </a:r>
            <a:r>
              <a:rPr lang="lv-LV" sz="2000" dirty="0"/>
              <a:t>H as [H1 H2].  </a:t>
            </a:r>
            <a:endParaRPr lang="lv-LV" sz="2000" dirty="0" smtClean="0"/>
          </a:p>
          <a:p>
            <a:pPr marL="0" indent="0">
              <a:buNone/>
            </a:pPr>
            <a:r>
              <a:rPr lang="lv-LV" sz="2000" dirty="0"/>
              <a:t> </a:t>
            </a:r>
            <a:r>
              <a:rPr lang="lv-LV" sz="2000" dirty="0" smtClean="0"/>
              <a:t>  exists </a:t>
            </a:r>
            <a:r>
              <a:rPr lang="lv-LV" sz="2000" dirty="0"/>
              <a:t>myL.  </a:t>
            </a:r>
            <a:endParaRPr lang="lv-LV" sz="2000" dirty="0" smtClean="0"/>
          </a:p>
          <a:p>
            <a:pPr marL="0" indent="0">
              <a:buNone/>
            </a:pPr>
            <a:r>
              <a:rPr lang="lv-LV" sz="2000" dirty="0"/>
              <a:t> </a:t>
            </a:r>
            <a:r>
              <a:rPr lang="lv-LV" sz="2000" dirty="0" smtClean="0"/>
              <a:t>  split</a:t>
            </a:r>
            <a:r>
              <a:rPr lang="lv-LV" sz="2000" dirty="0"/>
              <a:t>.  </a:t>
            </a:r>
            <a:endParaRPr lang="lv-LV" sz="2000" dirty="0" smtClean="0"/>
          </a:p>
          <a:p>
            <a:pPr marL="0" indent="0">
              <a:buNone/>
            </a:pPr>
            <a:r>
              <a:rPr lang="lv-LV" sz="2000" dirty="0"/>
              <a:t> </a:t>
            </a:r>
            <a:r>
              <a:rPr lang="lv-LV" sz="2000" dirty="0" smtClean="0"/>
              <a:t>  apply </a:t>
            </a:r>
            <a:r>
              <a:rPr lang="lv-LV" sz="2000" dirty="0"/>
              <a:t>itemA.  </a:t>
            </a:r>
            <a:endParaRPr lang="lv-LV" sz="2000" dirty="0" smtClean="0"/>
          </a:p>
          <a:p>
            <a:pPr marL="0" indent="0">
              <a:buNone/>
            </a:pPr>
            <a:r>
              <a:rPr lang="lv-LV" sz="2000" dirty="0"/>
              <a:t> </a:t>
            </a:r>
            <a:r>
              <a:rPr lang="lv-LV" sz="2000" dirty="0" smtClean="0"/>
              <a:t>  exact </a:t>
            </a:r>
            <a:r>
              <a:rPr lang="lv-LV" sz="2000" dirty="0"/>
              <a:t>H1.  exact H2</a:t>
            </a:r>
            <a:r>
              <a:rPr lang="lv-LV" sz="2000" dirty="0" smtClean="0"/>
              <a:t>.</a:t>
            </a:r>
          </a:p>
          <a:p>
            <a:pPr marL="0" indent="0">
              <a:buNone/>
            </a:pPr>
            <a:r>
              <a:rPr lang="lv-LV" sz="2000" dirty="0" smtClean="0"/>
              <a:t>Qed.</a:t>
            </a:r>
          </a:p>
          <a:p>
            <a:pPr marL="0" indent="0">
              <a:buNone/>
            </a:pPr>
            <a:r>
              <a:rPr lang="lv-LV" sz="2000" dirty="0" smtClean="0"/>
              <a:t>End </a:t>
            </a:r>
            <a:r>
              <a:rPr lang="lv-LV" sz="2000" dirty="0"/>
              <a:t>lions_coffee.</a:t>
            </a:r>
          </a:p>
          <a:p>
            <a:pPr marL="0" indent="0">
              <a:buNone/>
            </a:pPr>
            <a:endParaRPr lang="lv-LV" sz="2000" dirty="0"/>
          </a:p>
          <a:p>
            <a:pPr marL="0" indent="0">
              <a:buNone/>
            </a:pP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10448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Predicate Calculus Definitions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assertion involving predicates and quantifiers is </a:t>
            </a:r>
            <a:r>
              <a:rPr lang="en-US" i="1" dirty="0" smtClean="0"/>
              <a:t>valid</a:t>
            </a:r>
            <a:r>
              <a:rPr lang="en-US" dirty="0" smtClean="0"/>
              <a:t> if it is true </a:t>
            </a:r>
          </a:p>
          <a:p>
            <a:pPr lvl="2"/>
            <a:r>
              <a:rPr lang="en-US" dirty="0" smtClean="0"/>
              <a:t>for all domains </a:t>
            </a:r>
          </a:p>
          <a:p>
            <a:pPr lvl="2"/>
            <a:r>
              <a:rPr lang="en-US" dirty="0" smtClean="0"/>
              <a:t>every propositional function  substituted for the predicates in the assertion.</a:t>
            </a:r>
          </a:p>
          <a:p>
            <a:pPr lvl="1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 </a:t>
            </a:r>
          </a:p>
          <a:p>
            <a:r>
              <a:rPr lang="en-US" dirty="0" smtClean="0"/>
              <a:t>An assertion involving predicates is </a:t>
            </a:r>
            <a:r>
              <a:rPr lang="en-US" i="1" dirty="0" err="1" smtClean="0"/>
              <a:t>satisfiable</a:t>
            </a:r>
            <a:r>
              <a:rPr lang="en-US" dirty="0" smtClean="0"/>
              <a:t> if it is true </a:t>
            </a:r>
          </a:p>
          <a:p>
            <a:pPr lvl="2"/>
            <a:r>
              <a:rPr lang="en-US" dirty="0" smtClean="0"/>
              <a:t>for some domains </a:t>
            </a:r>
          </a:p>
          <a:p>
            <a:pPr lvl="2"/>
            <a:r>
              <a:rPr lang="en-US" dirty="0" smtClean="0"/>
              <a:t>some propositional functions that can be substituted for  the predicates in the assertion. </a:t>
            </a:r>
          </a:p>
          <a:p>
            <a:pPr>
              <a:buNone/>
            </a:pPr>
            <a:r>
              <a:rPr lang="en-US" dirty="0" smtClean="0"/>
              <a:t>    Otherwise it is </a:t>
            </a:r>
            <a:r>
              <a:rPr lang="en-US" i="1" dirty="0" err="1" smtClean="0"/>
              <a:t>unsatisfiable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Example:</a:t>
            </a:r>
            <a:r>
              <a:rPr lang="en-US" dirty="0" smtClean="0"/>
              <a:t>                                     not valid but </a:t>
            </a:r>
            <a:r>
              <a:rPr lang="en-US" dirty="0" err="1" smtClean="0"/>
              <a:t>satisfiable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Example:                                        </a:t>
            </a:r>
            <a:r>
              <a:rPr lang="en-US" dirty="0" err="1" smtClean="0"/>
              <a:t>unsatisfiable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995204" y="2992767"/>
            <a:ext cx="2301240" cy="25527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78109" y="5160010"/>
            <a:ext cx="1918335" cy="25527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378109" y="5868648"/>
            <a:ext cx="198882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MorePredicate</a:t>
            </a:r>
            <a:r>
              <a:rPr lang="en-US" dirty="0" smtClean="0"/>
              <a:t> Calculus Definitions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scope </a:t>
            </a:r>
            <a:r>
              <a:rPr lang="en-US" dirty="0" smtClean="0"/>
              <a:t>of a quantifier is the part of an assertion in which variables are bound by the quantifier.</a:t>
            </a:r>
          </a:p>
          <a:p>
            <a:pPr lvl="1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                                     </a:t>
            </a:r>
            <a:r>
              <a:rPr lang="en-US" i="1" dirty="0" smtClean="0"/>
              <a:t>x</a:t>
            </a:r>
            <a:r>
              <a:rPr lang="en-US" dirty="0" smtClean="0"/>
              <a:t> has wide scope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endParaRPr lang="lv-LV" b="1" dirty="0" smtClean="0"/>
          </a:p>
          <a:p>
            <a:pPr lvl="1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                                     </a:t>
            </a:r>
            <a:r>
              <a:rPr lang="en-US" i="1" dirty="0" smtClean="0"/>
              <a:t>x</a:t>
            </a:r>
            <a:r>
              <a:rPr lang="en-US" dirty="0" smtClean="0"/>
              <a:t> has narrow scope</a:t>
            </a:r>
          </a:p>
          <a:p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26429" y="3115490"/>
            <a:ext cx="2981306" cy="424543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210595" y="4574627"/>
            <a:ext cx="3891210" cy="44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logic uses the following new features:</a:t>
            </a:r>
          </a:p>
          <a:p>
            <a:pPr lvl="1"/>
            <a:r>
              <a:rPr lang="en-US" dirty="0" smtClean="0"/>
              <a:t>Variables:  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</a:p>
          <a:p>
            <a:pPr lvl="1"/>
            <a:r>
              <a:rPr lang="en-US" dirty="0" smtClean="0"/>
              <a:t>Predicates:</a:t>
            </a:r>
            <a:r>
              <a:rPr lang="en-US" i="1" dirty="0" smtClean="0"/>
              <a:t>  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Quantifiers (</a:t>
            </a:r>
            <a:r>
              <a:rPr lang="en-US" i="1" dirty="0" smtClean="0"/>
              <a:t>to be covered in a few slides</a:t>
            </a:r>
            <a:r>
              <a:rPr lang="en-US" dirty="0" smtClean="0"/>
              <a:t>):</a:t>
            </a:r>
          </a:p>
          <a:p>
            <a:r>
              <a:rPr lang="en-US" i="1" dirty="0" smtClean="0"/>
              <a:t>Propositional functions</a:t>
            </a:r>
            <a:r>
              <a:rPr lang="en-US" dirty="0" smtClean="0"/>
              <a:t> are a generalization of propositions. </a:t>
            </a:r>
          </a:p>
          <a:p>
            <a:pPr lvl="1"/>
            <a:r>
              <a:rPr lang="en-US" dirty="0" smtClean="0"/>
              <a:t>They contain variables and a predicate, e.g.,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Variables can be replaced by elements from their </a:t>
            </a:r>
            <a:r>
              <a:rPr lang="en-US" i="1" dirty="0" smtClean="0"/>
              <a:t>domain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Propositional functions become propositions (and have truth values) when their variables are each replaced by a value from the </a:t>
            </a:r>
            <a:r>
              <a:rPr lang="en-US" i="1" dirty="0" smtClean="0"/>
              <a:t>domain </a:t>
            </a:r>
            <a:r>
              <a:rPr lang="en-US" dirty="0" smtClean="0"/>
              <a:t>(or  </a:t>
            </a:r>
            <a:r>
              <a:rPr lang="en-US" i="1" dirty="0" smtClean="0"/>
              <a:t>bound</a:t>
            </a:r>
            <a:r>
              <a:rPr lang="en-US" dirty="0" smtClean="0"/>
              <a:t> by a quantifier, as we will see later).</a:t>
            </a:r>
          </a:p>
          <a:p>
            <a:r>
              <a:rPr lang="en-US" dirty="0" smtClean="0"/>
              <a:t>The statement </a:t>
            </a:r>
            <a:r>
              <a:rPr lang="en-US" i="1" dirty="0" smtClean="0"/>
              <a:t>P(x) </a:t>
            </a:r>
            <a:r>
              <a:rPr lang="en-US" dirty="0" smtClean="0"/>
              <a:t>is said to be the value of the propositional function </a:t>
            </a:r>
            <a:r>
              <a:rPr lang="en-US" i="1" dirty="0" smtClean="0"/>
              <a:t>P</a:t>
            </a:r>
            <a:r>
              <a:rPr lang="en-US" dirty="0" smtClean="0"/>
              <a:t> at </a:t>
            </a:r>
            <a:r>
              <a:rPr lang="en-US" i="1" dirty="0" smtClean="0"/>
              <a:t>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let</a:t>
            </a:r>
            <a:r>
              <a:rPr lang="en-US" i="1" dirty="0" smtClean="0"/>
              <a:t> P(x)</a:t>
            </a:r>
            <a:r>
              <a:rPr lang="en-US" dirty="0" smtClean="0"/>
              <a:t> denote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</a:t>
            </a:r>
            <a:r>
              <a:rPr lang="en-US" dirty="0" smtClean="0"/>
              <a:t> and the domain be the integers. Then:</a:t>
            </a:r>
          </a:p>
          <a:p>
            <a:pPr marL="850392" lvl="1" indent="-457200">
              <a:buNone/>
            </a:pPr>
            <a:r>
              <a:rPr lang="en-US" dirty="0" smtClean="0"/>
              <a:t>P(-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  is false.</a:t>
            </a:r>
          </a:p>
          <a:p>
            <a:pPr marL="850392" lvl="1" indent="-457200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  is false.</a:t>
            </a:r>
          </a:p>
          <a:p>
            <a:pPr marL="850392" lvl="1" indent="-457200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 is true. </a:t>
            </a:r>
          </a:p>
          <a:p>
            <a:r>
              <a:rPr lang="en-US" dirty="0" smtClean="0"/>
              <a:t>Often the domain is denoted by </a:t>
            </a:r>
            <a:r>
              <a:rPr lang="en-US" i="1" dirty="0" smtClean="0"/>
              <a:t>U</a:t>
            </a:r>
            <a:r>
              <a:rPr lang="en-US" dirty="0" smtClean="0"/>
              <a:t>. So in this example </a:t>
            </a:r>
            <a:r>
              <a:rPr lang="en-US" i="1" dirty="0" smtClean="0"/>
              <a:t>U</a:t>
            </a:r>
            <a:r>
              <a:rPr lang="en-US" dirty="0" smtClean="0"/>
              <a:t> is the integers.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Propositional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 “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z” </a:t>
            </a:r>
            <a:r>
              <a:rPr lang="en-US" dirty="0" smtClean="0"/>
              <a:t>be denoted by 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x, y, z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U</a:t>
            </a:r>
            <a:r>
              <a:rPr lang="en-US" dirty="0" smtClean="0"/>
              <a:t> (for all three variables) be the integers. Find these truth values:</a:t>
            </a:r>
            <a:r>
              <a:rPr lang="en-US" i="1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2,-1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 F</a:t>
            </a:r>
          </a:p>
          <a:p>
            <a:pPr lvl="1">
              <a:buNone/>
            </a:pPr>
            <a:r>
              <a:rPr lang="en-US" dirty="0" smtClean="0"/>
              <a:t>R(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Not a Proposition</a:t>
            </a:r>
          </a:p>
          <a:p>
            <a:r>
              <a:rPr lang="en-US" dirty="0" smtClean="0"/>
              <a:t>Now let  “</a:t>
            </a:r>
            <a:r>
              <a:rPr lang="en-US" i="1" dirty="0" smtClean="0"/>
              <a:t>x</a:t>
            </a:r>
            <a:r>
              <a:rPr lang="en-US" dirty="0" smtClean="0"/>
              <a:t> -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z” </a:t>
            </a:r>
            <a:r>
              <a:rPr lang="en-US" dirty="0" smtClean="0"/>
              <a:t>be denoted by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), with U as the integers.</a:t>
            </a:r>
            <a:r>
              <a:rPr lang="en-US" i="1" dirty="0" smtClean="0"/>
              <a:t> </a:t>
            </a:r>
            <a:r>
              <a:rPr lang="en-US" dirty="0" smtClean="0"/>
              <a:t>Find</a:t>
            </a:r>
            <a:r>
              <a:rPr lang="en-US" b="1" dirty="0" smtClean="0"/>
              <a:t> </a:t>
            </a:r>
            <a:r>
              <a:rPr lang="en-US" dirty="0" smtClean="0"/>
              <a:t>these truth values:</a:t>
            </a:r>
          </a:p>
          <a:p>
            <a:pPr lvl="1">
              <a:buNone/>
            </a:pPr>
            <a:r>
              <a:rPr lang="en-US" dirty="0" smtClean="0"/>
              <a:t>Q(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2,-1,3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 T</a:t>
            </a:r>
          </a:p>
          <a:p>
            <a:pPr lvl="1">
              <a:buNone/>
            </a:pPr>
            <a:r>
              <a:rPr lang="en-US" dirty="0" smtClean="0"/>
              <a:t>Q(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F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Q(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 Not a Proposition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95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Connectives from propositional logic carry over to predicate logic. 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0,”</a:t>
            </a:r>
            <a:r>
              <a:rPr lang="en-US" dirty="0" smtClean="0"/>
              <a:t> find these truth values: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∨ P(-1) 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T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∧ P(-1) 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F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P(-1)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F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¬P(-1)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T</a:t>
            </a:r>
            <a:endParaRPr lang="en-US" dirty="0" smtClean="0"/>
          </a:p>
          <a:p>
            <a:r>
              <a:rPr lang="en-US" dirty="0" smtClean="0"/>
              <a:t>Expressions with variables are not propositions and therefore do not have truth values.  For example,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∧ P(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     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P(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    </a:t>
            </a:r>
          </a:p>
          <a:p>
            <a:r>
              <a:rPr lang="en-US" dirty="0" smtClean="0"/>
              <a:t>When used with quantifiers (to be introduced next), these expressions (propositional functions) become propositions.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need </a:t>
            </a:r>
            <a:r>
              <a:rPr lang="en-US" i="1" dirty="0" smtClean="0"/>
              <a:t>quantifiers</a:t>
            </a:r>
            <a:r>
              <a:rPr lang="en-US" dirty="0" smtClean="0"/>
              <a:t> to express the meaning of English words including </a:t>
            </a:r>
            <a:r>
              <a:rPr lang="en-US" i="1" dirty="0" smtClean="0"/>
              <a:t>all</a:t>
            </a:r>
            <a:r>
              <a:rPr lang="en-US" dirty="0" smtClean="0"/>
              <a:t> and </a:t>
            </a:r>
            <a:r>
              <a:rPr lang="en-US" i="1" dirty="0" smtClean="0"/>
              <a:t>some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“Some cats do not have fur.”</a:t>
            </a:r>
          </a:p>
          <a:p>
            <a:r>
              <a:rPr lang="en-US" dirty="0" smtClean="0"/>
              <a:t>The two most important quantifiers are:</a:t>
            </a:r>
          </a:p>
          <a:p>
            <a:pPr lvl="1"/>
            <a:r>
              <a:rPr lang="en-US" i="1" dirty="0" smtClean="0"/>
              <a:t>Universal Quantifier, </a:t>
            </a:r>
            <a:r>
              <a:rPr lang="en-US" b="1" dirty="0" smtClean="0">
                <a:sym typeface="Symbol"/>
              </a:rPr>
              <a:t>“</a:t>
            </a:r>
            <a:r>
              <a:rPr lang="en-US" dirty="0" smtClean="0"/>
              <a:t>For all,”   symbol: </a:t>
            </a:r>
            <a:r>
              <a:rPr lang="en-US" sz="2800" b="1" dirty="0">
                <a:sym typeface="Symbol"/>
              </a:rPr>
              <a:t></a:t>
            </a:r>
            <a:endParaRPr lang="en-US" dirty="0" smtClean="0"/>
          </a:p>
          <a:p>
            <a:pPr lvl="1"/>
            <a:r>
              <a:rPr lang="en-US" i="1" dirty="0" smtClean="0"/>
              <a:t>Existential Quantifier</a:t>
            </a:r>
            <a:r>
              <a:rPr lang="en-US" dirty="0" smtClean="0"/>
              <a:t>, “There exists,”  symbol: </a:t>
            </a:r>
            <a:r>
              <a:rPr lang="en-US" sz="2800" b="1" dirty="0">
                <a:sym typeface="Symbol"/>
              </a:rPr>
              <a:t></a:t>
            </a:r>
            <a:endParaRPr lang="en-US" dirty="0" smtClean="0"/>
          </a:p>
          <a:p>
            <a:r>
              <a:rPr lang="en-US" dirty="0" smtClean="0"/>
              <a:t>We write  as in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and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</a:t>
            </a:r>
          </a:p>
          <a:p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asserts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for </a:t>
            </a:r>
            <a:r>
              <a:rPr lang="en-US" u="sng" dirty="0" smtClean="0">
                <a:sym typeface="Symbol"/>
              </a:rPr>
              <a:t>every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</a:t>
            </a:r>
            <a:r>
              <a:rPr lang="en-US" i="1" dirty="0" smtClean="0">
                <a:sym typeface="Symbol"/>
              </a:rPr>
              <a:t>domain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asserts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for </a:t>
            </a:r>
            <a:r>
              <a:rPr lang="en-US" u="sng" dirty="0" smtClean="0">
                <a:sym typeface="Symbol"/>
              </a:rPr>
              <a:t>some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</a:t>
            </a:r>
            <a:r>
              <a:rPr lang="en-US" i="1" dirty="0" smtClean="0">
                <a:sym typeface="Symbol"/>
              </a:rPr>
              <a:t>domain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The quantifiers are said to bind the variable </a:t>
            </a:r>
            <a:r>
              <a:rPr lang="en-US" i="1" dirty="0" smtClean="0">
                <a:sym typeface="Symbol"/>
              </a:rPr>
              <a:t>x </a:t>
            </a:r>
            <a:r>
              <a:rPr lang="en-US" dirty="0" smtClean="0">
                <a:sym typeface="Symbol"/>
              </a:rPr>
              <a:t>in these expressions.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304800"/>
            <a:ext cx="890778" cy="1030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371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Charles Peirce (1839-1914)</a:t>
            </a:r>
          </a:p>
        </p:txBody>
      </p:sp>
    </p:spTree>
    <p:extLst>
      <p:ext uri="{BB962C8B-B14F-4D97-AF65-F5344CB8AC3E}">
        <p14:creationId xmlns:p14="http://schemas.microsoft.com/office/powerpoint/2010/main" val="22287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m (L(m,1) \rightarrow C(m))$&#10;&#10;&#10;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u \,A(u) \rightarrow \exists n\, S(n,available)$&#10;&#10;&#10;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neg S(x) \leftrightarrow \neg \exists x S(x)$&#10;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(F(x) \leftrightarrow T(x))$&#10;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(F(x) \wedge \neg F(x))$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 \equiv  P(1)\wedge P(2) \wedge P(3)$&#10;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(F(x) \vee S(x))$&#10;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(F(x)) \vee \forall y( S(y))$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P(x) \equiv P(1)\vee P(2) \vee P(3)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ortal(Socrates)$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 \equiv \exists x \neg P(x)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exists x P(x) \equiv \forall  x \neg P(x)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3437</Words>
  <Application>Microsoft Office PowerPoint</Application>
  <PresentationFormat>Widescreen</PresentationFormat>
  <Paragraphs>392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Bookman</vt:lpstr>
      <vt:lpstr>Calibri</vt:lpstr>
      <vt:lpstr>Calibri Light</vt:lpstr>
      <vt:lpstr>Cambria Math</vt:lpstr>
      <vt:lpstr>Symbol</vt:lpstr>
      <vt:lpstr>Wingdings</vt:lpstr>
      <vt:lpstr>Office Theme</vt:lpstr>
      <vt:lpstr>Predicates and Quantifiers</vt:lpstr>
      <vt:lpstr>Summary</vt:lpstr>
      <vt:lpstr>Section Summary</vt:lpstr>
      <vt:lpstr>Propositional Logic Not Enough</vt:lpstr>
      <vt:lpstr>Introducing Predicate Logic</vt:lpstr>
      <vt:lpstr>Propositional Functions</vt:lpstr>
      <vt:lpstr>Examples of Propositional Functions</vt:lpstr>
      <vt:lpstr>Compound Expressions</vt:lpstr>
      <vt:lpstr>Quantifiers</vt:lpstr>
      <vt:lpstr>Universal Quantifier</vt:lpstr>
      <vt:lpstr>Existential Quantifier</vt:lpstr>
      <vt:lpstr>Uniqueness Quantifier (optional)</vt:lpstr>
      <vt:lpstr>Thinking about Quantifiers</vt:lpstr>
      <vt:lpstr>Thinking about Quantifiers as Conjunctions and Disjunctions</vt:lpstr>
      <vt:lpstr>Diagrams for infinite domains</vt:lpstr>
      <vt:lpstr>Properties of Quantifiers</vt:lpstr>
      <vt:lpstr>Precedence of Quantifiers</vt:lpstr>
      <vt:lpstr>Other Examples of Variable Scope (Optional)</vt:lpstr>
      <vt:lpstr>Socrative Quiz 2A: Precedence and Scope</vt:lpstr>
      <vt:lpstr>Translating from English to Logic</vt:lpstr>
      <vt:lpstr>Translating from English to Logic</vt:lpstr>
      <vt:lpstr>Returning to the Socrates Example </vt:lpstr>
      <vt:lpstr>Equivalences in Predicate Logic</vt:lpstr>
      <vt:lpstr>Negating Quantified Expressions</vt:lpstr>
      <vt:lpstr>Negating Quantified Expressions (continued)</vt:lpstr>
      <vt:lpstr>PowerPoint Presentation</vt:lpstr>
      <vt:lpstr>Coq Demo: Propositional Tautology</vt:lpstr>
      <vt:lpstr>Lemma 1:  a → ¬ ¬a</vt:lpstr>
      <vt:lpstr>Lemma Tautology638982</vt:lpstr>
      <vt:lpstr>Why use Proof Assistants?</vt:lpstr>
      <vt:lpstr>De Morgan’s Laws for Quantifiers</vt:lpstr>
      <vt:lpstr>De Morgan's Laws in Proof Assistant</vt:lpstr>
      <vt:lpstr>Translation from English to Logic</vt:lpstr>
      <vt:lpstr>Some Fun with Translating from English into Logical Expressions</vt:lpstr>
      <vt:lpstr>Translation (cont)</vt:lpstr>
      <vt:lpstr>Translation (cont)</vt:lpstr>
      <vt:lpstr>Translation (cont)</vt:lpstr>
      <vt:lpstr>Translation (cont)</vt:lpstr>
      <vt:lpstr>Translation (cont)</vt:lpstr>
      <vt:lpstr>System Specification Example</vt:lpstr>
      <vt:lpstr>Lewis Carroll Example</vt:lpstr>
      <vt:lpstr>De Morgan's Laws in Proof Assistant</vt:lpstr>
      <vt:lpstr>Some Predicate Calculus Definitions (optional)</vt:lpstr>
      <vt:lpstr>MorePredicate Calculus Definitions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31</cp:revision>
  <dcterms:created xsi:type="dcterms:W3CDTF">2021-01-03T18:25:44Z</dcterms:created>
  <dcterms:modified xsi:type="dcterms:W3CDTF">2021-01-11T08:55:14Z</dcterms:modified>
</cp:coreProperties>
</file>