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634" r:id="rId2"/>
    <p:sldId id="635" r:id="rId3"/>
    <p:sldId id="636" r:id="rId4"/>
    <p:sldId id="637" r:id="rId5"/>
    <p:sldId id="638" r:id="rId6"/>
    <p:sldId id="639" r:id="rId7"/>
    <p:sldId id="640" r:id="rId8"/>
    <p:sldId id="641" r:id="rId9"/>
    <p:sldId id="642" r:id="rId10"/>
    <p:sldId id="643" r:id="rId11"/>
    <p:sldId id="644" r:id="rId12"/>
    <p:sldId id="645" r:id="rId13"/>
    <p:sldId id="646" r:id="rId14"/>
    <p:sldId id="647" r:id="rId15"/>
    <p:sldId id="648" r:id="rId16"/>
    <p:sldId id="649" r:id="rId17"/>
    <p:sldId id="650" r:id="rId18"/>
    <p:sldId id="651" r:id="rId19"/>
    <p:sldId id="652" r:id="rId20"/>
    <p:sldId id="653" r:id="rId21"/>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3573" autoAdjust="0"/>
  </p:normalViewPr>
  <p:slideViewPr>
    <p:cSldViewPr snapToGrid="0">
      <p:cViewPr varScale="1">
        <p:scale>
          <a:sx n="73" d="100"/>
          <a:sy n="73" d="100"/>
        </p:scale>
        <p:origin x="19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18.01.2021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11</a:t>
            </a:fld>
            <a:endParaRPr lang="en-US"/>
          </a:p>
        </p:txBody>
      </p:sp>
    </p:spTree>
    <p:extLst>
      <p:ext uri="{BB962C8B-B14F-4D97-AF65-F5344CB8AC3E}">
        <p14:creationId xmlns:p14="http://schemas.microsoft.com/office/powerpoint/2010/main" val="497443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12</a:t>
            </a:fld>
            <a:endParaRPr lang="en-US"/>
          </a:p>
        </p:txBody>
      </p:sp>
    </p:spTree>
    <p:extLst>
      <p:ext uri="{BB962C8B-B14F-4D97-AF65-F5344CB8AC3E}">
        <p14:creationId xmlns:p14="http://schemas.microsoft.com/office/powerpoint/2010/main" val="494906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56D6F1B-26ED-417A-B5D8-8AED7AD37922}" type="slidenum">
              <a:rPr lang="en-US" smtClean="0"/>
              <a:pPr/>
              <a:t>13</a:t>
            </a:fld>
            <a:endParaRPr lang="en-US"/>
          </a:p>
        </p:txBody>
      </p:sp>
    </p:spTree>
    <p:extLst>
      <p:ext uri="{BB962C8B-B14F-4D97-AF65-F5344CB8AC3E}">
        <p14:creationId xmlns:p14="http://schemas.microsoft.com/office/powerpoint/2010/main" val="378047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18.01.2021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18.01.2021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18.01.2021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18.01.2021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18.01.2021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18.01.2021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9.png"/><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image" Target="../media/image8.png"/><Relationship Id="rId2" Type="http://schemas.openxmlformats.org/officeDocument/2006/relationships/tags" Target="../tags/tag9.xml"/><Relationship Id="rId16" Type="http://schemas.openxmlformats.org/officeDocument/2006/relationships/image" Target="../media/image12.png"/><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7.png"/><Relationship Id="rId5" Type="http://schemas.openxmlformats.org/officeDocument/2006/relationships/tags" Target="../tags/tag12.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notesSlide" Target="../notesSlides/notesSlide1.xml"/><Relationship Id="rId1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7.png"/><Relationship Id="rId3" Type="http://schemas.openxmlformats.org/officeDocument/2006/relationships/tags" Target="../tags/tag17.xml"/><Relationship Id="rId7" Type="http://schemas.openxmlformats.org/officeDocument/2006/relationships/slideLayout" Target="../slideLayouts/slideLayout2.xml"/><Relationship Id="rId12" Type="http://schemas.openxmlformats.org/officeDocument/2006/relationships/image" Target="../media/image16.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image" Target="../media/image15.png"/><Relationship Id="rId5" Type="http://schemas.openxmlformats.org/officeDocument/2006/relationships/tags" Target="../tags/tag19.xml"/><Relationship Id="rId10" Type="http://schemas.openxmlformats.org/officeDocument/2006/relationships/image" Target="../media/image14.png"/><Relationship Id="rId4" Type="http://schemas.openxmlformats.org/officeDocument/2006/relationships/tags" Target="../tags/tag18.xml"/><Relationship Id="rId9" Type="http://schemas.openxmlformats.org/officeDocument/2006/relationships/image" Target="../media/image13.png"/><Relationship Id="rId1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3.xml"/><Relationship Id="rId13" Type="http://schemas.openxmlformats.org/officeDocument/2006/relationships/image" Target="../media/image23.png"/><Relationship Id="rId3" Type="http://schemas.openxmlformats.org/officeDocument/2006/relationships/tags" Target="../tags/tag23.xml"/><Relationship Id="rId7" Type="http://schemas.openxmlformats.org/officeDocument/2006/relationships/slideLayout" Target="../slideLayouts/slideLayout2.xml"/><Relationship Id="rId12" Type="http://schemas.openxmlformats.org/officeDocument/2006/relationships/image" Target="../media/image22.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21.png"/><Relationship Id="rId5" Type="http://schemas.openxmlformats.org/officeDocument/2006/relationships/tags" Target="../tags/tag25.xml"/><Relationship Id="rId10" Type="http://schemas.openxmlformats.org/officeDocument/2006/relationships/image" Target="../media/image20.png"/><Relationship Id="rId4" Type="http://schemas.openxmlformats.org/officeDocument/2006/relationships/tags" Target="../tags/tag24.xml"/><Relationship Id="rId9" Type="http://schemas.openxmlformats.org/officeDocument/2006/relationships/image" Target="../media/image19.png"/><Relationship Id="rId1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26.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5.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18.png"/><Relationship Id="rId3" Type="http://schemas.openxmlformats.org/officeDocument/2006/relationships/tags" Target="../tags/tag37.xml"/><Relationship Id="rId7" Type="http://schemas.openxmlformats.org/officeDocument/2006/relationships/slideLayout" Target="../slideLayouts/slideLayout2.xml"/><Relationship Id="rId12" Type="http://schemas.openxmlformats.org/officeDocument/2006/relationships/image" Target="../media/image34.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3.png"/><Relationship Id="rId5" Type="http://schemas.openxmlformats.org/officeDocument/2006/relationships/tags" Target="../tags/tag39.xml"/><Relationship Id="rId10" Type="http://schemas.openxmlformats.org/officeDocument/2006/relationships/image" Target="../media/image32.png"/><Relationship Id="rId4" Type="http://schemas.openxmlformats.org/officeDocument/2006/relationships/tags" Target="../tags/tag38.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43.xml"/><Relationship Id="rId7" Type="http://schemas.openxmlformats.org/officeDocument/2006/relationships/image" Target="../media/image36.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35.png"/><Relationship Id="rId5" Type="http://schemas.openxmlformats.org/officeDocument/2006/relationships/slideLayout" Target="../slideLayouts/slideLayout2.xml"/><Relationship Id="rId4" Type="http://schemas.openxmlformats.org/officeDocument/2006/relationships/tags" Target="../tags/tag44.xml"/><Relationship Id="rId9"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 Operations</a:t>
            </a:r>
            <a:endParaRPr lang="en-US" dirty="0"/>
          </a:p>
        </p:txBody>
      </p:sp>
      <p:sp>
        <p:nvSpPr>
          <p:cNvPr id="3" name="Subtitle 2"/>
          <p:cNvSpPr>
            <a:spLocks noGrp="1"/>
          </p:cNvSpPr>
          <p:nvPr>
            <p:ph type="subTitle" idx="1"/>
          </p:nvPr>
        </p:nvSpPr>
        <p:spPr/>
        <p:txBody>
          <a:bodyPr/>
          <a:lstStyle/>
          <a:p>
            <a:r>
              <a:rPr lang="en-US" dirty="0" smtClean="0"/>
              <a:t>Section 2.2</a:t>
            </a:r>
            <a:endParaRPr lang="en-US" dirty="0"/>
          </a:p>
        </p:txBody>
      </p:sp>
    </p:spTree>
    <p:extLst>
      <p:ext uri="{BB962C8B-B14F-4D97-AF65-F5344CB8AC3E}">
        <p14:creationId xmlns:p14="http://schemas.microsoft.com/office/powerpoint/2010/main" val="2045674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Difference (</a:t>
            </a:r>
            <a:r>
              <a:rPr lang="en-US" i="1" dirty="0" smtClean="0"/>
              <a:t>optional</a:t>
            </a:r>
            <a:r>
              <a:rPr lang="en-US" dirty="0" smtClean="0"/>
              <a: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The </a:t>
            </a:r>
            <a:r>
              <a:rPr lang="en-US" i="1" dirty="0" smtClean="0"/>
              <a:t>symmetric difference </a:t>
            </a:r>
            <a:r>
              <a:rPr lang="en-US" dirty="0" smtClean="0"/>
              <a:t>of </a:t>
            </a:r>
            <a:r>
              <a:rPr lang="en-US" b="1" dirty="0" smtClean="0"/>
              <a:t>A</a:t>
            </a:r>
            <a:r>
              <a:rPr lang="en-US" dirty="0" smtClean="0"/>
              <a:t> and </a:t>
            </a:r>
            <a:r>
              <a:rPr lang="en-US" b="1" dirty="0" smtClean="0"/>
              <a:t>B</a:t>
            </a:r>
            <a:r>
              <a:rPr lang="en-US" dirty="0" smtClean="0"/>
              <a:t>, denoted by                   is the set</a:t>
            </a:r>
          </a:p>
          <a:p>
            <a:endParaRPr lang="en-US" dirty="0" smtClean="0"/>
          </a:p>
          <a:p>
            <a:pPr>
              <a:buNone/>
            </a:pPr>
            <a:r>
              <a:rPr lang="en-US" b="1" dirty="0" smtClean="0"/>
              <a:t> Example</a:t>
            </a:r>
            <a:r>
              <a:rPr lang="en-US" dirty="0" smtClean="0"/>
              <a:t>:</a:t>
            </a:r>
          </a:p>
          <a:p>
            <a:pPr lvl="1">
              <a:buNone/>
            </a:pPr>
            <a:r>
              <a:rPr lang="en-US" i="1" dirty="0" smtClean="0">
                <a:ea typeface="Cambria Math" pitchFamily="18" charset="0"/>
              </a:rPr>
              <a:t>U</a:t>
            </a:r>
            <a:r>
              <a:rPr lang="en-US" dirty="0" smtClean="0">
                <a:latin typeface="Cambria Math" pitchFamily="18" charset="0"/>
                <a:ea typeface="Cambria Math" pitchFamily="18" charset="0"/>
              </a:rPr>
              <a:t> = {0,1,2,3,4,5,6,7,8,9,10}  </a:t>
            </a:r>
          </a:p>
          <a:p>
            <a:pPr lvl="1">
              <a:buNone/>
            </a:pPr>
            <a:r>
              <a:rPr lang="en-US" i="1" dirty="0" smtClean="0">
                <a:ea typeface="Cambria Math" pitchFamily="18" charset="0"/>
              </a:rPr>
              <a:t>A</a:t>
            </a:r>
            <a:r>
              <a:rPr lang="en-US" dirty="0" smtClean="0">
                <a:ea typeface="Cambria Math" pitchFamily="18" charset="0"/>
              </a:rPr>
              <a:t> </a:t>
            </a:r>
            <a:r>
              <a:rPr lang="en-US" dirty="0" smtClean="0">
                <a:latin typeface="Cambria Math" pitchFamily="18" charset="0"/>
                <a:ea typeface="Cambria Math" pitchFamily="18" charset="0"/>
              </a:rPr>
              <a:t>= {1,2,3,4,5}   </a:t>
            </a:r>
            <a:r>
              <a:rPr lang="en-US" i="1" dirty="0" smtClean="0">
                <a:ea typeface="Cambria Math" pitchFamily="18" charset="0"/>
              </a:rPr>
              <a:t>B</a:t>
            </a:r>
            <a:r>
              <a:rPr lang="en-US" dirty="0" smtClean="0">
                <a:latin typeface="Cambria Math" pitchFamily="18" charset="0"/>
                <a:ea typeface="Cambria Math" pitchFamily="18" charset="0"/>
              </a:rPr>
              <a:t> ={4,5,6,7,8}</a:t>
            </a:r>
          </a:p>
          <a:p>
            <a:pPr lvl="1">
              <a:buNone/>
            </a:pPr>
            <a:r>
              <a:rPr lang="en-US" dirty="0" smtClean="0"/>
              <a:t>What </a:t>
            </a:r>
            <a:r>
              <a:rPr lang="en-US" dirty="0" smtClean="0"/>
              <a:t>is:</a:t>
            </a:r>
            <a:r>
              <a:rPr lang="en-US" b="1" dirty="0" smtClean="0">
                <a:latin typeface="Cambria Math" pitchFamily="18" charset="0"/>
                <a:ea typeface="Cambria Math" pitchFamily="18" charset="0"/>
              </a:rPr>
              <a:t>  </a:t>
            </a:r>
            <a:r>
              <a:rPr lang="en-US" dirty="0" smtClean="0">
                <a:latin typeface="Cambria Math" pitchFamily="18" charset="0"/>
                <a:ea typeface="Cambria Math" pitchFamily="18" charset="0"/>
              </a:rPr>
              <a:t> </a:t>
            </a:r>
            <a:endParaRPr lang="en-US" dirty="0" smtClean="0">
              <a:latin typeface="Cambria Math" pitchFamily="18" charset="0"/>
              <a:ea typeface="Cambria Math" pitchFamily="18" charset="0"/>
            </a:endParaRPr>
          </a:p>
          <a:p>
            <a:pPr lvl="1"/>
            <a:r>
              <a:rPr lang="en-US" b="1" dirty="0" smtClean="0">
                <a:ea typeface="Cambria Math" pitchFamily="18" charset="0"/>
              </a:rPr>
              <a:t>Solution</a:t>
            </a:r>
            <a:r>
              <a:rPr lang="en-US" dirty="0" smtClean="0">
                <a:latin typeface="Cambria Math" pitchFamily="18" charset="0"/>
                <a:ea typeface="Cambria Math" pitchFamily="18" charset="0"/>
              </a:rPr>
              <a:t>: {1,2,3,6,7,8}</a:t>
            </a:r>
            <a:endParaRPr lang="en-US" dirty="0" smtClean="0"/>
          </a:p>
          <a:p>
            <a:pPr lvl="1">
              <a:buNone/>
            </a:pPr>
            <a:endParaRPr lang="en-US" dirty="0" smtClean="0"/>
          </a:p>
          <a:p>
            <a:pPr>
              <a:buNone/>
            </a:pPr>
            <a:endParaRPr lang="en-US" dirty="0"/>
          </a:p>
        </p:txBody>
      </p:sp>
      <p:pic>
        <p:nvPicPr>
          <p:cNvPr id="5" name="Picture 4" descr="addin_tmp.png"/>
          <p:cNvPicPr>
            <a:picLocks noChangeAspect="1"/>
          </p:cNvPicPr>
          <p:nvPr>
            <p:custDataLst>
              <p:tags r:id="rId1"/>
            </p:custDataLst>
          </p:nvPr>
        </p:nvPicPr>
        <p:blipFill>
          <a:blip r:embed="rId6" cstate="print"/>
          <a:stretch>
            <a:fillRect/>
          </a:stretch>
        </p:blipFill>
        <p:spPr>
          <a:xfrm>
            <a:off x="3810000" y="3048001"/>
            <a:ext cx="3051810" cy="382905"/>
          </a:xfrm>
          <a:prstGeom prst="rect">
            <a:avLst/>
          </a:prstGeom>
        </p:spPr>
      </p:pic>
      <p:pic>
        <p:nvPicPr>
          <p:cNvPr id="7" name="Picture 6" descr="addin_tmp.png"/>
          <p:cNvPicPr>
            <a:picLocks noChangeAspect="1"/>
          </p:cNvPicPr>
          <p:nvPr>
            <p:custDataLst>
              <p:tags r:id="rId2"/>
            </p:custDataLst>
          </p:nvPr>
        </p:nvPicPr>
        <p:blipFill>
          <a:blip r:embed="rId7" cstate="print"/>
          <a:stretch>
            <a:fillRect/>
          </a:stretch>
        </p:blipFill>
        <p:spPr>
          <a:xfrm>
            <a:off x="4114801" y="2438400"/>
            <a:ext cx="1025843" cy="308610"/>
          </a:xfrm>
          <a:prstGeom prst="rect">
            <a:avLst/>
          </a:prstGeom>
        </p:spPr>
      </p:pic>
      <p:pic>
        <p:nvPicPr>
          <p:cNvPr id="9" name="Picture 8" descr="addin_tmp.png"/>
          <p:cNvPicPr>
            <a:picLocks noChangeAspect="1"/>
          </p:cNvPicPr>
          <p:nvPr>
            <p:custDataLst>
              <p:tags r:id="rId3"/>
            </p:custDataLst>
          </p:nvPr>
        </p:nvPicPr>
        <p:blipFill>
          <a:blip r:embed="rId7" cstate="print"/>
          <a:stretch>
            <a:fillRect/>
          </a:stretch>
        </p:blipFill>
        <p:spPr>
          <a:xfrm>
            <a:off x="7696201" y="3657601"/>
            <a:ext cx="854869" cy="257175"/>
          </a:xfrm>
          <a:prstGeom prst="rect">
            <a:avLst/>
          </a:prstGeom>
        </p:spPr>
      </p:pic>
      <p:sp>
        <p:nvSpPr>
          <p:cNvPr id="10" name="Rectangle 9"/>
          <p:cNvSpPr/>
          <p:nvPr/>
        </p:nvSpPr>
        <p:spPr>
          <a:xfrm>
            <a:off x="6477000" y="3581400"/>
            <a:ext cx="33528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103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696199" y="4191001"/>
            <a:ext cx="1312985" cy="1303421"/>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9067799" y="4210725"/>
            <a:ext cx="902677" cy="369332"/>
          </a:xfrm>
          <a:prstGeom prst="rect">
            <a:avLst/>
          </a:prstGeom>
          <a:noFill/>
        </p:spPr>
        <p:txBody>
          <a:bodyPr wrap="square" rtlCol="0">
            <a:spAutoFit/>
          </a:bodyPr>
          <a:lstStyle/>
          <a:p>
            <a:r>
              <a:rPr lang="en-US" dirty="0"/>
              <a:t>U</a:t>
            </a:r>
          </a:p>
        </p:txBody>
      </p:sp>
      <p:sp>
        <p:nvSpPr>
          <p:cNvPr id="14" name="TextBox 13"/>
          <p:cNvSpPr txBox="1"/>
          <p:nvPr/>
        </p:nvSpPr>
        <p:spPr>
          <a:xfrm>
            <a:off x="7086600" y="4643862"/>
            <a:ext cx="410308" cy="369332"/>
          </a:xfrm>
          <a:prstGeom prst="rect">
            <a:avLst/>
          </a:prstGeom>
          <a:noFill/>
        </p:spPr>
        <p:txBody>
          <a:bodyPr wrap="square" rtlCol="0">
            <a:spAutoFit/>
          </a:bodyPr>
          <a:lstStyle/>
          <a:p>
            <a:r>
              <a:rPr lang="en-US" dirty="0"/>
              <a:t>A</a:t>
            </a:r>
          </a:p>
        </p:txBody>
      </p:sp>
      <p:sp>
        <p:nvSpPr>
          <p:cNvPr id="15" name="TextBox 14"/>
          <p:cNvSpPr txBox="1"/>
          <p:nvPr/>
        </p:nvSpPr>
        <p:spPr>
          <a:xfrm>
            <a:off x="8382000" y="4643862"/>
            <a:ext cx="410308" cy="369332"/>
          </a:xfrm>
          <a:prstGeom prst="rect">
            <a:avLst/>
          </a:prstGeom>
          <a:noFill/>
        </p:spPr>
        <p:txBody>
          <a:bodyPr wrap="square" rtlCol="0">
            <a:spAutoFit/>
          </a:bodyPr>
          <a:lstStyle/>
          <a:p>
            <a:r>
              <a:rPr lang="en-US" dirty="0"/>
              <a:t>B</a:t>
            </a:r>
          </a:p>
        </p:txBody>
      </p:sp>
      <p:sp>
        <p:nvSpPr>
          <p:cNvPr id="16" name="Oval 15"/>
          <p:cNvSpPr/>
          <p:nvPr/>
        </p:nvSpPr>
        <p:spPr>
          <a:xfrm>
            <a:off x="7696199" y="4319336"/>
            <a:ext cx="574431" cy="11028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162800" y="5943600"/>
            <a:ext cx="2438400" cy="369332"/>
          </a:xfrm>
          <a:prstGeom prst="rect">
            <a:avLst/>
          </a:prstGeom>
          <a:noFill/>
        </p:spPr>
        <p:txBody>
          <a:bodyPr wrap="square" rtlCol="0">
            <a:spAutoFit/>
          </a:bodyPr>
          <a:lstStyle/>
          <a:p>
            <a:r>
              <a:rPr lang="en-US" dirty="0"/>
              <a:t>Venn Diagram</a:t>
            </a:r>
          </a:p>
        </p:txBody>
      </p:sp>
      <p:cxnSp>
        <p:nvCxnSpPr>
          <p:cNvPr id="32" name="Straight Arrow Connector 31"/>
          <p:cNvCxnSpPr>
            <a:stCxn id="9" idx="2"/>
          </p:cNvCxnSpPr>
          <p:nvPr/>
        </p:nvCxnSpPr>
        <p:spPr>
          <a:xfrm rot="16200000" flipH="1">
            <a:off x="8114706" y="3923705"/>
            <a:ext cx="276225" cy="2583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2"/>
          </p:cNvCxnSpPr>
          <p:nvPr/>
        </p:nvCxnSpPr>
        <p:spPr>
          <a:xfrm rot="5400000">
            <a:off x="7809907" y="3877271"/>
            <a:ext cx="276225" cy="351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8" name="Picture 17" descr="addin_tmp.png"/>
          <p:cNvPicPr>
            <a:picLocks noChangeAspect="1"/>
          </p:cNvPicPr>
          <p:nvPr>
            <p:custDataLst>
              <p:tags r:id="rId4"/>
            </p:custDataLst>
          </p:nvPr>
        </p:nvPicPr>
        <p:blipFill>
          <a:blip r:embed="rId7" cstate="print"/>
          <a:stretch>
            <a:fillRect/>
          </a:stretch>
        </p:blipFill>
        <p:spPr>
          <a:xfrm>
            <a:off x="3382565" y="4481512"/>
            <a:ext cx="854869" cy="257175"/>
          </a:xfrm>
          <a:prstGeom prst="rect">
            <a:avLst/>
          </a:prstGeom>
        </p:spPr>
      </p:pic>
    </p:spTree>
    <p:extLst>
      <p:ext uri="{BB962C8B-B14F-4D97-AF65-F5344CB8AC3E}">
        <p14:creationId xmlns:p14="http://schemas.microsoft.com/office/powerpoint/2010/main" val="267958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Identity laws</a:t>
            </a:r>
          </a:p>
          <a:p>
            <a:pPr>
              <a:buNone/>
            </a:pPr>
            <a:r>
              <a:rPr lang="en-US" dirty="0" smtClean="0"/>
              <a:t>                                           </a:t>
            </a:r>
          </a:p>
          <a:p>
            <a:r>
              <a:rPr lang="en-US" dirty="0" smtClean="0"/>
              <a:t>Domination laws</a:t>
            </a:r>
          </a:p>
          <a:p>
            <a:pPr>
              <a:buNone/>
            </a:pPr>
            <a:r>
              <a:rPr lang="en-US" dirty="0" smtClean="0"/>
              <a:t>                                            </a:t>
            </a:r>
          </a:p>
          <a:p>
            <a:r>
              <a:rPr lang="en-US" dirty="0" smtClean="0"/>
              <a:t>Idempotent laws</a:t>
            </a:r>
          </a:p>
          <a:p>
            <a:pPr>
              <a:buNone/>
            </a:pPr>
            <a:r>
              <a:rPr lang="en-US" dirty="0" smtClean="0"/>
              <a:t>                                           </a:t>
            </a:r>
          </a:p>
          <a:p>
            <a:r>
              <a:rPr lang="en-US" dirty="0" smtClean="0"/>
              <a:t>Complementation law</a:t>
            </a:r>
          </a:p>
        </p:txBody>
      </p:sp>
      <p:pic>
        <p:nvPicPr>
          <p:cNvPr id="4" name="Content Placeholder 3" descr="addin_tmp.png"/>
          <p:cNvPicPr>
            <a:picLocks noChangeAspect="1"/>
          </p:cNvPicPr>
          <p:nvPr>
            <p:custDataLst>
              <p:tags r:id="rId1"/>
            </p:custDataLst>
          </p:nvPr>
        </p:nvPicPr>
        <p:blipFill>
          <a:blip r:embed="rId10" cstate="print"/>
          <a:stretch>
            <a:fillRect/>
          </a:stretch>
        </p:blipFill>
        <p:spPr>
          <a:xfrm>
            <a:off x="3352801" y="2514600"/>
            <a:ext cx="1665923" cy="320040"/>
          </a:xfrm>
          <a:prstGeom prst="rect">
            <a:avLst/>
          </a:prstGeom>
        </p:spPr>
      </p:pic>
      <p:pic>
        <p:nvPicPr>
          <p:cNvPr id="5" name="Picture 4" descr="addin_tmp.png"/>
          <p:cNvPicPr>
            <a:picLocks noChangeAspect="1"/>
          </p:cNvPicPr>
          <p:nvPr>
            <p:custDataLst>
              <p:tags r:id="rId2"/>
            </p:custDataLst>
          </p:nvPr>
        </p:nvPicPr>
        <p:blipFill>
          <a:blip r:embed="rId11" cstate="print"/>
          <a:stretch>
            <a:fillRect/>
          </a:stretch>
        </p:blipFill>
        <p:spPr>
          <a:xfrm>
            <a:off x="5715001" y="2514600"/>
            <a:ext cx="1777365" cy="274320"/>
          </a:xfrm>
          <a:prstGeom prst="rect">
            <a:avLst/>
          </a:prstGeom>
        </p:spPr>
      </p:pic>
      <p:pic>
        <p:nvPicPr>
          <p:cNvPr id="6" name="Picture 5" descr="addin_tmp.png"/>
          <p:cNvPicPr>
            <a:picLocks noChangeAspect="1"/>
          </p:cNvPicPr>
          <p:nvPr>
            <p:custDataLst>
              <p:tags r:id="rId3"/>
            </p:custDataLst>
          </p:nvPr>
        </p:nvPicPr>
        <p:blipFill>
          <a:blip r:embed="rId12" cstate="print"/>
          <a:stretch>
            <a:fillRect/>
          </a:stretch>
        </p:blipFill>
        <p:spPr>
          <a:xfrm>
            <a:off x="3352801" y="3505200"/>
            <a:ext cx="1791653" cy="274320"/>
          </a:xfrm>
          <a:prstGeom prst="rect">
            <a:avLst/>
          </a:prstGeom>
        </p:spPr>
      </p:pic>
      <p:pic>
        <p:nvPicPr>
          <p:cNvPr id="7" name="Picture 6" descr="addin_tmp.png"/>
          <p:cNvPicPr>
            <a:picLocks noChangeAspect="1"/>
          </p:cNvPicPr>
          <p:nvPr>
            <p:custDataLst>
              <p:tags r:id="rId4"/>
            </p:custDataLst>
          </p:nvPr>
        </p:nvPicPr>
        <p:blipFill>
          <a:blip r:embed="rId13" cstate="print"/>
          <a:stretch>
            <a:fillRect/>
          </a:stretch>
        </p:blipFill>
        <p:spPr>
          <a:xfrm>
            <a:off x="5715001" y="3429000"/>
            <a:ext cx="1563053" cy="320040"/>
          </a:xfrm>
          <a:prstGeom prst="rect">
            <a:avLst/>
          </a:prstGeom>
        </p:spPr>
      </p:pic>
      <p:pic>
        <p:nvPicPr>
          <p:cNvPr id="8" name="Content Placeholder 3" descr="addin_tmp.png"/>
          <p:cNvPicPr>
            <a:picLocks noChangeAspect="1"/>
          </p:cNvPicPr>
          <p:nvPr>
            <p:custDataLst>
              <p:tags r:id="rId5"/>
            </p:custDataLst>
          </p:nvPr>
        </p:nvPicPr>
        <p:blipFill>
          <a:blip r:embed="rId14" cstate="print"/>
          <a:stretch>
            <a:fillRect/>
          </a:stretch>
        </p:blipFill>
        <p:spPr>
          <a:xfrm>
            <a:off x="3352800" y="4495800"/>
            <a:ext cx="1760220" cy="274320"/>
          </a:xfrm>
          <a:prstGeom prst="rect">
            <a:avLst/>
          </a:prstGeom>
        </p:spPr>
      </p:pic>
      <p:pic>
        <p:nvPicPr>
          <p:cNvPr id="9" name="Picture 8" descr="addin_tmp.png"/>
          <p:cNvPicPr>
            <a:picLocks noChangeAspect="1"/>
          </p:cNvPicPr>
          <p:nvPr>
            <p:custDataLst>
              <p:tags r:id="rId6"/>
            </p:custDataLst>
          </p:nvPr>
        </p:nvPicPr>
        <p:blipFill>
          <a:blip r:embed="rId15" cstate="print"/>
          <a:stretch>
            <a:fillRect/>
          </a:stretch>
        </p:blipFill>
        <p:spPr>
          <a:xfrm>
            <a:off x="5791200" y="4495800"/>
            <a:ext cx="1760220" cy="274320"/>
          </a:xfrm>
          <a:prstGeom prst="rect">
            <a:avLst/>
          </a:prstGeom>
        </p:spPr>
      </p:pic>
      <p:pic>
        <p:nvPicPr>
          <p:cNvPr id="10" name="Picture 9" descr="addin_tmp.png"/>
          <p:cNvPicPr>
            <a:picLocks noChangeAspect="1"/>
          </p:cNvPicPr>
          <p:nvPr>
            <p:custDataLst>
              <p:tags r:id="rId7"/>
            </p:custDataLst>
          </p:nvPr>
        </p:nvPicPr>
        <p:blipFill>
          <a:blip r:embed="rId16" cstate="print"/>
          <a:stretch>
            <a:fillRect/>
          </a:stretch>
        </p:blipFill>
        <p:spPr>
          <a:xfrm>
            <a:off x="4419600" y="5562600"/>
            <a:ext cx="1360170" cy="494348"/>
          </a:xfrm>
          <a:prstGeom prst="rect">
            <a:avLst/>
          </a:prstGeom>
        </p:spPr>
      </p:pic>
      <p:sp>
        <p:nvSpPr>
          <p:cNvPr id="11" name="TextBox 10"/>
          <p:cNvSpPr txBox="1"/>
          <p:nvPr/>
        </p:nvSpPr>
        <p:spPr>
          <a:xfrm>
            <a:off x="5791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extLst>
      <p:ext uri="{BB962C8B-B14F-4D97-AF65-F5344CB8AC3E}">
        <p14:creationId xmlns:p14="http://schemas.microsoft.com/office/powerpoint/2010/main" val="11558284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Commutative laws</a:t>
            </a:r>
          </a:p>
          <a:p>
            <a:pPr>
              <a:buNone/>
            </a:pPr>
            <a:r>
              <a:rPr lang="en-US" dirty="0" smtClean="0"/>
              <a:t>                                           </a:t>
            </a:r>
          </a:p>
          <a:p>
            <a:r>
              <a:rPr lang="en-US" dirty="0" smtClean="0"/>
              <a:t>Associative laws</a:t>
            </a:r>
          </a:p>
          <a:p>
            <a:pPr>
              <a:buNone/>
            </a:pPr>
            <a:r>
              <a:rPr lang="en-US" dirty="0" smtClean="0"/>
              <a:t>    </a:t>
            </a:r>
          </a:p>
          <a:p>
            <a:pPr>
              <a:buNone/>
            </a:pPr>
            <a:r>
              <a:rPr lang="en-US" dirty="0" smtClean="0"/>
              <a:t>                                                                         </a:t>
            </a:r>
          </a:p>
          <a:p>
            <a:r>
              <a:rPr lang="en-US" dirty="0" smtClean="0"/>
              <a:t>Distributive laws</a:t>
            </a:r>
          </a:p>
          <a:p>
            <a:pPr>
              <a:buNone/>
            </a:pPr>
            <a:endParaRPr lang="en-US" dirty="0" smtClean="0"/>
          </a:p>
          <a:p>
            <a:pPr>
              <a:buNone/>
            </a:pPr>
            <a:endParaRPr lang="en-US" dirty="0" smtClean="0"/>
          </a:p>
        </p:txBody>
      </p:sp>
      <p:pic>
        <p:nvPicPr>
          <p:cNvPr id="11" name="Content Placeholder 3" descr="addin_tmp.png"/>
          <p:cNvPicPr>
            <a:picLocks noChangeAspect="1"/>
          </p:cNvPicPr>
          <p:nvPr>
            <p:custDataLst>
              <p:tags r:id="rId1"/>
            </p:custDataLst>
          </p:nvPr>
        </p:nvPicPr>
        <p:blipFill>
          <a:blip r:embed="rId9" cstate="print"/>
          <a:stretch>
            <a:fillRect/>
          </a:stretch>
        </p:blipFill>
        <p:spPr>
          <a:xfrm>
            <a:off x="3352801" y="2590800"/>
            <a:ext cx="2511743" cy="274320"/>
          </a:xfrm>
          <a:prstGeom prst="rect">
            <a:avLst/>
          </a:prstGeom>
        </p:spPr>
      </p:pic>
      <p:pic>
        <p:nvPicPr>
          <p:cNvPr id="12" name="Picture 11" descr="addin_tmp.png"/>
          <p:cNvPicPr>
            <a:picLocks noChangeAspect="1"/>
          </p:cNvPicPr>
          <p:nvPr>
            <p:custDataLst>
              <p:tags r:id="rId2"/>
            </p:custDataLst>
          </p:nvPr>
        </p:nvPicPr>
        <p:blipFill>
          <a:blip r:embed="rId10" cstate="print"/>
          <a:stretch>
            <a:fillRect/>
          </a:stretch>
        </p:blipFill>
        <p:spPr>
          <a:xfrm>
            <a:off x="6705601" y="2590800"/>
            <a:ext cx="2511743" cy="274320"/>
          </a:xfrm>
          <a:prstGeom prst="rect">
            <a:avLst/>
          </a:prstGeom>
        </p:spPr>
      </p:pic>
      <p:pic>
        <p:nvPicPr>
          <p:cNvPr id="13" name="Picture 12" descr="addin_tmp.png"/>
          <p:cNvPicPr>
            <a:picLocks noChangeAspect="1"/>
          </p:cNvPicPr>
          <p:nvPr>
            <p:custDataLst>
              <p:tags r:id="rId3"/>
            </p:custDataLst>
          </p:nvPr>
        </p:nvPicPr>
        <p:blipFill>
          <a:blip r:embed="rId11" cstate="print"/>
          <a:stretch>
            <a:fillRect/>
          </a:stretch>
        </p:blipFill>
        <p:spPr>
          <a:xfrm>
            <a:off x="2438401" y="3429001"/>
            <a:ext cx="4543425" cy="382905"/>
          </a:xfrm>
          <a:prstGeom prst="rect">
            <a:avLst/>
          </a:prstGeom>
        </p:spPr>
      </p:pic>
      <p:pic>
        <p:nvPicPr>
          <p:cNvPr id="14" name="Content Placeholder 3" descr="addin_tmp.png"/>
          <p:cNvPicPr>
            <a:picLocks noChangeAspect="1"/>
          </p:cNvPicPr>
          <p:nvPr>
            <p:custDataLst>
              <p:tags r:id="rId4"/>
            </p:custDataLst>
          </p:nvPr>
        </p:nvPicPr>
        <p:blipFill>
          <a:blip r:embed="rId12" cstate="print"/>
          <a:stretch>
            <a:fillRect/>
          </a:stretch>
        </p:blipFill>
        <p:spPr>
          <a:xfrm>
            <a:off x="2438401" y="3886201"/>
            <a:ext cx="4543425" cy="382905"/>
          </a:xfrm>
          <a:prstGeom prst="rect">
            <a:avLst/>
          </a:prstGeom>
        </p:spPr>
      </p:pic>
      <p:pic>
        <p:nvPicPr>
          <p:cNvPr id="15" name="Content Placeholder 3" descr="addin_tmp.png"/>
          <p:cNvPicPr>
            <a:picLocks noChangeAspect="1"/>
          </p:cNvPicPr>
          <p:nvPr>
            <p:custDataLst>
              <p:tags r:id="rId5"/>
            </p:custDataLst>
          </p:nvPr>
        </p:nvPicPr>
        <p:blipFill>
          <a:blip r:embed="rId13" cstate="print"/>
          <a:stretch>
            <a:fillRect/>
          </a:stretch>
        </p:blipFill>
        <p:spPr>
          <a:xfrm>
            <a:off x="2362200" y="4953001"/>
            <a:ext cx="5520690" cy="382905"/>
          </a:xfrm>
          <a:prstGeom prst="rect">
            <a:avLst/>
          </a:prstGeom>
        </p:spPr>
      </p:pic>
      <p:pic>
        <p:nvPicPr>
          <p:cNvPr id="16" name="Picture 15" descr="addin_tmp.png"/>
          <p:cNvPicPr>
            <a:picLocks noChangeAspect="1"/>
          </p:cNvPicPr>
          <p:nvPr>
            <p:custDataLst>
              <p:tags r:id="rId6"/>
            </p:custDataLst>
          </p:nvPr>
        </p:nvPicPr>
        <p:blipFill>
          <a:blip r:embed="rId14" cstate="print"/>
          <a:stretch>
            <a:fillRect/>
          </a:stretch>
        </p:blipFill>
        <p:spPr>
          <a:xfrm>
            <a:off x="2438400" y="5562601"/>
            <a:ext cx="5520690" cy="382905"/>
          </a:xfrm>
          <a:prstGeom prst="rect">
            <a:avLst/>
          </a:prstGeom>
        </p:spPr>
      </p:pic>
      <p:sp>
        <p:nvSpPr>
          <p:cNvPr id="10" name="TextBox 9"/>
          <p:cNvSpPr txBox="1"/>
          <p:nvPr/>
        </p:nvSpPr>
        <p:spPr>
          <a:xfrm>
            <a:off x="61722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extLst>
      <p:ext uri="{BB962C8B-B14F-4D97-AF65-F5344CB8AC3E}">
        <p14:creationId xmlns:p14="http://schemas.microsoft.com/office/powerpoint/2010/main" val="27326823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 Identities</a:t>
            </a:r>
            <a:endParaRPr lang="en-US" dirty="0"/>
          </a:p>
        </p:txBody>
      </p:sp>
      <p:sp>
        <p:nvSpPr>
          <p:cNvPr id="3" name="Content Placeholder 2"/>
          <p:cNvSpPr>
            <a:spLocks noGrp="1"/>
          </p:cNvSpPr>
          <p:nvPr>
            <p:ph idx="1"/>
          </p:nvPr>
        </p:nvSpPr>
        <p:spPr/>
        <p:txBody>
          <a:bodyPr/>
          <a:lstStyle/>
          <a:p>
            <a:r>
              <a:rPr lang="en-US" dirty="0" smtClean="0"/>
              <a:t>De Morgan’s laws</a:t>
            </a:r>
          </a:p>
          <a:p>
            <a:endParaRPr lang="en-US" dirty="0" smtClean="0"/>
          </a:p>
          <a:p>
            <a:pPr>
              <a:buNone/>
            </a:pPr>
            <a:r>
              <a:rPr lang="en-US" dirty="0" smtClean="0"/>
              <a:t>                                 </a:t>
            </a:r>
          </a:p>
          <a:p>
            <a:r>
              <a:rPr lang="en-US" dirty="0" smtClean="0"/>
              <a:t>Absorption laws</a:t>
            </a:r>
          </a:p>
          <a:p>
            <a:pPr>
              <a:buNone/>
            </a:pPr>
            <a:r>
              <a:rPr lang="en-US" dirty="0" smtClean="0"/>
              <a:t>    </a:t>
            </a:r>
          </a:p>
          <a:p>
            <a:pPr>
              <a:buNone/>
            </a:pPr>
            <a:r>
              <a:rPr lang="en-US" dirty="0" smtClean="0"/>
              <a:t>                                                                         </a:t>
            </a:r>
          </a:p>
          <a:p>
            <a:r>
              <a:rPr lang="en-US" dirty="0" smtClean="0"/>
              <a:t>Complement laws</a:t>
            </a:r>
          </a:p>
          <a:p>
            <a:pPr>
              <a:buNone/>
            </a:pPr>
            <a:endParaRPr lang="en-US" dirty="0" smtClean="0"/>
          </a:p>
          <a:p>
            <a:pPr>
              <a:buNone/>
            </a:pPr>
            <a:endParaRPr lang="en-US" dirty="0" smtClean="0"/>
          </a:p>
        </p:txBody>
      </p:sp>
      <p:pic>
        <p:nvPicPr>
          <p:cNvPr id="10" name="Content Placeholder 3" descr="addin_tmp.png"/>
          <p:cNvPicPr>
            <a:picLocks noChangeAspect="1"/>
          </p:cNvPicPr>
          <p:nvPr>
            <p:custDataLst>
              <p:tags r:id="rId1"/>
            </p:custDataLst>
          </p:nvPr>
        </p:nvPicPr>
        <p:blipFill>
          <a:blip r:embed="rId9" cstate="print"/>
          <a:stretch>
            <a:fillRect/>
          </a:stretch>
        </p:blipFill>
        <p:spPr>
          <a:xfrm>
            <a:off x="2819401" y="2514601"/>
            <a:ext cx="2534603" cy="328613"/>
          </a:xfrm>
          <a:prstGeom prst="rect">
            <a:avLst/>
          </a:prstGeom>
        </p:spPr>
      </p:pic>
      <p:pic>
        <p:nvPicPr>
          <p:cNvPr id="17" name="Picture 16" descr="addin_tmp.png"/>
          <p:cNvPicPr>
            <a:picLocks noChangeAspect="1"/>
          </p:cNvPicPr>
          <p:nvPr>
            <p:custDataLst>
              <p:tags r:id="rId2"/>
            </p:custDataLst>
          </p:nvPr>
        </p:nvPicPr>
        <p:blipFill>
          <a:blip r:embed="rId10" cstate="print"/>
          <a:stretch>
            <a:fillRect/>
          </a:stretch>
        </p:blipFill>
        <p:spPr>
          <a:xfrm>
            <a:off x="6096001" y="2514601"/>
            <a:ext cx="2534603" cy="328613"/>
          </a:xfrm>
          <a:prstGeom prst="rect">
            <a:avLst/>
          </a:prstGeom>
        </p:spPr>
      </p:pic>
      <p:pic>
        <p:nvPicPr>
          <p:cNvPr id="18" name="Content Placeholder 3" descr="addin_tmp.png"/>
          <p:cNvPicPr>
            <a:picLocks noChangeAspect="1"/>
          </p:cNvPicPr>
          <p:nvPr>
            <p:custDataLst>
              <p:tags r:id="rId3"/>
            </p:custDataLst>
          </p:nvPr>
        </p:nvPicPr>
        <p:blipFill>
          <a:blip r:embed="rId11" cstate="print"/>
          <a:stretch>
            <a:fillRect/>
          </a:stretch>
        </p:blipFill>
        <p:spPr>
          <a:xfrm>
            <a:off x="2514601" y="4038601"/>
            <a:ext cx="2786063" cy="382905"/>
          </a:xfrm>
          <a:prstGeom prst="rect">
            <a:avLst/>
          </a:prstGeom>
        </p:spPr>
      </p:pic>
      <p:pic>
        <p:nvPicPr>
          <p:cNvPr id="19" name="Picture 18" descr="addin_tmp.png"/>
          <p:cNvPicPr>
            <a:picLocks noChangeAspect="1"/>
          </p:cNvPicPr>
          <p:nvPr>
            <p:custDataLst>
              <p:tags r:id="rId4"/>
            </p:custDataLst>
          </p:nvPr>
        </p:nvPicPr>
        <p:blipFill>
          <a:blip r:embed="rId12" cstate="print"/>
          <a:stretch>
            <a:fillRect/>
          </a:stretch>
        </p:blipFill>
        <p:spPr>
          <a:xfrm>
            <a:off x="5791201" y="4038601"/>
            <a:ext cx="2786063" cy="382905"/>
          </a:xfrm>
          <a:prstGeom prst="rect">
            <a:avLst/>
          </a:prstGeom>
        </p:spPr>
      </p:pic>
      <p:pic>
        <p:nvPicPr>
          <p:cNvPr id="20" name="Picture 19" descr="addin_tmp.png"/>
          <p:cNvPicPr>
            <a:picLocks noChangeAspect="1"/>
          </p:cNvPicPr>
          <p:nvPr>
            <p:custDataLst>
              <p:tags r:id="rId5"/>
            </p:custDataLst>
          </p:nvPr>
        </p:nvPicPr>
        <p:blipFill>
          <a:blip r:embed="rId13" cstate="print"/>
          <a:stretch>
            <a:fillRect/>
          </a:stretch>
        </p:blipFill>
        <p:spPr>
          <a:xfrm>
            <a:off x="2819400" y="5562601"/>
            <a:ext cx="1774508" cy="328613"/>
          </a:xfrm>
          <a:prstGeom prst="rect">
            <a:avLst/>
          </a:prstGeom>
        </p:spPr>
      </p:pic>
      <p:pic>
        <p:nvPicPr>
          <p:cNvPr id="21" name="Picture 20" descr="addin_tmp.png"/>
          <p:cNvPicPr>
            <a:picLocks noChangeAspect="1"/>
          </p:cNvPicPr>
          <p:nvPr>
            <p:custDataLst>
              <p:tags r:id="rId6"/>
            </p:custDataLst>
          </p:nvPr>
        </p:nvPicPr>
        <p:blipFill>
          <a:blip r:embed="rId14" cstate="print"/>
          <a:stretch>
            <a:fillRect/>
          </a:stretch>
        </p:blipFill>
        <p:spPr>
          <a:xfrm>
            <a:off x="6019800" y="5562601"/>
            <a:ext cx="1657350" cy="351473"/>
          </a:xfrm>
          <a:prstGeom prst="rect">
            <a:avLst/>
          </a:prstGeom>
        </p:spPr>
      </p:pic>
    </p:spTree>
    <p:extLst>
      <p:ext uri="{BB962C8B-B14F-4D97-AF65-F5344CB8AC3E}">
        <p14:creationId xmlns:p14="http://schemas.microsoft.com/office/powerpoint/2010/main" val="4276910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Proving Set Identities</a:t>
            </a:r>
            <a:endParaRPr lang="en-US" dirty="0"/>
          </a:p>
        </p:txBody>
      </p:sp>
      <p:sp>
        <p:nvSpPr>
          <p:cNvPr id="3" name="Content Placeholder 2"/>
          <p:cNvSpPr>
            <a:spLocks noGrp="1"/>
          </p:cNvSpPr>
          <p:nvPr>
            <p:ph idx="1"/>
          </p:nvPr>
        </p:nvSpPr>
        <p:spPr/>
        <p:txBody>
          <a:bodyPr/>
          <a:lstStyle/>
          <a:p>
            <a:pPr marL="514350" indent="-514350"/>
            <a:r>
              <a:rPr lang="en-US" dirty="0" smtClean="0"/>
              <a:t>Different ways to prove set identities:</a:t>
            </a:r>
          </a:p>
          <a:p>
            <a:pPr marL="880110" lvl="1" indent="-514350">
              <a:buFont typeface="+mj-lt"/>
              <a:buAutoNum type="arabicPeriod"/>
            </a:pPr>
            <a:r>
              <a:rPr lang="en-US" dirty="0" smtClean="0"/>
              <a:t>Prove that each set (side of the identity) is a subset of the other.</a:t>
            </a:r>
          </a:p>
          <a:p>
            <a:pPr marL="880110" lvl="1" indent="-514350">
              <a:buFont typeface="+mj-lt"/>
              <a:buAutoNum type="arabicPeriod"/>
            </a:pPr>
            <a:r>
              <a:rPr lang="en-US" dirty="0" smtClean="0"/>
              <a:t>Use set builder notation and propositional logic.</a:t>
            </a:r>
          </a:p>
          <a:p>
            <a:pPr marL="880110" lvl="1" indent="-514350">
              <a:buFont typeface="+mj-lt"/>
              <a:buAutoNum type="arabicPeriod"/>
            </a:pPr>
            <a:r>
              <a:rPr lang="en-US" dirty="0" smtClean="0"/>
              <a:t>Membership Tables: Verify that elements in the same combination of sets always either belong or do not belong to the same side of the identity.  Use </a:t>
            </a:r>
            <a:r>
              <a:rPr lang="en-US" dirty="0" smtClean="0">
                <a:latin typeface="Cambria Math" pitchFamily="18" charset="0"/>
                <a:ea typeface="Cambria Math" pitchFamily="18" charset="0"/>
              </a:rPr>
              <a:t>1</a:t>
            </a:r>
            <a:r>
              <a:rPr lang="en-US" dirty="0" smtClean="0"/>
              <a:t> to indicate it is in the set and a </a:t>
            </a:r>
            <a:r>
              <a:rPr lang="en-US" dirty="0" smtClean="0">
                <a:latin typeface="Cambria Math" pitchFamily="18" charset="0"/>
                <a:ea typeface="Cambria Math" pitchFamily="18" charset="0"/>
              </a:rPr>
              <a:t>0</a:t>
            </a:r>
            <a:r>
              <a:rPr lang="en-US" dirty="0" smtClean="0"/>
              <a:t> to indicate that it is not.</a:t>
            </a:r>
          </a:p>
          <a:p>
            <a:pPr marL="514350" indent="-514350">
              <a:buFont typeface="+mj-lt"/>
              <a:buAutoNum type="arabicPeriod"/>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val="589782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of Second De Morgan Law</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Prove that</a:t>
            </a:r>
          </a:p>
          <a:p>
            <a:pPr>
              <a:buNone/>
            </a:pPr>
            <a:r>
              <a:rPr lang="en-US" b="1" dirty="0" smtClean="0"/>
              <a:t>Solution</a:t>
            </a:r>
            <a:r>
              <a:rPr lang="en-US" dirty="0" smtClean="0"/>
              <a:t>:   We prove this identity by showing that:</a:t>
            </a:r>
          </a:p>
          <a:p>
            <a:pPr marL="514350" indent="-514350">
              <a:buNone/>
            </a:pPr>
            <a:r>
              <a:rPr lang="en-US" dirty="0" smtClean="0"/>
              <a:t>  </a:t>
            </a:r>
          </a:p>
          <a:p>
            <a:pPr marL="514350" indent="-514350">
              <a:buNone/>
            </a:pPr>
            <a:r>
              <a:rPr lang="en-US" dirty="0" smtClean="0"/>
              <a:t>        1)                                           and</a:t>
            </a:r>
          </a:p>
          <a:p>
            <a:pPr marL="514350" indent="-514350">
              <a:buNone/>
            </a:pPr>
            <a:endParaRPr lang="en-US" dirty="0" smtClean="0"/>
          </a:p>
          <a:p>
            <a:pPr marL="514350" indent="-514350">
              <a:buNone/>
            </a:pPr>
            <a:r>
              <a:rPr lang="en-US" dirty="0" smtClean="0"/>
              <a:t>     </a:t>
            </a:r>
          </a:p>
          <a:p>
            <a:pPr marL="514350" indent="-514350">
              <a:buNone/>
            </a:pPr>
            <a:r>
              <a:rPr lang="en-US" dirty="0" smtClean="0"/>
              <a:t>         2)</a:t>
            </a:r>
          </a:p>
          <a:p>
            <a:pPr>
              <a:buNone/>
            </a:pPr>
            <a:endParaRPr lang="en-US" dirty="0"/>
          </a:p>
        </p:txBody>
      </p:sp>
      <p:pic>
        <p:nvPicPr>
          <p:cNvPr id="9" name="Picture 8" descr="addin_tmp.png"/>
          <p:cNvPicPr>
            <a:picLocks noChangeAspect="1"/>
          </p:cNvPicPr>
          <p:nvPr>
            <p:custDataLst>
              <p:tags r:id="rId1"/>
            </p:custDataLst>
          </p:nvPr>
        </p:nvPicPr>
        <p:blipFill>
          <a:blip r:embed="rId5" cstate="print"/>
          <a:stretch>
            <a:fillRect/>
          </a:stretch>
        </p:blipFill>
        <p:spPr>
          <a:xfrm>
            <a:off x="5486401" y="2057401"/>
            <a:ext cx="2534603" cy="328613"/>
          </a:xfrm>
          <a:prstGeom prst="rect">
            <a:avLst/>
          </a:prstGeom>
        </p:spPr>
      </p:pic>
      <p:pic>
        <p:nvPicPr>
          <p:cNvPr id="8" name="Picture 7" descr="addin_tmp.png"/>
          <p:cNvPicPr>
            <a:picLocks noChangeAspect="1"/>
          </p:cNvPicPr>
          <p:nvPr>
            <p:custDataLst>
              <p:tags r:id="rId2"/>
            </p:custDataLst>
          </p:nvPr>
        </p:nvPicPr>
        <p:blipFill>
          <a:blip r:embed="rId6" cstate="print"/>
          <a:stretch>
            <a:fillRect/>
          </a:stretch>
        </p:blipFill>
        <p:spPr>
          <a:xfrm>
            <a:off x="2449286" y="4871404"/>
            <a:ext cx="2534603" cy="377190"/>
          </a:xfrm>
          <a:prstGeom prst="rect">
            <a:avLst/>
          </a:prstGeom>
        </p:spPr>
      </p:pic>
      <p:pic>
        <p:nvPicPr>
          <p:cNvPr id="10" name="Picture 9" descr="addin_tmp.png"/>
          <p:cNvPicPr>
            <a:picLocks noChangeAspect="1"/>
          </p:cNvPicPr>
          <p:nvPr>
            <p:custDataLst>
              <p:tags r:id="rId3"/>
            </p:custDataLst>
          </p:nvPr>
        </p:nvPicPr>
        <p:blipFill>
          <a:blip r:embed="rId7" cstate="print"/>
          <a:stretch>
            <a:fillRect/>
          </a:stretch>
        </p:blipFill>
        <p:spPr>
          <a:xfrm>
            <a:off x="2569030" y="3254217"/>
            <a:ext cx="2534603" cy="377190"/>
          </a:xfrm>
          <a:prstGeom prst="rect">
            <a:avLst/>
          </a:prstGeom>
        </p:spPr>
      </p:pic>
      <p:sp>
        <p:nvSpPr>
          <p:cNvPr id="7" name="TextBox 6"/>
          <p:cNvSpPr txBox="1"/>
          <p:nvPr/>
        </p:nvSpPr>
        <p:spPr>
          <a:xfrm>
            <a:off x="4038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extLst>
      <p:ext uri="{BB962C8B-B14F-4D97-AF65-F5344CB8AC3E}">
        <p14:creationId xmlns:p14="http://schemas.microsoft.com/office/powerpoint/2010/main" val="1813183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9" name="Picture 8" descr="addin_tmp.png"/>
          <p:cNvPicPr>
            <a:picLocks noChangeAspect="1"/>
          </p:cNvPicPr>
          <p:nvPr>
            <p:custDataLst>
              <p:tags r:id="rId1"/>
            </p:custDataLst>
          </p:nvPr>
        </p:nvPicPr>
        <p:blipFill>
          <a:blip r:embed="rId4" cstate="print"/>
          <a:stretch>
            <a:fillRect/>
          </a:stretch>
        </p:blipFill>
        <p:spPr>
          <a:xfrm>
            <a:off x="5867401" y="2057400"/>
            <a:ext cx="2534603" cy="377190"/>
          </a:xfrm>
          <a:prstGeom prst="rect">
            <a:avLst/>
          </a:prstGeom>
        </p:spPr>
      </p:pic>
      <p:pic>
        <p:nvPicPr>
          <p:cNvPr id="7" name="Picture 6" descr="addin_tmp.png"/>
          <p:cNvPicPr>
            <a:picLocks noChangeAspect="1"/>
          </p:cNvPicPr>
          <p:nvPr>
            <p:custDataLst>
              <p:tags r:id="rId2"/>
            </p:custDataLst>
          </p:nvPr>
        </p:nvPicPr>
        <p:blipFill>
          <a:blip r:embed="rId5" cstate="print"/>
          <a:stretch>
            <a:fillRect/>
          </a:stretch>
        </p:blipFill>
        <p:spPr>
          <a:xfrm>
            <a:off x="3276600" y="2590802"/>
            <a:ext cx="6518910" cy="2070735"/>
          </a:xfrm>
          <a:prstGeom prst="rect">
            <a:avLst/>
          </a:prstGeom>
        </p:spPr>
      </p:pic>
      <p:sp>
        <p:nvSpPr>
          <p:cNvPr id="6" name="TextBox 5"/>
          <p:cNvSpPr txBox="1"/>
          <p:nvPr/>
        </p:nvSpPr>
        <p:spPr>
          <a:xfrm>
            <a:off x="4038600" y="6172200"/>
            <a:ext cx="3276600" cy="369332"/>
          </a:xfrm>
          <a:prstGeom prst="rect">
            <a:avLst/>
          </a:prstGeom>
          <a:noFill/>
        </p:spPr>
        <p:txBody>
          <a:bodyPr wrap="square" rtlCol="0">
            <a:spAutoFit/>
          </a:bodyPr>
          <a:lstStyle/>
          <a:p>
            <a:r>
              <a:rPr lang="en-US" i="1" dirty="0"/>
              <a:t>Continued on next slide</a:t>
            </a:r>
            <a:r>
              <a:rPr lang="en-US" dirty="0"/>
              <a:t> </a:t>
            </a:r>
            <a:r>
              <a:rPr lang="en-US" dirty="0">
                <a:sym typeface="Wingdings" pitchFamily="2" charset="2"/>
              </a:rPr>
              <a:t></a:t>
            </a:r>
            <a:endParaRPr lang="en-US" dirty="0"/>
          </a:p>
        </p:txBody>
      </p:sp>
    </p:spTree>
    <p:extLst>
      <p:ext uri="{BB962C8B-B14F-4D97-AF65-F5344CB8AC3E}">
        <p14:creationId xmlns:p14="http://schemas.microsoft.com/office/powerpoint/2010/main" val="19999043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Proof of Second De Morgan Law </a:t>
            </a:r>
            <a:endParaRPr lang="en-US" dirty="0"/>
          </a:p>
        </p:txBody>
      </p:sp>
      <p:sp>
        <p:nvSpPr>
          <p:cNvPr id="3" name="Content Placeholder 2"/>
          <p:cNvSpPr>
            <a:spLocks noGrp="1"/>
          </p:cNvSpPr>
          <p:nvPr>
            <p:ph idx="1"/>
          </p:nvPr>
        </p:nvSpPr>
        <p:spPr/>
        <p:txBody>
          <a:bodyPr/>
          <a:lstStyle/>
          <a:p>
            <a:pPr>
              <a:buNone/>
            </a:pPr>
            <a:r>
              <a:rPr lang="en-US" dirty="0" smtClean="0"/>
              <a:t>   These steps show that:                                       </a:t>
            </a:r>
          </a:p>
          <a:p>
            <a:pPr>
              <a:buNone/>
            </a:pPr>
            <a:endParaRPr lang="en-US" dirty="0"/>
          </a:p>
        </p:txBody>
      </p:sp>
      <p:pic>
        <p:nvPicPr>
          <p:cNvPr id="12" name="Picture 11" descr="addin_tmp.png"/>
          <p:cNvPicPr>
            <a:picLocks noChangeAspect="1"/>
          </p:cNvPicPr>
          <p:nvPr>
            <p:custDataLst>
              <p:tags r:id="rId1"/>
            </p:custDataLst>
          </p:nvPr>
        </p:nvPicPr>
        <p:blipFill>
          <a:blip r:embed="rId4" cstate="print"/>
          <a:stretch>
            <a:fillRect/>
          </a:stretch>
        </p:blipFill>
        <p:spPr>
          <a:xfrm>
            <a:off x="3276600" y="2590801"/>
            <a:ext cx="6869430" cy="2108835"/>
          </a:xfrm>
          <a:prstGeom prst="rect">
            <a:avLst/>
          </a:prstGeom>
        </p:spPr>
      </p:pic>
      <p:pic>
        <p:nvPicPr>
          <p:cNvPr id="6" name="Picture 5" descr="addin_tmp.png"/>
          <p:cNvPicPr>
            <a:picLocks noChangeAspect="1"/>
          </p:cNvPicPr>
          <p:nvPr>
            <p:custDataLst>
              <p:tags r:id="rId2"/>
            </p:custDataLst>
          </p:nvPr>
        </p:nvPicPr>
        <p:blipFill>
          <a:blip r:embed="rId5" cstate="print"/>
          <a:stretch>
            <a:fillRect/>
          </a:stretch>
        </p:blipFill>
        <p:spPr>
          <a:xfrm>
            <a:off x="6096001" y="2057400"/>
            <a:ext cx="2534603" cy="377190"/>
          </a:xfrm>
          <a:prstGeom prst="rect">
            <a:avLst/>
          </a:prstGeom>
        </p:spPr>
      </p:pic>
      <p:sp>
        <p:nvSpPr>
          <p:cNvPr id="9" name="Isosceles Triangle 8"/>
          <p:cNvSpPr/>
          <p:nvPr/>
        </p:nvSpPr>
        <p:spPr>
          <a:xfrm rot="5400000" flipV="1">
            <a:off x="9829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6135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Set-Builder Notation: Second De Morgan Law</a:t>
            </a:r>
            <a:endParaRPr lang="en-US" dirty="0"/>
          </a:p>
        </p:txBody>
      </p:sp>
      <p:pic>
        <p:nvPicPr>
          <p:cNvPr id="7" name="Content Placeholder 6" descr="addin_tmp.png"/>
          <p:cNvPicPr>
            <a:picLocks noGrp="1" noChangeAspect="1"/>
          </p:cNvPicPr>
          <p:nvPr>
            <p:ph idx="1"/>
            <p:custDataLst>
              <p:tags r:id="rId1"/>
            </p:custDataLst>
          </p:nvPr>
        </p:nvPicPr>
        <p:blipFill>
          <a:blip r:embed="rId3" cstate="print"/>
          <a:stretch>
            <a:fillRect/>
          </a:stretch>
        </p:blipFill>
        <p:spPr>
          <a:xfrm>
            <a:off x="1828800" y="1981200"/>
            <a:ext cx="8465820" cy="2731770"/>
          </a:xfrm>
        </p:spPr>
      </p:pic>
      <p:sp>
        <p:nvSpPr>
          <p:cNvPr id="4" name="Isosceles Triangle 3"/>
          <p:cNvSpPr/>
          <p:nvPr/>
        </p:nvSpPr>
        <p:spPr>
          <a:xfrm rot="5400000" flipV="1">
            <a:off x="9829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40184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533400"/>
            <a:ext cx="8229600" cy="1143000"/>
          </a:xfrm>
        </p:spPr>
        <p:txBody>
          <a:bodyPr>
            <a:normAutofit/>
          </a:bodyPr>
          <a:lstStyle/>
          <a:p>
            <a:r>
              <a:rPr lang="en-US" dirty="0" smtClean="0"/>
              <a:t>Membership Table</a:t>
            </a:r>
            <a:endParaRPr lang="en-US" dirty="0"/>
          </a:p>
        </p:txBody>
      </p:sp>
      <p:graphicFrame>
        <p:nvGraphicFramePr>
          <p:cNvPr id="4" name="Content Placeholder 3"/>
          <p:cNvGraphicFramePr>
            <a:graphicFrameLocks noGrp="1"/>
          </p:cNvGraphicFramePr>
          <p:nvPr>
            <p:ph idx="1"/>
          </p:nvPr>
        </p:nvGraphicFramePr>
        <p:xfrm>
          <a:off x="2057400" y="3200400"/>
          <a:ext cx="8229600" cy="333248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048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8382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2971800">
                  <a:extLst>
                    <a:ext uri="{9D8B030D-6E8A-4147-A177-3AD203B41FA5}">
                      <a16:colId xmlns:a16="http://schemas.microsoft.com/office/drawing/2014/main" val="20007"/>
                    </a:ext>
                  </a:extLst>
                </a:gridCol>
              </a:tblGrid>
              <a:tr h="142240">
                <a:tc>
                  <a:txBody>
                    <a:bodyPr/>
                    <a:lstStyle/>
                    <a:p>
                      <a:r>
                        <a:rPr lang="en-US" dirty="0" smtClean="0">
                          <a:solidFill>
                            <a:schemeClr val="tx1"/>
                          </a:solidFill>
                        </a:rPr>
                        <a:t>A</a:t>
                      </a:r>
                      <a:endParaRPr lang="en-US" dirty="0">
                        <a:solidFill>
                          <a:schemeClr val="tx1"/>
                        </a:solidFill>
                      </a:endParaRPr>
                    </a:p>
                  </a:txBody>
                  <a:tcPr/>
                </a:tc>
                <a:tc>
                  <a:txBody>
                    <a:bodyPr/>
                    <a:lstStyle/>
                    <a:p>
                      <a:r>
                        <a:rPr lang="en-US" dirty="0" smtClean="0">
                          <a:solidFill>
                            <a:schemeClr val="tx1"/>
                          </a:solidFill>
                        </a:rPr>
                        <a:t>B</a:t>
                      </a:r>
                      <a:endParaRPr lang="en-US" dirty="0">
                        <a:solidFill>
                          <a:schemeClr val="tx1"/>
                        </a:solidFill>
                      </a:endParaRPr>
                    </a:p>
                  </a:txBody>
                  <a:tcPr/>
                </a:tc>
                <a:tc>
                  <a:txBody>
                    <a:bodyPr/>
                    <a:lstStyle/>
                    <a:p>
                      <a:r>
                        <a:rPr lang="en-US" dirty="0" smtClean="0">
                          <a:solidFill>
                            <a:schemeClr val="tx1"/>
                          </a:solidFill>
                        </a:rPr>
                        <a:t>C</a:t>
                      </a:r>
                      <a:endParaRPr lang="en-US" dirty="0">
                        <a:solidFill>
                          <a:schemeClr val="tx1"/>
                        </a:solidFill>
                      </a:endParaRPr>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1"/>
                  </a:ext>
                </a:extLst>
              </a:tr>
              <a:tr h="370840">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2"/>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3"/>
                  </a:ext>
                </a:extLst>
              </a:tr>
              <a:tr h="370840">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4"/>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0005"/>
                  </a:ext>
                </a:extLst>
              </a:tr>
              <a:tr h="370840">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6"/>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7"/>
                  </a:ext>
                </a:extLst>
              </a:tr>
              <a:tr h="370840">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extLst>
                  <a:ext uri="{0D108BD9-81ED-4DB2-BD59-A6C34878D82A}">
                    <a16:rowId xmlns:a16="http://schemas.microsoft.com/office/drawing/2014/main" val="10008"/>
                  </a:ext>
                </a:extLst>
              </a:tr>
            </a:tbl>
          </a:graphicData>
        </a:graphic>
      </p:graphicFrame>
      <p:pic>
        <p:nvPicPr>
          <p:cNvPr id="6" name="Picture 5" descr="addin_tmp.png"/>
          <p:cNvPicPr>
            <a:picLocks noChangeAspect="1"/>
          </p:cNvPicPr>
          <p:nvPr>
            <p:custDataLst>
              <p:tags r:id="rId1"/>
            </p:custDataLst>
          </p:nvPr>
        </p:nvPicPr>
        <p:blipFill>
          <a:blip r:embed="rId8" cstate="print"/>
          <a:stretch>
            <a:fillRect/>
          </a:stretch>
        </p:blipFill>
        <p:spPr>
          <a:xfrm>
            <a:off x="3200401" y="3276601"/>
            <a:ext cx="668655" cy="180975"/>
          </a:xfrm>
          <a:prstGeom prst="rect">
            <a:avLst/>
          </a:prstGeom>
        </p:spPr>
      </p:pic>
      <p:pic>
        <p:nvPicPr>
          <p:cNvPr id="7" name="Picture 6" descr="addin_tmp.png"/>
          <p:cNvPicPr>
            <a:picLocks noChangeAspect="1"/>
          </p:cNvPicPr>
          <p:nvPr>
            <p:custDataLst>
              <p:tags r:id="rId2"/>
            </p:custDataLst>
          </p:nvPr>
        </p:nvPicPr>
        <p:blipFill>
          <a:blip r:embed="rId9" cstate="print"/>
          <a:stretch>
            <a:fillRect/>
          </a:stretch>
        </p:blipFill>
        <p:spPr>
          <a:xfrm>
            <a:off x="4114800" y="3276600"/>
            <a:ext cx="1322070" cy="255270"/>
          </a:xfrm>
          <a:prstGeom prst="rect">
            <a:avLst/>
          </a:prstGeom>
        </p:spPr>
      </p:pic>
      <p:pic>
        <p:nvPicPr>
          <p:cNvPr id="8" name="Picture 7" descr="addin_tmp.png"/>
          <p:cNvPicPr>
            <a:picLocks noChangeAspect="1"/>
          </p:cNvPicPr>
          <p:nvPr>
            <p:custDataLst>
              <p:tags r:id="rId3"/>
            </p:custDataLst>
          </p:nvPr>
        </p:nvPicPr>
        <p:blipFill>
          <a:blip r:embed="rId10" cstate="print"/>
          <a:stretch>
            <a:fillRect/>
          </a:stretch>
        </p:blipFill>
        <p:spPr>
          <a:xfrm>
            <a:off x="5638800" y="3276600"/>
            <a:ext cx="655320" cy="182880"/>
          </a:xfrm>
          <a:prstGeom prst="rect">
            <a:avLst/>
          </a:prstGeom>
        </p:spPr>
      </p:pic>
      <p:pic>
        <p:nvPicPr>
          <p:cNvPr id="9" name="Picture 8" descr="addin_tmp.png"/>
          <p:cNvPicPr>
            <a:picLocks noChangeAspect="1"/>
          </p:cNvPicPr>
          <p:nvPr>
            <p:custDataLst>
              <p:tags r:id="rId4"/>
            </p:custDataLst>
          </p:nvPr>
        </p:nvPicPr>
        <p:blipFill>
          <a:blip r:embed="rId11" cstate="print"/>
          <a:stretch>
            <a:fillRect/>
          </a:stretch>
        </p:blipFill>
        <p:spPr>
          <a:xfrm>
            <a:off x="6477000" y="3276600"/>
            <a:ext cx="655320" cy="182880"/>
          </a:xfrm>
          <a:prstGeom prst="rect">
            <a:avLst/>
          </a:prstGeom>
        </p:spPr>
      </p:pic>
      <p:pic>
        <p:nvPicPr>
          <p:cNvPr id="10" name="Picture 9" descr="addin_tmp.png"/>
          <p:cNvPicPr>
            <a:picLocks noChangeAspect="1"/>
          </p:cNvPicPr>
          <p:nvPr>
            <p:custDataLst>
              <p:tags r:id="rId5"/>
            </p:custDataLst>
          </p:nvPr>
        </p:nvPicPr>
        <p:blipFill>
          <a:blip r:embed="rId12" cstate="print"/>
          <a:stretch>
            <a:fillRect/>
          </a:stretch>
        </p:blipFill>
        <p:spPr>
          <a:xfrm>
            <a:off x="7467601" y="3276600"/>
            <a:ext cx="1971675" cy="255270"/>
          </a:xfrm>
          <a:prstGeom prst="rect">
            <a:avLst/>
          </a:prstGeom>
        </p:spPr>
      </p:pic>
      <p:pic>
        <p:nvPicPr>
          <p:cNvPr id="11" name="Picture 10" descr="addin_tmp.png"/>
          <p:cNvPicPr>
            <a:picLocks noChangeAspect="1"/>
          </p:cNvPicPr>
          <p:nvPr>
            <p:custDataLst>
              <p:tags r:id="rId6"/>
            </p:custDataLst>
          </p:nvPr>
        </p:nvPicPr>
        <p:blipFill>
          <a:blip r:embed="rId13" cstate="print"/>
          <a:stretch>
            <a:fillRect/>
          </a:stretch>
        </p:blipFill>
        <p:spPr>
          <a:xfrm>
            <a:off x="3505200" y="2362201"/>
            <a:ext cx="5520690" cy="382905"/>
          </a:xfrm>
          <a:prstGeom prst="rect">
            <a:avLst/>
          </a:prstGeom>
        </p:spPr>
      </p:pic>
      <p:sp>
        <p:nvSpPr>
          <p:cNvPr id="12" name="TextBox 11"/>
          <p:cNvSpPr txBox="1"/>
          <p:nvPr/>
        </p:nvSpPr>
        <p:spPr>
          <a:xfrm>
            <a:off x="1981200" y="1752600"/>
            <a:ext cx="1219200" cy="369332"/>
          </a:xfrm>
          <a:prstGeom prst="rect">
            <a:avLst/>
          </a:prstGeom>
          <a:noFill/>
        </p:spPr>
        <p:txBody>
          <a:bodyPr wrap="square" rtlCol="0">
            <a:spAutoFit/>
          </a:bodyPr>
          <a:lstStyle/>
          <a:p>
            <a:r>
              <a:rPr lang="en-US" b="1" dirty="0"/>
              <a:t>Example</a:t>
            </a:r>
            <a:r>
              <a:rPr lang="en-US" dirty="0"/>
              <a:t>:</a:t>
            </a:r>
          </a:p>
        </p:txBody>
      </p:sp>
      <p:sp>
        <p:nvSpPr>
          <p:cNvPr id="13" name="TextBox 12"/>
          <p:cNvSpPr txBox="1"/>
          <p:nvPr/>
        </p:nvSpPr>
        <p:spPr>
          <a:xfrm>
            <a:off x="1981200" y="2743200"/>
            <a:ext cx="1219200" cy="369332"/>
          </a:xfrm>
          <a:prstGeom prst="rect">
            <a:avLst/>
          </a:prstGeom>
          <a:noFill/>
        </p:spPr>
        <p:txBody>
          <a:bodyPr wrap="square" rtlCol="0">
            <a:spAutoFit/>
          </a:bodyPr>
          <a:lstStyle/>
          <a:p>
            <a:r>
              <a:rPr lang="en-US" b="1" dirty="0"/>
              <a:t>Solution</a:t>
            </a:r>
            <a:r>
              <a:rPr lang="en-US" dirty="0"/>
              <a:t>:</a:t>
            </a:r>
          </a:p>
        </p:txBody>
      </p:sp>
      <p:sp>
        <p:nvSpPr>
          <p:cNvPr id="14" name="TextBox 13"/>
          <p:cNvSpPr txBox="1"/>
          <p:nvPr/>
        </p:nvSpPr>
        <p:spPr>
          <a:xfrm>
            <a:off x="3200400" y="1752600"/>
            <a:ext cx="6705600" cy="369332"/>
          </a:xfrm>
          <a:prstGeom prst="rect">
            <a:avLst/>
          </a:prstGeom>
          <a:noFill/>
        </p:spPr>
        <p:txBody>
          <a:bodyPr wrap="square" rtlCol="0">
            <a:spAutoFit/>
          </a:bodyPr>
          <a:lstStyle/>
          <a:p>
            <a:r>
              <a:rPr lang="en-US" dirty="0"/>
              <a:t>Construct a membership table to show that the distributive law holds.</a:t>
            </a:r>
          </a:p>
        </p:txBody>
      </p:sp>
    </p:spTree>
    <p:extLst>
      <p:ext uri="{BB962C8B-B14F-4D97-AF65-F5344CB8AC3E}">
        <p14:creationId xmlns:p14="http://schemas.microsoft.com/office/powerpoint/2010/main" val="2751660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Set Operations</a:t>
            </a:r>
          </a:p>
          <a:p>
            <a:pPr lvl="1"/>
            <a:r>
              <a:rPr lang="en-US" dirty="0" smtClean="0"/>
              <a:t>Union</a:t>
            </a:r>
          </a:p>
          <a:p>
            <a:pPr lvl="1"/>
            <a:r>
              <a:rPr lang="en-US" dirty="0" smtClean="0"/>
              <a:t>Intersection</a:t>
            </a:r>
          </a:p>
          <a:p>
            <a:pPr lvl="1"/>
            <a:r>
              <a:rPr lang="en-US" dirty="0" smtClean="0"/>
              <a:t>Complementation</a:t>
            </a:r>
          </a:p>
          <a:p>
            <a:pPr lvl="1"/>
            <a:r>
              <a:rPr lang="en-US" dirty="0" smtClean="0"/>
              <a:t>Difference</a:t>
            </a:r>
          </a:p>
          <a:p>
            <a:r>
              <a:rPr lang="en-US" dirty="0" smtClean="0"/>
              <a:t>More on Set Cardinality</a:t>
            </a:r>
          </a:p>
          <a:p>
            <a:r>
              <a:rPr lang="en-US" dirty="0" smtClean="0"/>
              <a:t>Set Identities</a:t>
            </a:r>
          </a:p>
          <a:p>
            <a:r>
              <a:rPr lang="en-US" dirty="0" smtClean="0"/>
              <a:t>Proving Identities</a:t>
            </a:r>
          </a:p>
          <a:p>
            <a:r>
              <a:rPr lang="en-US" dirty="0" smtClean="0"/>
              <a:t>Membership Tables</a:t>
            </a:r>
          </a:p>
        </p:txBody>
      </p:sp>
    </p:spTree>
    <p:extLst>
      <p:ext uri="{BB962C8B-B14F-4D97-AF65-F5344CB8AC3E}">
        <p14:creationId xmlns:p14="http://schemas.microsoft.com/office/powerpoint/2010/main" val="12382195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Generalized Unions and Intersections</a:t>
            </a:r>
            <a:endParaRPr lang="en-US" dirty="0"/>
          </a:p>
        </p:txBody>
      </p:sp>
      <p:sp>
        <p:nvSpPr>
          <p:cNvPr id="3" name="Content Placeholder 2"/>
          <p:cNvSpPr>
            <a:spLocks noGrp="1"/>
          </p:cNvSpPr>
          <p:nvPr>
            <p:ph idx="1"/>
          </p:nvPr>
        </p:nvSpPr>
        <p:spPr/>
        <p:txBody>
          <a:bodyPr>
            <a:normAutofit lnSpcReduction="10000"/>
          </a:bodyPr>
          <a:lstStyle/>
          <a:p>
            <a:r>
              <a:rPr lang="en-US" dirty="0" smtClean="0"/>
              <a:t>Let </a:t>
            </a:r>
            <a:r>
              <a:rPr lang="en-US" i="1" dirty="0" smtClean="0"/>
              <a:t>A</a:t>
            </a:r>
            <a:r>
              <a:rPr lang="en-US" baseline="-25000" dirty="0" smtClean="0"/>
              <a:t>1</a:t>
            </a:r>
            <a:r>
              <a:rPr lang="en-US" dirty="0" smtClean="0"/>
              <a:t>, </a:t>
            </a:r>
            <a:r>
              <a:rPr lang="en-US" i="1" dirty="0" smtClean="0"/>
              <a:t>A</a:t>
            </a:r>
            <a:r>
              <a:rPr lang="en-US" baseline="-25000" dirty="0" smtClean="0"/>
              <a:t>2</a:t>
            </a:r>
            <a:r>
              <a:rPr lang="en-US" dirty="0" smtClean="0"/>
              <a:t> ,…, </a:t>
            </a:r>
            <a:r>
              <a:rPr lang="en-US" i="1" dirty="0" smtClean="0"/>
              <a:t>A</a:t>
            </a:r>
            <a:r>
              <a:rPr lang="en-US" i="1" baseline="-25000" dirty="0" smtClean="0"/>
              <a:t>n</a:t>
            </a:r>
            <a:r>
              <a:rPr lang="en-US" dirty="0" smtClean="0"/>
              <a:t> be an indexed collection of sets.</a:t>
            </a:r>
          </a:p>
          <a:p>
            <a:pPr>
              <a:buNone/>
            </a:pPr>
            <a:r>
              <a:rPr lang="en-US" dirty="0" smtClean="0"/>
              <a:t>    We define:</a:t>
            </a:r>
          </a:p>
          <a:p>
            <a:pPr>
              <a:buNone/>
            </a:pPr>
            <a:endParaRPr lang="en-US" dirty="0" smtClean="0"/>
          </a:p>
          <a:p>
            <a:pPr>
              <a:buNone/>
            </a:pPr>
            <a:r>
              <a:rPr lang="en-US" dirty="0" smtClean="0"/>
              <a:t>   </a:t>
            </a:r>
          </a:p>
          <a:p>
            <a:pPr>
              <a:buNone/>
            </a:pPr>
            <a:r>
              <a:rPr lang="en-US" dirty="0" smtClean="0"/>
              <a:t>   These are well defined, since union and intersection are associative.</a:t>
            </a:r>
          </a:p>
          <a:p>
            <a:r>
              <a:rPr lang="en-US" dirty="0" smtClean="0"/>
              <a:t>For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2</a:t>
            </a:r>
            <a:r>
              <a:rPr lang="en-US" dirty="0" smtClean="0"/>
              <a:t>,…, let </a:t>
            </a:r>
            <a:r>
              <a:rPr lang="en-US" i="1" dirty="0" smtClean="0"/>
              <a:t>A</a:t>
            </a:r>
            <a:r>
              <a:rPr lang="en-US" baseline="-25000" dirty="0" smtClean="0"/>
              <a:t>i </a:t>
            </a:r>
            <a:r>
              <a:rPr lang="en-US" dirty="0" smtClean="0"/>
              <a:t> = {</a:t>
            </a:r>
            <a:r>
              <a:rPr lang="en-US" i="1" dirty="0" err="1" smtClean="0"/>
              <a:t>i</a:t>
            </a:r>
            <a:r>
              <a:rPr lang="en-US" dirty="0" smtClean="0"/>
              <a:t>, </a:t>
            </a:r>
            <a:r>
              <a:rPr lang="en-US" i="1" dirty="0" smtClean="0"/>
              <a:t>i</a:t>
            </a:r>
            <a:r>
              <a:rPr lang="en-US" dirty="0" smtClean="0"/>
              <a:t> + </a:t>
            </a:r>
            <a:r>
              <a:rPr lang="en-US" dirty="0" smtClean="0">
                <a:latin typeface="Cambria Math" pitchFamily="18" charset="0"/>
                <a:ea typeface="Cambria Math" pitchFamily="18" charset="0"/>
              </a:rPr>
              <a:t>1</a:t>
            </a:r>
            <a:r>
              <a:rPr lang="en-US" dirty="0" smtClean="0"/>
              <a:t>, </a:t>
            </a:r>
            <a:r>
              <a:rPr lang="en-US" i="1" dirty="0" err="1" smtClean="0"/>
              <a:t>i</a:t>
            </a:r>
            <a:r>
              <a:rPr lang="en-US" dirty="0" smtClean="0"/>
              <a:t> + </a:t>
            </a:r>
            <a:r>
              <a:rPr lang="en-US" dirty="0" smtClean="0">
                <a:latin typeface="Cambria Math" pitchFamily="18" charset="0"/>
                <a:ea typeface="Cambria Math" pitchFamily="18" charset="0"/>
              </a:rPr>
              <a:t>2</a:t>
            </a:r>
            <a:r>
              <a:rPr lang="en-US" dirty="0" smtClean="0"/>
              <a:t>, ….}. Then,</a:t>
            </a:r>
          </a:p>
          <a:p>
            <a:pPr>
              <a:buNone/>
            </a:pPr>
            <a:endParaRPr lang="en-US" dirty="0" smtClean="0"/>
          </a:p>
          <a:p>
            <a:pPr>
              <a:buNone/>
            </a:pPr>
            <a:endParaRPr lang="en-US" dirty="0" smtClean="0"/>
          </a:p>
          <a:p>
            <a:pPr>
              <a:buNone/>
            </a:pPr>
            <a:r>
              <a:rPr lang="en-US" dirty="0" smtClean="0"/>
              <a:t> </a:t>
            </a:r>
            <a:endParaRPr lang="en-US" dirty="0"/>
          </a:p>
        </p:txBody>
      </p:sp>
      <p:pic>
        <p:nvPicPr>
          <p:cNvPr id="19" name="Picture 18" descr="addin_tmp.png"/>
          <p:cNvPicPr>
            <a:picLocks noChangeAspect="1"/>
          </p:cNvPicPr>
          <p:nvPr>
            <p:custDataLst>
              <p:tags r:id="rId1"/>
            </p:custDataLst>
          </p:nvPr>
        </p:nvPicPr>
        <p:blipFill>
          <a:blip r:embed="rId6" cstate="print"/>
          <a:stretch>
            <a:fillRect/>
          </a:stretch>
        </p:blipFill>
        <p:spPr>
          <a:xfrm>
            <a:off x="4419601" y="2514600"/>
            <a:ext cx="2271713" cy="521494"/>
          </a:xfrm>
          <a:prstGeom prst="rect">
            <a:avLst/>
          </a:prstGeom>
        </p:spPr>
      </p:pic>
      <p:pic>
        <p:nvPicPr>
          <p:cNvPr id="20" name="Picture 19" descr="addin_tmp.png"/>
          <p:cNvPicPr>
            <a:picLocks noChangeAspect="1"/>
          </p:cNvPicPr>
          <p:nvPr>
            <p:custDataLst>
              <p:tags r:id="rId2"/>
            </p:custDataLst>
          </p:nvPr>
        </p:nvPicPr>
        <p:blipFill>
          <a:blip r:embed="rId7" cstate="print"/>
          <a:stretch>
            <a:fillRect/>
          </a:stretch>
        </p:blipFill>
        <p:spPr>
          <a:xfrm>
            <a:off x="4419601" y="3124200"/>
            <a:ext cx="2271713" cy="521494"/>
          </a:xfrm>
          <a:prstGeom prst="rect">
            <a:avLst/>
          </a:prstGeom>
        </p:spPr>
      </p:pic>
      <p:pic>
        <p:nvPicPr>
          <p:cNvPr id="13" name="Picture 12" descr="addin_tmp.png"/>
          <p:cNvPicPr>
            <a:picLocks noChangeAspect="1"/>
          </p:cNvPicPr>
          <p:nvPr>
            <p:custDataLst>
              <p:tags r:id="rId3"/>
            </p:custDataLst>
          </p:nvPr>
        </p:nvPicPr>
        <p:blipFill>
          <a:blip r:embed="rId8" cstate="print"/>
          <a:stretch>
            <a:fillRect/>
          </a:stretch>
        </p:blipFill>
        <p:spPr>
          <a:xfrm>
            <a:off x="3810001" y="4953000"/>
            <a:ext cx="3553301" cy="521494"/>
          </a:xfrm>
          <a:prstGeom prst="rect">
            <a:avLst/>
          </a:prstGeom>
        </p:spPr>
      </p:pic>
      <p:pic>
        <p:nvPicPr>
          <p:cNvPr id="16" name="Picture 15" descr="addin_tmp.png"/>
          <p:cNvPicPr>
            <a:picLocks noChangeAspect="1"/>
          </p:cNvPicPr>
          <p:nvPr>
            <p:custDataLst>
              <p:tags r:id="rId4"/>
            </p:custDataLst>
          </p:nvPr>
        </p:nvPicPr>
        <p:blipFill>
          <a:blip r:embed="rId9" cstate="print"/>
          <a:stretch>
            <a:fillRect/>
          </a:stretch>
        </p:blipFill>
        <p:spPr>
          <a:xfrm>
            <a:off x="3810000" y="5715000"/>
            <a:ext cx="4869180" cy="521494"/>
          </a:xfrm>
          <a:prstGeom prst="rect">
            <a:avLst/>
          </a:prstGeom>
        </p:spPr>
      </p:pic>
    </p:spTree>
    <p:extLst>
      <p:ext uri="{BB962C8B-B14F-4D97-AF65-F5344CB8AC3E}">
        <p14:creationId xmlns:p14="http://schemas.microsoft.com/office/powerpoint/2010/main" val="1536213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Algebra</a:t>
            </a:r>
            <a:endParaRPr lang="en-US" dirty="0"/>
          </a:p>
        </p:txBody>
      </p:sp>
      <p:sp>
        <p:nvSpPr>
          <p:cNvPr id="3" name="Content Placeholder 2"/>
          <p:cNvSpPr>
            <a:spLocks noGrp="1"/>
          </p:cNvSpPr>
          <p:nvPr>
            <p:ph idx="1"/>
          </p:nvPr>
        </p:nvSpPr>
        <p:spPr/>
        <p:txBody>
          <a:bodyPr>
            <a:normAutofit/>
          </a:bodyPr>
          <a:lstStyle/>
          <a:p>
            <a:r>
              <a:rPr lang="en-US" dirty="0" smtClean="0"/>
              <a:t>Propositional calculus and set theory are both instances of an algebraic system called a </a:t>
            </a:r>
            <a:r>
              <a:rPr lang="en-US" i="1" dirty="0" smtClean="0"/>
              <a:t>Boolean Algebra</a:t>
            </a:r>
            <a:r>
              <a:rPr lang="en-US" dirty="0" smtClean="0"/>
              <a:t>. This is discussed in Chapter </a:t>
            </a:r>
            <a:r>
              <a:rPr lang="en-US" dirty="0" smtClean="0">
                <a:latin typeface="Cambria Math" pitchFamily="18" charset="0"/>
                <a:ea typeface="Cambria Math" pitchFamily="18" charset="0"/>
              </a:rPr>
              <a:t>12</a:t>
            </a:r>
            <a:r>
              <a:rPr lang="en-US" dirty="0" smtClean="0"/>
              <a:t>.</a:t>
            </a:r>
          </a:p>
          <a:p>
            <a:r>
              <a:rPr lang="en-US" dirty="0" smtClean="0"/>
              <a:t>The operators in set theory are analogous to the corresponding operator in propositional calculus.</a:t>
            </a:r>
          </a:p>
          <a:p>
            <a:r>
              <a:rPr lang="en-US" dirty="0" smtClean="0"/>
              <a:t>As always there must be a universal set  </a:t>
            </a:r>
            <a:r>
              <a:rPr lang="en-US" i="1" dirty="0" smtClean="0"/>
              <a:t>U</a:t>
            </a:r>
            <a:r>
              <a:rPr lang="en-US" dirty="0" smtClean="0"/>
              <a:t>. All sets are assumed to be subsets of </a:t>
            </a:r>
            <a:r>
              <a:rPr lang="en-US" i="1" dirty="0" smtClean="0"/>
              <a:t>U</a:t>
            </a:r>
            <a:r>
              <a:rPr lang="en-US" dirty="0" smtClean="0"/>
              <a:t>.</a:t>
            </a:r>
            <a:endParaRPr lang="en-US" dirty="0"/>
          </a:p>
        </p:txBody>
      </p:sp>
    </p:spTree>
    <p:extLst>
      <p:ext uri="{BB962C8B-B14F-4D97-AF65-F5344CB8AC3E}">
        <p14:creationId xmlns:p14="http://schemas.microsoft.com/office/powerpoint/2010/main" val="31440360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normAutofit lnSpcReduction="10000"/>
          </a:bodyPr>
          <a:lstStyle/>
          <a:p>
            <a:r>
              <a:rPr lang="en-US" b="1" dirty="0" smtClean="0"/>
              <a:t>Definition</a:t>
            </a:r>
            <a:r>
              <a:rPr lang="en-US" dirty="0" smtClean="0"/>
              <a:t>: Let </a:t>
            </a:r>
            <a:r>
              <a:rPr lang="en-US" i="1" dirty="0" smtClean="0"/>
              <a:t>A</a:t>
            </a:r>
            <a:r>
              <a:rPr lang="en-US" dirty="0" smtClean="0"/>
              <a:t> and </a:t>
            </a:r>
            <a:r>
              <a:rPr lang="en-US" i="1" dirty="0" smtClean="0"/>
              <a:t>B</a:t>
            </a:r>
            <a:r>
              <a:rPr lang="en-US" dirty="0" smtClean="0"/>
              <a:t> be sets. The </a:t>
            </a:r>
            <a:r>
              <a:rPr lang="en-US" i="1" dirty="0" smtClean="0"/>
              <a:t>union</a:t>
            </a:r>
            <a:r>
              <a:rPr lang="en-US" dirty="0" smtClean="0"/>
              <a:t> of the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a:t>
            </a:r>
            <a:r>
              <a:rPr lang="en-US" b="1"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B,</a:t>
            </a:r>
            <a:r>
              <a:rPr lang="en-US" i="1" dirty="0" smtClean="0"/>
              <a:t> </a:t>
            </a:r>
            <a:r>
              <a:rPr lang="en-US" dirty="0" smtClean="0"/>
              <a:t> is the set:</a:t>
            </a:r>
          </a:p>
          <a:p>
            <a:pPr>
              <a:buNone/>
            </a:pPr>
            <a:endParaRPr lang="en-US" dirty="0" smtClean="0"/>
          </a:p>
          <a:p>
            <a:pPr>
              <a:buNone/>
            </a:pPr>
            <a:endParaRPr lang="en-US" dirty="0" smtClean="0"/>
          </a:p>
          <a:p>
            <a:r>
              <a:rPr lang="en-US" b="1" dirty="0" smtClean="0"/>
              <a:t>Example</a:t>
            </a:r>
            <a:r>
              <a:rPr lang="en-US" dirty="0" smtClean="0"/>
              <a:t>: What is   {</a:t>
            </a:r>
            <a:r>
              <a:rPr lang="en-US" dirty="0" smtClean="0">
                <a:latin typeface="Cambria Math" pitchFamily="18" charset="0"/>
                <a:ea typeface="Cambria Math" pitchFamily="18" charset="0"/>
              </a:rPr>
              <a:t>1,2,3} </a:t>
            </a:r>
            <a:r>
              <a:rPr lang="en-US" dirty="0" smtClean="0"/>
              <a:t> </a:t>
            </a:r>
            <a:r>
              <a:rPr lang="en-US" dirty="0" smtClean="0">
                <a:latin typeface="Cambria Math"/>
                <a:ea typeface="Cambria Math"/>
              </a:rPr>
              <a:t>∪ {3, 4, 5}</a:t>
            </a:r>
            <a:r>
              <a:rPr lang="en-US" dirty="0" smtClean="0"/>
              <a:t>?</a:t>
            </a:r>
          </a:p>
          <a:p>
            <a:pPr>
              <a:buNone/>
            </a:pPr>
            <a:endParaRPr lang="en-US" dirty="0" smtClean="0"/>
          </a:p>
          <a:p>
            <a:pPr>
              <a:buNone/>
            </a:pPr>
            <a:r>
              <a:rPr lang="en-US" dirty="0" smtClean="0"/>
              <a:t>               </a:t>
            </a:r>
            <a:r>
              <a:rPr lang="en-US" b="1" dirty="0" smtClean="0"/>
              <a:t>Solution</a:t>
            </a:r>
            <a:r>
              <a:rPr lang="en-US" dirty="0" smtClean="0"/>
              <a:t>: {</a:t>
            </a:r>
            <a:r>
              <a:rPr lang="en-US" dirty="0" smtClean="0">
                <a:latin typeface="Cambria Math" pitchFamily="18" charset="0"/>
                <a:ea typeface="Cambria Math" pitchFamily="18" charset="0"/>
              </a:rPr>
              <a:t>1,2,3,4,5}</a:t>
            </a:r>
            <a:endParaRPr lang="en-US" dirty="0" smtClean="0"/>
          </a:p>
          <a:p>
            <a:pPr>
              <a:buNone/>
            </a:pPr>
            <a:r>
              <a:rPr lang="en-US" dirty="0" smtClean="0"/>
              <a:t>             </a:t>
            </a:r>
            <a:r>
              <a:rPr lang="en-US" sz="2400" dirty="0"/>
              <a:t>                                   </a:t>
            </a:r>
            <a:endParaRPr lang="en-US" dirty="0" smtClean="0"/>
          </a:p>
          <a:p>
            <a:pPr>
              <a:buNone/>
            </a:pPr>
            <a:r>
              <a:rPr lang="en-US" dirty="0" smtClean="0"/>
              <a:t>   </a:t>
            </a:r>
            <a:endParaRPr lang="en-US" dirty="0"/>
          </a:p>
        </p:txBody>
      </p:sp>
      <p:pic>
        <p:nvPicPr>
          <p:cNvPr id="5" name="Picture 4" descr="addin_tmp.png"/>
          <p:cNvPicPr>
            <a:picLocks noChangeAspect="1"/>
          </p:cNvPicPr>
          <p:nvPr>
            <p:custDataLst>
              <p:tags r:id="rId1"/>
            </p:custDataLst>
          </p:nvPr>
        </p:nvPicPr>
        <p:blipFill>
          <a:blip r:embed="rId3" cstate="print"/>
          <a:stretch>
            <a:fillRect/>
          </a:stretch>
        </p:blipFill>
        <p:spPr>
          <a:xfrm>
            <a:off x="3886201" y="2971801"/>
            <a:ext cx="3026093" cy="382905"/>
          </a:xfrm>
          <a:prstGeom prst="rect">
            <a:avLst/>
          </a:prstGeom>
        </p:spPr>
      </p:pic>
      <p:grpSp>
        <p:nvGrpSpPr>
          <p:cNvPr id="21" name="Group 20"/>
          <p:cNvGrpSpPr/>
          <p:nvPr/>
        </p:nvGrpSpPr>
        <p:grpSpPr>
          <a:xfrm>
            <a:off x="7086600" y="4724400"/>
            <a:ext cx="3429000" cy="1447800"/>
            <a:chOff x="5562600" y="4724400"/>
            <a:chExt cx="3429000" cy="1447800"/>
          </a:xfrm>
        </p:grpSpPr>
        <p:sp>
          <p:nvSpPr>
            <p:cNvPr id="11" name="TextBox 10"/>
            <p:cNvSpPr txBox="1"/>
            <p:nvPr/>
          </p:nvSpPr>
          <p:spPr>
            <a:xfrm>
              <a:off x="8153400" y="4800600"/>
              <a:ext cx="838200" cy="369332"/>
            </a:xfrm>
            <a:prstGeom prst="rect">
              <a:avLst/>
            </a:prstGeom>
            <a:noFill/>
          </p:spPr>
          <p:txBody>
            <a:bodyPr wrap="square" rtlCol="0">
              <a:spAutoFit/>
            </a:bodyPr>
            <a:lstStyle/>
            <a:p>
              <a:r>
                <a:rPr lang="en-US" i="1" dirty="0"/>
                <a:t>U</a:t>
              </a:r>
            </a:p>
          </p:txBody>
        </p:sp>
        <p:grpSp>
          <p:nvGrpSpPr>
            <p:cNvPr id="20" name="Group 19"/>
            <p:cNvGrpSpPr/>
            <p:nvPr/>
          </p:nvGrpSpPr>
          <p:grpSpPr>
            <a:xfrm>
              <a:off x="5562600" y="4724400"/>
              <a:ext cx="2971800" cy="1447800"/>
              <a:chOff x="5562600" y="4724400"/>
              <a:chExt cx="2971800" cy="1447800"/>
            </a:xfrm>
          </p:grpSpPr>
          <p:sp>
            <p:nvSpPr>
              <p:cNvPr id="10" name="Rectangle 9"/>
              <p:cNvSpPr/>
              <p:nvPr/>
            </p:nvSpPr>
            <p:spPr>
              <a:xfrm>
                <a:off x="55626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p:cNvGrpSpPr/>
              <p:nvPr/>
            </p:nvGrpSpPr>
            <p:grpSpPr>
              <a:xfrm>
                <a:off x="6096000" y="5029200"/>
                <a:ext cx="1905000" cy="990600"/>
                <a:chOff x="6096000" y="5029200"/>
                <a:chExt cx="1905000" cy="990600"/>
              </a:xfrm>
              <a:gradFill>
                <a:gsLst>
                  <a:gs pos="0">
                    <a:schemeClr val="accent1">
                      <a:tint val="66000"/>
                      <a:satMod val="160000"/>
                      <a:alpha val="0"/>
                    </a:schemeClr>
                  </a:gs>
                  <a:gs pos="50000">
                    <a:schemeClr val="accent1">
                      <a:tint val="44500"/>
                      <a:satMod val="160000"/>
                    </a:schemeClr>
                  </a:gs>
                  <a:gs pos="100000">
                    <a:schemeClr val="accent1">
                      <a:tint val="23500"/>
                      <a:satMod val="160000"/>
                    </a:schemeClr>
                  </a:gs>
                </a:gsLst>
                <a:lin ang="5400000" scaled="0"/>
              </a:gradFill>
            </p:grpSpPr>
            <p:sp>
              <p:nvSpPr>
                <p:cNvPr id="13" name="Oval 12"/>
                <p:cNvSpPr/>
                <p:nvPr/>
              </p:nvSpPr>
              <p:spPr>
                <a:xfrm>
                  <a:off x="60960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781800" y="5029200"/>
                  <a:ext cx="1219200" cy="990600"/>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TextBox 16"/>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18" name="TextBox 17"/>
            <p:cNvSpPr txBox="1"/>
            <p:nvPr/>
          </p:nvSpPr>
          <p:spPr>
            <a:xfrm>
              <a:off x="7467600" y="5257800"/>
              <a:ext cx="381000" cy="369332"/>
            </a:xfrm>
            <a:prstGeom prst="rect">
              <a:avLst/>
            </a:prstGeom>
            <a:noFill/>
          </p:spPr>
          <p:txBody>
            <a:bodyPr wrap="square" rtlCol="0">
              <a:spAutoFit/>
            </a:bodyPr>
            <a:lstStyle/>
            <a:p>
              <a:r>
                <a:rPr lang="en-US" i="1" dirty="0"/>
                <a:t>B</a:t>
              </a:r>
            </a:p>
          </p:txBody>
        </p:sp>
      </p:grpSp>
      <p:sp>
        <p:nvSpPr>
          <p:cNvPr id="15" name="TextBox 14"/>
          <p:cNvSpPr txBox="1"/>
          <p:nvPr/>
        </p:nvSpPr>
        <p:spPr>
          <a:xfrm>
            <a:off x="7239000" y="4267200"/>
            <a:ext cx="2743200" cy="369332"/>
          </a:xfrm>
          <a:prstGeom prst="rect">
            <a:avLst/>
          </a:prstGeom>
          <a:noFill/>
        </p:spPr>
        <p:txBody>
          <a:bodyPr wrap="square" rtlCol="0">
            <a:spAutoFit/>
          </a:bodyPr>
          <a:lstStyle/>
          <a:p>
            <a:r>
              <a:rPr lang="en-US" dirty="0"/>
              <a:t>Venn Diagram for </a:t>
            </a:r>
            <a:r>
              <a:rPr lang="en-US" i="1" dirty="0"/>
              <a:t>A</a:t>
            </a:r>
            <a:r>
              <a:rPr lang="en-US" dirty="0">
                <a:latin typeface="Cambria Math"/>
                <a:ea typeface="Cambria Math"/>
              </a:rPr>
              <a:t> ∪ </a:t>
            </a:r>
            <a:r>
              <a:rPr lang="en-US" i="1" dirty="0">
                <a:latin typeface="Cambria Math"/>
                <a:ea typeface="Cambria Math"/>
              </a:rPr>
              <a:t>B</a:t>
            </a:r>
            <a:r>
              <a:rPr lang="en-US" dirty="0"/>
              <a:t>  </a:t>
            </a:r>
          </a:p>
        </p:txBody>
      </p:sp>
    </p:spTree>
    <p:extLst>
      <p:ext uri="{BB962C8B-B14F-4D97-AF65-F5344CB8AC3E}">
        <p14:creationId xmlns:p14="http://schemas.microsoft.com/office/powerpoint/2010/main" val="209146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Intersection</a:t>
            </a:r>
            <a:endParaRPr lang="en-US" dirty="0"/>
          </a:p>
        </p:txBody>
      </p:sp>
      <p:sp>
        <p:nvSpPr>
          <p:cNvPr id="3" name="Content Placeholder 2"/>
          <p:cNvSpPr>
            <a:spLocks noGrp="1"/>
          </p:cNvSpPr>
          <p:nvPr>
            <p:ph idx="1"/>
          </p:nvPr>
        </p:nvSpPr>
        <p:spPr>
          <a:ln>
            <a:noFill/>
          </a:ln>
        </p:spPr>
        <p:txBody>
          <a:bodyPr>
            <a:normAutofit/>
          </a:bodyPr>
          <a:lstStyle/>
          <a:p>
            <a:r>
              <a:rPr lang="en-US" b="1" dirty="0" smtClean="0"/>
              <a:t>Definition</a:t>
            </a:r>
            <a:r>
              <a:rPr lang="en-US" dirty="0" smtClean="0"/>
              <a:t>:  The </a:t>
            </a:r>
            <a:r>
              <a:rPr lang="en-US" i="1" dirty="0" smtClean="0"/>
              <a:t>intersection</a:t>
            </a:r>
            <a:r>
              <a:rPr lang="en-US" dirty="0" smtClean="0"/>
              <a:t> of sets </a:t>
            </a:r>
            <a:r>
              <a:rPr lang="en-US" i="1" dirty="0" smtClean="0"/>
              <a:t>A</a:t>
            </a:r>
            <a:r>
              <a:rPr lang="en-US" dirty="0" smtClean="0"/>
              <a:t> and </a:t>
            </a:r>
            <a:r>
              <a:rPr lang="en-US" i="1" dirty="0" smtClean="0"/>
              <a:t>B</a:t>
            </a:r>
            <a:r>
              <a:rPr lang="en-US" dirty="0" smtClean="0"/>
              <a:t>, denoted by   </a:t>
            </a:r>
            <a:r>
              <a:rPr lang="en-US" i="1" dirty="0" smtClean="0">
                <a:ea typeface="Cambria Math" pitchFamily="18" charset="0"/>
              </a:rPr>
              <a:t>A </a:t>
            </a:r>
            <a:r>
              <a:rPr lang="en-US" dirty="0" smtClean="0">
                <a:latin typeface="Cambria Math"/>
                <a:ea typeface="Cambria Math"/>
              </a:rPr>
              <a:t>∩ </a:t>
            </a:r>
            <a:r>
              <a:rPr lang="en-US" i="1" dirty="0" smtClean="0">
                <a:ea typeface="Cambria Math"/>
              </a:rPr>
              <a:t>B,</a:t>
            </a:r>
            <a:r>
              <a:rPr lang="en-US" dirty="0" smtClean="0"/>
              <a:t>  is</a:t>
            </a:r>
          </a:p>
          <a:p>
            <a:endParaRPr lang="en-US" dirty="0" smtClean="0"/>
          </a:p>
          <a:p>
            <a:r>
              <a:rPr lang="en-US" dirty="0" smtClean="0"/>
              <a:t>Note if the intersection is empty, then </a:t>
            </a:r>
            <a:r>
              <a:rPr lang="en-US" i="1" dirty="0" smtClean="0"/>
              <a:t>A</a:t>
            </a:r>
            <a:r>
              <a:rPr lang="en-US" b="1" dirty="0" smtClean="0"/>
              <a:t> </a:t>
            </a:r>
            <a:r>
              <a:rPr lang="en-US" dirty="0" smtClean="0"/>
              <a:t>and </a:t>
            </a:r>
            <a:r>
              <a:rPr lang="en-US" i="1" dirty="0" smtClean="0"/>
              <a:t>B</a:t>
            </a:r>
            <a:r>
              <a:rPr lang="en-US" dirty="0" smtClean="0"/>
              <a:t> are said to be </a:t>
            </a:r>
            <a:r>
              <a:rPr lang="en-US" i="1" dirty="0" smtClean="0"/>
              <a:t>disjoint</a:t>
            </a:r>
            <a:r>
              <a:rPr lang="en-US" dirty="0" smtClean="0"/>
              <a:t>.</a:t>
            </a:r>
          </a:p>
          <a:p>
            <a:r>
              <a:rPr lang="en-US" b="1" dirty="0" smtClean="0"/>
              <a:t>Example</a:t>
            </a:r>
            <a:r>
              <a:rPr lang="en-US" dirty="0" smtClean="0"/>
              <a:t>: What is?  </a:t>
            </a:r>
            <a:r>
              <a:rPr lang="en-US" dirty="0" smtClean="0">
                <a:latin typeface="Cambria Math" pitchFamily="18" charset="0"/>
                <a:ea typeface="Cambria Math" pitchFamily="18" charset="0"/>
              </a:rPr>
              <a:t>{1,2,3} ∩ {3,4,5}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{3}</a:t>
            </a:r>
          </a:p>
          <a:p>
            <a:r>
              <a:rPr lang="en-US" b="1" dirty="0" err="1" smtClean="0"/>
              <a:t>Example:</a:t>
            </a:r>
            <a:r>
              <a:rPr lang="en-US" dirty="0" err="1" smtClean="0"/>
              <a:t>What</a:t>
            </a:r>
            <a:r>
              <a:rPr lang="en-US" dirty="0" smtClean="0"/>
              <a:t> is?  </a:t>
            </a:r>
          </a:p>
          <a:p>
            <a:pPr>
              <a:buNone/>
            </a:pPr>
            <a:r>
              <a:rPr lang="en-US" dirty="0" smtClean="0">
                <a:latin typeface="Cambria Math" pitchFamily="18" charset="0"/>
                <a:ea typeface="Cambria Math" pitchFamily="18" charset="0"/>
              </a:rPr>
              <a:t>                {1,2,3} ∩ {4,5,6} ?    </a:t>
            </a:r>
          </a:p>
          <a:p>
            <a:pPr>
              <a:buNone/>
            </a:pP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rPr>
              <a:t>Solution</a:t>
            </a:r>
            <a:r>
              <a:rPr lang="en-US" dirty="0" smtClean="0">
                <a:latin typeface="Cambria Math" pitchFamily="18" charset="0"/>
                <a:ea typeface="Cambria Math" pitchFamily="18" charset="0"/>
              </a:rPr>
              <a:t>: </a:t>
            </a:r>
            <a:r>
              <a:rPr lang="en-US" dirty="0" smtClean="0">
                <a:latin typeface="Cambria Math"/>
                <a:ea typeface="Cambria Math"/>
              </a:rPr>
              <a:t>∅</a:t>
            </a:r>
          </a:p>
          <a:p>
            <a:pPr>
              <a:buNone/>
            </a:pPr>
            <a:endParaRPr lang="en-US" dirty="0" smtClean="0">
              <a:latin typeface="Cambria Math" pitchFamily="18" charset="0"/>
              <a:ea typeface="Cambria Math" pitchFamily="18" charset="0"/>
            </a:endParaRPr>
          </a:p>
          <a:p>
            <a:pPr>
              <a:buNone/>
            </a:pPr>
            <a:endParaRPr lang="en-US" dirty="0">
              <a:latin typeface="Cambria Math" pitchFamily="18" charset="0"/>
              <a:ea typeface="Cambria Math" pitchFamily="18" charset="0"/>
            </a:endParaRPr>
          </a:p>
        </p:txBody>
      </p:sp>
      <p:pic>
        <p:nvPicPr>
          <p:cNvPr id="5" name="Picture 4" descr="addin_tmp.png"/>
          <p:cNvPicPr>
            <a:picLocks noChangeAspect="1"/>
          </p:cNvPicPr>
          <p:nvPr>
            <p:custDataLst>
              <p:tags r:id="rId1"/>
            </p:custDataLst>
          </p:nvPr>
        </p:nvPicPr>
        <p:blipFill>
          <a:blip r:embed="rId3" cstate="print"/>
          <a:stretch>
            <a:fillRect/>
          </a:stretch>
        </p:blipFill>
        <p:spPr>
          <a:xfrm>
            <a:off x="3973286" y="2401390"/>
            <a:ext cx="3026093" cy="382905"/>
          </a:xfrm>
          <a:prstGeom prst="rect">
            <a:avLst/>
          </a:prstGeom>
        </p:spPr>
      </p:pic>
      <p:grpSp>
        <p:nvGrpSpPr>
          <p:cNvPr id="36" name="Group 35"/>
          <p:cNvGrpSpPr/>
          <p:nvPr/>
        </p:nvGrpSpPr>
        <p:grpSpPr>
          <a:xfrm>
            <a:off x="7239000" y="4724400"/>
            <a:ext cx="3429000" cy="1447800"/>
            <a:chOff x="5715000" y="4724400"/>
            <a:chExt cx="3429000" cy="1447800"/>
          </a:xfrm>
        </p:grpSpPr>
        <p:sp>
          <p:nvSpPr>
            <p:cNvPr id="23" name="Oval 22"/>
            <p:cNvSpPr/>
            <p:nvPr/>
          </p:nvSpPr>
          <p:spPr>
            <a:xfrm>
              <a:off x="6934200" y="5105400"/>
              <a:ext cx="533400" cy="838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0"/>
            <p:cNvGrpSpPr/>
            <p:nvPr/>
          </p:nvGrpSpPr>
          <p:grpSpPr>
            <a:xfrm>
              <a:off x="5715000" y="4724400"/>
              <a:ext cx="2971800" cy="1447800"/>
              <a:chOff x="5715000" y="4724400"/>
              <a:chExt cx="2971800" cy="1447800"/>
            </a:xfrm>
          </p:grpSpPr>
          <p:sp>
            <p:nvSpPr>
              <p:cNvPr id="32" name="Rectangle 31"/>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9"/>
              <p:cNvGrpSpPr/>
              <p:nvPr/>
            </p:nvGrpSpPr>
            <p:grpSpPr>
              <a:xfrm>
                <a:off x="6248400" y="5029200"/>
                <a:ext cx="1905000" cy="990600"/>
                <a:chOff x="6248400" y="5029200"/>
                <a:chExt cx="1905000" cy="990600"/>
              </a:xfrm>
            </p:grpSpPr>
            <p:sp>
              <p:nvSpPr>
                <p:cNvPr id="34" name="Oval 33"/>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1"/>
            <p:cNvGrpSpPr/>
            <p:nvPr/>
          </p:nvGrpSpPr>
          <p:grpSpPr>
            <a:xfrm>
              <a:off x="6400800" y="4800600"/>
              <a:ext cx="2743200" cy="826532"/>
              <a:chOff x="6400800" y="4800600"/>
              <a:chExt cx="2743200" cy="826532"/>
            </a:xfrm>
          </p:grpSpPr>
          <p:sp>
            <p:nvSpPr>
              <p:cNvPr id="29" name="TextBox 28"/>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30" name="TextBox 29"/>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31" name="TextBox 30"/>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6" name="TextBox 15"/>
          <p:cNvSpPr txBox="1"/>
          <p:nvPr/>
        </p:nvSpPr>
        <p:spPr>
          <a:xfrm>
            <a:off x="7696200" y="4267200"/>
            <a:ext cx="29718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ea typeface="Cambria Math"/>
              </a:rPr>
              <a:t>A</a:t>
            </a:r>
            <a:r>
              <a:rPr lang="en-US" i="1" dirty="0">
                <a:latin typeface="Cambria Math"/>
                <a:ea typeface="Cambria Math"/>
              </a:rPr>
              <a:t> </a:t>
            </a:r>
            <a:r>
              <a:rPr lang="en-US" dirty="0">
                <a:latin typeface="Cambria Math"/>
                <a:ea typeface="Cambria Math"/>
              </a:rPr>
              <a:t>∩</a:t>
            </a:r>
            <a:r>
              <a:rPr lang="en-US" i="1" dirty="0">
                <a:ea typeface="Cambria Math"/>
              </a:rPr>
              <a:t>B</a:t>
            </a:r>
            <a:r>
              <a:rPr lang="en-US" dirty="0"/>
              <a:t>    </a:t>
            </a:r>
          </a:p>
        </p:txBody>
      </p:sp>
    </p:spTree>
    <p:extLst>
      <p:ext uri="{BB962C8B-B14F-4D97-AF65-F5344CB8AC3E}">
        <p14:creationId xmlns:p14="http://schemas.microsoft.com/office/powerpoint/2010/main" val="291505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a:t>
            </a:r>
            <a:endParaRPr lang="en-US" dirty="0"/>
          </a:p>
        </p:txBody>
      </p:sp>
      <p:sp>
        <p:nvSpPr>
          <p:cNvPr id="3" name="Content Placeholder 2"/>
          <p:cNvSpPr>
            <a:spLocks noGrp="1"/>
          </p:cNvSpPr>
          <p:nvPr>
            <p:ph idx="1"/>
          </p:nvPr>
        </p:nvSpPr>
        <p:spPr/>
        <p:txBody>
          <a:bodyPr/>
          <a:lstStyle/>
          <a:p>
            <a:pPr>
              <a:buNone/>
            </a:pPr>
            <a:r>
              <a:rPr lang="en-US" b="1" dirty="0" smtClean="0"/>
              <a:t>  Definition</a:t>
            </a:r>
            <a:r>
              <a:rPr lang="en-US" dirty="0" smtClean="0"/>
              <a:t>: If </a:t>
            </a:r>
            <a:r>
              <a:rPr lang="en-US" i="1" dirty="0" smtClean="0"/>
              <a:t>A</a:t>
            </a:r>
            <a:r>
              <a:rPr lang="en-US" dirty="0" smtClean="0"/>
              <a:t> is a set, then the complement of the </a:t>
            </a:r>
            <a:r>
              <a:rPr lang="en-US" i="1" dirty="0" smtClean="0"/>
              <a:t>A</a:t>
            </a:r>
            <a:r>
              <a:rPr lang="en-US" b="1" dirty="0" smtClean="0"/>
              <a:t> </a:t>
            </a:r>
            <a:r>
              <a:rPr lang="en-US" dirty="0" smtClean="0"/>
              <a:t>(with respect to </a:t>
            </a:r>
            <a:r>
              <a:rPr lang="en-US" i="1" dirty="0" smtClean="0">
                <a:ea typeface="Cambria Math" pitchFamily="18" charset="0"/>
              </a:rPr>
              <a:t>U</a:t>
            </a:r>
            <a:r>
              <a:rPr lang="en-US" dirty="0" smtClean="0"/>
              <a:t>), denoted by </a:t>
            </a:r>
            <a:r>
              <a:rPr lang="en-US" i="1" dirty="0" smtClean="0"/>
              <a:t>Ā</a:t>
            </a:r>
            <a:r>
              <a:rPr lang="en-US" dirty="0" smtClean="0"/>
              <a:t> is the set  </a:t>
            </a:r>
            <a:r>
              <a:rPr lang="en-US" i="1" dirty="0" smtClean="0">
                <a:ea typeface="Cambria Math" pitchFamily="18" charset="0"/>
              </a:rPr>
              <a:t>U</a:t>
            </a:r>
            <a:r>
              <a:rPr lang="en-US" dirty="0" smtClean="0">
                <a:latin typeface="Cambria Math" pitchFamily="18" charset="0"/>
                <a:ea typeface="Cambria Math" pitchFamily="18" charset="0"/>
              </a:rPr>
              <a:t> - </a:t>
            </a:r>
            <a:r>
              <a:rPr lang="en-US" i="1" dirty="0" smtClean="0">
                <a:ea typeface="Cambria Math" pitchFamily="18" charset="0"/>
              </a:rPr>
              <a:t>A</a:t>
            </a:r>
          </a:p>
          <a:p>
            <a:pPr>
              <a:buNone/>
            </a:pPr>
            <a:r>
              <a:rPr lang="en-US" dirty="0" smtClean="0"/>
              <a:t>                       </a:t>
            </a:r>
            <a:r>
              <a:rPr lang="en-US" i="1" dirty="0" smtClean="0">
                <a:ea typeface="Cambria Math" pitchFamily="18" charset="0"/>
              </a:rPr>
              <a:t>Ā </a:t>
            </a:r>
            <a:r>
              <a:rPr lang="en-US" dirty="0" smtClean="0">
                <a:latin typeface="Cambria Math" pitchFamily="18" charset="0"/>
                <a:ea typeface="Cambria Math" pitchFamily="18" charset="0"/>
              </a:rPr>
              <a:t>=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U</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A</a:t>
            </a:r>
            <a:r>
              <a:rPr lang="en-US" dirty="0" smtClean="0">
                <a:latin typeface="Cambria Math"/>
                <a:ea typeface="Cambria Math"/>
              </a:rPr>
              <a:t>}</a:t>
            </a:r>
            <a:endParaRPr lang="en-US" dirty="0" smtClean="0">
              <a:latin typeface="Cambria Math" pitchFamily="18" charset="0"/>
              <a:ea typeface="Cambria Math" pitchFamily="18" charset="0"/>
            </a:endParaRPr>
          </a:p>
          <a:p>
            <a:pPr>
              <a:buNone/>
            </a:pPr>
            <a:r>
              <a:rPr lang="en-US" dirty="0" smtClean="0"/>
              <a:t>  (The complement of A is sometimes denoted by </a:t>
            </a:r>
            <a:r>
              <a:rPr lang="en-US" i="1" dirty="0" smtClean="0"/>
              <a:t>A</a:t>
            </a:r>
            <a:r>
              <a:rPr lang="en-US" i="1" baseline="30000" dirty="0" smtClean="0"/>
              <a:t>c </a:t>
            </a:r>
            <a:r>
              <a:rPr lang="en-US" i="1" dirty="0" smtClean="0"/>
              <a:t>.</a:t>
            </a:r>
            <a:r>
              <a:rPr lang="en-US" dirty="0" smtClean="0"/>
              <a:t>)</a:t>
            </a:r>
          </a:p>
          <a:p>
            <a:pPr>
              <a:buNone/>
            </a:pPr>
            <a:r>
              <a:rPr lang="en-US" b="1" dirty="0" smtClean="0"/>
              <a:t>  Example</a:t>
            </a:r>
            <a:r>
              <a:rPr lang="en-US" dirty="0" smtClean="0"/>
              <a:t>: If </a:t>
            </a:r>
            <a:r>
              <a:rPr lang="en-US" i="1" dirty="0" smtClean="0"/>
              <a:t>U</a:t>
            </a:r>
            <a:r>
              <a:rPr lang="en-US" dirty="0" smtClean="0"/>
              <a:t> is the positive integers less than 100, what is the complement of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latin typeface="Cambria Math"/>
                <a:ea typeface="Cambria Math"/>
              </a:rPr>
              <a:t> |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&gt; 70} </a:t>
            </a:r>
          </a:p>
          <a:p>
            <a:pPr>
              <a:buNone/>
            </a:pPr>
            <a:r>
              <a:rPr lang="en-US" dirty="0" smtClean="0">
                <a:latin typeface="Cambria Math"/>
                <a:ea typeface="Cambria Math"/>
              </a:rPr>
              <a:t>            Solution: </a:t>
            </a:r>
            <a:r>
              <a:rPr lang="en-US" dirty="0" smtClean="0">
                <a:latin typeface="Cambria Math" pitchFamily="18" charset="0"/>
                <a:ea typeface="Cambria Math" pitchFamily="18" charset="0"/>
              </a:rPr>
              <a:t>{</a:t>
            </a:r>
            <a:r>
              <a:rPr lang="en-US" i="1" dirty="0" smtClean="0">
                <a:ea typeface="Cambria Math" pitchFamily="18" charset="0"/>
              </a:rPr>
              <a:t>x</a:t>
            </a:r>
            <a:r>
              <a:rPr lang="en-US" dirty="0" smtClean="0">
                <a:ea typeface="Cambria Math"/>
              </a:rPr>
              <a:t> </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70} </a:t>
            </a:r>
          </a:p>
        </p:txBody>
      </p:sp>
      <p:grpSp>
        <p:nvGrpSpPr>
          <p:cNvPr id="25" name="Group 24"/>
          <p:cNvGrpSpPr/>
          <p:nvPr/>
        </p:nvGrpSpPr>
        <p:grpSpPr>
          <a:xfrm>
            <a:off x="7086600" y="5029200"/>
            <a:ext cx="3733800" cy="1676400"/>
            <a:chOff x="5562600" y="4495800"/>
            <a:chExt cx="3733800" cy="1676400"/>
          </a:xfrm>
        </p:grpSpPr>
        <p:grpSp>
          <p:nvGrpSpPr>
            <p:cNvPr id="27" name="Group 19"/>
            <p:cNvGrpSpPr/>
            <p:nvPr/>
          </p:nvGrpSpPr>
          <p:grpSpPr>
            <a:xfrm>
              <a:off x="5562600" y="4724400"/>
              <a:ext cx="2971800" cy="1447800"/>
              <a:chOff x="5562600" y="4724400"/>
              <a:chExt cx="2971800" cy="1447800"/>
            </a:xfrm>
          </p:grpSpPr>
          <p:sp>
            <p:nvSpPr>
              <p:cNvPr id="30" name="Rectangle 29"/>
              <p:cNvSpPr/>
              <p:nvPr/>
            </p:nvSpPr>
            <p:spPr>
              <a:xfrm>
                <a:off x="5562600" y="4724400"/>
                <a:ext cx="2971800" cy="14478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096000" y="5029200"/>
                <a:ext cx="1219200" cy="9906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p:cNvSpPr txBox="1"/>
            <p:nvPr/>
          </p:nvSpPr>
          <p:spPr>
            <a:xfrm>
              <a:off x="6248400" y="5181600"/>
              <a:ext cx="381000" cy="369332"/>
            </a:xfrm>
            <a:prstGeom prst="rect">
              <a:avLst/>
            </a:prstGeom>
            <a:noFill/>
          </p:spPr>
          <p:txBody>
            <a:bodyPr wrap="square" rtlCol="0">
              <a:spAutoFit/>
            </a:bodyPr>
            <a:lstStyle/>
            <a:p>
              <a:r>
                <a:rPr lang="en-US" i="1" dirty="0"/>
                <a:t>A</a:t>
              </a:r>
            </a:p>
          </p:txBody>
        </p:sp>
        <p:sp>
          <p:nvSpPr>
            <p:cNvPr id="26" name="TextBox 25"/>
            <p:cNvSpPr txBox="1"/>
            <p:nvPr/>
          </p:nvSpPr>
          <p:spPr>
            <a:xfrm>
              <a:off x="8458200" y="4495800"/>
              <a:ext cx="838200" cy="369332"/>
            </a:xfrm>
            <a:prstGeom prst="rect">
              <a:avLst/>
            </a:prstGeom>
            <a:noFill/>
          </p:spPr>
          <p:txBody>
            <a:bodyPr wrap="square" rtlCol="0">
              <a:spAutoFit/>
            </a:bodyPr>
            <a:lstStyle/>
            <a:p>
              <a:r>
                <a:rPr lang="en-US" i="1" dirty="0"/>
                <a:t>U</a:t>
              </a:r>
            </a:p>
          </p:txBody>
        </p:sp>
      </p:grpSp>
      <p:sp>
        <p:nvSpPr>
          <p:cNvPr id="10" name="TextBox 9"/>
          <p:cNvSpPr txBox="1"/>
          <p:nvPr/>
        </p:nvSpPr>
        <p:spPr>
          <a:xfrm>
            <a:off x="6781800" y="4724400"/>
            <a:ext cx="3581400" cy="369332"/>
          </a:xfrm>
          <a:prstGeom prst="rect">
            <a:avLst/>
          </a:prstGeom>
          <a:noFill/>
        </p:spPr>
        <p:txBody>
          <a:bodyPr wrap="square" rtlCol="0">
            <a:spAutoFit/>
          </a:bodyPr>
          <a:lstStyle/>
          <a:p>
            <a:r>
              <a:rPr lang="en-US" dirty="0"/>
              <a:t>Venn Diagram for Complement</a:t>
            </a:r>
          </a:p>
        </p:txBody>
      </p:sp>
      <p:sp>
        <p:nvSpPr>
          <p:cNvPr id="11" name="Rectangle 10"/>
          <p:cNvSpPr/>
          <p:nvPr/>
        </p:nvSpPr>
        <p:spPr>
          <a:xfrm>
            <a:off x="7162800" y="5410200"/>
            <a:ext cx="317716" cy="369332"/>
          </a:xfrm>
          <a:prstGeom prst="rect">
            <a:avLst/>
          </a:prstGeom>
        </p:spPr>
        <p:txBody>
          <a:bodyPr wrap="none">
            <a:spAutoFit/>
          </a:bodyPr>
          <a:lstStyle/>
          <a:p>
            <a:r>
              <a:rPr lang="en-US" i="1" dirty="0">
                <a:ea typeface="Cambria Math" pitchFamily="18" charset="0"/>
              </a:rPr>
              <a:t>Ā</a:t>
            </a:r>
            <a:endParaRPr lang="en-US" dirty="0"/>
          </a:p>
        </p:txBody>
      </p:sp>
    </p:spTree>
    <p:extLst>
      <p:ext uri="{BB962C8B-B14F-4D97-AF65-F5344CB8AC3E}">
        <p14:creationId xmlns:p14="http://schemas.microsoft.com/office/powerpoint/2010/main" val="382143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sp>
        <p:nvSpPr>
          <p:cNvPr id="3" name="Content Placeholder 2"/>
          <p:cNvSpPr>
            <a:spLocks noGrp="1"/>
          </p:cNvSpPr>
          <p:nvPr>
            <p:ph idx="1"/>
          </p:nvPr>
        </p:nvSpPr>
        <p:spPr/>
        <p:txBody>
          <a:bodyPr/>
          <a:lstStyle/>
          <a:p>
            <a:r>
              <a:rPr lang="en-US" b="1" dirty="0" smtClean="0"/>
              <a:t>Definition</a:t>
            </a:r>
            <a:r>
              <a:rPr lang="en-US" dirty="0" smtClean="0"/>
              <a:t>: Let  </a:t>
            </a:r>
            <a:r>
              <a:rPr lang="en-US" i="1" dirty="0" smtClean="0"/>
              <a:t>A </a:t>
            </a:r>
            <a:r>
              <a:rPr lang="en-US" dirty="0" smtClean="0"/>
              <a:t>and </a:t>
            </a:r>
            <a:r>
              <a:rPr lang="en-US" i="1" dirty="0" smtClean="0"/>
              <a:t>B</a:t>
            </a:r>
            <a:r>
              <a:rPr lang="en-US" dirty="0" smtClean="0"/>
              <a:t> be sets. The </a:t>
            </a:r>
            <a:r>
              <a:rPr lang="en-US" i="1" dirty="0" smtClean="0"/>
              <a:t>difference</a:t>
            </a:r>
            <a:r>
              <a:rPr lang="en-US" dirty="0" smtClean="0"/>
              <a:t> of </a:t>
            </a:r>
            <a:r>
              <a:rPr lang="en-US" i="1" dirty="0" smtClean="0"/>
              <a:t>A</a:t>
            </a:r>
            <a:r>
              <a:rPr lang="en-US" dirty="0" smtClean="0"/>
              <a:t> and </a:t>
            </a:r>
            <a:r>
              <a:rPr lang="en-US" i="1" dirty="0" smtClean="0"/>
              <a:t>B</a:t>
            </a:r>
            <a:r>
              <a:rPr lang="en-US" dirty="0" smtClean="0"/>
              <a:t>, denoted by </a:t>
            </a:r>
            <a:r>
              <a:rPr lang="en-US" i="1" dirty="0" smtClean="0"/>
              <a:t>A</a:t>
            </a:r>
            <a:r>
              <a:rPr lang="en-US" dirty="0" smtClean="0"/>
              <a:t> – </a:t>
            </a:r>
            <a:r>
              <a:rPr lang="en-US" i="1" dirty="0" smtClean="0"/>
              <a:t>B</a:t>
            </a:r>
            <a:r>
              <a:rPr lang="en-US" dirty="0" smtClean="0"/>
              <a:t>, is the set containing the elements of </a:t>
            </a:r>
            <a:r>
              <a:rPr lang="en-US" i="1" dirty="0" smtClean="0"/>
              <a:t>A</a:t>
            </a:r>
            <a:r>
              <a:rPr lang="en-US" dirty="0" smtClean="0"/>
              <a:t> that are not in </a:t>
            </a:r>
            <a:r>
              <a:rPr lang="en-US" i="1" dirty="0" smtClean="0"/>
              <a:t>B</a:t>
            </a:r>
            <a:r>
              <a:rPr lang="en-US" dirty="0" smtClean="0"/>
              <a:t>. The difference of </a:t>
            </a:r>
            <a:r>
              <a:rPr lang="en-US" i="1" dirty="0" smtClean="0"/>
              <a:t>A</a:t>
            </a:r>
            <a:r>
              <a:rPr lang="en-US" dirty="0" smtClean="0"/>
              <a:t> and </a:t>
            </a:r>
            <a:r>
              <a:rPr lang="en-US" i="1" dirty="0" smtClean="0"/>
              <a:t>B</a:t>
            </a:r>
            <a:r>
              <a:rPr lang="en-US" dirty="0" smtClean="0"/>
              <a:t> is also called the complement of </a:t>
            </a:r>
            <a:r>
              <a:rPr lang="en-US" i="1" dirty="0" smtClean="0"/>
              <a:t>B</a:t>
            </a:r>
            <a:r>
              <a:rPr lang="en-US" dirty="0" smtClean="0"/>
              <a:t> with respect to </a:t>
            </a:r>
            <a:r>
              <a:rPr lang="en-US" i="1" dirty="0" smtClean="0"/>
              <a:t>A</a:t>
            </a:r>
            <a:r>
              <a:rPr lang="en-US" dirty="0" smtClean="0"/>
              <a:t>.</a:t>
            </a:r>
          </a:p>
          <a:p>
            <a:pPr>
              <a:buNone/>
            </a:pPr>
            <a:r>
              <a:rPr lang="en-US" dirty="0" smtClean="0"/>
              <a:t>               </a:t>
            </a:r>
            <a:r>
              <a:rPr lang="en-US" i="1" dirty="0" smtClean="0"/>
              <a:t>A</a:t>
            </a:r>
            <a:r>
              <a:rPr lang="en-US" dirty="0" smtClean="0"/>
              <a:t> – </a:t>
            </a:r>
            <a:r>
              <a:rPr lang="en-US" i="1" dirty="0" smtClean="0"/>
              <a:t>B</a:t>
            </a:r>
            <a:r>
              <a:rPr lang="en-US" dirty="0" smtClean="0">
                <a:latin typeface="Cambria Math" pitchFamily="18" charset="0"/>
                <a:ea typeface="Cambria Math" pitchFamily="18" charset="0"/>
              </a:rPr>
              <a:t> = {</a:t>
            </a:r>
            <a:r>
              <a:rPr lang="en-US" i="1" dirty="0" smtClean="0">
                <a:ea typeface="Cambria Math" pitchFamily="18" charset="0"/>
              </a:rPr>
              <a:t>x</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ea typeface="Cambria Math"/>
              </a:rPr>
              <a:t>x</a:t>
            </a:r>
            <a:r>
              <a:rPr lang="en-US" dirty="0" smtClean="0">
                <a:latin typeface="Cambria Math"/>
                <a:ea typeface="Cambria Math"/>
              </a:rPr>
              <a:t> ∈ A </a:t>
            </a:r>
            <a:r>
              <a:rPr lang="en-US" dirty="0" smtClean="0">
                <a:latin typeface="Cambria Math"/>
                <a:ea typeface="Cambria Math"/>
                <a:sym typeface="Symbol"/>
              </a:rPr>
              <a:t></a:t>
            </a:r>
            <a:r>
              <a:rPr lang="en-US" dirty="0" smtClean="0">
                <a:latin typeface="Cambria Math"/>
                <a:ea typeface="Cambria Math"/>
              </a:rPr>
              <a:t> </a:t>
            </a:r>
            <a:r>
              <a:rPr lang="en-US" i="1" dirty="0" smtClean="0">
                <a:ea typeface="Cambria Math"/>
              </a:rPr>
              <a:t>x</a:t>
            </a:r>
            <a:r>
              <a:rPr lang="en-US" i="1" dirty="0" smtClean="0">
                <a:latin typeface="Cambria Math"/>
                <a:ea typeface="Cambria Math"/>
              </a:rPr>
              <a:t> </a:t>
            </a:r>
            <a:r>
              <a:rPr lang="en-US" dirty="0" smtClean="0">
                <a:latin typeface="Cambria Math"/>
                <a:ea typeface="Cambria Math"/>
              </a:rPr>
              <a:t>∉ </a:t>
            </a:r>
            <a:r>
              <a:rPr lang="en-US" i="1" dirty="0" smtClean="0">
                <a:ea typeface="Cambria Math"/>
              </a:rPr>
              <a:t>B</a:t>
            </a:r>
            <a:r>
              <a:rPr lang="en-US" dirty="0" smtClean="0">
                <a:latin typeface="Cambria Math"/>
                <a:ea typeface="Cambria Math"/>
              </a:rPr>
              <a:t>}  =   </a:t>
            </a:r>
            <a:r>
              <a:rPr lang="en-US" i="1" dirty="0" smtClean="0">
                <a:ea typeface="Cambria Math" pitchFamily="18" charset="0"/>
              </a:rPr>
              <a:t>A</a:t>
            </a:r>
            <a:r>
              <a:rPr lang="en-US" dirty="0" smtClean="0">
                <a:latin typeface="Cambria Math" pitchFamily="18" charset="0"/>
                <a:ea typeface="Cambria Math" pitchFamily="18" charset="0"/>
              </a:rPr>
              <a:t> ∩</a:t>
            </a:r>
            <a:r>
              <a:rPr lang="en-US" b="1" dirty="0" smtClean="0">
                <a:latin typeface="Cambria Math" pitchFamily="18" charset="0"/>
                <a:ea typeface="Cambria Math" pitchFamily="18" charset="0"/>
                <a:sym typeface="Symbol"/>
              </a:rPr>
              <a:t></a:t>
            </a:r>
            <a:r>
              <a:rPr lang="en-US" i="1" dirty="0" smtClean="0">
                <a:ea typeface="Cambria Math" pitchFamily="18" charset="0"/>
                <a:sym typeface="Symbol"/>
              </a:rPr>
              <a:t>B</a:t>
            </a:r>
            <a:endParaRPr lang="en-US" i="1" dirty="0" smtClean="0">
              <a:ea typeface="Cambria Math" pitchFamily="18" charset="0"/>
            </a:endParaRPr>
          </a:p>
        </p:txBody>
      </p:sp>
      <p:grpSp>
        <p:nvGrpSpPr>
          <p:cNvPr id="38" name="Group 37"/>
          <p:cNvGrpSpPr/>
          <p:nvPr/>
        </p:nvGrpSpPr>
        <p:grpSpPr>
          <a:xfrm>
            <a:off x="3429000" y="4953000"/>
            <a:ext cx="3429000" cy="1447800"/>
            <a:chOff x="5410200" y="4876800"/>
            <a:chExt cx="3429000" cy="1447800"/>
          </a:xfrm>
        </p:grpSpPr>
        <p:sp>
          <p:nvSpPr>
            <p:cNvPr id="29" name="Rectangle 28"/>
            <p:cNvSpPr/>
            <p:nvPr/>
          </p:nvSpPr>
          <p:spPr>
            <a:xfrm>
              <a:off x="5410200" y="48768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5943600" y="5181600"/>
              <a:ext cx="1219200" cy="990600"/>
            </a:xfrm>
            <a:prstGeom prst="ellipse">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629400" y="51816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001000" y="4953000"/>
              <a:ext cx="838200" cy="369332"/>
            </a:xfrm>
            <a:prstGeom prst="rect">
              <a:avLst/>
            </a:prstGeom>
            <a:noFill/>
          </p:spPr>
          <p:txBody>
            <a:bodyPr wrap="square" rtlCol="0">
              <a:spAutoFit/>
            </a:bodyPr>
            <a:lstStyle/>
            <a:p>
              <a:r>
                <a:rPr lang="en-US" dirty="0"/>
                <a:t>U</a:t>
              </a:r>
            </a:p>
          </p:txBody>
        </p:sp>
        <p:sp>
          <p:nvSpPr>
            <p:cNvPr id="35" name="TextBox 34"/>
            <p:cNvSpPr txBox="1"/>
            <p:nvPr/>
          </p:nvSpPr>
          <p:spPr>
            <a:xfrm>
              <a:off x="5715000" y="5181600"/>
              <a:ext cx="381000" cy="369332"/>
            </a:xfrm>
            <a:prstGeom prst="rect">
              <a:avLst/>
            </a:prstGeom>
            <a:noFill/>
          </p:spPr>
          <p:txBody>
            <a:bodyPr wrap="square" rtlCol="0">
              <a:spAutoFit/>
            </a:bodyPr>
            <a:lstStyle/>
            <a:p>
              <a:r>
                <a:rPr lang="en-US" dirty="0"/>
                <a:t>A</a:t>
              </a:r>
            </a:p>
          </p:txBody>
        </p:sp>
        <p:sp>
          <p:nvSpPr>
            <p:cNvPr id="36" name="TextBox 35"/>
            <p:cNvSpPr txBox="1"/>
            <p:nvPr/>
          </p:nvSpPr>
          <p:spPr>
            <a:xfrm>
              <a:off x="7315200" y="5410200"/>
              <a:ext cx="381000" cy="369332"/>
            </a:xfrm>
            <a:prstGeom prst="rect">
              <a:avLst/>
            </a:prstGeom>
            <a:noFill/>
          </p:spPr>
          <p:txBody>
            <a:bodyPr wrap="square" rtlCol="0">
              <a:spAutoFit/>
            </a:bodyPr>
            <a:lstStyle/>
            <a:p>
              <a:r>
                <a:rPr lang="en-US" dirty="0"/>
                <a:t>B</a:t>
              </a:r>
            </a:p>
          </p:txBody>
        </p:sp>
        <p:sp>
          <p:nvSpPr>
            <p:cNvPr id="37" name="Oval 36"/>
            <p:cNvSpPr/>
            <p:nvPr/>
          </p:nvSpPr>
          <p:spPr>
            <a:xfrm>
              <a:off x="6629400" y="5257800"/>
              <a:ext cx="533400" cy="8382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4953000"/>
            <a:ext cx="35052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 </a:t>
            </a:r>
            <a:r>
              <a:rPr lang="en-US" i="1" dirty="0">
                <a:latin typeface="Cambria Math"/>
                <a:ea typeface="Cambria Math"/>
              </a:rPr>
              <a:t>B</a:t>
            </a:r>
            <a:r>
              <a:rPr lang="en-US" dirty="0"/>
              <a:t>    </a:t>
            </a:r>
          </a:p>
        </p:txBody>
      </p:sp>
    </p:spTree>
    <p:extLst>
      <p:ext uri="{BB962C8B-B14F-4D97-AF65-F5344CB8AC3E}">
        <p14:creationId xmlns:p14="http://schemas.microsoft.com/office/powerpoint/2010/main" val="3263157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The Cardinality of the Union of Two Sets</a:t>
            </a:r>
          </a:p>
        </p:txBody>
      </p:sp>
      <p:sp>
        <p:nvSpPr>
          <p:cNvPr id="7" name="Content Placeholder 6"/>
          <p:cNvSpPr>
            <a:spLocks noGrp="1"/>
          </p:cNvSpPr>
          <p:nvPr>
            <p:ph idx="1"/>
          </p:nvPr>
        </p:nvSpPr>
        <p:spPr>
          <a:xfrm>
            <a:off x="838200" y="3874532"/>
            <a:ext cx="10515600" cy="2302430"/>
          </a:xfrm>
        </p:spPr>
        <p:txBody>
          <a:bodyPr>
            <a:normAutofit fontScale="92500" lnSpcReduction="20000"/>
          </a:bodyPr>
          <a:lstStyle/>
          <a:p>
            <a:pPr>
              <a:spcBef>
                <a:spcPct val="20000"/>
              </a:spcBef>
              <a:buClr>
                <a:schemeClr val="accent3"/>
              </a:buClr>
              <a:buSzPct val="95000"/>
              <a:defRPr/>
            </a:pPr>
            <a:r>
              <a:rPr lang="en-US" b="1" dirty="0" smtClean="0"/>
              <a:t>Example</a:t>
            </a:r>
            <a:r>
              <a:rPr lang="en-US" dirty="0"/>
              <a:t>: Let </a:t>
            </a:r>
            <a:r>
              <a:rPr lang="en-US" i="1" dirty="0"/>
              <a:t>A</a:t>
            </a:r>
            <a:r>
              <a:rPr lang="en-US" dirty="0"/>
              <a:t> be the math majors in your class and </a:t>
            </a:r>
            <a:r>
              <a:rPr lang="en-US" i="1" dirty="0"/>
              <a:t>B</a:t>
            </a:r>
            <a:r>
              <a:rPr lang="en-US" dirty="0"/>
              <a:t> be the CS majors. To count the number of students who are either math majors or CS majors, add the number of math majors and the number of CS majors, and subtract the number of joint CS/math </a:t>
            </a:r>
            <a:r>
              <a:rPr lang="en-US" dirty="0" smtClean="0"/>
              <a:t>majors.</a:t>
            </a:r>
          </a:p>
          <a:p>
            <a:pPr>
              <a:spcBef>
                <a:spcPct val="20000"/>
              </a:spcBef>
              <a:buClr>
                <a:schemeClr val="accent3"/>
              </a:buClr>
              <a:buSzPct val="95000"/>
              <a:defRPr/>
            </a:pPr>
            <a:r>
              <a:rPr lang="en-US" dirty="0" smtClean="0"/>
              <a:t>We </a:t>
            </a:r>
            <a:r>
              <a:rPr lang="en-US" dirty="0"/>
              <a:t>will return to this principle in Chapter 6 and Chapter 8 where we will derive a formula for the cardinality of the union of </a:t>
            </a:r>
            <a:r>
              <a:rPr lang="en-US" i="1" dirty="0"/>
              <a:t>n</a:t>
            </a:r>
            <a:r>
              <a:rPr lang="en-US" dirty="0"/>
              <a:t> sets, where </a:t>
            </a:r>
            <a:r>
              <a:rPr lang="en-US" i="1" dirty="0"/>
              <a:t>n</a:t>
            </a:r>
            <a:r>
              <a:rPr lang="en-US" dirty="0"/>
              <a:t> is a positive integer.</a:t>
            </a:r>
          </a:p>
          <a:p>
            <a:endParaRPr lang="lv-LV" dirty="0"/>
          </a:p>
        </p:txBody>
      </p:sp>
      <p:sp>
        <p:nvSpPr>
          <p:cNvPr id="13" name="Content Placeholder 2"/>
          <p:cNvSpPr txBox="1">
            <a:spLocks/>
          </p:cNvSpPr>
          <p:nvPr/>
        </p:nvSpPr>
        <p:spPr>
          <a:xfrm>
            <a:off x="2209800" y="1905000"/>
            <a:ext cx="8229600" cy="1034143"/>
          </a:xfrm>
          <a:prstGeom prst="rect">
            <a:avLst/>
          </a:prstGeom>
        </p:spPr>
        <p:txBody>
          <a:bodyPr vert="horz">
            <a:normAutofit/>
          </a:bodyPr>
          <a:lstStyle/>
          <a:p>
            <a:pPr marL="274320" indent="-274320">
              <a:spcBef>
                <a:spcPct val="20000"/>
              </a:spcBef>
              <a:buClr>
                <a:schemeClr val="accent3"/>
              </a:buClr>
              <a:buSzPct val="95000"/>
              <a:buFont typeface="Arial" pitchFamily="34" charset="0"/>
              <a:buChar char="•"/>
              <a:defRPr/>
            </a:pPr>
            <a:r>
              <a:rPr lang="en-US" sz="2600" dirty="0"/>
              <a:t>Inclusion-Exclusion</a:t>
            </a:r>
          </a:p>
          <a:p>
            <a:pPr marL="274320" indent="-274320">
              <a:spcBef>
                <a:spcPct val="20000"/>
              </a:spcBef>
              <a:buClr>
                <a:schemeClr val="accent3"/>
              </a:buClr>
              <a:buSzPct val="95000"/>
              <a:defRPr/>
            </a:pPr>
            <a:r>
              <a:rPr lang="en-US" sz="2600" dirty="0"/>
              <a:t> </a:t>
            </a:r>
            <a:r>
              <a:rPr lang="en-US" sz="2600" dirty="0">
                <a:latin typeface="Cambria Math" pitchFamily="18" charset="0"/>
                <a:ea typeface="Cambria Math" pitchFamily="18" charset="0"/>
              </a:rPr>
              <a:t>|</a:t>
            </a:r>
            <a:r>
              <a:rPr lang="en-US" sz="2600" i="1" dirty="0">
                <a:ea typeface="Cambria Math" pitchFamily="18" charset="0"/>
              </a:rPr>
              <a:t>A</a:t>
            </a:r>
            <a:r>
              <a:rPr lang="en-US" sz="2600" dirty="0">
                <a:latin typeface="Cambria Math" pitchFamily="18" charset="0"/>
                <a:ea typeface="Cambria Math" pitchFamily="18" charset="0"/>
              </a:rPr>
              <a:t> ∪ </a:t>
            </a:r>
            <a:r>
              <a:rPr lang="en-US" sz="2600" i="1" dirty="0">
                <a:ea typeface="Cambria Math" pitchFamily="18" charset="0"/>
              </a:rPr>
              <a:t>B</a:t>
            </a:r>
            <a:r>
              <a:rPr lang="en-US" sz="2600" dirty="0">
                <a:latin typeface="Cambria Math" pitchFamily="18" charset="0"/>
                <a:ea typeface="Cambria Math" pitchFamily="18" charset="0"/>
              </a:rPr>
              <a:t>| = |</a:t>
            </a:r>
            <a:r>
              <a:rPr lang="en-US" sz="2600" i="1" dirty="0">
                <a:ea typeface="Cambria Math" pitchFamily="18" charset="0"/>
              </a:rPr>
              <a:t>A</a:t>
            </a:r>
            <a:r>
              <a:rPr lang="en-US" sz="2600" dirty="0">
                <a:latin typeface="Cambria Math" pitchFamily="18" charset="0"/>
                <a:ea typeface="Cambria Math" pitchFamily="18" charset="0"/>
              </a:rPr>
              <a:t>| + | </a:t>
            </a:r>
            <a:r>
              <a:rPr lang="en-US" sz="2600" i="1" dirty="0">
                <a:ea typeface="Cambria Math" pitchFamily="18" charset="0"/>
              </a:rPr>
              <a:t>B</a:t>
            </a:r>
            <a:r>
              <a:rPr lang="en-US" sz="2600" dirty="0">
                <a:latin typeface="Cambria Math" pitchFamily="18" charset="0"/>
                <a:ea typeface="Cambria Math" pitchFamily="18" charset="0"/>
              </a:rPr>
              <a:t>| </a:t>
            </a:r>
            <a:r>
              <a:rPr lang="en-US" sz="2600" dirty="0">
                <a:latin typeface="Cambria Math"/>
                <a:ea typeface="Cambria Math"/>
              </a:rPr>
              <a:t>−</a:t>
            </a:r>
            <a:r>
              <a:rPr lang="en-US" sz="2600" dirty="0">
                <a:latin typeface="Cambria Math" pitchFamily="18" charset="0"/>
                <a:ea typeface="Cambria Math" pitchFamily="18" charset="0"/>
              </a:rPr>
              <a:t> |</a:t>
            </a:r>
            <a:r>
              <a:rPr lang="en-US" sz="2600" i="1" dirty="0">
                <a:ea typeface="Cambria Math" pitchFamily="18" charset="0"/>
              </a:rPr>
              <a:t>A</a:t>
            </a:r>
            <a:r>
              <a:rPr lang="en-US" sz="2600" dirty="0">
                <a:latin typeface="Cambria Math" pitchFamily="18" charset="0"/>
                <a:ea typeface="Cambria Math" pitchFamily="18" charset="0"/>
              </a:rPr>
              <a:t> ∩ </a:t>
            </a:r>
            <a:r>
              <a:rPr lang="en-US" sz="2600" i="1" dirty="0">
                <a:ea typeface="Cambria Math" pitchFamily="18" charset="0"/>
              </a:rPr>
              <a:t>B</a:t>
            </a:r>
            <a:r>
              <a:rPr lang="en-US" sz="2600" dirty="0" smtClean="0">
                <a:latin typeface="Cambria Math" pitchFamily="18" charset="0"/>
                <a:ea typeface="Cambria Math" pitchFamily="18" charset="0"/>
              </a:rPr>
              <a:t>|</a:t>
            </a:r>
            <a:r>
              <a:rPr lang="en-US" sz="2600" dirty="0" smtClean="0"/>
              <a:t> </a:t>
            </a:r>
            <a:endParaRPr lang="en-US" sz="2600" dirty="0"/>
          </a:p>
        </p:txBody>
      </p:sp>
      <p:grpSp>
        <p:nvGrpSpPr>
          <p:cNvPr id="3" name="Group 22"/>
          <p:cNvGrpSpPr/>
          <p:nvPr/>
        </p:nvGrpSpPr>
        <p:grpSpPr>
          <a:xfrm>
            <a:off x="6781800" y="1578425"/>
            <a:ext cx="3429000" cy="1447800"/>
            <a:chOff x="5715000" y="4724400"/>
            <a:chExt cx="3429000" cy="1447800"/>
          </a:xfrm>
        </p:grpSpPr>
        <p:sp>
          <p:nvSpPr>
            <p:cNvPr id="24" name="Oval 23"/>
            <p:cNvSpPr/>
            <p:nvPr/>
          </p:nvSpPr>
          <p:spPr>
            <a:xfrm>
              <a:off x="6934200" y="5105400"/>
              <a:ext cx="533400" cy="8382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0"/>
            <p:cNvGrpSpPr/>
            <p:nvPr/>
          </p:nvGrpSpPr>
          <p:grpSpPr>
            <a:xfrm>
              <a:off x="5715000" y="4724400"/>
              <a:ext cx="2971800" cy="1447800"/>
              <a:chOff x="5715000" y="4724400"/>
              <a:chExt cx="2971800" cy="1447800"/>
            </a:xfrm>
          </p:grpSpPr>
          <p:sp>
            <p:nvSpPr>
              <p:cNvPr id="30" name="Rectangle 29"/>
              <p:cNvSpPr/>
              <p:nvPr/>
            </p:nvSpPr>
            <p:spPr>
              <a:xfrm>
                <a:off x="5715000" y="4724400"/>
                <a:ext cx="2971800" cy="1447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19"/>
              <p:cNvGrpSpPr/>
              <p:nvPr/>
            </p:nvGrpSpPr>
            <p:grpSpPr>
              <a:xfrm>
                <a:off x="6248400" y="5029200"/>
                <a:ext cx="1905000" cy="990600"/>
                <a:chOff x="6248400" y="5029200"/>
                <a:chExt cx="1905000" cy="990600"/>
              </a:xfrm>
            </p:grpSpPr>
            <p:sp>
              <p:nvSpPr>
                <p:cNvPr id="32" name="Oval 31"/>
                <p:cNvSpPr/>
                <p:nvPr/>
              </p:nvSpPr>
              <p:spPr>
                <a:xfrm>
                  <a:off x="62484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6934200" y="5029200"/>
                  <a:ext cx="12192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 name="Group 21"/>
            <p:cNvGrpSpPr/>
            <p:nvPr/>
          </p:nvGrpSpPr>
          <p:grpSpPr>
            <a:xfrm>
              <a:off x="6400800" y="4800600"/>
              <a:ext cx="2743200" cy="826532"/>
              <a:chOff x="6400800" y="4800600"/>
              <a:chExt cx="2743200" cy="826532"/>
            </a:xfrm>
          </p:grpSpPr>
          <p:sp>
            <p:nvSpPr>
              <p:cNvPr id="27" name="TextBox 26"/>
              <p:cNvSpPr txBox="1"/>
              <p:nvPr/>
            </p:nvSpPr>
            <p:spPr>
              <a:xfrm>
                <a:off x="8305800" y="4800600"/>
                <a:ext cx="838200" cy="369332"/>
              </a:xfrm>
              <a:prstGeom prst="rect">
                <a:avLst/>
              </a:prstGeom>
              <a:noFill/>
            </p:spPr>
            <p:txBody>
              <a:bodyPr wrap="square" rtlCol="0">
                <a:spAutoFit/>
              </a:bodyPr>
              <a:lstStyle/>
              <a:p>
                <a:r>
                  <a:rPr lang="en-US" i="1" dirty="0"/>
                  <a:t>U</a:t>
                </a:r>
              </a:p>
            </p:txBody>
          </p:sp>
          <p:sp>
            <p:nvSpPr>
              <p:cNvPr id="28" name="TextBox 27"/>
              <p:cNvSpPr txBox="1"/>
              <p:nvPr/>
            </p:nvSpPr>
            <p:spPr>
              <a:xfrm>
                <a:off x="6400800" y="5181600"/>
                <a:ext cx="381000" cy="369332"/>
              </a:xfrm>
              <a:prstGeom prst="rect">
                <a:avLst/>
              </a:prstGeom>
              <a:noFill/>
            </p:spPr>
            <p:txBody>
              <a:bodyPr wrap="square" rtlCol="0">
                <a:spAutoFit/>
              </a:bodyPr>
              <a:lstStyle/>
              <a:p>
                <a:r>
                  <a:rPr lang="en-US" i="1" dirty="0"/>
                  <a:t>A</a:t>
                </a:r>
              </a:p>
            </p:txBody>
          </p:sp>
          <p:sp>
            <p:nvSpPr>
              <p:cNvPr id="29" name="TextBox 28"/>
              <p:cNvSpPr txBox="1"/>
              <p:nvPr/>
            </p:nvSpPr>
            <p:spPr>
              <a:xfrm>
                <a:off x="7620000" y="5257800"/>
                <a:ext cx="381000" cy="369332"/>
              </a:xfrm>
              <a:prstGeom prst="rect">
                <a:avLst/>
              </a:prstGeom>
              <a:noFill/>
            </p:spPr>
            <p:txBody>
              <a:bodyPr wrap="square" rtlCol="0">
                <a:spAutoFit/>
              </a:bodyPr>
              <a:lstStyle/>
              <a:p>
                <a:r>
                  <a:rPr lang="en-US" i="1" dirty="0"/>
                  <a:t>B</a:t>
                </a:r>
              </a:p>
            </p:txBody>
          </p:sp>
        </p:grpSp>
      </p:grpSp>
      <p:sp>
        <p:nvSpPr>
          <p:cNvPr id="15" name="TextBox 14"/>
          <p:cNvSpPr txBox="1"/>
          <p:nvPr/>
        </p:nvSpPr>
        <p:spPr>
          <a:xfrm>
            <a:off x="6629400" y="3178625"/>
            <a:ext cx="3962400" cy="369332"/>
          </a:xfrm>
          <a:prstGeom prst="rect">
            <a:avLst/>
          </a:prstGeom>
          <a:noFill/>
        </p:spPr>
        <p:txBody>
          <a:bodyPr wrap="square" rtlCol="0">
            <a:spAutoFit/>
          </a:bodyPr>
          <a:lstStyle/>
          <a:p>
            <a:r>
              <a:rPr lang="en-US" dirty="0"/>
              <a:t>Venn Diagram</a:t>
            </a:r>
            <a:r>
              <a:rPr lang="en-US" dirty="0">
                <a:latin typeface="Cambria Math"/>
                <a:ea typeface="Cambria Math"/>
              </a:rPr>
              <a:t>  for </a:t>
            </a:r>
            <a:r>
              <a:rPr lang="en-US" i="1" dirty="0">
                <a:latin typeface="Cambria Math"/>
                <a:ea typeface="Cambria Math"/>
              </a:rPr>
              <a:t>A</a:t>
            </a:r>
            <a:r>
              <a:rPr lang="en-US" dirty="0">
                <a:latin typeface="Cambria Math"/>
                <a:ea typeface="Cambria Math"/>
              </a:rPr>
              <a:t>, </a:t>
            </a:r>
            <a:r>
              <a:rPr lang="en-US" i="1" dirty="0">
                <a:latin typeface="Cambria Math"/>
                <a:ea typeface="Cambria Math"/>
              </a:rPr>
              <a:t>B</a:t>
            </a:r>
            <a:r>
              <a:rPr lang="en-US" dirty="0">
                <a:latin typeface="Cambria Math"/>
                <a:ea typeface="Cambria Math"/>
              </a:rPr>
              <a:t>,</a:t>
            </a:r>
            <a:r>
              <a:rPr lang="en-US" i="1" dirty="0">
                <a:ea typeface="Cambria Math" pitchFamily="18" charset="0"/>
              </a:rPr>
              <a:t> A</a:t>
            </a:r>
            <a:r>
              <a:rPr lang="en-US" dirty="0">
                <a:latin typeface="Cambria Math" pitchFamily="18" charset="0"/>
                <a:ea typeface="Cambria Math" pitchFamily="18" charset="0"/>
              </a:rPr>
              <a:t> ∩ </a:t>
            </a:r>
            <a:r>
              <a:rPr lang="en-US" i="1" dirty="0">
                <a:ea typeface="Cambria Math" pitchFamily="18" charset="0"/>
              </a:rPr>
              <a:t>B, A</a:t>
            </a:r>
            <a:r>
              <a:rPr lang="en-US" dirty="0">
                <a:latin typeface="Cambria Math" pitchFamily="18" charset="0"/>
                <a:ea typeface="Cambria Math" pitchFamily="18" charset="0"/>
              </a:rPr>
              <a:t> ∪ </a:t>
            </a:r>
            <a:r>
              <a:rPr lang="en-US" i="1" dirty="0">
                <a:ea typeface="Cambria Math" pitchFamily="18" charset="0"/>
              </a:rPr>
              <a:t>B </a:t>
            </a:r>
            <a:r>
              <a:rPr lang="en-US" dirty="0">
                <a:latin typeface="Cambria Math"/>
                <a:ea typeface="Cambria Math"/>
              </a:rPr>
              <a:t> </a:t>
            </a:r>
            <a:r>
              <a:rPr lang="en-US" dirty="0"/>
              <a:t>    </a:t>
            </a:r>
          </a:p>
        </p:txBody>
      </p:sp>
    </p:spTree>
    <p:extLst>
      <p:ext uri="{BB962C8B-B14F-4D97-AF65-F5344CB8AC3E}">
        <p14:creationId xmlns:p14="http://schemas.microsoft.com/office/powerpoint/2010/main" val="40674015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Content Placeholder 2"/>
          <p:cNvSpPr>
            <a:spLocks noGrp="1"/>
          </p:cNvSpPr>
          <p:nvPr>
            <p:ph idx="1"/>
          </p:nvPr>
        </p:nvSpPr>
        <p:spPr/>
        <p:txBody>
          <a:bodyPr>
            <a:normAutofit/>
          </a:bodyPr>
          <a:lstStyle/>
          <a:p>
            <a:pPr>
              <a:buNone/>
            </a:pPr>
            <a:r>
              <a:rPr lang="en-US" sz="2000" b="1" dirty="0"/>
              <a:t>Example</a:t>
            </a:r>
            <a:r>
              <a:rPr lang="en-US" sz="2000" dirty="0"/>
              <a:t>: </a:t>
            </a:r>
            <a:r>
              <a:rPr lang="en-US" sz="2000" i="1" dirty="0"/>
              <a:t>U</a:t>
            </a:r>
            <a:r>
              <a:rPr lang="en-US" sz="2000" dirty="0"/>
              <a:t> = {</a:t>
            </a:r>
            <a:r>
              <a:rPr lang="en-US" sz="2000" dirty="0">
                <a:latin typeface="Cambria Math" pitchFamily="18" charset="0"/>
                <a:ea typeface="Cambria Math" pitchFamily="18" charset="0"/>
              </a:rPr>
              <a:t>0,1,2,3,4,5</a:t>
            </a:r>
            <a:r>
              <a:rPr lang="en-US" sz="2000" dirty="0"/>
              <a:t>,</a:t>
            </a:r>
            <a:r>
              <a:rPr lang="en-US" sz="2000" dirty="0">
                <a:latin typeface="Cambria Math" pitchFamily="18" charset="0"/>
                <a:ea typeface="Cambria Math" pitchFamily="18" charset="0"/>
              </a:rPr>
              <a:t>6,7,8,9,10</a:t>
            </a:r>
            <a:r>
              <a:rPr lang="en-US" sz="2000" dirty="0"/>
              <a:t>}  </a:t>
            </a:r>
            <a:r>
              <a:rPr lang="en-US" sz="2000" i="1" dirty="0"/>
              <a:t>A</a:t>
            </a:r>
            <a:r>
              <a:rPr lang="en-US" sz="2000" dirty="0"/>
              <a:t> = {</a:t>
            </a:r>
            <a:r>
              <a:rPr lang="en-US" sz="2000" dirty="0">
                <a:latin typeface="Cambria Math" pitchFamily="18" charset="0"/>
                <a:ea typeface="Cambria Math" pitchFamily="18" charset="0"/>
              </a:rPr>
              <a:t>1,2,3,4,5</a:t>
            </a:r>
            <a:r>
              <a:rPr lang="en-US" sz="2000" dirty="0"/>
              <a:t>},    </a:t>
            </a:r>
            <a:r>
              <a:rPr lang="en-US" sz="2000" i="1" dirty="0"/>
              <a:t>B</a:t>
            </a:r>
            <a:r>
              <a:rPr lang="en-US" sz="2000" dirty="0"/>
              <a:t> ={</a:t>
            </a:r>
            <a:r>
              <a:rPr lang="en-US" sz="2000" dirty="0">
                <a:latin typeface="Cambria Math" pitchFamily="18" charset="0"/>
                <a:ea typeface="Cambria Math" pitchFamily="18" charset="0"/>
              </a:rPr>
              <a:t>4,5,6,7,8</a:t>
            </a:r>
            <a:r>
              <a:rPr lang="en-US" sz="2000" dirty="0"/>
              <a:t>}</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latin typeface="Cambria Math"/>
                <a:ea typeface="Cambria Math"/>
              </a:rPr>
              <a:t>             </a:t>
            </a:r>
          </a:p>
          <a:p>
            <a:pPr marL="1010412" lvl="2" indent="-342900">
              <a:buNone/>
            </a:pPr>
            <a:r>
              <a:rPr lang="en-US" sz="1600" b="1" dirty="0">
                <a:latin typeface="Cambria Math"/>
                <a:ea typeface="Cambria Math"/>
              </a:rPr>
              <a:t> </a:t>
            </a:r>
            <a:r>
              <a:rPr lang="en-US" sz="1600" b="1" dirty="0">
                <a:ea typeface="Cambria Math"/>
              </a:rPr>
              <a:t>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1,2,3,4,5</a:t>
            </a:r>
            <a:r>
              <a:rPr lang="en-US" sz="1600" dirty="0"/>
              <a:t>,</a:t>
            </a:r>
            <a:r>
              <a:rPr lang="en-US" sz="1600" dirty="0">
                <a:latin typeface="Cambria Math" pitchFamily="18" charset="0"/>
                <a:ea typeface="Cambria Math" pitchFamily="18" charset="0"/>
              </a:rPr>
              <a:t>6,7,8</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a:t>
            </a:r>
            <a:r>
              <a:rPr lang="en-US" sz="1600" dirty="0">
                <a:latin typeface="Cambria Math"/>
                <a:ea typeface="Cambria Math"/>
              </a:rPr>
              <a:t>∩ </a:t>
            </a:r>
            <a:r>
              <a:rPr lang="en-US" sz="1600" i="1" dirty="0">
                <a:ea typeface="Cambria Math"/>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4,5</a:t>
            </a:r>
            <a:r>
              <a:rPr lang="en-US" sz="1600" dirty="0"/>
              <a:t>}</a:t>
            </a:r>
            <a:r>
              <a:rPr lang="en-US" sz="1600" b="1" dirty="0">
                <a:latin typeface="Cambria Math"/>
                <a:ea typeface="Cambria Math"/>
              </a:rPr>
              <a:t> </a:t>
            </a:r>
          </a:p>
          <a:p>
            <a:pPr marL="736092" lvl="1" indent="-342900">
              <a:buFont typeface="+mj-lt"/>
              <a:buAutoNum type="arabicPeriod"/>
            </a:pPr>
            <a:r>
              <a:rPr lang="en-US" sz="1600" i="1" dirty="0">
                <a:ea typeface="Cambria Math" pitchFamily="18" charset="0"/>
              </a:rPr>
              <a:t>Ā</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0,6,7,8,9,10</a:t>
            </a:r>
            <a:r>
              <a:rPr lang="en-US" sz="1600" dirty="0"/>
              <a:t>}</a:t>
            </a:r>
            <a:endParaRPr lang="en-US" sz="1600" b="1" dirty="0">
              <a:latin typeface="Cambria Math" pitchFamily="18" charset="0"/>
              <a:ea typeface="Cambria Math" pitchFamily="18" charset="0"/>
            </a:endParaRPr>
          </a:p>
          <a:p>
            <a:pPr marL="736092" lvl="1" indent="-342900">
              <a:buFont typeface="+mj-lt"/>
              <a:buAutoNum type="arabicPeriod"/>
            </a:pPr>
            <a:r>
              <a:rPr lang="en-US" sz="1600" dirty="0">
                <a:latin typeface="Cambria Math" pitchFamily="18" charset="0"/>
                <a:ea typeface="Cambria Math" pitchFamily="18" charset="0"/>
                <a:sym typeface="Symbol"/>
              </a:rPr>
              <a:t>                        </a:t>
            </a:r>
          </a:p>
          <a:p>
            <a:pPr marL="1010412" lvl="2" indent="-342900">
              <a:buNone/>
            </a:pPr>
            <a:r>
              <a:rPr lang="en-US" sz="1600" dirty="0">
                <a:latin typeface="Cambria Math" pitchFamily="18" charset="0"/>
                <a:ea typeface="Cambria Math" pitchFamily="18" charset="0"/>
                <a:sym typeface="Symbol"/>
              </a:rPr>
              <a:t> </a:t>
            </a:r>
            <a:r>
              <a:rPr lang="en-US" sz="1600" b="1" dirty="0">
                <a:ea typeface="Cambria Math"/>
              </a:rPr>
              <a:t>Solution:</a:t>
            </a:r>
            <a:r>
              <a:rPr lang="en-US" sz="1600" dirty="0"/>
              <a:t> {</a:t>
            </a:r>
            <a:r>
              <a:rPr lang="en-US" sz="1600" dirty="0">
                <a:latin typeface="Cambria Math" pitchFamily="18" charset="0"/>
                <a:ea typeface="Cambria Math" pitchFamily="18" charset="0"/>
              </a:rPr>
              <a:t>0,1,2,3,9,10</a:t>
            </a:r>
            <a:r>
              <a:rPr lang="en-US" sz="1600" dirty="0"/>
              <a:t>}</a:t>
            </a:r>
            <a:endParaRPr lang="en-US" sz="1600" dirty="0">
              <a:latin typeface="Cambria Math" pitchFamily="18" charset="0"/>
              <a:ea typeface="Cambria Math" pitchFamily="18" charset="0"/>
              <a:sym typeface="Symbol"/>
            </a:endParaRPr>
          </a:p>
          <a:p>
            <a:pPr marL="736092" lvl="1" indent="-342900">
              <a:buFont typeface="+mj-lt"/>
              <a:buAutoNum type="arabicPeriod"/>
            </a:pPr>
            <a:r>
              <a:rPr lang="en-US" sz="1600" i="1" dirty="0">
                <a:ea typeface="Cambria Math" pitchFamily="18" charset="0"/>
              </a:rPr>
              <a:t>A</a:t>
            </a:r>
            <a:r>
              <a:rPr lang="en-US" sz="1600" b="1" dirty="0">
                <a:latin typeface="Cambria Math" pitchFamily="18" charset="0"/>
                <a:ea typeface="Cambria Math" pitchFamily="18" charset="0"/>
              </a:rPr>
              <a:t> – </a:t>
            </a:r>
            <a:r>
              <a:rPr lang="en-US" sz="1600" i="1" dirty="0">
                <a:ea typeface="Cambria Math" pitchFamily="18" charset="0"/>
              </a:rPr>
              <a:t>B</a:t>
            </a:r>
            <a:r>
              <a:rPr lang="en-US" sz="1600" b="1" dirty="0">
                <a:ea typeface="Cambria Math"/>
              </a:rPr>
              <a:t>            </a:t>
            </a:r>
          </a:p>
          <a:p>
            <a:pPr marL="1010412" lvl="2" indent="-342900">
              <a:buNone/>
            </a:pPr>
            <a:r>
              <a:rPr lang="en-US" sz="1600" b="1" dirty="0">
                <a:ea typeface="Cambria Math"/>
              </a:rPr>
              <a:t>  Solution:</a:t>
            </a:r>
            <a:r>
              <a:rPr lang="en-US" sz="1600" b="1" dirty="0">
                <a:latin typeface="Cambria Math"/>
                <a:ea typeface="Cambria Math"/>
              </a:rPr>
              <a:t> </a:t>
            </a:r>
            <a:r>
              <a:rPr lang="en-US" sz="1600" dirty="0"/>
              <a:t>{</a:t>
            </a:r>
            <a:r>
              <a:rPr lang="en-US" sz="1600" dirty="0">
                <a:latin typeface="Cambria Math" pitchFamily="18" charset="0"/>
                <a:ea typeface="Cambria Math" pitchFamily="18" charset="0"/>
              </a:rPr>
              <a:t>1,2,3</a:t>
            </a:r>
            <a:r>
              <a:rPr lang="en-US" sz="1600" dirty="0"/>
              <a:t>} </a:t>
            </a:r>
            <a:endParaRPr lang="en-US" sz="1600" b="1" dirty="0">
              <a:latin typeface="Cambria Math" pitchFamily="18" charset="0"/>
              <a:ea typeface="Cambria Math" pitchFamily="18" charset="0"/>
            </a:endParaRPr>
          </a:p>
          <a:p>
            <a:pPr marL="736092" lvl="1" indent="-342900">
              <a:buFont typeface="+mj-lt"/>
              <a:buAutoNum type="arabicPeriod"/>
            </a:pPr>
            <a:r>
              <a:rPr lang="en-US" sz="1600" i="1" dirty="0">
                <a:ea typeface="Cambria Math" pitchFamily="18" charset="0"/>
              </a:rPr>
              <a:t>B</a:t>
            </a:r>
            <a:r>
              <a:rPr lang="en-US" sz="1600" b="1" dirty="0">
                <a:latin typeface="Cambria Math" pitchFamily="18" charset="0"/>
                <a:ea typeface="Cambria Math" pitchFamily="18" charset="0"/>
              </a:rPr>
              <a:t> – </a:t>
            </a:r>
            <a:r>
              <a:rPr lang="en-US" sz="1600" i="1" dirty="0">
                <a:ea typeface="Cambria Math" pitchFamily="18" charset="0"/>
              </a:rPr>
              <a:t>A</a:t>
            </a:r>
            <a:r>
              <a:rPr lang="en-US" sz="1600" b="1" dirty="0">
                <a:latin typeface="Cambria Math" pitchFamily="18" charset="0"/>
                <a:ea typeface="Cambria Math" pitchFamily="18" charset="0"/>
              </a:rPr>
              <a:t>               </a:t>
            </a:r>
          </a:p>
          <a:p>
            <a:pPr marL="1010412" lvl="2" indent="-342900">
              <a:buNone/>
            </a:pPr>
            <a:r>
              <a:rPr lang="en-US" sz="1600" b="1" dirty="0">
                <a:ea typeface="Cambria Math"/>
              </a:rPr>
              <a:t>Solution:</a:t>
            </a:r>
            <a:r>
              <a:rPr lang="en-US" sz="1600" b="1" dirty="0">
                <a:latin typeface="Cambria Math" pitchFamily="18" charset="0"/>
                <a:ea typeface="Cambria Math" pitchFamily="18" charset="0"/>
              </a:rPr>
              <a:t> </a:t>
            </a:r>
            <a:r>
              <a:rPr lang="en-US" sz="1600" dirty="0"/>
              <a:t>{</a:t>
            </a:r>
            <a:r>
              <a:rPr lang="en-US" sz="1600" dirty="0">
                <a:latin typeface="Cambria Math" pitchFamily="18" charset="0"/>
                <a:ea typeface="Cambria Math" pitchFamily="18" charset="0"/>
              </a:rPr>
              <a:t>6,7,8</a:t>
            </a:r>
            <a:r>
              <a:rPr lang="en-US" sz="1600" dirty="0"/>
              <a:t>} </a:t>
            </a:r>
            <a:r>
              <a:rPr lang="en-US" sz="1600" b="1" dirty="0">
                <a:latin typeface="Cambria Math" pitchFamily="18" charset="0"/>
                <a:ea typeface="Cambria Math" pitchFamily="18" charset="0"/>
              </a:rPr>
              <a:t>			</a:t>
            </a:r>
          </a:p>
          <a:p>
            <a:pPr lvl="1"/>
            <a:endParaRPr lang="en-US" b="1" dirty="0" smtClean="0">
              <a:latin typeface="Cambria Math" pitchFamily="18" charset="0"/>
              <a:ea typeface="Cambria Math" pitchFamily="18" charset="0"/>
            </a:endParaRPr>
          </a:p>
          <a:p>
            <a:pPr lvl="1"/>
            <a:endParaRPr lang="en-US" b="1" dirty="0" smtClean="0">
              <a:latin typeface="Cambria Math"/>
              <a:ea typeface="Cambria Math"/>
            </a:endParaRPr>
          </a:p>
          <a:p>
            <a:pPr lvl="1"/>
            <a:endParaRPr lang="en-US" b="1" dirty="0" smtClean="0">
              <a:latin typeface="Cambria Math"/>
              <a:ea typeface="Cambria Math"/>
            </a:endParaRPr>
          </a:p>
          <a:p>
            <a:pPr lvl="1"/>
            <a:endParaRPr lang="en-US" dirty="0" smtClean="0"/>
          </a:p>
          <a:p>
            <a:pPr lvl="1">
              <a:buNone/>
            </a:pPr>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1800497" y="3935980"/>
            <a:ext cx="128016" cy="150686"/>
          </a:xfrm>
          <a:prstGeom prst="rect">
            <a:avLst/>
          </a:prstGeom>
        </p:spPr>
      </p:pic>
    </p:spTree>
    <p:extLst>
      <p:ext uri="{BB962C8B-B14F-4D97-AF65-F5344CB8AC3E}">
        <p14:creationId xmlns:p14="http://schemas.microsoft.com/office/powerpoint/2010/main" val="298230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vee x \in B\}$&#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U = U$&#10;&#10;&#10;\end{document}"/>
  <p:tag name="IGUANATEXSIZE" val="3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emptyset = \emptyset$&#10;&#10;&#10;\end{document}"/>
  <p:tag name="IGUANATEXSIZE" val="3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 A$&#10;&#10;&#10;\end{document}"/>
  <p:tag name="IGUANATEXSIZE" val="30"/>
</p:tagLst>
</file>

<file path=ppt/tags/tag1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 A$&#10;&#10;&#10;\end{document}"/>
  <p:tag name="IGUANATEXSIZE" val="30"/>
</p:tagLst>
</file>

<file path=ppt/tags/tag1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overline{A})} = A$&#10;&#10;&#10;\end{document}"/>
  <p:tag name="IGUANATEXSIZE" val="30"/>
</p:tagLst>
</file>

<file path=ppt/tags/tag1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 B \cup A$&#10;&#10;&#10;\end{document}"/>
  <p:tag name="IGUANATEXSIZE" val="30"/>
</p:tagLst>
</file>

<file path=ppt/tags/tag1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 B \cap A$&#10;&#10;&#10;\end{document}"/>
  <p:tag name="IGUANATEXSIZE" val="30"/>
</p:tagLst>
</file>

<file path=ppt/tags/tag1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up C) = (A \cup B) \cup C$&#10;&#10;&#10;\end{document}"/>
  <p:tag name="IGUANATEXSIZE" val="30"/>
</p:tagLst>
</file>

<file path=ppt/tags/tag1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ap C) = (A \cap B) \cap C$&#10;&#10;&#10;\end{document}"/>
  <p:tag name="IGUANATEXSIZE" val="30"/>
</p:tagLst>
</file>

<file path=ppt/tags/tag1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B \cup C) = (A \cap B) \cup (A \cap C)$&#10;&#10;&#10;\end{document}"/>
  <p:tag name="IGUANATEXSIZE" val="3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x |  x\in A \wedge x \in B\}$&#10;&#10;\end{document}"/>
  <p:tag name="IGUANATEXSIZE" val="30"/>
</p:tagLst>
</file>

<file path=ppt/tags/tag2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2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up B} = \overline{A} \cap \overline{B}$&#10;&#10;&#10;\end{document}"/>
  <p:tag name="IGUANATEXSIZE" val="30"/>
</p:tagLst>
</file>

<file path=ppt/tags/tag2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A \cap B} = \overline{A} \cup \overline{B}$&#10;&#10;&#10;\end{document}"/>
  <p:tag name="IGUANATEXSIZE" val="30"/>
</p:tagLst>
</file>

<file path=ppt/tags/tag2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A \cap B) = A$&#10;&#10;&#10;\end{document}"/>
  <p:tag name="IGUANATEXSIZE" val="30"/>
</p:tagLst>
</file>

<file path=ppt/tags/tag2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A \cup B) = A$&#10;&#10;&#10;\end{document}"/>
  <p:tag name="IGUANATEXSIZE" val="30"/>
</p:tagLst>
</file>

<file path=ppt/tags/tag2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overline{A} = U$&#10;&#10;&#10;\end{document}"/>
  <p:tag name="IGUANATEXSIZE" val="30"/>
</p:tagLst>
</file>

<file path=ppt/tags/tag2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overline{A} = \emptyset$&#10;&#10;&#10;\end{document}"/>
  <p:tag name="IGUANATEXSIZE" val="30"/>
</p:tagLst>
</file>

<file path=ppt/tags/tag2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 \overline{A} \cup \overline{B}$&#10;&#10;\end{document}"/>
  <p:tag name="IGUANATEXSIZE" val="30"/>
</p:tagLst>
</file>

<file path=ppt/tags/tag2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2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bar{B}} $&#10;&#10;\end{document}"/>
  <p:tag name="IGUANATEXSIZE" val="14"/>
</p:tagLst>
</file>

<file path=ppt/tags/tag3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ap B} \subseteq \overline{A} \cup \overline{B}$&#10;&#10;\end{document}"/>
  <p:tag name="IGUANATEXSIZE" val="30"/>
</p:tagLst>
</file>

<file path=ppt/tags/tag3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ap B}$ &amp; by assumption\\&#10;$x \not\in A \cap B$&amp; defn. of complement\\&#10;$\neg((x \in A) \wedge (x \in B))$&amp; defn. of intersection\\&#10;$\neg (x \in A) \vee \neg (x \in B)$ &amp; 1st De Morgan Law for Prop Logic\\&#10;$x \not\in A \vee x \not\in B$ &amp; defn. of negation\\&#10;$x \in \overline{A} \vee x \in \overline{B}$&amp; defn. of complement\\&#10;$x \in \overline{A} \cup \overline{B}$&amp; defn. of union\\&#10;\end{tabular}&#10;\end{document}"/>
  <p:tag name="IGUANATEXSIZE" val="20"/>
</p:tagLst>
</file>

<file path=ppt/tags/tag3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begin{tabular}{ll}&#10;$x \in \overline{A} \cup \overline{B}$ &amp; by assumption\\&#10;$(x \in \overline{A}) \vee (x \in \overline{B})$&amp; defn. of union\\&#10;$(x \not\in A) \vee (x \not\in B)$ &amp; defn. of complement\\&#10;$\neg(x \in A) \vee \neg(x \in B)$ &amp; defn. of negation\\&#10;$\neg(( x \in A) \wedge (x \in B))$&amp; by 1st De Morgan Law for Prop Logic\\&#10;$\neg (x \in A \cap B)$&amp; defn. of intersection\\&#10;$x \in \overline{A \cap B}$ &amp;defn. of complement&#10;\end{tabular}&#10;\end{document}"/>
  <p:tag name="IGUANATEXSIZE" val="20"/>
</p:tagLst>
</file>

<file path=ppt/tags/tag3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overline{A} \cup \overline{B} \subseteq \overline{A \cap B}$&#10;&#10;\end{document}"/>
  <p:tag name="IGUANATEXSIZE" val="30"/>
</p:tagLst>
</file>

<file path=ppt/tags/tag3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egin{tabular}{llll}&#10;$\overline{A \cap B}$ &amp; = &amp; $\{x| x \not\in A \cap B \}$ &amp; by defn. of complement\\&#10;&amp;=&amp; $\{ x | \neg (x \in (A \cap B))\}$&amp; by defn. of does not belong symbol\\&#10;&amp;=&amp; $\{x | \neg (x \in A \wedge x \in B\}$ &amp; by defn. of intersection\\&#10;&amp;=&amp; $\{x | \neg(x \in A) \vee \neg(x \in B)\}$ &amp;by 1st De Morgan law\\&#10;&amp;&amp;&amp; for Prop Logic\\&#10;&amp;=&amp; $\{x | x \not\in A \vee x \not\in B\}$ &amp; by defn. of not belong symbol\\&#10;&amp;=&amp; $\{x | x \in \overline{A} \vee x \in \overline{B}\}$&amp; by defn. of complement\\&#10;&amp;=&amp; $\{x | x \in \overline{A} \cup \overline{B}\}$&amp; by defn. of union\\&#10;&amp;=&amp; $\overline{A} \cup \overline{B}$&amp; by meaning of notation&#10;\end{tabular}&#10;&#10;\end{document}"/>
  <p:tag name="IGUANATEXSIZE" val="20"/>
</p:tagLst>
</file>

<file path=ppt/tags/tag3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B \cap C$&#10;&#10;\end{document}"/>
  <p:tag name="IGUANATEXSIZE" val="20"/>
</p:tagLst>
</file>

<file path=ppt/tags/tag3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C)$&#10;&#10;\end{document}"/>
  <p:tag name="IGUANATEXSIZE" val="20"/>
</p:tagLst>
</file>

<file path=ppt/tags/tag3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10;&#10;\end{document}"/>
  <p:tag name="IGUANATEXSIZE" val="20"/>
</p:tagLst>
</file>

<file path=ppt/tags/tag3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C$&#10;&#10;\end{document}"/>
  <p:tag name="IGUANATEXSIZE" val="20"/>
</p:tagLst>
</file>

<file path=ppt/tags/tag3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cap (A \cup C)$&#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 B) \cup (B - A)$&#10;&#10;\end{document}"/>
  <p:tag name="IGUANATEXSIZE" val="30"/>
</p:tagLst>
</file>

<file path=ppt/tags/tag4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B \cap C) = (A \cup B) \cap (A \cup C)$&#10;&#10;&#10;\end{document}"/>
  <p:tag name="IGUANATEXSIZE" val="30"/>
</p:tagLst>
</file>

<file path=ppt/tags/tag4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4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ags/tag4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bigcup_{i = 1}^{n} \{i, i+ 1, i +2,...\} = \{1,2,3,...\}\]&#10;&#10;\end{document}"/>
  <p:tag name="IGUANATEXSIZE" val="15"/>
</p:tagLst>
</file>

<file path=ppt/tags/tag4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bigcap_{i = 1}^{n} \{i, i + 1, i + 2, ...\} =  \{n, n + 1, n + 2, .....\} = A_n\]&#10;&#10;\end{document}"/>
  <p:tag name="IGUANATEXSIZE" val="1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oplus B$&#10;&#10;\end{document}"/>
  <p:tag name="IGUANATEXSIZE" val="3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up \emptyset = A$&#10;&#10;&#10;\end{document}"/>
  <p:tag name="IGUANATEXSIZE" val="3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A \cap U = A$&#10;&#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431</TotalTime>
  <Words>1001</Words>
  <Application>Microsoft Office PowerPoint</Application>
  <PresentationFormat>Widescreen</PresentationFormat>
  <Paragraphs>226</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Symbol</vt:lpstr>
      <vt:lpstr>Wingdings</vt:lpstr>
      <vt:lpstr>Office Theme</vt:lpstr>
      <vt:lpstr>Set Operations</vt:lpstr>
      <vt:lpstr>Section Summary</vt:lpstr>
      <vt:lpstr>Boolean Algebra</vt:lpstr>
      <vt:lpstr>Union</vt:lpstr>
      <vt:lpstr>Intersection</vt:lpstr>
      <vt:lpstr>Complement</vt:lpstr>
      <vt:lpstr>Difference</vt:lpstr>
      <vt:lpstr>The Cardinality of the Union of Two Sets</vt:lpstr>
      <vt:lpstr>Review Questions</vt:lpstr>
      <vt:lpstr>Symmetric Difference (optional)</vt:lpstr>
      <vt:lpstr>Set Identities</vt:lpstr>
      <vt:lpstr>Set Identities</vt:lpstr>
      <vt:lpstr>Set Identities</vt:lpstr>
      <vt:lpstr>Proving Set Identities</vt:lpstr>
      <vt:lpstr>Proof of Second De Morgan Law</vt:lpstr>
      <vt:lpstr>Proof of Second De Morgan Law </vt:lpstr>
      <vt:lpstr>Proof of Second De Morgan Law </vt:lpstr>
      <vt:lpstr>Set-Builder Notation: Second De Morgan Law</vt:lpstr>
      <vt:lpstr>Membership Table</vt:lpstr>
      <vt:lpstr>Generalized Unions and Intersections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52</cp:revision>
  <dcterms:created xsi:type="dcterms:W3CDTF">2021-01-03T18:25:44Z</dcterms:created>
  <dcterms:modified xsi:type="dcterms:W3CDTF">2021-01-17T23:10:23Z</dcterms:modified>
</cp:coreProperties>
</file>