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849" r:id="rId2"/>
    <p:sldId id="850" r:id="rId3"/>
    <p:sldId id="851" r:id="rId4"/>
    <p:sldId id="852" r:id="rId5"/>
    <p:sldId id="853" r:id="rId6"/>
    <p:sldId id="854" r:id="rId7"/>
    <p:sldId id="855" r:id="rId8"/>
    <p:sldId id="856" r:id="rId9"/>
    <p:sldId id="857" r:id="rId10"/>
    <p:sldId id="858" r:id="rId11"/>
    <p:sldId id="872" r:id="rId12"/>
    <p:sldId id="859" r:id="rId13"/>
    <p:sldId id="860" r:id="rId14"/>
    <p:sldId id="861" r:id="rId15"/>
    <p:sldId id="862" r:id="rId16"/>
    <p:sldId id="874" r:id="rId17"/>
    <p:sldId id="875" r:id="rId18"/>
    <p:sldId id="876" r:id="rId19"/>
    <p:sldId id="871" r:id="rId20"/>
    <p:sldId id="863" r:id="rId21"/>
    <p:sldId id="864" r:id="rId22"/>
    <p:sldId id="865" r:id="rId23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D3161D8-B658-4221-8F77-47AC8689D2FF}">
          <p14:sldIdLst>
            <p14:sldId id="849"/>
            <p14:sldId id="850"/>
            <p14:sldId id="851"/>
            <p14:sldId id="852"/>
            <p14:sldId id="853"/>
            <p14:sldId id="854"/>
            <p14:sldId id="855"/>
            <p14:sldId id="856"/>
            <p14:sldId id="857"/>
            <p14:sldId id="858"/>
            <p14:sldId id="872"/>
            <p14:sldId id="859"/>
            <p14:sldId id="860"/>
          </p14:sldIdLst>
        </p14:section>
        <p14:section name="Numeric Algorithms" id="{84F40691-70E4-4175-9A0A-96571006EE2A}">
          <p14:sldIdLst>
            <p14:sldId id="861"/>
            <p14:sldId id="862"/>
            <p14:sldId id="874"/>
            <p14:sldId id="875"/>
            <p14:sldId id="876"/>
            <p14:sldId id="871"/>
            <p14:sldId id="863"/>
            <p14:sldId id="864"/>
          </p14:sldIdLst>
        </p14:section>
        <p14:section name="Knowledge Checks" id="{A44CBA83-F3A7-4D9B-ABDD-9308F3482BF0}">
          <p14:sldIdLst>
            <p14:sldId id="8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99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 err="1" smtClean="0"/>
              <a:t>binaryDigits</a:t>
            </a:r>
            <a:r>
              <a:rPr lang="en-US" sz="1200" dirty="0" smtClean="0"/>
              <a:t>(n):</a:t>
            </a:r>
          </a:p>
          <a:p>
            <a:pPr marL="0" indent="0">
              <a:buNone/>
            </a:pPr>
            <a:r>
              <a:rPr lang="en-US" sz="1200" dirty="0" smtClean="0"/>
              <a:t>    if n==0:</a:t>
            </a:r>
          </a:p>
          <a:p>
            <a:pPr marL="0" indent="0">
              <a:buNone/>
            </a:pPr>
            <a:r>
              <a:rPr lang="en-US" sz="1200" dirty="0" smtClean="0"/>
              <a:t>        return [0]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dd</a:t>
            </a:r>
            <a:r>
              <a:rPr lang="en-US" sz="1200" dirty="0" smtClean="0"/>
              <a:t> = []</a:t>
            </a:r>
          </a:p>
          <a:p>
            <a:pPr marL="0" indent="0">
              <a:buNone/>
            </a:pPr>
            <a:r>
              <a:rPr lang="en-US" sz="1200" dirty="0" smtClean="0"/>
              <a:t>    while n&gt;0:</a:t>
            </a:r>
          </a:p>
          <a:p>
            <a:pPr marL="0" indent="0"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dd.insert</a:t>
            </a:r>
            <a:r>
              <a:rPr lang="en-US" sz="1200" dirty="0" smtClean="0"/>
              <a:t>(0, n%2)</a:t>
            </a:r>
          </a:p>
          <a:p>
            <a:pPr marL="0" indent="0">
              <a:buNone/>
            </a:pPr>
            <a:r>
              <a:rPr lang="en-US" sz="1200" dirty="0" smtClean="0"/>
              <a:t>        n //= 2</a:t>
            </a:r>
          </a:p>
          <a:p>
            <a:pPr marL="0" indent="0">
              <a:buNone/>
            </a:pPr>
            <a:r>
              <a:rPr lang="en-US" sz="1200" dirty="0" smtClean="0"/>
              <a:t>    return </a:t>
            </a:r>
            <a:r>
              <a:rPr lang="en-US" sz="1200" dirty="0" err="1" smtClean="0"/>
              <a:t>dd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474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+mj-lt"/>
                  <a:buNone/>
                </a:pPr>
                <a:r>
                  <a:rPr lang="lv-LV" dirty="0" smtClean="0"/>
                  <a:t>1. Some positive integer is written from binary into hexadecimal. What happens with the length of this number?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lv-LV" dirty="0" smtClean="0"/>
                  <a:t>two times shorter, four times</a:t>
                </a:r>
                <a:r>
                  <a:rPr lang="lv-LV" baseline="0" dirty="0" smtClean="0"/>
                  <a:t> shorter, eight times shorter, sixteen times shorter.</a:t>
                </a:r>
              </a:p>
              <a:p>
                <a:pPr marL="0" indent="0">
                  <a:buFont typeface="+mj-lt"/>
                  <a:buNone/>
                </a:pPr>
                <a:endParaRPr lang="lv-LV" dirty="0" smtClean="0"/>
              </a:p>
              <a:p>
                <a:pPr marL="0" indent="0">
                  <a:buFont typeface="+mj-lt"/>
                  <a:buNone/>
                </a:pPr>
                <a:endParaRPr lang="lv-LV" dirty="0" smtClean="0"/>
              </a:p>
              <a:p>
                <a:pPr marL="0" indent="0">
                  <a:buFont typeface="+mj-lt"/>
                  <a:buNone/>
                </a:pPr>
                <a:r>
                  <a:rPr lang="lv-LV" dirty="0" smtClean="0"/>
                  <a:t>2. </a:t>
                </a:r>
                <a:r>
                  <a:rPr lang="en-US" dirty="0" smtClean="0"/>
                  <a:t>Binary </a:t>
                </a:r>
                <a:r>
                  <a:rPr lang="en-US" dirty="0"/>
                  <a:t>Modular </a:t>
                </a:r>
                <a:r>
                  <a:rPr lang="en-US" dirty="0" smtClean="0"/>
                  <a:t>Exponentiation (Efficient algorithm) is used to raise a number </a:t>
                </a:r>
                <a:r>
                  <a:rPr lang="lv-LV" dirty="0" smtClean="0"/>
                  <a:t>Raise a number to power 35. How many multiplications do we need.</a:t>
                </a:r>
              </a:p>
              <a:p>
                <a:pPr marL="0" indent="0">
                  <a:buFont typeface="+mj-lt"/>
                  <a:buNone/>
                </a:pPr>
                <a:endParaRPr lang="lv-LV" dirty="0" smtClean="0"/>
              </a:p>
              <a:p>
                <a:pPr marL="0" indent="0">
                  <a:buFont typeface="+mj-lt"/>
                  <a:buNone/>
                </a:pPr>
                <a:r>
                  <a:rPr lang="lv-LV" dirty="0" smtClean="0"/>
                  <a:t>3. What is </a:t>
                </a:r>
                <a:r>
                  <a:rPr lang="en-US" dirty="0" smtClean="0"/>
                  <a:t>the binary representation of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lv-LV" dirty="0" smtClean="0"/>
              </a:p>
              <a:p>
                <a:endParaRPr lang="lv-LV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+mj-lt"/>
                  <a:buNone/>
                </a:pPr>
                <a:r>
                  <a:rPr lang="lv-LV" dirty="0" smtClean="0"/>
                  <a:t>1. Some positive integer is written from binary into hexadecimal. What </a:t>
                </a:r>
                <a:r>
                  <a:rPr lang="lv-LV" dirty="0" smtClean="0"/>
                  <a:t>happens with the length of this number</a:t>
                </a:r>
                <a:r>
                  <a:rPr lang="lv-LV" dirty="0" smtClean="0"/>
                  <a:t>?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lv-LV" dirty="0" smtClean="0"/>
                  <a:t>two times shorter, four times</a:t>
                </a:r>
                <a:r>
                  <a:rPr lang="lv-LV" baseline="0" dirty="0" smtClean="0"/>
                  <a:t> shorter, eight times shorter, sixteen times shorter.</a:t>
                </a:r>
              </a:p>
              <a:p>
                <a:pPr marL="0" indent="0">
                  <a:buFont typeface="+mj-lt"/>
                  <a:buNone/>
                </a:pPr>
                <a:endParaRPr lang="lv-LV" dirty="0" smtClean="0"/>
              </a:p>
              <a:p>
                <a:pPr marL="0" indent="0">
                  <a:buFont typeface="+mj-lt"/>
                  <a:buNone/>
                </a:pPr>
                <a:endParaRPr lang="lv-LV" dirty="0" smtClean="0"/>
              </a:p>
              <a:p>
                <a:pPr marL="0" indent="0">
                  <a:buFont typeface="+mj-lt"/>
                  <a:buNone/>
                </a:pPr>
                <a:r>
                  <a:rPr lang="lv-LV" dirty="0" smtClean="0"/>
                  <a:t>2. </a:t>
                </a:r>
                <a:r>
                  <a:rPr lang="en-US" dirty="0" smtClean="0"/>
                  <a:t>Binary </a:t>
                </a:r>
                <a:r>
                  <a:rPr lang="en-US" dirty="0"/>
                  <a:t>Modular </a:t>
                </a:r>
                <a:r>
                  <a:rPr lang="en-US" dirty="0" smtClean="0"/>
                  <a:t>Exponentiation (Efficient algorithm) is used to raise a number </a:t>
                </a:r>
                <a:r>
                  <a:rPr lang="lv-LV" dirty="0" smtClean="0"/>
                  <a:t>Raise a number to power 35. How many multiplications do we need</a:t>
                </a:r>
                <a:r>
                  <a:rPr lang="lv-LV" dirty="0" smtClean="0"/>
                  <a:t>.</a:t>
                </a:r>
              </a:p>
              <a:p>
                <a:pPr marL="0" indent="0">
                  <a:buFont typeface="+mj-lt"/>
                  <a:buNone/>
                </a:pPr>
                <a:endParaRPr lang="lv-LV" dirty="0" smtClean="0"/>
              </a:p>
              <a:p>
                <a:pPr marL="0" indent="0">
                  <a:buFont typeface="+mj-lt"/>
                  <a:buNone/>
                </a:pPr>
                <a:r>
                  <a:rPr lang="lv-LV" dirty="0" smtClean="0"/>
                  <a:t>3. What </a:t>
                </a:r>
                <a:r>
                  <a:rPr lang="lv-LV" dirty="0" smtClean="0"/>
                  <a:t>is </a:t>
                </a:r>
                <a:r>
                  <a:rPr lang="en-US" dirty="0" smtClean="0"/>
                  <a:t>the binary representation of the interval </a:t>
                </a:r>
                <a:r>
                  <a:rPr lang="en-US" i="0" smtClean="0">
                    <a:latin typeface="Cambria Math" panose="02040503050406030204" pitchFamily="18" charset="0"/>
                  </a:rPr>
                  <a:t>[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5/32;3/16]</a:t>
                </a:r>
                <a:r>
                  <a:rPr lang="en-US" dirty="0" smtClean="0"/>
                  <a:t>.</a:t>
                </a:r>
                <a:endParaRPr lang="lv-LV" dirty="0" smtClean="0"/>
              </a:p>
              <a:p>
                <a:endParaRPr lang="lv-LV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22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8401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Integer Representations and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Find the octal expansion of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12345</a:t>
            </a:r>
            <a:r>
              <a:rPr lang="en-US" dirty="0" smtClean="0"/>
              <a:t>)</a:t>
            </a:r>
            <a:r>
              <a:rPr lang="en-US" baseline="-25000" dirty="0" smtClean="0"/>
              <a:t>10</a:t>
            </a:r>
          </a:p>
          <a:p>
            <a:pPr>
              <a:buNone/>
            </a:pPr>
            <a:r>
              <a:rPr lang="en-US" baseline="-25000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 Successively dividing by 8 gives:</a:t>
            </a:r>
            <a:endParaRPr lang="en-US" baseline="-25000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12345</a:t>
            </a:r>
            <a:r>
              <a:rPr lang="en-US" dirty="0" smtClean="0"/>
              <a:t> = 8 ∙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1543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lvl="1"/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1543</a:t>
            </a:r>
            <a:r>
              <a:rPr lang="en-US" dirty="0" smtClean="0"/>
              <a:t> = 8 ∙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192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</a:p>
          <a:p>
            <a:pPr lvl="1"/>
            <a:r>
              <a:rPr lang="en-US" dirty="0" smtClean="0"/>
              <a:t>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192</a:t>
            </a:r>
            <a:r>
              <a:rPr lang="en-US" dirty="0" smtClean="0"/>
              <a:t> = 8 ∙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lvl="1"/>
            <a:r>
              <a:rPr lang="en-US" dirty="0" smtClean="0"/>
              <a:t>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 smtClean="0"/>
              <a:t> = 8 ∙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3</a:t>
            </a:r>
            <a:r>
              <a:rPr lang="en-US" dirty="0" smtClean="0"/>
              <a:t>  = 8 ∙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>
              <a:buNone/>
            </a:pPr>
            <a:r>
              <a:rPr lang="en-US" dirty="0" smtClean="0"/>
              <a:t>   The remainders are the digits from right to left   yielding 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30071</a:t>
            </a:r>
            <a:r>
              <a:rPr lang="en-US" dirty="0" smtClean="0"/>
              <a:t>)</a:t>
            </a:r>
            <a:r>
              <a:rPr lang="en-US" baseline="-25000" dirty="0" smtClean="0"/>
              <a:t>8</a:t>
            </a:r>
            <a:r>
              <a:rPr lang="en-US" dirty="0" smtClean="0"/>
              <a:t>.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096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Demo: Convert Decimal to Binary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v-LV" sz="2000" u="sng" dirty="0" smtClean="0"/>
              <a:t>BinaryDigits(n)</a:t>
            </a:r>
            <a:r>
              <a:rPr lang="lv-LV" sz="2000" dirty="0" smtClean="0"/>
              <a:t>:   </a:t>
            </a:r>
            <a:r>
              <a:rPr lang="lv-LV" sz="2000" dirty="0" smtClean="0">
                <a:solidFill>
                  <a:srgbClr val="00B050"/>
                </a:solidFill>
              </a:rPr>
              <a:t>// n - positive integer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if</a:t>
            </a:r>
            <a:r>
              <a:rPr lang="en-US" sz="2000" dirty="0"/>
              <a:t> n==</a:t>
            </a:r>
            <a:r>
              <a:rPr lang="en-US" sz="2000" dirty="0" smtClean="0"/>
              <a:t>0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[0]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dd</a:t>
            </a:r>
            <a:r>
              <a:rPr lang="en-US" sz="2000" dirty="0"/>
              <a:t> = </a:t>
            </a:r>
            <a:r>
              <a:rPr lang="lv-LV" sz="2000" dirty="0" smtClean="0"/>
              <a:t>emptyList()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while</a:t>
            </a:r>
            <a:r>
              <a:rPr lang="en-US" sz="2000" dirty="0"/>
              <a:t> </a:t>
            </a:r>
            <a:r>
              <a:rPr lang="en-US" sz="2000" dirty="0" smtClean="0"/>
              <a:t>n&gt;0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dd.</a:t>
            </a:r>
            <a:r>
              <a:rPr lang="lv-LV" sz="2000" dirty="0" smtClean="0"/>
              <a:t>prepend(n </a:t>
            </a:r>
            <a:r>
              <a:rPr lang="lv-LV" sz="2000" b="1" dirty="0" smtClean="0"/>
              <a:t>mod</a:t>
            </a:r>
            <a:r>
              <a:rPr lang="lv-LV" sz="2000" dirty="0" smtClean="0"/>
              <a:t> 2)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n </a:t>
            </a:r>
            <a:r>
              <a:rPr lang="lv-LV" sz="2000" dirty="0">
                <a:sym typeface="Wingdings" panose="05000000000000000000" pitchFamily="2" charset="2"/>
              </a:rPr>
              <a:t>=</a:t>
            </a:r>
            <a:r>
              <a:rPr lang="lv-LV" sz="2000" dirty="0" smtClean="0">
                <a:sym typeface="Wingdings" panose="05000000000000000000" pitchFamily="2" charset="2"/>
              </a:rPr>
              <a:t> n </a:t>
            </a:r>
            <a:r>
              <a:rPr lang="lv-LV" sz="2000" b="1" dirty="0" smtClean="0">
                <a:sym typeface="Wingdings" panose="05000000000000000000" pitchFamily="2" charset="2"/>
              </a:rPr>
              <a:t>div</a:t>
            </a:r>
            <a:r>
              <a:rPr lang="lv-LV" sz="2000" dirty="0" smtClean="0">
                <a:sym typeface="Wingdings" panose="05000000000000000000" pitchFamily="2" charset="2"/>
              </a:rPr>
              <a:t> 2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return </a:t>
            </a:r>
            <a:r>
              <a:rPr lang="en-US" sz="2000" dirty="0" err="1"/>
              <a:t>dd</a:t>
            </a:r>
            <a:r>
              <a:rPr lang="en-US" sz="2000" dirty="0"/>
              <a:t>	</a:t>
            </a:r>
            <a:endParaRPr lang="lv-LV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dirty="0" smtClean="0"/>
                  <a:t>Convert to binary notation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=2021</m:t>
                    </m:r>
                  </m:oMath>
                </a14:m>
                <a:r>
                  <a:rPr lang="lv-LV" dirty="0" smtClean="0"/>
                  <a:t>.</a:t>
                </a:r>
              </a:p>
              <a:p>
                <a:pPr marL="0" indent="0">
                  <a:buNone/>
                </a:pPr>
                <a:r>
                  <a:rPr lang="lv-LV" dirty="0" smtClean="0"/>
                  <a:t> </a:t>
                </a:r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311007" y="3767768"/>
            <a:ext cx="2335576" cy="407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7" name="Rectangle 6"/>
          <p:cNvSpPr/>
          <p:nvPr/>
        </p:nvSpPr>
        <p:spPr>
          <a:xfrm>
            <a:off x="1311007" y="4252511"/>
            <a:ext cx="2335576" cy="407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" name="TextBox 7"/>
          <p:cNvSpPr txBox="1"/>
          <p:nvPr/>
        </p:nvSpPr>
        <p:spPr>
          <a:xfrm>
            <a:off x="4003381" y="3354963"/>
            <a:ext cx="165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v-LV" dirty="0" smtClean="0">
                <a:solidFill>
                  <a:srgbClr val="C00000"/>
                </a:solidFill>
              </a:rPr>
              <a:t>Prepend a digit </a:t>
            </a:r>
          </a:p>
          <a:p>
            <a:pPr algn="ctr"/>
            <a:r>
              <a:rPr lang="lv-LV" dirty="0" smtClean="0">
                <a:solidFill>
                  <a:srgbClr val="C00000"/>
                </a:solidFill>
              </a:rPr>
              <a:t>(remainder)</a:t>
            </a:r>
            <a:endParaRPr lang="lv-LV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2063" y="4336969"/>
            <a:ext cx="122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v-LV" dirty="0" smtClean="0">
                <a:solidFill>
                  <a:srgbClr val="C00000"/>
                </a:solidFill>
              </a:rPr>
              <a:t>Divide by 2</a:t>
            </a:r>
            <a:endParaRPr lang="lv-LV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>
            <a:stCxn id="8" idx="1"/>
            <a:endCxn id="6" idx="3"/>
          </p:cNvCxnSpPr>
          <p:nvPr/>
        </p:nvCxnSpPr>
        <p:spPr>
          <a:xfrm flipH="1">
            <a:off x="3646583" y="3678129"/>
            <a:ext cx="356798" cy="29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7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 of Hexadecimal, Octal, and Binary Representations</a:t>
            </a:r>
            <a:endParaRPr lang="en-US" dirty="0"/>
          </a:p>
        </p:txBody>
      </p:sp>
      <p:pic>
        <p:nvPicPr>
          <p:cNvPr id="4" name="Content Placeholder 3" descr="table3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2209801"/>
            <a:ext cx="7239000" cy="2038165"/>
          </a:xfrm>
        </p:spPr>
      </p:pic>
      <p:sp>
        <p:nvSpPr>
          <p:cNvPr id="5" name="TextBox 4"/>
          <p:cNvSpPr txBox="1"/>
          <p:nvPr/>
        </p:nvSpPr>
        <p:spPr>
          <a:xfrm>
            <a:off x="1156771" y="4800600"/>
            <a:ext cx="9130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octal digit corresponds to a block of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/>
              <a:t> binary digits.</a:t>
            </a:r>
          </a:p>
          <a:p>
            <a:r>
              <a:rPr lang="en-US" sz="2400" dirty="0"/>
              <a:t>Each hexadecimal digit corresponds to a block of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400" dirty="0"/>
              <a:t> binary digits. </a:t>
            </a:r>
          </a:p>
          <a:p>
            <a:r>
              <a:rPr lang="en-US" sz="2400" dirty="0"/>
              <a:t>So, conversion between binary, octal, and hexadecimal is easy.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200" y="4267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 are not shown</a:t>
            </a:r>
          </a:p>
        </p:txBody>
      </p:sp>
    </p:spTree>
    <p:extLst>
      <p:ext uri="{BB962C8B-B14F-4D97-AF65-F5344CB8AC3E}">
        <p14:creationId xmlns:p14="http://schemas.microsoft.com/office/powerpoint/2010/main" val="33315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Conversion Between Binary, Octal, and Hexadecimal Expansions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Find the octal and hexadecimal expansions of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11 1110 1011 1100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To convert to octal, we group the digits into blocks of three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011 111 010 111 100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adding initial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 as needed. The blocks from left to right correspond to the digits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,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 Hence, the solution is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37274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To convert to hexadecimal, we group the digits into blocks of four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0011 1110 1011 1100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adding initial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 as needed. The blocks from left to right correspond to the digits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E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and 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dirty="0" smtClean="0"/>
              <a:t>. Hence, the solution is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3EBC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 of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46177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Algorithms for performing operations with integers using their binary expansions are important as computer chips work with binary numbers. Each digit is called a </a:t>
            </a:r>
            <a:r>
              <a:rPr lang="en-US" i="1" dirty="0" smtClean="0"/>
              <a:t>bit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number of additions of bits used by the algorithm to add two </a:t>
            </a:r>
            <a:r>
              <a:rPr lang="en-US" i="1" dirty="0" smtClean="0"/>
              <a:t>n</a:t>
            </a:r>
            <a:r>
              <a:rPr lang="en-US" dirty="0" smtClean="0"/>
              <a:t>-bit integers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800" y="2895600"/>
            <a:ext cx="8763000" cy="2819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/>
              <a:t>procedure</a:t>
            </a:r>
            <a:r>
              <a:rPr lang="en-US" dirty="0"/>
              <a:t> </a:t>
            </a:r>
            <a:r>
              <a:rPr lang="en-US" i="1" dirty="0"/>
              <a:t>add</a:t>
            </a:r>
            <a:r>
              <a:rPr lang="en-US" dirty="0"/>
              <a:t>(</a:t>
            </a:r>
            <a:r>
              <a:rPr lang="en-US" i="1" dirty="0"/>
              <a:t>a, b</a:t>
            </a:r>
            <a:r>
              <a:rPr lang="en-US" dirty="0"/>
              <a:t>: positive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dirty="0"/>
              <a:t>{the binary expansions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(</a:t>
            </a:r>
            <a:r>
              <a:rPr lang="en-US" i="1" dirty="0"/>
              <a:t>a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,a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,…,a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and (</a:t>
            </a:r>
            <a:r>
              <a:rPr lang="en-US" i="1" dirty="0"/>
              <a:t>b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,b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,…,b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respectively}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i="1" dirty="0">
                <a:ea typeface="Cambria Math" pitchFamily="18" charset="0"/>
              </a:rPr>
              <a:t>c </a:t>
            </a:r>
            <a:r>
              <a:rPr lang="en-US" dirty="0">
                <a:ea typeface="Cambria Math" pitchFamily="18" charset="0"/>
              </a:rPr>
              <a:t>:=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/>
              <a:t>for  </a:t>
            </a:r>
            <a:r>
              <a:rPr lang="en-US" i="1" dirty="0"/>
              <a:t>j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:=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/>
              <a:t>to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− 1</a:t>
            </a:r>
            <a:endParaRPr lang="en-US" dirty="0"/>
          </a:p>
          <a:p>
            <a:pPr>
              <a:buNone/>
            </a:pPr>
            <a:r>
              <a:rPr lang="en-US" dirty="0"/>
              <a:t>       </a:t>
            </a:r>
            <a:r>
              <a:rPr lang="en-US" i="1" dirty="0"/>
              <a:t>d</a:t>
            </a:r>
            <a:r>
              <a:rPr lang="en-US" dirty="0"/>
              <a:t> := </a:t>
            </a:r>
            <a:r>
              <a:rPr lang="en-US" dirty="0">
                <a:latin typeface="Cambria Math"/>
                <a:ea typeface="Cambria Math"/>
              </a:rPr>
              <a:t>⌊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i="1" dirty="0" err="1"/>
              <a:t>b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+</a:t>
            </a:r>
            <a:r>
              <a:rPr lang="en-US" i="1" dirty="0"/>
              <a:t> c</a:t>
            </a:r>
            <a:r>
              <a:rPr lang="en-US" dirty="0"/>
              <a:t>)/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⌋</a:t>
            </a:r>
            <a:endParaRPr lang="en-US" i="1" dirty="0"/>
          </a:p>
          <a:p>
            <a:pPr>
              <a:buNone/>
            </a:pPr>
            <a:r>
              <a:rPr lang="en-US" dirty="0"/>
              <a:t>       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:=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i="1" dirty="0" err="1"/>
              <a:t>b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+</a:t>
            </a:r>
            <a:r>
              <a:rPr lang="en-US" i="1" dirty="0"/>
              <a:t> c</a:t>
            </a:r>
            <a:r>
              <a:rPr lang="en-US" dirty="0">
                <a:latin typeface="Cambria Math"/>
                <a:ea typeface="Cambria Math"/>
              </a:rPr>
              <a:t> 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d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i="1" dirty="0"/>
              <a:t>c</a:t>
            </a:r>
            <a:r>
              <a:rPr lang="en-US" dirty="0"/>
              <a:t> := </a:t>
            </a:r>
            <a:r>
              <a:rPr lang="en-US" i="1" dirty="0"/>
              <a:t>d</a:t>
            </a:r>
          </a:p>
          <a:p>
            <a:pPr>
              <a:buNone/>
            </a:pP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:= </a:t>
            </a:r>
            <a:r>
              <a:rPr lang="en-US" i="1" dirty="0"/>
              <a:t> c</a:t>
            </a:r>
            <a:endParaRPr lang="en-US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/>
              <a:t>r</a:t>
            </a:r>
            <a:r>
              <a:rPr lang="en-US" b="1" dirty="0" err="1"/>
              <a:t>eturn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/>
              <a:t>,s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,…, </a:t>
            </a: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dirty="0"/>
              <a:t>){the binary expansion of the sum is (</a:t>
            </a:r>
            <a:r>
              <a:rPr lang="en-US" i="1" dirty="0"/>
              <a:t>s</a:t>
            </a:r>
            <a:r>
              <a:rPr lang="en-US" i="1" baseline="-25000" dirty="0"/>
              <a:t>n</a:t>
            </a:r>
            <a:r>
              <a:rPr lang="en-US" i="1" dirty="0"/>
              <a:t>,s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,…,s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8593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Multiplication of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for computing the product of two </a:t>
            </a:r>
            <a:r>
              <a:rPr lang="en-US" i="1" dirty="0" smtClean="0"/>
              <a:t>n</a:t>
            </a:r>
            <a:r>
              <a:rPr lang="en-US" dirty="0" smtClean="0"/>
              <a:t> bit integers.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number of additions of bits used by the algorithm to multiply two </a:t>
            </a:r>
            <a:r>
              <a:rPr lang="en-US" i="1" dirty="0" smtClean="0"/>
              <a:t>n</a:t>
            </a:r>
            <a:r>
              <a:rPr lang="en-US" dirty="0" smtClean="0"/>
              <a:t>-bit integers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9422" y="2346593"/>
            <a:ext cx="7848600" cy="2438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62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lang="en-US" sz="2600" dirty="0"/>
              <a:t> </a:t>
            </a:r>
            <a:r>
              <a:rPr lang="en-US" sz="2600" i="1" dirty="0"/>
              <a:t>multiply</a:t>
            </a:r>
            <a:r>
              <a:rPr lang="en-US" sz="2600" dirty="0"/>
              <a:t>(</a:t>
            </a:r>
            <a:r>
              <a:rPr lang="en-US" sz="2600" i="1" dirty="0"/>
              <a:t>a, b</a:t>
            </a:r>
            <a:r>
              <a:rPr lang="en-US" sz="2600" dirty="0"/>
              <a:t>: positive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{the binary expansions of a and b are (</a:t>
            </a:r>
            <a:r>
              <a:rPr lang="en-US" sz="2600" i="1" dirty="0"/>
              <a:t>a</a:t>
            </a:r>
            <a:r>
              <a:rPr lang="en-US" sz="2600" i="1" baseline="-25000" dirty="0"/>
              <a:t>n-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,a</a:t>
            </a:r>
            <a:r>
              <a:rPr lang="en-US" sz="2600" i="1" baseline="-25000" dirty="0"/>
              <a:t>n-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i="1" dirty="0"/>
              <a:t>,…,a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)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/>
              <a:t>  and (</a:t>
            </a:r>
            <a:r>
              <a:rPr lang="en-US" sz="2600" i="1" dirty="0"/>
              <a:t>b</a:t>
            </a:r>
            <a:r>
              <a:rPr lang="en-US" sz="2600" i="1" baseline="-25000" dirty="0"/>
              <a:t>n-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,b</a:t>
            </a:r>
            <a:r>
              <a:rPr lang="en-US" sz="2600" i="1" baseline="-25000" dirty="0"/>
              <a:t>n-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i="1" dirty="0"/>
              <a:t>,…,b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)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/>
              <a:t>, respectively}</a:t>
            </a:r>
            <a:endParaRPr lang="en-US" sz="2600" i="1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for  </a:t>
            </a:r>
            <a:r>
              <a:rPr lang="en-US" sz="2600" i="1" dirty="0"/>
              <a:t>j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600" dirty="0"/>
              <a:t>to </a:t>
            </a:r>
            <a:r>
              <a:rPr lang="en-US" sz="2600" i="1" dirty="0"/>
              <a:t>n</a:t>
            </a:r>
            <a:r>
              <a:rPr lang="en-US" sz="2600" dirty="0"/>
              <a:t> </a:t>
            </a:r>
            <a:r>
              <a:rPr lang="en-US" sz="2600" dirty="0">
                <a:latin typeface="Cambria Math"/>
                <a:ea typeface="Cambria Math"/>
              </a:rPr>
              <a:t>− 1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ea typeface="Cambria Math"/>
              </a:rPr>
              <a:t>        if </a:t>
            </a:r>
            <a:r>
              <a:rPr lang="en-US" sz="2600" i="1" dirty="0" err="1"/>
              <a:t>b</a:t>
            </a:r>
            <a:r>
              <a:rPr lang="en-US" sz="2600" i="1" baseline="-25000" dirty="0" err="1"/>
              <a:t>j</a:t>
            </a:r>
            <a:r>
              <a:rPr lang="en-US" sz="2600" i="1" baseline="-25000" dirty="0"/>
              <a:t> </a:t>
            </a:r>
            <a:r>
              <a:rPr lang="en-US" sz="2600" dirty="0">
                <a:ea typeface="Cambria Math" pitchFamily="18" charset="0"/>
              </a:rPr>
              <a:t>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600" b="1" dirty="0">
                <a:ea typeface="Cambria Math" pitchFamily="18" charset="0"/>
              </a:rPr>
              <a:t>then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j</a:t>
            </a:r>
            <a:r>
              <a:rPr lang="en-US" sz="2600" i="1" baseline="-25000" dirty="0"/>
              <a:t> </a:t>
            </a:r>
            <a:r>
              <a:rPr lang="en-US" sz="2600" dirty="0">
                <a:ea typeface="Cambria Math" pitchFamily="18" charset="0"/>
              </a:rPr>
              <a:t>= </a:t>
            </a:r>
            <a:r>
              <a:rPr lang="en-US" sz="2600" i="1" dirty="0">
                <a:ea typeface="Cambria Math" pitchFamily="18" charset="0"/>
              </a:rPr>
              <a:t>a</a:t>
            </a:r>
            <a:r>
              <a:rPr lang="en-US" sz="2600" dirty="0">
                <a:ea typeface="Cambria Math" pitchFamily="18" charset="0"/>
              </a:rPr>
              <a:t>  shifted </a:t>
            </a:r>
            <a:r>
              <a:rPr lang="en-US" sz="2600" i="1" dirty="0">
                <a:ea typeface="Cambria Math" pitchFamily="18" charset="0"/>
              </a:rPr>
              <a:t>j</a:t>
            </a:r>
            <a:r>
              <a:rPr lang="en-US" sz="2600" dirty="0">
                <a:ea typeface="Cambria Math" pitchFamily="18" charset="0"/>
              </a:rPr>
              <a:t> places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ea typeface="Cambria Math" pitchFamily="18" charset="0"/>
              </a:rPr>
              <a:t>        else </a:t>
            </a:r>
            <a:r>
              <a:rPr lang="en-US" sz="2600" i="1" dirty="0"/>
              <a:t>c</a:t>
            </a:r>
            <a:r>
              <a:rPr lang="en-US" sz="2600" i="1" baseline="-25000" dirty="0"/>
              <a:t>j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600" dirty="0"/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latin typeface="Cambria Math" pitchFamily="18" charset="0"/>
                <a:ea typeface="Cambria Math" pitchFamily="18" charset="0"/>
              </a:rPr>
              <a:t>{</a:t>
            </a:r>
            <a:r>
              <a:rPr lang="en-US" sz="2600" i="1" dirty="0"/>
              <a:t>c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sz="2600" i="1" dirty="0"/>
              <a:t>,c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,…, c</a:t>
            </a:r>
            <a:r>
              <a:rPr lang="en-US" sz="2600" i="1" baseline="-25000" dirty="0"/>
              <a:t>n-</a:t>
            </a:r>
            <a:r>
              <a:rPr lang="en-US" sz="2600" baseline="-25000" dirty="0"/>
              <a:t>1 </a:t>
            </a:r>
            <a:r>
              <a:rPr lang="en-US" sz="2600" dirty="0">
                <a:ea typeface="Cambria Math" pitchFamily="18" charset="0"/>
              </a:rPr>
              <a:t>are the partial products}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</a:t>
            </a:r>
            <a:r>
              <a:rPr lang="en-US" sz="2600" i="1" dirty="0"/>
              <a:t>p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for  </a:t>
            </a:r>
            <a:r>
              <a:rPr lang="en-US" sz="2600" i="1" dirty="0"/>
              <a:t>j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600" dirty="0"/>
              <a:t>to </a:t>
            </a:r>
            <a:r>
              <a:rPr lang="en-US" sz="2600" i="1" dirty="0"/>
              <a:t>n</a:t>
            </a:r>
            <a:r>
              <a:rPr lang="en-US" sz="2600" dirty="0"/>
              <a:t> </a:t>
            </a:r>
            <a:r>
              <a:rPr lang="en-US" sz="2600" dirty="0">
                <a:latin typeface="Cambria Math"/>
                <a:ea typeface="Cambria Math"/>
              </a:rPr>
              <a:t>− 1</a:t>
            </a:r>
            <a:endParaRPr lang="en-US" sz="2600" b="1" dirty="0"/>
          </a:p>
          <a:p>
            <a:pPr>
              <a:buNone/>
            </a:pPr>
            <a:r>
              <a:rPr lang="en-US" sz="2600" i="1" dirty="0"/>
              <a:t>    p 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600" dirty="0"/>
              <a:t>:= </a:t>
            </a:r>
            <a:r>
              <a:rPr lang="en-US" sz="2600" i="1" dirty="0"/>
              <a:t>p</a:t>
            </a:r>
            <a:r>
              <a:rPr lang="en-US" sz="2600" i="1" baseline="-25000" dirty="0"/>
              <a:t> </a:t>
            </a:r>
            <a:r>
              <a:rPr lang="en-US" sz="2600" dirty="0"/>
              <a:t>+</a:t>
            </a:r>
            <a:r>
              <a:rPr lang="en-US" sz="2600" i="1" dirty="0"/>
              <a:t>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j</a:t>
            </a: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</a:t>
            </a:r>
            <a:r>
              <a:rPr lang="en-US" sz="2600" b="1" dirty="0" err="1"/>
              <a:t>eturn</a:t>
            </a:r>
            <a:r>
              <a:rPr lang="en-US" sz="2600" dirty="0"/>
              <a:t> </a:t>
            </a:r>
            <a:r>
              <a:rPr lang="en-US" sz="2600" i="1" dirty="0"/>
              <a:t>p </a:t>
            </a:r>
            <a:r>
              <a:rPr lang="en-US" sz="2600" dirty="0"/>
              <a:t>{p is the value of </a:t>
            </a:r>
            <a:r>
              <a:rPr lang="en-US" sz="2600" i="1" dirty="0" err="1"/>
              <a:t>ab</a:t>
            </a:r>
            <a:r>
              <a:rPr lang="en-US" sz="2600" dirty="0"/>
              <a:t>}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7903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Binary Fractions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lv-LV" sz="2400" dirty="0" smtClean="0"/>
                  <a:t>Same as in decimal system, the binary digits </a:t>
                </a:r>
                <a:r>
                  <a:rPr lang="en-US" sz="2400" dirty="0" smtClean="0"/>
                  <a:t>in the fraction part are multiplied with </a:t>
                </a:r>
                <a:r>
                  <a:rPr lang="lv-LV" sz="2400" dirty="0" smtClean="0"/>
                  <a:t>negative powers of 2.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2400" i="1">
                              <a:latin typeface="Cambria Math" panose="02040503050406030204" pitchFamily="18" charset="0"/>
                            </a:rPr>
                            <m:t>0.</m:t>
                          </m:r>
                          <m:sSub>
                            <m:sSubPr>
                              <m:ctrlPr>
                                <a:rPr lang="lv-LV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lv-LV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lv-LV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lv-LV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lv-LV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lv-LV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lv-LV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  <m:sub>
                          <m: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lv-LV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lv-LV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lv-LV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lv-LV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lv-LV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sz="2400" dirty="0" smtClean="0"/>
              </a:p>
              <a:p>
                <a:pPr marL="0" indent="0">
                  <a:buNone/>
                </a:pPr>
                <a:r>
                  <a:rPr lang="lv-LV" sz="2400" dirty="0" smtClean="0"/>
                  <a:t>Some fractions such as x=1/2 have multiple binary representations: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v-LV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2400" i="1">
                              <a:latin typeface="Cambria Math" panose="02040503050406030204" pitchFamily="18" charset="0"/>
                            </a:rPr>
                            <m:t>0.1000</m:t>
                          </m:r>
                          <m:r>
                            <a:rPr lang="lv-LV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  <m:sub>
                          <m: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  <m:d>
                            <m:dPr>
                              <m:ctrlPr>
                                <a:rPr lang="lv-LV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lv-LV" sz="24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0.0111⋯</m:t>
                          </m:r>
                        </m:e>
                        <m:sub>
                          <m: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</m:t>
                          </m:r>
                          <m:d>
                            <m:dPr>
                              <m:ctrlPr>
                                <a:rPr lang="lv-LV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sz="24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lv-LV" sz="2400" dirty="0" smtClean="0">
                    <a:ea typeface="Cambria Math" panose="02040503050406030204" pitchFamily="18" charset="0"/>
                  </a:rPr>
                  <a:t>(Periodic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0.11111</m:t>
                        </m:r>
                      </m:e>
                      <m:sub>
                        <m:r>
                          <a:rPr lang="lv-LV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lv-LV" sz="2400" dirty="0" smtClean="0">
                    <a:ea typeface="Cambria Math" panose="02040503050406030204" pitchFamily="18" charset="0"/>
                  </a:rPr>
                  <a:t> equals 1 just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0.999</m:t>
                        </m:r>
                      </m:e>
                      <m:sub>
                        <m:r>
                          <a:rPr lang="lv-LV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lv-LV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lv-LV" sz="2400" b="0" dirty="0" smtClean="0">
                    <a:ea typeface="Cambria Math" panose="02040503050406030204" pitchFamily="18" charset="0"/>
                  </a:rPr>
                  <a:t> equals 1 in decimal system).</a:t>
                </a:r>
              </a:p>
              <a:p>
                <a:pPr marL="0" indent="0">
                  <a:buNone/>
                </a:pPr>
                <a:endParaRPr lang="lv-LV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2661" r="-1529" b="-70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20968"/>
          </a:xfrm>
        </p:spPr>
        <p:txBody>
          <a:bodyPr>
            <a:normAutofit lnSpcReduction="10000"/>
          </a:bodyPr>
          <a:lstStyle/>
          <a:p>
            <a:r>
              <a:rPr lang="lv-LV" dirty="0" smtClean="0"/>
              <a:t>Some examples of fractions:</a:t>
            </a:r>
          </a:p>
          <a:p>
            <a:endParaRPr lang="lv-LV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46047"/>
              </p:ext>
            </p:extLst>
          </p:nvPr>
        </p:nvGraphicFramePr>
        <p:xfrm>
          <a:off x="6786391" y="2346593"/>
          <a:ext cx="506775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937">
                  <a:extLst>
                    <a:ext uri="{9D8B030D-6E8A-4147-A177-3AD203B41FA5}">
                      <a16:colId xmlns:a16="http://schemas.microsoft.com/office/drawing/2014/main" val="1225485008"/>
                    </a:ext>
                  </a:extLst>
                </a:gridCol>
                <a:gridCol w="3433821">
                  <a:extLst>
                    <a:ext uri="{9D8B030D-6E8A-4147-A177-3AD203B41FA5}">
                      <a16:colId xmlns:a16="http://schemas.microsoft.com/office/drawing/2014/main" val="3975702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Rational</a:t>
                      </a:r>
                      <a:r>
                        <a:rPr lang="lv-LV" baseline="0" dirty="0" smtClean="0"/>
                        <a:t> </a:t>
                      </a:r>
                    </a:p>
                    <a:p>
                      <a:r>
                        <a:rPr lang="lv-LV" baseline="0" dirty="0" smtClean="0"/>
                        <a:t>Number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Binary fraction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5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1/8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0.001=0.001000...=0.000111...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3/16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0.0011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1/4=4/16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0.1=0.0100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88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3/8=6/16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0.011=0.0110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1/3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0.010101... =0.(01)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1/5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0.00110011...=0.(0011)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4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1/6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0.0010101...=0.0(01)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38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1/7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0.001001...=0.(001)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31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6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Subtraction (and binary fractions)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8424" y="1825625"/>
                <a:ext cx="4545375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21</m:t>
                    </m:r>
                    <m:f>
                      <m:fPr>
                        <m:ctrlPr>
                          <a:rPr lang="lv-LV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−11</m:t>
                    </m:r>
                    <m:f>
                      <m:fPr>
                        <m:ctrlPr>
                          <a:rPr lang="lv-LV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=9</m:t>
                    </m:r>
                    <m:f>
                      <m:fPr>
                        <m:ctrlPr>
                          <a:rPr lang="lv-LV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lv-LV" sz="2400" dirty="0" smtClean="0"/>
                  <a:t>.</a:t>
                </a:r>
              </a:p>
              <a:p>
                <a:r>
                  <a:rPr lang="lv-LV" sz="2400" dirty="0" smtClean="0"/>
                  <a:t>Same as school algorithm; if need to subtract 1 from 0, replace 0s with 1s (in decimal notation 0s were replaced by 9s).</a:t>
                </a:r>
              </a:p>
              <a:p>
                <a:r>
                  <a:rPr lang="lv-LV" sz="2400" dirty="0" smtClean="0"/>
                  <a:t>Subtraction algorithm (similar to addition) takes </a:t>
                </a:r>
                <a14:m>
                  <m:oMath xmlns:m="http://schemas.openxmlformats.org/officeDocument/2006/math"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400" dirty="0" smtClean="0"/>
                  <a:t> steps.</a:t>
                </a:r>
                <a:endParaRPr lang="lv-LV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8424" y="1825625"/>
                <a:ext cx="4545375" cy="4351338"/>
              </a:xfrm>
              <a:blipFill>
                <a:blip r:embed="rId2"/>
                <a:stretch>
                  <a:fillRect l="-1879" t="-140" r="-147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Steps of Binary Subtra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69" y="1825625"/>
            <a:ext cx="31242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eck Binary Subtraction Using Binary Addi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359" y="4927227"/>
            <a:ext cx="147637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1571" y="427355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Checking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answer:</a:t>
            </a:r>
            <a:endParaRPr lang="lv-LV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502459"/>
            <a:ext cx="12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Subraction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5834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515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Computing 1/10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75689" y="1533094"/>
            <a:ext cx="6224530" cy="1909944"/>
          </a:xfrm>
        </p:spPr>
        <p:txBody>
          <a:bodyPr>
            <a:normAutofit/>
          </a:bodyPr>
          <a:lstStyle/>
          <a:p>
            <a:r>
              <a:rPr lang="lv-LV" sz="2400" dirty="0" smtClean="0"/>
              <a:t>Somebody had 0.10 EUR (10 eurocents)</a:t>
            </a:r>
          </a:p>
          <a:p>
            <a:r>
              <a:rPr lang="lv-LV" sz="2400" dirty="0" smtClean="0"/>
              <a:t>7 EUR was added to the account</a:t>
            </a:r>
          </a:p>
          <a:p>
            <a:r>
              <a:rPr lang="lv-LV" sz="2400" dirty="0" smtClean="0"/>
              <a:t>Then 7 EUR was withdrawn from the account. </a:t>
            </a:r>
          </a:p>
          <a:p>
            <a:r>
              <a:rPr lang="lv-LV" sz="2400" dirty="0" smtClean="0"/>
              <a:t>How much money is left on the account?</a:t>
            </a:r>
            <a:endParaRPr lang="lv-LV" sz="2400" dirty="0"/>
          </a:p>
        </p:txBody>
      </p:sp>
      <p:pic>
        <p:nvPicPr>
          <p:cNvPr id="1026" name="Picture 2" descr="Computing One-Tenth In Bi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16" y="1370718"/>
            <a:ext cx="2510507" cy="526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980501" y="2148289"/>
            <a:ext cx="738130" cy="92541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082" y="307370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>
                <a:solidFill>
                  <a:srgbClr val="FF0000"/>
                </a:solidFill>
              </a:rPr>
              <a:t>divisor</a:t>
            </a:r>
            <a:endParaRPr lang="lv-LV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467778" y="2148289"/>
            <a:ext cx="1013719" cy="71609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2409" y="286438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>
                <a:solidFill>
                  <a:srgbClr val="FF0000"/>
                </a:solidFill>
              </a:rPr>
              <a:t>dividend</a:t>
            </a:r>
            <a:endParaRPr lang="lv-LV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27942" y="1690688"/>
            <a:ext cx="1034028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1970" y="150613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>
                <a:solidFill>
                  <a:srgbClr val="FF0000"/>
                </a:solidFill>
              </a:rPr>
              <a:t>result</a:t>
            </a:r>
            <a:endParaRPr lang="lv-LV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67778" y="4770304"/>
            <a:ext cx="506859" cy="2754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1" name="Rectangle 20"/>
          <p:cNvSpPr/>
          <p:nvPr/>
        </p:nvSpPr>
        <p:spPr>
          <a:xfrm>
            <a:off x="2809301" y="5396428"/>
            <a:ext cx="284685" cy="2754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520328" y="5045725"/>
            <a:ext cx="947450" cy="83728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467778" y="5632677"/>
            <a:ext cx="341523" cy="311699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48008" y="5890706"/>
            <a:ext cx="125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>
                <a:solidFill>
                  <a:srgbClr val="FF0000"/>
                </a:solidFill>
              </a:rPr>
              <a:t>remainders</a:t>
            </a:r>
            <a:endParaRPr lang="lv-LV" dirty="0">
              <a:solidFill>
                <a:srgbClr val="FF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793" y="3513068"/>
            <a:ext cx="3250238" cy="256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 Representations</a:t>
            </a:r>
          </a:p>
          <a:p>
            <a:pPr lvl="1"/>
            <a:r>
              <a:rPr lang="en-US" dirty="0" smtClean="0"/>
              <a:t> Base </a:t>
            </a:r>
            <a:r>
              <a:rPr lang="en-US" i="1" dirty="0" smtClean="0"/>
              <a:t>b</a:t>
            </a:r>
            <a:r>
              <a:rPr lang="en-US" dirty="0" smtClean="0"/>
              <a:t> Expansions</a:t>
            </a:r>
          </a:p>
          <a:p>
            <a:pPr lvl="1"/>
            <a:r>
              <a:rPr lang="en-US" dirty="0" smtClean="0"/>
              <a:t> Binary Expansions</a:t>
            </a:r>
          </a:p>
          <a:p>
            <a:pPr lvl="1"/>
            <a:r>
              <a:rPr lang="en-US" dirty="0" smtClean="0"/>
              <a:t> Octal Expansions</a:t>
            </a:r>
          </a:p>
          <a:p>
            <a:pPr lvl="1"/>
            <a:r>
              <a:rPr lang="en-US" dirty="0" smtClean="0"/>
              <a:t>Hexadecimal Expansions</a:t>
            </a:r>
          </a:p>
          <a:p>
            <a:r>
              <a:rPr lang="en-US" dirty="0" smtClean="0"/>
              <a:t>Base Conversion Algorithm</a:t>
            </a:r>
          </a:p>
          <a:p>
            <a:r>
              <a:rPr lang="en-US" dirty="0" smtClean="0"/>
              <a:t>Algorithms for Integer Operations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9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Binary Modular Exponentiation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cryptography, it  is important to be able to find 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dirty="0" smtClean="0"/>
              <a:t> </a:t>
            </a:r>
            <a:r>
              <a:rPr lang="en-US" b="1" dirty="0" smtClean="0"/>
              <a:t>mod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en-US" dirty="0" smtClean="0"/>
              <a:t> efficiently, where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, and </a:t>
            </a:r>
            <a:r>
              <a:rPr lang="en-US" i="1" dirty="0" smtClean="0"/>
              <a:t>m</a:t>
            </a:r>
            <a:r>
              <a:rPr lang="en-US" dirty="0" smtClean="0"/>
              <a:t>  are large integers.</a:t>
            </a:r>
          </a:p>
          <a:p>
            <a:r>
              <a:rPr lang="en-US" dirty="0" smtClean="0"/>
              <a:t>Use the binary expansion of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= (</a:t>
            </a:r>
            <a:r>
              <a:rPr lang="en-US" i="1" dirty="0" smtClean="0"/>
              <a:t>a</a:t>
            </a:r>
            <a:r>
              <a:rPr lang="en-US" i="1" baseline="-25000" dirty="0" smtClean="0"/>
              <a:t>k-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,…,a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,a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, to compute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i="1" baseline="30000" dirty="0" smtClean="0"/>
              <a:t> </a:t>
            </a:r>
            <a:r>
              <a:rPr lang="en-US" dirty="0" smtClean="0"/>
              <a:t>.</a:t>
            </a:r>
            <a:r>
              <a:rPr lang="lv-LV" dirty="0" smtClean="0"/>
              <a:t> </a:t>
            </a:r>
            <a:r>
              <a:rPr lang="en-US" dirty="0" smtClean="0"/>
              <a:t>Note that:</a:t>
            </a:r>
          </a:p>
          <a:p>
            <a:pPr>
              <a:buNone/>
            </a:pPr>
            <a:r>
              <a:rPr lang="en-US" sz="4100" i="1" dirty="0"/>
              <a:t>                           </a:t>
            </a:r>
            <a:endParaRPr lang="en-US" sz="4100" dirty="0"/>
          </a:p>
          <a:p>
            <a:r>
              <a:rPr lang="en-US" dirty="0" smtClean="0"/>
              <a:t>Therefore,  to compute 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i="1" dirty="0" smtClean="0"/>
              <a:t>, </a:t>
            </a:r>
            <a:r>
              <a:rPr lang="en-US" dirty="0" smtClean="0"/>
              <a:t>we need only compute the values of 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(</a:t>
            </a:r>
            <a:r>
              <a:rPr lang="en-US" i="1" dirty="0" smtClean="0"/>
              <a:t>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</a:t>
            </a:r>
            <a:r>
              <a:rPr lang="en-US" i="1" dirty="0" smtClean="0"/>
              <a:t> 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 (</a:t>
            </a:r>
            <a:r>
              <a:rPr lang="en-US" i="1" dirty="0" smtClean="0"/>
              <a:t>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</a:t>
            </a:r>
            <a:r>
              <a:rPr lang="en-US" i="1" dirty="0" smtClean="0"/>
              <a:t> 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 , …,       and the multiply the terms           in this list, where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Compute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i="1" dirty="0" smtClean="0"/>
              <a:t> </a:t>
            </a:r>
            <a:r>
              <a:rPr lang="en-US" dirty="0" smtClean="0"/>
              <a:t>using this method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b="1" dirty="0" smtClean="0"/>
              <a:t>Solution</a:t>
            </a:r>
            <a:r>
              <a:rPr lang="en-US" dirty="0" smtClean="0"/>
              <a:t>: Note that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 </a:t>
            </a:r>
            <a:r>
              <a:rPr lang="en-US" dirty="0" smtClean="0"/>
              <a:t>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1011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so that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=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((3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= (9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∙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= (81)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∙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=6561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=117,147</a:t>
            </a:r>
            <a:r>
              <a:rPr lang="en-US" dirty="0" smtClean="0"/>
              <a:t>. </a:t>
            </a: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>
              <a:ea typeface="Cambria Math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baseline="-25000" dirty="0" smtClean="0"/>
          </a:p>
          <a:p>
            <a:endParaRPr lang="en-US" dirty="0" smtClean="0"/>
          </a:p>
        </p:txBody>
      </p:sp>
      <p:pic>
        <p:nvPicPr>
          <p:cNvPr id="15" name="Picture 1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651972" y="3167325"/>
            <a:ext cx="6998547" cy="318755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777267" y="3818015"/>
            <a:ext cx="262890" cy="25336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903864" y="3810130"/>
            <a:ext cx="283845" cy="2590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24800" y="609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14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Binary Modular Exponentiation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The algorithm successively finds </a:t>
            </a:r>
            <a:r>
              <a:rPr lang="lv-LV" sz="2400" dirty="0" smtClean="0"/>
              <a:t/>
            </a:r>
            <a:br>
              <a:rPr lang="lv-LV" sz="2400" dirty="0" smtClean="0"/>
            </a:b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b="1" dirty="0" smtClean="0"/>
              <a:t>mod</a:t>
            </a:r>
            <a:r>
              <a:rPr lang="en-US" sz="2400" dirty="0" smtClean="0"/>
              <a:t> </a:t>
            </a:r>
            <a:r>
              <a:rPr lang="en-US" sz="2400" i="1" dirty="0" smtClean="0"/>
              <a:t>m,</a:t>
            </a:r>
            <a:r>
              <a:rPr lang="en-US" sz="2400" dirty="0" smtClean="0"/>
              <a:t> </a:t>
            </a:r>
            <a:r>
              <a:rPr lang="lv-LV" sz="2400" dirty="0" smtClean="0"/>
              <a:t>  </a:t>
            </a:r>
            <a:r>
              <a:rPr lang="en-US" sz="2400" i="1" dirty="0" smtClean="0"/>
              <a:t>b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 </a:t>
            </a:r>
            <a:r>
              <a:rPr lang="en-US" sz="2400" b="1" dirty="0" smtClean="0"/>
              <a:t>mod</a:t>
            </a:r>
            <a:r>
              <a:rPr lang="en-US" sz="2400" dirty="0" smtClean="0"/>
              <a:t> </a:t>
            </a:r>
            <a:r>
              <a:rPr lang="en-US" sz="2400" i="1" dirty="0" smtClean="0"/>
              <a:t>m, </a:t>
            </a:r>
            <a:r>
              <a:rPr lang="lv-LV" sz="2400" i="1" dirty="0" smtClean="0"/>
              <a:t>  </a:t>
            </a:r>
            <a:r>
              <a:rPr lang="en-US" sz="2400" i="1" dirty="0" smtClean="0"/>
              <a:t>b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400" dirty="0" smtClean="0"/>
              <a:t> </a:t>
            </a:r>
            <a:r>
              <a:rPr lang="en-US" sz="2400" b="1" dirty="0" smtClean="0"/>
              <a:t>mod</a:t>
            </a:r>
            <a:r>
              <a:rPr lang="en-US" sz="2400" dirty="0" smtClean="0"/>
              <a:t> </a:t>
            </a:r>
            <a:r>
              <a:rPr lang="en-US" sz="2400" i="1" dirty="0" smtClean="0"/>
              <a:t>m, …,         </a:t>
            </a:r>
            <a:r>
              <a:rPr lang="en-US" sz="2400" dirty="0" smtClean="0"/>
              <a:t> </a:t>
            </a:r>
            <a:r>
              <a:rPr lang="lv-LV" sz="2400" dirty="0" smtClean="0"/>
              <a:t>     </a:t>
            </a:r>
            <a:r>
              <a:rPr lang="en-US" sz="2400" b="1" dirty="0" smtClean="0"/>
              <a:t>mod</a:t>
            </a:r>
            <a:r>
              <a:rPr lang="en-US" sz="2400" dirty="0" smtClean="0"/>
              <a:t> </a:t>
            </a:r>
            <a:r>
              <a:rPr lang="en-US" sz="2400" i="1" dirty="0" smtClean="0"/>
              <a:t>m</a:t>
            </a:r>
            <a:r>
              <a:rPr lang="en-US" sz="2400" dirty="0" smtClean="0"/>
              <a:t>, </a:t>
            </a:r>
            <a:r>
              <a:rPr lang="lv-LV" sz="2400" dirty="0"/>
              <a:t/>
            </a:r>
            <a:br>
              <a:rPr lang="lv-LV" sz="2400" dirty="0"/>
            </a:br>
            <a:r>
              <a:rPr lang="en-US" sz="2400" dirty="0" smtClean="0"/>
              <a:t>and multiplies together the terms        </a:t>
            </a:r>
            <a:r>
              <a:rPr lang="lv-LV" sz="2400" dirty="0" smtClean="0"/>
              <a:t>  </a:t>
            </a:r>
            <a:r>
              <a:rPr lang="en-US" sz="2400" dirty="0" smtClean="0"/>
              <a:t>where 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j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.  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24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lv-LV" i="1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lv-LV" i="1" dirty="0"/>
          </a:p>
          <a:p>
            <a:pPr marL="457200" lvl="1" indent="0">
              <a:lnSpc>
                <a:spcPct val="100000"/>
              </a:lnSpc>
              <a:buNone/>
            </a:pPr>
            <a:endParaRPr lang="lv-LV" i="1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i="1" dirty="0" smtClean="0"/>
              <a:t>O</a:t>
            </a:r>
            <a:r>
              <a:rPr lang="en-US" dirty="0" smtClean="0"/>
              <a:t>((log </a:t>
            </a:r>
            <a:r>
              <a:rPr lang="en-US" i="1" dirty="0" smtClean="0"/>
              <a:t>m</a:t>
            </a:r>
            <a:r>
              <a:rPr lang="en-US" dirty="0" smtClean="0"/>
              <a:t> 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log </a:t>
            </a:r>
            <a:r>
              <a:rPr lang="en-US" i="1" dirty="0" smtClean="0"/>
              <a:t>n</a:t>
            </a:r>
            <a:r>
              <a:rPr lang="en-US" dirty="0" smtClean="0"/>
              <a:t>) bit operations are used to find 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dirty="0" smtClean="0"/>
              <a:t> </a:t>
            </a:r>
            <a:r>
              <a:rPr lang="en-US" b="1" dirty="0" smtClean="0"/>
              <a:t>mod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93093" y="3271837"/>
            <a:ext cx="82296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0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lang="en-US" sz="2600" dirty="0"/>
              <a:t> </a:t>
            </a:r>
            <a:r>
              <a:rPr lang="en-US" sz="2600" i="1" dirty="0"/>
              <a:t>modular exponentiation</a:t>
            </a:r>
            <a:r>
              <a:rPr lang="en-US" sz="2600" dirty="0"/>
              <a:t>(</a:t>
            </a:r>
            <a:r>
              <a:rPr lang="en-US" sz="2600" i="1" dirty="0"/>
              <a:t>b</a:t>
            </a:r>
            <a:r>
              <a:rPr lang="en-US" sz="2600" dirty="0"/>
              <a:t>: integer, </a:t>
            </a:r>
            <a:r>
              <a:rPr lang="en-US" sz="2600" i="1" dirty="0"/>
              <a:t>n</a:t>
            </a:r>
            <a:r>
              <a:rPr lang="en-US" sz="2600" dirty="0"/>
              <a:t> = (</a:t>
            </a:r>
            <a:r>
              <a:rPr lang="en-US" sz="2600" i="1" dirty="0"/>
              <a:t>a</a:t>
            </a:r>
            <a:r>
              <a:rPr lang="en-US" sz="2600" i="1" baseline="-25000" dirty="0"/>
              <a:t>k-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a</a:t>
            </a:r>
            <a:r>
              <a:rPr lang="en-US" sz="2600" i="1" baseline="-25000" dirty="0"/>
              <a:t>k-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i="1" dirty="0"/>
              <a:t>…a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a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)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/>
              <a:t> , </a:t>
            </a:r>
            <a:r>
              <a:rPr lang="en-US" sz="2600" i="1" dirty="0"/>
              <a:t>m</a:t>
            </a:r>
            <a:r>
              <a:rPr lang="en-US" sz="2600" dirty="0"/>
              <a:t>: positive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</a:t>
            </a:r>
            <a:r>
              <a:rPr lang="en-US" sz="2600" i="1" dirty="0"/>
              <a:t>x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power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i="1" dirty="0">
                <a:ea typeface="Cambria Math" pitchFamily="18" charset="0"/>
              </a:rPr>
              <a:t>b</a:t>
            </a:r>
            <a:r>
              <a:rPr lang="en-US" sz="2600" dirty="0">
                <a:ea typeface="Cambria Math" pitchFamily="18" charset="0"/>
              </a:rPr>
              <a:t> </a:t>
            </a:r>
            <a:r>
              <a:rPr lang="en-US" sz="2600" b="1" dirty="0">
                <a:ea typeface="Cambria Math" pitchFamily="18" charset="0"/>
              </a:rPr>
              <a:t>mod</a:t>
            </a:r>
            <a:r>
              <a:rPr lang="en-US" sz="2600" dirty="0">
                <a:ea typeface="Cambria Math" pitchFamily="18" charset="0"/>
              </a:rPr>
              <a:t> </a:t>
            </a:r>
            <a:r>
              <a:rPr lang="en-US" sz="2600" i="1" dirty="0">
                <a:ea typeface="Cambria Math" pitchFamily="18" charset="0"/>
              </a:rPr>
              <a:t>m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for  </a:t>
            </a:r>
            <a:r>
              <a:rPr lang="en-US" sz="2600" i="1" dirty="0"/>
              <a:t>i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600" dirty="0"/>
              <a:t>to </a:t>
            </a:r>
            <a:r>
              <a:rPr lang="en-US" sz="2600" i="1" dirty="0"/>
              <a:t>k</a:t>
            </a:r>
            <a:r>
              <a:rPr lang="en-US" sz="2600" dirty="0"/>
              <a:t> </a:t>
            </a:r>
            <a:r>
              <a:rPr lang="en-US" sz="2600" dirty="0">
                <a:latin typeface="Cambria Math"/>
                <a:ea typeface="Cambria Math"/>
              </a:rPr>
              <a:t>− 1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ea typeface="Cambria Math"/>
              </a:rPr>
              <a:t>        if </a:t>
            </a:r>
            <a:r>
              <a:rPr lang="en-US" sz="2600" i="1" dirty="0"/>
              <a:t>a</a:t>
            </a:r>
            <a:r>
              <a:rPr lang="en-US" sz="2600" i="1" baseline="-25000" dirty="0" err="1"/>
              <a:t>i</a:t>
            </a:r>
            <a:r>
              <a:rPr lang="en-US" sz="2600" dirty="0">
                <a:ea typeface="Cambria Math" pitchFamily="18" charset="0"/>
              </a:rPr>
              <a:t>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600" b="1" dirty="0">
                <a:ea typeface="Cambria Math" pitchFamily="18" charset="0"/>
              </a:rPr>
              <a:t>then </a:t>
            </a:r>
            <a:r>
              <a:rPr lang="en-US" sz="2600" i="1" dirty="0"/>
              <a:t>x</a:t>
            </a:r>
            <a:r>
              <a:rPr lang="en-US" sz="2600" i="1" baseline="-25000" dirty="0"/>
              <a:t> </a:t>
            </a:r>
            <a:r>
              <a:rPr lang="en-US" sz="2600" dirty="0">
                <a:ea typeface="Cambria Math" pitchFamily="18" charset="0"/>
              </a:rPr>
              <a:t>:= (</a:t>
            </a:r>
            <a:r>
              <a:rPr lang="en-US" sz="2600" i="1" dirty="0">
                <a:ea typeface="Cambria Math" pitchFamily="18" charset="0"/>
              </a:rPr>
              <a:t>x</a:t>
            </a:r>
            <a:r>
              <a:rPr lang="en-US" sz="2600" i="1" dirty="0">
                <a:latin typeface="Cambria Math"/>
                <a:ea typeface="Cambria Math"/>
              </a:rPr>
              <a:t>∙ </a:t>
            </a:r>
            <a:r>
              <a:rPr lang="en-US" sz="2600" i="1" dirty="0">
                <a:ea typeface="Cambria Math"/>
              </a:rPr>
              <a:t>power</a:t>
            </a:r>
            <a:r>
              <a:rPr lang="en-US" sz="2600" dirty="0"/>
              <a:t> )</a:t>
            </a:r>
            <a:r>
              <a:rPr lang="en-US" sz="2600" b="1" dirty="0">
                <a:ea typeface="Cambria Math" pitchFamily="18" charset="0"/>
              </a:rPr>
              <a:t> mod</a:t>
            </a:r>
            <a:r>
              <a:rPr lang="en-US" sz="2600" dirty="0">
                <a:ea typeface="Cambria Math" pitchFamily="18" charset="0"/>
              </a:rPr>
              <a:t> </a:t>
            </a:r>
            <a:r>
              <a:rPr lang="en-US" sz="2600" i="1" dirty="0">
                <a:ea typeface="Cambria Math" pitchFamily="18" charset="0"/>
              </a:rPr>
              <a:t>m</a:t>
            </a:r>
            <a:endParaRPr lang="en-US" sz="2600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ea typeface="Cambria Math" pitchFamily="18" charset="0"/>
              </a:rPr>
              <a:t>        </a:t>
            </a:r>
            <a:r>
              <a:rPr lang="en-US" sz="2600" i="1" dirty="0"/>
              <a:t>power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(</a:t>
            </a:r>
            <a:r>
              <a:rPr lang="en-US" sz="2600" i="1" dirty="0">
                <a:ea typeface="Cambria Math" pitchFamily="18" charset="0"/>
              </a:rPr>
              <a:t>power</a:t>
            </a:r>
            <a:r>
              <a:rPr lang="en-US" sz="2600" i="1" dirty="0">
                <a:latin typeface="Cambria Math"/>
                <a:ea typeface="Cambria Math"/>
              </a:rPr>
              <a:t>∙ </a:t>
            </a:r>
            <a:r>
              <a:rPr lang="en-US" sz="2600" i="1" dirty="0">
                <a:ea typeface="Cambria Math"/>
              </a:rPr>
              <a:t>power</a:t>
            </a:r>
            <a:r>
              <a:rPr lang="en-US" sz="2600" dirty="0"/>
              <a:t> )</a:t>
            </a:r>
            <a:r>
              <a:rPr lang="en-US" sz="2600" b="1" dirty="0">
                <a:ea typeface="Cambria Math" pitchFamily="18" charset="0"/>
              </a:rPr>
              <a:t> mod</a:t>
            </a:r>
            <a:r>
              <a:rPr lang="en-US" sz="2600" dirty="0">
                <a:ea typeface="Cambria Math" pitchFamily="18" charset="0"/>
              </a:rPr>
              <a:t> </a:t>
            </a:r>
            <a:r>
              <a:rPr lang="en-US" sz="2600" i="1" dirty="0">
                <a:ea typeface="Cambria Math" pitchFamily="18" charset="0"/>
              </a:rPr>
              <a:t>m</a:t>
            </a: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</a:t>
            </a:r>
            <a:r>
              <a:rPr lang="en-US" sz="2600" b="1" dirty="0" err="1"/>
              <a:t>eturn</a:t>
            </a:r>
            <a:r>
              <a:rPr lang="en-US" sz="2600" dirty="0"/>
              <a:t> </a:t>
            </a:r>
            <a:r>
              <a:rPr lang="en-US" sz="2600" i="1" dirty="0"/>
              <a:t>x </a:t>
            </a:r>
            <a:r>
              <a:rPr lang="en-US" sz="2600" dirty="0"/>
              <a:t>{</a:t>
            </a:r>
            <a:r>
              <a:rPr lang="en-US" sz="2600" i="1" dirty="0"/>
              <a:t>x</a:t>
            </a:r>
            <a:r>
              <a:rPr lang="en-US" sz="2600" dirty="0"/>
              <a:t> equals </a:t>
            </a:r>
            <a:r>
              <a:rPr lang="en-US" sz="2600" i="1" dirty="0" err="1"/>
              <a:t>b</a:t>
            </a:r>
            <a:r>
              <a:rPr lang="en-US" sz="2600" i="1" baseline="30000" dirty="0" err="1"/>
              <a:t>n</a:t>
            </a:r>
            <a:r>
              <a:rPr lang="en-US" sz="2600" dirty="0"/>
              <a:t> </a:t>
            </a:r>
            <a:r>
              <a:rPr lang="en-US" sz="2600" b="1" dirty="0"/>
              <a:t>mod</a:t>
            </a:r>
            <a:r>
              <a:rPr lang="en-US" sz="2600" dirty="0"/>
              <a:t> </a:t>
            </a:r>
            <a:r>
              <a:rPr lang="en-US" sz="2600" i="1" dirty="0"/>
              <a:t>m</a:t>
            </a:r>
            <a:r>
              <a:rPr lang="en-US" sz="2600" dirty="0"/>
              <a:t> }</a:t>
            </a:r>
            <a:endParaRPr lang="en-US" sz="2600" i="1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780484" y="2303671"/>
            <a:ext cx="631031" cy="32385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300662" y="2773682"/>
            <a:ext cx="328613" cy="31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Socrative Quiz 6B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 dirty="0" smtClean="0"/>
          </a:p>
          <a:p>
            <a:endParaRPr lang="lv-LV" dirty="0" smtClean="0"/>
          </a:p>
          <a:p>
            <a:pPr marL="0" indent="0">
              <a:buNone/>
            </a:pPr>
            <a:r>
              <a:rPr lang="lv-LV" b="1" dirty="0" smtClean="0"/>
              <a:t>Skills</a:t>
            </a:r>
            <a:endParaRPr lang="lv-LV" b="1" dirty="0"/>
          </a:p>
          <a:p>
            <a:r>
              <a:rPr lang="lv-LV" dirty="0" smtClean="0"/>
              <a:t>Transform one number into another notation</a:t>
            </a:r>
          </a:p>
          <a:p>
            <a:r>
              <a:rPr lang="lv-LV" dirty="0" smtClean="0"/>
              <a:t>Efficient Modular Exponentiation</a:t>
            </a:r>
          </a:p>
          <a:p>
            <a:r>
              <a:rPr lang="lv-LV" dirty="0" smtClean="0"/>
              <a:t>Binary fractions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135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Integers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the modern world, we use </a:t>
                </a:r>
                <a:r>
                  <a:rPr lang="en-US" i="1" dirty="0" smtClean="0"/>
                  <a:t>decimal,</a:t>
                </a:r>
                <a:r>
                  <a:rPr lang="en-US" dirty="0" smtClean="0"/>
                  <a:t> or </a:t>
                </a:r>
                <a:r>
                  <a:rPr lang="en-US" i="1" dirty="0" smtClean="0"/>
                  <a:t>base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00FF"/>
                    </a:solidFill>
                    <a:latin typeface="Cambria Math" pitchFamily="18" charset="0"/>
                    <a:ea typeface="Cambria Math" pitchFamily="18" charset="0"/>
                  </a:rPr>
                  <a:t>10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,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notation</a:t>
                </a:r>
                <a:r>
                  <a:rPr lang="en-US" dirty="0" smtClean="0"/>
                  <a:t> to represent integers. For example when we write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965, we </a:t>
                </a:r>
                <a:r>
                  <a:rPr lang="en-US" dirty="0" smtClean="0"/>
                  <a:t> mean </a:t>
                </a:r>
                <a:endParaRPr lang="lv-L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itchFamily="18" charset="0"/>
                        </a:rPr>
                        <m:t>9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/>
                        </a:rPr>
                        <m:t>∙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10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  <a:ea typeface="Cambria Math"/>
                        </a:rPr>
                        <m:t>2 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itchFamily="18" charset="0"/>
                        </a:rPr>
                        <m:t>6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/>
                        </a:rPr>
                        <m:t>∙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10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itchFamily="18" charset="0"/>
                        </a:rPr>
                        <m:t>5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/>
                        </a:rPr>
                        <m:t>∙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10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  <a:ea typeface="Cambria Math"/>
                        </a:rPr>
                        <m:t>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 can represent numbers using any base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, where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is a positive integer greater than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bases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 </a:t>
                </a:r>
                <a:r>
                  <a:rPr lang="en-US" dirty="0" smtClean="0">
                    <a:ea typeface="Cambria Math" pitchFamily="18" charset="0"/>
                  </a:rPr>
                  <a:t>(</a:t>
                </a:r>
                <a:r>
                  <a:rPr lang="en-US" i="1" dirty="0" smtClean="0">
                    <a:ea typeface="Cambria Math" pitchFamily="18" charset="0"/>
                  </a:rPr>
                  <a:t>binary</a:t>
                </a:r>
                <a:r>
                  <a:rPr lang="en-US" dirty="0" smtClean="0">
                    <a:ea typeface="Cambria Math" pitchFamily="18" charset="0"/>
                  </a:rPr>
                  <a:t>)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= 8 (</a:t>
                </a:r>
                <a:r>
                  <a:rPr lang="en-US" i="1" dirty="0" smtClean="0"/>
                  <a:t>octal</a:t>
                </a:r>
                <a:r>
                  <a:rPr lang="en-US" dirty="0" smtClean="0"/>
                  <a:t>) ,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16 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hexadecimal</a:t>
                </a:r>
                <a:r>
                  <a:rPr lang="en-US" dirty="0" smtClean="0"/>
                  <a:t>) are important for computing and communications</a:t>
                </a:r>
              </a:p>
              <a:p>
                <a:r>
                  <a:rPr lang="en-US" dirty="0" smtClean="0"/>
                  <a:t>The ancient Mayans used base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20</a:t>
                </a:r>
                <a:r>
                  <a:rPr lang="en-US" dirty="0" smtClean="0"/>
                  <a:t> and the ancient Babylonians used base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60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7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 </a:t>
            </a:r>
            <a:r>
              <a:rPr lang="en-US" i="1" dirty="0" smtClean="0"/>
              <a:t>b</a:t>
            </a:r>
            <a:r>
              <a:rPr lang="en-US" dirty="0" smtClean="0"/>
              <a:t> Representations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can use positive integer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greater than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as a base, because of this theorem:</a:t>
                </a:r>
              </a:p>
              <a:p>
                <a:pPr>
                  <a:buNone/>
                </a:pPr>
                <a:r>
                  <a:rPr lang="en-US" b="1" dirty="0" smtClean="0"/>
                  <a:t>Theorem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: Let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be a positive integer greater than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 Then if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is a positive integer, it can be expressed uniquely in the form: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baseline="-25000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baseline="30000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  <a:ea typeface="Cambria Math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  <a:ea typeface="Cambria Math" pitchFamily="18" charset="0"/>
                        </a:rPr>
                        <m:t>0</m:t>
                      </m:r>
                    </m:oMath>
                  </m:oMathPara>
                </a14:m>
                <a:endParaRPr lang="en-US" baseline="-250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buNone/>
                </a:pPr>
                <a:r>
                  <a:rPr lang="en-US" dirty="0" smtClean="0"/>
                  <a:t>    where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is a nonnegative integer, </a:t>
                </a:r>
                <a:r>
                  <a:rPr lang="en-US" i="1" dirty="0" smtClean="0"/>
                  <a:t>a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</a:t>
                </a:r>
                <a:r>
                  <a:rPr lang="en-US" i="1" dirty="0" smtClean="0"/>
                  <a:t>a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,…. </a:t>
                </a:r>
                <a:r>
                  <a:rPr lang="en-US" i="1" dirty="0" err="1" smtClean="0"/>
                  <a:t>a</a:t>
                </a:r>
                <a:r>
                  <a:rPr lang="en-US" i="1" baseline="-25000" dirty="0" err="1" smtClean="0"/>
                  <a:t>k</a:t>
                </a:r>
                <a:r>
                  <a:rPr lang="en-US" dirty="0" smtClean="0"/>
                  <a:t> are nonnegative integers less than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, and </a:t>
                </a:r>
                <a:r>
                  <a:rPr lang="en-US" i="1" dirty="0" err="1" smtClean="0"/>
                  <a:t>a</a:t>
                </a:r>
                <a:r>
                  <a:rPr lang="en-US" i="1" baseline="-25000" dirty="0" err="1" smtClean="0"/>
                  <a:t>k</a:t>
                </a:r>
                <a:r>
                  <a:rPr lang="en-US" i="1" dirty="0" smtClean="0"/>
                  <a:t>≠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. The </a:t>
                </a:r>
                <a:r>
                  <a:rPr lang="en-US" i="1" dirty="0" err="1" smtClean="0"/>
                  <a:t>a</a:t>
                </a:r>
                <a:r>
                  <a:rPr lang="en-US" i="1" baseline="-25000" dirty="0" err="1" smtClean="0"/>
                  <a:t>j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,…,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are called the base-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digits of the representation.</a:t>
                </a:r>
              </a:p>
              <a:p>
                <a:pPr>
                  <a:buNone/>
                </a:pPr>
                <a:r>
                  <a:rPr lang="en-US" dirty="0" smtClean="0"/>
                  <a:t>  (We will prove this using mathematical induction in Section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5.1</a:t>
                </a:r>
                <a:r>
                  <a:rPr lang="en-US" dirty="0" smtClean="0"/>
                  <a:t>.)</a:t>
                </a:r>
              </a:p>
              <a:p>
                <a:r>
                  <a:rPr lang="en-US" dirty="0" smtClean="0"/>
                  <a:t>The representation of n given in Theorem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is called the </a:t>
                </a:r>
                <a:r>
                  <a:rPr lang="en-US" i="1" dirty="0" smtClean="0"/>
                  <a:t>base b expansion of n</a:t>
                </a:r>
                <a:r>
                  <a:rPr lang="en-US" dirty="0" smtClean="0"/>
                  <a:t> and is denoted by (</a:t>
                </a:r>
                <a:r>
                  <a:rPr lang="en-US" i="1" dirty="0" smtClean="0"/>
                  <a:t>a</a:t>
                </a:r>
                <a:r>
                  <a:rPr lang="en-US" i="1" baseline="-25000" dirty="0" smtClean="0"/>
                  <a:t>k</a:t>
                </a:r>
                <a:r>
                  <a:rPr lang="en-US" i="1" dirty="0" smtClean="0"/>
                  <a:t>a</a:t>
                </a:r>
                <a:r>
                  <a:rPr lang="en-US" i="1" baseline="-25000" dirty="0" smtClean="0"/>
                  <a:t>k</a:t>
                </a:r>
                <a:r>
                  <a:rPr lang="en-US" baseline="-25000" dirty="0" smtClean="0"/>
                  <a:t>-1</a:t>
                </a:r>
                <a:r>
                  <a:rPr lang="en-US" dirty="0" smtClean="0"/>
                  <a:t>….</a:t>
                </a:r>
                <a:r>
                  <a:rPr lang="en-US" i="1" dirty="0" smtClean="0"/>
                  <a:t>a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 smtClean="0"/>
                  <a:t>a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)</a:t>
                </a:r>
                <a:r>
                  <a:rPr lang="en-US" i="1" baseline="-25000" dirty="0" smtClean="0"/>
                  <a:t>b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 We usually omit the  subscript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10</a:t>
                </a:r>
                <a:r>
                  <a:rPr lang="en-US" dirty="0" smtClean="0"/>
                  <a:t> for base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10</a:t>
                </a:r>
                <a:r>
                  <a:rPr lang="en-US" dirty="0" smtClean="0"/>
                  <a:t> expansions.</a:t>
                </a:r>
              </a:p>
              <a:p>
                <a:pPr>
                  <a:buNone/>
                </a:pPr>
                <a:r>
                  <a:rPr lang="en-US" dirty="0" smtClean="0"/>
                  <a:t> </a:t>
                </a:r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941" r="-115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2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Expansions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lv-LV" dirty="0" smtClean="0"/>
              <a:t>C</a:t>
            </a:r>
            <a:r>
              <a:rPr lang="en-US" dirty="0" err="1" smtClean="0"/>
              <a:t>omputers</a:t>
            </a:r>
            <a:r>
              <a:rPr lang="en-US" dirty="0" smtClean="0"/>
              <a:t> represent integers and do arithmetic with binary  (base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</a:t>
            </a:r>
            <a:r>
              <a:rPr lang="lv-LV" dirty="0" smtClean="0"/>
              <a:t> </a:t>
            </a:r>
            <a:r>
              <a:rPr lang="en-US" dirty="0" smtClean="0"/>
              <a:t>expansions of integers. In these expansions, only digits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and 1</a:t>
            </a:r>
            <a:r>
              <a:rPr lang="lv-LV" dirty="0" smtClean="0">
                <a:latin typeface="Cambria Math" pitchFamily="18" charset="0"/>
                <a:ea typeface="Cambria Math" pitchFamily="18" charset="0"/>
              </a:rPr>
              <a:t> are used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What is the decimal expansion of  the integer that has 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1 0101 1111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as its binary expansion?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1 0101 1111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1</a:t>
            </a:r>
            <a:r>
              <a:rPr lang="en-US" dirty="0" smtClean="0">
                <a:latin typeface="Cambria Math"/>
                <a:ea typeface="Cambria Math"/>
              </a:rPr>
              <a:t>∙2</a:t>
            </a:r>
            <a:r>
              <a:rPr lang="en-US" baseline="30000" dirty="0" smtClean="0">
                <a:latin typeface="Cambria Math"/>
                <a:ea typeface="Cambria Math"/>
              </a:rPr>
              <a:t>8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/>
                <a:ea typeface="Cambria Math"/>
              </a:rPr>
              <a:t>∙2</a:t>
            </a:r>
            <a:r>
              <a:rPr lang="en-US" baseline="30000" dirty="0" smtClean="0">
                <a:latin typeface="Cambria Math"/>
                <a:ea typeface="Cambria Math"/>
              </a:rPr>
              <a:t>7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∙2</a:t>
            </a:r>
            <a:r>
              <a:rPr lang="en-US" baseline="30000" dirty="0" smtClean="0">
                <a:latin typeface="Cambria Math"/>
                <a:ea typeface="Cambria Math"/>
              </a:rPr>
              <a:t>6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/>
                <a:ea typeface="Cambria Math"/>
              </a:rPr>
              <a:t>∙2</a:t>
            </a:r>
            <a:r>
              <a:rPr lang="en-US" baseline="30000" dirty="0" smtClean="0">
                <a:latin typeface="Cambria Math"/>
                <a:ea typeface="Cambria Math"/>
              </a:rPr>
              <a:t>5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∙2</a:t>
            </a:r>
            <a:r>
              <a:rPr lang="en-US" baseline="30000" dirty="0" smtClean="0">
                <a:latin typeface="Cambria Math"/>
                <a:ea typeface="Cambria Math"/>
              </a:rPr>
              <a:t>4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∙2</a:t>
            </a:r>
            <a:r>
              <a:rPr lang="en-US" baseline="30000" dirty="0" smtClean="0">
                <a:latin typeface="Cambria Math"/>
                <a:ea typeface="Cambria Math"/>
              </a:rPr>
              <a:t>3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∙2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∙2</a:t>
            </a:r>
            <a:r>
              <a:rPr lang="en-US" baseline="30000" dirty="0" smtClean="0">
                <a:latin typeface="Cambria Math"/>
                <a:ea typeface="Cambria Math"/>
              </a:rPr>
              <a:t>1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∙2</a:t>
            </a:r>
            <a:r>
              <a:rPr lang="en-US" baseline="30000" dirty="0" smtClean="0">
                <a:latin typeface="Cambria Math"/>
                <a:ea typeface="Cambria Math"/>
              </a:rPr>
              <a:t>0 </a:t>
            </a:r>
            <a:r>
              <a:rPr lang="en-US" dirty="0" smtClean="0">
                <a:latin typeface="Cambria Math"/>
                <a:ea typeface="Cambria Math"/>
              </a:rPr>
              <a:t> =351.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What is the decimal expansion of  the integer that has 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11011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as its binary expansion?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11011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1 </a:t>
            </a:r>
            <a:r>
              <a:rPr lang="en-US" dirty="0" smtClean="0">
                <a:latin typeface="Cambria Math"/>
                <a:ea typeface="Cambria Math"/>
              </a:rPr>
              <a:t>∙2</a:t>
            </a:r>
            <a:r>
              <a:rPr lang="en-US" baseline="30000" dirty="0" smtClean="0">
                <a:latin typeface="Cambria Math"/>
                <a:ea typeface="Cambria Math"/>
              </a:rPr>
              <a:t>4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∙2</a:t>
            </a:r>
            <a:r>
              <a:rPr lang="en-US" baseline="30000" dirty="0" smtClean="0">
                <a:latin typeface="Cambria Math"/>
                <a:ea typeface="Cambria Math"/>
              </a:rPr>
              <a:t>3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/>
                <a:ea typeface="Cambria Math"/>
              </a:rPr>
              <a:t>∙2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∙2</a:t>
            </a:r>
            <a:r>
              <a:rPr lang="en-US" baseline="30000" dirty="0" smtClean="0">
                <a:latin typeface="Cambria Math"/>
                <a:ea typeface="Cambria Math"/>
              </a:rPr>
              <a:t>1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∙2</a:t>
            </a:r>
            <a:r>
              <a:rPr lang="en-US" baseline="30000" dirty="0" smtClean="0">
                <a:latin typeface="Cambria Math"/>
                <a:ea typeface="Cambria Math"/>
              </a:rPr>
              <a:t>0 </a:t>
            </a:r>
            <a:r>
              <a:rPr lang="en-US" dirty="0" smtClean="0">
                <a:latin typeface="Cambria Math"/>
                <a:ea typeface="Cambria Math"/>
              </a:rPr>
              <a:t> =27.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6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Octal Expansions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octal expansion (base 8) uses the digits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0,1,2,3,4,5,6,7</a:t>
            </a:r>
            <a:r>
              <a:rPr lang="en-US" dirty="0" smtClean="0"/>
              <a:t>}.</a:t>
            </a:r>
          </a:p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What is the decimal expansion of the number with octal expansion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7016</a:t>
            </a:r>
            <a:r>
              <a:rPr lang="en-US" dirty="0" smtClean="0"/>
              <a:t>)</a:t>
            </a:r>
            <a:r>
              <a:rPr lang="en-US" baseline="-25000" dirty="0" smtClean="0"/>
              <a:t>8 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>
                <a:latin typeface="Cambria Math"/>
                <a:ea typeface="Cambria Math"/>
              </a:rPr>
              <a:t>∙8</a:t>
            </a:r>
            <a:r>
              <a:rPr lang="en-US" baseline="30000" dirty="0" smtClean="0">
                <a:latin typeface="Cambria Math"/>
                <a:ea typeface="Cambria Math"/>
              </a:rPr>
              <a:t>3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/>
                <a:ea typeface="Cambria Math"/>
              </a:rPr>
              <a:t>∙8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∙8</a:t>
            </a:r>
            <a:r>
              <a:rPr lang="en-US" baseline="30000" dirty="0" smtClean="0">
                <a:latin typeface="Cambria Math"/>
                <a:ea typeface="Cambria Math"/>
              </a:rPr>
              <a:t>1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∙8</a:t>
            </a:r>
            <a:r>
              <a:rPr lang="en-US" baseline="30000" dirty="0" smtClean="0">
                <a:latin typeface="Cambria Math"/>
                <a:ea typeface="Cambria Math"/>
              </a:rPr>
              <a:t>0 </a:t>
            </a:r>
            <a:r>
              <a:rPr lang="en-US" dirty="0" smtClean="0">
                <a:latin typeface="Cambria Math"/>
                <a:ea typeface="Cambria Math"/>
              </a:rPr>
              <a:t> =3598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ea typeface="Cambria Math"/>
              </a:rPr>
              <a:t>Example</a:t>
            </a:r>
            <a:r>
              <a:rPr lang="en-US" dirty="0" smtClean="0">
                <a:latin typeface="Cambria Math"/>
                <a:ea typeface="Cambria Math"/>
              </a:rPr>
              <a:t>: </a:t>
            </a:r>
            <a:r>
              <a:rPr lang="en-US" dirty="0" smtClean="0"/>
              <a:t>What is the decimal expansion of the number with octal expansion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dirty="0" smtClean="0"/>
              <a:t>)</a:t>
            </a:r>
            <a:r>
              <a:rPr lang="en-US" baseline="-25000" dirty="0" smtClean="0"/>
              <a:t>8 </a:t>
            </a:r>
            <a:r>
              <a:rPr lang="en-US" dirty="0" smtClean="0"/>
              <a:t>?</a:t>
            </a: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∙8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∙8</a:t>
            </a:r>
            <a:r>
              <a:rPr lang="en-US" baseline="30000" dirty="0" smtClean="0">
                <a:latin typeface="Cambria Math"/>
                <a:ea typeface="Cambria Math"/>
              </a:rPr>
              <a:t>1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∙8</a:t>
            </a:r>
            <a:r>
              <a:rPr lang="en-US" baseline="30000" dirty="0" smtClean="0">
                <a:latin typeface="Cambria Math"/>
                <a:ea typeface="Cambria Math"/>
              </a:rPr>
              <a:t>0 </a:t>
            </a:r>
            <a:r>
              <a:rPr lang="en-US" dirty="0" smtClean="0">
                <a:latin typeface="Cambria Math"/>
                <a:ea typeface="Cambria Math"/>
              </a:rPr>
              <a:t> = 64 + 8 + 1 = 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Hexadecimal Expansions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The hexadecimal expansion needs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 smtClean="0"/>
              <a:t> digits, but our decimal system provides only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. So letters are used for the additional symbols.  The hexadecimal system uses the digits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0,1,2,3,4,5,6,7,8,9</a:t>
            </a:r>
            <a:r>
              <a:rPr lang="en-US" dirty="0" smtClean="0"/>
              <a:t>,A,B,C,D,E,F}. The letters A through F represent the decimal numbers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 through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What is the decimal expansion of the number with hexadecimal expansion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2AE0B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baseline="-25000" dirty="0" smtClean="0"/>
              <a:t> 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2</a:t>
            </a:r>
            <a:r>
              <a:rPr lang="en-US" dirty="0" smtClean="0">
                <a:latin typeface="Cambria Math"/>
                <a:ea typeface="Cambria Math"/>
              </a:rPr>
              <a:t>∙16</a:t>
            </a:r>
            <a:r>
              <a:rPr lang="en-US" baseline="30000" dirty="0" smtClean="0">
                <a:latin typeface="Cambria Math"/>
                <a:ea typeface="Cambria Math"/>
              </a:rPr>
              <a:t>4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>
                <a:latin typeface="Cambria Math"/>
                <a:ea typeface="Cambria Math"/>
              </a:rPr>
              <a:t>∙16</a:t>
            </a:r>
            <a:r>
              <a:rPr lang="en-US" baseline="30000" dirty="0" smtClean="0">
                <a:latin typeface="Cambria Math"/>
                <a:ea typeface="Cambria Math"/>
              </a:rPr>
              <a:t>3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 smtClean="0">
                <a:latin typeface="Cambria Math"/>
                <a:ea typeface="Cambria Math"/>
              </a:rPr>
              <a:t>∙16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/>
                <a:ea typeface="Cambria Math"/>
              </a:rPr>
              <a:t>∙16</a:t>
            </a:r>
            <a:r>
              <a:rPr lang="en-US" baseline="30000" dirty="0" smtClean="0">
                <a:latin typeface="Cambria Math"/>
                <a:ea typeface="Cambria Math"/>
              </a:rPr>
              <a:t>1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latin typeface="Cambria Math"/>
                <a:ea typeface="Cambria Math"/>
              </a:rPr>
              <a:t>∙16</a:t>
            </a:r>
            <a:r>
              <a:rPr lang="en-US" baseline="30000" dirty="0" smtClean="0">
                <a:latin typeface="Cambria Math"/>
                <a:ea typeface="Cambria Math"/>
              </a:rPr>
              <a:t>0 </a:t>
            </a:r>
            <a:r>
              <a:rPr lang="en-US" dirty="0" smtClean="0">
                <a:latin typeface="Cambria Math"/>
                <a:ea typeface="Cambria Math"/>
              </a:rPr>
              <a:t> =175627</a:t>
            </a:r>
            <a:r>
              <a:rPr lang="lv-LV" dirty="0" smtClean="0">
                <a:latin typeface="Cambria Math"/>
                <a:ea typeface="Cambria Math"/>
              </a:rPr>
              <a:t>  (</a:t>
            </a: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What is the decimal expansion of the number with hexadecimal expansion (E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baseline="-25000" dirty="0" smtClean="0"/>
              <a:t> 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14</a:t>
            </a:r>
            <a:r>
              <a:rPr lang="en-US" dirty="0" smtClean="0">
                <a:latin typeface="Cambria Math"/>
                <a:ea typeface="Cambria Math"/>
              </a:rPr>
              <a:t>∙16</a:t>
            </a:r>
            <a:r>
              <a:rPr lang="en-US" baseline="30000" dirty="0" smtClean="0">
                <a:latin typeface="Cambria Math"/>
                <a:ea typeface="Cambria Math"/>
              </a:rPr>
              <a:t>1 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∙16</a:t>
            </a:r>
            <a:r>
              <a:rPr lang="en-US" baseline="30000" dirty="0" smtClean="0">
                <a:latin typeface="Cambria Math"/>
                <a:ea typeface="Cambria Math"/>
              </a:rPr>
              <a:t>0 </a:t>
            </a:r>
            <a:r>
              <a:rPr lang="en-US" dirty="0" smtClean="0">
                <a:latin typeface="Cambria Math"/>
                <a:ea typeface="Cambria Math"/>
              </a:rPr>
              <a:t> = 224 + 5 = 229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3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To construct the base </a:t>
            </a:r>
            <a:r>
              <a:rPr lang="en-US" i="1" dirty="0" smtClean="0"/>
              <a:t>b</a:t>
            </a:r>
            <a:r>
              <a:rPr lang="en-US" dirty="0" smtClean="0"/>
              <a:t> expansion of an integer </a:t>
            </a:r>
            <a:r>
              <a:rPr lang="en-US" i="1" dirty="0" smtClean="0"/>
              <a:t>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Divide </a:t>
            </a:r>
            <a:r>
              <a:rPr lang="en-US" i="1" dirty="0" smtClean="0"/>
              <a:t>n</a:t>
            </a:r>
            <a:r>
              <a:rPr lang="en-US" dirty="0" smtClean="0"/>
              <a:t> by </a:t>
            </a:r>
            <a:r>
              <a:rPr lang="en-US" i="1" dirty="0" smtClean="0"/>
              <a:t>b</a:t>
            </a:r>
            <a:r>
              <a:rPr lang="en-US" dirty="0" smtClean="0"/>
              <a:t> to obtain a quotient and remainder.</a:t>
            </a:r>
          </a:p>
          <a:p>
            <a:pPr lvl="2">
              <a:buNone/>
            </a:pP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bq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+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dirty="0" smtClean="0">
                <a:latin typeface="Cambria Math"/>
                <a:ea typeface="Cambria Math"/>
              </a:rPr>
              <a:t> ≤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b</a:t>
            </a:r>
          </a:p>
          <a:p>
            <a:pPr lvl="1"/>
            <a:r>
              <a:rPr lang="en-US" dirty="0" smtClean="0">
                <a:ea typeface="Cambria Math" pitchFamily="18" charset="0"/>
              </a:rPr>
              <a:t>The remainder,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 smtClean="0">
                <a:ea typeface="Cambria Math" pitchFamily="18" charset="0"/>
              </a:rPr>
              <a:t>is the rightmost digit in the base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 expansion of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. Next, divide </a:t>
            </a:r>
            <a:r>
              <a:rPr lang="en-US" i="1" dirty="0" smtClean="0">
                <a:ea typeface="Cambria Math" pitchFamily="18" charset="0"/>
              </a:rPr>
              <a:t>q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 by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.</a:t>
            </a:r>
          </a:p>
          <a:p>
            <a:pPr lvl="2">
              <a:buNone/>
            </a:pPr>
            <a:r>
              <a:rPr lang="en-US" i="1" dirty="0" smtClean="0"/>
              <a:t>q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= </a:t>
            </a:r>
            <a:r>
              <a:rPr lang="en-US" i="1" dirty="0" smtClean="0"/>
              <a:t>bq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+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dirty="0" smtClean="0">
                <a:latin typeface="Cambria Math"/>
                <a:ea typeface="Cambria Math"/>
              </a:rPr>
              <a:t> ≤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b</a:t>
            </a:r>
          </a:p>
          <a:p>
            <a:pPr lvl="1"/>
            <a:r>
              <a:rPr lang="en-US" dirty="0" smtClean="0"/>
              <a:t>The remainder,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is the second digit from the right in the base </a:t>
            </a:r>
            <a:r>
              <a:rPr lang="en-US" i="1" dirty="0" smtClean="0"/>
              <a:t>b</a:t>
            </a:r>
            <a:r>
              <a:rPr lang="en-US" dirty="0" smtClean="0"/>
              <a:t> expansion of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Continue by successively dividing the quotients by </a:t>
            </a:r>
            <a:r>
              <a:rPr lang="en-US" i="1" dirty="0" smtClean="0"/>
              <a:t>b</a:t>
            </a:r>
            <a:r>
              <a:rPr lang="en-US" dirty="0" smtClean="0"/>
              <a:t>, obtaining the additional base </a:t>
            </a:r>
            <a:r>
              <a:rPr lang="en-US" i="1" dirty="0" smtClean="0"/>
              <a:t>b</a:t>
            </a:r>
            <a:r>
              <a:rPr lang="en-US" dirty="0" smtClean="0"/>
              <a:t> digits as the remainder. The process terminates when the quotient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</a:t>
            </a:r>
          </a:p>
          <a:p>
            <a:pPr lvl="1"/>
            <a:endParaRPr lang="en-US" dirty="0">
              <a:ea typeface="Cambria Math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77200" y="609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1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Algorithm: Constructing Base </a:t>
            </a:r>
            <a:r>
              <a:rPr lang="en-US" sz="3600" i="1" dirty="0"/>
              <a:t>b</a:t>
            </a:r>
            <a:r>
              <a:rPr lang="en-US" sz="3600" dirty="0"/>
              <a:t>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i="1" dirty="0" smtClean="0"/>
              <a:t> q </a:t>
            </a:r>
            <a:r>
              <a:rPr lang="en-US" dirty="0" smtClean="0"/>
              <a:t>represents the quotient obtained by successive divisions by </a:t>
            </a:r>
            <a:r>
              <a:rPr lang="en-US" i="1" dirty="0" smtClean="0"/>
              <a:t>b</a:t>
            </a:r>
            <a:r>
              <a:rPr lang="en-US" dirty="0" smtClean="0"/>
              <a:t>, starting with </a:t>
            </a:r>
            <a:r>
              <a:rPr lang="en-US" i="1" dirty="0" smtClean="0"/>
              <a:t>q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digits in the base </a:t>
            </a:r>
            <a:r>
              <a:rPr lang="en-US" i="1" dirty="0" smtClean="0"/>
              <a:t>b </a:t>
            </a:r>
            <a:r>
              <a:rPr lang="en-US" dirty="0" smtClean="0"/>
              <a:t>expansion are the remainders of the division given by</a:t>
            </a:r>
            <a:r>
              <a:rPr lang="en-US" i="1" dirty="0" smtClean="0"/>
              <a:t> q</a:t>
            </a:r>
            <a:r>
              <a:rPr lang="en-US" dirty="0" smtClean="0"/>
              <a:t> </a:t>
            </a:r>
            <a:r>
              <a:rPr lang="en-US" b="1" dirty="0" smtClean="0"/>
              <a:t>mod</a:t>
            </a:r>
            <a:r>
              <a:rPr lang="en-US" dirty="0" smtClean="0"/>
              <a:t> </a:t>
            </a:r>
            <a:r>
              <a:rPr lang="en-US" i="1" dirty="0" smtClean="0"/>
              <a:t>b.</a:t>
            </a:r>
          </a:p>
          <a:p>
            <a:r>
              <a:rPr lang="en-US" dirty="0" smtClean="0"/>
              <a:t>The algorithm terminates when </a:t>
            </a:r>
            <a:r>
              <a:rPr lang="en-US" i="1" dirty="0" smtClean="0"/>
              <a:t>q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is reached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00400" y="1905000"/>
            <a:ext cx="64008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0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lang="en-US" sz="2600" dirty="0"/>
              <a:t> </a:t>
            </a:r>
            <a:r>
              <a:rPr lang="en-US" sz="2600" i="1" dirty="0"/>
              <a:t>base b expansion</a:t>
            </a:r>
            <a:r>
              <a:rPr lang="en-US" sz="2600" dirty="0"/>
              <a:t>(</a:t>
            </a:r>
            <a:r>
              <a:rPr lang="en-US" sz="2600" i="1" dirty="0"/>
              <a:t>n, b</a:t>
            </a:r>
            <a:r>
              <a:rPr lang="en-US" sz="2600" dirty="0"/>
              <a:t>: positive integers with </a:t>
            </a:r>
            <a:r>
              <a:rPr lang="en-US" sz="2600" i="1" dirty="0"/>
              <a:t>b</a:t>
            </a:r>
            <a:r>
              <a:rPr lang="en-US" sz="2600" dirty="0"/>
              <a:t> &gt;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 err="1"/>
              <a:t>q</a:t>
            </a:r>
            <a:r>
              <a:rPr lang="en-US" sz="2600" dirty="0"/>
              <a:t> := </a:t>
            </a:r>
            <a:r>
              <a:rPr lang="en-US" sz="2600" i="1" dirty="0">
                <a:ea typeface="Cambria Math" pitchFamily="18" charset="0"/>
              </a:rPr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>
                <a:ea typeface="Cambria Math" pitchFamily="18" charset="0"/>
              </a:rPr>
              <a:t>k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  <a:endParaRPr lang="en-US" sz="2600" i="1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while</a:t>
            </a:r>
            <a:r>
              <a:rPr lang="en-US" sz="2600" dirty="0"/>
              <a:t> (</a:t>
            </a:r>
            <a:r>
              <a:rPr lang="en-US" sz="2600" i="1" dirty="0"/>
              <a:t>q</a:t>
            </a:r>
            <a:r>
              <a:rPr lang="en-US" sz="2600" dirty="0"/>
              <a:t> ≠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)</a:t>
            </a:r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k</a:t>
            </a:r>
            <a:r>
              <a:rPr lang="en-US" sz="2600" dirty="0"/>
              <a:t> := </a:t>
            </a:r>
            <a:r>
              <a:rPr lang="en-US" sz="2600" i="1" dirty="0"/>
              <a:t>q</a:t>
            </a:r>
            <a:r>
              <a:rPr lang="en-US" sz="2600" dirty="0"/>
              <a:t> </a:t>
            </a:r>
            <a:r>
              <a:rPr lang="en-US" sz="2600" b="1" dirty="0"/>
              <a:t>mod</a:t>
            </a:r>
            <a:r>
              <a:rPr lang="en-US" sz="2600" dirty="0"/>
              <a:t> </a:t>
            </a:r>
            <a:r>
              <a:rPr lang="en-US" sz="2600" i="1" dirty="0"/>
              <a:t>b</a:t>
            </a:r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/>
              <a:t>q</a:t>
            </a:r>
            <a:r>
              <a:rPr lang="en-US" sz="2600" dirty="0"/>
              <a:t> := </a:t>
            </a:r>
            <a:r>
              <a:rPr lang="en-US" sz="2600" i="1" dirty="0"/>
              <a:t>q</a:t>
            </a:r>
            <a:r>
              <a:rPr lang="en-US" sz="2600" dirty="0"/>
              <a:t> </a:t>
            </a:r>
            <a:r>
              <a:rPr lang="en-US" sz="2600" b="1" dirty="0"/>
              <a:t>div</a:t>
            </a:r>
            <a:r>
              <a:rPr lang="en-US" sz="2600" dirty="0"/>
              <a:t> </a:t>
            </a:r>
            <a:r>
              <a:rPr lang="en-US" sz="2600" i="1" dirty="0"/>
              <a:t>b</a:t>
            </a:r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/>
              <a:t>k</a:t>
            </a:r>
            <a:r>
              <a:rPr lang="en-US" sz="2600" dirty="0"/>
              <a:t> := </a:t>
            </a:r>
            <a:r>
              <a:rPr lang="en-US" sz="2600" i="1" dirty="0"/>
              <a:t>k</a:t>
            </a:r>
            <a:r>
              <a:rPr lang="en-US" sz="2600" dirty="0"/>
              <a:t> +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</a:t>
            </a:r>
            <a:r>
              <a:rPr lang="en-US" sz="2600" b="1" dirty="0" err="1"/>
              <a:t>eturn</a:t>
            </a:r>
            <a:r>
              <a:rPr lang="en-US" sz="2600" dirty="0"/>
              <a:t>(</a:t>
            </a:r>
            <a:r>
              <a:rPr lang="en-US" sz="2600" i="1" dirty="0"/>
              <a:t>a</a:t>
            </a:r>
            <a:r>
              <a:rPr lang="en-US" sz="2600" i="1" baseline="-25000" dirty="0"/>
              <a:t>k-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 ,…, a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,a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){(</a:t>
            </a:r>
            <a:r>
              <a:rPr lang="en-US" sz="2600" i="1" dirty="0"/>
              <a:t>a</a:t>
            </a:r>
            <a:r>
              <a:rPr lang="en-US" sz="2600" i="1" baseline="-25000" dirty="0"/>
              <a:t>k-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 … a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a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)</a:t>
            </a:r>
            <a:r>
              <a:rPr lang="en-US" sz="2600" i="1" baseline="-25000" dirty="0"/>
              <a:t>b</a:t>
            </a:r>
            <a:r>
              <a:rPr lang="en-US" sz="2600" dirty="0"/>
              <a:t> is base </a:t>
            </a:r>
            <a:r>
              <a:rPr lang="en-US" sz="2600" i="1" dirty="0"/>
              <a:t>b </a:t>
            </a:r>
            <a:r>
              <a:rPr lang="en-US" sz="2600" dirty="0"/>
              <a:t>expansion of </a:t>
            </a:r>
            <a:r>
              <a:rPr lang="en-US" sz="2600" i="1" dirty="0"/>
              <a:t>n</a:t>
            </a:r>
            <a:r>
              <a:rPr lang="en-US" sz="2600" dirty="0"/>
              <a:t>}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87008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n = b^{a_{k-1}\cdot2 ^{k-1} + \dots + a_1 \cdot 2 + a_0} = b^{a_{k-1}\cdot 2^{k-1}} \cdots b^{a_1 \cdot 2 } \cdot b^{a_0}.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^j}$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^k}$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^{k-1}}$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^j}$&#10;\end{document}"/>
  <p:tag name="IGUANATEXSIZE" val="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1722</Words>
  <Application>Microsoft Office PowerPoint</Application>
  <PresentationFormat>Widescreen</PresentationFormat>
  <Paragraphs>248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Integer Representations and Algorithms</vt:lpstr>
      <vt:lpstr>Section Summary</vt:lpstr>
      <vt:lpstr>Representations of Integers</vt:lpstr>
      <vt:lpstr>Base b Representations</vt:lpstr>
      <vt:lpstr>Binary Expansions</vt:lpstr>
      <vt:lpstr>Octal Expansions</vt:lpstr>
      <vt:lpstr>Hexadecimal Expansions</vt:lpstr>
      <vt:lpstr>Base Conversion</vt:lpstr>
      <vt:lpstr>Algorithm: Constructing Base b Expansions</vt:lpstr>
      <vt:lpstr>Base Conversion</vt:lpstr>
      <vt:lpstr>Demo: Convert Decimal to Binary</vt:lpstr>
      <vt:lpstr>Comparison of Hexadecimal, Octal, and Binary Representations</vt:lpstr>
      <vt:lpstr>Conversion Between Binary, Octal, and Hexadecimal Expansions</vt:lpstr>
      <vt:lpstr>Binary Addition of Integers</vt:lpstr>
      <vt:lpstr>Binary Multiplication of Integers</vt:lpstr>
      <vt:lpstr>Binary Fractions</vt:lpstr>
      <vt:lpstr>Subtraction (and binary fractions)</vt:lpstr>
      <vt:lpstr>PowerPoint Presentation</vt:lpstr>
      <vt:lpstr>Computing 1/10</vt:lpstr>
      <vt:lpstr>Binary Modular Exponentiation</vt:lpstr>
      <vt:lpstr>Binary Modular Exponentiation Algorithm</vt:lpstr>
      <vt:lpstr>Socrative Quiz 6B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89</cp:revision>
  <dcterms:created xsi:type="dcterms:W3CDTF">2021-01-03T18:25:44Z</dcterms:created>
  <dcterms:modified xsi:type="dcterms:W3CDTF">2021-02-10T01:37:17Z</dcterms:modified>
</cp:coreProperties>
</file>