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891" r:id="rId2"/>
    <p:sldId id="892" r:id="rId3"/>
    <p:sldId id="893" r:id="rId4"/>
    <p:sldId id="894" r:id="rId5"/>
    <p:sldId id="895" r:id="rId6"/>
    <p:sldId id="896" r:id="rId7"/>
    <p:sldId id="913" r:id="rId8"/>
    <p:sldId id="897" r:id="rId9"/>
    <p:sldId id="898" r:id="rId10"/>
    <p:sldId id="899" r:id="rId11"/>
    <p:sldId id="900" r:id="rId12"/>
    <p:sldId id="901" r:id="rId13"/>
    <p:sldId id="902" r:id="rId14"/>
    <p:sldId id="903" r:id="rId15"/>
    <p:sldId id="909" r:id="rId16"/>
    <p:sldId id="907" r:id="rId17"/>
    <p:sldId id="910" r:id="rId18"/>
    <p:sldId id="908" r:id="rId19"/>
    <p:sldId id="912" r:id="rId20"/>
    <p:sldId id="911" r:id="rId21"/>
    <p:sldId id="914" r:id="rId2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Uniqueness can be proven indepedently.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2246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certain things whose number is unknown. If we count them by threes, we have two left over; by fives, we have three left over; and by sevens, two are left over. How many things are there?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01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0109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http://www.sharetechnote.com/html/Handbook_IP_Network_SecurityKey_DH.html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75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(</a:t>
            </a:r>
            <a:r>
              <a:rPr lang="en-US" i="1" dirty="0" smtClean="0"/>
              <a:t>The Chinese Remainder Theorem</a:t>
            </a:r>
            <a:r>
              <a:rPr lang="en-US" dirty="0" smtClean="0"/>
              <a:t>) Let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m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/>
              <a:t> be </a:t>
            </a:r>
            <a:r>
              <a:rPr lang="en-US" dirty="0" err="1" smtClean="0"/>
              <a:t>pairwise</a:t>
            </a:r>
            <a:r>
              <a:rPr lang="en-US" dirty="0" smtClean="0"/>
              <a:t> relatively prime positive integers greater than one and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</a:t>
            </a:r>
            <a:r>
              <a:rPr lang="en-US" i="1" dirty="0" smtClean="0"/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 arbitrary integers. Then the system</a:t>
            </a:r>
          </a:p>
          <a:p>
            <a:pPr lvl="1">
              <a:buNone/>
            </a:pP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( mod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( mod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∙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∙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( mod </a:t>
            </a:r>
            <a:r>
              <a:rPr lang="en-US" i="1" dirty="0" err="1" smtClean="0"/>
              <a:t>m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has a unique solution  modulo </a:t>
            </a:r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 ∙ ∙ </a:t>
            </a:r>
            <a:r>
              <a:rPr lang="en-US" i="1" dirty="0" err="1" smtClean="0"/>
              <a:t>m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(That is, there is a solution x with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&lt;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 and all other solutions are congruent modulo 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 to this solution.)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</a:t>
            </a:r>
          </a:p>
          <a:p>
            <a:r>
              <a:rPr lang="en-US" b="1" dirty="0" smtClean="0"/>
              <a:t>Proof</a:t>
            </a:r>
            <a:r>
              <a:rPr lang="en-US" dirty="0" smtClean="0"/>
              <a:t>: We’ll  show that a solution exists by describing a way to construct the solution. Showing that the solution is unique modulo </a:t>
            </a:r>
            <a:r>
              <a:rPr lang="en-US" i="1" dirty="0" smtClean="0"/>
              <a:t>m</a:t>
            </a:r>
            <a:r>
              <a:rPr lang="en-US" dirty="0" smtClean="0"/>
              <a:t> is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73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To construct a solution first let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i="1" dirty="0" smtClean="0"/>
              <a:t>=m/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i="1" baseline="-25000" dirty="0" smtClean="0">
                <a:ea typeface="Cambria Math" pitchFamily="18" charset="0"/>
              </a:rPr>
              <a:t>     </a:t>
            </a:r>
            <a:r>
              <a:rPr lang="en-US" sz="1800" dirty="0" smtClean="0"/>
              <a:t>for </a:t>
            </a:r>
            <a:r>
              <a:rPr lang="en-US" sz="1800" i="1" dirty="0" smtClean="0"/>
              <a:t>k</a:t>
            </a:r>
            <a:r>
              <a:rPr lang="en-US" sz="1800" dirty="0" smtClean="0"/>
              <a:t>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sz="1800" i="1" dirty="0" smtClean="0"/>
              <a:t>n</a:t>
            </a:r>
            <a:r>
              <a:rPr lang="en-US" sz="1800" dirty="0" smtClean="0"/>
              <a:t> and </a:t>
            </a:r>
            <a:r>
              <a:rPr lang="en-US" sz="1800" i="1" dirty="0" smtClean="0"/>
              <a:t> m</a:t>
            </a:r>
            <a:r>
              <a:rPr lang="en-US" sz="1800" dirty="0" smtClean="0"/>
              <a:t> =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>
                <a:latin typeface="Cambria Math"/>
                <a:ea typeface="Cambria Math"/>
              </a:rPr>
              <a:t> ∙ ∙ ∙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Since  </a:t>
            </a:r>
            <a:r>
              <a:rPr lang="en-US" sz="1800" dirty="0" err="1" smtClean="0"/>
              <a:t>gcd</a:t>
            </a:r>
            <a:r>
              <a:rPr lang="en-US" sz="1800" dirty="0" smtClean="0"/>
              <a:t>(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i="1" baseline="-25000" dirty="0" smtClean="0">
                <a:ea typeface="Cambria Math" pitchFamily="18" charset="0"/>
              </a:rPr>
              <a:t> </a:t>
            </a:r>
            <a:r>
              <a:rPr lang="en-US" sz="1800" dirty="0" smtClean="0">
                <a:ea typeface="Cambria Math" pitchFamily="18" charset="0"/>
              </a:rPr>
              <a:t>,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 </a:t>
            </a:r>
            <a:r>
              <a:rPr lang="en-US" sz="1800" dirty="0" smtClean="0">
                <a:ea typeface="Cambria Math" pitchFamily="18" charset="0"/>
              </a:rPr>
              <a:t>)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1, by Theorem 1,  </a:t>
            </a:r>
            <a:r>
              <a:rPr lang="en-US" sz="1800" dirty="0" smtClean="0"/>
              <a:t>there is an integer 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i="1" baseline="-25000" dirty="0" smtClean="0">
                <a:ea typeface="Cambria Math" pitchFamily="18" charset="0"/>
              </a:rPr>
              <a:t> </a:t>
            </a:r>
            <a:r>
              <a:rPr lang="en-US" sz="1800" dirty="0" smtClean="0"/>
              <a:t>, an inverse of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dirty="0" smtClean="0"/>
              <a:t>  modulo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,</a:t>
            </a:r>
            <a:r>
              <a:rPr lang="en-US" sz="1800" i="1" dirty="0" smtClean="0"/>
              <a:t> </a:t>
            </a:r>
            <a:r>
              <a:rPr lang="en-US" sz="1800" dirty="0" smtClean="0"/>
              <a:t>such that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                        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).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Form the sum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                     </a:t>
            </a:r>
            <a:r>
              <a:rPr lang="en-US" sz="1800" i="1" dirty="0" smtClean="0"/>
              <a:t>x</a:t>
            </a:r>
            <a:r>
              <a:rPr lang="en-US" sz="1800" dirty="0" smtClean="0"/>
              <a:t> =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/>
              <a:t> y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/>
              <a:t>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 smtClean="0"/>
              <a:t> y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  +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>
                <a:latin typeface="Cambria Math"/>
                <a:ea typeface="Cambria Math"/>
              </a:rPr>
              <a:t>∙ ∙ ∙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800" i="1" dirty="0" smtClean="0"/>
              <a:t>a</a:t>
            </a:r>
            <a:r>
              <a:rPr lang="en-US" sz="1800" i="1" baseline="-25000" dirty="0" smtClean="0">
                <a:ea typeface="Cambria Math" pitchFamily="18" charset="0"/>
              </a:rPr>
              <a:t>n</a:t>
            </a:r>
            <a:r>
              <a:rPr lang="en-US" sz="1800" dirty="0" smtClean="0"/>
              <a:t>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Note that because </a:t>
            </a:r>
            <a:r>
              <a:rPr lang="en-US" sz="1800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j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baseline="-25000" dirty="0" err="1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1800" dirty="0" smtClean="0"/>
              <a:t>)   whenever </a:t>
            </a:r>
            <a:r>
              <a:rPr lang="en-US" sz="1800" i="1" dirty="0" smtClean="0"/>
              <a:t>j</a:t>
            </a:r>
            <a:r>
              <a:rPr lang="en-US" sz="1800" dirty="0" smtClean="0"/>
              <a:t>  </a:t>
            </a:r>
            <a:r>
              <a:rPr lang="en-US" sz="1800" dirty="0" smtClean="0">
                <a:latin typeface="Cambria Math"/>
                <a:ea typeface="Cambria Math"/>
              </a:rPr>
              <a:t>≠</a:t>
            </a:r>
            <a:r>
              <a:rPr lang="en-US" sz="1800" i="1" dirty="0" smtClean="0"/>
              <a:t>k </a:t>
            </a:r>
            <a:r>
              <a:rPr lang="en-US" sz="1800" dirty="0" smtClean="0"/>
              <a:t>, all terms except the </a:t>
            </a:r>
            <a:r>
              <a:rPr lang="en-US" sz="1800" i="1" dirty="0" smtClean="0"/>
              <a:t>k</a:t>
            </a:r>
            <a:r>
              <a:rPr lang="en-US" sz="1800" dirty="0" smtClean="0"/>
              <a:t>th term in this sum are congruent to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800" dirty="0" smtClean="0"/>
              <a:t> modulo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>
                <a:ea typeface="Cambria Math" pitchFamily="18" charset="0"/>
              </a:rPr>
              <a:t>Because 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), we see that    </a:t>
            </a:r>
            <a:r>
              <a:rPr lang="en-US" sz="1800" i="1" dirty="0" smtClean="0"/>
              <a:t>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1800" dirty="0" smtClean="0"/>
              <a:t>), for </a:t>
            </a:r>
            <a:r>
              <a:rPr lang="en-US" sz="1800" i="1" dirty="0" smtClean="0"/>
              <a:t>k</a:t>
            </a:r>
            <a:r>
              <a:rPr lang="en-US" sz="1800" dirty="0" smtClean="0"/>
              <a:t>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sz="1800" i="1" dirty="0" smtClean="0"/>
              <a:t>n</a:t>
            </a:r>
            <a:r>
              <a:rPr lang="en-US" sz="1800" dirty="0" smtClean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Hence, </a:t>
            </a:r>
            <a:r>
              <a:rPr lang="en-US" sz="1800" i="1" dirty="0" smtClean="0"/>
              <a:t>x</a:t>
            </a:r>
            <a:r>
              <a:rPr lang="en-US" sz="1800" dirty="0" smtClean="0"/>
              <a:t> is a simultaneous solution to the </a:t>
            </a:r>
            <a:r>
              <a:rPr lang="en-US" sz="1800" i="1" dirty="0" smtClean="0"/>
              <a:t>n</a:t>
            </a:r>
            <a:r>
              <a:rPr lang="en-US" sz="1800" dirty="0" smtClean="0"/>
              <a:t> </a:t>
            </a:r>
            <a:r>
              <a:rPr lang="en-US" sz="1800" dirty="0" err="1" smtClean="0"/>
              <a:t>congruences</a:t>
            </a:r>
            <a:r>
              <a:rPr lang="en-US" sz="1800" dirty="0" smtClean="0"/>
              <a:t>.</a:t>
            </a:r>
          </a:p>
          <a:p>
            <a:pPr lvl="1">
              <a:buNone/>
            </a:pPr>
            <a:r>
              <a:rPr lang="en-US" sz="1800" dirty="0" smtClean="0"/>
              <a:t>     </a:t>
            </a:r>
            <a:r>
              <a:rPr lang="en-US" sz="1800" i="1" dirty="0" smtClean="0"/>
              <a:t>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i="1" dirty="0" smtClean="0"/>
              <a:t>     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       </a:t>
            </a:r>
            <a:r>
              <a:rPr lang="lv-LV" sz="1800" dirty="0" smtClean="0">
                <a:latin typeface="Cambria Math"/>
                <a:ea typeface="Cambria Math"/>
              </a:rPr>
              <a:t>. . .</a:t>
            </a:r>
            <a:endParaRPr lang="en-US" sz="1800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sz="1800" dirty="0" smtClean="0">
                <a:latin typeface="Cambria Math"/>
                <a:ea typeface="Cambria Math"/>
              </a:rPr>
              <a:t>        </a:t>
            </a:r>
            <a:r>
              <a:rPr lang="lv-LV" sz="1800" dirty="0" smtClean="0">
                <a:latin typeface="Cambria Math"/>
                <a:ea typeface="Cambria Math"/>
              </a:rPr>
              <a:t>. . .</a:t>
            </a:r>
            <a:endParaRPr lang="en-US" sz="1800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sz="1800" i="1" dirty="0" smtClean="0"/>
              <a:t>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i="1" baseline="-25000" dirty="0" smtClean="0">
                <a:ea typeface="Cambria Math" pitchFamily="18" charset="0"/>
              </a:rPr>
              <a:t>n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dirty="0" smtClean="0"/>
              <a:t>)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Consider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 err="1" smtClean="0"/>
              <a:t>congruences</a:t>
            </a:r>
            <a:r>
              <a:rPr lang="en-US" dirty="0" smtClean="0"/>
              <a:t> from Sun-</a:t>
            </a:r>
            <a:r>
              <a:rPr lang="en-US" dirty="0" err="1" smtClean="0"/>
              <a:t>Tsu’s</a:t>
            </a:r>
            <a:r>
              <a:rPr lang="en-US" dirty="0" smtClean="0"/>
              <a:t> problem: </a:t>
            </a:r>
          </a:p>
          <a:p>
            <a:pPr>
              <a:buNone/>
            </a:pPr>
            <a:r>
              <a:rPr lang="en-US" i="1" dirty="0" smtClean="0"/>
              <a:t>      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), 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),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7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105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/3 = 35,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/5 = 21,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/7 = 15.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We see that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 is an inverse of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35 modulo 3,  since 35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dirty="0" smtClean="0">
                <a:latin typeface="Cambria Math"/>
                <a:ea typeface="Cambria Math"/>
              </a:rPr>
              <a:t> 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21 modulo 5,  since 21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15 modulo 7,  since 15</a:t>
            </a:r>
            <a:r>
              <a:rPr lang="en-US" dirty="0" smtClean="0">
                <a:latin typeface="Cambria Math"/>
                <a:ea typeface="Cambria Math"/>
              </a:rPr>
              <a:t> 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Hence, 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</a:t>
            </a:r>
            <a:r>
              <a:rPr lang="en-US" i="1" dirty="0" smtClean="0"/>
              <a:t>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 +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 +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 = 233</a:t>
            </a:r>
            <a:r>
              <a:rPr lang="en-US" dirty="0" smtClean="0">
                <a:latin typeface="Cambria Math"/>
                <a:ea typeface="Cambria Math"/>
              </a:rPr>
              <a:t> ≡ 23 (mod 105)</a:t>
            </a:r>
            <a:r>
              <a:rPr lang="lv-LV" dirty="0" smtClean="0">
                <a:latin typeface="Cambria Math"/>
                <a:ea typeface="Cambria Math"/>
              </a:rPr>
              <a:t/>
            </a:r>
            <a:br>
              <a:rPr lang="lv-LV" dirty="0" smtClean="0">
                <a:latin typeface="Cambria Math"/>
                <a:ea typeface="Cambria Math"/>
              </a:rPr>
            </a:br>
            <a:endParaRPr lang="en-US" dirty="0" smtClean="0"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We have shown that 23 is the smallest positive integer that is a simultaneous solution. Check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8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We can also solve systems of linear </a:t>
            </a:r>
            <a:r>
              <a:rPr lang="en-US" sz="1600" dirty="0" err="1" smtClean="0"/>
              <a:t>congruences</a:t>
            </a:r>
            <a:r>
              <a:rPr lang="en-US" sz="1600" dirty="0" smtClean="0"/>
              <a:t> with </a:t>
            </a:r>
            <a:r>
              <a:rPr lang="en-US" sz="1600" dirty="0" err="1" smtClean="0"/>
              <a:t>pairwise</a:t>
            </a:r>
            <a:r>
              <a:rPr lang="en-US" sz="1600" dirty="0" smtClean="0"/>
              <a:t> relatively prime </a:t>
            </a:r>
            <a:r>
              <a:rPr lang="en-US" sz="1600" dirty="0" err="1" smtClean="0"/>
              <a:t>moduli</a:t>
            </a:r>
            <a:r>
              <a:rPr lang="en-US" sz="1600" dirty="0" smtClean="0"/>
              <a:t> by rewriting a  </a:t>
            </a:r>
            <a:r>
              <a:rPr lang="en-US" sz="1600" dirty="0" err="1" smtClean="0"/>
              <a:t>congruences</a:t>
            </a:r>
            <a:r>
              <a:rPr lang="en-US" sz="1600" dirty="0" smtClean="0"/>
              <a:t> as  an equality using Theorem 4 in Section 4.1, substituting the value for the variable into another congruence, and continuing the process until we have worked through all the </a:t>
            </a:r>
            <a:r>
              <a:rPr lang="en-US" sz="1600" dirty="0" err="1" smtClean="0"/>
              <a:t>congruences</a:t>
            </a:r>
            <a:r>
              <a:rPr lang="en-US" sz="1600" dirty="0" smtClean="0"/>
              <a:t>. This method is known as </a:t>
            </a:r>
            <a:r>
              <a:rPr lang="en-US" sz="1600" i="1" dirty="0" smtClean="0"/>
              <a:t>back substitution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b="1" dirty="0" smtClean="0"/>
              <a:t>      Example</a:t>
            </a:r>
            <a:r>
              <a:rPr lang="en-US" sz="1600" dirty="0" smtClean="0"/>
              <a:t>: Use the method of back substitution to find all integers </a:t>
            </a:r>
            <a:r>
              <a:rPr lang="en-US" sz="1600" i="1" dirty="0" smtClean="0"/>
              <a:t>x</a:t>
            </a:r>
            <a:r>
              <a:rPr lang="en-US" sz="1600" dirty="0" smtClean="0"/>
              <a:t> such that </a:t>
            </a:r>
            <a:r>
              <a:rPr lang="en-US" sz="1600" i="1" dirty="0" smtClean="0"/>
              <a:t>x </a:t>
            </a:r>
            <a:r>
              <a:rPr lang="en-US" sz="1600" dirty="0" smtClean="0">
                <a:latin typeface="Cambria Math"/>
                <a:ea typeface="Cambria Math"/>
              </a:rPr>
              <a:t>≡ 1 (mod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600" dirty="0" smtClean="0">
                <a:latin typeface="Cambria Math"/>
                <a:ea typeface="Cambria Math"/>
              </a:rPr>
              <a:t>),</a:t>
            </a:r>
            <a:r>
              <a:rPr lang="en-US" sz="1600" i="1" dirty="0" smtClean="0"/>
              <a:t> x </a:t>
            </a:r>
            <a:r>
              <a:rPr lang="en-US" sz="1600" dirty="0" smtClean="0">
                <a:latin typeface="Cambria Math"/>
                <a:ea typeface="Cambria Math"/>
              </a:rPr>
              <a:t>≡ 2 (mod </a:t>
            </a:r>
            <a:r>
              <a:rPr lang="en-US" sz="1600" dirty="0" smtClean="0">
                <a:ea typeface="Cambria Math"/>
              </a:rPr>
              <a:t>6</a:t>
            </a:r>
            <a:r>
              <a:rPr lang="en-US" sz="1600" dirty="0" smtClean="0">
                <a:latin typeface="Cambria Math"/>
                <a:ea typeface="Cambria Math"/>
              </a:rPr>
              <a:t>), and </a:t>
            </a:r>
            <a:r>
              <a:rPr lang="en-US" sz="1600" i="1" dirty="0" smtClean="0"/>
              <a:t>x </a:t>
            </a:r>
            <a:r>
              <a:rPr lang="en-US" sz="1600" dirty="0" smtClean="0">
                <a:latin typeface="Cambria Math"/>
                <a:ea typeface="Cambria Math"/>
              </a:rPr>
              <a:t>≡ 3 (mod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600" dirty="0" smtClean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sz="1600" b="1" dirty="0" smtClean="0">
                <a:latin typeface="Cambria Math"/>
                <a:ea typeface="Cambria Math"/>
              </a:rPr>
              <a:t>      Solution</a:t>
            </a:r>
            <a:r>
              <a:rPr lang="en-US" sz="1600" dirty="0" smtClean="0">
                <a:latin typeface="Cambria Math"/>
                <a:ea typeface="Cambria Math"/>
              </a:rPr>
              <a:t>: By Theorem 4 in Section 4.1, the first congruence can be rewritten as </a:t>
            </a:r>
            <a:r>
              <a:rPr lang="en-US" sz="1600" i="1" dirty="0" smtClean="0">
                <a:ea typeface="Cambria Math"/>
              </a:rPr>
              <a:t>x</a:t>
            </a:r>
            <a:r>
              <a:rPr lang="en-US" sz="1600" i="1" dirty="0" smtClean="0">
                <a:latin typeface="Cambria Math"/>
                <a:ea typeface="Cambria Math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= 5</a:t>
            </a:r>
            <a:r>
              <a:rPr lang="en-US" sz="1600" i="1" dirty="0" smtClean="0">
                <a:ea typeface="Cambria Math"/>
              </a:rPr>
              <a:t>t</a:t>
            </a:r>
            <a:r>
              <a:rPr lang="en-US" sz="1600" dirty="0" smtClean="0">
                <a:latin typeface="Cambria Math"/>
                <a:ea typeface="Cambria Math"/>
              </a:rPr>
              <a:t> +1, where </a:t>
            </a:r>
            <a:r>
              <a:rPr lang="en-US" sz="1600" i="1" dirty="0" smtClean="0">
                <a:ea typeface="Cambria Math"/>
              </a:rPr>
              <a:t>t</a:t>
            </a:r>
            <a:r>
              <a:rPr lang="en-US" sz="1600" dirty="0" smtClean="0">
                <a:latin typeface="Cambria Math"/>
                <a:ea typeface="Cambria Math"/>
              </a:rPr>
              <a:t> is an integer. </a:t>
            </a:r>
          </a:p>
          <a:p>
            <a:pPr lvl="1"/>
            <a:r>
              <a:rPr lang="en-US" sz="1600" dirty="0" smtClean="0">
                <a:latin typeface="Cambria Math"/>
                <a:ea typeface="Cambria Math"/>
              </a:rPr>
              <a:t>Substituting into the second congruence yields  5</a:t>
            </a:r>
            <a:r>
              <a:rPr lang="en-US" sz="1600" i="1" dirty="0" smtClean="0">
                <a:ea typeface="Cambria Math"/>
              </a:rPr>
              <a:t>t</a:t>
            </a:r>
            <a:r>
              <a:rPr lang="en-US" sz="1600" dirty="0" smtClean="0">
                <a:latin typeface="Cambria Math"/>
                <a:ea typeface="Cambria Math"/>
              </a:rPr>
              <a:t> +1 ≡ 2 (mod </a:t>
            </a:r>
            <a:r>
              <a:rPr lang="en-US" sz="1600" dirty="0" smtClean="0">
                <a:ea typeface="Cambria Math"/>
              </a:rPr>
              <a:t>6</a:t>
            </a:r>
            <a:r>
              <a:rPr lang="en-US" sz="1600" dirty="0" smtClean="0">
                <a:latin typeface="Cambria Math"/>
                <a:ea typeface="Cambria Math"/>
              </a:rPr>
              <a:t>). </a:t>
            </a:r>
          </a:p>
          <a:p>
            <a:pPr lvl="1"/>
            <a:r>
              <a:rPr lang="en-US" sz="1600" dirty="0" smtClean="0">
                <a:latin typeface="Cambria Math"/>
                <a:ea typeface="Cambria Math"/>
              </a:rPr>
              <a:t>Solving this tells us that  </a:t>
            </a:r>
            <a:r>
              <a:rPr lang="en-US" sz="1600" i="1" dirty="0" smtClean="0">
                <a:ea typeface="Cambria Math"/>
              </a:rPr>
              <a:t>t </a:t>
            </a:r>
            <a:r>
              <a:rPr lang="en-US" sz="1600" dirty="0" smtClean="0">
                <a:latin typeface="Cambria Math"/>
                <a:ea typeface="Cambria Math"/>
              </a:rPr>
              <a:t>≡ 5 (mod </a:t>
            </a:r>
            <a:r>
              <a:rPr lang="en-US" sz="1600" dirty="0" smtClean="0">
                <a:ea typeface="Cambria Math"/>
              </a:rPr>
              <a:t>6</a:t>
            </a:r>
            <a:r>
              <a:rPr lang="en-US" sz="1600" dirty="0" smtClean="0">
                <a:latin typeface="Cambria Math"/>
                <a:ea typeface="Cambria Math"/>
              </a:rPr>
              <a:t>). </a:t>
            </a:r>
          </a:p>
          <a:p>
            <a:pPr lvl="1"/>
            <a:r>
              <a:rPr lang="en-US" sz="1600" dirty="0" smtClean="0">
                <a:latin typeface="Cambria Math"/>
                <a:ea typeface="Cambria Math"/>
              </a:rPr>
              <a:t>Using Theorem 4 again gives </a:t>
            </a:r>
            <a:r>
              <a:rPr lang="en-US" sz="1600" i="1" dirty="0" smtClean="0">
                <a:ea typeface="Cambria Math"/>
              </a:rPr>
              <a:t>t</a:t>
            </a:r>
            <a:r>
              <a:rPr lang="en-US" sz="1600" dirty="0" smtClean="0">
                <a:latin typeface="Cambria Math"/>
                <a:ea typeface="Cambria Math"/>
              </a:rPr>
              <a:t> = 6</a:t>
            </a:r>
            <a:r>
              <a:rPr lang="en-US" sz="1600" i="1" dirty="0" smtClean="0"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+ 5 where </a:t>
            </a:r>
            <a:r>
              <a:rPr lang="en-US" sz="1600" i="1" dirty="0" smtClean="0"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is an integer. </a:t>
            </a:r>
          </a:p>
          <a:p>
            <a:pPr lvl="1"/>
            <a:r>
              <a:rPr lang="en-US" sz="1600" dirty="0" smtClean="0">
                <a:latin typeface="Cambria Math"/>
                <a:ea typeface="Cambria Math"/>
              </a:rPr>
              <a:t>Substituting this back into </a:t>
            </a:r>
            <a:r>
              <a:rPr lang="en-US" sz="1600" i="1" dirty="0" smtClean="0">
                <a:ea typeface="Cambria Math"/>
              </a:rPr>
              <a:t>x</a:t>
            </a:r>
            <a:r>
              <a:rPr lang="en-US" sz="1600" i="1" dirty="0" smtClean="0">
                <a:latin typeface="Cambria Math"/>
                <a:ea typeface="Cambria Math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= 5</a:t>
            </a:r>
            <a:r>
              <a:rPr lang="en-US" sz="1600" i="1" dirty="0" smtClean="0">
                <a:ea typeface="Cambria Math"/>
              </a:rPr>
              <a:t>t</a:t>
            </a:r>
            <a:r>
              <a:rPr lang="en-US" sz="1600" dirty="0" smtClean="0">
                <a:latin typeface="Cambria Math"/>
                <a:ea typeface="Cambria Math"/>
              </a:rPr>
              <a:t> +1,  gives </a:t>
            </a:r>
            <a:r>
              <a:rPr lang="en-US" sz="1600" i="1" dirty="0" smtClean="0">
                <a:ea typeface="Cambria Math"/>
              </a:rPr>
              <a:t>x</a:t>
            </a:r>
            <a:r>
              <a:rPr lang="en-US" sz="1600" i="1" dirty="0" smtClean="0">
                <a:latin typeface="Cambria Math"/>
                <a:ea typeface="Cambria Math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= 5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dirty="0" smtClean="0">
                <a:latin typeface="Cambria Math"/>
                <a:ea typeface="Cambria Math"/>
              </a:rPr>
              <a:t>6</a:t>
            </a:r>
            <a:r>
              <a:rPr lang="en-US" sz="1600" i="1" dirty="0" smtClean="0"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+ 5</a:t>
            </a:r>
            <a:r>
              <a:rPr lang="en-US" sz="1600" dirty="0" smtClean="0">
                <a:ea typeface="Cambria Math"/>
              </a:rPr>
              <a:t>)</a:t>
            </a:r>
            <a:r>
              <a:rPr lang="en-US" sz="1600" dirty="0" smtClean="0">
                <a:latin typeface="Cambria Math"/>
                <a:ea typeface="Cambria Math"/>
              </a:rPr>
              <a:t> +1 = 30</a:t>
            </a:r>
            <a:r>
              <a:rPr lang="en-US" sz="1600" i="1" dirty="0" smtClean="0"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+ 26.</a:t>
            </a:r>
          </a:p>
          <a:p>
            <a:pPr lvl="1"/>
            <a:r>
              <a:rPr lang="en-US" sz="1600" dirty="0" smtClean="0">
                <a:latin typeface="Cambria Math"/>
                <a:ea typeface="Cambria Math"/>
              </a:rPr>
              <a:t>Inserting this into the third equation gives 30</a:t>
            </a:r>
            <a:r>
              <a:rPr lang="en-US" sz="1600" i="1" dirty="0" smtClean="0"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+ 26 ≡ 3 (mod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600" dirty="0" smtClean="0">
                <a:latin typeface="Cambria Math"/>
                <a:ea typeface="Cambria Math"/>
              </a:rPr>
              <a:t>).</a:t>
            </a:r>
          </a:p>
          <a:p>
            <a:pPr lvl="1"/>
            <a:r>
              <a:rPr lang="en-US" sz="1600" dirty="0" smtClean="0">
                <a:latin typeface="Cambria Math"/>
                <a:ea typeface="Cambria Math"/>
              </a:rPr>
              <a:t>Solving this congruence tells us that </a:t>
            </a:r>
            <a:r>
              <a:rPr lang="en-US" sz="1600" i="1" dirty="0" smtClean="0"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≡ 6 (mod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600" dirty="0" smtClean="0">
                <a:latin typeface="Cambria Math"/>
                <a:ea typeface="Cambria Math"/>
              </a:rPr>
              <a:t>).</a:t>
            </a:r>
          </a:p>
          <a:p>
            <a:pPr lvl="1"/>
            <a:r>
              <a:rPr lang="en-US" sz="1600" dirty="0" smtClean="0">
                <a:latin typeface="Cambria Math"/>
                <a:ea typeface="Cambria Math"/>
              </a:rPr>
              <a:t>By Theorem 4, </a:t>
            </a:r>
            <a:r>
              <a:rPr lang="en-US" sz="1600" i="1" dirty="0" smtClean="0"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= 7</a:t>
            </a:r>
            <a:r>
              <a:rPr lang="en-US" sz="1600" i="1" dirty="0" smtClean="0">
                <a:ea typeface="Cambria Math"/>
              </a:rPr>
              <a:t>v</a:t>
            </a:r>
            <a:r>
              <a:rPr lang="en-US" sz="1600" dirty="0" smtClean="0">
                <a:latin typeface="Cambria Math"/>
                <a:ea typeface="Cambria Math"/>
              </a:rPr>
              <a:t> + 6, where </a:t>
            </a:r>
            <a:r>
              <a:rPr lang="en-US" sz="1600" i="1" dirty="0" smtClean="0">
                <a:ea typeface="Cambria Math"/>
              </a:rPr>
              <a:t>v</a:t>
            </a:r>
            <a:r>
              <a:rPr lang="en-US" sz="1600" dirty="0" smtClean="0">
                <a:latin typeface="Cambria Math"/>
                <a:ea typeface="Cambria Math"/>
              </a:rPr>
              <a:t> is an integer.</a:t>
            </a:r>
          </a:p>
          <a:p>
            <a:pPr lvl="1"/>
            <a:r>
              <a:rPr lang="en-US" sz="1600" dirty="0" smtClean="0">
                <a:latin typeface="Cambria Math"/>
                <a:ea typeface="Cambria Math"/>
              </a:rPr>
              <a:t>Substituting this expression for </a:t>
            </a:r>
            <a:r>
              <a:rPr lang="en-US" sz="1600" i="1" dirty="0" smtClean="0"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into </a:t>
            </a:r>
            <a:r>
              <a:rPr lang="en-US" sz="1600" i="1" dirty="0" smtClean="0">
                <a:ea typeface="Cambria Math"/>
              </a:rPr>
              <a:t>x</a:t>
            </a:r>
            <a:r>
              <a:rPr lang="en-US" sz="1600" i="1" dirty="0" smtClean="0">
                <a:latin typeface="Cambria Math"/>
                <a:ea typeface="Cambria Math"/>
              </a:rPr>
              <a:t>  </a:t>
            </a:r>
            <a:r>
              <a:rPr lang="en-US" sz="1600" dirty="0" smtClean="0">
                <a:latin typeface="Cambria Math"/>
                <a:ea typeface="Cambria Math"/>
              </a:rPr>
              <a:t>=  30</a:t>
            </a:r>
            <a:r>
              <a:rPr lang="en-US" sz="1600" i="1" dirty="0" smtClean="0"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+ 26, tells us that </a:t>
            </a:r>
            <a:r>
              <a:rPr lang="en-US" sz="1600" i="1" dirty="0" smtClean="0">
                <a:ea typeface="Cambria Math"/>
              </a:rPr>
              <a:t>x</a:t>
            </a:r>
            <a:r>
              <a:rPr lang="en-US" sz="1600" i="1" dirty="0" smtClean="0">
                <a:latin typeface="Cambria Math"/>
                <a:ea typeface="Cambria Math"/>
              </a:rPr>
              <a:t>  </a:t>
            </a:r>
            <a:r>
              <a:rPr lang="en-US" sz="1600" dirty="0" smtClean="0">
                <a:latin typeface="Cambria Math"/>
                <a:ea typeface="Cambria Math"/>
              </a:rPr>
              <a:t>=  30</a:t>
            </a:r>
            <a:r>
              <a:rPr lang="en-US" sz="1600" dirty="0" smtClean="0">
                <a:ea typeface="Cambria Math"/>
              </a:rPr>
              <a:t>(</a:t>
            </a:r>
            <a:r>
              <a:rPr lang="en-US" sz="1600" dirty="0" smtClean="0">
                <a:latin typeface="Cambria Math"/>
                <a:ea typeface="Cambria Math"/>
              </a:rPr>
              <a:t>7</a:t>
            </a:r>
            <a:r>
              <a:rPr lang="en-US" sz="1600" i="1" dirty="0" smtClean="0">
                <a:ea typeface="Cambria Math"/>
              </a:rPr>
              <a:t>v</a:t>
            </a:r>
            <a:r>
              <a:rPr lang="en-US" sz="1600" dirty="0" smtClean="0">
                <a:latin typeface="Cambria Math"/>
                <a:ea typeface="Cambria Math"/>
              </a:rPr>
              <a:t> + 6</a:t>
            </a:r>
            <a:r>
              <a:rPr lang="en-US" sz="1600" dirty="0" smtClean="0">
                <a:ea typeface="Cambria Math"/>
              </a:rPr>
              <a:t>)</a:t>
            </a:r>
            <a:r>
              <a:rPr lang="en-US" sz="1600" dirty="0" smtClean="0">
                <a:latin typeface="Cambria Math"/>
                <a:ea typeface="Cambria Math"/>
              </a:rPr>
              <a:t> + 26 = 210</a:t>
            </a:r>
            <a:r>
              <a:rPr lang="en-US" sz="1600" i="1" dirty="0" smtClean="0">
                <a:latin typeface="Cambria Math"/>
                <a:ea typeface="Cambria Math"/>
              </a:rPr>
              <a:t>u</a:t>
            </a:r>
            <a:r>
              <a:rPr lang="en-US" sz="1600" dirty="0" smtClean="0">
                <a:latin typeface="Cambria Math"/>
                <a:ea typeface="Cambria Math"/>
              </a:rPr>
              <a:t> + 206.</a:t>
            </a:r>
          </a:p>
          <a:p>
            <a:pPr>
              <a:buNone/>
            </a:pPr>
            <a:r>
              <a:rPr lang="en-US" sz="1600" dirty="0" smtClean="0">
                <a:latin typeface="Cambria Math"/>
                <a:ea typeface="Cambria Math"/>
              </a:rPr>
              <a:t>      Translating this back into a congruence we find the solution </a:t>
            </a:r>
            <a:r>
              <a:rPr lang="en-US" sz="1600" i="1" dirty="0" smtClean="0"/>
              <a:t>x </a:t>
            </a:r>
            <a:r>
              <a:rPr lang="en-US" sz="1600" dirty="0" smtClean="0">
                <a:latin typeface="Cambria Math"/>
                <a:ea typeface="Cambria Math"/>
              </a:rPr>
              <a:t>≡ 206 (mod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210</a:t>
            </a:r>
            <a:r>
              <a:rPr lang="en-US" sz="1600" dirty="0" smtClean="0">
                <a:latin typeface="Cambria Math"/>
                <a:ea typeface="Cambria Math"/>
              </a:rPr>
              <a:t>).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11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04184" y="1825625"/>
                <a:ext cx="4049616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3⋅1≡3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a-DK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7)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⋅2≡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a-DK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⋅3≡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a-DK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⋅4≡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a-DK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⋅5≡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a-DK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⋅6≡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a-DK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7)</m:t>
                    </m:r>
                  </m:oMath>
                </a14:m>
                <a:r>
                  <a:rPr lang="da-DK" dirty="0"/>
                  <a:t/>
                </a:r>
                <a:br>
                  <a:rPr lang="da-DK" dirty="0"/>
                </a:br>
                <a:endParaRPr lang="lv-LV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≡6!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lv-LV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(</m:t>
                      </m:r>
                      <m:r>
                        <m:rPr>
                          <m:sty m:val="p"/>
                        </m:rPr>
                        <a:rPr lang="lv-LV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7)</m:t>
                      </m:r>
                    </m:oMath>
                  </m:oMathPara>
                </a14:m>
                <a:endParaRPr lang="lv-LV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04184" y="1825625"/>
                <a:ext cx="404961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935480"/>
            <a:ext cx="5055825" cy="43891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ambria Math"/>
                <a:ea typeface="Cambria Math"/>
              </a:rPr>
              <a:t>      </a:t>
            </a:r>
            <a:endParaRPr lang="en-US" sz="2000" dirty="0" smtClean="0"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ea typeface="Cambria Math"/>
              </a:rPr>
              <a:t>               </a:t>
            </a:r>
            <a:endParaRPr lang="en-US" sz="2000" dirty="0"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275988" y="1825625"/>
                <a:ext cx="3807858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 </a:t>
                </a:r>
                <a:r>
                  <a:rPr lang="en-US" b="1" dirty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dirty="0"/>
                  <a:t>: (</a:t>
                </a:r>
                <a:r>
                  <a:rPr lang="en-US" i="1" dirty="0"/>
                  <a:t>Fermat’s Little The</a:t>
                </a:r>
                <a:r>
                  <a:rPr lang="en-US" dirty="0"/>
                  <a:t>orem) If </a:t>
                </a:r>
                <a:r>
                  <a:rPr lang="en-US" i="1" dirty="0"/>
                  <a:t>p</a:t>
                </a:r>
                <a:r>
                  <a:rPr lang="en-US" dirty="0"/>
                  <a:t> is prime and </a:t>
                </a:r>
                <a:r>
                  <a:rPr lang="en-US" i="1" dirty="0"/>
                  <a:t>a</a:t>
                </a:r>
                <a:r>
                  <a:rPr lang="en-US" dirty="0"/>
                  <a:t> is an integer not divisible by </a:t>
                </a:r>
                <a:r>
                  <a:rPr lang="en-US" i="1" dirty="0"/>
                  <a:t>p</a:t>
                </a:r>
                <a:r>
                  <a:rPr lang="en-US" dirty="0"/>
                  <a:t>, then </a:t>
                </a:r>
                <a:r>
                  <a:rPr lang="en-US" i="1" dirty="0"/>
                  <a:t>a</a:t>
                </a:r>
                <a:r>
                  <a:rPr lang="en-US" i="1" baseline="30000" dirty="0"/>
                  <a:t>p-</a:t>
                </a:r>
                <a:r>
                  <a:rPr lang="en-US" baseline="30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≡ 1 (mod </a:t>
                </a:r>
                <a:r>
                  <a:rPr lang="en-US" i="1" dirty="0">
                    <a:ea typeface="Cambria Math"/>
                  </a:rPr>
                  <a:t>p</a:t>
                </a:r>
                <a:r>
                  <a:rPr lang="en-US" dirty="0" smtClean="0">
                    <a:latin typeface="Cambria Math"/>
                    <a:ea typeface="Cambria Math"/>
                  </a:rPr>
                  <a:t>)</a:t>
                </a:r>
                <a:endParaRPr lang="lv-LV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lv-LV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lv-LV" dirty="0" smtClean="0">
                    <a:latin typeface="Cambria Math"/>
                    <a:ea typeface="Cambria Math"/>
                  </a:rPr>
                  <a:t>It follows from the fact that multiplying by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</m:oMath>
                </a14:m>
                <a:r>
                  <a:rPr lang="lv-LV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lv-LV" i="0" dirty="0" smtClean="0">
                        <a:latin typeface="Cambria Math" panose="02040503050406030204" pitchFamily="18" charset="0"/>
                        <a:ea typeface="Cambria Math"/>
                      </a:rPr>
                      <m:t>mod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lv-LV" dirty="0" smtClean="0">
                    <a:latin typeface="Cambria Math"/>
                    <a:ea typeface="Cambria Math"/>
                  </a:rPr>
                  <a:t> is an injective and bijective function.</a:t>
                </a:r>
                <a:r>
                  <a:rPr lang="lv-LV" dirty="0">
                    <a:latin typeface="Cambria Math"/>
                    <a:ea typeface="Cambria Math"/>
                  </a:rPr>
                  <a:t/>
                </a:r>
                <a:br>
                  <a:rPr lang="lv-LV" dirty="0">
                    <a:latin typeface="Cambria Math"/>
                    <a:ea typeface="Cambria Math"/>
                  </a:rPr>
                </a:br>
                <a:endParaRPr lang="en-US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75988" y="1825625"/>
                <a:ext cx="3807858" cy="4351338"/>
              </a:xfrm>
              <a:blipFill>
                <a:blip r:embed="rId3"/>
                <a:stretch>
                  <a:fillRect l="-3200" t="-3501" r="-432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 descr="03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9713" y="295756"/>
            <a:ext cx="906087" cy="1039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5800" y="86574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Pierre de Fermat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1601-1665</a:t>
            </a:r>
            <a:r>
              <a:rPr lang="en-US" dirty="0"/>
              <a:t>)</a:t>
            </a:r>
          </a:p>
        </p:txBody>
      </p:sp>
      <p:pic>
        <p:nvPicPr>
          <p:cNvPr id="1026" name="Picture 2" descr="Reizināšana mod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3" y="1415256"/>
            <a:ext cx="2867025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092568" y="4986697"/>
            <a:ext cx="4472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10144177" y="1843132"/>
            <a:ext cx="341522" cy="2757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3" name="TextBox 12"/>
          <p:cNvSpPr txBox="1"/>
          <p:nvPr/>
        </p:nvSpPr>
        <p:spPr>
          <a:xfrm>
            <a:off x="10314938" y="2797741"/>
            <a:ext cx="137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dirty="0" smtClean="0"/>
              <a:t>Multiply </a:t>
            </a:r>
          </a:p>
          <a:p>
            <a:pPr algn="ctr"/>
            <a:r>
              <a:rPr lang="lv-LV" dirty="0" smtClean="0"/>
              <a:t>the </a:t>
            </a:r>
          </a:p>
          <a:p>
            <a:pPr algn="ctr"/>
            <a:r>
              <a:rPr lang="lv-LV" dirty="0" smtClean="0"/>
              <a:t>congruences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863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Demo: Simplify Large Powers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>
                <a:ea typeface="Cambria Math"/>
              </a:rPr>
              <a:t>Fermat’s little theorem is useful in computing the remainders modulo </a:t>
            </a:r>
            <a:r>
              <a:rPr lang="en-US" sz="2400" i="1" dirty="0">
                <a:ea typeface="Cambria Math"/>
              </a:rPr>
              <a:t>p</a:t>
            </a:r>
            <a:r>
              <a:rPr lang="en-US" sz="2400" dirty="0">
                <a:ea typeface="Cambria Math"/>
              </a:rPr>
              <a:t> of large powers of integers.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 smtClean="0">
                <a:ea typeface="Cambria Math"/>
              </a:rPr>
              <a:t>Example</a:t>
            </a:r>
            <a:r>
              <a:rPr lang="en-US" sz="2400" dirty="0">
                <a:ea typeface="Cambria Math"/>
              </a:rPr>
              <a:t>:</a:t>
            </a:r>
            <a:r>
              <a:rPr lang="en-US" sz="2400" i="1" dirty="0">
                <a:ea typeface="Cambria Math"/>
              </a:rPr>
              <a:t> </a:t>
            </a:r>
            <a:r>
              <a:rPr lang="en-US" sz="2400" dirty="0">
                <a:ea typeface="Cambria Math"/>
              </a:rPr>
              <a:t>Find</a:t>
            </a:r>
            <a:r>
              <a:rPr lang="en-US" sz="2400" i="1" dirty="0">
                <a:ea typeface="Cambria Math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400" b="1" dirty="0">
                <a:ea typeface="Cambria Math"/>
              </a:rPr>
              <a:t>mod</a:t>
            </a:r>
            <a:r>
              <a:rPr lang="en-US" sz="2400" b="1" dirty="0">
                <a:latin typeface="Cambria Math"/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11.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endParaRPr lang="lv-LV" sz="2400" dirty="0" smtClean="0">
              <a:latin typeface="Cambria Math"/>
              <a:ea typeface="Cambria Math"/>
            </a:endParaRP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lv-LV" sz="2400" b="1" dirty="0" smtClean="0">
                <a:latin typeface="Cambria Math"/>
                <a:ea typeface="Cambria Math"/>
              </a:rPr>
              <a:t>Solution: </a:t>
            </a:r>
            <a:r>
              <a:rPr lang="en-US" sz="2400" dirty="0" smtClean="0">
                <a:latin typeface="Cambria Math"/>
                <a:ea typeface="Cambria Math"/>
              </a:rPr>
              <a:t>By </a:t>
            </a:r>
            <a:r>
              <a:rPr lang="en-US" sz="2400" dirty="0">
                <a:latin typeface="Cambria Math"/>
                <a:ea typeface="Cambria Math"/>
              </a:rPr>
              <a:t>Fermat’s little theorem, we know that </a:t>
            </a:r>
            <a:r>
              <a:rPr lang="en-US" sz="240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baseline="3000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≡ 1 (mod 11), and so  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400" dirty="0">
                <a:latin typeface="Cambria Math"/>
                <a:ea typeface="Cambria Math"/>
              </a:rPr>
              <a:t>)</a:t>
            </a:r>
            <a:r>
              <a:rPr lang="en-US" sz="2400" i="1" baseline="30000" dirty="0">
                <a:latin typeface="Cambria Math"/>
                <a:ea typeface="Cambria Math"/>
              </a:rPr>
              <a:t>k </a:t>
            </a:r>
            <a:r>
              <a:rPr lang="en-US" sz="2400" dirty="0">
                <a:latin typeface="Cambria Math"/>
                <a:ea typeface="Cambria Math"/>
              </a:rPr>
              <a:t>≡ 1 (mod 11), for every positive integer </a:t>
            </a:r>
            <a:r>
              <a:rPr lang="en-US" sz="2400" i="1" dirty="0">
                <a:latin typeface="Cambria Math"/>
                <a:ea typeface="Cambria Math"/>
              </a:rPr>
              <a:t>k</a:t>
            </a:r>
            <a:r>
              <a:rPr lang="en-US" sz="2400" dirty="0">
                <a:latin typeface="Cambria Math"/>
                <a:ea typeface="Cambria Math"/>
              </a:rPr>
              <a:t>. Therefore,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            7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400" dirty="0">
                <a:ea typeface="Cambria Math"/>
              </a:rPr>
              <a:t>=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7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sz="2400" baseline="30000" dirty="0">
                <a:latin typeface="Cambria Math"/>
                <a:ea typeface="Cambria Math"/>
              </a:rPr>
              <a:t>∙10 + 2</a:t>
            </a:r>
            <a:r>
              <a:rPr lang="en-US" sz="2400" dirty="0">
                <a:ea typeface="Cambria Math"/>
              </a:rPr>
              <a:t> =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baseline="3000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>
                <a:latin typeface="Cambria Math"/>
                <a:ea typeface="Cambria Math"/>
              </a:rPr>
              <a:t>)</a:t>
            </a:r>
            <a:r>
              <a:rPr lang="en-US" sz="2400" baseline="30000" dirty="0">
                <a:latin typeface="Cambria Math"/>
                <a:ea typeface="Cambria Math"/>
              </a:rPr>
              <a:t>22</a:t>
            </a:r>
            <a:r>
              <a:rPr lang="en-US" sz="2400" dirty="0">
                <a:latin typeface="Cambria Math"/>
                <a:ea typeface="Cambria Math"/>
              </a:rPr>
              <a:t>7</a:t>
            </a:r>
            <a:r>
              <a:rPr lang="en-US" sz="2400" baseline="30000" dirty="0">
                <a:latin typeface="Cambria Math"/>
                <a:ea typeface="Cambria Math"/>
              </a:rPr>
              <a:t>2</a:t>
            </a:r>
            <a:r>
              <a:rPr lang="en-US" sz="2400" dirty="0">
                <a:latin typeface="Cambria Math"/>
                <a:ea typeface="Cambria Math"/>
              </a:rPr>
              <a:t> ≡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(1</a:t>
            </a:r>
            <a:r>
              <a:rPr lang="en-US" sz="2400" dirty="0">
                <a:latin typeface="Cambria Math"/>
                <a:ea typeface="Cambria Math"/>
              </a:rPr>
              <a:t>)</a:t>
            </a:r>
            <a:r>
              <a:rPr lang="en-US" sz="2400" baseline="30000" dirty="0">
                <a:latin typeface="Cambria Math"/>
                <a:ea typeface="Cambria Math"/>
              </a:rPr>
              <a:t>22</a:t>
            </a:r>
            <a:r>
              <a:rPr lang="en-US" sz="2400" dirty="0">
                <a:latin typeface="Cambria Math"/>
                <a:ea typeface="Cambria Math"/>
              </a:rPr>
              <a:t> ∙49 ≡ 5 (mod 11</a:t>
            </a:r>
            <a:r>
              <a:rPr lang="en-US" sz="2400" dirty="0" smtClean="0">
                <a:latin typeface="Cambria Math"/>
                <a:ea typeface="Cambria Math"/>
              </a:rPr>
              <a:t>).</a:t>
            </a:r>
            <a:endParaRPr lang="en-US" sz="2400" dirty="0">
              <a:latin typeface="Cambria Math"/>
              <a:ea typeface="Cambria Math"/>
            </a:endParaRP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 smtClean="0">
                <a:latin typeface="Cambria Math"/>
                <a:ea typeface="Cambria Math"/>
              </a:rPr>
              <a:t>Hence</a:t>
            </a:r>
            <a:r>
              <a:rPr lang="en-US" sz="2400" dirty="0">
                <a:latin typeface="Cambria Math"/>
                <a:ea typeface="Cambria Math"/>
              </a:rPr>
              <a:t>,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400" b="1" dirty="0">
                <a:ea typeface="Cambria Math"/>
              </a:rPr>
              <a:t>mod</a:t>
            </a:r>
            <a:r>
              <a:rPr lang="en-US" sz="2400" b="1" dirty="0">
                <a:latin typeface="Cambria Math"/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11 = 5.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8071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A primitive root modulo a prime </a:t>
            </a:r>
            <a:r>
              <a:rPr lang="en-US" sz="2400" i="1" dirty="0" smtClean="0"/>
              <a:t>p</a:t>
            </a:r>
            <a:r>
              <a:rPr lang="en-US" sz="2400" dirty="0" smtClean="0"/>
              <a:t> is an   integer </a:t>
            </a:r>
            <a:r>
              <a:rPr lang="en-US" sz="2400" i="1" dirty="0" smtClean="0"/>
              <a:t>r</a:t>
            </a:r>
            <a:r>
              <a:rPr lang="en-US" sz="2400" dirty="0" smtClean="0"/>
              <a:t> in </a:t>
            </a:r>
            <a:r>
              <a:rPr lang="en-US" sz="2400" b="1" dirty="0" err="1" smtClean="0"/>
              <a:t>Z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 such that every nonzero element of </a:t>
            </a:r>
            <a:r>
              <a:rPr lang="en-US" sz="2400" b="1" dirty="0" err="1" smtClean="0"/>
              <a:t>Z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 is a power of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 Since every element of</a:t>
            </a:r>
            <a:r>
              <a:rPr lang="en-US" sz="2400" b="1" dirty="0" smtClean="0"/>
              <a:t> Z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 smtClean="0"/>
              <a:t>  is a power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2, 2 is a primitive root of 11.</a:t>
            </a:r>
            <a:r>
              <a:rPr lang="lv-LV" sz="2400" dirty="0" smtClean="0"/>
              <a:t/>
            </a:r>
            <a:br>
              <a:rPr lang="lv-LV" sz="2400" dirty="0" smtClean="0"/>
            </a:br>
            <a:r>
              <a:rPr lang="en-US" sz="2400" dirty="0" smtClean="0"/>
              <a:t>Powers </a:t>
            </a:r>
            <a:r>
              <a:rPr lang="en-US" sz="2400" dirty="0"/>
              <a:t>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 modulo 11: 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2, 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4, 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8, 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5, 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10, 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9, 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7, 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3, 2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2.</a:t>
            </a:r>
          </a:p>
          <a:p>
            <a:pPr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 Since not all elements of</a:t>
            </a:r>
            <a:r>
              <a:rPr lang="en-US" sz="2400" b="1" dirty="0" smtClean="0"/>
              <a:t> Z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 smtClean="0"/>
              <a:t>  are powers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3, 3 is not a primitive root of 11.</a:t>
            </a:r>
            <a:r>
              <a:rPr lang="lv-LV" sz="2400" dirty="0" smtClean="0"/>
              <a:t/>
            </a:r>
            <a:br>
              <a:rPr lang="lv-LV" sz="2400" dirty="0" smtClean="0"/>
            </a:br>
            <a:r>
              <a:rPr lang="en-US" sz="2400" dirty="0" smtClean="0"/>
              <a:t>Powers </a:t>
            </a:r>
            <a:r>
              <a:rPr lang="en-US" sz="2400" dirty="0"/>
              <a:t>of 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dirty="0">
                <a:ea typeface="Cambria Math" pitchFamily="18" charset="0"/>
              </a:rPr>
              <a:t>modulo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11: 3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3, 3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9, 3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5, 3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4, 3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1, </a:t>
            </a:r>
            <a:r>
              <a:rPr lang="en-US" sz="2400" dirty="0">
                <a:ea typeface="Cambria Math" pitchFamily="18" charset="0"/>
              </a:rPr>
              <a:t>and the pattern repeats for higher powers.</a:t>
            </a:r>
          </a:p>
          <a:p>
            <a:pPr>
              <a:buNone/>
            </a:pPr>
            <a:r>
              <a:rPr lang="en-US" sz="2400" b="1" dirty="0" smtClean="0"/>
              <a:t>Important Fact</a:t>
            </a:r>
            <a:r>
              <a:rPr lang="en-US" sz="2400" dirty="0" smtClean="0"/>
              <a:t>: There is a primitive root modulo </a:t>
            </a:r>
            <a:r>
              <a:rPr lang="en-US" sz="2400" i="1" dirty="0" smtClean="0"/>
              <a:t>p</a:t>
            </a:r>
            <a:r>
              <a:rPr lang="en-US" sz="2400" dirty="0" smtClean="0"/>
              <a:t> for every prime number </a:t>
            </a:r>
            <a:r>
              <a:rPr lang="en-US" sz="2400" i="1" dirty="0" smtClean="0"/>
              <a:t>p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48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Square root of -1 (mod p)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69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sz="2400" i="1"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v-LV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r>
                  <a:rPr lang="lv-LV" sz="2400" dirty="0" smtClean="0"/>
                  <a:t> has solutions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lv-LV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lv-LV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6900"/>
              </a:xfrm>
              <a:blipFill>
                <a:blip r:embed="rId3"/>
                <a:stretch>
                  <a:fillRect t="-1645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lv-LV" sz="2400" b="1" dirty="0" smtClean="0"/>
                  <a:t>Theorem: </a:t>
                </a:r>
                <a:r>
                  <a:rPr lang="lv-LV" sz="2400" dirty="0" smtClean="0"/>
                  <a:t>Let </a:t>
                </a:r>
                <a:r>
                  <a:rPr lang="lv-LV" sz="2400" dirty="0"/>
                  <a:t>p = 4k+1 be </a:t>
                </a:r>
                <a:r>
                  <a:rPr lang="lv-LV" sz="2400" dirty="0" smtClean="0"/>
                  <a:t>an odd </a:t>
                </a:r>
                <a:r>
                  <a:rPr lang="lv-LV" sz="2400" dirty="0"/>
                  <a:t>prime number (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=1 (</m:t>
                    </m:r>
                    <m:r>
                      <m:rPr>
                        <m:sty m:val="p"/>
                      </m:rPr>
                      <a:rPr lang="lv-LV" sz="24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 4)</m:t>
                    </m:r>
                  </m:oMath>
                </a14:m>
                <a:r>
                  <a:rPr lang="lv-LV" sz="2400" dirty="0"/>
                  <a:t>). </a:t>
                </a:r>
              </a:p>
              <a:p>
                <a:pPr marL="0" indent="0">
                  <a:buNone/>
                </a:pPr>
                <a:r>
                  <a:rPr lang="lv-LV" sz="2400" dirty="0"/>
                  <a:t>Then it is possible to solve </a:t>
                </a:r>
                <a:r>
                  <a:rPr lang="lv-LV" sz="2400" dirty="0" smtClean="0"/>
                  <a:t>congruence equation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=−1 </m:t>
                      </m:r>
                      <m:d>
                        <m:dPr>
                          <m:ctrlPr>
                            <a:rPr lang="lv-LV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sz="2400" dirty="0" smtClean="0"/>
              </a:p>
              <a:p>
                <a:pPr marL="0" indent="0">
                  <a:buNone/>
                </a:pPr>
                <a:r>
                  <a:rPr lang="lv-LV" sz="2400" dirty="0"/>
                  <a:t>(</a:t>
                </a:r>
                <a:r>
                  <a:rPr lang="lv-LV" sz="2400" dirty="0" smtClean="0"/>
                  <a:t>Can solve this for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=5, 13, 17, 29, 37,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41,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53,…</m:t>
                      </m:r>
                    </m:oMath>
                  </m:oMathPara>
                </a14:m>
                <a:endParaRPr lang="lv-LV" sz="2400" dirty="0"/>
              </a:p>
              <a:p>
                <a:pPr marL="0" indent="0">
                  <a:buNone/>
                </a:pPr>
                <a:r>
                  <a:rPr lang="lv-LV" sz="2400" dirty="0" smtClean="0"/>
                  <a:t>Cannot solve this for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=3, 7, 11, 19, 23, 3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</a:rPr>
                        <m:t>1, 43,47,…</m:t>
                      </m:r>
                    </m:oMath>
                  </m:oMathPara>
                </a14:m>
                <a:endParaRPr lang="lv-LV" sz="2400" dirty="0"/>
              </a:p>
              <a:p>
                <a:pPr marL="0" indent="0">
                  <a:buNone/>
                </a:pPr>
                <a:r>
                  <a:rPr lang="lv-LV" sz="2400" dirty="0" smtClean="0"/>
                  <a:t>Follows from the existence of a primary root. For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lv-LV" sz="2400" dirty="0" smtClean="0"/>
                  <a:t> can take primitive root=2.)</a:t>
                </a:r>
                <a:endParaRPr lang="lv-LV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82" t="-1961" r="-1059" b="-770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>
            <a:spLocks noChangeAspect="1"/>
          </p:cNvSpPr>
          <p:nvPr/>
        </p:nvSpPr>
        <p:spPr>
          <a:xfrm>
            <a:off x="3014766" y="2589874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14766" y="6250588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835120" y="44186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53099" y="44186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98572" y="2903663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593483" y="3538617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998572" y="5970288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6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593483" y="5298731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056849" y="5970288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393634" y="5298731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9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93634" y="3538617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041426" y="2903663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7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6"/>
            <a:endCxn id="10" idx="1"/>
          </p:cNvCxnSpPr>
          <p:nvPr/>
        </p:nvCxnSpPr>
        <p:spPr>
          <a:xfrm>
            <a:off x="3380526" y="2772754"/>
            <a:ext cx="671610" cy="1844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1" idx="1"/>
          </p:cNvCxnSpPr>
          <p:nvPr/>
        </p:nvCxnSpPr>
        <p:spPr>
          <a:xfrm>
            <a:off x="4310768" y="3215859"/>
            <a:ext cx="336279" cy="37632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8" idx="0"/>
          </p:cNvCxnSpPr>
          <p:nvPr/>
        </p:nvCxnSpPr>
        <p:spPr>
          <a:xfrm>
            <a:off x="4776363" y="3904377"/>
            <a:ext cx="241637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3" idx="0"/>
          </p:cNvCxnSpPr>
          <p:nvPr/>
        </p:nvCxnSpPr>
        <p:spPr>
          <a:xfrm flipH="1">
            <a:off x="4776363" y="4784434"/>
            <a:ext cx="241637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2" idx="7"/>
          </p:cNvCxnSpPr>
          <p:nvPr/>
        </p:nvCxnSpPr>
        <p:spPr>
          <a:xfrm flipH="1">
            <a:off x="4310768" y="5610927"/>
            <a:ext cx="336279" cy="41292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7" idx="6"/>
          </p:cNvCxnSpPr>
          <p:nvPr/>
        </p:nvCxnSpPr>
        <p:spPr>
          <a:xfrm flipH="1">
            <a:off x="3380526" y="6282484"/>
            <a:ext cx="671610" cy="15098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14" idx="5"/>
          </p:cNvCxnSpPr>
          <p:nvPr/>
        </p:nvCxnSpPr>
        <p:spPr>
          <a:xfrm flipH="1" flipV="1">
            <a:off x="2369045" y="6282484"/>
            <a:ext cx="645721" cy="15098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1"/>
            <a:endCxn id="15" idx="5"/>
          </p:cNvCxnSpPr>
          <p:nvPr/>
        </p:nvCxnSpPr>
        <p:spPr>
          <a:xfrm flipH="1" flipV="1">
            <a:off x="1705830" y="5610927"/>
            <a:ext cx="404583" cy="41292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0"/>
            <a:endCxn id="9" idx="4"/>
          </p:cNvCxnSpPr>
          <p:nvPr/>
        </p:nvCxnSpPr>
        <p:spPr>
          <a:xfrm flipH="1" flipV="1">
            <a:off x="1335979" y="4784434"/>
            <a:ext cx="240535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16" idx="4"/>
          </p:cNvCxnSpPr>
          <p:nvPr/>
        </p:nvCxnSpPr>
        <p:spPr>
          <a:xfrm flipV="1">
            <a:off x="1335979" y="3904377"/>
            <a:ext cx="240535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7" idx="3"/>
          </p:cNvCxnSpPr>
          <p:nvPr/>
        </p:nvCxnSpPr>
        <p:spPr>
          <a:xfrm flipV="1">
            <a:off x="1705830" y="3215859"/>
            <a:ext cx="389160" cy="37632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7"/>
            <a:endCxn id="6" idx="2"/>
          </p:cNvCxnSpPr>
          <p:nvPr/>
        </p:nvCxnSpPr>
        <p:spPr>
          <a:xfrm flipV="1">
            <a:off x="2353622" y="2772754"/>
            <a:ext cx="661144" cy="1844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243040" y="2261210"/>
                <a:ext cx="12053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lv-LV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040" y="2261210"/>
                <a:ext cx="120533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64913" y="268130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13" y="2681304"/>
                <a:ext cx="50468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38067" y="329676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67" y="3296769"/>
                <a:ext cx="5046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181850" y="4298533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50" y="4298533"/>
                <a:ext cx="5046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89778" y="5264381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778" y="5264381"/>
                <a:ext cx="5046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282381" y="608242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81" y="6082429"/>
                <a:ext cx="50468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298575" y="6416293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75" y="6416293"/>
                <a:ext cx="50468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708258" y="6233413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6233413"/>
                <a:ext cx="50468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85192" y="5382487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92" y="5382487"/>
                <a:ext cx="50468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07167" y="438432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67" y="4384324"/>
                <a:ext cx="50468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00093" y="3409033"/>
                <a:ext cx="6081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93" y="3409033"/>
                <a:ext cx="60818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19676" y="2664935"/>
                <a:ext cx="6081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76" y="2664935"/>
                <a:ext cx="60818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" idx="5"/>
            <a:endCxn id="8" idx="1"/>
          </p:cNvCxnSpPr>
          <p:nvPr/>
        </p:nvCxnSpPr>
        <p:spPr>
          <a:xfrm>
            <a:off x="3326962" y="2902070"/>
            <a:ext cx="1561722" cy="15701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3"/>
            <a:endCxn id="7" idx="7"/>
          </p:cNvCxnSpPr>
          <p:nvPr/>
        </p:nvCxnSpPr>
        <p:spPr>
          <a:xfrm flipH="1">
            <a:off x="3326962" y="4730870"/>
            <a:ext cx="1561722" cy="157328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3"/>
            <a:endCxn id="9" idx="7"/>
          </p:cNvCxnSpPr>
          <p:nvPr/>
        </p:nvCxnSpPr>
        <p:spPr>
          <a:xfrm flipH="1">
            <a:off x="1465295" y="2902070"/>
            <a:ext cx="1603035" cy="15701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5"/>
            <a:endCxn id="7" idx="1"/>
          </p:cNvCxnSpPr>
          <p:nvPr/>
        </p:nvCxnSpPr>
        <p:spPr>
          <a:xfrm>
            <a:off x="1465295" y="4730870"/>
            <a:ext cx="1603035" cy="157328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51277" y="4215902"/>
                <a:ext cx="21311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lv-LV" sz="3600"/>
                            <m:t>ℤ</m:t>
                          </m:r>
                        </m:e>
                        <m:sub>
                          <m:r>
                            <a:rPr lang="lv-LV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lv-LV" sz="3600" b="0" i="1" smtClean="0">
                          <a:latin typeface="Cambria Math" panose="02040503050406030204" pitchFamily="18" charset="0"/>
                        </a:rPr>
                        <m:t>−{0}</m:t>
                      </m:r>
                    </m:oMath>
                  </m:oMathPara>
                </a14:m>
                <a:endParaRPr lang="lv-LV" sz="3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77" y="4215902"/>
                <a:ext cx="2131161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84" idx="2"/>
            <a:endCxn id="7" idx="0"/>
          </p:cNvCxnSpPr>
          <p:nvPr/>
        </p:nvCxnSpPr>
        <p:spPr>
          <a:xfrm>
            <a:off x="3195091" y="5849157"/>
            <a:ext cx="2555" cy="4014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925626" y="5479825"/>
                <a:ext cx="5389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26" y="5479825"/>
                <a:ext cx="5389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2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Discrete Logarithms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Suppose </a:t>
            </a:r>
            <a:r>
              <a:rPr lang="en-US" i="1" dirty="0" smtClean="0"/>
              <a:t>p</a:t>
            </a:r>
            <a:r>
              <a:rPr lang="en-US" dirty="0" smtClean="0"/>
              <a:t> is prime and </a:t>
            </a:r>
            <a:r>
              <a:rPr lang="en-US" i="1" dirty="0" smtClean="0"/>
              <a:t>r</a:t>
            </a:r>
            <a:r>
              <a:rPr lang="en-US" dirty="0" smtClean="0"/>
              <a:t>  is a primitive root modulo </a:t>
            </a:r>
            <a:r>
              <a:rPr lang="en-US" i="1" dirty="0" smtClean="0"/>
              <a:t>p</a:t>
            </a:r>
            <a:r>
              <a:rPr lang="en-US" dirty="0" smtClean="0"/>
              <a:t>. If </a:t>
            </a:r>
            <a:r>
              <a:rPr lang="en-US" i="1" dirty="0" smtClean="0"/>
              <a:t>a</a:t>
            </a:r>
            <a:r>
              <a:rPr lang="en-US" dirty="0" smtClean="0"/>
              <a:t> is an integer between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−1, that is an element of </a:t>
            </a:r>
            <a:r>
              <a:rPr lang="en-US" b="1" dirty="0" err="1" smtClean="0"/>
              <a:t>Z</a:t>
            </a:r>
            <a:r>
              <a:rPr lang="en-US" i="1" baseline="-25000" dirty="0" err="1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, there is a unique exponent </a:t>
            </a:r>
            <a:r>
              <a:rPr lang="en-US" i="1" dirty="0" smtClean="0">
                <a:latin typeface="Cambria Math"/>
                <a:ea typeface="Cambria Math"/>
              </a:rPr>
              <a:t>e</a:t>
            </a:r>
            <a:r>
              <a:rPr lang="en-US" dirty="0" smtClean="0">
                <a:latin typeface="Cambria Math"/>
                <a:ea typeface="Cambria Math"/>
              </a:rPr>
              <a:t>  such that   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baseline="30000" dirty="0" smtClean="0">
                <a:ea typeface="Cambria Math"/>
              </a:rPr>
              <a:t>e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in </a:t>
            </a:r>
            <a:r>
              <a:rPr lang="en-US" b="1" dirty="0" err="1" smtClean="0"/>
              <a:t>Z</a:t>
            </a:r>
            <a:r>
              <a:rPr lang="en-US" i="1" baseline="-25000" dirty="0" err="1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, that is,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baseline="30000" dirty="0" smtClean="0">
                <a:ea typeface="Cambria Math"/>
              </a:rPr>
              <a:t>e</a:t>
            </a:r>
            <a:r>
              <a:rPr lang="en-US" dirty="0" smtClean="0">
                <a:latin typeface="Cambria Math"/>
                <a:ea typeface="Cambria Math"/>
              </a:rPr>
              <a:t> mod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Suppose that </a:t>
            </a:r>
            <a:r>
              <a:rPr lang="en-US" i="1" dirty="0" smtClean="0"/>
              <a:t>p</a:t>
            </a:r>
            <a:r>
              <a:rPr lang="en-US" dirty="0" smtClean="0"/>
              <a:t> is prime, </a:t>
            </a:r>
            <a:r>
              <a:rPr lang="en-US" i="1" dirty="0" smtClean="0"/>
              <a:t>r</a:t>
            </a:r>
            <a:r>
              <a:rPr lang="en-US" dirty="0" smtClean="0"/>
              <a:t> is a primitive root modulo </a:t>
            </a:r>
            <a:r>
              <a:rPr lang="en-US" i="1" dirty="0" smtClean="0"/>
              <a:t>p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is an integer between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−1, inclusive. If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baseline="30000" dirty="0" smtClean="0">
                <a:ea typeface="Cambria Math"/>
              </a:rPr>
              <a:t>e</a:t>
            </a:r>
            <a:r>
              <a:rPr lang="en-US" dirty="0" smtClean="0">
                <a:latin typeface="Cambria Math"/>
                <a:ea typeface="Cambria Math"/>
              </a:rPr>
              <a:t> mod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a </a:t>
            </a:r>
            <a:r>
              <a:rPr lang="en-US" dirty="0" smtClean="0">
                <a:ea typeface="Cambria Math"/>
              </a:rPr>
              <a:t>and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e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we say that </a:t>
            </a:r>
            <a:r>
              <a:rPr lang="en-US" i="1" dirty="0" smtClean="0">
                <a:ea typeface="Cambria Math" pitchFamily="18" charset="0"/>
              </a:rPr>
              <a:t>e</a:t>
            </a:r>
            <a:r>
              <a:rPr lang="en-US" dirty="0" smtClean="0">
                <a:ea typeface="Cambria Math" pitchFamily="18" charset="0"/>
              </a:rPr>
              <a:t> is the </a:t>
            </a:r>
            <a:r>
              <a:rPr lang="en-US" i="1" dirty="0" smtClean="0">
                <a:ea typeface="Cambria Math" pitchFamily="18" charset="0"/>
              </a:rPr>
              <a:t>discrete logarithm </a:t>
            </a:r>
            <a:r>
              <a:rPr lang="en-US" dirty="0" smtClean="0">
                <a:ea typeface="Cambria Math" pitchFamily="18" charset="0"/>
              </a:rPr>
              <a:t>of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ea typeface="Cambria Math" pitchFamily="18" charset="0"/>
              </a:rPr>
              <a:t> modulo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i="1" dirty="0" smtClean="0">
                <a:ea typeface="Cambria Math" pitchFamily="18" charset="0"/>
              </a:rPr>
              <a:t>r </a:t>
            </a:r>
            <a:r>
              <a:rPr lang="en-US" dirty="0" smtClean="0">
                <a:ea typeface="Cambria Math" pitchFamily="18" charset="0"/>
              </a:rPr>
              <a:t>and we write </a:t>
            </a:r>
            <a:r>
              <a:rPr lang="en-US" dirty="0" err="1" smtClean="0">
                <a:ea typeface="Cambria Math" pitchFamily="18" charset="0"/>
              </a:rPr>
              <a:t>log</a:t>
            </a:r>
            <a:r>
              <a:rPr lang="en-US" i="1" baseline="-25000" dirty="0" err="1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ea typeface="Cambria Math" pitchFamily="18" charset="0"/>
              </a:rPr>
              <a:t> = e (where the prime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 is understood).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Example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We write log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3 = 8  since the discrete logarithm of 3 modulo 11 to the base 2 is 8 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3 modulo 11.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Example 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We write log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5 = 4  since the discrete logarithm of 5 modulo 11 to the base 2 is 4 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5 modulo 11.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There is no known polynomial time algorithm for computing the discrete logarithm 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modulo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(when given the prime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, a root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modulo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, and a positive integer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∊</a:t>
            </a:r>
            <a:r>
              <a:rPr lang="en-US" b="1" dirty="0" err="1" smtClean="0"/>
              <a:t>Z</a:t>
            </a:r>
            <a:r>
              <a:rPr lang="en-US" i="1" baseline="-25000" dirty="0" err="1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. </a:t>
            </a:r>
            <a:r>
              <a:rPr lang="en-US" dirty="0" smtClean="0"/>
              <a:t>The problem plays a role in cryptography as will be discussed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4.6</a:t>
            </a:r>
            <a:r>
              <a:rPr lang="en-US" dirty="0" smtClean="0"/>
              <a:t>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Diffie Hellman Key Exchange (1976)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442333"/>
            <a:ext cx="10515600" cy="734630"/>
          </a:xfrm>
        </p:spPr>
        <p:txBody>
          <a:bodyPr>
            <a:normAutofit fontScale="92500" lnSpcReduction="10000"/>
          </a:bodyPr>
          <a:lstStyle/>
          <a:p>
            <a:r>
              <a:rPr lang="lv-LV" dirty="0" smtClean="0"/>
              <a:t>Applications include SSH (e.g. tunnels), TLS or SSL (including HTTPS), </a:t>
            </a:r>
            <a:br>
              <a:rPr lang="lv-LV" dirty="0" smtClean="0"/>
            </a:br>
            <a:r>
              <a:rPr lang="lv-LV" dirty="0" smtClean="0"/>
              <a:t>PKI (Public Key Infrastructure – certificates, signatures), IPSec-based VPNs.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7" y="1344690"/>
            <a:ext cx="8856643" cy="3816969"/>
          </a:xfrm>
          <a:prstGeom prst="rect">
            <a:avLst/>
          </a:prstGeom>
        </p:spPr>
      </p:pic>
      <p:pic>
        <p:nvPicPr>
          <p:cNvPr id="2052" name="Picture 4" descr="Image result for diffie hell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23" y="1233889"/>
            <a:ext cx="2461190" cy="369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4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Congruences</a:t>
            </a:r>
            <a:endParaRPr lang="en-US" dirty="0" smtClean="0"/>
          </a:p>
          <a:p>
            <a:r>
              <a:rPr lang="en-US" dirty="0" smtClean="0"/>
              <a:t>The Chinese Remainder Theorem</a:t>
            </a:r>
          </a:p>
          <a:p>
            <a:r>
              <a:rPr lang="en-US" dirty="0" smtClean="0"/>
              <a:t>Fermat’s Little Theorem</a:t>
            </a:r>
          </a:p>
          <a:p>
            <a:r>
              <a:rPr lang="en-US" dirty="0" smtClean="0"/>
              <a:t>Primitive Roots and Discrete Logarithms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Find the inverse of number 4 (mod 13). </a:t>
            </a:r>
            <a:br>
              <a:rPr lang="lv-LV" dirty="0" smtClean="0"/>
            </a:br>
            <a:r>
              <a:rPr lang="lv-LV" dirty="0" smtClean="0"/>
              <a:t>You can use the picture with primitive roots, if you wish.</a:t>
            </a:r>
            <a:endParaRPr lang="lv-LV" dirty="0" smtClean="0"/>
          </a:p>
          <a:p>
            <a:r>
              <a:rPr lang="lv-LV" dirty="0" smtClean="0"/>
              <a:t>Identify, which quadratic equation is unsolvable (mod 13)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472295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014766" y="1455137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014766" y="5115851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835120" y="3283937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153099" y="3283937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998572" y="1768926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593483" y="2403880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98572" y="4835551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6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593483" y="4163994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056849" y="4835551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393634" y="4163994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9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393634" y="2403880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041426" y="1768926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7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6"/>
            <a:endCxn id="8" idx="1"/>
          </p:cNvCxnSpPr>
          <p:nvPr/>
        </p:nvCxnSpPr>
        <p:spPr>
          <a:xfrm>
            <a:off x="3380526" y="1638017"/>
            <a:ext cx="671610" cy="1844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9" idx="1"/>
          </p:cNvCxnSpPr>
          <p:nvPr/>
        </p:nvCxnSpPr>
        <p:spPr>
          <a:xfrm>
            <a:off x="4310768" y="2081122"/>
            <a:ext cx="336279" cy="37632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6" idx="0"/>
          </p:cNvCxnSpPr>
          <p:nvPr/>
        </p:nvCxnSpPr>
        <p:spPr>
          <a:xfrm>
            <a:off x="4776363" y="2769640"/>
            <a:ext cx="241637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11" idx="0"/>
          </p:cNvCxnSpPr>
          <p:nvPr/>
        </p:nvCxnSpPr>
        <p:spPr>
          <a:xfrm flipH="1">
            <a:off x="4776363" y="3649697"/>
            <a:ext cx="241637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0" idx="7"/>
          </p:cNvCxnSpPr>
          <p:nvPr/>
        </p:nvCxnSpPr>
        <p:spPr>
          <a:xfrm flipH="1">
            <a:off x="4310768" y="4476190"/>
            <a:ext cx="336279" cy="41292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5" idx="6"/>
          </p:cNvCxnSpPr>
          <p:nvPr/>
        </p:nvCxnSpPr>
        <p:spPr>
          <a:xfrm flipH="1">
            <a:off x="3380526" y="5147747"/>
            <a:ext cx="671610" cy="15098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2" idx="5"/>
          </p:cNvCxnSpPr>
          <p:nvPr/>
        </p:nvCxnSpPr>
        <p:spPr>
          <a:xfrm flipH="1" flipV="1">
            <a:off x="2369045" y="5147747"/>
            <a:ext cx="645721" cy="15098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  <a:endCxn id="13" idx="5"/>
          </p:cNvCxnSpPr>
          <p:nvPr/>
        </p:nvCxnSpPr>
        <p:spPr>
          <a:xfrm flipH="1" flipV="1">
            <a:off x="1705830" y="4476190"/>
            <a:ext cx="404583" cy="41292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7" idx="4"/>
          </p:cNvCxnSpPr>
          <p:nvPr/>
        </p:nvCxnSpPr>
        <p:spPr>
          <a:xfrm flipH="1" flipV="1">
            <a:off x="1335979" y="3649697"/>
            <a:ext cx="240535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  <a:endCxn id="14" idx="4"/>
          </p:cNvCxnSpPr>
          <p:nvPr/>
        </p:nvCxnSpPr>
        <p:spPr>
          <a:xfrm flipV="1">
            <a:off x="1335979" y="2769640"/>
            <a:ext cx="240535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7"/>
            <a:endCxn id="15" idx="3"/>
          </p:cNvCxnSpPr>
          <p:nvPr/>
        </p:nvCxnSpPr>
        <p:spPr>
          <a:xfrm flipV="1">
            <a:off x="1705830" y="2081122"/>
            <a:ext cx="389160" cy="37632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7"/>
            <a:endCxn id="4" idx="2"/>
          </p:cNvCxnSpPr>
          <p:nvPr/>
        </p:nvCxnSpPr>
        <p:spPr>
          <a:xfrm flipV="1">
            <a:off x="2353622" y="1638017"/>
            <a:ext cx="661144" cy="1844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243040" y="1126473"/>
                <a:ext cx="12053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lv-LV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040" y="1126473"/>
                <a:ext cx="120533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264913" y="1546567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13" y="1546567"/>
                <a:ext cx="50468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838067" y="2162032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67" y="2162032"/>
                <a:ext cx="50468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181850" y="316379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50" y="3163796"/>
                <a:ext cx="50468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89778" y="412964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778" y="4129644"/>
                <a:ext cx="50468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282381" y="4947692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81" y="4947692"/>
                <a:ext cx="5046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298575" y="528155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75" y="5281556"/>
                <a:ext cx="5046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708258" y="509867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5098676"/>
                <a:ext cx="5046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85192" y="4247750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92" y="4247750"/>
                <a:ext cx="50468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07167" y="3249587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67" y="3249587"/>
                <a:ext cx="50468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00093" y="2274296"/>
                <a:ext cx="6081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93" y="2274296"/>
                <a:ext cx="60818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719676" y="1530198"/>
                <a:ext cx="6081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76" y="1530198"/>
                <a:ext cx="60818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26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A congruence of the form                         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/>
                        </a:rPr>
                        <m:t>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is a positive integer,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are integers, and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is a variable, is called a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linear congruence</a:t>
                </a:r>
                <a:r>
                  <a:rPr lang="en-US" dirty="0" smtClean="0"/>
                  <a:t>.</a:t>
                </a:r>
              </a:p>
              <a:p>
                <a:pPr>
                  <a:buNone/>
                </a:pPr>
                <a:endParaRPr lang="en-US" dirty="0" smtClean="0"/>
              </a:p>
              <a:p>
                <a:r>
                  <a:rPr lang="en-US" dirty="0" smtClean="0"/>
                  <a:t>The solutions to a linear congruence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lv-LV" dirty="0" smtClean="0"/>
                  <a:t> </a:t>
                </a:r>
                <a:r>
                  <a:rPr lang="en-US" dirty="0" smtClean="0"/>
                  <a:t>are  all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that satisfy the congruence.</a:t>
                </a:r>
              </a:p>
              <a:p>
                <a:endParaRPr lang="en-US" dirty="0" smtClean="0"/>
              </a:p>
              <a:p>
                <a:pPr>
                  <a:buNone/>
                </a:pPr>
                <a:r>
                  <a:rPr lang="en-US" b="1" dirty="0" smtClean="0"/>
                  <a:t>   Definition</a:t>
                </a:r>
                <a:r>
                  <a:rPr lang="en-US" dirty="0" smtClean="0"/>
                  <a:t>: An integer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i="1" dirty="0" smtClean="0">
                    <a:latin typeface="Constantia"/>
                  </a:rPr>
                  <a:t> </a:t>
                </a:r>
                <a:r>
                  <a:rPr lang="en-US" dirty="0" smtClean="0">
                    <a:latin typeface="Constantia"/>
                  </a:rPr>
                  <a:t>such that</a:t>
                </a:r>
                <a:r>
                  <a:rPr lang="lv-LV" dirty="0" smtClean="0">
                    <a:latin typeface="Constantia"/>
                  </a:rPr>
                  <a:t> </a:t>
                </a:r>
                <a:r>
                  <a:rPr lang="en-US" dirty="0" smtClean="0">
                    <a:latin typeface="Constanti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said to be an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inverse</a:t>
                </a:r>
                <a:r>
                  <a:rPr lang="en-US" dirty="0" smtClean="0"/>
                  <a:t> of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modulo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.</a:t>
                </a:r>
              </a:p>
              <a:p>
                <a:pPr>
                  <a:buNone/>
                </a:pPr>
                <a:r>
                  <a:rPr lang="en-US" dirty="0" smtClean="0"/>
                  <a:t>   </a:t>
                </a:r>
                <a:r>
                  <a:rPr lang="en-US" b="1" dirty="0" smtClean="0"/>
                  <a:t>Example</a:t>
                </a:r>
                <a:r>
                  <a:rPr lang="en-US" dirty="0" smtClean="0"/>
                  <a:t>: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5</a:t>
                </a:r>
                <a:r>
                  <a:rPr lang="en-US" dirty="0" smtClean="0"/>
                  <a:t> is an inverse of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dirty="0" smtClean="0"/>
                  <a:t> modulo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7</a:t>
                </a:r>
                <a:r>
                  <a:rPr lang="en-US" dirty="0" smtClean="0"/>
                  <a:t> since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5</a:t>
                </a:r>
                <a:r>
                  <a:rPr lang="en-US" dirty="0" smtClean="0">
                    <a:latin typeface="Cambria Math"/>
                    <a:ea typeface="Cambria Math"/>
                  </a:rPr>
                  <a:t>∙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15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≡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(mod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7</a:t>
                </a:r>
                <a:r>
                  <a:rPr lang="en-US" dirty="0" smtClean="0"/>
                  <a:t>) </a:t>
                </a:r>
              </a:p>
              <a:p>
                <a:pPr>
                  <a:buNone/>
                </a:pPr>
                <a:endParaRPr lang="en-US" dirty="0" smtClean="0"/>
              </a:p>
              <a:p>
                <a:r>
                  <a:rPr lang="en-US" dirty="0" smtClean="0"/>
                  <a:t>One method of solving linear </a:t>
                </a:r>
                <a:r>
                  <a:rPr lang="en-US" dirty="0" err="1" smtClean="0"/>
                  <a:t>congruences</a:t>
                </a:r>
                <a:r>
                  <a:rPr lang="en-US" dirty="0" smtClean="0"/>
                  <a:t> makes use of  an inverse </a:t>
                </a:r>
                <a:r>
                  <a:rPr lang="en-US" i="1" dirty="0" smtClean="0"/>
                  <a:t>ā</a:t>
                </a:r>
                <a:r>
                  <a:rPr lang="en-US" dirty="0" smtClean="0"/>
                  <a:t>, if it exists. Although we can not divide both sides of the congruence by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we can multiply by </a:t>
                </a:r>
                <a:r>
                  <a:rPr lang="en-US" i="1" dirty="0" smtClean="0"/>
                  <a:t>ā </a:t>
                </a:r>
                <a:r>
                  <a:rPr lang="en-US" dirty="0" smtClean="0"/>
                  <a:t>to solve for </a:t>
                </a:r>
                <a:r>
                  <a:rPr lang="en-US" i="1" dirty="0" smtClean="0"/>
                  <a:t>x.</a:t>
                </a:r>
                <a:r>
                  <a:rPr lang="en-US" dirty="0" smtClean="0"/>
                  <a:t> 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63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6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</a:t>
            </a:r>
            <a:r>
              <a:rPr lang="en-US" i="1" dirty="0" smtClean="0"/>
              <a:t>a</a:t>
            </a:r>
            <a:r>
              <a:rPr lang="en-US" dirty="0" smtClean="0"/>
              <a:t> modulo </a:t>
            </a:r>
            <a:r>
              <a:rPr lang="en-US" i="1" dirty="0" smtClean="0"/>
              <a:t>m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lv-LV" sz="2400" dirty="0" smtClean="0"/>
                  <a:t>A</a:t>
                </a:r>
                <a:r>
                  <a:rPr lang="en-US" sz="2400" dirty="0" smtClean="0"/>
                  <a:t>n inverse of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modulo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exists </a:t>
                </a:r>
                <a:r>
                  <a:rPr lang="lv-LV" sz="2400" dirty="0" smtClean="0"/>
                  <a:t>iff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are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relatively prime</a:t>
                </a:r>
                <a:r>
                  <a:rPr lang="lv-LV" sz="2400" dirty="0"/>
                  <a:t>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buNone/>
                </a:pPr>
                <a:r>
                  <a:rPr lang="en-US" sz="2400" b="1" dirty="0" smtClean="0"/>
                  <a:t>Theorem 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400" dirty="0" smtClean="0"/>
                  <a:t>: If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are relatively prime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 smtClean="0">
                    <a:ea typeface="Cambria Math" pitchFamily="18" charset="0"/>
                  </a:rPr>
                  <a:t>, then an inverse of </a:t>
                </a:r>
                <a:r>
                  <a:rPr lang="en-US" sz="2400" i="1" dirty="0" smtClean="0">
                    <a:ea typeface="Cambria Math" pitchFamily="18" charset="0"/>
                  </a:rPr>
                  <a:t>a</a:t>
                </a:r>
                <a:r>
                  <a:rPr lang="en-US" sz="2400" dirty="0" smtClean="0">
                    <a:ea typeface="Cambria Math" pitchFamily="18" charset="0"/>
                  </a:rPr>
                  <a:t> modulo </a:t>
                </a:r>
                <a:r>
                  <a:rPr lang="en-US" sz="2400" i="1" dirty="0" smtClean="0">
                    <a:ea typeface="Cambria Math" pitchFamily="18" charset="0"/>
                  </a:rPr>
                  <a:t>m</a:t>
                </a:r>
                <a:r>
                  <a:rPr lang="en-US" sz="2400" dirty="0" smtClean="0">
                    <a:ea typeface="Cambria Math" pitchFamily="18" charset="0"/>
                  </a:rPr>
                  <a:t> exists.</a:t>
                </a:r>
                <a:r>
                  <a:rPr lang="en-US" sz="2400" dirty="0" smtClean="0"/>
                  <a:t> Furthermore, this inverse is unique modulo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. (This means that there is a unique positive integer </a:t>
                </a:r>
                <a:r>
                  <a:rPr lang="en-US" sz="2400" i="1" dirty="0" smtClean="0"/>
                  <a:t>ā </a:t>
                </a:r>
                <a:r>
                  <a:rPr lang="en-US" sz="2400" dirty="0" smtClean="0"/>
                  <a:t>less than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that is an inverse of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modulo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and every other inverse of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modulo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is congruent to </a:t>
                </a:r>
                <a:r>
                  <a:rPr lang="en-US" sz="2400" i="1" dirty="0" smtClean="0"/>
                  <a:t>ā</a:t>
                </a:r>
                <a:r>
                  <a:rPr lang="en-US" sz="2400" dirty="0" smtClean="0"/>
                  <a:t> modulo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.)   </a:t>
                </a:r>
              </a:p>
              <a:p>
                <a:pPr>
                  <a:buNone/>
                </a:pPr>
                <a:r>
                  <a:rPr lang="en-US" sz="2400" b="1" dirty="0" smtClean="0"/>
                  <a:t>Proof</a:t>
                </a:r>
                <a:r>
                  <a:rPr lang="en-US" sz="2400" dirty="0" smtClean="0"/>
                  <a:t>:  Since </a:t>
                </a:r>
                <a:r>
                  <a:rPr lang="en-US" sz="2400" dirty="0" err="1" smtClean="0"/>
                  <a:t>gcd</a:t>
                </a:r>
                <a:r>
                  <a:rPr lang="en-US" sz="2400" dirty="0" smtClean="0"/>
                  <a:t>(</a:t>
                </a:r>
                <a:r>
                  <a:rPr lang="en-US" sz="2400" i="1" dirty="0" err="1" smtClean="0"/>
                  <a:t>a</a:t>
                </a:r>
                <a:r>
                  <a:rPr lang="en-US" sz="2400" dirty="0" err="1" smtClean="0"/>
                  <a:t>,</a:t>
                </a:r>
                <a:r>
                  <a:rPr lang="en-US" sz="2400" i="1" dirty="0" err="1" smtClean="0"/>
                  <a:t>m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400" dirty="0" smtClean="0"/>
                  <a:t>, by Theorem 6 of Section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4.3</a:t>
                </a:r>
                <a:r>
                  <a:rPr lang="en-US" sz="2400" dirty="0" smtClean="0"/>
                  <a:t>, there are integers 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such that   </a:t>
                </a:r>
                <a:r>
                  <a:rPr lang="en-US" sz="2400" i="1" dirty="0" err="1" smtClean="0"/>
                  <a:t>sa</a:t>
                </a:r>
                <a:r>
                  <a:rPr lang="en-US" sz="2400" dirty="0" smtClean="0"/>
                  <a:t> + </a:t>
                </a:r>
                <a:r>
                  <a:rPr lang="en-US" sz="2400" i="1" dirty="0" smtClean="0"/>
                  <a:t>tm</a:t>
                </a:r>
                <a:r>
                  <a:rPr lang="en-US" sz="2400" dirty="0" smtClean="0"/>
                  <a:t> =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400" dirty="0" smtClean="0"/>
                  <a:t>. </a:t>
                </a:r>
              </a:p>
              <a:p>
                <a:r>
                  <a:rPr lang="en-US" sz="2400" dirty="0" smtClean="0"/>
                  <a:t>Hence, </a:t>
                </a:r>
                <a:r>
                  <a:rPr lang="en-US" sz="2400" i="1" dirty="0" err="1" smtClean="0"/>
                  <a:t>sa</a:t>
                </a:r>
                <a:r>
                  <a:rPr lang="en-US" sz="2400" i="1" dirty="0" smtClean="0"/>
                  <a:t> + tm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≡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1</a:t>
                </a:r>
                <a:r>
                  <a:rPr lang="en-US" sz="2400" dirty="0" smtClean="0"/>
                  <a:t> ( mod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).</a:t>
                </a:r>
              </a:p>
              <a:p>
                <a:r>
                  <a:rPr lang="en-US" sz="2400" dirty="0" smtClean="0"/>
                  <a:t>Since </a:t>
                </a:r>
                <a:r>
                  <a:rPr lang="en-US" sz="2400" i="1" dirty="0" smtClean="0"/>
                  <a:t>tm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≡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0</a:t>
                </a:r>
                <a:r>
                  <a:rPr lang="en-US" sz="2400" dirty="0" smtClean="0"/>
                  <a:t> ( mod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), it follows that </a:t>
                </a:r>
                <a:r>
                  <a:rPr lang="en-US" sz="2400" i="1" dirty="0" err="1" smtClean="0"/>
                  <a:t>sa</a:t>
                </a:r>
                <a:r>
                  <a:rPr lang="en-US" sz="2400" i="1" dirty="0" smtClean="0"/>
                  <a:t>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≡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1</a:t>
                </a:r>
                <a:r>
                  <a:rPr lang="en-US" sz="2400" dirty="0" smtClean="0"/>
                  <a:t> ( mod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/>
                  <a:t>Consequently,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is an inverse of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modulo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.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 r="-139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5400000" flipV="1">
            <a:off x="99060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Demo: </a:t>
            </a:r>
            <a:r>
              <a:rPr lang="en-US" dirty="0" smtClean="0"/>
              <a:t>Finding Inverses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Euclidean algorithm and </a:t>
            </a:r>
            <a:r>
              <a:rPr lang="en-US" sz="2400" dirty="0" err="1"/>
              <a:t>B</a:t>
            </a:r>
            <a:r>
              <a:rPr lang="en-US" sz="2400" dirty="0" err="1">
                <a:ea typeface="Cambria Math"/>
              </a:rPr>
              <a:t>é</a:t>
            </a:r>
            <a:r>
              <a:rPr lang="en-US" sz="2400" dirty="0" err="1"/>
              <a:t>zout</a:t>
            </a:r>
            <a:r>
              <a:rPr lang="en-US" sz="2400" dirty="0"/>
              <a:t> coefficients gives us a systematic approaches to finding inverses. </a:t>
            </a:r>
          </a:p>
          <a:p>
            <a:pPr>
              <a:buNone/>
            </a:pPr>
            <a:r>
              <a:rPr lang="en-US" sz="2400" b="1" dirty="0"/>
              <a:t>    Example</a:t>
            </a:r>
            <a:r>
              <a:rPr lang="en-US" sz="2400" dirty="0"/>
              <a:t>: Find 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7.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b="1" dirty="0"/>
              <a:t>    Solution</a:t>
            </a:r>
            <a:r>
              <a:rPr lang="en-US" sz="2400" dirty="0"/>
              <a:t>: Because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3,7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 by Theorem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1, </a:t>
            </a:r>
            <a:r>
              <a:rPr lang="en-US" sz="2400" dirty="0">
                <a:ea typeface="Cambria Math" pitchFamily="18" charset="0"/>
              </a:rPr>
              <a:t>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>
                <a:ea typeface="Cambria Math" pitchFamily="18" charset="0"/>
              </a:rPr>
              <a:t> exists. </a:t>
            </a:r>
          </a:p>
          <a:p>
            <a:pPr lvl="1"/>
            <a:r>
              <a:rPr lang="en-US" sz="2200" dirty="0">
                <a:ea typeface="Cambria Math" pitchFamily="18" charset="0"/>
              </a:rPr>
              <a:t>Using the Euclidian algorithm: 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1.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</a:rPr>
              <a:t>From this equation, we get 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200" dirty="0">
                <a:ea typeface="Cambria Math" pitchFamily="18" charset="0"/>
              </a:rPr>
              <a:t>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1, and see that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 and 1 are </a:t>
            </a:r>
            <a:r>
              <a:rPr lang="en-US" sz="2200" dirty="0" err="1"/>
              <a:t>B</a:t>
            </a:r>
            <a:r>
              <a:rPr lang="en-US" sz="2200" dirty="0" err="1">
                <a:latin typeface="Cambria Math"/>
                <a:ea typeface="Cambria Math"/>
              </a:rPr>
              <a:t>é</a:t>
            </a:r>
            <a:r>
              <a:rPr lang="en-US" sz="2200" dirty="0" err="1"/>
              <a:t>zout</a:t>
            </a:r>
            <a:r>
              <a:rPr lang="en-US" sz="2200" dirty="0"/>
              <a:t> coefficients of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and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7.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Hence, 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is an inverse of 3 modulo 7. 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Also every integer congruent to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modulo 7 is an inverse of 3 modulo 7, i.e., 5,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9, 12, etc.</a:t>
            </a:r>
          </a:p>
        </p:txBody>
      </p:sp>
    </p:spTree>
    <p:extLst>
      <p:ext uri="{BB962C8B-B14F-4D97-AF65-F5344CB8AC3E}">
        <p14:creationId xmlns:p14="http://schemas.microsoft.com/office/powerpoint/2010/main" val="33702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   </a:t>
            </a:r>
            <a:r>
              <a:rPr lang="en-US" sz="2400" b="1" dirty="0"/>
              <a:t>Example</a:t>
            </a:r>
            <a:r>
              <a:rPr lang="en-US" sz="2400" dirty="0"/>
              <a:t>: Find 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400" dirty="0"/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    Solution</a:t>
            </a:r>
            <a:r>
              <a:rPr lang="en-US" sz="2400" dirty="0"/>
              <a:t>: First use the Euclidian algorithm to show that 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101,4620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. </a:t>
            </a:r>
            <a:endParaRPr lang="en-US" sz="2400" dirty="0">
              <a:ea typeface="Cambria Math" pitchFamily="18" charset="0"/>
            </a:endParaRPr>
          </a:p>
          <a:p>
            <a:pPr lvl="1"/>
            <a:endParaRPr lang="en-US" sz="2200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endParaRPr lang="en-US" sz="2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276601"/>
            <a:ext cx="3276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42620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2 = 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5715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last nonzero </a:t>
            </a:r>
          </a:p>
          <a:p>
            <a:r>
              <a:rPr lang="en-US" dirty="0"/>
              <a:t>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</a:p>
          <a:p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101,4260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200401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(23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ea typeface="Cambria Math" pitchFamily="18" charset="0"/>
              </a:rPr>
              <a:t> 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3) =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(26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23) =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(75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)=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(101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75)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 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          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(42620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101) 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      =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42620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+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895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Backwards: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6019800"/>
            <a:ext cx="3886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</a:t>
            </a:r>
            <a:r>
              <a:rPr lang="en-US" dirty="0"/>
              <a:t> coefficients :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5943601"/>
            <a:ext cx="2286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1601 is an inverse of 101 modulo 42620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43300" y="3619500"/>
            <a:ext cx="1676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0749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Inverses to Solve </a:t>
            </a:r>
            <a:r>
              <a:rPr lang="en-US" sz="4000" dirty="0" err="1"/>
              <a:t>Congruences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We can solve the congruence   </a:t>
            </a:r>
            <a:r>
              <a:rPr lang="en-US" sz="2000" i="1" dirty="0"/>
              <a:t>ax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( mod </a:t>
            </a:r>
            <a:r>
              <a:rPr lang="en-US" sz="2000" i="1" dirty="0"/>
              <a:t>m</a:t>
            </a:r>
            <a:r>
              <a:rPr lang="en-US" sz="2000" dirty="0"/>
              <a:t>) by multiplying both sides by </a:t>
            </a:r>
            <a:r>
              <a:rPr lang="en-US" sz="2000" i="1" dirty="0"/>
              <a:t>ā.</a:t>
            </a:r>
          </a:p>
          <a:p>
            <a:pPr>
              <a:buNone/>
            </a:pPr>
            <a:r>
              <a:rPr lang="en-US" sz="2000" b="1" dirty="0"/>
              <a:t>     Example</a:t>
            </a:r>
            <a:r>
              <a:rPr lang="en-US" sz="2000" dirty="0"/>
              <a:t>:  What are the solutions of the  congruence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x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 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 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US" sz="2000" b="1" dirty="0"/>
              <a:t>Solution</a:t>
            </a:r>
            <a:r>
              <a:rPr lang="en-US" sz="2000" dirty="0"/>
              <a:t>:  We found that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is an inverse of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ea typeface="Cambria Math" pitchFamily="18" charset="0"/>
              </a:rPr>
              <a:t>modulo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000" dirty="0">
                <a:ea typeface="Cambria Math" pitchFamily="18" charset="0"/>
              </a:rPr>
              <a:t>(two slides back). We multiply both sides of the congruence by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giving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           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000" i="1" dirty="0"/>
              <a:t>x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latin typeface="Cambria Math"/>
                <a:ea typeface="Cambria Math"/>
              </a:rPr>
              <a:t>∙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</a:t>
            </a:r>
          </a:p>
          <a:p>
            <a:pPr>
              <a:buNone/>
            </a:pPr>
            <a:r>
              <a:rPr lang="en-US" sz="2000" dirty="0"/>
              <a:t>     Because 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1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 and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), it follows that if </a:t>
            </a:r>
            <a:r>
              <a:rPr lang="en-US" sz="2000" i="1" dirty="0"/>
              <a:t>x</a:t>
            </a:r>
            <a:r>
              <a:rPr lang="en-US" sz="2000" dirty="0"/>
              <a:t> is a solution, then </a:t>
            </a:r>
            <a:r>
              <a:rPr lang="en-US" sz="2000" i="1" dirty="0"/>
              <a:t>x</a:t>
            </a:r>
            <a:r>
              <a:rPr lang="en-US" sz="2000" dirty="0">
                <a:latin typeface="Cambria Math"/>
                <a:ea typeface="Cambria Math"/>
              </a:rPr>
              <a:t> 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 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     We need to determine if every </a:t>
            </a:r>
            <a:r>
              <a:rPr lang="en-US" sz="2000" i="1" dirty="0"/>
              <a:t>x</a:t>
            </a:r>
            <a:r>
              <a:rPr lang="en-US" sz="2000" dirty="0"/>
              <a:t> with</a:t>
            </a:r>
            <a:r>
              <a:rPr lang="en-US" sz="2000" i="1" dirty="0"/>
              <a:t> 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is a solution. Assume that   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 By Theorem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/>
              <a:t> of Section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sz="2000" dirty="0"/>
              <a:t>, it follows that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000" i="1" dirty="0"/>
              <a:t>x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000" i="1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sz="2000" i="1" dirty="0"/>
              <a:t> </a:t>
            </a:r>
            <a:r>
              <a:rPr lang="en-US" sz="2000" dirty="0">
                <a:latin typeface="Cambria Math"/>
                <a:ea typeface="Cambria Math"/>
              </a:rPr>
              <a:t>≡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 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which shows that all such </a:t>
            </a:r>
            <a:r>
              <a:rPr lang="en-US" sz="2000" i="1" dirty="0"/>
              <a:t>x</a:t>
            </a:r>
            <a:r>
              <a:rPr lang="en-US" sz="2000" dirty="0"/>
              <a:t> satisfy the congruence. </a:t>
            </a:r>
          </a:p>
          <a:p>
            <a:pPr>
              <a:buNone/>
            </a:pPr>
            <a:r>
              <a:rPr lang="en-US" sz="2000" dirty="0"/>
              <a:t>     The solutions are the integers </a:t>
            </a:r>
            <a:r>
              <a:rPr lang="en-US" sz="2000" i="1" dirty="0"/>
              <a:t>x</a:t>
            </a:r>
            <a:r>
              <a:rPr lang="en-US" sz="2000" dirty="0"/>
              <a:t> such that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), namely,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6,13,20 …</a:t>
            </a:r>
            <a:r>
              <a:rPr lang="en-US" sz="2000" dirty="0"/>
              <a:t> and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sz="2000" dirty="0">
                <a:latin typeface="Cambria Math"/>
                <a:ea typeface="Cambria Math"/>
              </a:rPr>
              <a:t> −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sz="2000" dirty="0">
                <a:latin typeface="Cambria Math"/>
                <a:ea typeface="Cambria Math"/>
              </a:rPr>
              <a:t> −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15,…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427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This puzzle can be translated into the  solution of the system of </a:t>
                </a:r>
                <a:r>
                  <a:rPr lang="en-US" dirty="0" err="1" smtClean="0"/>
                  <a:t>congruences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3 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),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We’ll see how the theorem that is known as the </a:t>
                </a:r>
                <a:r>
                  <a:rPr lang="en-US" i="1" dirty="0" smtClean="0"/>
                  <a:t>Chinese Remainder Theorem </a:t>
                </a:r>
                <a:r>
                  <a:rPr lang="en-US" dirty="0" smtClean="0"/>
                  <a:t>can be used to solve Sun-</a:t>
                </a:r>
                <a:r>
                  <a:rPr lang="en-US" dirty="0" err="1" smtClean="0"/>
                  <a:t>Tsu’s</a:t>
                </a:r>
                <a:r>
                  <a:rPr lang="en-US" dirty="0" smtClean="0"/>
                  <a:t> problem.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305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9/9d/Sun_Tzu_Chinese_remainder_theorem.svg/800px-Sun_Tzu_Chinese_remainder_theorem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54" y="1825625"/>
            <a:ext cx="29008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5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2292</Words>
  <Application>Microsoft Office PowerPoint</Application>
  <PresentationFormat>Widescreen</PresentationFormat>
  <Paragraphs>230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Constantia</vt:lpstr>
      <vt:lpstr>Office Theme</vt:lpstr>
      <vt:lpstr>Solving Congruences</vt:lpstr>
      <vt:lpstr>Section Summary</vt:lpstr>
      <vt:lpstr>Linear Congruences</vt:lpstr>
      <vt:lpstr>Inverse of a modulo m</vt:lpstr>
      <vt:lpstr>Demo: Finding Inverses</vt:lpstr>
      <vt:lpstr>Finding Inverses</vt:lpstr>
      <vt:lpstr>PowerPoint Presentation</vt:lpstr>
      <vt:lpstr>Using Inverses to Solve Congruences</vt:lpstr>
      <vt:lpstr>The Chinese Remainder Theorem</vt:lpstr>
      <vt:lpstr>The Chinese Remainder Theorem</vt:lpstr>
      <vt:lpstr>The Chinese Remainder Theorem</vt:lpstr>
      <vt:lpstr>The Chinese Remainder Theorem</vt:lpstr>
      <vt:lpstr>Back Substitution</vt:lpstr>
      <vt:lpstr>Fermat’s Little Theorem</vt:lpstr>
      <vt:lpstr>Demo: Simplify Large Powers</vt:lpstr>
      <vt:lpstr>Primitive Roots</vt:lpstr>
      <vt:lpstr>Square root of -1 (mod p)</vt:lpstr>
      <vt:lpstr>Discrete Logarithms</vt:lpstr>
      <vt:lpstr>Diffie Hellman Key Exchange (1976)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88</cp:revision>
  <dcterms:created xsi:type="dcterms:W3CDTF">2021-01-03T18:25:44Z</dcterms:created>
  <dcterms:modified xsi:type="dcterms:W3CDTF">2021-02-09T13:48:52Z</dcterms:modified>
</cp:coreProperties>
</file>