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909" r:id="rId2"/>
    <p:sldId id="910" r:id="rId3"/>
    <p:sldId id="911" r:id="rId4"/>
    <p:sldId id="916" r:id="rId5"/>
    <p:sldId id="912" r:id="rId6"/>
    <p:sldId id="913" r:id="rId7"/>
    <p:sldId id="914" r:id="rId8"/>
    <p:sldId id="915" r:id="rId9"/>
    <p:sldId id="917" r:id="rId10"/>
    <p:sldId id="918" r:id="rId11"/>
    <p:sldId id="920" r:id="rId12"/>
    <p:sldId id="921" r:id="rId13"/>
    <p:sldId id="922" r:id="rId14"/>
    <p:sldId id="923" r:id="rId1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-17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s.gov.lv/-/media/Files/VRAA/Dokumentacija/Vadlinijas/E_pakalpojumi/Programmetaja_rokasgramatas/VISS2014REKPKMEPAK.ashx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&lt;?</a:t>
            </a:r>
          </a:p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 PK_VALID($pk) { $pk = trim(str_replace("-", "", $pk)); if (!$pk || !strlen($pk)==11) return false;</a:t>
            </a:r>
          </a:p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$checksum = 1; for ($i=0; $i&lt;10; $i++) $checksum -= (int)substr($pk, $i, 1) *</a:t>
            </a:r>
          </a:p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(int)substr("01060307091005080402", $i * 2, 2); if ( ($checksum - floor($checksum / 11) * 11) != (int)substr($pk, 10, 1) ) return false; return true; }</a:t>
            </a:r>
          </a:p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?&gt;</a:t>
            </a:r>
          </a:p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lv-LV" dirty="0" smtClean="0"/>
              <a:t>&lt;? function PK_VALID($pk) { $pk = trim(str_replace("-", "", $pk)); if (!$pk || !strlen($pk)==11) return false; $checksum = 1; for ($i=0; $i&lt;10; $i++) $checksum -= (int)substr($pk, $i, 1) * (int)substr("01060307091005080402", $i * 2, 2); if ( ($checksum - floor($checksum / 11) * 11) != (int)substr($pk, 10, 1) ) return false; return true; } $valid = PK_VALID($_POST['pk']); echo ($valid ? 'Personas kods ir valīds' : 'Personas kods ir invalīds;-)'); ?&gt;</a:t>
            </a:r>
          </a:p>
          <a:p>
            <a:endParaRPr lang="lv-LV" dirty="0" smtClean="0"/>
          </a:p>
          <a:p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 Personal IDs (personas kodi) do not have any validation algorithm;</a:t>
            </a:r>
            <a:r>
              <a:rPr lang="lv-LV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lv-LV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regex much shorter; may start by 32, 33, 34, etc.</a:t>
            </a:r>
          </a:p>
          <a:p>
            <a:r>
              <a:rPr lang="lv-LV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https://viss.gov.lv/-/media/Files/VRAA/Dokumentacija/Vadlinijas/E_pakalpojumi/Programmetaja_rokasgramatas/VISS2014REKPKMEPAK.ashx</a:t>
            </a:r>
            <a:endParaRPr lang="lv-LV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51365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digit: Represents the network that produced the credit card. It is called the Major Industry Identifier (MII). Each digit represents a different industry.</a:t>
            </a:r>
          </a:p>
          <a:p>
            <a:r>
              <a:rPr lang="en-US" dirty="0" smtClean="0"/>
              <a:t>0 – industry assignments</a:t>
            </a:r>
          </a:p>
          <a:p>
            <a:r>
              <a:rPr lang="en-US" dirty="0" smtClean="0"/>
              <a:t>1 – Airlines</a:t>
            </a:r>
          </a:p>
          <a:p>
            <a:r>
              <a:rPr lang="en-US" dirty="0" smtClean="0"/>
              <a:t>2 – Airlines, financial and other future industry assignments</a:t>
            </a:r>
          </a:p>
          <a:p>
            <a:r>
              <a:rPr lang="en-US" dirty="0" smtClean="0"/>
              <a:t>3 – Travel and entertainment</a:t>
            </a:r>
          </a:p>
          <a:p>
            <a:r>
              <a:rPr lang="en-US" dirty="0" smtClean="0"/>
              <a:t>4 – Banking and financial</a:t>
            </a:r>
          </a:p>
          <a:p>
            <a:r>
              <a:rPr lang="en-US" dirty="0" smtClean="0"/>
              <a:t>5 – Banking and financial</a:t>
            </a:r>
          </a:p>
          <a:p>
            <a:r>
              <a:rPr lang="en-US" dirty="0" smtClean="0"/>
              <a:t>6 – Merchandising and banking/financial</a:t>
            </a:r>
          </a:p>
          <a:p>
            <a:r>
              <a:rPr lang="en-US" dirty="0" smtClean="0"/>
              <a:t>7 – Petroleum and other future industry assignments</a:t>
            </a:r>
          </a:p>
          <a:p>
            <a:r>
              <a:rPr lang="en-US" dirty="0" smtClean="0"/>
              <a:t>8 – Healthcare, telecommunications and other future industry assignments</a:t>
            </a:r>
          </a:p>
          <a:p>
            <a:r>
              <a:rPr lang="en-US" dirty="0" smtClean="0"/>
              <a:t>9 – For assignment by national standards bodies</a:t>
            </a:r>
          </a:p>
          <a:p>
            <a:endParaRPr lang="en-US" dirty="0" smtClean="0"/>
          </a:p>
          <a:p>
            <a:r>
              <a:rPr lang="en-US" dirty="0" smtClean="0"/>
              <a:t>The first digit is different for each card network:</a:t>
            </a:r>
          </a:p>
          <a:p>
            <a:r>
              <a:rPr lang="en-US" dirty="0" smtClean="0"/>
              <a:t>Visa cards – Begin with a 4 and have 13 or 16 digits</a:t>
            </a:r>
          </a:p>
          <a:p>
            <a:r>
              <a:rPr lang="en-US" dirty="0" err="1" smtClean="0"/>
              <a:t>Mastercard</a:t>
            </a:r>
            <a:r>
              <a:rPr lang="en-US" dirty="0" smtClean="0"/>
              <a:t> cards – Begin with a 5 and has 16 digits</a:t>
            </a:r>
          </a:p>
          <a:p>
            <a:r>
              <a:rPr lang="en-US" dirty="0" smtClean="0"/>
              <a:t>American Express cards – Begin with a 3, followed by a 4 or a 7  has 15 digits</a:t>
            </a:r>
          </a:p>
          <a:p>
            <a:r>
              <a:rPr lang="en-US" dirty="0" smtClean="0"/>
              <a:t>Discover cards – Begin with a 6 and have 16 digits</a:t>
            </a:r>
          </a:p>
          <a:p>
            <a:r>
              <a:rPr lang="en-US" dirty="0" smtClean="0"/>
              <a:t>Diners Club and Carte Blanche cards – Begin with a 3, followed by a 0, 6, or 8 and have 14 digits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7761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09.02.2021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s.gov.lv/-/media/Files/VRAA/Dokumentacija/Vadlinijas/E_pakalpojumi/Programmetaja_rokasgramatas/VISS2014REKPKMEPAK.ashx" TargetMode="External"/><Relationship Id="rId2" Type="http://schemas.openxmlformats.org/officeDocument/2006/relationships/hyperlink" Target="http://ps.id.lv/php/pinlv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freeformatter.com/credit-card-number-generator-validator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 </a:t>
            </a:r>
            <a:r>
              <a:rPr lang="en-US" dirty="0" err="1" smtClean="0"/>
              <a:t>Congruences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4.5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6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The Anatomy of "Personas kods" in Latvia – 1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16682"/>
            <a:ext cx="10515600" cy="1460279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d</a:t>
            </a:r>
            <a:r>
              <a:rPr lang="lv-LV" sz="2400" dirty="0" smtClean="0"/>
              <a:t>efault </a:t>
            </a:r>
            <a:r>
              <a:rPr lang="en-US" sz="2400" dirty="0" smtClean="0"/>
              <a:t>checksum </a:t>
            </a:r>
            <a:r>
              <a:rPr lang="lv-LV" sz="2400" dirty="0" smtClean="0"/>
              <a:t>algorithm </a:t>
            </a:r>
            <a:r>
              <a:rPr lang="lv-LV" sz="2400" dirty="0" smtClean="0"/>
              <a:t>is deemed </a:t>
            </a:r>
            <a:r>
              <a:rPr lang="lv-LV" sz="2400" dirty="0" smtClean="0"/>
              <a:t>"</a:t>
            </a:r>
            <a:r>
              <a:rPr lang="en-US" sz="2400" dirty="0" smtClean="0"/>
              <a:t>information of </a:t>
            </a:r>
            <a:r>
              <a:rPr lang="lv-LV" sz="2400" dirty="0" smtClean="0"/>
              <a:t>limited access" </a:t>
            </a:r>
            <a:r>
              <a:rPr lang="lv-LV" sz="2400" dirty="0" smtClean="0"/>
              <a:t>("ierobežotas pieejamības informācija</a:t>
            </a:r>
            <a:r>
              <a:rPr lang="lv-LV" sz="2400" dirty="0" smtClean="0"/>
              <a:t>")</a:t>
            </a:r>
            <a:r>
              <a:rPr lang="en-US" sz="2400" dirty="0" smtClean="0"/>
              <a:t>, but everyone knows it.</a:t>
            </a:r>
            <a:endParaRPr lang="lv-LV" sz="2400" dirty="0" smtClean="0"/>
          </a:p>
          <a:p>
            <a:r>
              <a:rPr lang="lv-LV" sz="2400" dirty="0" smtClean="0"/>
              <a:t>Since </a:t>
            </a:r>
            <a:r>
              <a:rPr lang="en-US" sz="2400" dirty="0" smtClean="0"/>
              <a:t>July 2017</a:t>
            </a:r>
            <a:r>
              <a:rPr lang="lv-LV" sz="2400" dirty="0" smtClean="0"/>
              <a:t> </a:t>
            </a:r>
            <a:r>
              <a:rPr lang="lv-LV" sz="2400" dirty="0" smtClean="0"/>
              <a:t>new personal codes </a:t>
            </a:r>
            <a:r>
              <a:rPr lang="en-US" sz="2400" dirty="0" smtClean="0"/>
              <a:t>are often issued </a:t>
            </a:r>
            <a:r>
              <a:rPr lang="lv-LV" sz="2400" dirty="0" smtClean="0"/>
              <a:t>(starting </a:t>
            </a:r>
            <a:r>
              <a:rPr lang="lv-LV" sz="2400" dirty="0" smtClean="0"/>
              <a:t>with digits "32" etc. – impossible date</a:t>
            </a:r>
            <a:r>
              <a:rPr lang="lv-LV" sz="2400" dirty="0" smtClean="0"/>
              <a:t>)</a:t>
            </a:r>
            <a:r>
              <a:rPr lang="en-US" sz="2400" dirty="0" smtClean="0"/>
              <a:t>. Only big players should find birth dates by personal ID etc.</a:t>
            </a:r>
            <a:endParaRPr lang="lv-LV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84733" y="1690688"/>
            <a:ext cx="47147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6000" dirty="0"/>
              <a:t>121282-1121X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3669" y="1690688"/>
            <a:ext cx="39259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000" dirty="0" smtClean="0"/>
              <a:t>Sample P.k. from </a:t>
            </a:r>
          </a:p>
          <a:p>
            <a:r>
              <a:rPr lang="lv-LV" sz="2000" dirty="0" smtClean="0"/>
              <a:t>Andris Paraudziņš</a:t>
            </a:r>
            <a:br>
              <a:rPr lang="lv-LV" sz="2000" dirty="0" smtClean="0"/>
            </a:br>
            <a:r>
              <a:rPr lang="lv-LV" sz="2000" dirty="0" smtClean="0"/>
              <a:t>(by Migration Service – the "PMLP")</a:t>
            </a:r>
            <a:endParaRPr lang="lv-LV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934356" y="2942651"/>
            <a:ext cx="160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Checksum digit</a:t>
            </a:r>
            <a:endParaRPr lang="lv-LV" dirty="0"/>
          </a:p>
        </p:txBody>
      </p:sp>
      <p:sp>
        <p:nvSpPr>
          <p:cNvPr id="10" name="TextBox 9"/>
          <p:cNvSpPr txBox="1"/>
          <p:nvPr/>
        </p:nvSpPr>
        <p:spPr>
          <a:xfrm>
            <a:off x="3775332" y="3264142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Century</a:t>
            </a:r>
          </a:p>
          <a:p>
            <a:r>
              <a:rPr lang="lv-LV" dirty="0" smtClean="0"/>
              <a:t>"1" or "2"</a:t>
            </a:r>
            <a:endParaRPr lang="lv-LV" dirty="0"/>
          </a:p>
        </p:txBody>
      </p:sp>
      <p:sp>
        <p:nvSpPr>
          <p:cNvPr id="14" name="TextBox 13"/>
          <p:cNvSpPr txBox="1"/>
          <p:nvPr/>
        </p:nvSpPr>
        <p:spPr>
          <a:xfrm>
            <a:off x="1311933" y="3311820"/>
            <a:ext cx="952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2000" dirty="0" smtClean="0"/>
              <a:t>Day </a:t>
            </a:r>
          </a:p>
          <a:p>
            <a:pPr algn="ctr"/>
            <a:r>
              <a:rPr lang="lv-LV" sz="2000" dirty="0" smtClean="0"/>
              <a:t>of birth</a:t>
            </a:r>
            <a:endParaRPr lang="lv-LV" sz="2000" dirty="0"/>
          </a:p>
        </p:txBody>
      </p:sp>
      <p:sp>
        <p:nvSpPr>
          <p:cNvPr id="17" name="Rectangle 16"/>
          <p:cNvSpPr/>
          <p:nvPr/>
        </p:nvSpPr>
        <p:spPr>
          <a:xfrm>
            <a:off x="1784732" y="1806766"/>
            <a:ext cx="860793" cy="7667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19" name="Straight Arrow Connector 18"/>
          <p:cNvCxnSpPr>
            <a:stCxn id="14" idx="0"/>
            <a:endCxn id="17" idx="2"/>
          </p:cNvCxnSpPr>
          <p:nvPr/>
        </p:nvCxnSpPr>
        <p:spPr>
          <a:xfrm flipV="1">
            <a:off x="1788217" y="2573483"/>
            <a:ext cx="426912" cy="7383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708312" y="1804928"/>
            <a:ext cx="685800" cy="7667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2" name="Rectangle 21"/>
          <p:cNvSpPr/>
          <p:nvPr/>
        </p:nvSpPr>
        <p:spPr>
          <a:xfrm>
            <a:off x="3435425" y="1804928"/>
            <a:ext cx="731520" cy="7667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23" name="Straight Arrow Connector 22"/>
          <p:cNvCxnSpPr>
            <a:stCxn id="26" idx="0"/>
            <a:endCxn id="21" idx="2"/>
          </p:cNvCxnSpPr>
          <p:nvPr/>
        </p:nvCxnSpPr>
        <p:spPr>
          <a:xfrm flipV="1">
            <a:off x="2838672" y="2571645"/>
            <a:ext cx="212540" cy="4197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350260" y="2991433"/>
            <a:ext cx="9768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000" dirty="0" smtClean="0"/>
              <a:t>Month </a:t>
            </a:r>
          </a:p>
          <a:p>
            <a:r>
              <a:rPr lang="lv-LV" sz="2000" dirty="0" smtClean="0"/>
              <a:t>of birth</a:t>
            </a:r>
            <a:endParaRPr lang="lv-LV" sz="2000" dirty="0"/>
          </a:p>
        </p:txBody>
      </p:sp>
      <p:sp>
        <p:nvSpPr>
          <p:cNvPr id="28" name="Rectangle 27"/>
          <p:cNvSpPr/>
          <p:nvPr/>
        </p:nvSpPr>
        <p:spPr>
          <a:xfrm>
            <a:off x="4437965" y="1804928"/>
            <a:ext cx="380660" cy="7667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29" name="Rectangle 28"/>
          <p:cNvSpPr/>
          <p:nvPr/>
        </p:nvSpPr>
        <p:spPr>
          <a:xfrm>
            <a:off x="4856609" y="1804928"/>
            <a:ext cx="672060" cy="7667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30" name="Straight Arrow Connector 29"/>
          <p:cNvCxnSpPr>
            <a:stCxn id="10" idx="0"/>
            <a:endCxn id="28" idx="2"/>
          </p:cNvCxnSpPr>
          <p:nvPr/>
        </p:nvCxnSpPr>
        <p:spPr>
          <a:xfrm flipV="1">
            <a:off x="4324521" y="2571645"/>
            <a:ext cx="303774" cy="692497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60178" y="3688409"/>
            <a:ext cx="1151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lv-LV" sz="2000" dirty="0" smtClean="0"/>
              <a:t>Year </a:t>
            </a:r>
          </a:p>
          <a:p>
            <a:pPr algn="ctr"/>
            <a:r>
              <a:rPr lang="lv-LV" sz="2000" dirty="0" smtClean="0"/>
              <a:t>of birth</a:t>
            </a:r>
            <a:endParaRPr lang="lv-LV" sz="2000" dirty="0"/>
          </a:p>
        </p:txBody>
      </p:sp>
      <p:cxnSp>
        <p:nvCxnSpPr>
          <p:cNvPr id="36" name="Straight Arrow Connector 35"/>
          <p:cNvCxnSpPr>
            <a:stCxn id="35" idx="0"/>
            <a:endCxn id="22" idx="2"/>
          </p:cNvCxnSpPr>
          <p:nvPr/>
        </p:nvCxnSpPr>
        <p:spPr>
          <a:xfrm flipV="1">
            <a:off x="3335951" y="2571645"/>
            <a:ext cx="465234" cy="11167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535856" y="3747318"/>
            <a:ext cx="13135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lv-LV" dirty="0" smtClean="0"/>
              <a:t>Birth </a:t>
            </a:r>
          </a:p>
          <a:p>
            <a:pPr algn="ctr"/>
            <a:r>
              <a:rPr lang="lv-LV" dirty="0" smtClean="0"/>
              <a:t>registration </a:t>
            </a:r>
          </a:p>
          <a:p>
            <a:pPr algn="ctr"/>
            <a:r>
              <a:rPr lang="lv-LV" dirty="0" smtClean="0"/>
              <a:t>place</a:t>
            </a:r>
            <a:endParaRPr lang="lv-LV" dirty="0"/>
          </a:p>
        </p:txBody>
      </p:sp>
      <p:cxnSp>
        <p:nvCxnSpPr>
          <p:cNvPr id="43" name="Straight Arrow Connector 42"/>
          <p:cNvCxnSpPr>
            <a:stCxn id="42" idx="0"/>
            <a:endCxn id="29" idx="2"/>
          </p:cNvCxnSpPr>
          <p:nvPr/>
        </p:nvCxnSpPr>
        <p:spPr>
          <a:xfrm flipV="1">
            <a:off x="5192639" y="2571645"/>
            <a:ext cx="0" cy="1175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/>
          <p:nvPr/>
        </p:nvCxnSpPr>
        <p:spPr>
          <a:xfrm rot="10800000">
            <a:off x="5756984" y="2554540"/>
            <a:ext cx="2754966" cy="1680611"/>
          </a:xfrm>
          <a:prstGeom prst="bentConnector3">
            <a:avLst>
              <a:gd name="adj1" fmla="val 99986"/>
            </a:avLst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0"/>
          </p:cNvCxnSpPr>
          <p:nvPr/>
        </p:nvCxnSpPr>
        <p:spPr>
          <a:xfrm flipH="1" flipV="1">
            <a:off x="6224530" y="2565881"/>
            <a:ext cx="513636" cy="37677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978489" y="1803090"/>
            <a:ext cx="380660" cy="766717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32" name="TextBox 31"/>
          <p:cNvSpPr txBox="1"/>
          <p:nvPr/>
        </p:nvSpPr>
        <p:spPr>
          <a:xfrm>
            <a:off x="7134467" y="3597546"/>
            <a:ext cx="3224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Twins or matching birthdays register in the same office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10161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The Anatomy of "Personas kods" in Latvia – </a:t>
            </a:r>
            <a:r>
              <a:rPr lang="lv-LV" dirty="0" smtClean="0"/>
              <a:t>2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 fontScale="92500" lnSpcReduction="10000"/>
          </a:bodyPr>
          <a:lstStyle/>
          <a:p>
            <a:r>
              <a:rPr lang="lv-LV" dirty="0">
                <a:hlinkClick r:id="rId2"/>
              </a:rPr>
              <a:t>http://</a:t>
            </a:r>
            <a:r>
              <a:rPr lang="lv-LV" dirty="0" smtClean="0">
                <a:hlinkClick r:id="rId2"/>
              </a:rPr>
              <a:t>ps.id.lv/php/pinlv/</a:t>
            </a:r>
            <a:endParaRPr lang="lv-LV" dirty="0" smtClean="0"/>
          </a:p>
          <a:p>
            <a:endParaRPr lang="lv-LV" dirty="0"/>
          </a:p>
          <a:p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dirty="0" smtClean="0"/>
              <a:t>Better implement your own checksum – this service is very strange</a:t>
            </a:r>
          </a:p>
          <a:p>
            <a:r>
              <a:rPr lang="lv-LV" u="sng" dirty="0">
                <a:hlinkClick r:id="rId3"/>
              </a:rPr>
              <a:t>https://viss.gov.lv/-/media/Files/VRAA/Dokumentacija/Vadlinijas/E_pakalpojumi/Programmetaja_rokasgramatas/VISS2014REKPKMEPAK.ashx</a:t>
            </a:r>
            <a:endParaRPr lang="lv-LV" dirty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9887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Last/checksum digit:</a:t>
            </a:r>
            <a:br>
              <a:rPr lang="en-US" dirty="0" smtClean="0"/>
            </a:br>
            <a:r>
              <a:rPr lang="lv-LV" dirty="0" smtClean="0"/>
              <a:t>PK[11</a:t>
            </a:r>
            <a:r>
              <a:rPr lang="lv-LV" dirty="0"/>
              <a:t>] = (1101 - (1PK[1] + 6PK[2] + 3PK[3] + 7PK[4] + 9PK[5] + 10PK[6] + 5PK[7] + 8PK[8] + 4PK[9] + 2PK[10])) </a:t>
            </a:r>
            <a:r>
              <a:rPr lang="lv-LV" b="1" dirty="0"/>
              <a:t>mod</a:t>
            </a:r>
            <a:r>
              <a:rPr lang="lv-LV" dirty="0"/>
              <a:t> </a:t>
            </a:r>
            <a:r>
              <a:rPr lang="lv-LV" dirty="0" smtClean="0"/>
              <a:t>11</a:t>
            </a:r>
            <a:endParaRPr lang="en-US" dirty="0" smtClean="0"/>
          </a:p>
          <a:p>
            <a:r>
              <a:rPr lang="lv-LV" dirty="0" smtClean="0"/>
              <a:t>10th digit may occasionally cause invalid expression (when PK[11]=10 – an impossible digit)</a:t>
            </a:r>
          </a:p>
          <a:p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077" y="2276016"/>
            <a:ext cx="3083805" cy="113484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6172200" y="5343181"/>
            <a:ext cx="124215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171982" y="5100809"/>
            <a:ext cx="4516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 smtClean="0"/>
              <a:t>New validation guidelines (since about 2017) allow pretty much everything. </a:t>
            </a:r>
          </a:p>
          <a:p>
            <a:r>
              <a:rPr lang="lv-LV" dirty="0" smtClean="0"/>
              <a:t>Many old-standard Personas Kodi still in use.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8719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 Credit Cards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lv-LV" dirty="0"/>
              <a:t>All numbers are important to </a:t>
            </a:r>
            <a:r>
              <a:rPr lang="lv-LV" dirty="0" smtClean="0"/>
              <a:t>verify </a:t>
            </a:r>
            <a:r>
              <a:rPr lang="lv-LV" dirty="0"/>
              <a:t>a credit card number</a:t>
            </a:r>
          </a:p>
          <a:p>
            <a:r>
              <a:rPr lang="lv-LV" dirty="0"/>
              <a:t>If the first numbers passes the </a:t>
            </a:r>
            <a:r>
              <a:rPr lang="lv-LV" dirty="0" smtClean="0"/>
              <a:t>issuer</a:t>
            </a:r>
            <a:r>
              <a:rPr lang="en-US" dirty="0" smtClean="0"/>
              <a:t> </a:t>
            </a:r>
            <a:r>
              <a:rPr lang="lv-LV" dirty="0" smtClean="0"/>
              <a:t>validity </a:t>
            </a:r>
            <a:r>
              <a:rPr lang="lv-LV" dirty="0"/>
              <a:t>check than if all other numbers </a:t>
            </a:r>
            <a:r>
              <a:rPr lang="lv-LV" dirty="0" smtClean="0"/>
              <a:t>are </a:t>
            </a:r>
            <a:r>
              <a:rPr lang="lv-LV" dirty="0"/>
              <a:t>entered radnomly last number can </a:t>
            </a:r>
            <a:r>
              <a:rPr lang="lv-LV" dirty="0" smtClean="0"/>
              <a:t>be </a:t>
            </a:r>
            <a:r>
              <a:rPr lang="lv-LV" dirty="0"/>
              <a:t>adjusted to pass </a:t>
            </a:r>
            <a:r>
              <a:rPr lang="lv-LV" dirty="0" smtClean="0"/>
              <a:t>the</a:t>
            </a:r>
            <a:r>
              <a:rPr lang="en-US" dirty="0" smtClean="0"/>
              <a:t> L</a:t>
            </a:r>
            <a:r>
              <a:rPr lang="lv-LV" dirty="0" smtClean="0"/>
              <a:t>uhn </a:t>
            </a:r>
            <a:r>
              <a:rPr lang="lv-LV" dirty="0"/>
              <a:t>check</a:t>
            </a:r>
          </a:p>
          <a:p>
            <a:endParaRPr lang="lv-LV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37B493E-D796-E34A-BE0F-E13F4E0A036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470" y="1506398"/>
            <a:ext cx="5284211" cy="41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Luhn</a:t>
            </a:r>
            <a:r>
              <a:rPr lang="en-US" dirty="0" smtClean="0"/>
              <a:t> Algorithm</a:t>
            </a:r>
            <a:endParaRPr lang="lv-LV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34179309"/>
              </p:ext>
            </p:extLst>
          </p:nvPr>
        </p:nvGraphicFramePr>
        <p:xfrm>
          <a:off x="914400" y="2462129"/>
          <a:ext cx="10363200" cy="1150290"/>
        </p:xfrm>
        <a:graphic>
          <a:graphicData uri="http://schemas.openxmlformats.org/drawingml/2006/table">
            <a:tbl>
              <a:tblPr/>
              <a:tblGrid>
                <a:gridCol w="3084723">
                  <a:extLst>
                    <a:ext uri="{9D8B030D-6E8A-4147-A177-3AD203B41FA5}">
                      <a16:colId xmlns:a16="http://schemas.microsoft.com/office/drawing/2014/main" val="2879571872"/>
                    </a:ext>
                  </a:extLst>
                </a:gridCol>
                <a:gridCol w="705079">
                  <a:extLst>
                    <a:ext uri="{9D8B030D-6E8A-4147-A177-3AD203B41FA5}">
                      <a16:colId xmlns:a16="http://schemas.microsoft.com/office/drawing/2014/main" val="4212343334"/>
                    </a:ext>
                  </a:extLst>
                </a:gridCol>
                <a:gridCol w="672947">
                  <a:extLst>
                    <a:ext uri="{9D8B030D-6E8A-4147-A177-3AD203B41FA5}">
                      <a16:colId xmlns:a16="http://schemas.microsoft.com/office/drawing/2014/main" val="3202929724"/>
                    </a:ext>
                  </a:extLst>
                </a:gridCol>
                <a:gridCol w="649996">
                  <a:extLst>
                    <a:ext uri="{9D8B030D-6E8A-4147-A177-3AD203B41FA5}">
                      <a16:colId xmlns:a16="http://schemas.microsoft.com/office/drawing/2014/main" val="3913708265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3281578252"/>
                    </a:ext>
                  </a:extLst>
                </a:gridCol>
                <a:gridCol w="672029">
                  <a:extLst>
                    <a:ext uri="{9D8B030D-6E8A-4147-A177-3AD203B41FA5}">
                      <a16:colId xmlns:a16="http://schemas.microsoft.com/office/drawing/2014/main" val="2654800890"/>
                    </a:ext>
                  </a:extLst>
                </a:gridCol>
                <a:gridCol w="672028">
                  <a:extLst>
                    <a:ext uri="{9D8B030D-6E8A-4147-A177-3AD203B41FA5}">
                      <a16:colId xmlns:a16="http://schemas.microsoft.com/office/drawing/2014/main" val="2704388870"/>
                    </a:ext>
                  </a:extLst>
                </a:gridCol>
                <a:gridCol w="716097">
                  <a:extLst>
                    <a:ext uri="{9D8B030D-6E8A-4147-A177-3AD203B41FA5}">
                      <a16:colId xmlns:a16="http://schemas.microsoft.com/office/drawing/2014/main" val="612945444"/>
                    </a:ext>
                  </a:extLst>
                </a:gridCol>
                <a:gridCol w="661012">
                  <a:extLst>
                    <a:ext uri="{9D8B030D-6E8A-4147-A177-3AD203B41FA5}">
                      <a16:colId xmlns:a16="http://schemas.microsoft.com/office/drawing/2014/main" val="3365375460"/>
                    </a:ext>
                  </a:extLst>
                </a:gridCol>
                <a:gridCol w="672029">
                  <a:extLst>
                    <a:ext uri="{9D8B030D-6E8A-4147-A177-3AD203B41FA5}">
                      <a16:colId xmlns:a16="http://schemas.microsoft.com/office/drawing/2014/main" val="1832678989"/>
                    </a:ext>
                  </a:extLst>
                </a:gridCol>
                <a:gridCol w="627961">
                  <a:extLst>
                    <a:ext uri="{9D8B030D-6E8A-4147-A177-3AD203B41FA5}">
                      <a16:colId xmlns:a16="http://schemas.microsoft.com/office/drawing/2014/main" val="4083910586"/>
                    </a:ext>
                  </a:extLst>
                </a:gridCol>
                <a:gridCol w="568287">
                  <a:extLst>
                    <a:ext uri="{9D8B030D-6E8A-4147-A177-3AD203B41FA5}">
                      <a16:colId xmlns:a16="http://schemas.microsoft.com/office/drawing/2014/main" val="1487772968"/>
                    </a:ext>
                  </a:extLst>
                </a:gridCol>
              </a:tblGrid>
              <a:tr h="315402">
                <a:tc>
                  <a:txBody>
                    <a:bodyPr/>
                    <a:lstStyle/>
                    <a:p>
                      <a:endParaRPr lang="lv-LV" sz="1800" dirty="0"/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 smtClean="0">
                          <a:effectLst/>
                        </a:rPr>
                        <a:t>7</a:t>
                      </a:r>
                      <a:endParaRPr lang="lv-LV" sz="2000" dirty="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>
                          <a:effectLst/>
                        </a:rPr>
                        <a:t>9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>
                          <a:effectLst/>
                        </a:rPr>
                        <a:t>9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2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7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3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9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8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7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1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>
                          <a:effectLst/>
                        </a:rPr>
                        <a:t>x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903496"/>
                  </a:ext>
                </a:extLst>
              </a:tr>
              <a:tr h="450574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>
                          <a:effectLst/>
                        </a:rPr>
                        <a:t>Double every other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>
                          <a:effectLst/>
                        </a:rPr>
                        <a:t>7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b="1">
                          <a:effectLst/>
                        </a:rPr>
                        <a:t>18</a:t>
                      </a:r>
                      <a:endParaRPr lang="lv-LV" sz="200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>
                          <a:effectLst/>
                        </a:rPr>
                        <a:t>9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b="1" dirty="0">
                          <a:effectLst/>
                        </a:rPr>
                        <a:t>4</a:t>
                      </a:r>
                      <a:endParaRPr lang="lv-LV" sz="2000" dirty="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>
                          <a:effectLst/>
                        </a:rPr>
                        <a:t>7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b="1" dirty="0">
                          <a:effectLst/>
                        </a:rPr>
                        <a:t>6</a:t>
                      </a:r>
                      <a:endParaRPr lang="lv-LV" sz="2000" dirty="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>
                          <a:effectLst/>
                        </a:rPr>
                        <a:t>9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b="1" dirty="0">
                          <a:effectLst/>
                        </a:rPr>
                        <a:t>16</a:t>
                      </a:r>
                      <a:endParaRPr lang="lv-LV" sz="2000" dirty="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7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b="1">
                          <a:effectLst/>
                        </a:rPr>
                        <a:t>2</a:t>
                      </a:r>
                      <a:endParaRPr lang="lv-LV" sz="200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A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x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866631"/>
                  </a:ext>
                </a:extLst>
              </a:tr>
              <a:tr h="315402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>
                          <a:effectLst/>
                        </a:rPr>
                        <a:t>Sum digits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>
                          <a:effectLst/>
                        </a:rPr>
                        <a:t>7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b="1">
                          <a:effectLst/>
                        </a:rPr>
                        <a:t>9</a:t>
                      </a:r>
                      <a:endParaRPr lang="lv-LV" sz="200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9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4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7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6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>
                          <a:effectLst/>
                        </a:rPr>
                        <a:t>9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b="1" dirty="0">
                          <a:effectLst/>
                        </a:rPr>
                        <a:t>7</a:t>
                      </a:r>
                      <a:endParaRPr lang="lv-LV" sz="2000" dirty="0">
                        <a:effectLst/>
                      </a:endParaRP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>
                          <a:effectLst/>
                        </a:rPr>
                        <a:t>7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>
                          <a:effectLst/>
                        </a:rPr>
                        <a:t>2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lv-LV" sz="2000" dirty="0">
                          <a:effectLst/>
                        </a:rPr>
                        <a:t>x</a:t>
                      </a:r>
                    </a:p>
                  </a:txBody>
                  <a:tcPr marL="45057" marR="45057" marT="22529" marB="2252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10237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201" y="4087259"/>
                <a:ext cx="10685442" cy="20897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Applies to 16-digit (also 13-digit, 19-digit) and any other length</a:t>
                </a:r>
              </a:p>
              <a:p>
                <a:r>
                  <a:rPr lang="en-US" dirty="0" smtClean="0"/>
                  <a:t>Starting from the end, double every other digit (some numbers are two-digit now).</a:t>
                </a:r>
              </a:p>
              <a:p>
                <a:r>
                  <a:rPr lang="en-US" dirty="0" smtClean="0"/>
                  <a:t>Select the last/checksum digit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so that the sum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lv-LV" dirty="0">
                    <a:hlinkClick r:id="rId2"/>
                  </a:rPr>
                  <a:t>https://</a:t>
                </a:r>
                <a:r>
                  <a:rPr lang="lv-LV" dirty="0" smtClean="0">
                    <a:hlinkClick r:id="rId2"/>
                  </a:rPr>
                  <a:t>www.freeformatter.com/credit-card-number-generator-validator.html</a:t>
                </a:r>
                <a:r>
                  <a:rPr lang="en-US" dirty="0" smtClean="0"/>
                  <a:t>  </a:t>
                </a:r>
                <a:br>
                  <a:rPr lang="en-US" dirty="0" smtClean="0"/>
                </a:br>
                <a:r>
                  <a:rPr lang="en-US" dirty="0" smtClean="0"/>
                  <a:t>(Fake numbers for testing)</a:t>
                </a:r>
                <a:endParaRPr lang="lv-LV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201" y="4087259"/>
                <a:ext cx="10685442" cy="2089704"/>
              </a:xfrm>
              <a:blipFill>
                <a:blip r:embed="rId3"/>
                <a:stretch>
                  <a:fillRect l="-799" t="-5539" r="-2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/>
          <p:cNvSpPr>
            <a:spLocks noChangeAspect="1"/>
          </p:cNvSpPr>
          <p:nvPr/>
        </p:nvSpPr>
        <p:spPr>
          <a:xfrm rot="18903847">
            <a:off x="8826242" y="2118498"/>
            <a:ext cx="1737360" cy="1737360"/>
          </a:xfrm>
          <a:prstGeom prst="arc">
            <a:avLst/>
          </a:prstGeom>
          <a:ln w="19050">
            <a:solidFill>
              <a:srgbClr val="FF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3" name="Arc 12"/>
          <p:cNvSpPr>
            <a:spLocks noChangeAspect="1"/>
          </p:cNvSpPr>
          <p:nvPr/>
        </p:nvSpPr>
        <p:spPr>
          <a:xfrm rot="18903847">
            <a:off x="7512747" y="2118498"/>
            <a:ext cx="1737360" cy="1737360"/>
          </a:xfrm>
          <a:prstGeom prst="arc">
            <a:avLst/>
          </a:prstGeom>
          <a:ln w="19050">
            <a:solidFill>
              <a:srgbClr val="FF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4" name="Arc 13"/>
          <p:cNvSpPr>
            <a:spLocks noChangeAspect="1"/>
          </p:cNvSpPr>
          <p:nvPr/>
        </p:nvSpPr>
        <p:spPr>
          <a:xfrm rot="18903847">
            <a:off x="6199252" y="2118498"/>
            <a:ext cx="1737360" cy="1737360"/>
          </a:xfrm>
          <a:prstGeom prst="arc">
            <a:avLst/>
          </a:prstGeom>
          <a:ln w="19050">
            <a:solidFill>
              <a:srgbClr val="FF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5" name="Arc 14"/>
          <p:cNvSpPr>
            <a:spLocks noChangeAspect="1"/>
          </p:cNvSpPr>
          <p:nvPr/>
        </p:nvSpPr>
        <p:spPr>
          <a:xfrm rot="18903847">
            <a:off x="4885757" y="2118498"/>
            <a:ext cx="1737360" cy="1737360"/>
          </a:xfrm>
          <a:prstGeom prst="arc">
            <a:avLst/>
          </a:prstGeom>
          <a:ln w="19050">
            <a:solidFill>
              <a:srgbClr val="FF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5826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Detect CCN Leaks?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Random 16-digits have 10% chance to satisfy </a:t>
            </a:r>
            <a:r>
              <a:rPr lang="en-US" sz="2000" dirty="0" err="1" smtClean="0"/>
              <a:t>Luhn</a:t>
            </a:r>
            <a:r>
              <a:rPr lang="en-US" sz="2000" dirty="0" smtClean="0"/>
              <a:t> check </a:t>
            </a:r>
            <a:r>
              <a:rPr lang="en-US" sz="2000" dirty="0" smtClean="0">
                <a:sym typeface="Wingdings" panose="05000000000000000000" pitchFamily="2" charset="2"/>
              </a:rPr>
              <a:t> Not every time we leak a single credit card, a DLP product (Data Leak Prevention) should raise alert (</a:t>
            </a:r>
            <a:r>
              <a:rPr lang="en-US" sz="20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false positives</a:t>
            </a:r>
            <a:r>
              <a:rPr lang="en-US" sz="2000" dirty="0" smtClean="0">
                <a:sym typeface="Wingdings" panose="05000000000000000000" pitchFamily="2" charset="2"/>
              </a:rPr>
              <a:t>).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A few more mechanisms: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Separators XXXX-XXXX-XXXX-XXXX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XXXX/XXXX/XXXX/XXXX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Fingerprint your databases to protect </a:t>
            </a:r>
            <a:r>
              <a:rPr lang="en-US" sz="2000" b="1" i="1" dirty="0" smtClean="0">
                <a:sym typeface="Wingdings" panose="05000000000000000000" pitchFamily="2" charset="2"/>
              </a:rPr>
              <a:t>known</a:t>
            </a:r>
            <a:r>
              <a:rPr lang="en-US" sz="2000" dirty="0" smtClean="0">
                <a:sym typeface="Wingdings" panose="05000000000000000000" pitchFamily="2" charset="2"/>
              </a:rPr>
              <a:t> credit card numbers</a:t>
            </a:r>
          </a:p>
          <a:p>
            <a:pPr lvl="1"/>
            <a:r>
              <a:rPr lang="en-US" sz="2000" dirty="0" smtClean="0">
                <a:sym typeface="Wingdings" panose="05000000000000000000" pitchFamily="2" charset="2"/>
              </a:rPr>
              <a:t>Check IINs (Bank Issuer Numbers – combinations of the first 6 digits). Disregard less common banking institutions – depending on your area.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5861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dirty="0" smtClean="0">
                <a:sym typeface="Wingdings" panose="05000000000000000000" pitchFamily="2" charset="2"/>
              </a:rPr>
              <a:t>Even more context</a:t>
            </a:r>
          </a:p>
          <a:p>
            <a:pPr marL="228600" lvl="1">
              <a:spcBef>
                <a:spcPts val="1000"/>
              </a:spcBef>
            </a:pPr>
            <a:r>
              <a:rPr lang="en-US" i="1" dirty="0">
                <a:solidFill>
                  <a:srgbClr val="0070C0"/>
                </a:solidFill>
                <a:sym typeface="Wingdings" panose="05000000000000000000" pitchFamily="2" charset="2"/>
              </a:rPr>
              <a:t>Support </a:t>
            </a:r>
            <a:r>
              <a:rPr lang="en-US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terms:</a:t>
            </a:r>
            <a:r>
              <a:rPr lang="en-US" dirty="0" smtClean="0">
                <a:sym typeface="Wingdings" panose="05000000000000000000" pitchFamily="2" charset="2"/>
              </a:rPr>
              <a:t> Surrounding </a:t>
            </a:r>
            <a:r>
              <a:rPr lang="en-US" dirty="0">
                <a:sym typeface="Wingdings" panose="05000000000000000000" pitchFamily="2" charset="2"/>
              </a:rPr>
              <a:t>info – CVV, Expiration, address, </a:t>
            </a:r>
            <a:r>
              <a:rPr lang="en-US" dirty="0" smtClean="0">
                <a:sym typeface="Wingdings" panose="05000000000000000000" pitchFamily="2" charset="2"/>
              </a:rPr>
              <a:t>name.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Violation count:</a:t>
            </a:r>
            <a:r>
              <a:rPr lang="en-US" sz="2400" dirty="0" smtClean="0">
                <a:sym typeface="Wingdings" panose="05000000000000000000" pitchFamily="2" charset="2"/>
              </a:rPr>
              <a:t> # </a:t>
            </a:r>
            <a:r>
              <a:rPr lang="en-US" sz="2400" dirty="0">
                <a:sym typeface="Wingdings" panose="05000000000000000000" pitchFamily="2" charset="2"/>
              </a:rPr>
              <a:t>of leaked cards in a single transaction</a:t>
            </a:r>
          </a:p>
          <a:p>
            <a:r>
              <a:rPr lang="en-US" sz="2400" i="1" dirty="0">
                <a:solidFill>
                  <a:srgbClr val="0070C0"/>
                </a:solidFill>
                <a:sym typeface="Wingdings" panose="05000000000000000000" pitchFamily="2" charset="2"/>
              </a:rPr>
              <a:t>Cumulative </a:t>
            </a:r>
            <a:r>
              <a:rPr lang="en-US" sz="24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rules:</a:t>
            </a:r>
            <a:r>
              <a:rPr lang="en-US" sz="2400" dirty="0" smtClean="0">
                <a:sym typeface="Wingdings" panose="05000000000000000000" pitchFamily="2" charset="2"/>
              </a:rPr>
              <a:t> Violations </a:t>
            </a:r>
            <a:r>
              <a:rPr lang="en-US" sz="2400" dirty="0">
                <a:sym typeface="Wingdings" panose="05000000000000000000" pitchFamily="2" charset="2"/>
              </a:rPr>
              <a:t>within a time </a:t>
            </a:r>
            <a:r>
              <a:rPr lang="en-US" sz="2400" dirty="0" smtClean="0">
                <a:sym typeface="Wingdings" panose="05000000000000000000" pitchFamily="2" charset="2"/>
              </a:rPr>
              <a:t>window</a:t>
            </a:r>
            <a:r>
              <a:rPr lang="en-US" sz="2400" dirty="0">
                <a:sym typeface="Wingdings" panose="05000000000000000000" pitchFamily="2" charset="2"/>
              </a:rPr>
              <a:t>.</a:t>
            </a:r>
            <a:endParaRPr lang="en-US" sz="2400" dirty="0" smtClean="0">
              <a:sym typeface="Wingdings" panose="05000000000000000000" pitchFamily="2" charset="2"/>
            </a:endParaRPr>
          </a:p>
          <a:p>
            <a:r>
              <a:rPr lang="en-US" sz="24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Statistical Validation: </a:t>
            </a:r>
            <a:r>
              <a:rPr lang="en-US" sz="2400" dirty="0" smtClean="0">
                <a:sym typeface="Wingdings" panose="05000000000000000000" pitchFamily="2" charset="2"/>
              </a:rPr>
              <a:t>Random 16-digit numbers have 10% chance of passing </a:t>
            </a:r>
            <a:r>
              <a:rPr lang="en-US" sz="2400" dirty="0" err="1" smtClean="0">
                <a:sym typeface="Wingdings" panose="05000000000000000000" pitchFamily="2" charset="2"/>
              </a:rPr>
              <a:t>Luhn</a:t>
            </a:r>
            <a:r>
              <a:rPr lang="en-US" sz="2400" dirty="0" smtClean="0">
                <a:sym typeface="Wingdings" panose="05000000000000000000" pitchFamily="2" charset="2"/>
              </a:rPr>
              <a:t> check; set threshold &gt;&gt;10%.</a:t>
            </a:r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i="1" dirty="0" smtClean="0">
                <a:solidFill>
                  <a:srgbClr val="0070C0"/>
                </a:solidFill>
              </a:rPr>
              <a:t>User Behavior Patterns:</a:t>
            </a:r>
            <a:r>
              <a:rPr lang="en-US" sz="2400" dirty="0" smtClean="0"/>
              <a:t> Depends on previous behavior of the given user;  current activity across different channels.</a:t>
            </a:r>
          </a:p>
          <a:p>
            <a:pPr marL="0" indent="0">
              <a:buNone/>
            </a:pPr>
            <a:r>
              <a:rPr lang="en-US" sz="2400" b="1" dirty="0" smtClean="0"/>
              <a:t>What would attackers do?</a:t>
            </a:r>
            <a:r>
              <a:rPr lang="en-US" sz="2400" dirty="0" smtClean="0"/>
              <a:t> Use unmonitored channels. Uploads via SCP or via SSH Tunnels; pack sensitive data in large ZIPs – containing 1000s of clean files, use steganography.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2782071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Hashing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Pseudorandom Numbers</a:t>
            </a:r>
          </a:p>
          <a:p>
            <a:r>
              <a:rPr lang="en-US" dirty="0" smtClean="0"/>
              <a:t>Check </a:t>
            </a:r>
            <a:r>
              <a:rPr lang="en-US" dirty="0" smtClean="0"/>
              <a:t>Digits</a:t>
            </a:r>
          </a:p>
          <a:p>
            <a:r>
              <a:rPr lang="en-US" dirty="0" smtClean="0"/>
              <a:t>Personas </a:t>
            </a:r>
            <a:r>
              <a:rPr lang="en-US" dirty="0" err="1" smtClean="0"/>
              <a:t>kodi</a:t>
            </a:r>
            <a:r>
              <a:rPr lang="en-US" dirty="0" smtClean="0"/>
              <a:t> (Personal IDs) in Latvia</a:t>
            </a:r>
          </a:p>
          <a:p>
            <a:r>
              <a:rPr lang="en-US" dirty="0" smtClean="0"/>
              <a:t>Credit Card numbers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1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Functions</a:t>
            </a:r>
            <a:r>
              <a:rPr lang="lv-LV" dirty="0" smtClean="0"/>
              <a:t> –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     Definition</a:t>
            </a:r>
            <a:r>
              <a:rPr lang="en-US" sz="2000" dirty="0" smtClean="0"/>
              <a:t>: A </a:t>
            </a:r>
            <a:r>
              <a:rPr lang="en-US" sz="2000" i="1" dirty="0" smtClean="0"/>
              <a:t>hashing function h </a:t>
            </a:r>
            <a:r>
              <a:rPr lang="en-US" sz="2000" dirty="0" smtClean="0"/>
              <a:t>assigns memory location 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to the record that has </a:t>
            </a:r>
            <a:r>
              <a:rPr lang="en-US" sz="2000" i="1" dirty="0" smtClean="0"/>
              <a:t>k</a:t>
            </a:r>
            <a:r>
              <a:rPr lang="en-US" sz="2000" dirty="0" smtClean="0"/>
              <a:t> as its key.</a:t>
            </a:r>
          </a:p>
          <a:p>
            <a:pPr lvl="1"/>
            <a:r>
              <a:rPr lang="en-US" sz="2000" dirty="0" smtClean="0"/>
              <a:t>A common hashing function is  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= </a:t>
            </a:r>
            <a:r>
              <a:rPr lang="en-US" sz="2000" i="1" dirty="0" smtClean="0"/>
              <a:t>k</a:t>
            </a:r>
            <a:r>
              <a:rPr lang="en-US" sz="2000" dirty="0" smtClean="0"/>
              <a:t> </a:t>
            </a:r>
            <a:r>
              <a:rPr lang="en-US" sz="2000" b="1" dirty="0" smtClean="0"/>
              <a:t>mod</a:t>
            </a:r>
            <a:r>
              <a:rPr lang="en-US" sz="2000" dirty="0" smtClean="0"/>
              <a:t> </a:t>
            </a:r>
            <a:r>
              <a:rPr lang="en-US" sz="2000" i="1" dirty="0" smtClean="0"/>
              <a:t>m</a:t>
            </a:r>
            <a:r>
              <a:rPr lang="en-US" sz="2000" dirty="0" smtClean="0"/>
              <a:t>, where </a:t>
            </a:r>
            <a:r>
              <a:rPr lang="en-US" sz="2000" i="1" dirty="0" smtClean="0"/>
              <a:t>m </a:t>
            </a:r>
            <a:r>
              <a:rPr lang="en-US" sz="2000" dirty="0" smtClean="0"/>
              <a:t>is the number of memory locations. </a:t>
            </a:r>
          </a:p>
          <a:p>
            <a:pPr lvl="1"/>
            <a:r>
              <a:rPr lang="en-US" sz="2000" dirty="0" smtClean="0"/>
              <a:t>Because this hashing function is onto, all memory locations are possible.</a:t>
            </a:r>
          </a:p>
          <a:p>
            <a:pPr>
              <a:buNone/>
            </a:pPr>
            <a:r>
              <a:rPr lang="en-US" sz="2000" b="1" dirty="0" smtClean="0"/>
              <a:t>     Example</a:t>
            </a:r>
            <a:r>
              <a:rPr lang="en-US" sz="2000" dirty="0" smtClean="0"/>
              <a:t>: Let </a:t>
            </a:r>
            <a:r>
              <a:rPr lang="en-US" sz="2000" i="1" dirty="0" smtClean="0"/>
              <a:t>h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) = </a:t>
            </a:r>
            <a:r>
              <a:rPr lang="en-US" sz="2000" i="1" dirty="0" smtClean="0"/>
              <a:t>k</a:t>
            </a:r>
            <a:r>
              <a:rPr lang="en-US" sz="2000" dirty="0" smtClean="0"/>
              <a:t> </a:t>
            </a:r>
            <a:r>
              <a:rPr lang="en-US" sz="2000" b="1" dirty="0" smtClean="0"/>
              <a:t>mod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111. This hashing function</a:t>
            </a:r>
            <a:r>
              <a:rPr lang="en-US" sz="2000" dirty="0" smtClean="0"/>
              <a:t>  assigns the records of customers with social security numbers as keys to memory locations in the following manner:</a:t>
            </a:r>
          </a:p>
          <a:p>
            <a:pPr lvl="2">
              <a:buNone/>
            </a:pPr>
            <a:r>
              <a:rPr lang="en-US" dirty="0" smtClean="0"/>
              <a:t>h(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064212848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064212848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</a:t>
            </a:r>
          </a:p>
          <a:p>
            <a:pPr lvl="2">
              <a:buNone/>
            </a:pPr>
            <a:r>
              <a:rPr lang="en-US" dirty="0" smtClean="0"/>
              <a:t>h(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037149212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037149212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65</a:t>
            </a:r>
          </a:p>
          <a:p>
            <a:pPr lvl="2">
              <a:buNone/>
            </a:pPr>
            <a:r>
              <a:rPr lang="en-US" dirty="0" smtClean="0"/>
              <a:t>h(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107405723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107405723 </a:t>
            </a:r>
            <a:r>
              <a:rPr lang="en-US" b="1" dirty="0" smtClean="0"/>
              <a:t>mod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14, but since location 14 is already occupied, the record is assigned to  the next available position, which is 15.</a:t>
            </a:r>
          </a:p>
        </p:txBody>
      </p:sp>
    </p:spTree>
    <p:extLst>
      <p:ext uri="{BB962C8B-B14F-4D97-AF65-F5344CB8AC3E}">
        <p14:creationId xmlns:p14="http://schemas.microsoft.com/office/powerpoint/2010/main" val="251221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Hashing </a:t>
            </a:r>
            <a:r>
              <a:rPr lang="en-US" dirty="0" smtClean="0"/>
              <a:t>Functions</a:t>
            </a:r>
            <a:r>
              <a:rPr lang="lv-LV" dirty="0" smtClean="0"/>
              <a:t> – 2 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>
                    <a:ea typeface="Cambria Math" pitchFamily="18" charset="0"/>
                  </a:rPr>
                  <a:t>The hashing function is not one-to-one as there are many more possible keys than memory locations.  When more than one record is assigned to the same location, we say a </a:t>
                </a:r>
                <a:r>
                  <a:rPr lang="en-US" i="1" dirty="0">
                    <a:ea typeface="Cambria Math" pitchFamily="18" charset="0"/>
                  </a:rPr>
                  <a:t>collision</a:t>
                </a:r>
                <a:r>
                  <a:rPr lang="en-US" dirty="0">
                    <a:ea typeface="Cambria Math" pitchFamily="18" charset="0"/>
                  </a:rPr>
                  <a:t> occurs.  Here a collision has been resolved by assigning the record to the first free location.</a:t>
                </a:r>
              </a:p>
              <a:p>
                <a:r>
                  <a:rPr lang="en-US" dirty="0">
                    <a:ea typeface="Cambria Math" pitchFamily="18" charset="0"/>
                  </a:rPr>
                  <a:t>For collision resolution, we can use a  </a:t>
                </a:r>
                <a:r>
                  <a:rPr lang="en-US" i="1" dirty="0">
                    <a:ea typeface="Cambria Math" pitchFamily="18" charset="0"/>
                  </a:rPr>
                  <a:t>linear probing function</a:t>
                </a:r>
                <a:r>
                  <a:rPr lang="en-US" dirty="0" smtClean="0">
                    <a:ea typeface="Cambria Math" pitchFamily="18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 dirty="0" err="1">
                        <a:latin typeface="Cambria Math" panose="02040503050406030204" pitchFamily="18" charset="0"/>
                        <a:ea typeface="Cambria Math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  <a:ea typeface="Cambria Math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) = 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) + </m:t>
                    </m:r>
                    <m:r>
                      <a:rPr lang="en-US" i="1" dirty="0" err="1">
                        <a:latin typeface="Cambria Math" panose="02040503050406030204" pitchFamily="18" charset="0"/>
                        <a:ea typeface="Cambria Math" pitchFamily="18" charset="0"/>
                      </a:rPr>
                      <m:t>𝑖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) 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𝒎𝒐𝒅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𝑚</m:t>
                    </m:r>
                  </m:oMath>
                </a14:m>
                <a:r>
                  <a:rPr lang="en-US" dirty="0">
                    <a:ea typeface="Cambria Math" pitchFamily="18" charset="0"/>
                  </a:rPr>
                  <a:t>, where </a:t>
                </a:r>
                <a:r>
                  <a:rPr lang="en-US" i="1" dirty="0" err="1">
                    <a:ea typeface="Cambria Math" pitchFamily="18" charset="0"/>
                  </a:rPr>
                  <a:t>i</a:t>
                </a:r>
                <a:r>
                  <a:rPr lang="en-US" dirty="0">
                    <a:ea typeface="Cambria Math" pitchFamily="18" charset="0"/>
                  </a:rPr>
                  <a:t> runs from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</a:t>
                </a:r>
                <a:r>
                  <a:rPr lang="en-US" dirty="0">
                    <a:ea typeface="Cambria Math" pitchFamily="18" charset="0"/>
                  </a:rPr>
                  <a:t> to </a:t>
                </a:r>
                <a:r>
                  <a:rPr lang="en-US" i="1" dirty="0">
                    <a:ea typeface="Cambria Math" pitchFamily="18" charset="0"/>
                  </a:rPr>
                  <a:t>m</a:t>
                </a:r>
                <a:r>
                  <a:rPr lang="en-US" dirty="0">
                    <a:ea typeface="Cambria Math" pitchFamily="18" charset="0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− 1.</a:t>
                </a:r>
              </a:p>
              <a:p>
                <a:r>
                  <a:rPr lang="en-US" dirty="0" smtClean="0">
                    <a:latin typeface="Cambria Math"/>
                    <a:ea typeface="Cambria Math"/>
                  </a:rPr>
                  <a:t>There </a:t>
                </a:r>
                <a:r>
                  <a:rPr lang="en-US" dirty="0">
                    <a:latin typeface="Cambria Math"/>
                    <a:ea typeface="Cambria Math"/>
                  </a:rPr>
                  <a:t>are many other methods of handling </a:t>
                </a:r>
                <a:r>
                  <a:rPr lang="en-US" dirty="0" smtClean="0">
                    <a:latin typeface="Cambria Math"/>
                    <a:ea typeface="Cambria Math"/>
                  </a:rPr>
                  <a:t>collisions</a:t>
                </a:r>
                <a:r>
                  <a:rPr lang="en-US" dirty="0">
                    <a:latin typeface="Cambria Math"/>
                    <a:ea typeface="Cambria Math"/>
                  </a:rPr>
                  <a:t>. You may cover these in </a:t>
                </a:r>
                <a:r>
                  <a:rPr lang="en-US" dirty="0" smtClean="0">
                    <a:latin typeface="Cambria Math"/>
                    <a:ea typeface="Cambria Math"/>
                  </a:rPr>
                  <a:t>a </a:t>
                </a:r>
                <a:r>
                  <a:rPr lang="en-US" dirty="0" smtClean="0">
                    <a:latin typeface="Cambria Math"/>
                    <a:ea typeface="Cambria Math"/>
                  </a:rPr>
                  <a:t>later </a:t>
                </a:r>
                <a:r>
                  <a:rPr lang="en-US" dirty="0">
                    <a:latin typeface="Cambria Math"/>
                    <a:ea typeface="Cambria Math"/>
                  </a:rPr>
                  <a:t>CS </a:t>
                </a:r>
                <a:r>
                  <a:rPr lang="en-US" dirty="0" smtClean="0">
                    <a:latin typeface="Cambria Math"/>
                    <a:ea typeface="Cambria Math"/>
                  </a:rPr>
                  <a:t>course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en-US" dirty="0" smtClean="0">
                    <a:latin typeface="Cambria Math"/>
                    <a:ea typeface="Cambria Math"/>
                  </a:rPr>
                  <a:t>(Data Structures and Algorithms?)</a:t>
                </a:r>
                <a:endParaRPr lang="en-US" dirty="0">
                  <a:ea typeface="Cambria Math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51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Randomly chosen numbers are needed for many purposes, including computer simulations. </a:t>
            </a:r>
          </a:p>
          <a:p>
            <a:r>
              <a:rPr lang="en-US" sz="2000" i="1" dirty="0" smtClean="0"/>
              <a:t>Pseudorandom numbers</a:t>
            </a:r>
            <a:r>
              <a:rPr lang="en-US" sz="2000" dirty="0" smtClean="0"/>
              <a:t> are not truly random since they are generated by systematic methods. </a:t>
            </a:r>
          </a:p>
          <a:p>
            <a:r>
              <a:rPr lang="en-US" sz="2000" dirty="0" smtClean="0"/>
              <a:t>The </a:t>
            </a:r>
            <a:r>
              <a:rPr lang="en-US" sz="2000" i="1" dirty="0" smtClean="0"/>
              <a:t>linear </a:t>
            </a:r>
            <a:r>
              <a:rPr lang="en-US" sz="2000" i="1" dirty="0" err="1" smtClean="0"/>
              <a:t>congruential</a:t>
            </a:r>
            <a:r>
              <a:rPr lang="en-US" sz="2000" i="1" dirty="0" smtClean="0"/>
              <a:t> method </a:t>
            </a:r>
            <a:r>
              <a:rPr lang="en-US" sz="2000" dirty="0" smtClean="0"/>
              <a:t>is one commonly used procedure for generating pseudorandom numbers. </a:t>
            </a:r>
          </a:p>
          <a:p>
            <a:r>
              <a:rPr lang="en-US" sz="2000" dirty="0" smtClean="0"/>
              <a:t>Four integers are needed: the </a:t>
            </a:r>
            <a:r>
              <a:rPr lang="en-US" sz="2000" i="1" dirty="0" smtClean="0"/>
              <a:t>modulus</a:t>
            </a:r>
            <a:r>
              <a:rPr lang="en-US" sz="2000" dirty="0" smtClean="0"/>
              <a:t> </a:t>
            </a:r>
            <a:r>
              <a:rPr lang="en-US" sz="2000" i="1" dirty="0" smtClean="0"/>
              <a:t>m</a:t>
            </a:r>
            <a:r>
              <a:rPr lang="en-US" sz="2000" dirty="0" smtClean="0"/>
              <a:t>, the </a:t>
            </a:r>
            <a:r>
              <a:rPr lang="en-US" sz="2000" i="1" dirty="0" smtClean="0"/>
              <a:t>multiplier</a:t>
            </a:r>
            <a:r>
              <a:rPr lang="en-US" sz="2000" dirty="0" smtClean="0"/>
              <a:t> </a:t>
            </a:r>
            <a:r>
              <a:rPr lang="en-US" sz="2000" i="1" dirty="0" smtClean="0"/>
              <a:t>a</a:t>
            </a:r>
            <a:r>
              <a:rPr lang="en-US" sz="2000" dirty="0" smtClean="0"/>
              <a:t>, the </a:t>
            </a:r>
            <a:r>
              <a:rPr lang="en-US" sz="2000" i="1" dirty="0" smtClean="0"/>
              <a:t>increment</a:t>
            </a:r>
            <a:r>
              <a:rPr lang="en-US" sz="2000" dirty="0" smtClean="0"/>
              <a:t> </a:t>
            </a:r>
            <a:r>
              <a:rPr lang="en-US" sz="2000" i="1" dirty="0" smtClean="0"/>
              <a:t>c</a:t>
            </a:r>
            <a:r>
              <a:rPr lang="en-US" sz="2000" dirty="0" smtClean="0"/>
              <a:t>, and </a:t>
            </a:r>
            <a:r>
              <a:rPr lang="en-US" sz="2000" i="1" dirty="0" smtClean="0"/>
              <a:t>seed</a:t>
            </a:r>
            <a:r>
              <a:rPr lang="en-US" sz="2000" dirty="0" smtClean="0"/>
              <a:t> </a:t>
            </a:r>
            <a:r>
              <a:rPr lang="en-US" sz="2000" i="1" dirty="0" smtClean="0"/>
              <a:t>x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/>
              <a:t>, with   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i="1" dirty="0" smtClean="0">
                <a:ea typeface="Cambria Math"/>
              </a:rPr>
              <a:t>a</a:t>
            </a:r>
            <a:r>
              <a:rPr lang="en-US" sz="2000" dirty="0" smtClean="0">
                <a:latin typeface="Cambria Math"/>
                <a:ea typeface="Cambria Math"/>
              </a:rPr>
              <a:t> &lt; </a:t>
            </a:r>
            <a:r>
              <a:rPr lang="en-US" sz="2000" i="1" dirty="0" smtClean="0">
                <a:ea typeface="Cambria Math"/>
              </a:rPr>
              <a:t>m</a:t>
            </a:r>
            <a:r>
              <a:rPr lang="en-US" sz="2000" dirty="0" smtClean="0">
                <a:latin typeface="Cambria Math"/>
                <a:ea typeface="Cambria Math"/>
              </a:rPr>
              <a:t>,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i="1" dirty="0" smtClean="0">
                <a:ea typeface="Cambria Math"/>
              </a:rPr>
              <a:t>c</a:t>
            </a:r>
            <a:r>
              <a:rPr lang="en-US" sz="2000" dirty="0" smtClean="0">
                <a:latin typeface="Cambria Math"/>
                <a:ea typeface="Cambria Math"/>
              </a:rPr>
              <a:t> &lt; </a:t>
            </a:r>
            <a:r>
              <a:rPr lang="en-US" sz="2000" i="1" dirty="0" smtClean="0">
                <a:ea typeface="Cambria Math"/>
              </a:rPr>
              <a:t>m</a:t>
            </a:r>
            <a:r>
              <a:rPr lang="en-US" sz="2000" dirty="0" smtClean="0">
                <a:latin typeface="Cambria Math"/>
                <a:ea typeface="Cambria Math"/>
              </a:rPr>
              <a:t>,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/>
                <a:ea typeface="Cambria Math"/>
              </a:rPr>
              <a:t>≤</a:t>
            </a:r>
            <a:r>
              <a:rPr lang="en-US" sz="2000" i="1" dirty="0" smtClean="0"/>
              <a:t> x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>
                <a:latin typeface="Cambria Math"/>
                <a:ea typeface="Cambria Math"/>
              </a:rPr>
              <a:t> &lt; </a:t>
            </a:r>
            <a:r>
              <a:rPr lang="en-US" sz="2000" i="1" dirty="0" smtClean="0">
                <a:ea typeface="Cambria Math"/>
              </a:rPr>
              <a:t>m. </a:t>
            </a:r>
          </a:p>
          <a:p>
            <a:r>
              <a:rPr lang="en-US" sz="2000" dirty="0" smtClean="0">
                <a:ea typeface="Cambria Math"/>
              </a:rPr>
              <a:t>We generate a sequence of pseudorandom numbers {</a:t>
            </a:r>
            <a:r>
              <a:rPr lang="en-US" sz="2000" i="1" dirty="0" err="1" smtClean="0"/>
              <a:t>x</a:t>
            </a:r>
            <a:r>
              <a:rPr lang="en-US" sz="2000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000" dirty="0" smtClean="0">
                <a:ea typeface="Cambria Math" pitchFamily="18" charset="0"/>
              </a:rPr>
              <a:t>}, with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/>
                <a:ea typeface="Cambria Math"/>
              </a:rPr>
              <a:t>≤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x</a:t>
            </a:r>
            <a:r>
              <a:rPr lang="en-US" sz="2000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&lt; </a:t>
            </a:r>
            <a:r>
              <a:rPr lang="en-US" sz="2000" i="1" dirty="0" smtClean="0">
                <a:ea typeface="Cambria Math"/>
              </a:rPr>
              <a:t>m </a:t>
            </a:r>
            <a:r>
              <a:rPr lang="en-US" sz="2000" dirty="0" smtClean="0">
                <a:ea typeface="Cambria Math"/>
              </a:rPr>
              <a:t>for all n, by successively using the recursively defined function</a:t>
            </a:r>
          </a:p>
          <a:p>
            <a:pPr>
              <a:buNone/>
            </a:pPr>
            <a:r>
              <a:rPr lang="en-US" sz="2000" dirty="0" smtClean="0">
                <a:ea typeface="Cambria Math"/>
              </a:rPr>
              <a:t>                               </a:t>
            </a:r>
          </a:p>
          <a:p>
            <a:pPr>
              <a:buNone/>
            </a:pPr>
            <a:r>
              <a:rPr lang="en-US" sz="2000" dirty="0" smtClean="0">
                <a:ea typeface="Cambria Math"/>
              </a:rPr>
              <a:t>   (</a:t>
            </a:r>
            <a:r>
              <a:rPr lang="en-US" sz="2000" i="1" dirty="0" smtClean="0">
                <a:ea typeface="Cambria Math"/>
              </a:rPr>
              <a:t>an example of a recursive definition, discussed in Section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5.3</a:t>
            </a:r>
            <a:r>
              <a:rPr lang="en-US" sz="2000" i="1" dirty="0" smtClean="0">
                <a:ea typeface="Cambria Math"/>
              </a:rPr>
              <a:t>)</a:t>
            </a:r>
          </a:p>
          <a:p>
            <a:r>
              <a:rPr lang="en-US" sz="2000" dirty="0" smtClean="0">
                <a:ea typeface="Cambria Math"/>
              </a:rPr>
              <a:t>If </a:t>
            </a:r>
            <a:r>
              <a:rPr lang="en-US" sz="2000" dirty="0" err="1" smtClean="0">
                <a:ea typeface="Cambria Math"/>
              </a:rPr>
              <a:t>psudorandom</a:t>
            </a:r>
            <a:r>
              <a:rPr lang="en-US" sz="2000" dirty="0" smtClean="0">
                <a:ea typeface="Cambria Math"/>
              </a:rPr>
              <a:t> numbers between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>
                <a:ea typeface="Cambria Math"/>
              </a:rPr>
              <a:t> and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ea typeface="Cambria Math"/>
              </a:rPr>
              <a:t> are needed, then the generated numbers are divided by the modulus, </a:t>
            </a:r>
            <a:r>
              <a:rPr lang="en-US" sz="2000" i="1" dirty="0" err="1" smtClean="0">
                <a:ea typeface="Cambria Math" pitchFamily="18" charset="0"/>
              </a:rPr>
              <a:t>x</a:t>
            </a:r>
            <a:r>
              <a:rPr lang="en-US" sz="2000" i="1" baseline="-25000" dirty="0" err="1" smtClean="0">
                <a:ea typeface="Cambria Math" pitchFamily="18" charset="0"/>
              </a:rPr>
              <a:t>n</a:t>
            </a:r>
            <a:r>
              <a:rPr lang="en-US" sz="2000" i="1" baseline="-25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ea typeface="Cambria Math" pitchFamily="18" charset="0"/>
              </a:rPr>
              <a:t>/</a:t>
            </a:r>
            <a:r>
              <a:rPr lang="en-US" sz="2000" i="1" dirty="0" smtClean="0">
                <a:ea typeface="Cambria Math" pitchFamily="18" charset="0"/>
              </a:rPr>
              <a:t>m</a:t>
            </a:r>
            <a:r>
              <a:rPr lang="en-US" sz="2000" dirty="0" smtClean="0">
                <a:ea typeface="Cambria Math" pitchFamily="18" charset="0"/>
              </a:rPr>
              <a:t>.</a:t>
            </a:r>
            <a:endParaRPr lang="en-US" sz="2000" dirty="0" smtClean="0"/>
          </a:p>
          <a:p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119979" y="4594034"/>
                <a:ext cx="4500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𝑛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  <a:ea typeface="Cambria Math" pitchFamily="18" charset="0"/>
                        </a:rPr>
                        <m:t>= (</m:t>
                      </m:r>
                      <m:r>
                        <a:rPr lang="en-US" sz="2000" i="1" dirty="0" err="1">
                          <a:latin typeface="Cambria Math" panose="02040503050406030204" pitchFamily="18" charset="0"/>
                          <a:ea typeface="Cambria Math" pitchFamily="18" charset="0"/>
                        </a:rPr>
                        <m:t>𝑎𝑥</m:t>
                      </m:r>
                      <m:r>
                        <a:rPr lang="en-US" sz="2000" i="1" baseline="-25000" dirty="0" err="1">
                          <a:latin typeface="Cambria Math" panose="02040503050406030204" pitchFamily="18" charset="0"/>
                          <a:ea typeface="Cambria Math" pitchFamily="18" charset="0"/>
                        </a:rPr>
                        <m:t>𝑛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itchFamily="18" charset="0"/>
                        </a:rPr>
                        <m:t> 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itchFamily="18" charset="0"/>
                        </a:rPr>
                        <m:t>𝑐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dirty="0">
                          <a:latin typeface="Cambria Math" panose="02040503050406030204" pitchFamily="18" charset="0"/>
                          <a:ea typeface="Cambria Math" pitchFamily="18" charset="0"/>
                        </a:rPr>
                        <m:t>mod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79" y="4594034"/>
                <a:ext cx="4500021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32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Pseudorandom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Example</a:t>
            </a:r>
            <a:r>
              <a:rPr lang="en-US" dirty="0" smtClean="0"/>
              <a:t>: Find the sequence of pseudorandom numbers generated by the linear congruential method with modulus </a:t>
            </a:r>
            <a:r>
              <a:rPr lang="en-US" i="1" dirty="0" smtClean="0"/>
              <a:t>m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/>
              <a:t>, multiplier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increment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and </a:t>
            </a:r>
            <a:r>
              <a:rPr lang="en-US" dirty="0" smtClean="0"/>
              <a:t>seed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Solution</a:t>
            </a:r>
            <a:r>
              <a:rPr lang="en-US" dirty="0" smtClean="0"/>
              <a:t>: Compute the terms of the sequence by successively using the congruence </a:t>
            </a:r>
            <a:r>
              <a:rPr lang="en-US" dirty="0" smtClean="0">
                <a:ea typeface="Cambria Math"/>
              </a:rPr>
              <a:t>     </a:t>
            </a:r>
            <a:r>
              <a:rPr lang="en-US" i="1" dirty="0" smtClean="0"/>
              <a:t>x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+1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 smtClean="0">
                <a:ea typeface="Cambria Math" pitchFamily="18" charset="0"/>
              </a:rPr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)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</a:rPr>
              <a:t>, with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</a:t>
            </a:r>
          </a:p>
          <a:p>
            <a:pPr lvl="2">
              <a:buNone/>
            </a:pP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/>
                <a:ea typeface="Cambria Math"/>
              </a:rPr>
              <a:t>∙3 + 4</a:t>
            </a:r>
            <a:r>
              <a:rPr lang="en-US" b="1" dirty="0" smtClean="0">
                <a:ea typeface="Cambria Math" pitchFamily="18" charset="0"/>
              </a:rPr>
              <a:t>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25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7</a:t>
            </a:r>
            <a:r>
              <a:rPr lang="en-US" dirty="0" smtClean="0"/>
              <a:t>,</a:t>
            </a:r>
          </a:p>
          <a:p>
            <a:pPr lvl="2">
              <a:buNone/>
            </a:pP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/>
                <a:ea typeface="Cambria Math"/>
              </a:rPr>
              <a:t>∙7 + 4</a:t>
            </a:r>
            <a:r>
              <a:rPr lang="en-US" b="1" dirty="0" smtClean="0">
                <a:ea typeface="Cambria Math" pitchFamily="18" charset="0"/>
              </a:rPr>
              <a:t>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53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8</a:t>
            </a:r>
            <a:r>
              <a:rPr lang="en-US" dirty="0" smtClean="0"/>
              <a:t>,</a:t>
            </a:r>
          </a:p>
          <a:p>
            <a:pPr lvl="2">
              <a:buNone/>
            </a:pP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/>
                <a:ea typeface="Cambria Math"/>
              </a:rPr>
              <a:t>∙8 + 4</a:t>
            </a:r>
            <a:r>
              <a:rPr lang="en-US" b="1" dirty="0" smtClean="0">
                <a:ea typeface="Cambria Math" pitchFamily="18" charset="0"/>
              </a:rPr>
              <a:t>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60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6</a:t>
            </a:r>
            <a:r>
              <a:rPr lang="en-US" dirty="0" smtClean="0"/>
              <a:t>,</a:t>
            </a:r>
          </a:p>
          <a:p>
            <a:pPr lvl="2">
              <a:buNone/>
            </a:pP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/>
                <a:ea typeface="Cambria Math"/>
              </a:rPr>
              <a:t>∙6 + 4</a:t>
            </a:r>
            <a:r>
              <a:rPr lang="en-US" b="1" dirty="0" smtClean="0">
                <a:ea typeface="Cambria Math" pitchFamily="18" charset="0"/>
              </a:rPr>
              <a:t>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46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1</a:t>
            </a:r>
            <a:r>
              <a:rPr lang="en-US" dirty="0" smtClean="0"/>
              <a:t>,</a:t>
            </a:r>
          </a:p>
          <a:p>
            <a:pPr lvl="2">
              <a:buNone/>
            </a:pP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/>
                <a:ea typeface="Cambria Math"/>
              </a:rPr>
              <a:t>∙1 + 4</a:t>
            </a:r>
            <a:r>
              <a:rPr lang="en-US" b="1" dirty="0" smtClean="0">
                <a:ea typeface="Cambria Math" pitchFamily="18" charset="0"/>
              </a:rPr>
              <a:t>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11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2</a:t>
            </a:r>
            <a:r>
              <a:rPr lang="en-US" dirty="0" smtClean="0"/>
              <a:t>,</a:t>
            </a:r>
          </a:p>
          <a:p>
            <a:pPr lvl="2">
              <a:buNone/>
            </a:pP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/>
                <a:ea typeface="Cambria Math"/>
              </a:rPr>
              <a:t>∙2 + 4</a:t>
            </a:r>
            <a:r>
              <a:rPr lang="en-US" b="1" dirty="0" smtClean="0">
                <a:ea typeface="Cambria Math" pitchFamily="18" charset="0"/>
              </a:rPr>
              <a:t>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18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0</a:t>
            </a:r>
            <a:r>
              <a:rPr lang="en-US" dirty="0" smtClean="0"/>
              <a:t>,</a:t>
            </a:r>
          </a:p>
          <a:p>
            <a:pPr lvl="2">
              <a:buNone/>
            </a:pP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/>
                <a:ea typeface="Cambria Math"/>
              </a:rPr>
              <a:t>∙0 + 4</a:t>
            </a:r>
            <a:r>
              <a:rPr lang="en-US" b="1" dirty="0" smtClean="0">
                <a:ea typeface="Cambria Math" pitchFamily="18" charset="0"/>
              </a:rPr>
              <a:t>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4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4</a:t>
            </a:r>
            <a:r>
              <a:rPr lang="en-US" dirty="0" smtClean="0"/>
              <a:t>,</a:t>
            </a:r>
          </a:p>
          <a:p>
            <a:pPr lvl="2">
              <a:buNone/>
            </a:pP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/>
                <a:ea typeface="Cambria Math"/>
              </a:rPr>
              <a:t>∙4 + 4</a:t>
            </a:r>
            <a:r>
              <a:rPr lang="en-US" b="1" dirty="0" smtClean="0">
                <a:ea typeface="Cambria Math" pitchFamily="18" charset="0"/>
              </a:rPr>
              <a:t>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32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5</a:t>
            </a:r>
            <a:r>
              <a:rPr lang="en-US" dirty="0" smtClean="0"/>
              <a:t>,</a:t>
            </a:r>
          </a:p>
          <a:p>
            <a:pPr lvl="2">
              <a:buNone/>
            </a:pP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>
                <a:ea typeface="Cambria Math" pitchFamily="18" charset="0"/>
              </a:rPr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>
                <a:ea typeface="Cambria Math" pitchFamily="18" charset="0"/>
              </a:rPr>
              <a:t> 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>
                <a:latin typeface="Cambria Math"/>
                <a:ea typeface="Cambria Math"/>
              </a:rPr>
              <a:t>∙5 + 4</a:t>
            </a:r>
            <a:r>
              <a:rPr lang="en-US" b="1" dirty="0" smtClean="0">
                <a:ea typeface="Cambria Math" pitchFamily="18" charset="0"/>
              </a:rPr>
              <a:t> 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39 </a:t>
            </a:r>
            <a:r>
              <a:rPr lang="en-US" b="1" dirty="0" smtClean="0">
                <a:ea typeface="Cambria Math" pitchFamily="18" charset="0"/>
              </a:rPr>
              <a:t>mod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 = 3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dirty="0" smtClean="0"/>
              <a:t>The sequence generated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3,7,8,6,1,2,0,4,5,3,7,8,6,1,2,0,4,5,3,…   </a:t>
            </a:r>
          </a:p>
          <a:p>
            <a:pPr lvl="1">
              <a:buNone/>
            </a:pPr>
            <a:r>
              <a:rPr lang="en-US" dirty="0" smtClean="0"/>
              <a:t>It repeats after generating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dirty="0" smtClean="0"/>
              <a:t> terms.</a:t>
            </a:r>
          </a:p>
          <a:p>
            <a:r>
              <a:rPr lang="en-US" dirty="0" smtClean="0"/>
              <a:t>Commonly, computers use a linear </a:t>
            </a:r>
            <a:r>
              <a:rPr lang="en-US" dirty="0" err="1" smtClean="0"/>
              <a:t>congruential</a:t>
            </a:r>
            <a:r>
              <a:rPr lang="en-US" dirty="0" smtClean="0"/>
              <a:t> generator with increment </a:t>
            </a:r>
            <a:r>
              <a:rPr lang="en-US" i="1" dirty="0" smtClean="0"/>
              <a:t>c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This is called a </a:t>
            </a:r>
            <a:r>
              <a:rPr lang="en-US" i="1" dirty="0" smtClean="0"/>
              <a:t>pure multiplicative generator</a:t>
            </a:r>
            <a:r>
              <a:rPr lang="en-US" dirty="0" smtClean="0"/>
              <a:t>. Such a generator with modulus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− 1 </a:t>
            </a:r>
            <a:r>
              <a:rPr lang="en-US" dirty="0" smtClean="0"/>
              <a:t>and multiplier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16,807 generates 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 smtClean="0">
                <a:latin typeface="Cambria Math"/>
                <a:ea typeface="Cambria Math"/>
              </a:rPr>
              <a:t>− 2 </a:t>
            </a:r>
            <a:r>
              <a:rPr lang="en-US" dirty="0" smtClean="0"/>
              <a:t>numbers before  repeating. 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758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Digits:  UPCs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common method of detecting errors in strings of digits is to add an extra digit at the end, which is evaluated using a function. If the final digit is  not correct, then the string is assumed not to be correct.</a:t>
            </a:r>
          </a:p>
          <a:p>
            <a:pPr>
              <a:buNone/>
            </a:pPr>
            <a:r>
              <a:rPr lang="en-US" sz="1600" b="1" dirty="0" smtClean="0"/>
              <a:t>   Example</a:t>
            </a:r>
            <a:r>
              <a:rPr lang="en-US" sz="1600" dirty="0" smtClean="0"/>
              <a:t>: Retail products are identified by their </a:t>
            </a:r>
            <a:r>
              <a:rPr lang="en-US" sz="1600" i="1" dirty="0" smtClean="0"/>
              <a:t>Universal Product Codes </a:t>
            </a:r>
            <a:r>
              <a:rPr lang="en-US" sz="1600" dirty="0" smtClean="0"/>
              <a:t>(</a:t>
            </a:r>
            <a:r>
              <a:rPr lang="en-US" sz="1600" i="1" dirty="0" smtClean="0"/>
              <a:t>UPC</a:t>
            </a:r>
            <a:r>
              <a:rPr lang="en-US" sz="1600" dirty="0" smtClean="0"/>
              <a:t>s). Usually these have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dirty="0" smtClean="0"/>
              <a:t> decimal digits, the last one being the check digit. The check digit is determined by the congruence:</a:t>
            </a:r>
          </a:p>
          <a:p>
            <a:pPr marL="822960" lvl="4" indent="-274320">
              <a:buSzPct val="95000"/>
              <a:buNone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3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+ 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16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+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+ 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16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+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16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+ 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16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+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16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+ 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16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+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1600" dirty="0" smtClean="0">
                <a:ea typeface="Cambria Math" pitchFamily="18" charset="0"/>
              </a:rPr>
              <a:t> + 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16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+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1600" i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1600" dirty="0" smtClean="0">
                <a:ea typeface="Cambria Math" pitchFamily="18" charset="0"/>
              </a:rPr>
              <a:t>+ </a:t>
            </a:r>
            <a:r>
              <a:rPr lang="en-US" sz="1600" i="1" dirty="0" smtClean="0"/>
              <a:t>x</a:t>
            </a:r>
            <a:r>
              <a:rPr lang="en-US" sz="1600" baseline="-25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/>
                <a:ea typeface="Cambria Math"/>
              </a:rPr>
              <a:t>≡ 0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1600" dirty="0" smtClean="0">
                <a:ea typeface="Cambria Math" pitchFamily="18" charset="0"/>
              </a:rPr>
              <a:t>mod</a:t>
            </a:r>
            <a:r>
              <a:rPr lang="en-US" sz="1600" b="1" dirty="0" smtClean="0"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10).</a:t>
            </a:r>
          </a:p>
          <a:p>
            <a:pPr marL="731520" lvl="3" indent="-457200">
              <a:buSzPct val="95000"/>
              <a:buFont typeface="+mj-lt"/>
              <a:buAutoNum type="alphaLcPeriod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Suppose that the first 11 digits of the UPC are 79357343104. What is the check digit?</a:t>
            </a:r>
          </a:p>
          <a:p>
            <a:pPr marL="731520" lvl="3" indent="-457200">
              <a:buSzPct val="95000"/>
              <a:buFont typeface="+mj-lt"/>
              <a:buAutoNum type="alphaLcPeriod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Is 041331021641 a valid UPC?</a:t>
            </a:r>
          </a:p>
          <a:p>
            <a:pPr marL="457200" lvl="2" indent="-457200">
              <a:buSzPct val="95000"/>
              <a:buNone/>
            </a:pPr>
            <a:r>
              <a:rPr lang="en-US" sz="1600" b="1" dirty="0" smtClean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Solution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: </a:t>
            </a:r>
          </a:p>
          <a:p>
            <a:pPr marL="731520" lvl="3" indent="-457200">
              <a:buSzPct val="95000"/>
              <a:buFont typeface="+mj-lt"/>
              <a:buAutoNum type="alphaLcPeriod"/>
            </a:pP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>
                <a:latin typeface="Cambria Math"/>
                <a:ea typeface="Cambria Math"/>
              </a:rPr>
              <a:t>∙7 + 9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>
                <a:latin typeface="Cambria Math"/>
                <a:ea typeface="Cambria Math"/>
              </a:rPr>
              <a:t>∙3 + 5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>
                <a:latin typeface="Cambria Math"/>
                <a:ea typeface="Cambria Math"/>
              </a:rPr>
              <a:t>∙7 + 3 +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1600" dirty="0">
                <a:latin typeface="Cambria Math"/>
                <a:ea typeface="Cambria Math"/>
              </a:rPr>
              <a:t>∙4 + 3 +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1600" dirty="0">
                <a:latin typeface="Cambria Math"/>
                <a:ea typeface="Cambria Math"/>
              </a:rPr>
              <a:t>∙1 + 0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>
                <a:latin typeface="Cambria Math"/>
                <a:ea typeface="Cambria Math"/>
              </a:rPr>
              <a:t>∙4 + </a:t>
            </a:r>
            <a:r>
              <a:rPr lang="en-US" sz="1600" i="1" dirty="0"/>
              <a:t>x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≡ 0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1600" dirty="0">
                <a:ea typeface="Cambria Math" pitchFamily="18" charset="0"/>
              </a:rPr>
              <a:t>mod</a:t>
            </a:r>
            <a:r>
              <a:rPr lang="en-US" sz="1600" b="1" dirty="0">
                <a:ea typeface="Cambria Math" pitchFamily="18" charset="0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10) </a:t>
            </a:r>
          </a:p>
          <a:p>
            <a:pPr marL="731520" lvl="3" indent="-457200">
              <a:buSzPct val="95000"/>
              <a:buNone/>
            </a:pPr>
            <a:r>
              <a:rPr lang="en-US" sz="1600" dirty="0">
                <a:latin typeface="Cambria Math" pitchFamily="18" charset="0"/>
                <a:ea typeface="Cambria Math" pitchFamily="18" charset="0"/>
              </a:rPr>
              <a:t>           21 + 9 + 9 + 5 + 21 + 3 + 12+ 3 + 3 + 0 + 12 + </a:t>
            </a:r>
            <a:r>
              <a:rPr lang="en-US" sz="1600" i="1" dirty="0"/>
              <a:t>x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≡ 0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1600" dirty="0">
                <a:ea typeface="Cambria Math" pitchFamily="18" charset="0"/>
              </a:rPr>
              <a:t>mod</a:t>
            </a:r>
            <a:r>
              <a:rPr lang="en-US" sz="1600" b="1" dirty="0">
                <a:ea typeface="Cambria Math" pitchFamily="18" charset="0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10)                </a:t>
            </a:r>
          </a:p>
          <a:p>
            <a:pPr marL="731520" lvl="3" indent="-457200">
              <a:buSzPct val="95000"/>
              <a:buNone/>
            </a:pPr>
            <a:r>
              <a:rPr lang="en-US" sz="1600" dirty="0">
                <a:latin typeface="Cambria Math" pitchFamily="18" charset="0"/>
                <a:ea typeface="Cambria Math" pitchFamily="18" charset="0"/>
              </a:rPr>
              <a:t>           98 + </a:t>
            </a:r>
            <a:r>
              <a:rPr lang="en-US" sz="1600" i="1" dirty="0"/>
              <a:t>x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≡ 0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1600" dirty="0">
                <a:ea typeface="Cambria Math" pitchFamily="18" charset="0"/>
              </a:rPr>
              <a:t>mod</a:t>
            </a:r>
            <a:r>
              <a:rPr lang="en-US" sz="1600" b="1" dirty="0">
                <a:ea typeface="Cambria Math" pitchFamily="18" charset="0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10) </a:t>
            </a:r>
          </a:p>
          <a:p>
            <a:pPr marL="731520" lvl="3" indent="-457200">
              <a:buSzPct val="95000"/>
              <a:buNone/>
            </a:pPr>
            <a:r>
              <a:rPr lang="en-US" sz="1600" i="1" dirty="0">
                <a:latin typeface="Cambria Math" pitchFamily="18" charset="0"/>
                <a:ea typeface="Cambria Math" pitchFamily="18" charset="0"/>
              </a:rPr>
              <a:t>           </a:t>
            </a:r>
            <a:r>
              <a:rPr lang="en-US" sz="1600" i="1" dirty="0"/>
              <a:t>x</a:t>
            </a:r>
            <a:r>
              <a:rPr lang="en-US" sz="1600" baseline="-250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16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≡ 2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1600" dirty="0">
                <a:ea typeface="Cambria Math" pitchFamily="18" charset="0"/>
              </a:rPr>
              <a:t>mod</a:t>
            </a:r>
            <a:r>
              <a:rPr lang="en-US" sz="1600" b="1" dirty="0">
                <a:ea typeface="Cambria Math" pitchFamily="18" charset="0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10)     So, the check digit is 2.</a:t>
            </a:r>
          </a:p>
          <a:p>
            <a:pPr marL="731520" lvl="3" indent="-457200">
              <a:buSzPct val="95000"/>
              <a:buFont typeface="+mj-lt"/>
              <a:buAutoNum type="alphaLcPeriod" startAt="2"/>
            </a:pP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>
                <a:latin typeface="Cambria Math"/>
                <a:ea typeface="Cambria Math"/>
              </a:rPr>
              <a:t>∙0 + 4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>
                <a:latin typeface="Cambria Math"/>
                <a:ea typeface="Cambria Math"/>
              </a:rPr>
              <a:t>∙1 + 3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>
                <a:latin typeface="Cambria Math"/>
                <a:ea typeface="Cambria Math"/>
              </a:rPr>
              <a:t>∙3 + 1 +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1600" dirty="0">
                <a:latin typeface="Cambria Math"/>
                <a:ea typeface="Cambria Math"/>
              </a:rPr>
              <a:t>∙0 + 2 +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3</a:t>
            </a:r>
            <a:r>
              <a:rPr lang="en-US" sz="1600" dirty="0">
                <a:latin typeface="Cambria Math"/>
                <a:ea typeface="Cambria Math"/>
              </a:rPr>
              <a:t>∙1 + 6 +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1600" dirty="0">
                <a:latin typeface="Cambria Math"/>
                <a:ea typeface="Cambria Math"/>
              </a:rPr>
              <a:t>∙4 + 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≡ 0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1600" dirty="0">
                <a:ea typeface="Cambria Math" pitchFamily="18" charset="0"/>
              </a:rPr>
              <a:t>mod</a:t>
            </a:r>
            <a:r>
              <a:rPr lang="en-US" sz="1600" b="1" dirty="0">
                <a:ea typeface="Cambria Math" pitchFamily="18" charset="0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10) </a:t>
            </a:r>
          </a:p>
          <a:p>
            <a:pPr marL="731520" lvl="3" indent="-457200">
              <a:buSzPct val="95000"/>
              <a:buNone/>
            </a:pPr>
            <a:r>
              <a:rPr lang="en-US" sz="1600" dirty="0">
                <a:latin typeface="Cambria Math" pitchFamily="18" charset="0"/>
                <a:ea typeface="Cambria Math" pitchFamily="18" charset="0"/>
              </a:rPr>
              <a:t>           0 + 4 + 3 + 3 + 9 + 1 + 0+ 2 + 3 + 6 + 12 + 1 = 44 </a:t>
            </a:r>
            <a:r>
              <a:rPr lang="en-US" sz="16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>
                <a:latin typeface="Cambria Math"/>
                <a:ea typeface="Cambria Math"/>
              </a:rPr>
              <a:t>≡ 4 ≢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0 (</a:t>
            </a:r>
            <a:r>
              <a:rPr lang="en-US" sz="1600" dirty="0">
                <a:ea typeface="Cambria Math" pitchFamily="18" charset="0"/>
              </a:rPr>
              <a:t>mod</a:t>
            </a:r>
            <a:r>
              <a:rPr lang="en-US" sz="1600" b="1" dirty="0">
                <a:ea typeface="Cambria Math" pitchFamily="18" charset="0"/>
              </a:rPr>
              <a:t>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10)                </a:t>
            </a:r>
          </a:p>
          <a:p>
            <a:pPr marL="731520" lvl="3" indent="-457200">
              <a:buSzPct val="95000"/>
              <a:buNone/>
            </a:pPr>
            <a:r>
              <a:rPr lang="en-US" sz="1600" dirty="0">
                <a:latin typeface="Cambria Math" pitchFamily="18" charset="0"/>
                <a:ea typeface="Cambria Math" pitchFamily="18" charset="0"/>
              </a:rPr>
              <a:t>          Hence, 041331021641  is not a valid UPC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2050" name="Picture 2" descr="https://upload.wikimedia.org/wikipedia/commons/thumb/e/e9/UPC-A-036000291452.svg/240px-UPC-A-03600029145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980" y="3657409"/>
            <a:ext cx="22860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34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</a:t>
            </a:r>
            <a:r>
              <a:rPr lang="lv-LV" dirty="0" smtClean="0"/>
              <a:t>ing ISBNs –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Books a</a:t>
            </a:r>
            <a:r>
              <a:rPr lang="en-US" dirty="0" smtClean="0"/>
              <a:t>re </a:t>
            </a:r>
            <a:r>
              <a:rPr lang="en-US" dirty="0"/>
              <a:t>identified  by an </a:t>
            </a:r>
            <a:r>
              <a:rPr lang="en-US" i="1" dirty="0"/>
              <a:t>International Standard Book Number </a:t>
            </a:r>
            <a:r>
              <a:rPr lang="en-US" dirty="0"/>
              <a:t>(ISBN-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),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digit code. The first 9 digits identify the language, </a:t>
            </a:r>
            <a:r>
              <a:rPr lang="en-US" dirty="0" smtClean="0"/>
              <a:t>the</a:t>
            </a:r>
            <a:r>
              <a:rPr lang="lv-LV" dirty="0" smtClean="0"/>
              <a:t> </a:t>
            </a:r>
            <a:r>
              <a:rPr lang="en-US" dirty="0" smtClean="0"/>
              <a:t>publisher</a:t>
            </a:r>
            <a:r>
              <a:rPr lang="en-US" dirty="0"/>
              <a:t>, and the book. The tenth digit is a check digit, which is determined by the following congruence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                   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/>
              <a:t>validity of an ISBN-10 number can be evaluated with the equivalent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31527" y="3483501"/>
            <a:ext cx="2860860" cy="826234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631527" y="5039960"/>
            <a:ext cx="2391703" cy="7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Checking ISBNs - 2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108710" lvl="1" indent="-742950">
              <a:buFont typeface="+mj-lt"/>
              <a:buAutoNum type="alphaLcPeriod"/>
            </a:pPr>
            <a:r>
              <a:rPr lang="en-US" sz="3700" dirty="0">
                <a:latin typeface="Cambria Math" pitchFamily="18" charset="0"/>
                <a:ea typeface="Cambria Math" pitchFamily="18" charset="0"/>
              </a:rPr>
              <a:t>Suppose that the first 9 digits of the ISBN-10 are 007288008. What is the check digit?     </a:t>
            </a:r>
          </a:p>
          <a:p>
            <a:pPr marL="1108710" lvl="1" indent="-742950">
              <a:buFont typeface="+mj-lt"/>
              <a:buAutoNum type="alphaLcPeriod"/>
            </a:pPr>
            <a:r>
              <a:rPr lang="en-US" sz="3700" dirty="0">
                <a:latin typeface="Cambria Math" pitchFamily="18" charset="0"/>
                <a:ea typeface="Cambria Math" pitchFamily="18" charset="0"/>
              </a:rPr>
              <a:t>Is 084930149X  a valid ISBN10?</a:t>
            </a:r>
          </a:p>
          <a:p>
            <a:pPr marL="731520" lvl="3" indent="-457200">
              <a:buSzPct val="95000"/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457200" lvl="2" indent="-457200">
              <a:buSzPct val="95000"/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   </a:t>
            </a:r>
            <a:r>
              <a:rPr lang="en-US" sz="3400" b="1" dirty="0">
                <a:ea typeface="Cambria Math" pitchFamily="18" charset="0"/>
              </a:rPr>
              <a:t>Solution</a:t>
            </a:r>
            <a:r>
              <a:rPr lang="en-US" sz="3400" dirty="0">
                <a:ea typeface="Cambria Math" pitchFamily="18" charset="0"/>
              </a:rPr>
              <a:t>: </a:t>
            </a:r>
          </a:p>
          <a:p>
            <a:pPr marL="788670" lvl="3" indent="-514350">
              <a:buClr>
                <a:schemeClr val="accent1"/>
              </a:buClr>
              <a:buSzPct val="95000"/>
              <a:buNone/>
            </a:pPr>
            <a:r>
              <a:rPr lang="en-US" sz="2900" i="1" dirty="0"/>
              <a:t>   </a:t>
            </a:r>
            <a:r>
              <a:rPr lang="en-US" sz="2900" dirty="0">
                <a:solidFill>
                  <a:schemeClr val="tx2"/>
                </a:solidFill>
              </a:rPr>
              <a:t>a</a:t>
            </a:r>
            <a:r>
              <a:rPr lang="en-US" sz="2900" i="1" dirty="0"/>
              <a:t>.         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≡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900" dirty="0">
                <a:latin typeface="Cambria Math"/>
                <a:ea typeface="Cambria Math"/>
              </a:rPr>
              <a:t>∙0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900" dirty="0">
                <a:latin typeface="Cambria Math"/>
                <a:ea typeface="Cambria Math"/>
              </a:rPr>
              <a:t>∙0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</a:rPr>
              <a:t>∙7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900" dirty="0">
                <a:latin typeface="Cambria Math"/>
                <a:ea typeface="Cambria Math"/>
              </a:rPr>
              <a:t>∙2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sz="2900" dirty="0">
                <a:latin typeface="Cambria Math"/>
                <a:ea typeface="Cambria Math"/>
              </a:rPr>
              <a:t>∙8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6</a:t>
            </a:r>
            <a:r>
              <a:rPr lang="en-US" sz="2900" dirty="0">
                <a:latin typeface="Cambria Math"/>
                <a:ea typeface="Cambria Math"/>
              </a:rPr>
              <a:t>∙8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900" dirty="0">
                <a:latin typeface="Cambria Math"/>
                <a:ea typeface="Cambria Math"/>
              </a:rPr>
              <a:t>∙ 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900" dirty="0">
                <a:latin typeface="Cambria Math"/>
                <a:ea typeface="Cambria Math"/>
              </a:rPr>
              <a:t>∙0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900" dirty="0">
                <a:latin typeface="Cambria Math"/>
                <a:ea typeface="Cambria Math"/>
              </a:rPr>
              <a:t>∙8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11).</a:t>
            </a:r>
          </a:p>
          <a:p>
            <a:pPr marL="731520" lvl="3" indent="-457200">
              <a:buSzPct val="95000"/>
              <a:buNone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                </a:t>
            </a:r>
            <a:r>
              <a:rPr lang="en-US" sz="2900" i="1" dirty="0"/>
              <a:t>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≡  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0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sz="2900" dirty="0">
                <a:latin typeface="Cambria Math"/>
                <a:ea typeface="Cambria Math"/>
              </a:rPr>
              <a:t>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40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48 +  0 + 0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72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11). </a:t>
            </a:r>
          </a:p>
          <a:p>
            <a:pPr marL="731520" lvl="3" indent="-457200">
              <a:buSzPct val="95000"/>
              <a:buNone/>
            </a:pPr>
            <a:r>
              <a:rPr lang="en-US" sz="2900" i="1" dirty="0"/>
              <a:t>               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≡  189 ≡  2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11).  Hence, </a:t>
            </a:r>
            <a:r>
              <a:rPr lang="en-US" sz="2900" i="1" dirty="0"/>
              <a:t>X</a:t>
            </a:r>
            <a:r>
              <a:rPr lang="en-US" sz="2900" baseline="-250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= 2.</a:t>
            </a:r>
            <a:endParaRPr lang="en-US" sz="2900" dirty="0">
              <a:latin typeface="Cambria Math" pitchFamily="18" charset="0"/>
              <a:ea typeface="Cambria Math" pitchFamily="18" charset="0"/>
            </a:endParaRPr>
          </a:p>
          <a:p>
            <a:pPr marL="788670" lvl="3" indent="-514350">
              <a:buClr>
                <a:schemeClr val="tx2"/>
              </a:buClr>
              <a:buSzPct val="95000"/>
              <a:buNone/>
            </a:pPr>
            <a:r>
              <a:rPr lang="en-US" sz="2900" dirty="0">
                <a:solidFill>
                  <a:schemeClr val="accent1"/>
                </a:solidFill>
                <a:latin typeface="Cambria Math"/>
                <a:ea typeface="Cambria Math"/>
              </a:rPr>
              <a:t>   b.          </a:t>
            </a:r>
            <a:r>
              <a:rPr lang="en-US" sz="2900" dirty="0">
                <a:latin typeface="Cambria Math"/>
                <a:ea typeface="Cambria Math"/>
              </a:rPr>
              <a:t>1∙0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2</a:t>
            </a:r>
            <a:r>
              <a:rPr lang="en-US" sz="2900" dirty="0">
                <a:latin typeface="Cambria Math"/>
                <a:ea typeface="Cambria Math"/>
              </a:rPr>
              <a:t>∙8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900" dirty="0">
                <a:latin typeface="Cambria Math"/>
                <a:ea typeface="Cambria Math"/>
              </a:rPr>
              <a:t>∙4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900" dirty="0">
                <a:latin typeface="Cambria Math"/>
                <a:ea typeface="Cambria Math"/>
              </a:rPr>
              <a:t>∙9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5</a:t>
            </a:r>
            <a:r>
              <a:rPr lang="en-US" sz="2900" dirty="0">
                <a:latin typeface="Cambria Math"/>
                <a:ea typeface="Cambria Math"/>
              </a:rPr>
              <a:t>∙3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6</a:t>
            </a:r>
            <a:r>
              <a:rPr lang="en-US" sz="2900" dirty="0">
                <a:latin typeface="Cambria Math"/>
                <a:ea typeface="Cambria Math"/>
              </a:rPr>
              <a:t>∙0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900" dirty="0">
                <a:latin typeface="Cambria Math"/>
                <a:ea typeface="Cambria Math"/>
              </a:rPr>
              <a:t>∙ 1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900" dirty="0">
                <a:latin typeface="Cambria Math"/>
                <a:ea typeface="Cambria Math"/>
              </a:rPr>
              <a:t>∙4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2900" dirty="0">
                <a:latin typeface="Cambria Math"/>
                <a:ea typeface="Cambria Math"/>
              </a:rPr>
              <a:t>∙9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10</a:t>
            </a:r>
            <a:r>
              <a:rPr lang="en-US" sz="2900" dirty="0">
                <a:latin typeface="Cambria Math"/>
                <a:ea typeface="Cambria Math"/>
              </a:rPr>
              <a:t>∙10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=</a:t>
            </a:r>
          </a:p>
          <a:p>
            <a:pPr marL="731520" lvl="3" indent="-457200">
              <a:buSzPct val="95000"/>
              <a:buNone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                          </a:t>
            </a:r>
            <a:r>
              <a:rPr lang="en-US" sz="2900" dirty="0">
                <a:latin typeface="Cambria Math"/>
                <a:ea typeface="Cambria Math"/>
              </a:rPr>
              <a:t>0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16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900" dirty="0">
                <a:latin typeface="Cambria Math"/>
                <a:ea typeface="Cambria Math"/>
              </a:rPr>
              <a:t> + 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36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15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900" dirty="0">
                <a:latin typeface="Cambria Math"/>
                <a:ea typeface="Cambria Math"/>
              </a:rPr>
              <a:t>0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32</a:t>
            </a:r>
            <a:r>
              <a:rPr lang="en-US" sz="2900" dirty="0">
                <a:latin typeface="Cambria Math"/>
                <a:ea typeface="Cambria Math"/>
              </a:rPr>
              <a:t> +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81</a:t>
            </a:r>
            <a:r>
              <a:rPr lang="en-US" sz="2900" dirty="0">
                <a:latin typeface="Cambria Math"/>
                <a:ea typeface="Cambria Math"/>
              </a:rPr>
              <a:t> +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100</a:t>
            </a:r>
            <a:r>
              <a:rPr lang="en-US" sz="2900" dirty="0">
                <a:latin typeface="Cambria Math"/>
                <a:ea typeface="Cambria Math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= 299 </a:t>
            </a:r>
            <a:r>
              <a:rPr lang="en-US" sz="2900" dirty="0">
                <a:latin typeface="Cambria Math"/>
                <a:ea typeface="Cambria Math"/>
              </a:rPr>
              <a:t>≡ 2 ≢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  0 (</a:t>
            </a:r>
            <a:r>
              <a:rPr lang="en-US" sz="2900" dirty="0">
                <a:ea typeface="Cambria Math" pitchFamily="18" charset="0"/>
              </a:rPr>
              <a:t>mod</a:t>
            </a:r>
            <a:r>
              <a:rPr lang="en-US" sz="2900" b="1" dirty="0">
                <a:ea typeface="Cambria Math" pitchFamily="18" charset="0"/>
              </a:rPr>
              <a:t> </a:t>
            </a:r>
            <a:r>
              <a:rPr lang="en-US" sz="2900" dirty="0">
                <a:latin typeface="Cambria Math" pitchFamily="18" charset="0"/>
                <a:ea typeface="Cambria Math" pitchFamily="18" charset="0"/>
              </a:rPr>
              <a:t>11) </a:t>
            </a:r>
          </a:p>
          <a:p>
            <a:pPr marL="731520" lvl="3" indent="-457200">
              <a:buSzPct val="95000"/>
              <a:buNone/>
            </a:pPr>
            <a:r>
              <a:rPr lang="en-US" sz="2900" dirty="0">
                <a:latin typeface="Cambria Math" pitchFamily="18" charset="0"/>
                <a:ea typeface="Cambria Math" pitchFamily="18" charset="0"/>
              </a:rPr>
              <a:t>                 Hence, 084930149X  is not a valid ISBN-10.</a:t>
            </a:r>
          </a:p>
          <a:p>
            <a:pPr marL="731520" lvl="3" indent="-457200">
              <a:buSzPct val="95000"/>
              <a:buNone/>
            </a:pPr>
            <a:endParaRPr lang="en-US" sz="2900" dirty="0">
              <a:latin typeface="Cambria Math" pitchFamily="18" charset="0"/>
              <a:ea typeface="Cambria Math" pitchFamily="18" charset="0"/>
            </a:endParaRPr>
          </a:p>
          <a:p>
            <a:pPr marL="457200" lvl="2" indent="-457200">
              <a:buSzPct val="95000"/>
            </a:pPr>
            <a:r>
              <a:rPr lang="en-US" sz="3500" dirty="0"/>
              <a:t>A </a:t>
            </a:r>
            <a:r>
              <a:rPr lang="en-US" sz="3500" i="1" dirty="0"/>
              <a:t>single error</a:t>
            </a:r>
            <a:r>
              <a:rPr lang="en-US" sz="3500" dirty="0"/>
              <a:t> is an error in one digit of an identification number and  a </a:t>
            </a:r>
            <a:r>
              <a:rPr lang="en-US" sz="3500" i="1" dirty="0"/>
              <a:t>transposition error</a:t>
            </a:r>
            <a:r>
              <a:rPr lang="en-US" sz="3500" dirty="0"/>
              <a:t> is the  accidental interchanging of two digits.  Both of these kinds of errors can be detected by the check digit for  ISBN-</a:t>
            </a:r>
            <a:r>
              <a:rPr lang="en-US" sz="35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3500" dirty="0"/>
              <a:t>. (</a:t>
            </a:r>
            <a:r>
              <a:rPr lang="en-US" sz="3500" i="1" dirty="0"/>
              <a:t>see text for more details</a:t>
            </a:r>
            <a:r>
              <a:rPr lang="en-US" sz="3500" dirty="0"/>
              <a:t>)</a:t>
            </a:r>
            <a:endParaRPr lang="en-US" sz="3500" dirty="0">
              <a:latin typeface="Cambria Math" pitchFamily="18" charset="0"/>
              <a:ea typeface="Cambria Math" pitchFamily="18" charset="0"/>
            </a:endParaRPr>
          </a:p>
          <a:p>
            <a:pPr marL="731520" lvl="3" indent="-457200">
              <a:buSzPct val="95000"/>
              <a:buFont typeface="+mj-lt"/>
              <a:buAutoNum type="alphaLcParenR"/>
            </a:pPr>
            <a:endParaRPr lang="en-US" sz="3500" dirty="0"/>
          </a:p>
          <a:p>
            <a:endParaRPr lang="en-US" sz="3500" i="1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329639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_{10} \equiv \sum^{9}_{i = 1}ix_i\;\mbox{(mod 11)}.$$&#10;\end{document}"/>
  <p:tag name="IGUANATEXSIZE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sum^{10}_{i = 1}ix_i\equiv 0\; \mbox{(mod 11)}.$$&#10;\end{document}"/>
  <p:tag name="IGUANATEXSIZE" val="1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2126</Words>
  <Application>Microsoft Office PowerPoint</Application>
  <PresentationFormat>Widescreen</PresentationFormat>
  <Paragraphs>195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Applications of  Congruences</vt:lpstr>
      <vt:lpstr>Section Summary</vt:lpstr>
      <vt:lpstr>Hashing Functions – 1</vt:lpstr>
      <vt:lpstr>Hashing Functions – 2 </vt:lpstr>
      <vt:lpstr>Pseudorandom Numbers</vt:lpstr>
      <vt:lpstr>Pseudorandom Numbers</vt:lpstr>
      <vt:lpstr>Check Digits:  UPCs</vt:lpstr>
      <vt:lpstr>Checking ISBNs – 1 </vt:lpstr>
      <vt:lpstr>Checking ISBNs - 2</vt:lpstr>
      <vt:lpstr>The Anatomy of "Personas kods" in Latvia – 1 </vt:lpstr>
      <vt:lpstr>The Anatomy of "Personas kods" in Latvia – 2 </vt:lpstr>
      <vt:lpstr>On Credit Cards</vt:lpstr>
      <vt:lpstr>Luhn Algorithm</vt:lpstr>
      <vt:lpstr>How to Detect CCN Leaks?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84</cp:revision>
  <dcterms:created xsi:type="dcterms:W3CDTF">2021-01-03T18:25:44Z</dcterms:created>
  <dcterms:modified xsi:type="dcterms:W3CDTF">2021-02-09T13:13:35Z</dcterms:modified>
</cp:coreProperties>
</file>