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926" r:id="rId2"/>
    <p:sldId id="927" r:id="rId3"/>
    <p:sldId id="928" r:id="rId4"/>
    <p:sldId id="932" r:id="rId5"/>
    <p:sldId id="929" r:id="rId6"/>
    <p:sldId id="930" r:id="rId7"/>
    <p:sldId id="931" r:id="rId8"/>
    <p:sldId id="933" r:id="rId9"/>
    <p:sldId id="934" r:id="rId10"/>
    <p:sldId id="945" r:id="rId11"/>
    <p:sldId id="935" r:id="rId12"/>
    <p:sldId id="936" r:id="rId13"/>
    <p:sldId id="947" r:id="rId14"/>
    <p:sldId id="937" r:id="rId15"/>
    <p:sldId id="938" r:id="rId16"/>
    <p:sldId id="939" r:id="rId17"/>
    <p:sldId id="940" r:id="rId18"/>
    <p:sldId id="941" r:id="rId19"/>
    <p:sldId id="942" r:id="rId20"/>
    <p:sldId id="943" r:id="rId21"/>
    <p:sldId id="944" r:id="rId22"/>
    <p:sldId id="946" r:id="rId23"/>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174" autoAdjust="0"/>
  </p:normalViewPr>
  <p:slideViewPr>
    <p:cSldViewPr snapToGrid="0">
      <p:cViewPr varScale="1">
        <p:scale>
          <a:sx n="87" d="100"/>
          <a:sy n="87" d="100"/>
        </p:scale>
        <p:origin x="14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15.02.2021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http://nms.lu.lv/wp-content/uploads/2013/02/1112MMU3_Indukcija.pdf</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a:t>
            </a:fld>
            <a:endParaRPr lang="lv-LV"/>
          </a:p>
        </p:txBody>
      </p:sp>
    </p:spTree>
    <p:extLst>
      <p:ext uri="{BB962C8B-B14F-4D97-AF65-F5344CB8AC3E}">
        <p14:creationId xmlns:p14="http://schemas.microsoft.com/office/powerpoint/2010/main" val="4091997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15.02.2021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15.02.2021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15.02.2021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15.02.2021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15.02.2021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15.02.2021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15.02.2021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15.02.2021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Tree>
    <p:extLst>
      <p:ext uri="{BB962C8B-B14F-4D97-AF65-F5344CB8AC3E}">
        <p14:creationId xmlns:p14="http://schemas.microsoft.com/office/powerpoint/2010/main" val="326522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a Summation Formula – 2 </a:t>
            </a:r>
            <a:endParaRPr lang="lv-LV"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smtClean="0">
                <a:sym typeface="Wingdings" pitchFamily="2" charset="2"/>
              </a:rPr>
              <a:t>k</a:t>
            </a:r>
            <a:r>
              <a:rPr lang="en-US" dirty="0" smtClean="0">
                <a:sym typeface="Wingdings" pitchFamily="2" charset="2"/>
              </a:rPr>
              <a:t>.</a:t>
            </a:r>
            <a:r>
              <a:rPr lang="ru-RU" dirty="0" smtClean="0">
                <a:sym typeface="Wingdings" pitchFamily="2" charset="2"/>
              </a:rPr>
              <a:t/>
            </a:r>
            <a:br>
              <a:rPr lang="ru-RU" dirty="0" smtClean="0">
                <a:sym typeface="Wingdings" pitchFamily="2" charset="2"/>
              </a:rPr>
            </a:br>
            <a:r>
              <a:rPr lang="en-US" dirty="0" smtClean="0">
                <a:ea typeface="Cambria Math" pitchFamily="18" charset="0"/>
                <a:sym typeface="Wingdings" pitchFamily="2" charset="2"/>
              </a:rPr>
              <a:t>Assume </a:t>
            </a:r>
            <a:r>
              <a:rPr lang="en-US" dirty="0">
                <a:ea typeface="Cambria Math" pitchFamily="18" charset="0"/>
                <a:sym typeface="Wingdings" pitchFamily="2" charset="2"/>
              </a:rPr>
              <a:t>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 </a:t>
            </a:r>
            <a:r>
              <a:rPr lang="en-US" dirty="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1</a:t>
            </a:r>
            <a:r>
              <a:rPr lang="en-US" dirty="0">
                <a:ea typeface="Cambria Math" pitchFamily="18" charset="0"/>
                <a:sym typeface="Wingdings" pitchFamily="2" charset="2"/>
              </a:rPr>
              <a:t>) holds has well</a:t>
            </a:r>
            <a:r>
              <a:rPr lang="en-US" dirty="0" smtClean="0">
                <a:ea typeface="Cambria Math" pitchFamily="18" charset="0"/>
                <a:sym typeface="Wingdings" pitchFamily="2" charset="2"/>
              </a:rPr>
              <a:t>.</a:t>
            </a:r>
            <a:endParaRPr lang="ru-RU" dirty="0" smtClean="0">
              <a:ea typeface="Cambria Math" pitchFamily="18" charset="0"/>
              <a:sym typeface="Wingdings" pitchFamily="2" charset="2"/>
            </a:endParaRPr>
          </a:p>
          <a:p>
            <a:pPr marL="0" indent="0">
              <a:buNone/>
            </a:pPr>
            <a:r>
              <a:rPr lang="en-US" b="1" dirty="0">
                <a:latin typeface="Cambria Math" pitchFamily="18" charset="0"/>
                <a:ea typeface="Cambria Math" pitchFamily="18" charset="0"/>
              </a:rPr>
              <a:t>Inductive Hypothesis</a:t>
            </a:r>
            <a:r>
              <a:rPr lang="en-US" dirty="0">
                <a:latin typeface="Cambria Math" pitchFamily="18" charset="0"/>
                <a:ea typeface="Cambria Math" pitchFamily="18" charset="0"/>
              </a:rPr>
              <a:t>: 1 + 3 + 5 + </a:t>
            </a:r>
            <a:r>
              <a:rPr lang="en-US" dirty="0">
                <a:latin typeface="Cambria Math"/>
                <a:ea typeface="Cambria Math"/>
              </a:rPr>
              <a:t>∙∙∙</a:t>
            </a:r>
            <a:r>
              <a:rPr lang="en-US" dirty="0">
                <a:latin typeface="Cambria Math" pitchFamily="18" charset="0"/>
                <a:ea typeface="Cambria Math" pitchFamily="18" charset="0"/>
              </a:rPr>
              <a:t>+ (2</a:t>
            </a:r>
            <a:r>
              <a:rPr lang="en-US" i="1" dirty="0">
                <a:ea typeface="Cambria Math" pitchFamily="18" charset="0"/>
              </a:rPr>
              <a:t>k</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1)  =</a:t>
            </a:r>
            <a:r>
              <a:rPr lang="en-US" i="1" dirty="0">
                <a:ea typeface="Cambria Math" pitchFamily="18" charset="0"/>
              </a:rPr>
              <a:t>k</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endParaRPr lang="en-US" dirty="0">
              <a:ea typeface="Cambria Math" pitchFamily="18" charset="0"/>
              <a:sym typeface="Wingdings" pitchFamily="2" charset="2"/>
            </a:endParaRPr>
          </a:p>
          <a:p>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r>
              <a:rPr lang="en-US" dirty="0" smtClean="0">
                <a:ea typeface="Cambria Math" pitchFamily="18" charset="0"/>
                <a:sym typeface="Wingdings" pitchFamily="2" charset="2"/>
              </a:rPr>
              <a:t>:</a:t>
            </a:r>
            <a:endParaRPr lang="ru-RU" dirty="0" smtClean="0">
              <a:ea typeface="Cambria Math" pitchFamily="18" charset="0"/>
              <a:sym typeface="Wingdings" pitchFamily="2" charset="2"/>
            </a:endParaRPr>
          </a:p>
          <a:p>
            <a:pPr marL="0" indent="0">
              <a:buNone/>
            </a:pPr>
            <a:r>
              <a:rPr lang="en-US" dirty="0">
                <a:latin typeface="Cambria Math" pitchFamily="18" charset="0"/>
                <a:ea typeface="Cambria Math" pitchFamily="18" charset="0"/>
              </a:rPr>
              <a:t>1 + 3 + 5 + </a:t>
            </a:r>
            <a:r>
              <a:rPr lang="en-US" dirty="0">
                <a:latin typeface="Cambria Math"/>
                <a:ea typeface="Cambria Math"/>
              </a:rPr>
              <a:t>∙∙∙</a:t>
            </a:r>
            <a:r>
              <a:rPr lang="en-US" dirty="0">
                <a:latin typeface="Cambria Math" pitchFamily="18" charset="0"/>
                <a:ea typeface="Cambria Math" pitchFamily="18" charset="0"/>
              </a:rPr>
              <a:t>+ (2</a:t>
            </a:r>
            <a:r>
              <a:rPr lang="en-US" i="1" dirty="0">
                <a:ea typeface="Cambria Math" pitchFamily="18" charset="0"/>
              </a:rPr>
              <a:t>k</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1) + (2</a:t>
            </a:r>
            <a:r>
              <a:rPr lang="en-US" i="1" dirty="0">
                <a:ea typeface="Cambria Math" pitchFamily="18" charset="0"/>
              </a:rPr>
              <a:t>k</a:t>
            </a:r>
            <a:r>
              <a:rPr lang="en-US" dirty="0">
                <a:latin typeface="Cambria Math" pitchFamily="18" charset="0"/>
                <a:ea typeface="Cambria Math" pitchFamily="18" charset="0"/>
              </a:rPr>
              <a:t> + 1) =[1 + 3 + 5 + </a:t>
            </a:r>
            <a:r>
              <a:rPr lang="en-US" dirty="0">
                <a:latin typeface="Cambria Math"/>
                <a:ea typeface="Cambria Math"/>
              </a:rPr>
              <a:t>∙∙∙</a:t>
            </a:r>
            <a:r>
              <a:rPr lang="en-US" dirty="0">
                <a:latin typeface="Cambria Math" pitchFamily="18" charset="0"/>
                <a:ea typeface="Cambria Math" pitchFamily="18" charset="0"/>
              </a:rPr>
              <a:t>+ (2</a:t>
            </a:r>
            <a:r>
              <a:rPr lang="en-US" i="1" dirty="0">
                <a:ea typeface="Cambria Math" pitchFamily="18" charset="0"/>
              </a:rPr>
              <a:t>k</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1)] + (2</a:t>
            </a:r>
            <a:r>
              <a:rPr lang="en-US" i="1" dirty="0">
                <a:ea typeface="Cambria Math" pitchFamily="18" charset="0"/>
              </a:rPr>
              <a:t>k</a:t>
            </a:r>
            <a:r>
              <a:rPr lang="en-US" dirty="0">
                <a:latin typeface="Cambria Math" pitchFamily="18" charset="0"/>
                <a:ea typeface="Cambria Math" pitchFamily="18" charset="0"/>
              </a:rPr>
              <a:t> + 1)</a:t>
            </a:r>
          </a:p>
          <a:p>
            <a:pPr marL="0" indent="0">
              <a:buNone/>
            </a:pPr>
            <a:r>
              <a:rPr lang="en-US" dirty="0" smtClean="0">
                <a:latin typeface="Cambria Math" pitchFamily="18" charset="0"/>
                <a:ea typeface="Cambria Math" pitchFamily="18" charset="0"/>
              </a:rPr>
              <a:t>=</a:t>
            </a:r>
            <a:r>
              <a:rPr lang="en-US" i="1" dirty="0" smtClean="0">
                <a:ea typeface="Cambria Math" pitchFamily="18" charset="0"/>
              </a:rPr>
              <a:t> </a:t>
            </a:r>
            <a:r>
              <a:rPr lang="en-US" i="1" dirty="0">
                <a:ea typeface="Cambria Math" pitchFamily="18" charset="0"/>
              </a:rPr>
              <a:t>k</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 (2</a:t>
            </a:r>
            <a:r>
              <a:rPr lang="en-US" i="1" dirty="0">
                <a:ea typeface="Cambria Math" pitchFamily="18" charset="0"/>
              </a:rPr>
              <a:t>k</a:t>
            </a:r>
            <a:r>
              <a:rPr lang="en-US" dirty="0">
                <a:latin typeface="Cambria Math" pitchFamily="18" charset="0"/>
                <a:ea typeface="Cambria Math" pitchFamily="18" charset="0"/>
              </a:rPr>
              <a:t> + 1)  (</a:t>
            </a:r>
            <a:r>
              <a:rPr lang="en-US" i="1" dirty="0">
                <a:latin typeface="Cambria Math" pitchFamily="18" charset="0"/>
                <a:ea typeface="Cambria Math" pitchFamily="18" charset="0"/>
              </a:rPr>
              <a:t>by the inductive hypothesis</a:t>
            </a:r>
            <a:r>
              <a:rPr lang="en-US" dirty="0">
                <a:latin typeface="Cambria Math" pitchFamily="18" charset="0"/>
                <a:ea typeface="Cambria Math" pitchFamily="18" charset="0"/>
              </a:rPr>
              <a:t>)</a:t>
            </a:r>
          </a:p>
          <a:p>
            <a:pPr marL="0" indent="0">
              <a:buNone/>
            </a:pPr>
            <a:r>
              <a:rPr lang="en-US" dirty="0" smtClean="0">
                <a:latin typeface="Cambria Math" pitchFamily="18" charset="0"/>
                <a:ea typeface="Cambria Math" pitchFamily="18" charset="0"/>
              </a:rPr>
              <a:t>= </a:t>
            </a:r>
            <a:r>
              <a:rPr lang="en-US" i="1" dirty="0">
                <a:ea typeface="Cambria Math" pitchFamily="18" charset="0"/>
              </a:rPr>
              <a:t>k</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+ 2</a:t>
            </a:r>
            <a:r>
              <a:rPr lang="en-US" i="1" dirty="0">
                <a:ea typeface="Cambria Math" pitchFamily="18" charset="0"/>
              </a:rPr>
              <a:t>k</a:t>
            </a:r>
            <a:r>
              <a:rPr lang="en-US" dirty="0">
                <a:latin typeface="Cambria Math" pitchFamily="18" charset="0"/>
                <a:ea typeface="Cambria Math" pitchFamily="18" charset="0"/>
              </a:rPr>
              <a:t> + 1 </a:t>
            </a:r>
          </a:p>
          <a:p>
            <a:pPr marL="0" indent="0">
              <a:buNone/>
            </a:pPr>
            <a:r>
              <a:rPr lang="en-US" dirty="0" smtClean="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k</a:t>
            </a:r>
            <a:r>
              <a:rPr lang="en-US" dirty="0">
                <a:latin typeface="Cambria Math" pitchFamily="18" charset="0"/>
                <a:ea typeface="Cambria Math" pitchFamily="18" charset="0"/>
              </a:rPr>
              <a:t> + 1)</a:t>
            </a:r>
            <a:r>
              <a:rPr lang="en-US" baseline="30000" dirty="0">
                <a:latin typeface="Cambria Math" pitchFamily="18" charset="0"/>
                <a:ea typeface="Cambria Math" pitchFamily="18" charset="0"/>
              </a:rPr>
              <a:t> 2</a:t>
            </a:r>
            <a:r>
              <a:rPr lang="en-US" dirty="0">
                <a:latin typeface="Cambria Math" pitchFamily="18" charset="0"/>
                <a:ea typeface="Cambria Math" pitchFamily="18" charset="0"/>
              </a:rPr>
              <a:t> </a:t>
            </a:r>
            <a:endParaRPr lang="ru-RU" dirty="0"/>
          </a:p>
          <a:p>
            <a:pPr marL="0" indent="0">
              <a:buNone/>
            </a:pPr>
            <a:endParaRPr lang="en-US" dirty="0" smtClean="0">
              <a:ea typeface="Cambria Math" pitchFamily="18" charset="0"/>
              <a:sym typeface="Wingdings" pitchFamily="2" charset="2"/>
            </a:endParaRPr>
          </a:p>
          <a:p>
            <a:r>
              <a:rPr lang="en-US" dirty="0" smtClean="0">
                <a:ea typeface="Cambria Math" pitchFamily="18" charset="0"/>
                <a:sym typeface="Wingdings" pitchFamily="2" charset="2"/>
              </a:rPr>
              <a:t>Hence</a:t>
            </a:r>
            <a:r>
              <a:rPr lang="en-US" dirty="0">
                <a:ea typeface="Cambria Math" pitchFamily="18" charset="0"/>
                <a:sym typeface="Wingdings" pitchFamily="2" charset="2"/>
              </a:rPr>
              <a:t>,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p:txBody>
      </p:sp>
      <p:sp>
        <p:nvSpPr>
          <p:cNvPr id="6" name="Isosceles Triangle 5"/>
          <p:cNvSpPr/>
          <p:nvPr/>
        </p:nvSpPr>
        <p:spPr>
          <a:xfrm rot="5400000" flipV="1">
            <a:off x="5827915" y="456741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65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9829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151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Example</a:t>
            </a:r>
            <a:r>
              <a:rPr lang="en-US" sz="2400" dirty="0" smtClean="0"/>
              <a:t>: Use mathematical induction to prove that </a:t>
            </a:r>
            <a:r>
              <a:rPr lang="en-US" sz="2400" dirty="0" smtClean="0">
                <a:latin typeface="Cambria Math" pitchFamily="18" charset="0"/>
                <a:ea typeface="Cambria Math" pitchFamily="18" charset="0"/>
              </a:rPr>
              <a:t>2</a:t>
            </a:r>
            <a:r>
              <a:rPr lang="en-US" sz="2400" i="1" baseline="30000" dirty="0" smtClean="0"/>
              <a:t>n </a:t>
            </a:r>
            <a:r>
              <a:rPr lang="en-US" sz="2400" i="1" dirty="0" smtClean="0"/>
              <a:t>&lt; n</a:t>
            </a:r>
            <a:r>
              <a:rPr lang="en-US" sz="2400" dirty="0" smtClean="0"/>
              <a:t>!</a:t>
            </a:r>
            <a:r>
              <a:rPr lang="en-US" sz="2400" i="1" dirty="0" smtClean="0"/>
              <a:t>, </a:t>
            </a:r>
            <a:r>
              <a:rPr lang="en-US" sz="2400" dirty="0" smtClean="0"/>
              <a:t>for every integer </a:t>
            </a:r>
            <a:r>
              <a:rPr lang="en-US" sz="2400" i="1" dirty="0" smtClean="0"/>
              <a:t>n</a:t>
            </a:r>
            <a:r>
              <a:rPr lang="en-US" sz="2400" dirty="0" smtClean="0"/>
              <a:t> ≥ </a:t>
            </a:r>
            <a:r>
              <a:rPr lang="en-US" sz="2400" dirty="0" smtClean="0">
                <a:latin typeface="Cambria Math" pitchFamily="18" charset="0"/>
                <a:ea typeface="Cambria Math" pitchFamily="18" charset="0"/>
              </a:rPr>
              <a:t>4</a:t>
            </a:r>
            <a:r>
              <a:rPr lang="en-US" sz="2400" dirty="0" smtClean="0"/>
              <a:t>.</a:t>
            </a:r>
          </a:p>
          <a:p>
            <a:pPr>
              <a:buNone/>
            </a:pPr>
            <a:r>
              <a:rPr lang="en-US" sz="2400" b="1" dirty="0" smtClean="0"/>
              <a:t>Solution</a:t>
            </a:r>
            <a:r>
              <a:rPr lang="en-US" sz="2400" dirty="0" smtClean="0"/>
              <a:t>: Let </a:t>
            </a:r>
            <a:r>
              <a:rPr lang="en-US" sz="2400" i="1" dirty="0" smtClean="0"/>
              <a:t>P</a:t>
            </a:r>
            <a:r>
              <a:rPr lang="en-US" sz="2400" dirty="0" smtClean="0"/>
              <a:t>(</a:t>
            </a:r>
            <a:r>
              <a:rPr lang="en-US" sz="2400" i="1" dirty="0" smtClean="0"/>
              <a:t>n</a:t>
            </a:r>
            <a:r>
              <a:rPr lang="en-US" sz="2400" dirty="0" smtClean="0"/>
              <a:t>) be the proposition that </a:t>
            </a:r>
            <a:r>
              <a:rPr lang="en-US" sz="2400" dirty="0" smtClean="0">
                <a:latin typeface="Cambria Math" pitchFamily="18" charset="0"/>
                <a:ea typeface="Cambria Math" pitchFamily="18" charset="0"/>
              </a:rPr>
              <a:t>2</a:t>
            </a:r>
            <a:r>
              <a:rPr lang="en-US" sz="2400" i="1" baseline="30000" dirty="0" smtClean="0"/>
              <a:t>n </a:t>
            </a:r>
            <a:r>
              <a:rPr lang="en-US" sz="2400" i="1" dirty="0" smtClean="0"/>
              <a:t> &lt; n</a:t>
            </a:r>
            <a:r>
              <a:rPr lang="en-US" sz="2400" dirty="0" smtClean="0"/>
              <a:t>!</a:t>
            </a:r>
            <a:r>
              <a:rPr lang="en-US" sz="2400" i="1" dirty="0" smtClean="0"/>
              <a:t>.</a:t>
            </a:r>
            <a:r>
              <a:rPr lang="en-US" sz="2400" baseline="30000" dirty="0" smtClean="0"/>
              <a:t> </a:t>
            </a:r>
          </a:p>
          <a:p>
            <a:r>
              <a:rPr lang="en-US" sz="2400" dirty="0" smtClean="0"/>
              <a:t>BASIS STEP: </a:t>
            </a:r>
            <a:r>
              <a:rPr lang="en-US" sz="2400" i="1" dirty="0" smtClean="0"/>
              <a:t>P(</a:t>
            </a:r>
            <a:r>
              <a:rPr lang="en-US" sz="2400" dirty="0" smtClean="0">
                <a:latin typeface="Cambria Math" pitchFamily="18" charset="0"/>
                <a:ea typeface="Cambria Math" pitchFamily="18" charset="0"/>
              </a:rPr>
              <a:t>4</a:t>
            </a:r>
            <a:r>
              <a:rPr lang="en-US" sz="2400" dirty="0" smtClean="0"/>
              <a:t>) is true since </a:t>
            </a:r>
            <a:r>
              <a:rPr lang="en-US" sz="2400" dirty="0" smtClean="0">
                <a:latin typeface="Cambria Math" pitchFamily="18" charset="0"/>
                <a:ea typeface="Cambria Math" pitchFamily="18" charset="0"/>
              </a:rPr>
              <a:t>2</a:t>
            </a:r>
            <a:r>
              <a:rPr lang="en-US" sz="2400" baseline="30000" dirty="0" smtClean="0">
                <a:latin typeface="Cambria Math" pitchFamily="18" charset="0"/>
                <a:ea typeface="Cambria Math" pitchFamily="18" charset="0"/>
              </a:rPr>
              <a:t>4</a:t>
            </a:r>
            <a:r>
              <a:rPr lang="en-US" sz="2400" i="1" dirty="0" smtClean="0"/>
              <a:t>  = </a:t>
            </a:r>
            <a:r>
              <a:rPr lang="en-US" sz="2400" dirty="0" smtClean="0">
                <a:latin typeface="Cambria Math" pitchFamily="18" charset="0"/>
                <a:ea typeface="Cambria Math" pitchFamily="18" charset="0"/>
              </a:rPr>
              <a:t>16  &lt; 4! = 24</a:t>
            </a:r>
            <a:r>
              <a:rPr lang="en-US" sz="2400" i="1" dirty="0" smtClean="0"/>
              <a:t>.</a:t>
            </a:r>
          </a:p>
          <a:p>
            <a:r>
              <a:rPr lang="en-US" sz="2400" dirty="0" smtClean="0"/>
              <a:t>INDUCTIVE STEP: Assume </a:t>
            </a:r>
            <a:r>
              <a:rPr lang="en-US" sz="2400" i="1" dirty="0" smtClean="0"/>
              <a:t>P</a:t>
            </a:r>
            <a:r>
              <a:rPr lang="en-US" sz="2400" dirty="0" smtClean="0"/>
              <a:t>(</a:t>
            </a:r>
            <a:r>
              <a:rPr lang="en-US" sz="2400" i="1" dirty="0" smtClean="0"/>
              <a:t>k</a:t>
            </a:r>
            <a:r>
              <a:rPr lang="en-US" sz="2400" dirty="0" smtClean="0"/>
              <a:t>) holds, i.e., </a:t>
            </a:r>
            <a:r>
              <a:rPr lang="en-US" sz="2400" dirty="0" smtClean="0">
                <a:latin typeface="Cambria Math" pitchFamily="18" charset="0"/>
                <a:ea typeface="Cambria Math" pitchFamily="18" charset="0"/>
              </a:rPr>
              <a:t>2</a:t>
            </a:r>
            <a:r>
              <a:rPr lang="en-US" sz="2400" i="1" baseline="30000" dirty="0" smtClean="0"/>
              <a:t>k </a:t>
            </a:r>
            <a:r>
              <a:rPr lang="en-US" sz="2400" i="1" dirty="0" smtClean="0"/>
              <a:t> &lt; k</a:t>
            </a:r>
            <a:r>
              <a:rPr lang="en-US" sz="2400" dirty="0" smtClean="0"/>
              <a:t>! </a:t>
            </a:r>
            <a:r>
              <a:rPr lang="en-US" sz="2400" i="1" dirty="0" smtClean="0"/>
              <a:t> </a:t>
            </a:r>
            <a:r>
              <a:rPr lang="en-US" sz="2400" dirty="0" smtClean="0"/>
              <a:t>for an arbitrary integer </a:t>
            </a:r>
            <a:r>
              <a:rPr lang="en-US" sz="2400" i="1" dirty="0" smtClean="0"/>
              <a:t>k</a:t>
            </a:r>
            <a:r>
              <a:rPr lang="en-US" sz="2400" dirty="0" smtClean="0"/>
              <a:t> ≥ </a:t>
            </a:r>
            <a:r>
              <a:rPr lang="en-US" sz="2400" dirty="0" smtClean="0">
                <a:latin typeface="Cambria Math" pitchFamily="18" charset="0"/>
                <a:ea typeface="Cambria Math" pitchFamily="18" charset="0"/>
              </a:rPr>
              <a:t>4</a:t>
            </a:r>
            <a:r>
              <a:rPr lang="en-US" sz="2400" dirty="0" smtClean="0"/>
              <a:t>. To show that </a:t>
            </a:r>
            <a:r>
              <a:rPr lang="en-US" sz="2400" i="1" dirty="0" smtClean="0"/>
              <a:t>P</a:t>
            </a:r>
            <a:r>
              <a:rPr lang="en-US" sz="2400" dirty="0" smtClean="0"/>
              <a:t>(</a:t>
            </a:r>
            <a:r>
              <a:rPr lang="en-US" sz="2400" i="1" dirty="0" smtClean="0"/>
              <a:t>k + </a:t>
            </a:r>
            <a:r>
              <a:rPr lang="en-US" sz="2400" dirty="0" smtClean="0">
                <a:latin typeface="Cambria Math" pitchFamily="18" charset="0"/>
                <a:ea typeface="Cambria Math" pitchFamily="18" charset="0"/>
              </a:rPr>
              <a:t>1</a:t>
            </a:r>
            <a:r>
              <a:rPr lang="en-US" sz="2400" dirty="0" smtClean="0"/>
              <a:t>)</a:t>
            </a:r>
            <a:r>
              <a:rPr lang="en-US" sz="2400" i="1" dirty="0" smtClean="0"/>
              <a:t> </a:t>
            </a:r>
            <a:r>
              <a:rPr lang="en-US" sz="2400" dirty="0" smtClean="0"/>
              <a:t>holds: </a:t>
            </a:r>
            <a:br>
              <a:rPr lang="en-US" sz="2400" dirty="0" smtClean="0"/>
            </a:b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 </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lvl="1">
              <a:buNone/>
            </a:pPr>
            <a:endParaRPr lang="en-US" dirty="0"/>
          </a:p>
          <a:p>
            <a:pPr>
              <a:buNone/>
            </a:pPr>
            <a:r>
              <a:rPr lang="en-US" b="1" dirty="0" smtClean="0"/>
              <a:t>Note: </a:t>
            </a:r>
            <a:r>
              <a:rPr lang="en-US" dirty="0" smtClean="0"/>
              <a:t>The </a:t>
            </a:r>
            <a:r>
              <a:rPr lang="en-US" dirty="0"/>
              <a:t>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a:p>
            <a:pPr>
              <a:buNone/>
            </a:pPr>
            <a:endParaRPr lang="en-US" dirty="0"/>
          </a:p>
        </p:txBody>
      </p:sp>
      <p:sp>
        <p:nvSpPr>
          <p:cNvPr id="4" name="Isosceles Triangle 3"/>
          <p:cNvSpPr/>
          <p:nvPr/>
        </p:nvSpPr>
        <p:spPr>
          <a:xfrm rot="5400000" flipV="1">
            <a:off x="7670494" y="4789583"/>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400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Induction Schemes</a:t>
            </a:r>
            <a:endParaRPr lang="lv-LV" dirty="0"/>
          </a:p>
        </p:txBody>
      </p:sp>
      <p:sp>
        <p:nvSpPr>
          <p:cNvPr id="3" name="Content Placeholder 2"/>
          <p:cNvSpPr>
            <a:spLocks noGrp="1"/>
          </p:cNvSpPr>
          <p:nvPr>
            <p:ph idx="1"/>
          </p:nvPr>
        </p:nvSpPr>
        <p:spPr>
          <a:xfrm>
            <a:off x="838200" y="1318849"/>
            <a:ext cx="6565135" cy="1460672"/>
          </a:xfrm>
        </p:spPr>
        <p:txBody>
          <a:bodyPr>
            <a:normAutofit lnSpcReduction="10000"/>
          </a:bodyPr>
          <a:lstStyle/>
          <a:p>
            <a:r>
              <a:rPr lang="lv-LV" dirty="0" smtClean="0"/>
              <a:t>Base case n=1</a:t>
            </a:r>
          </a:p>
          <a:p>
            <a:endParaRPr lang="lv-LV" dirty="0"/>
          </a:p>
          <a:p>
            <a:r>
              <a:rPr lang="lv-LV" dirty="0" smtClean="0"/>
              <a:t>Inductive step</a:t>
            </a:r>
            <a:endParaRPr lang="lv-LV" dirty="0"/>
          </a:p>
        </p:txBody>
      </p:sp>
      <p:pic>
        <p:nvPicPr>
          <p:cNvPr id="4" name="Picture 3"/>
          <p:cNvPicPr>
            <a:picLocks noChangeAspect="1"/>
          </p:cNvPicPr>
          <p:nvPr/>
        </p:nvPicPr>
        <p:blipFill>
          <a:blip r:embed="rId2"/>
          <a:stretch>
            <a:fillRect/>
          </a:stretch>
        </p:blipFill>
        <p:spPr>
          <a:xfrm>
            <a:off x="838200" y="3326807"/>
            <a:ext cx="6438900" cy="504825"/>
          </a:xfrm>
          <a:prstGeom prst="rect">
            <a:avLst/>
          </a:prstGeom>
        </p:spPr>
      </p:pic>
      <p:pic>
        <p:nvPicPr>
          <p:cNvPr id="6" name="Picture 5"/>
          <p:cNvPicPr>
            <a:picLocks noChangeAspect="1"/>
          </p:cNvPicPr>
          <p:nvPr/>
        </p:nvPicPr>
        <p:blipFill>
          <a:blip r:embed="rId3"/>
          <a:stretch>
            <a:fillRect/>
          </a:stretch>
        </p:blipFill>
        <p:spPr>
          <a:xfrm>
            <a:off x="885825" y="3831632"/>
            <a:ext cx="6343650" cy="457200"/>
          </a:xfrm>
          <a:prstGeom prst="rect">
            <a:avLst/>
          </a:prstGeom>
        </p:spPr>
      </p:pic>
      <p:pic>
        <p:nvPicPr>
          <p:cNvPr id="7" name="Picture 6"/>
          <p:cNvPicPr>
            <a:picLocks noChangeAspect="1"/>
          </p:cNvPicPr>
          <p:nvPr/>
        </p:nvPicPr>
        <p:blipFill>
          <a:blip r:embed="rId4"/>
          <a:stretch>
            <a:fillRect/>
          </a:stretch>
        </p:blipFill>
        <p:spPr>
          <a:xfrm>
            <a:off x="838200" y="1798446"/>
            <a:ext cx="6353175" cy="476250"/>
          </a:xfrm>
          <a:prstGeom prst="rect">
            <a:avLst/>
          </a:prstGeom>
        </p:spPr>
      </p:pic>
      <p:pic>
        <p:nvPicPr>
          <p:cNvPr id="8" name="Picture 7"/>
          <p:cNvPicPr>
            <a:picLocks noChangeAspect="1"/>
          </p:cNvPicPr>
          <p:nvPr/>
        </p:nvPicPr>
        <p:blipFill>
          <a:blip r:embed="rId5"/>
          <a:stretch>
            <a:fillRect/>
          </a:stretch>
        </p:blipFill>
        <p:spPr>
          <a:xfrm>
            <a:off x="838200" y="2805514"/>
            <a:ext cx="2781300" cy="495300"/>
          </a:xfrm>
          <a:prstGeom prst="rect">
            <a:avLst/>
          </a:prstGeom>
        </p:spPr>
      </p:pic>
      <p:sp>
        <p:nvSpPr>
          <p:cNvPr id="9" name="TextBox 8"/>
          <p:cNvSpPr txBox="1"/>
          <p:nvPr/>
        </p:nvSpPr>
        <p:spPr>
          <a:xfrm>
            <a:off x="885825" y="4239103"/>
            <a:ext cx="301686" cy="369332"/>
          </a:xfrm>
          <a:prstGeom prst="rect">
            <a:avLst/>
          </a:prstGeom>
          <a:noFill/>
        </p:spPr>
        <p:txBody>
          <a:bodyPr wrap="none" rtlCol="0">
            <a:spAutoFit/>
          </a:bodyPr>
          <a:lstStyle/>
          <a:p>
            <a:r>
              <a:rPr lang="lv-LV" dirty="0" smtClean="0"/>
              <a:t>1</a:t>
            </a:r>
            <a:endParaRPr lang="lv-LV" dirty="0"/>
          </a:p>
        </p:txBody>
      </p:sp>
      <p:sp>
        <p:nvSpPr>
          <p:cNvPr id="10" name="TextBox 9"/>
          <p:cNvSpPr txBox="1"/>
          <p:nvPr/>
        </p:nvSpPr>
        <p:spPr>
          <a:xfrm>
            <a:off x="1187511" y="4239103"/>
            <a:ext cx="301686" cy="369332"/>
          </a:xfrm>
          <a:prstGeom prst="rect">
            <a:avLst/>
          </a:prstGeom>
          <a:noFill/>
        </p:spPr>
        <p:txBody>
          <a:bodyPr wrap="none" rtlCol="0">
            <a:spAutoFit/>
          </a:bodyPr>
          <a:lstStyle/>
          <a:p>
            <a:r>
              <a:rPr lang="lv-LV" dirty="0" smtClean="0"/>
              <a:t>2</a:t>
            </a:r>
            <a:endParaRPr lang="lv-LV" dirty="0"/>
          </a:p>
        </p:txBody>
      </p:sp>
      <mc:AlternateContent xmlns:mc="http://schemas.openxmlformats.org/markup-compatibility/2006" xmlns:a14="http://schemas.microsoft.com/office/drawing/2010/main">
        <mc:Choice Requires="a14">
          <p:sp>
            <p:nvSpPr>
              <p:cNvPr id="11" name="TextBox 10"/>
              <p:cNvSpPr txBox="1"/>
              <p:nvPr/>
            </p:nvSpPr>
            <p:spPr>
              <a:xfrm>
                <a:off x="3033968" y="4766112"/>
                <a:ext cx="7748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𝑘</m:t>
                      </m:r>
                      <m:r>
                        <a:rPr lang="lv-LV" i="1" dirty="0" smtClean="0">
                          <a:latin typeface="Cambria Math" panose="02040503050406030204" pitchFamily="18" charset="0"/>
                        </a:rPr>
                        <m:t>+1</m:t>
                      </m:r>
                    </m:oMath>
                  </m:oMathPara>
                </a14:m>
                <a:endParaRPr lang="lv-LV"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3968" y="4766112"/>
                <a:ext cx="774892" cy="369332"/>
              </a:xfrm>
              <a:prstGeom prst="rect">
                <a:avLst/>
              </a:prstGeom>
              <a:blipFill>
                <a:blip r:embed="rId6"/>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64194" y="4536337"/>
                <a:ext cx="370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𝑘</m:t>
                      </m:r>
                    </m:oMath>
                  </m:oMathPara>
                </a14:m>
                <a:endParaRPr lang="lv-LV" dirty="0"/>
              </a:p>
            </p:txBody>
          </p:sp>
        </mc:Choice>
        <mc:Fallback xmlns="">
          <p:sp>
            <p:nvSpPr>
              <p:cNvPr id="12" name="TextBox 11"/>
              <p:cNvSpPr txBox="1">
                <a:spLocks noRot="1" noChangeAspect="1" noMove="1" noResize="1" noEditPoints="1" noAdjustHandles="1" noChangeArrowheads="1" noChangeShapeType="1" noTextEdit="1"/>
              </p:cNvSpPr>
              <p:nvPr/>
            </p:nvSpPr>
            <p:spPr>
              <a:xfrm>
                <a:off x="2964194" y="4536337"/>
                <a:ext cx="370935" cy="369332"/>
              </a:xfrm>
              <a:prstGeom prst="rect">
                <a:avLst/>
              </a:prstGeom>
              <a:blipFill>
                <a:blip r:embed="rId7"/>
                <a:stretch>
                  <a:fillRect/>
                </a:stretch>
              </a:blipFill>
            </p:spPr>
            <p:txBody>
              <a:bodyPr/>
              <a:lstStyle/>
              <a:p>
                <a:r>
                  <a:rPr lang="lv-LV">
                    <a:noFill/>
                  </a:rPr>
                  <a:t> </a:t>
                </a:r>
              </a:p>
            </p:txBody>
          </p:sp>
        </mc:Fallback>
      </mc:AlternateContent>
      <p:sp>
        <p:nvSpPr>
          <p:cNvPr id="24" name="Content Placeholder 2"/>
          <p:cNvSpPr txBox="1">
            <a:spLocks/>
          </p:cNvSpPr>
          <p:nvPr/>
        </p:nvSpPr>
        <p:spPr>
          <a:xfrm>
            <a:off x="5496499" y="4368466"/>
            <a:ext cx="6565135" cy="8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v-LV" dirty="0" smtClean="0"/>
              <a:t>Base case: n=4</a:t>
            </a:r>
            <a:endParaRPr lang="lv-LV" dirty="0"/>
          </a:p>
          <a:p>
            <a:r>
              <a:rPr lang="lv-LV" dirty="0" smtClean="0"/>
              <a:t>Inductive step  (k</a:t>
            </a:r>
            <a:r>
              <a:rPr lang="lv-LV" dirty="0" smtClean="0">
                <a:sym typeface="Wingdings" panose="05000000000000000000" pitchFamily="2" charset="2"/>
              </a:rPr>
              <a:t>k+1)</a:t>
            </a:r>
            <a:r>
              <a:rPr lang="lv-LV" dirty="0" smtClean="0"/>
              <a:t>:</a:t>
            </a:r>
            <a:endParaRPr lang="lv-LV" dirty="0"/>
          </a:p>
        </p:txBody>
      </p:sp>
      <p:pic>
        <p:nvPicPr>
          <p:cNvPr id="25" name="Picture 24"/>
          <p:cNvPicPr>
            <a:picLocks noChangeAspect="1"/>
          </p:cNvPicPr>
          <p:nvPr/>
        </p:nvPicPr>
        <p:blipFill>
          <a:blip r:embed="rId8"/>
          <a:stretch>
            <a:fillRect/>
          </a:stretch>
        </p:blipFill>
        <p:spPr>
          <a:xfrm>
            <a:off x="8362950" y="4405759"/>
            <a:ext cx="2990850" cy="476250"/>
          </a:xfrm>
          <a:prstGeom prst="rect">
            <a:avLst/>
          </a:prstGeom>
        </p:spPr>
      </p:pic>
      <p:pic>
        <p:nvPicPr>
          <p:cNvPr id="27" name="Picture 26"/>
          <p:cNvPicPr>
            <a:picLocks noChangeAspect="1"/>
          </p:cNvPicPr>
          <p:nvPr/>
        </p:nvPicPr>
        <p:blipFill>
          <a:blip r:embed="rId3"/>
          <a:stretch>
            <a:fillRect/>
          </a:stretch>
        </p:blipFill>
        <p:spPr>
          <a:xfrm>
            <a:off x="885825" y="3867712"/>
            <a:ext cx="6343650" cy="457200"/>
          </a:xfrm>
          <a:prstGeom prst="rect">
            <a:avLst/>
          </a:prstGeom>
        </p:spPr>
      </p:pic>
      <p:pic>
        <p:nvPicPr>
          <p:cNvPr id="29" name="Picture 28"/>
          <p:cNvPicPr>
            <a:picLocks noChangeAspect="1"/>
          </p:cNvPicPr>
          <p:nvPr/>
        </p:nvPicPr>
        <p:blipFill>
          <a:blip r:embed="rId9"/>
          <a:stretch>
            <a:fillRect/>
          </a:stretch>
        </p:blipFill>
        <p:spPr>
          <a:xfrm>
            <a:off x="5448874" y="5361648"/>
            <a:ext cx="6438900" cy="504825"/>
          </a:xfrm>
          <a:prstGeom prst="rect">
            <a:avLst/>
          </a:prstGeom>
        </p:spPr>
      </p:pic>
      <p:pic>
        <p:nvPicPr>
          <p:cNvPr id="30" name="Picture 29"/>
          <p:cNvPicPr>
            <a:picLocks noChangeAspect="1"/>
          </p:cNvPicPr>
          <p:nvPr/>
        </p:nvPicPr>
        <p:blipFill>
          <a:blip r:embed="rId10"/>
          <a:stretch>
            <a:fillRect/>
          </a:stretch>
        </p:blipFill>
        <p:spPr>
          <a:xfrm>
            <a:off x="5496499" y="5913857"/>
            <a:ext cx="6343650" cy="476250"/>
          </a:xfrm>
          <a:prstGeom prst="rect">
            <a:avLst/>
          </a:prstGeom>
        </p:spPr>
      </p:pic>
      <p:cxnSp>
        <p:nvCxnSpPr>
          <p:cNvPr id="14" name="Straight Arrow Connector 13"/>
          <p:cNvCxnSpPr>
            <a:stCxn id="12" idx="0"/>
          </p:cNvCxnSpPr>
          <p:nvPr/>
        </p:nvCxnSpPr>
        <p:spPr>
          <a:xfrm flipH="1" flipV="1">
            <a:off x="3149661" y="4102157"/>
            <a:ext cx="1" cy="43418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0"/>
          </p:cNvCxnSpPr>
          <p:nvPr/>
        </p:nvCxnSpPr>
        <p:spPr>
          <a:xfrm flipH="1" flipV="1">
            <a:off x="3419607" y="4102157"/>
            <a:ext cx="1807" cy="663955"/>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76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Autofit/>
          </a:bodyPr>
          <a:lstStyle/>
          <a:p>
            <a:pPr>
              <a:buNone/>
            </a:pPr>
            <a:r>
              <a:rPr lang="en-US" sz="2400" b="1" dirty="0" smtClean="0"/>
              <a:t>   Example</a:t>
            </a:r>
            <a:r>
              <a:rPr lang="en-US" sz="2400" dirty="0" smtClean="0"/>
              <a:t>: Use mathematical induction to prove that </a:t>
            </a:r>
            <a:r>
              <a:rPr lang="en-US" sz="2400" i="1" dirty="0" smtClean="0">
                <a:ea typeface="Cambria Math" pitchFamily="18" charset="0"/>
              </a:rPr>
              <a:t>n</a:t>
            </a:r>
            <a:r>
              <a:rPr lang="en-US" sz="2400" baseline="30000" dirty="0" smtClean="0">
                <a:latin typeface="Cambria Math" pitchFamily="18" charset="0"/>
                <a:ea typeface="Cambria Math" pitchFamily="18" charset="0"/>
              </a:rPr>
              <a:t>3</a:t>
            </a:r>
            <a:r>
              <a:rPr lang="en-US" sz="2400" i="1" baseline="30000" dirty="0" smtClean="0"/>
              <a:t> </a:t>
            </a:r>
            <a:r>
              <a:rPr lang="en-US" sz="2400" i="1" dirty="0" smtClean="0">
                <a:latin typeface="Cambria Math"/>
                <a:ea typeface="Cambria Math"/>
              </a:rPr>
              <a:t>− </a:t>
            </a:r>
            <a:r>
              <a:rPr lang="en-US" sz="2400" i="1" dirty="0" smtClean="0"/>
              <a:t>n </a:t>
            </a:r>
            <a:r>
              <a:rPr lang="en-US" sz="2400" dirty="0" smtClean="0"/>
              <a:t>is divisible by </a:t>
            </a:r>
            <a:r>
              <a:rPr lang="en-US" sz="2400" dirty="0" smtClean="0">
                <a:latin typeface="Cambria Math" pitchFamily="18" charset="0"/>
                <a:ea typeface="Cambria Math" pitchFamily="18" charset="0"/>
              </a:rPr>
              <a:t>3</a:t>
            </a:r>
            <a:r>
              <a:rPr lang="en-US" sz="2400" i="1" dirty="0" smtClean="0"/>
              <a:t>, </a:t>
            </a:r>
            <a:r>
              <a:rPr lang="en-US" sz="2400" dirty="0" smtClean="0"/>
              <a:t>for every positive integer </a:t>
            </a:r>
            <a:r>
              <a:rPr lang="en-US" sz="2400" i="1" dirty="0" smtClean="0"/>
              <a:t>n</a:t>
            </a:r>
            <a:r>
              <a:rPr lang="en-US" sz="2400" dirty="0" smtClean="0"/>
              <a:t>.</a:t>
            </a:r>
          </a:p>
          <a:p>
            <a:pPr>
              <a:buNone/>
            </a:pPr>
            <a:r>
              <a:rPr lang="en-US" sz="2400" b="1" dirty="0" smtClean="0"/>
              <a:t>   Solution</a:t>
            </a:r>
            <a:r>
              <a:rPr lang="en-US" sz="2400" dirty="0" smtClean="0"/>
              <a:t>: Let </a:t>
            </a:r>
            <a:r>
              <a:rPr lang="en-US" sz="2400" i="1" dirty="0" smtClean="0"/>
              <a:t>P</a:t>
            </a:r>
            <a:r>
              <a:rPr lang="en-US" sz="2400" dirty="0" smtClean="0"/>
              <a:t>(</a:t>
            </a:r>
            <a:r>
              <a:rPr lang="en-US" sz="2400" i="1" dirty="0" smtClean="0"/>
              <a:t>n</a:t>
            </a:r>
            <a:r>
              <a:rPr lang="en-US" sz="2400" dirty="0" smtClean="0"/>
              <a:t>) be the proposition that </a:t>
            </a:r>
            <a:r>
              <a:rPr lang="en-US" sz="2400" i="1" dirty="0" smtClean="0">
                <a:ea typeface="Cambria Math" pitchFamily="18" charset="0"/>
              </a:rPr>
              <a:t>n</a:t>
            </a:r>
            <a:r>
              <a:rPr lang="en-US" sz="2400" baseline="30000" dirty="0" smtClean="0">
                <a:latin typeface="Cambria Math" pitchFamily="18" charset="0"/>
                <a:ea typeface="Cambria Math" pitchFamily="18" charset="0"/>
              </a:rPr>
              <a:t>3</a:t>
            </a:r>
            <a:r>
              <a:rPr lang="en-US" sz="2400" i="1" baseline="30000" dirty="0" smtClean="0"/>
              <a:t> </a:t>
            </a:r>
            <a:r>
              <a:rPr lang="en-US" sz="2400" i="1" dirty="0" smtClean="0">
                <a:latin typeface="Cambria Math"/>
                <a:ea typeface="Cambria Math"/>
              </a:rPr>
              <a:t>− </a:t>
            </a:r>
            <a:r>
              <a:rPr lang="en-US" sz="2400" i="1" dirty="0" smtClean="0"/>
              <a:t>n </a:t>
            </a:r>
            <a:r>
              <a:rPr lang="en-US" sz="2400" dirty="0" smtClean="0"/>
              <a:t>is divisible by </a:t>
            </a:r>
            <a:r>
              <a:rPr lang="en-US" sz="2400" dirty="0" smtClean="0">
                <a:latin typeface="Cambria Math" pitchFamily="18" charset="0"/>
                <a:ea typeface="Cambria Math" pitchFamily="18" charset="0"/>
              </a:rPr>
              <a:t>3</a:t>
            </a:r>
            <a:r>
              <a:rPr lang="en-US" sz="2400" i="1" dirty="0" smtClean="0"/>
              <a:t>.</a:t>
            </a:r>
            <a:r>
              <a:rPr lang="en-US" sz="2400"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So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in Section </a:t>
            </a:r>
            <a:r>
              <a:rPr lang="en-US" dirty="0" smtClean="0">
                <a:latin typeface="Cambria Math" pitchFamily="18" charset="0"/>
                <a:ea typeface="Cambria Math" pitchFamily="18" charset="0"/>
              </a:rPr>
              <a:t>4.1</a:t>
            </a:r>
            <a:r>
              <a:rPr lang="en-US" dirty="0" smtClean="0"/>
              <a:t> , (</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integer positive integer </a:t>
            </a:r>
            <a:r>
              <a:rPr lang="en-US" i="1" dirty="0" smtClean="0"/>
              <a:t>n</a:t>
            </a:r>
            <a:r>
              <a:rPr lang="en-US" dirty="0" smtClean="0"/>
              <a:t>.</a:t>
            </a:r>
          </a:p>
          <a:p>
            <a:endParaRPr lang="en-US" i="1" dirty="0"/>
          </a:p>
        </p:txBody>
      </p:sp>
      <p:sp>
        <p:nvSpPr>
          <p:cNvPr id="4" name="Isosceles Triangle 3"/>
          <p:cNvSpPr/>
          <p:nvPr/>
        </p:nvSpPr>
        <p:spPr>
          <a:xfrm rot="5400000" flipV="1">
            <a:off x="10299853" y="6100763"/>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419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Counting Subsets of a Finite Set – 1 </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Example</a:t>
            </a:r>
            <a:r>
              <a:rPr lang="en-US" sz="2400" dirty="0" smtClean="0"/>
              <a:t>: Use mathematical induction to show that if </a:t>
            </a:r>
            <a:r>
              <a:rPr lang="en-US" sz="2400" i="1" dirty="0" smtClean="0"/>
              <a:t>S</a:t>
            </a:r>
            <a:r>
              <a:rPr lang="en-US" sz="2400" dirty="0" smtClean="0"/>
              <a:t> is a finite set with n elements, where </a:t>
            </a:r>
            <a:r>
              <a:rPr lang="en-US" sz="2400" i="1" dirty="0" smtClean="0"/>
              <a:t>n</a:t>
            </a:r>
            <a:r>
              <a:rPr lang="en-US" sz="2400" dirty="0" smtClean="0"/>
              <a:t> is a nonnegative integer, then </a:t>
            </a:r>
            <a:r>
              <a:rPr lang="en-US" sz="2400" i="1" dirty="0" smtClean="0"/>
              <a:t>S</a:t>
            </a:r>
            <a:r>
              <a:rPr lang="en-US" sz="2400" dirty="0" smtClean="0"/>
              <a:t> has </a:t>
            </a:r>
            <a:r>
              <a:rPr lang="en-US" sz="2400" dirty="0" smtClean="0">
                <a:latin typeface="Cambria Math" pitchFamily="18" charset="0"/>
                <a:ea typeface="Cambria Math" pitchFamily="18" charset="0"/>
              </a:rPr>
              <a:t>2</a:t>
            </a:r>
            <a:r>
              <a:rPr lang="en-US" sz="2400" i="1" baseline="30000" dirty="0" smtClean="0"/>
              <a:t>n</a:t>
            </a:r>
            <a:r>
              <a:rPr lang="en-US" sz="2400" dirty="0" smtClean="0"/>
              <a:t> subsets.</a:t>
            </a:r>
            <a:br>
              <a:rPr lang="en-US" sz="2400" dirty="0" smtClean="0"/>
            </a:br>
            <a:r>
              <a:rPr lang="en-US" sz="2400" dirty="0" smtClean="0"/>
              <a:t>(</a:t>
            </a:r>
            <a:r>
              <a:rPr lang="en-US" sz="2400" i="1" dirty="0"/>
              <a:t>Chapter </a:t>
            </a:r>
            <a:r>
              <a:rPr lang="en-US" sz="2400" dirty="0">
                <a:latin typeface="Cambria Math" pitchFamily="18" charset="0"/>
                <a:ea typeface="Cambria Math" pitchFamily="18" charset="0"/>
              </a:rPr>
              <a:t>6</a:t>
            </a:r>
            <a:r>
              <a:rPr lang="en-US" sz="2400" i="1" dirty="0"/>
              <a:t> uses combinatorial methods to prove this result.</a:t>
            </a:r>
            <a:r>
              <a:rPr lang="en-US" sz="2400" dirty="0"/>
              <a:t>)</a:t>
            </a:r>
          </a:p>
          <a:p>
            <a:pPr>
              <a:buNone/>
            </a:pPr>
            <a:r>
              <a:rPr lang="en-US" sz="2400" b="1" dirty="0" smtClean="0"/>
              <a:t>Solution</a:t>
            </a:r>
            <a:r>
              <a:rPr lang="en-US" sz="2400" dirty="0" smtClean="0"/>
              <a:t>: Let </a:t>
            </a:r>
            <a:r>
              <a:rPr lang="en-US" sz="2400" i="1" dirty="0" smtClean="0"/>
              <a:t>P</a:t>
            </a:r>
            <a:r>
              <a:rPr lang="en-US" sz="2400" dirty="0" smtClean="0"/>
              <a:t>(</a:t>
            </a:r>
            <a:r>
              <a:rPr lang="en-US" sz="2400" i="1" dirty="0" smtClean="0"/>
              <a:t>n</a:t>
            </a:r>
            <a:r>
              <a:rPr lang="en-US" sz="2400" dirty="0" smtClean="0"/>
              <a:t>) be the proposition that a set with </a:t>
            </a:r>
            <a:r>
              <a:rPr lang="en-US" sz="2400" i="1" dirty="0" smtClean="0"/>
              <a:t>n</a:t>
            </a:r>
            <a:r>
              <a:rPr lang="en-US" sz="2400" dirty="0" smtClean="0"/>
              <a:t> elements has </a:t>
            </a:r>
            <a:r>
              <a:rPr lang="en-US" sz="2400" dirty="0" smtClean="0">
                <a:latin typeface="Cambria Math" pitchFamily="18" charset="0"/>
                <a:ea typeface="Cambria Math" pitchFamily="18" charset="0"/>
              </a:rPr>
              <a:t>2</a:t>
            </a:r>
            <a:r>
              <a:rPr lang="en-US" sz="2400" i="1" baseline="30000" dirty="0" smtClean="0"/>
              <a:t>n</a:t>
            </a:r>
            <a:r>
              <a:rPr lang="en-US" sz="2400" dirty="0" smtClean="0"/>
              <a:t> subsets.</a:t>
            </a:r>
          </a:p>
          <a:p>
            <a:r>
              <a:rPr lang="en-US" sz="2400" b="1" dirty="0" smtClean="0"/>
              <a:t>Basis Step:</a:t>
            </a:r>
            <a:r>
              <a:rPr lang="en-US" sz="2400" dirty="0" smtClean="0"/>
              <a:t> </a:t>
            </a:r>
            <a:r>
              <a:rPr lang="en-US" sz="2400" i="1" dirty="0" smtClean="0"/>
              <a:t>P</a:t>
            </a:r>
            <a:r>
              <a:rPr lang="en-US" sz="2400" dirty="0" smtClean="0"/>
              <a:t>(</a:t>
            </a:r>
            <a:r>
              <a:rPr lang="en-US" sz="2400" dirty="0" smtClean="0">
                <a:latin typeface="Cambria Math" pitchFamily="18" charset="0"/>
                <a:ea typeface="Cambria Math" pitchFamily="18" charset="0"/>
              </a:rPr>
              <a:t>0</a:t>
            </a:r>
            <a:r>
              <a:rPr lang="en-US" sz="2400" dirty="0" smtClean="0"/>
              <a:t>) is true: The empty set has only itself as a subset and  </a:t>
            </a:r>
            <a:r>
              <a:rPr lang="en-US" sz="2400" dirty="0" smtClean="0">
                <a:latin typeface="Cambria Math" pitchFamily="18" charset="0"/>
                <a:ea typeface="Cambria Math" pitchFamily="18" charset="0"/>
              </a:rPr>
              <a:t>2</a:t>
            </a:r>
            <a:r>
              <a:rPr lang="en-US" sz="2400" baseline="30000" dirty="0" smtClean="0">
                <a:latin typeface="Cambria Math" pitchFamily="18" charset="0"/>
                <a:ea typeface="Cambria Math" pitchFamily="18" charset="0"/>
              </a:rPr>
              <a:t>0</a:t>
            </a:r>
            <a:r>
              <a:rPr lang="en-US" sz="2400" dirty="0" smtClean="0"/>
              <a:t> = </a:t>
            </a:r>
            <a:r>
              <a:rPr lang="en-US" sz="2400" dirty="0" smtClean="0">
                <a:latin typeface="Cambria Math" pitchFamily="18" charset="0"/>
                <a:ea typeface="Cambria Math" pitchFamily="18" charset="0"/>
              </a:rPr>
              <a:t>1</a:t>
            </a:r>
            <a:r>
              <a:rPr lang="en-US" sz="2400" dirty="0" smtClean="0"/>
              <a:t>.</a:t>
            </a:r>
          </a:p>
          <a:p>
            <a:r>
              <a:rPr lang="en-US" sz="2400" b="1" dirty="0" smtClean="0"/>
              <a:t>Inductive Step:</a:t>
            </a:r>
            <a:r>
              <a:rPr lang="en-US" sz="2400" dirty="0" smtClean="0"/>
              <a:t> Assume </a:t>
            </a:r>
            <a:r>
              <a:rPr lang="en-US" sz="2400" i="1" dirty="0" smtClean="0"/>
              <a:t>P</a:t>
            </a:r>
            <a:r>
              <a:rPr lang="en-US" sz="2400" dirty="0" smtClean="0"/>
              <a:t>(</a:t>
            </a:r>
            <a:r>
              <a:rPr lang="en-US" sz="2400" i="1" dirty="0" smtClean="0"/>
              <a:t>k</a:t>
            </a:r>
            <a:r>
              <a:rPr lang="en-US" sz="2400" dirty="0" smtClean="0"/>
              <a:t>) is true for an arbitrary nonnegative integer </a:t>
            </a:r>
            <a:r>
              <a:rPr lang="en-US" sz="2400" i="1" dirty="0" smtClean="0"/>
              <a:t>k</a:t>
            </a:r>
            <a:r>
              <a:rPr lang="en-US" sz="2400" dirty="0" smtClean="0"/>
              <a:t>.</a:t>
            </a:r>
          </a:p>
        </p:txBody>
      </p:sp>
    </p:spTree>
    <p:extLst>
      <p:ext uri="{BB962C8B-B14F-4D97-AF65-F5344CB8AC3E}">
        <p14:creationId xmlns:p14="http://schemas.microsoft.com/office/powerpoint/2010/main" val="226688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Counting Subsets of a Finite Set – 2 </a:t>
            </a:r>
            <a:endParaRPr lang="en-US" dirty="0"/>
          </a:p>
        </p:txBody>
      </p:sp>
      <p:sp>
        <p:nvSpPr>
          <p:cNvPr id="3" name="Content Placeholder 2"/>
          <p:cNvSpPr>
            <a:spLocks noGrp="1"/>
          </p:cNvSpPr>
          <p:nvPr>
            <p:ph sz="half" idx="1"/>
          </p:nvPr>
        </p:nvSpPr>
        <p:spPr/>
        <p:txBody>
          <a:bodyPr>
            <a:normAutofit fontScale="92500" lnSpcReduction="10000"/>
          </a:bodyPr>
          <a:lstStyle/>
          <a:p>
            <a:pPr lvl="1">
              <a:buNone/>
            </a:pPr>
            <a:endParaRPr lang="en-US" dirty="0" smtClean="0"/>
          </a:p>
          <a:p>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i="1" dirty="0" smtClean="0"/>
              <a:t>S</a:t>
            </a:r>
            <a:r>
              <a:rPr lang="en-US" dirty="0" smtClean="0"/>
              <a:t>| = </a:t>
            </a:r>
            <a:r>
              <a:rPr lang="en-US" i="1" dirty="0" smtClean="0"/>
              <a:t>k</a:t>
            </a:r>
            <a:r>
              <a:rPr lang="en-US" dirty="0" smtClean="0"/>
              <a:t>.</a:t>
            </a:r>
          </a:p>
          <a:p>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lvl="1"/>
            <a:endParaRPr lang="en-US" dirty="0" smtClean="0"/>
          </a:p>
          <a:p>
            <a:endParaRPr lang="en-US" dirty="0"/>
          </a:p>
        </p:txBody>
      </p:sp>
      <p:sp>
        <p:nvSpPr>
          <p:cNvPr id="4" name="TextBox 3"/>
          <p:cNvSpPr txBox="1"/>
          <p:nvPr/>
        </p:nvSpPr>
        <p:spPr>
          <a:xfrm>
            <a:off x="838200" y="1456293"/>
            <a:ext cx="10119910" cy="369332"/>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6368159" y="2503583"/>
            <a:ext cx="4397643" cy="2938750"/>
          </a:xfrm>
          <a:prstGeom prst="rect">
            <a:avLst/>
          </a:prstGeom>
        </p:spPr>
      </p:pic>
    </p:spTree>
    <p:extLst>
      <p:ext uri="{BB962C8B-B14F-4D97-AF65-F5344CB8AC3E}">
        <p14:creationId xmlns:p14="http://schemas.microsoft.com/office/powerpoint/2010/main" val="3600120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r>
              <a:rPr lang="lv-LV" dirty="0" smtClean="0"/>
              <a:t> – 1 </a:t>
            </a:r>
            <a:endParaRPr lang="en-US" dirty="0"/>
          </a:p>
        </p:txBody>
      </p:sp>
      <p:sp>
        <p:nvSpPr>
          <p:cNvPr id="3" name="Content Placeholder 2"/>
          <p:cNvSpPr>
            <a:spLocks noGrp="1"/>
          </p:cNvSpPr>
          <p:nvPr>
            <p:ph idx="1"/>
          </p:nvPr>
        </p:nvSpPr>
        <p:spPr/>
        <p:txBody>
          <a:bodyPr>
            <a:noAutofit/>
          </a:bodyPr>
          <a:lstStyle/>
          <a:p>
            <a:pPr>
              <a:buNone/>
            </a:pPr>
            <a:r>
              <a:rPr lang="en-US" sz="2000" b="1" dirty="0" smtClean="0"/>
              <a:t>    Example</a:t>
            </a:r>
            <a:r>
              <a:rPr lang="en-US" sz="2000" dirty="0" smtClean="0"/>
              <a:t>: Show that every </a:t>
            </a:r>
            <a:r>
              <a:rPr lang="en-US" sz="2000" dirty="0" smtClean="0">
                <a:latin typeface="Cambria Math" pitchFamily="18" charset="0"/>
                <a:ea typeface="Cambria Math" pitchFamily="18" charset="0"/>
              </a:rPr>
              <a:t>2</a:t>
            </a:r>
            <a:r>
              <a:rPr lang="en-US" sz="2000" i="1" baseline="30000" dirty="0" smtClean="0"/>
              <a:t>n</a:t>
            </a:r>
            <a:r>
              <a:rPr lang="en-US" sz="2000" dirty="0" smtClean="0"/>
              <a:t> </a:t>
            </a:r>
            <a:r>
              <a:rPr lang="en-US" sz="2000" dirty="0">
                <a:ea typeface="Cambria Math" pitchFamily="18" charset="0"/>
              </a:rPr>
              <a:t>×</a:t>
            </a:r>
            <a:r>
              <a:rPr lang="en-US" sz="2000" dirty="0" smtClean="0">
                <a:latin typeface="Cambria Math" pitchFamily="18" charset="0"/>
                <a:ea typeface="Cambria Math" pitchFamily="18" charset="0"/>
              </a:rPr>
              <a:t>2</a:t>
            </a:r>
            <a:r>
              <a:rPr lang="en-US" sz="2000" i="1" baseline="30000" dirty="0" smtClean="0"/>
              <a:t>n</a:t>
            </a:r>
            <a:r>
              <a:rPr lang="en-US" sz="2000" dirty="0" smtClean="0"/>
              <a:t> checkerboard with one square removed can be tiled using right </a:t>
            </a:r>
            <a:r>
              <a:rPr lang="en-US" sz="2000" dirty="0" err="1" smtClean="0"/>
              <a:t>triominoes</a:t>
            </a:r>
            <a:r>
              <a:rPr lang="en-US" sz="2000" dirty="0" smtClean="0"/>
              <a:t>.</a:t>
            </a:r>
            <a:r>
              <a:rPr lang="lv-LV" sz="2000" dirty="0" smtClean="0"/>
              <a:t> (</a:t>
            </a:r>
            <a:r>
              <a:rPr lang="en-US" sz="2000" i="1" dirty="0" smtClean="0"/>
              <a:t>A </a:t>
            </a:r>
            <a:r>
              <a:rPr lang="en-US" sz="2000" i="1" dirty="0"/>
              <a:t>right </a:t>
            </a:r>
            <a:r>
              <a:rPr lang="en-US" sz="2000" i="1" dirty="0" err="1"/>
              <a:t>triomino</a:t>
            </a:r>
            <a:r>
              <a:rPr lang="en-US" sz="2000" i="1" dirty="0"/>
              <a:t> is an L-shaped tile which covers three squares at a time</a:t>
            </a:r>
            <a:r>
              <a:rPr lang="en-US" sz="2000" i="1" dirty="0" smtClean="0"/>
              <a:t>.</a:t>
            </a:r>
            <a:r>
              <a:rPr lang="lv-LV" sz="2000" dirty="0" smtClean="0"/>
              <a:t>)</a:t>
            </a:r>
            <a:endParaRPr lang="en-US" sz="2000" dirty="0"/>
          </a:p>
          <a:p>
            <a:pPr>
              <a:buNone/>
            </a:pPr>
            <a:endParaRPr lang="en-US" sz="2000" dirty="0" smtClean="0"/>
          </a:p>
          <a:p>
            <a:pPr>
              <a:buNone/>
            </a:pPr>
            <a:endParaRPr lang="en-US" sz="2000" dirty="0" smtClean="0"/>
          </a:p>
          <a:p>
            <a:pPr>
              <a:buNone/>
            </a:pPr>
            <a:endParaRPr lang="en-US" sz="2000" dirty="0" smtClean="0"/>
          </a:p>
          <a:p>
            <a:pPr>
              <a:buNone/>
            </a:pPr>
            <a:r>
              <a:rPr lang="en-US" sz="2000" b="1" dirty="0" smtClean="0"/>
              <a:t>    </a:t>
            </a:r>
          </a:p>
          <a:p>
            <a:pPr>
              <a:buNone/>
            </a:pPr>
            <a:r>
              <a:rPr lang="en-US" sz="2000" b="1" dirty="0" smtClean="0"/>
              <a:t>     Solution</a:t>
            </a:r>
            <a:r>
              <a:rPr lang="en-US" sz="2000" dirty="0" smtClean="0"/>
              <a:t>: Let </a:t>
            </a:r>
            <a:r>
              <a:rPr lang="en-US" sz="2000" i="1" dirty="0" smtClean="0"/>
              <a:t>P</a:t>
            </a:r>
            <a:r>
              <a:rPr lang="en-US" sz="2000" dirty="0" smtClean="0"/>
              <a:t>(</a:t>
            </a:r>
            <a:r>
              <a:rPr lang="en-US" sz="2000" i="1" dirty="0" smtClean="0"/>
              <a:t>n</a:t>
            </a:r>
            <a:r>
              <a:rPr lang="en-US" sz="2000" dirty="0" smtClean="0"/>
              <a:t>) be the proposition that every </a:t>
            </a:r>
            <a:r>
              <a:rPr lang="en-US" sz="2000" dirty="0" smtClean="0">
                <a:latin typeface="Cambria Math" pitchFamily="18" charset="0"/>
                <a:ea typeface="Cambria Math" pitchFamily="18" charset="0"/>
              </a:rPr>
              <a:t>2</a:t>
            </a:r>
            <a:r>
              <a:rPr lang="en-US" sz="2000" i="1" baseline="30000" dirty="0" smtClean="0"/>
              <a:t>n</a:t>
            </a:r>
            <a:r>
              <a:rPr lang="en-US" sz="2000" dirty="0" smtClean="0"/>
              <a:t> </a:t>
            </a:r>
            <a:r>
              <a:rPr lang="en-US" sz="2000" dirty="0">
                <a:ea typeface="Cambria Math" pitchFamily="18" charset="0"/>
              </a:rPr>
              <a:t>×</a:t>
            </a:r>
            <a:r>
              <a:rPr lang="en-US" sz="2000" dirty="0" smtClean="0">
                <a:latin typeface="Cambria Math" pitchFamily="18" charset="0"/>
                <a:ea typeface="Cambria Math" pitchFamily="18" charset="0"/>
              </a:rPr>
              <a:t>2</a:t>
            </a:r>
            <a:r>
              <a:rPr lang="en-US" sz="2000" i="1" baseline="30000" dirty="0" smtClean="0"/>
              <a:t>n</a:t>
            </a:r>
            <a:r>
              <a:rPr lang="en-US" sz="2000" dirty="0" smtClean="0"/>
              <a:t> checkerboard with one square removed can be tiled using right </a:t>
            </a:r>
            <a:r>
              <a:rPr lang="en-US" sz="2000" dirty="0" err="1" smtClean="0"/>
              <a:t>triominoes</a:t>
            </a:r>
            <a:r>
              <a:rPr lang="en-US" sz="2000" dirty="0" smtClean="0"/>
              <a:t>. Use mathematical induction to prove that </a:t>
            </a:r>
            <a:r>
              <a:rPr lang="en-US" sz="2000" i="1" dirty="0" smtClean="0"/>
              <a:t>P</a:t>
            </a:r>
            <a:r>
              <a:rPr lang="en-US" sz="2000" dirty="0" smtClean="0"/>
              <a:t>(</a:t>
            </a:r>
            <a:r>
              <a:rPr lang="en-US" sz="2000" i="1" dirty="0" smtClean="0"/>
              <a:t>n</a:t>
            </a:r>
            <a:r>
              <a:rPr lang="en-US" sz="2000" dirty="0" smtClean="0"/>
              <a:t>) is true for all positive integers </a:t>
            </a:r>
            <a:r>
              <a:rPr lang="en-US" sz="2000" i="1" dirty="0" smtClean="0"/>
              <a:t>n</a:t>
            </a:r>
            <a:r>
              <a:rPr lang="en-US" sz="2000" dirty="0" smtClean="0"/>
              <a:t>.</a:t>
            </a:r>
          </a:p>
          <a:p>
            <a:pPr lvl="1"/>
            <a:r>
              <a:rPr lang="en-US" sz="2000" dirty="0" smtClean="0"/>
              <a:t>BASIS STEP:  P(</a:t>
            </a:r>
            <a:r>
              <a:rPr lang="en-US" sz="2000" dirty="0" smtClean="0">
                <a:latin typeface="Cambria Math" pitchFamily="18" charset="0"/>
                <a:ea typeface="Cambria Math" pitchFamily="18" charset="0"/>
              </a:rPr>
              <a:t>1</a:t>
            </a:r>
            <a:r>
              <a:rPr lang="en-US" sz="2000" dirty="0" smtClean="0"/>
              <a:t>) is true, because each of the four </a:t>
            </a:r>
            <a:r>
              <a:rPr lang="en-US" sz="2000" dirty="0" smtClean="0">
                <a:latin typeface="Cambria Math" pitchFamily="18" charset="0"/>
                <a:ea typeface="Cambria Math" pitchFamily="18" charset="0"/>
              </a:rPr>
              <a:t>2</a:t>
            </a:r>
            <a:r>
              <a:rPr lang="en-US" sz="2000" dirty="0" smtClean="0"/>
              <a:t> </a:t>
            </a:r>
            <a:r>
              <a:rPr lang="en-US" sz="2000" dirty="0" smtClean="0">
                <a:ea typeface="Cambria Math" pitchFamily="18" charset="0"/>
              </a:rPr>
              <a:t>×</a:t>
            </a:r>
            <a:r>
              <a:rPr lang="en-US" sz="2000" dirty="0" smtClean="0">
                <a:latin typeface="Cambria Math" pitchFamily="18" charset="0"/>
                <a:ea typeface="Cambria Math" pitchFamily="18" charset="0"/>
              </a:rPr>
              <a:t>2</a:t>
            </a:r>
            <a:r>
              <a:rPr lang="en-US" sz="2000" dirty="0" smtClean="0"/>
              <a:t> checkerboards with one square removed can be tiled using one right </a:t>
            </a:r>
            <a:r>
              <a:rPr lang="en-US" sz="2000" dirty="0" err="1" smtClean="0"/>
              <a:t>triomino</a:t>
            </a:r>
            <a:r>
              <a:rPr lang="en-US" sz="2000" dirty="0" smtClean="0"/>
              <a:t>.</a:t>
            </a:r>
          </a:p>
          <a:p>
            <a:pPr lvl="1"/>
            <a:r>
              <a:rPr lang="en-US" sz="2000" dirty="0" smtClean="0"/>
              <a:t>INDUCTIVE STEP:  Assume that  </a:t>
            </a:r>
            <a:r>
              <a:rPr lang="en-US" sz="2000" i="1" dirty="0" smtClean="0"/>
              <a:t>P</a:t>
            </a:r>
            <a:r>
              <a:rPr lang="en-US" sz="2000" dirty="0" smtClean="0"/>
              <a:t>(</a:t>
            </a:r>
            <a:r>
              <a:rPr lang="en-US" sz="2000" i="1" dirty="0" smtClean="0"/>
              <a:t>k</a:t>
            </a:r>
            <a:r>
              <a:rPr lang="en-US" sz="2000" dirty="0" smtClean="0"/>
              <a:t>) is true for every  </a:t>
            </a:r>
            <a:r>
              <a:rPr lang="en-US" sz="2000" dirty="0" smtClean="0">
                <a:latin typeface="Cambria Math" pitchFamily="18" charset="0"/>
                <a:ea typeface="Cambria Math" pitchFamily="18" charset="0"/>
              </a:rPr>
              <a:t>2</a:t>
            </a:r>
            <a:r>
              <a:rPr lang="en-US" sz="2000" i="1" baseline="30000" dirty="0" smtClean="0"/>
              <a:t>k</a:t>
            </a:r>
            <a:r>
              <a:rPr lang="en-US" sz="2000" dirty="0" smtClean="0"/>
              <a:t> </a:t>
            </a:r>
            <a:r>
              <a:rPr lang="en-US" sz="2000" dirty="0" smtClean="0">
                <a:ea typeface="Cambria Math" pitchFamily="18" charset="0"/>
              </a:rPr>
              <a:t>×</a:t>
            </a:r>
            <a:r>
              <a:rPr lang="en-US" sz="2000" dirty="0" smtClean="0">
                <a:latin typeface="Cambria Math" pitchFamily="18" charset="0"/>
                <a:ea typeface="Cambria Math" pitchFamily="18" charset="0"/>
              </a:rPr>
              <a:t>2</a:t>
            </a:r>
            <a:r>
              <a:rPr lang="en-US" sz="2000" i="1" baseline="30000" dirty="0" smtClean="0"/>
              <a:t>k</a:t>
            </a:r>
            <a:r>
              <a:rPr lang="en-US" sz="2000" dirty="0" smtClean="0"/>
              <a:t> checkerboard, for some positive integer </a:t>
            </a:r>
            <a:r>
              <a:rPr lang="en-US" sz="2000" i="1" dirty="0" smtClean="0"/>
              <a:t>k</a:t>
            </a:r>
            <a:r>
              <a:rPr lang="en-US" sz="2000" dirty="0" smtClean="0"/>
              <a:t>.</a:t>
            </a:r>
          </a:p>
          <a:p>
            <a:pPr>
              <a:buNone/>
            </a:pPr>
            <a:r>
              <a:rPr lang="en-US" sz="2000" dirty="0" smtClean="0"/>
              <a:t> </a:t>
            </a:r>
            <a:endParaRPr lang="en-US" sz="2000" dirty="0"/>
          </a:p>
        </p:txBody>
      </p:sp>
      <p:pic>
        <p:nvPicPr>
          <p:cNvPr id="5" name="Picture 4" descr="0406.jpg"/>
          <p:cNvPicPr>
            <a:picLocks noChangeAspect="1"/>
          </p:cNvPicPr>
          <p:nvPr/>
        </p:nvPicPr>
        <p:blipFill>
          <a:blip r:embed="rId2" cstate="print"/>
          <a:stretch>
            <a:fillRect/>
          </a:stretch>
        </p:blipFill>
        <p:spPr>
          <a:xfrm>
            <a:off x="6322764" y="2747631"/>
            <a:ext cx="4400550" cy="819150"/>
          </a:xfrm>
          <a:prstGeom prst="rect">
            <a:avLst/>
          </a:prstGeom>
        </p:spPr>
      </p:pic>
      <p:pic>
        <p:nvPicPr>
          <p:cNvPr id="9" name="Content Placeholder 3" descr="0405.jpg"/>
          <p:cNvPicPr>
            <a:picLocks noChangeAspect="1"/>
          </p:cNvPicPr>
          <p:nvPr/>
        </p:nvPicPr>
        <p:blipFill>
          <a:blip r:embed="rId3" cstate="print"/>
          <a:stretch>
            <a:fillRect/>
          </a:stretch>
        </p:blipFill>
        <p:spPr>
          <a:xfrm>
            <a:off x="3813673" y="2753727"/>
            <a:ext cx="813054" cy="813054"/>
          </a:xfrm>
          <a:prstGeom prst="rect">
            <a:avLst/>
          </a:prstGeom>
        </p:spPr>
      </p:pic>
      <p:pic>
        <p:nvPicPr>
          <p:cNvPr id="11" name="Content Placeholder 3" descr="0405.jpg"/>
          <p:cNvPicPr>
            <a:picLocks noChangeAspect="1"/>
          </p:cNvPicPr>
          <p:nvPr/>
        </p:nvPicPr>
        <p:blipFill>
          <a:blip r:embed="rId3" cstate="print"/>
          <a:stretch>
            <a:fillRect/>
          </a:stretch>
        </p:blipFill>
        <p:spPr>
          <a:xfrm rot="5400000">
            <a:off x="2292426" y="2753727"/>
            <a:ext cx="813054" cy="813054"/>
          </a:xfrm>
          <a:prstGeom prst="rect">
            <a:avLst/>
          </a:prstGeom>
        </p:spPr>
      </p:pic>
    </p:spTree>
    <p:extLst>
      <p:ext uri="{BB962C8B-B14F-4D97-AF65-F5344CB8AC3E}">
        <p14:creationId xmlns:p14="http://schemas.microsoft.com/office/powerpoint/2010/main" val="1165053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r>
              <a:rPr lang="lv-LV" dirty="0" smtClean="0"/>
              <a:t> – 2 </a:t>
            </a:r>
            <a:endParaRPr lang="en-US" dirty="0"/>
          </a:p>
        </p:txBody>
      </p:sp>
      <p:sp>
        <p:nvSpPr>
          <p:cNvPr id="3" name="Content Placeholder 2"/>
          <p:cNvSpPr>
            <a:spLocks noGrp="1"/>
          </p:cNvSpPr>
          <p:nvPr>
            <p:ph sz="half" idx="1"/>
          </p:nvPr>
        </p:nvSpPr>
        <p:spPr>
          <a:xfrm>
            <a:off x="838200" y="1520328"/>
            <a:ext cx="5181600" cy="4656635"/>
          </a:xfrm>
        </p:spPr>
        <p:txBody>
          <a:bodyPr lIns="0" tIns="0" rIns="0" bIns="0">
            <a:noAutofit/>
          </a:bodyPr>
          <a:lstStyle/>
          <a:p>
            <a:r>
              <a:rPr lang="en-US" sz="2000" dirty="0" smtClean="0"/>
              <a:t>Consider a </a:t>
            </a:r>
            <a:r>
              <a:rPr lang="en-US" sz="2000" dirty="0" smtClean="0">
                <a:latin typeface="Cambria Math" pitchFamily="18" charset="0"/>
                <a:ea typeface="Cambria Math" pitchFamily="18" charset="0"/>
              </a:rPr>
              <a:t>2</a:t>
            </a:r>
            <a:r>
              <a:rPr lang="en-US" sz="2000" i="1" baseline="30000" dirty="0" smtClean="0"/>
              <a:t>k+</a:t>
            </a:r>
            <a:r>
              <a:rPr lang="en-US" sz="2000" baseline="30000" dirty="0" smtClean="0">
                <a:latin typeface="Cambria Math" pitchFamily="18" charset="0"/>
                <a:ea typeface="Cambria Math" pitchFamily="18" charset="0"/>
              </a:rPr>
              <a:t>1</a:t>
            </a:r>
            <a:r>
              <a:rPr lang="en-US" sz="2000" dirty="0" smtClean="0"/>
              <a:t> </a:t>
            </a:r>
            <a:r>
              <a:rPr lang="en-US" sz="2000" dirty="0" smtClean="0">
                <a:ea typeface="Cambria Math" pitchFamily="18" charset="0"/>
              </a:rPr>
              <a:t>×</a:t>
            </a:r>
            <a:r>
              <a:rPr lang="en-US" sz="2000" dirty="0" smtClean="0">
                <a:latin typeface="Cambria Math" pitchFamily="18" charset="0"/>
                <a:ea typeface="Cambria Math" pitchFamily="18" charset="0"/>
              </a:rPr>
              <a:t>2</a:t>
            </a:r>
            <a:r>
              <a:rPr lang="en-US" sz="2000" i="1" baseline="30000" dirty="0" smtClean="0"/>
              <a:t>k+</a:t>
            </a:r>
            <a:r>
              <a:rPr lang="en-US" sz="2000" baseline="30000" dirty="0" smtClean="0">
                <a:latin typeface="Cambria Math" pitchFamily="18" charset="0"/>
                <a:ea typeface="Cambria Math" pitchFamily="18" charset="0"/>
              </a:rPr>
              <a:t>1</a:t>
            </a:r>
            <a:r>
              <a:rPr lang="en-US" sz="2000" dirty="0" smtClean="0"/>
              <a:t> checkerboard with one square removed. Split this checkerboard into four checkerboards of size </a:t>
            </a:r>
            <a:r>
              <a:rPr lang="en-US" sz="2000" dirty="0" smtClean="0">
                <a:latin typeface="Cambria Math" pitchFamily="18" charset="0"/>
                <a:ea typeface="Cambria Math" pitchFamily="18" charset="0"/>
              </a:rPr>
              <a:t>2</a:t>
            </a:r>
            <a:r>
              <a:rPr lang="en-US" sz="2000" i="1" baseline="30000" dirty="0" smtClean="0"/>
              <a:t>k</a:t>
            </a:r>
            <a:r>
              <a:rPr lang="en-US" sz="2000" dirty="0" smtClean="0"/>
              <a:t> </a:t>
            </a:r>
            <a:r>
              <a:rPr lang="en-US" sz="2000" dirty="0" smtClean="0">
                <a:ea typeface="Cambria Math" pitchFamily="18" charset="0"/>
              </a:rPr>
              <a:t>×</a:t>
            </a:r>
            <a:r>
              <a:rPr lang="en-US" sz="2000" dirty="0" smtClean="0">
                <a:latin typeface="Cambria Math" pitchFamily="18" charset="0"/>
                <a:ea typeface="Cambria Math" pitchFamily="18" charset="0"/>
              </a:rPr>
              <a:t>2</a:t>
            </a:r>
            <a:r>
              <a:rPr lang="en-US" sz="2000" i="1" baseline="30000" dirty="0" smtClean="0"/>
              <a:t>k</a:t>
            </a:r>
            <a:r>
              <a:rPr lang="en-US" sz="2000" dirty="0" smtClean="0"/>
              <a:t>,by dividing it in half in both directions.</a:t>
            </a:r>
          </a:p>
          <a:p>
            <a:r>
              <a:rPr lang="en-US" sz="2000" dirty="0" smtClean="0"/>
              <a:t>Remove a square from one of the four</a:t>
            </a:r>
            <a:r>
              <a:rPr lang="en-US" sz="2000" dirty="0" smtClean="0">
                <a:latin typeface="Cambria Math" pitchFamily="18" charset="0"/>
                <a:ea typeface="Cambria Math" pitchFamily="18" charset="0"/>
              </a:rPr>
              <a:t> 2</a:t>
            </a:r>
            <a:r>
              <a:rPr lang="en-US" sz="2000" i="1" baseline="30000" dirty="0" smtClean="0"/>
              <a:t>k</a:t>
            </a:r>
            <a:r>
              <a:rPr lang="en-US" sz="2000" dirty="0" smtClean="0"/>
              <a:t> </a:t>
            </a:r>
            <a:r>
              <a:rPr lang="en-US" sz="2000" dirty="0" smtClean="0">
                <a:ea typeface="Cambria Math" pitchFamily="18" charset="0"/>
              </a:rPr>
              <a:t>×</a:t>
            </a:r>
            <a:r>
              <a:rPr lang="en-US" sz="2000" dirty="0" smtClean="0">
                <a:latin typeface="Cambria Math" pitchFamily="18" charset="0"/>
                <a:ea typeface="Cambria Math" pitchFamily="18" charset="0"/>
              </a:rPr>
              <a:t>2</a:t>
            </a:r>
            <a:r>
              <a:rPr lang="en-US" sz="2000" i="1" baseline="30000" dirty="0" smtClean="0"/>
              <a:t>k</a:t>
            </a:r>
            <a:r>
              <a:rPr lang="en-US" sz="2000" dirty="0" smtClean="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sz="2000" dirty="0" err="1" smtClean="0"/>
              <a:t>triominoe</a:t>
            </a:r>
            <a:r>
              <a:rPr lang="en-US" sz="2000" dirty="0" smtClean="0"/>
              <a:t>. </a:t>
            </a:r>
          </a:p>
          <a:p>
            <a:r>
              <a:rPr lang="en-US" sz="2000" dirty="0" smtClean="0"/>
              <a:t>Hence, the entire </a:t>
            </a:r>
            <a:r>
              <a:rPr lang="en-US" sz="2000" dirty="0" smtClean="0">
                <a:latin typeface="Cambria Math" pitchFamily="18" charset="0"/>
                <a:ea typeface="Cambria Math" pitchFamily="18" charset="0"/>
              </a:rPr>
              <a:t>2</a:t>
            </a:r>
            <a:r>
              <a:rPr lang="en-US" sz="2000" i="1" baseline="30000" dirty="0" smtClean="0"/>
              <a:t>k+</a:t>
            </a:r>
            <a:r>
              <a:rPr lang="en-US" sz="2000" baseline="30000" dirty="0" smtClean="0">
                <a:latin typeface="Cambria Math" pitchFamily="18" charset="0"/>
                <a:ea typeface="Cambria Math" pitchFamily="18" charset="0"/>
              </a:rPr>
              <a:t>1</a:t>
            </a:r>
            <a:r>
              <a:rPr lang="en-US" sz="2000" dirty="0" smtClean="0"/>
              <a:t> </a:t>
            </a:r>
            <a:r>
              <a:rPr lang="en-US" sz="2000" dirty="0" smtClean="0">
                <a:ea typeface="Cambria Math" pitchFamily="18" charset="0"/>
              </a:rPr>
              <a:t>×</a:t>
            </a:r>
            <a:r>
              <a:rPr lang="en-US" sz="2000" dirty="0" smtClean="0">
                <a:latin typeface="Cambria Math" pitchFamily="18" charset="0"/>
                <a:ea typeface="Cambria Math" pitchFamily="18" charset="0"/>
              </a:rPr>
              <a:t>2</a:t>
            </a:r>
            <a:r>
              <a:rPr lang="en-US" sz="2000" i="1" baseline="30000" dirty="0" smtClean="0"/>
              <a:t>k+</a:t>
            </a:r>
            <a:r>
              <a:rPr lang="en-US" sz="2000" baseline="30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 </a:t>
            </a:r>
            <a:r>
              <a:rPr lang="en-US" sz="2000" dirty="0" smtClean="0"/>
              <a:t>checkerboard with one square removed can be tiled using right </a:t>
            </a:r>
            <a:r>
              <a:rPr lang="en-US" sz="2000" dirty="0" err="1" smtClean="0"/>
              <a:t>triominoes</a:t>
            </a:r>
            <a:r>
              <a:rPr lang="en-US" sz="2000" dirty="0" smtClean="0"/>
              <a:t>.</a:t>
            </a:r>
          </a:p>
          <a:p>
            <a:pPr lvl="2"/>
            <a:endParaRPr lang="en-US" sz="1800" dirty="0"/>
          </a:p>
        </p:txBody>
      </p:sp>
      <p:sp>
        <p:nvSpPr>
          <p:cNvPr id="8" name="TextBox 7"/>
          <p:cNvSpPr txBox="1"/>
          <p:nvPr/>
        </p:nvSpPr>
        <p:spPr>
          <a:xfrm>
            <a:off x="6591300" y="1825625"/>
            <a:ext cx="4932343"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6601858" y="3581400"/>
            <a:ext cx="1759944" cy="1759944"/>
          </a:xfrm>
          <a:prstGeom prst="rect">
            <a:avLst/>
          </a:prstGeom>
        </p:spPr>
      </p:pic>
      <p:pic>
        <p:nvPicPr>
          <p:cNvPr id="10" name="Picture 9" descr="0408.jpg"/>
          <p:cNvPicPr>
            <a:picLocks noChangeAspect="1"/>
          </p:cNvPicPr>
          <p:nvPr/>
        </p:nvPicPr>
        <p:blipFill>
          <a:blip r:embed="rId3" cstate="print"/>
          <a:stretch>
            <a:fillRect/>
          </a:stretch>
        </p:blipFill>
        <p:spPr>
          <a:xfrm>
            <a:off x="8680704" y="3581400"/>
            <a:ext cx="1759944" cy="1759944"/>
          </a:xfrm>
          <a:prstGeom prst="rect">
            <a:avLst/>
          </a:prstGeom>
        </p:spPr>
      </p:pic>
      <p:sp>
        <p:nvSpPr>
          <p:cNvPr id="11" name="Isosceles Triangle 10"/>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793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Incorrect “Proof” by Induction – 1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Example</a:t>
            </a:r>
            <a:r>
              <a:rPr lang="en-US" dirty="0" smtClean="0"/>
              <a:t>: Let </a:t>
            </a:r>
            <a:r>
              <a:rPr lang="en-US" i="1" dirty="0" smtClean="0"/>
              <a:t>P</a:t>
            </a:r>
            <a:r>
              <a:rPr lang="en-US" dirty="0" smtClean="0"/>
              <a:t>(</a:t>
            </a:r>
            <a:r>
              <a:rPr lang="en-US" i="1" dirty="0" smtClean="0"/>
              <a:t>n</a:t>
            </a:r>
            <a:r>
              <a:rPr lang="en-US" dirty="0" smtClean="0"/>
              <a:t>) be the statement that every set of </a:t>
            </a:r>
            <a:r>
              <a:rPr lang="en-US" i="1" dirty="0" smtClean="0"/>
              <a:t>n</a:t>
            </a:r>
            <a:r>
              <a:rPr lang="en-US" dirty="0" smtClean="0"/>
              <a:t> lines in the plane, no two of which are parallel, meet in a common point.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a:ea typeface="Cambria Math"/>
              </a:rPr>
              <a:t>≥ 2.  </a:t>
            </a:r>
            <a:endParaRPr lang="en-US" dirty="0" smtClean="0">
              <a:ea typeface="Cambria Math"/>
            </a:endParaRPr>
          </a:p>
          <a:p>
            <a:r>
              <a:rPr lang="en-US" dirty="0" smtClean="0">
                <a:ea typeface="Cambria Math"/>
              </a:rPr>
              <a:t>BASIS STEP: The statement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is true because any two lines in the plane that are not parallel meet in a common point.</a:t>
            </a:r>
          </a:p>
          <a:p>
            <a:r>
              <a:rPr lang="en-US" dirty="0" smtClean="0">
                <a:ea typeface="Cambria Math"/>
              </a:rPr>
              <a:t>INDUCTIVE STEP: The inductive hypothesis is the statement that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is true for the positive integer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a:rPr>
              <a:t>, i.e., every set of </a:t>
            </a:r>
            <a:r>
              <a:rPr lang="en-US" i="1" dirty="0" smtClean="0">
                <a:ea typeface="Cambria Math"/>
              </a:rPr>
              <a:t>k</a:t>
            </a:r>
            <a:r>
              <a:rPr lang="en-US" dirty="0" smtClean="0">
                <a:ea typeface="Cambria Math"/>
              </a:rPr>
              <a:t> lines in the plane, no two of which are parallel, meet in a common point.</a:t>
            </a:r>
          </a:p>
          <a:p>
            <a:r>
              <a:rPr lang="en-US" dirty="0" smtClean="0">
                <a:ea typeface="Cambria Math"/>
              </a:rPr>
              <a:t>We must show that if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holds, then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i.e.,  if every set of </a:t>
            </a:r>
            <a:r>
              <a:rPr lang="en-US" i="1" dirty="0" smtClean="0">
                <a:ea typeface="Cambria Math"/>
              </a:rPr>
              <a:t>k</a:t>
            </a:r>
            <a:r>
              <a:rPr lang="en-US" dirty="0" smtClean="0">
                <a:ea typeface="Cambria Math"/>
              </a:rPr>
              <a:t> lines in the plane, no two of which are parallel, </a:t>
            </a:r>
            <a:r>
              <a:rPr lang="en-US" i="1" dirty="0" smtClean="0">
                <a:ea typeface="Cambria Math"/>
              </a:rPr>
              <a:t>k</a:t>
            </a:r>
            <a:r>
              <a:rPr lang="en-US" dirty="0" smtClean="0">
                <a:ea typeface="Cambria Math"/>
              </a:rPr>
              <a:t> </a:t>
            </a:r>
            <a:r>
              <a:rPr lang="en-US" dirty="0" smtClean="0">
                <a:latin typeface="Cambria Math"/>
                <a:ea typeface="Cambria Math"/>
              </a:rPr>
              <a:t>≥ 2, </a:t>
            </a:r>
            <a:r>
              <a:rPr lang="en-US" dirty="0" smtClean="0">
                <a:ea typeface="Cambria Math"/>
              </a:rPr>
              <a:t>meet in a common point, then every set of k + </a:t>
            </a:r>
            <a:r>
              <a:rPr lang="en-US" dirty="0" smtClean="0">
                <a:latin typeface="Cambria Math" pitchFamily="18" charset="0"/>
                <a:ea typeface="Cambria Math" pitchFamily="18" charset="0"/>
              </a:rPr>
              <a:t>1</a:t>
            </a:r>
            <a:r>
              <a:rPr lang="en-US" dirty="0" smtClean="0">
                <a:ea typeface="Cambria Math"/>
              </a:rPr>
              <a:t> lines in the plane, no two of which are parallel, meet in a common point. </a:t>
            </a:r>
          </a:p>
          <a:p>
            <a:pPr lvl="1"/>
            <a:endParaRPr lang="en-US" dirty="0" smtClean="0">
              <a:ea typeface="Cambria Math"/>
            </a:endParaRPr>
          </a:p>
          <a:p>
            <a:pPr>
              <a:buNone/>
            </a:pPr>
            <a:endParaRPr lang="en-US" dirty="0"/>
          </a:p>
        </p:txBody>
      </p:sp>
    </p:spTree>
    <p:extLst>
      <p:ext uri="{BB962C8B-B14F-4D97-AF65-F5344CB8AC3E}">
        <p14:creationId xmlns:p14="http://schemas.microsoft.com/office/powerpoint/2010/main" val="942167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Mathematical Induction</a:t>
            </a:r>
          </a:p>
          <a:p>
            <a:r>
              <a:rPr lang="en-US" dirty="0" smtClean="0"/>
              <a:t>Examples of Proof by Mathematical Induction</a:t>
            </a:r>
          </a:p>
          <a:p>
            <a:r>
              <a:rPr lang="en-US" dirty="0" smtClean="0"/>
              <a:t>Mistaken Proofs by Mathematical Induction</a:t>
            </a:r>
          </a:p>
          <a:p>
            <a:r>
              <a:rPr lang="en-US" dirty="0" smtClean="0"/>
              <a:t>Guidelines for Proofs by Mathematical Induction</a:t>
            </a:r>
            <a:endParaRPr lang="en-US" dirty="0"/>
          </a:p>
        </p:txBody>
      </p:sp>
    </p:spTree>
    <p:extLst>
      <p:ext uri="{BB962C8B-B14F-4D97-AF65-F5344CB8AC3E}">
        <p14:creationId xmlns:p14="http://schemas.microsoft.com/office/powerpoint/2010/main" val="634821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Incorrect “Proof” by Induction – 2 </a:t>
            </a:r>
            <a:endParaRPr lang="en-US" dirty="0"/>
          </a:p>
        </p:txBody>
      </p:sp>
      <p:sp>
        <p:nvSpPr>
          <p:cNvPr id="3" name="Content Placeholder 2"/>
          <p:cNvSpPr>
            <a:spLocks noGrp="1"/>
          </p:cNvSpPr>
          <p:nvPr>
            <p:ph idx="1"/>
          </p:nvPr>
        </p:nvSpPr>
        <p:spPr/>
        <p:txBody>
          <a:bodyPr>
            <a:noAutofit/>
          </a:bodyPr>
          <a:lstStyle/>
          <a:p>
            <a:pPr>
              <a:buNone/>
            </a:pPr>
            <a:r>
              <a:rPr lang="en-US" sz="2000" b="1" dirty="0" smtClean="0"/>
              <a:t>Inductive </a:t>
            </a:r>
            <a:r>
              <a:rPr lang="en-US" sz="2000" b="1" dirty="0"/>
              <a:t>Hypothesis</a:t>
            </a:r>
            <a:r>
              <a:rPr lang="en-US" sz="2000" dirty="0"/>
              <a:t>: Every </a:t>
            </a:r>
            <a:r>
              <a:rPr lang="en-US" sz="2000" dirty="0">
                <a:ea typeface="Cambria Math" pitchFamily="18" charset="0"/>
              </a:rPr>
              <a:t>set of </a:t>
            </a:r>
            <a:r>
              <a:rPr lang="en-US" sz="2000" i="1" dirty="0">
                <a:ea typeface="Cambria Math" pitchFamily="18" charset="0"/>
              </a:rPr>
              <a:t>k</a:t>
            </a:r>
            <a:r>
              <a:rPr lang="en-US" sz="2000" dirty="0">
                <a:ea typeface="Cambria Math" pitchFamily="18" charset="0"/>
              </a:rPr>
              <a:t> lines in the plane, where   </a:t>
            </a:r>
            <a:r>
              <a:rPr lang="en-US" sz="2000" i="1" dirty="0">
                <a:ea typeface="Cambria Math"/>
              </a:rPr>
              <a:t> k</a:t>
            </a:r>
            <a:r>
              <a:rPr lang="en-US" sz="2000" dirty="0">
                <a:ea typeface="Cambria Math"/>
              </a:rPr>
              <a:t> </a:t>
            </a:r>
            <a:r>
              <a:rPr lang="en-US" sz="2000" dirty="0">
                <a:latin typeface="Cambria Math"/>
                <a:ea typeface="Cambria Math"/>
              </a:rPr>
              <a:t>≥ 2,</a:t>
            </a:r>
            <a:r>
              <a:rPr lang="en-US" sz="2000" dirty="0">
                <a:ea typeface="Cambria Math" pitchFamily="18" charset="0"/>
              </a:rPr>
              <a:t> no two of which are parallel, meet in a common point</a:t>
            </a:r>
            <a:r>
              <a:rPr lang="en-US" sz="2000" dirty="0" smtClean="0">
                <a:ea typeface="Cambria Math" pitchFamily="18" charset="0"/>
              </a:rPr>
              <a:t>.</a:t>
            </a:r>
            <a:endParaRPr lang="en-US" sz="2000" dirty="0" smtClean="0">
              <a:ea typeface="Cambria Math"/>
            </a:endParaRPr>
          </a:p>
          <a:p>
            <a:r>
              <a:rPr lang="en-US" sz="2000" dirty="0" smtClean="0">
                <a:ea typeface="Cambria Math"/>
              </a:rPr>
              <a:t>Consider a set  of </a:t>
            </a:r>
            <a:r>
              <a:rPr lang="en-US" sz="2000" i="1" dirty="0" smtClean="0">
                <a:ea typeface="Cambria Math"/>
              </a:rPr>
              <a:t>k</a:t>
            </a:r>
            <a:r>
              <a:rPr lang="en-US" sz="2000" dirty="0" smtClean="0">
                <a:ea typeface="Cambria Math"/>
              </a:rPr>
              <a:t> + </a:t>
            </a:r>
            <a:r>
              <a:rPr lang="en-US" sz="2000" dirty="0" smtClean="0">
                <a:latin typeface="Cambria Math" pitchFamily="18" charset="0"/>
                <a:ea typeface="Cambria Math" pitchFamily="18" charset="0"/>
              </a:rPr>
              <a:t>1</a:t>
            </a:r>
            <a:r>
              <a:rPr lang="en-US" sz="2000" dirty="0" smtClean="0">
                <a:ea typeface="Cambria Math"/>
              </a:rPr>
              <a:t> distinct lines in the plane, no two parallel. By the inductive hypothesis, the first </a:t>
            </a:r>
            <a:r>
              <a:rPr lang="en-US" sz="2000" i="1" dirty="0" smtClean="0">
                <a:ea typeface="Cambria Math"/>
              </a:rPr>
              <a:t>k</a:t>
            </a:r>
            <a:r>
              <a:rPr lang="en-US" sz="2000" dirty="0" smtClean="0">
                <a:ea typeface="Cambria Math"/>
              </a:rPr>
              <a:t> of these lines must meet in a common point </a:t>
            </a:r>
            <a:r>
              <a:rPr lang="en-US" sz="2000" i="1" dirty="0" smtClean="0">
                <a:ea typeface="Cambria Math"/>
              </a:rPr>
              <a:t>p</a:t>
            </a:r>
            <a:r>
              <a:rPr lang="en-US" sz="2000" baseline="-25000" dirty="0" smtClean="0">
                <a:latin typeface="Cambria Math" pitchFamily="18" charset="0"/>
                <a:ea typeface="Cambria Math" pitchFamily="18" charset="0"/>
              </a:rPr>
              <a:t>1</a:t>
            </a:r>
            <a:r>
              <a:rPr lang="en-US" sz="2000" dirty="0" smtClean="0">
                <a:ea typeface="Cambria Math"/>
              </a:rPr>
              <a:t>. By the inductive hypothesis, the last </a:t>
            </a:r>
            <a:r>
              <a:rPr lang="en-US" sz="2000" i="1" dirty="0" smtClean="0">
                <a:ea typeface="Cambria Math"/>
              </a:rPr>
              <a:t>k</a:t>
            </a:r>
            <a:r>
              <a:rPr lang="en-US" sz="2000" dirty="0" smtClean="0">
                <a:ea typeface="Cambria Math"/>
              </a:rPr>
              <a:t> of these lines meet in a common point </a:t>
            </a:r>
            <a:r>
              <a:rPr lang="en-US" sz="2000" i="1" dirty="0" smtClean="0">
                <a:ea typeface="Cambria Math"/>
              </a:rPr>
              <a:t>p</a:t>
            </a:r>
            <a:r>
              <a:rPr lang="en-US" sz="2000" baseline="-25000" dirty="0" smtClean="0">
                <a:latin typeface="Cambria Math" pitchFamily="18" charset="0"/>
                <a:ea typeface="Cambria Math" pitchFamily="18" charset="0"/>
              </a:rPr>
              <a:t>2</a:t>
            </a:r>
            <a:r>
              <a:rPr lang="en-US" sz="2000" dirty="0" smtClean="0">
                <a:ea typeface="Cambria Math"/>
              </a:rPr>
              <a:t>. </a:t>
            </a:r>
          </a:p>
          <a:p>
            <a:r>
              <a:rPr lang="en-US" sz="2000" dirty="0" smtClean="0">
                <a:ea typeface="Cambria Math"/>
              </a:rPr>
              <a:t>If </a:t>
            </a:r>
            <a:r>
              <a:rPr lang="en-US" sz="2000" i="1" dirty="0" smtClean="0">
                <a:ea typeface="Cambria Math"/>
              </a:rPr>
              <a:t>p</a:t>
            </a:r>
            <a:r>
              <a:rPr lang="en-US" sz="2000" baseline="-25000" dirty="0" smtClean="0">
                <a:latin typeface="Cambria Math" pitchFamily="18" charset="0"/>
                <a:ea typeface="Cambria Math" pitchFamily="18" charset="0"/>
              </a:rPr>
              <a:t>1</a:t>
            </a:r>
            <a:r>
              <a:rPr lang="en-US" sz="2000" dirty="0" smtClean="0">
                <a:ea typeface="Cambria Math"/>
              </a:rPr>
              <a:t>  and </a:t>
            </a:r>
            <a:r>
              <a:rPr lang="en-US" sz="2000" i="1" dirty="0" smtClean="0">
                <a:ea typeface="Cambria Math"/>
              </a:rPr>
              <a:t>p</a:t>
            </a:r>
            <a:r>
              <a:rPr lang="en-US" sz="2000" baseline="-25000" dirty="0" smtClean="0">
                <a:latin typeface="Cambria Math" pitchFamily="18" charset="0"/>
                <a:ea typeface="Cambria Math" pitchFamily="18" charset="0"/>
              </a:rPr>
              <a:t>2</a:t>
            </a:r>
            <a:r>
              <a:rPr lang="en-US" sz="2000" dirty="0" smtClean="0">
                <a:ea typeface="Cambria Math"/>
              </a:rPr>
              <a:t> are different points, all lines containing both of them must be the same line since two points determine a line. This contradicts the assumption that the lines are distinct. Hence, </a:t>
            </a:r>
            <a:r>
              <a:rPr lang="en-US" sz="2000" i="1" dirty="0" smtClean="0">
                <a:ea typeface="Cambria Math"/>
              </a:rPr>
              <a:t>p</a:t>
            </a:r>
            <a:r>
              <a:rPr lang="en-US" sz="2000" baseline="-25000" dirty="0" smtClean="0">
                <a:latin typeface="Cambria Math" pitchFamily="18" charset="0"/>
                <a:ea typeface="Cambria Math" pitchFamily="18" charset="0"/>
              </a:rPr>
              <a:t>1</a:t>
            </a:r>
            <a:r>
              <a:rPr lang="en-US" sz="2000" dirty="0" smtClean="0">
                <a:ea typeface="Cambria Math"/>
              </a:rPr>
              <a:t> = </a:t>
            </a:r>
            <a:r>
              <a:rPr lang="en-US" sz="2000" i="1" dirty="0" smtClean="0">
                <a:ea typeface="Cambria Math"/>
              </a:rPr>
              <a:t>p</a:t>
            </a:r>
            <a:r>
              <a:rPr lang="en-US" sz="2000" baseline="-25000" dirty="0" smtClean="0">
                <a:latin typeface="Cambria Math" pitchFamily="18" charset="0"/>
                <a:ea typeface="Cambria Math" pitchFamily="18" charset="0"/>
              </a:rPr>
              <a:t>2</a:t>
            </a:r>
            <a:r>
              <a:rPr lang="en-US" sz="2000" dirty="0" smtClean="0">
                <a:ea typeface="Cambria Math"/>
              </a:rPr>
              <a:t>   lies on all </a:t>
            </a:r>
            <a:r>
              <a:rPr lang="en-US" sz="2000" i="1" dirty="0" smtClean="0">
                <a:ea typeface="Cambria Math"/>
              </a:rPr>
              <a:t>k</a:t>
            </a:r>
            <a:r>
              <a:rPr lang="en-US" sz="2000" dirty="0" smtClean="0">
                <a:ea typeface="Cambria Math"/>
              </a:rPr>
              <a:t> + </a:t>
            </a:r>
            <a:r>
              <a:rPr lang="en-US" sz="2000" dirty="0" smtClean="0">
                <a:latin typeface="Cambria Math" pitchFamily="18" charset="0"/>
                <a:ea typeface="Cambria Math" pitchFamily="18" charset="0"/>
              </a:rPr>
              <a:t>1</a:t>
            </a:r>
            <a:r>
              <a:rPr lang="en-US" sz="2000" dirty="0" smtClean="0">
                <a:ea typeface="Cambria Math"/>
              </a:rPr>
              <a:t> distinct lines, and therefore </a:t>
            </a:r>
            <a:r>
              <a:rPr lang="en-US" sz="2000" i="1" dirty="0" smtClean="0">
                <a:ea typeface="Cambria Math"/>
              </a:rPr>
              <a:t>P</a:t>
            </a:r>
            <a:r>
              <a:rPr lang="en-US" sz="2000" dirty="0" smtClean="0">
                <a:ea typeface="Cambria Math"/>
              </a:rPr>
              <a:t>(</a:t>
            </a:r>
            <a:r>
              <a:rPr lang="en-US" sz="2000" i="1" dirty="0" smtClean="0">
                <a:ea typeface="Cambria Math"/>
              </a:rPr>
              <a:t>k</a:t>
            </a:r>
            <a:r>
              <a:rPr lang="en-US" sz="2000" dirty="0" smtClean="0">
                <a:ea typeface="Cambria Math"/>
              </a:rPr>
              <a:t> + </a:t>
            </a:r>
            <a:r>
              <a:rPr lang="en-US" sz="2000" dirty="0" smtClean="0">
                <a:latin typeface="Cambria Math" pitchFamily="18" charset="0"/>
                <a:ea typeface="Cambria Math" pitchFamily="18" charset="0"/>
              </a:rPr>
              <a:t>1</a:t>
            </a:r>
            <a:r>
              <a:rPr lang="en-US" sz="2000" dirty="0" smtClean="0">
                <a:ea typeface="Cambria Math"/>
              </a:rPr>
              <a:t>) holds. Assuming that  </a:t>
            </a:r>
            <a:r>
              <a:rPr lang="en-US" sz="2000" i="1" dirty="0" smtClean="0">
                <a:ea typeface="Cambria Math"/>
              </a:rPr>
              <a:t>k</a:t>
            </a:r>
            <a:r>
              <a:rPr lang="en-US" sz="2000" dirty="0" smtClean="0">
                <a:ea typeface="Cambria Math"/>
              </a:rPr>
              <a:t> </a:t>
            </a:r>
            <a:r>
              <a:rPr lang="en-US" sz="2000" dirty="0" smtClean="0">
                <a:latin typeface="Cambria Math"/>
                <a:ea typeface="Cambria Math"/>
              </a:rPr>
              <a:t>≥2, distinct lines meet in a common point, then every </a:t>
            </a:r>
            <a:r>
              <a:rPr lang="en-US" sz="2000" dirty="0" smtClean="0">
                <a:ea typeface="Cambria Math"/>
              </a:rPr>
              <a:t>  </a:t>
            </a:r>
            <a:r>
              <a:rPr lang="en-US" sz="2000" i="1" dirty="0" smtClean="0">
                <a:ea typeface="Cambria Math"/>
              </a:rPr>
              <a:t>k</a:t>
            </a:r>
            <a:r>
              <a:rPr lang="en-US" sz="2000" dirty="0" smtClean="0">
                <a:ea typeface="Cambria Math"/>
              </a:rPr>
              <a:t> + </a:t>
            </a:r>
            <a:r>
              <a:rPr lang="en-US" sz="2000" dirty="0" smtClean="0">
                <a:latin typeface="Cambria Math" pitchFamily="18" charset="0"/>
                <a:ea typeface="Cambria Math" pitchFamily="18" charset="0"/>
              </a:rPr>
              <a:t>1</a:t>
            </a:r>
            <a:r>
              <a:rPr lang="en-US" sz="2000" dirty="0" smtClean="0">
                <a:latin typeface="Cambria Math"/>
                <a:ea typeface="Cambria Math"/>
              </a:rPr>
              <a:t> lines meet in a common point.</a:t>
            </a:r>
          </a:p>
          <a:p>
            <a:r>
              <a:rPr lang="en-US" sz="2000" dirty="0" smtClean="0">
                <a:latin typeface="Cambria Math"/>
                <a:ea typeface="Cambria Math"/>
              </a:rPr>
              <a:t>There must be an error in this proof  since the conclusion is absurd. But where is the error?</a:t>
            </a:r>
          </a:p>
          <a:p>
            <a:pPr lvl="1"/>
            <a:r>
              <a:rPr lang="en-US" sz="2000" b="1" dirty="0" smtClean="0">
                <a:ea typeface="Cambria Math"/>
              </a:rPr>
              <a:t>Answer</a:t>
            </a:r>
            <a:r>
              <a:rPr lang="en-US" sz="2000" dirty="0" smtClean="0">
                <a:ea typeface="Cambria Math"/>
              </a:rPr>
              <a:t>: </a:t>
            </a:r>
            <a:r>
              <a:rPr lang="en-US" sz="2000" i="1" dirty="0" smtClean="0">
                <a:ea typeface="Cambria Math"/>
              </a:rPr>
              <a:t>P</a:t>
            </a:r>
            <a:r>
              <a:rPr lang="en-US" sz="2000" dirty="0" smtClean="0">
                <a:ea typeface="Cambria Math"/>
              </a:rPr>
              <a:t>(</a:t>
            </a:r>
            <a:r>
              <a:rPr lang="en-US" sz="2000" i="1" dirty="0" smtClean="0">
                <a:ea typeface="Cambria Math"/>
              </a:rPr>
              <a:t>k</a:t>
            </a:r>
            <a:r>
              <a:rPr lang="en-US" sz="2000" dirty="0" smtClean="0">
                <a:ea typeface="Cambria Math"/>
              </a:rPr>
              <a:t>)</a:t>
            </a:r>
            <a:r>
              <a:rPr lang="en-US" sz="2000" dirty="0" smtClean="0">
                <a:latin typeface="Cambria Math"/>
                <a:ea typeface="Cambria Math"/>
              </a:rPr>
              <a:t>→</a:t>
            </a:r>
            <a:r>
              <a:rPr lang="en-US" sz="2000" i="1" dirty="0" smtClean="0">
                <a:ea typeface="Cambria Math"/>
              </a:rPr>
              <a:t> P</a:t>
            </a:r>
            <a:r>
              <a:rPr lang="en-US" sz="2000" dirty="0" smtClean="0">
                <a:ea typeface="Cambria Math"/>
              </a:rPr>
              <a:t>(</a:t>
            </a:r>
            <a:r>
              <a:rPr lang="en-US" sz="2000" i="1" dirty="0" smtClean="0">
                <a:ea typeface="Cambria Math"/>
              </a:rPr>
              <a:t>k</a:t>
            </a:r>
            <a:r>
              <a:rPr lang="en-US" sz="2000" dirty="0" smtClean="0">
                <a:ea typeface="Cambria Math"/>
              </a:rPr>
              <a:t> + </a:t>
            </a:r>
            <a:r>
              <a:rPr lang="en-US" sz="2000" dirty="0" smtClean="0">
                <a:latin typeface="Cambria Math" pitchFamily="18" charset="0"/>
                <a:ea typeface="Cambria Math" pitchFamily="18" charset="0"/>
              </a:rPr>
              <a:t>1</a:t>
            </a:r>
            <a:r>
              <a:rPr lang="en-US" sz="2000" dirty="0" smtClean="0">
                <a:ea typeface="Cambria Math"/>
              </a:rPr>
              <a:t>) only holds for  </a:t>
            </a:r>
            <a:r>
              <a:rPr lang="en-US" sz="2000" i="1" dirty="0" smtClean="0">
                <a:ea typeface="Cambria Math"/>
              </a:rPr>
              <a:t>k</a:t>
            </a:r>
            <a:r>
              <a:rPr lang="en-US" sz="2000" dirty="0" smtClean="0">
                <a:ea typeface="Cambria Math"/>
              </a:rPr>
              <a:t> </a:t>
            </a:r>
            <a:r>
              <a:rPr lang="en-US" sz="2000" dirty="0" smtClean="0">
                <a:latin typeface="Cambria Math"/>
                <a:ea typeface="Cambria Math"/>
              </a:rPr>
              <a:t>≥3. </a:t>
            </a:r>
            <a:r>
              <a:rPr lang="en-US" sz="2000" dirty="0" smtClean="0">
                <a:ea typeface="Cambria Math"/>
              </a:rPr>
              <a:t>It is not the case that </a:t>
            </a:r>
            <a:r>
              <a:rPr lang="en-US" sz="2000" i="1" dirty="0" smtClean="0">
                <a:ea typeface="Cambria Math"/>
              </a:rPr>
              <a:t>P</a:t>
            </a:r>
            <a:r>
              <a:rPr lang="en-US" sz="2000" dirty="0" smtClean="0">
                <a:ea typeface="Cambria Math"/>
              </a:rPr>
              <a:t>(</a:t>
            </a:r>
            <a:r>
              <a:rPr lang="en-US" sz="2000" dirty="0" smtClean="0">
                <a:latin typeface="Cambria Math" pitchFamily="18" charset="0"/>
                <a:ea typeface="Cambria Math" pitchFamily="18" charset="0"/>
              </a:rPr>
              <a:t>2</a:t>
            </a:r>
            <a:r>
              <a:rPr lang="en-US" sz="2000" dirty="0" smtClean="0">
                <a:ea typeface="Cambria Math"/>
              </a:rPr>
              <a:t>) implies </a:t>
            </a:r>
            <a:r>
              <a:rPr lang="en-US" sz="2000" i="1" dirty="0" smtClean="0">
                <a:ea typeface="Cambria Math"/>
              </a:rPr>
              <a:t>P</a:t>
            </a:r>
            <a:r>
              <a:rPr lang="en-US" sz="2000" dirty="0" smtClean="0">
                <a:ea typeface="Cambria Math"/>
              </a:rPr>
              <a:t>(</a:t>
            </a:r>
            <a:r>
              <a:rPr lang="en-US" sz="2000" dirty="0" smtClean="0">
                <a:latin typeface="Cambria Math" pitchFamily="18" charset="0"/>
                <a:ea typeface="Cambria Math" pitchFamily="18" charset="0"/>
              </a:rPr>
              <a:t>3</a:t>
            </a:r>
            <a:r>
              <a:rPr lang="en-US" sz="2000" dirty="0" smtClean="0">
                <a:ea typeface="Cambria Math"/>
              </a:rPr>
              <a:t>). The first two lines must meet in a common point </a:t>
            </a:r>
            <a:r>
              <a:rPr lang="en-US" sz="2000" i="1" dirty="0" smtClean="0">
                <a:ea typeface="Cambria Math"/>
              </a:rPr>
              <a:t>p</a:t>
            </a:r>
            <a:r>
              <a:rPr lang="en-US" sz="2000" baseline="-25000" dirty="0" smtClean="0">
                <a:latin typeface="Cambria Math" pitchFamily="18" charset="0"/>
                <a:ea typeface="Cambria Math" pitchFamily="18" charset="0"/>
              </a:rPr>
              <a:t>1</a:t>
            </a:r>
            <a:r>
              <a:rPr lang="en-US" sz="2000" dirty="0" smtClean="0">
                <a:ea typeface="Cambria Math"/>
              </a:rPr>
              <a:t> and the second two must meet in a common point </a:t>
            </a:r>
            <a:r>
              <a:rPr lang="en-US" sz="2000" i="1" dirty="0" smtClean="0">
                <a:ea typeface="Cambria Math"/>
              </a:rPr>
              <a:t>p</a:t>
            </a:r>
            <a:r>
              <a:rPr lang="en-US" sz="2000" baseline="-25000" dirty="0" smtClean="0">
                <a:latin typeface="Cambria Math" pitchFamily="18" charset="0"/>
                <a:ea typeface="Cambria Math" pitchFamily="18" charset="0"/>
              </a:rPr>
              <a:t>2</a:t>
            </a:r>
            <a:r>
              <a:rPr lang="en-US" sz="2000" dirty="0" smtClean="0">
                <a:ea typeface="Cambria Math"/>
              </a:rPr>
              <a:t>. They do not have to be the same point since only the second line is common to both sets of lines.</a:t>
            </a:r>
          </a:p>
          <a:p>
            <a:pPr>
              <a:buNone/>
            </a:pPr>
            <a:endParaRPr lang="en-US" sz="2000" dirty="0"/>
          </a:p>
        </p:txBody>
      </p:sp>
    </p:spTree>
    <p:extLst>
      <p:ext uri="{BB962C8B-B14F-4D97-AF65-F5344CB8AC3E}">
        <p14:creationId xmlns:p14="http://schemas.microsoft.com/office/powerpoint/2010/main" val="314554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Guidelines:</a:t>
            </a:r>
            <a:r>
              <a:rPr lang="lv-LV" sz="4000" dirty="0"/>
              <a:t> </a:t>
            </a:r>
            <a:r>
              <a:rPr lang="en-US" sz="4000" dirty="0" smtClean="0"/>
              <a:t>Mathematical </a:t>
            </a:r>
            <a:r>
              <a:rPr lang="en-US" sz="4000" dirty="0"/>
              <a:t>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363878" y="1396387"/>
            <a:ext cx="8826724" cy="5245795"/>
          </a:xfrm>
        </p:spPr>
      </p:pic>
    </p:spTree>
    <p:extLst>
      <p:ext uri="{BB962C8B-B14F-4D97-AF65-F5344CB8AC3E}">
        <p14:creationId xmlns:p14="http://schemas.microsoft.com/office/powerpoint/2010/main" val="3741648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Quiz7A: Well-Ordering</a:t>
            </a:r>
            <a:r>
              <a:rPr lang="lv-LV" dirty="0" smtClean="0"/>
              <a:t> and Induction</a:t>
            </a:r>
            <a:endParaRPr lang="lv-LV" dirty="0"/>
          </a:p>
        </p:txBody>
      </p:sp>
      <p:sp>
        <p:nvSpPr>
          <p:cNvPr id="3" name="Content Placeholder 2"/>
          <p:cNvSpPr>
            <a:spLocks noGrp="1"/>
          </p:cNvSpPr>
          <p:nvPr>
            <p:ph idx="1"/>
          </p:nvPr>
        </p:nvSpPr>
        <p:spPr/>
        <p:txBody>
          <a:bodyPr/>
          <a:lstStyle/>
          <a:p>
            <a:r>
              <a:rPr lang="en-US" dirty="0" smtClean="0"/>
              <a:t>In order to prove summation formula </a:t>
            </a:r>
            <a:r>
              <a:rPr lang="lv-LV" dirty="0" smtClean="0"/>
              <a:t>1^2 + 2^2+  ... + n^2 = ... </a:t>
            </a:r>
            <a:br>
              <a:rPr lang="lv-LV" dirty="0" smtClean="0"/>
            </a:br>
            <a:r>
              <a:rPr lang="lv-LV" dirty="0" smtClean="0"/>
              <a:t>What is the Inductive hypothesis?</a:t>
            </a:r>
          </a:p>
        </p:txBody>
      </p:sp>
    </p:spTree>
    <p:extLst>
      <p:ext uri="{BB962C8B-B14F-4D97-AF65-F5344CB8AC3E}">
        <p14:creationId xmlns:p14="http://schemas.microsoft.com/office/powerpoint/2010/main" val="249375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Climbing an Infinite Ladder</a:t>
            </a:r>
            <a:endParaRPr lang="en-US" dirty="0"/>
          </a:p>
        </p:txBody>
      </p:sp>
      <p:pic>
        <p:nvPicPr>
          <p:cNvPr id="4" name="Content Placeholder 3" descr="0401.jpg"/>
          <p:cNvPicPr>
            <a:picLocks noGrp="1" noChangeAspect="1"/>
          </p:cNvPicPr>
          <p:nvPr>
            <p:ph sz="half" idx="1"/>
          </p:nvPr>
        </p:nvPicPr>
        <p:blipFill>
          <a:blip r:embed="rId2" cstate="print"/>
          <a:stretch>
            <a:fillRect/>
          </a:stretch>
        </p:blipFill>
        <p:spPr>
          <a:xfrm>
            <a:off x="1089919" y="1301960"/>
            <a:ext cx="2986321" cy="5351487"/>
          </a:xfrm>
        </p:spPr>
      </p:pic>
      <p:sp>
        <p:nvSpPr>
          <p:cNvPr id="3" name="Content Placeholder 2"/>
          <p:cNvSpPr>
            <a:spLocks noGrp="1"/>
          </p:cNvSpPr>
          <p:nvPr>
            <p:ph sz="half" idx="2"/>
          </p:nvPr>
        </p:nvSpPr>
        <p:spPr/>
        <p:txBody>
          <a:bodyPr>
            <a:normAutofit fontScale="92500" lnSpcReduction="20000"/>
          </a:bodyPr>
          <a:lstStyle/>
          <a:p>
            <a:pPr marL="0" indent="0">
              <a:buNone/>
            </a:pPr>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lv-LV" dirty="0" smtClean="0"/>
              <a:t>From</a:t>
            </a:r>
            <a:r>
              <a:rPr lang="en-US" dirty="0" smtClean="0"/>
              <a:t> </a:t>
            </a:r>
            <a:r>
              <a:rPr lang="en-US" dirty="0"/>
              <a:t>a particular rung of the </a:t>
            </a:r>
            <a:r>
              <a:rPr lang="en-US" dirty="0" smtClean="0"/>
              <a:t>ladder</a:t>
            </a:r>
            <a:r>
              <a:rPr lang="lv-LV" dirty="0" smtClean="0"/>
              <a:t> </a:t>
            </a:r>
            <a:r>
              <a:rPr lang="en-US" dirty="0" smtClean="0"/>
              <a:t>can </a:t>
            </a:r>
            <a:r>
              <a:rPr lang="en-US" dirty="0"/>
              <a:t>reach the next rung</a:t>
            </a:r>
            <a:r>
              <a:rPr lang="en-US" dirty="0" smtClean="0"/>
              <a:t>.</a:t>
            </a:r>
            <a:endParaRPr lang="en-US" dirty="0"/>
          </a:p>
          <a:p>
            <a:pPr marL="0" indent="0">
              <a:buNone/>
            </a:pPr>
            <a:r>
              <a:rPr lang="lv-LV" dirty="0" smtClean="0"/>
              <a:t>By </a:t>
            </a:r>
            <a:r>
              <a:rPr lang="en-US" dirty="0" smtClean="0"/>
              <a:t>(1</a:t>
            </a:r>
            <a:r>
              <a:rPr lang="en-US" dirty="0"/>
              <a:t>), we can reach the first rung. </a:t>
            </a:r>
            <a:r>
              <a:rPr lang="lv-LV" dirty="0" smtClean="0"/>
              <a:t/>
            </a:r>
            <a:br>
              <a:rPr lang="lv-LV" dirty="0" smtClean="0"/>
            </a:br>
            <a:r>
              <a:rPr lang="lv-LV" dirty="0" smtClean="0"/>
              <a:t>B</a:t>
            </a:r>
            <a:r>
              <a:rPr lang="en-US" dirty="0" smtClean="0"/>
              <a:t>y </a:t>
            </a:r>
            <a:r>
              <a:rPr lang="en-US" dirty="0"/>
              <a:t>applying (2), </a:t>
            </a:r>
            <a:r>
              <a:rPr lang="en-US" dirty="0" smtClean="0"/>
              <a:t>reach </a:t>
            </a:r>
            <a:r>
              <a:rPr lang="en-US" dirty="0"/>
              <a:t>the second rung. </a:t>
            </a:r>
            <a:r>
              <a:rPr lang="en-US" dirty="0" smtClean="0"/>
              <a:t>Apply </a:t>
            </a:r>
            <a:r>
              <a:rPr lang="en-US" dirty="0"/>
              <a:t>(2) again, </a:t>
            </a:r>
            <a:r>
              <a:rPr lang="lv-LV" dirty="0" smtClean="0"/>
              <a:t>reach </a:t>
            </a:r>
            <a:r>
              <a:rPr lang="en-US" dirty="0" smtClean="0"/>
              <a:t>the </a:t>
            </a:r>
            <a:r>
              <a:rPr lang="en-US" dirty="0"/>
              <a:t>third rung. And so on.  </a:t>
            </a:r>
            <a:r>
              <a:rPr lang="lv-LV" dirty="0" smtClean="0"/>
              <a:t>Therefore can r</a:t>
            </a:r>
            <a:r>
              <a:rPr lang="en-US" dirty="0" smtClean="0"/>
              <a:t>each </a:t>
            </a:r>
            <a:r>
              <a:rPr lang="en-US" dirty="0"/>
              <a:t>any particular rung, no matter how high up</a:t>
            </a:r>
            <a:r>
              <a:rPr lang="en-US" dirty="0" smtClean="0"/>
              <a:t>.</a:t>
            </a:r>
            <a:endParaRPr lang="lv-LV" dirty="0" smtClean="0"/>
          </a:p>
          <a:p>
            <a:r>
              <a:rPr lang="en-US" dirty="0"/>
              <a:t>This example motivates proof by mathematical induction</a:t>
            </a:r>
            <a:r>
              <a:rPr lang="en-US" dirty="0" smtClean="0"/>
              <a:t>.</a:t>
            </a:r>
            <a:endParaRPr lang="en-US" dirty="0"/>
          </a:p>
          <a:p>
            <a:pPr marL="342900" indent="-342900">
              <a:buFont typeface="+mj-lt"/>
              <a:buAutoNum type="arabicPeriod"/>
            </a:pPr>
            <a:endParaRPr lang="en-US" dirty="0"/>
          </a:p>
          <a:p>
            <a:endParaRPr lang="lv-LV" dirty="0"/>
          </a:p>
        </p:txBody>
      </p:sp>
    </p:spTree>
    <p:extLst>
      <p:ext uri="{BB962C8B-B14F-4D97-AF65-F5344CB8AC3E}">
        <p14:creationId xmlns:p14="http://schemas.microsoft.com/office/powerpoint/2010/main" val="3095949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Mathematical Induction </a:t>
            </a:r>
            <a:r>
              <a:rPr lang="lv-LV" dirty="0" smtClean="0"/>
              <a:t>– More Intuition</a:t>
            </a:r>
            <a:endParaRPr lang="en-US" dirty="0"/>
          </a:p>
        </p:txBody>
      </p:sp>
      <p:pic>
        <p:nvPicPr>
          <p:cNvPr id="4" name="Content Placeholder 3" descr="0403.jpg"/>
          <p:cNvPicPr>
            <a:picLocks noGrp="1" noChangeAspect="1"/>
          </p:cNvPicPr>
          <p:nvPr>
            <p:ph sz="half" idx="1"/>
          </p:nvPr>
        </p:nvPicPr>
        <p:blipFill>
          <a:blip r:embed="rId2" cstate="print"/>
          <a:stretch>
            <a:fillRect/>
          </a:stretch>
        </p:blipFill>
        <p:spPr>
          <a:xfrm>
            <a:off x="3790170" y="2971208"/>
            <a:ext cx="2148840" cy="2364971"/>
          </a:xfrm>
        </p:spPr>
      </p:pic>
      <p:sp>
        <p:nvSpPr>
          <p:cNvPr id="3" name="Content Placeholder 2"/>
          <p:cNvSpPr>
            <a:spLocks noGrp="1"/>
          </p:cNvSpPr>
          <p:nvPr>
            <p:ph sz="half" idx="2"/>
          </p:nvPr>
        </p:nvSpPr>
        <p:spPr>
          <a:xfrm>
            <a:off x="666796" y="1978025"/>
            <a:ext cx="3255209" cy="4351338"/>
          </a:xfrm>
        </p:spPr>
        <p:txBody>
          <a:bodyPr>
            <a:norm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endParaRPr lang="lv-LV" dirty="0" smtClean="0"/>
          </a:p>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a:p>
            <a:endParaRPr lang="en-US" dirty="0"/>
          </a:p>
        </p:txBody>
      </p:sp>
      <p:sp>
        <p:nvSpPr>
          <p:cNvPr id="10" name="Content Placeholder 2"/>
          <p:cNvSpPr txBox="1">
            <a:spLocks/>
          </p:cNvSpPr>
          <p:nvPr/>
        </p:nvSpPr>
        <p:spPr>
          <a:xfrm>
            <a:off x="6324600" y="1978025"/>
            <a:ext cx="5181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We know that the first domino is knocked down, i.e.,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a:t>
            </a:r>
          </a:p>
          <a:p>
            <a:r>
              <a:rPr lang="en-US" dirty="0" smtClean="0"/>
              <a:t>We also know that  if  whenever the </a:t>
            </a:r>
            <a:r>
              <a:rPr lang="en-US" i="1" dirty="0" smtClean="0"/>
              <a:t>k</a:t>
            </a:r>
            <a:r>
              <a:rPr lang="en-US" dirty="0" smtClean="0"/>
              <a:t>th domino is knocked over, it knocks over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domino, </a:t>
            </a:r>
            <a:r>
              <a:rPr lang="en-US" dirty="0" err="1" smtClean="0"/>
              <a:t>i.e</a:t>
            </a:r>
            <a:r>
              <a:rPr lang="en-US" dirty="0" smtClean="0"/>
              <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a:t>
            </a:r>
            <a:r>
              <a:rPr lang="en-US" dirty="0" smtClean="0">
                <a:sym typeface="Wingdings" pitchFamily="2" charset="2"/>
              </a:rPr>
              <a:t>.</a:t>
            </a:r>
            <a:endParaRPr lang="lv-LV" dirty="0" smtClean="0">
              <a:sym typeface="Wingdings" pitchFamily="2" charset="2"/>
            </a:endParaRPr>
          </a:p>
          <a:p>
            <a:r>
              <a:rPr lang="en-US" dirty="0" smtClean="0"/>
              <a:t>Hence, all dominos are knocked over.</a:t>
            </a:r>
          </a:p>
          <a:p>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endParaRPr lang="lv-LV" dirty="0"/>
          </a:p>
        </p:txBody>
      </p:sp>
    </p:spTree>
    <p:extLst>
      <p:ext uri="{BB962C8B-B14F-4D97-AF65-F5344CB8AC3E}">
        <p14:creationId xmlns:p14="http://schemas.microsoft.com/office/powerpoint/2010/main" val="2389558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a:bodyPr>
          <a:lstStyle/>
          <a:p>
            <a:pPr>
              <a:buNone/>
            </a:pPr>
            <a:r>
              <a:rPr lang="en-US" sz="2000" i="1" dirty="0" smtClean="0"/>
              <a:t>Principle of Mathematical Induction</a:t>
            </a:r>
            <a:r>
              <a:rPr lang="en-US" sz="2000" dirty="0" smtClean="0"/>
              <a:t>: To prove that </a:t>
            </a:r>
            <a:r>
              <a:rPr lang="en-US" sz="2000" i="1" dirty="0" smtClean="0"/>
              <a:t>P</a:t>
            </a:r>
            <a:r>
              <a:rPr lang="en-US" sz="2000" dirty="0" smtClean="0"/>
              <a:t>(</a:t>
            </a:r>
            <a:r>
              <a:rPr lang="en-US" sz="2000" i="1" dirty="0" smtClean="0"/>
              <a:t>n</a:t>
            </a:r>
            <a:r>
              <a:rPr lang="en-US" sz="2000" dirty="0" smtClean="0"/>
              <a:t>) is true for all positive</a:t>
            </a:r>
            <a:r>
              <a:rPr lang="lv-LV" sz="2000" dirty="0" smtClean="0"/>
              <a:t> </a:t>
            </a:r>
            <a:r>
              <a:rPr lang="en-US" sz="2000" dirty="0" smtClean="0"/>
              <a:t>integers </a:t>
            </a:r>
            <a:r>
              <a:rPr lang="en-US" sz="2000" i="1" dirty="0" smtClean="0"/>
              <a:t>n</a:t>
            </a:r>
            <a:r>
              <a:rPr lang="en-US" sz="2000" dirty="0" smtClean="0"/>
              <a:t>, we complete these steps:</a:t>
            </a:r>
            <a:endParaRPr lang="en-US" sz="2000" dirty="0"/>
          </a:p>
          <a:p>
            <a:pPr lvl="1"/>
            <a:r>
              <a:rPr lang="en-US" sz="2000" i="1" dirty="0" smtClean="0"/>
              <a:t>Basis Step</a:t>
            </a:r>
            <a:r>
              <a:rPr lang="en-US" sz="2000" dirty="0" smtClean="0"/>
              <a:t>: Show that </a:t>
            </a:r>
            <a:r>
              <a:rPr lang="en-US" sz="2000" i="1" dirty="0" smtClean="0"/>
              <a:t>P</a:t>
            </a:r>
            <a:r>
              <a:rPr lang="en-US" sz="2000" dirty="0" smtClean="0"/>
              <a:t>(</a:t>
            </a:r>
            <a:r>
              <a:rPr lang="en-US" sz="2000" dirty="0" smtClean="0">
                <a:latin typeface="Cambria Math" pitchFamily="18" charset="0"/>
                <a:ea typeface="Cambria Math" pitchFamily="18" charset="0"/>
              </a:rPr>
              <a:t>1</a:t>
            </a:r>
            <a:r>
              <a:rPr lang="en-US" sz="2000" dirty="0" smtClean="0"/>
              <a:t>) is true.</a:t>
            </a:r>
          </a:p>
          <a:p>
            <a:pPr lvl="1"/>
            <a:r>
              <a:rPr lang="en-US" sz="2000" i="1" dirty="0" smtClean="0"/>
              <a:t>Inductive Step</a:t>
            </a:r>
            <a:r>
              <a:rPr lang="en-US" sz="2000" dirty="0" smtClean="0"/>
              <a:t>: Show that </a:t>
            </a:r>
            <a:r>
              <a:rPr lang="en-US" sz="2000" i="1" dirty="0" smtClean="0"/>
              <a:t>P</a:t>
            </a:r>
            <a:r>
              <a:rPr lang="en-US" sz="2000" dirty="0" smtClean="0"/>
              <a:t>(</a:t>
            </a:r>
            <a:r>
              <a:rPr lang="en-US" sz="2000" i="1" dirty="0" smtClean="0"/>
              <a:t>k</a:t>
            </a:r>
            <a:r>
              <a:rPr lang="en-US" sz="2000" dirty="0" smtClean="0"/>
              <a:t>)</a:t>
            </a:r>
            <a:r>
              <a:rPr lang="en-US" sz="2000" i="1" dirty="0" smtClean="0"/>
              <a:t> </a:t>
            </a:r>
            <a:r>
              <a:rPr lang="en-US" sz="2000" i="1" dirty="0" smtClean="0">
                <a:latin typeface="Cambria Math"/>
                <a:ea typeface="Cambria Math"/>
                <a:sym typeface="Wingdings" pitchFamily="2" charset="2"/>
              </a:rPr>
              <a:t>→</a:t>
            </a:r>
            <a:r>
              <a:rPr lang="en-US" sz="2000" i="1" dirty="0" smtClean="0">
                <a:sym typeface="Wingdings" pitchFamily="2" charset="2"/>
              </a:rPr>
              <a:t> P</a:t>
            </a:r>
            <a:r>
              <a:rPr lang="en-US" sz="2000" dirty="0" smtClean="0">
                <a:sym typeface="Wingdings" pitchFamily="2" charset="2"/>
              </a:rPr>
              <a:t>(</a:t>
            </a:r>
            <a:r>
              <a:rPr lang="en-US" sz="2000" i="1" dirty="0" smtClean="0">
                <a:sym typeface="Wingdings" pitchFamily="2" charset="2"/>
              </a:rPr>
              <a:t>k + </a:t>
            </a:r>
            <a:r>
              <a:rPr lang="en-US" sz="2000" dirty="0" smtClean="0">
                <a:latin typeface="Cambria Math" pitchFamily="18" charset="0"/>
                <a:ea typeface="Cambria Math" pitchFamily="18" charset="0"/>
                <a:sym typeface="Wingdings" pitchFamily="2" charset="2"/>
              </a:rPr>
              <a:t>1</a:t>
            </a:r>
            <a:r>
              <a:rPr lang="en-US" sz="2000" dirty="0" smtClean="0">
                <a:sym typeface="Wingdings" pitchFamily="2" charset="2"/>
              </a:rPr>
              <a:t>) </a:t>
            </a:r>
            <a:r>
              <a:rPr lang="en-US" sz="2000" i="1" dirty="0" smtClean="0">
                <a:sym typeface="Wingdings" pitchFamily="2" charset="2"/>
              </a:rPr>
              <a:t> </a:t>
            </a:r>
            <a:r>
              <a:rPr lang="en-US" sz="2000" dirty="0" smtClean="0">
                <a:sym typeface="Wingdings" pitchFamily="2" charset="2"/>
              </a:rPr>
              <a:t>is true for all positive integers </a:t>
            </a:r>
            <a:r>
              <a:rPr lang="en-US" sz="2000" i="1" dirty="0" smtClean="0">
                <a:sym typeface="Wingdings" pitchFamily="2" charset="2"/>
              </a:rPr>
              <a:t>k</a:t>
            </a:r>
            <a:r>
              <a:rPr lang="en-US" sz="2000" dirty="0" smtClean="0">
                <a:sym typeface="Wingdings" pitchFamily="2" charset="2"/>
              </a:rPr>
              <a:t>.</a:t>
            </a:r>
          </a:p>
          <a:p>
            <a:pPr>
              <a:buNone/>
            </a:pPr>
            <a:r>
              <a:rPr lang="en-US" sz="2000" dirty="0" smtClean="0"/>
              <a:t>     To complete the inductive step, assuming the </a:t>
            </a:r>
            <a:r>
              <a:rPr lang="en-US" sz="2000" i="1" dirty="0" smtClean="0"/>
              <a:t>inductive hypothesis </a:t>
            </a:r>
            <a:r>
              <a:rPr lang="en-US" sz="2000" dirty="0" smtClean="0"/>
              <a:t>that </a:t>
            </a:r>
            <a:r>
              <a:rPr lang="en-US" sz="2000" i="1" dirty="0" smtClean="0"/>
              <a:t>P</a:t>
            </a:r>
            <a:r>
              <a:rPr lang="en-US" sz="2000" dirty="0" smtClean="0"/>
              <a:t>(</a:t>
            </a:r>
            <a:r>
              <a:rPr lang="en-US" sz="2000" i="1" dirty="0" smtClean="0"/>
              <a:t>k</a:t>
            </a:r>
            <a:r>
              <a:rPr lang="en-US" sz="2000" dirty="0" smtClean="0"/>
              <a:t>)</a:t>
            </a:r>
            <a:r>
              <a:rPr lang="en-US" sz="2000" i="1" dirty="0" smtClean="0"/>
              <a:t> </a:t>
            </a:r>
            <a:r>
              <a:rPr lang="en-US" sz="2000" dirty="0" smtClean="0"/>
              <a:t>holds for an arbitrary integer </a:t>
            </a:r>
            <a:r>
              <a:rPr lang="en-US" sz="2000" i="1" dirty="0" smtClean="0"/>
              <a:t>k</a:t>
            </a:r>
            <a:r>
              <a:rPr lang="en-US" sz="2000" dirty="0" smtClean="0"/>
              <a:t>, show that  must </a:t>
            </a:r>
            <a:r>
              <a:rPr lang="en-US" sz="2000" i="1" dirty="0" smtClean="0">
                <a:sym typeface="Wingdings" pitchFamily="2" charset="2"/>
              </a:rPr>
              <a:t>P</a:t>
            </a:r>
            <a:r>
              <a:rPr lang="en-US" sz="2000" dirty="0" smtClean="0">
                <a:sym typeface="Wingdings" pitchFamily="2" charset="2"/>
              </a:rPr>
              <a:t>(</a:t>
            </a:r>
            <a:r>
              <a:rPr lang="en-US" sz="2000" i="1" dirty="0" smtClean="0">
                <a:sym typeface="Wingdings" pitchFamily="2" charset="2"/>
              </a:rPr>
              <a:t>k + </a:t>
            </a:r>
            <a:r>
              <a:rPr lang="en-US" sz="2000" dirty="0" smtClean="0">
                <a:latin typeface="Cambria Math" pitchFamily="18" charset="0"/>
                <a:ea typeface="Cambria Math" pitchFamily="18" charset="0"/>
                <a:sym typeface="Wingdings" pitchFamily="2" charset="2"/>
              </a:rPr>
              <a:t>1</a:t>
            </a:r>
            <a:r>
              <a:rPr lang="en-US" sz="2000" dirty="0" smtClean="0">
                <a:sym typeface="Wingdings" pitchFamily="2" charset="2"/>
              </a:rPr>
              <a:t>)</a:t>
            </a:r>
            <a:r>
              <a:rPr lang="en-US" sz="2000" dirty="0" smtClean="0"/>
              <a:t> be true.</a:t>
            </a:r>
          </a:p>
          <a:p>
            <a:pPr>
              <a:buNone/>
            </a:pPr>
            <a:r>
              <a:rPr lang="en-US" sz="2000" b="1" dirty="0" smtClean="0"/>
              <a:t>     Climbing an Infinite Ladder Example</a:t>
            </a:r>
            <a:r>
              <a:rPr lang="en-US" sz="2000" dirty="0" smtClean="0"/>
              <a:t>:</a:t>
            </a:r>
          </a:p>
          <a:p>
            <a:pPr lvl="1"/>
            <a:r>
              <a:rPr lang="en-US" sz="2000" dirty="0" smtClean="0"/>
              <a:t>BASIS STEP: By (</a:t>
            </a:r>
            <a:r>
              <a:rPr lang="en-US" sz="2000" dirty="0" smtClean="0">
                <a:latin typeface="Cambria Math" pitchFamily="18" charset="0"/>
                <a:ea typeface="Cambria Math" pitchFamily="18" charset="0"/>
              </a:rPr>
              <a:t>1</a:t>
            </a:r>
            <a:r>
              <a:rPr lang="en-US" sz="2000" dirty="0" smtClean="0"/>
              <a:t>), we can reach rung </a:t>
            </a:r>
            <a:r>
              <a:rPr lang="en-US" sz="2000" dirty="0" smtClean="0">
                <a:latin typeface="Cambria Math" pitchFamily="18" charset="0"/>
                <a:ea typeface="Cambria Math" pitchFamily="18" charset="0"/>
              </a:rPr>
              <a:t>1</a:t>
            </a:r>
            <a:r>
              <a:rPr lang="en-US" sz="2000" dirty="0" smtClean="0"/>
              <a:t>.</a:t>
            </a:r>
          </a:p>
          <a:p>
            <a:pPr lvl="1"/>
            <a:r>
              <a:rPr lang="en-US" sz="2000" dirty="0" smtClean="0"/>
              <a:t>INDUCTIVE STEP: Assume the inductive hypothesis that we can reach rung </a:t>
            </a:r>
            <a:r>
              <a:rPr lang="en-US" sz="2000" i="1" dirty="0" smtClean="0"/>
              <a:t>k</a:t>
            </a:r>
            <a:r>
              <a:rPr lang="en-US" sz="2000" dirty="0" smtClean="0"/>
              <a:t>. Then by (</a:t>
            </a:r>
            <a:r>
              <a:rPr lang="en-US" sz="2000" dirty="0" smtClean="0">
                <a:latin typeface="Cambria Math" pitchFamily="18" charset="0"/>
                <a:ea typeface="Cambria Math" pitchFamily="18" charset="0"/>
              </a:rPr>
              <a:t>2</a:t>
            </a:r>
            <a:r>
              <a:rPr lang="en-US" sz="2000" dirty="0" smtClean="0"/>
              <a:t>), we can reach rung </a:t>
            </a:r>
            <a:r>
              <a:rPr lang="en-US" sz="2000" i="1" dirty="0" smtClean="0"/>
              <a:t>k </a:t>
            </a:r>
            <a:r>
              <a:rPr lang="en-US" sz="2000" dirty="0" smtClean="0"/>
              <a:t>+ </a:t>
            </a:r>
            <a:r>
              <a:rPr lang="en-US" sz="2000" dirty="0" smtClean="0">
                <a:latin typeface="Cambria Math" pitchFamily="18" charset="0"/>
                <a:ea typeface="Cambria Math" pitchFamily="18" charset="0"/>
              </a:rPr>
              <a:t>1</a:t>
            </a:r>
            <a:r>
              <a:rPr lang="en-US" sz="2000" dirty="0" smtClean="0"/>
              <a:t>.</a:t>
            </a:r>
          </a:p>
          <a:p>
            <a:pPr>
              <a:buNone/>
            </a:pPr>
            <a:r>
              <a:rPr lang="en-US" sz="2000" dirty="0" smtClean="0"/>
              <a:t>     Hence, </a:t>
            </a:r>
            <a:r>
              <a:rPr lang="en-US" sz="2000" i="1" dirty="0" smtClean="0"/>
              <a:t>P</a:t>
            </a:r>
            <a:r>
              <a:rPr lang="en-US" sz="2000" dirty="0" smtClean="0"/>
              <a:t>(</a:t>
            </a:r>
            <a:r>
              <a:rPr lang="en-US" sz="2000" i="1" dirty="0" smtClean="0"/>
              <a:t>k</a:t>
            </a:r>
            <a:r>
              <a:rPr lang="en-US" sz="2000" dirty="0" smtClean="0"/>
              <a:t>)</a:t>
            </a:r>
            <a:r>
              <a:rPr lang="en-US" sz="2000" i="1" dirty="0" smtClean="0"/>
              <a:t> </a:t>
            </a:r>
            <a:r>
              <a:rPr lang="en-US" sz="2000" i="1" dirty="0" smtClean="0">
                <a:latin typeface="Cambria Math"/>
                <a:ea typeface="Cambria Math"/>
                <a:sym typeface="Wingdings" pitchFamily="2" charset="2"/>
              </a:rPr>
              <a:t>→</a:t>
            </a:r>
            <a:r>
              <a:rPr lang="en-US" sz="2000" i="1" dirty="0" smtClean="0">
                <a:sym typeface="Wingdings" pitchFamily="2" charset="2"/>
              </a:rPr>
              <a:t> P</a:t>
            </a:r>
            <a:r>
              <a:rPr lang="en-US" sz="2000" dirty="0" smtClean="0">
                <a:sym typeface="Wingdings" pitchFamily="2" charset="2"/>
              </a:rPr>
              <a:t>(</a:t>
            </a:r>
            <a:r>
              <a:rPr lang="en-US" sz="2000" i="1" dirty="0" smtClean="0">
                <a:sym typeface="Wingdings" pitchFamily="2" charset="2"/>
              </a:rPr>
              <a:t>k + </a:t>
            </a:r>
            <a:r>
              <a:rPr lang="en-US" sz="2000" dirty="0" smtClean="0">
                <a:latin typeface="Cambria Math" pitchFamily="18" charset="0"/>
                <a:ea typeface="Cambria Math" pitchFamily="18" charset="0"/>
                <a:sym typeface="Wingdings" pitchFamily="2" charset="2"/>
              </a:rPr>
              <a:t>1</a:t>
            </a:r>
            <a:r>
              <a:rPr lang="en-US" sz="2000" dirty="0" smtClean="0">
                <a:sym typeface="Wingdings" pitchFamily="2" charset="2"/>
              </a:rPr>
              <a:t>) is true for all positive integers </a:t>
            </a:r>
            <a:r>
              <a:rPr lang="en-US" sz="2000" i="1" dirty="0" smtClean="0">
                <a:sym typeface="Wingdings" pitchFamily="2" charset="2"/>
              </a:rPr>
              <a:t>k. </a:t>
            </a:r>
            <a:r>
              <a:rPr lang="en-US" sz="2000" dirty="0" smtClean="0">
                <a:sym typeface="Wingdings" pitchFamily="2" charset="2"/>
              </a:rPr>
              <a:t>We can reach every rung on the ladder.</a:t>
            </a:r>
            <a:endParaRPr lang="en-US" sz="2000" dirty="0"/>
          </a:p>
        </p:txBody>
      </p:sp>
      <p:sp>
        <p:nvSpPr>
          <p:cNvPr id="4" name="Isosceles Triangle 3"/>
          <p:cNvSpPr/>
          <p:nvPr/>
        </p:nvSpPr>
        <p:spPr>
          <a:xfrm rot="5400000" flipV="1">
            <a:off x="9906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813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How to Use </a:t>
            </a:r>
            <a:r>
              <a:rPr lang="en-US" dirty="0"/>
              <a:t>Mathematical  Induction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900" dirty="0"/>
                  <a:t>Mathematical induction can be expressed  as the rule of inference</a:t>
                </a:r>
              </a:p>
              <a:p>
                <a:pPr>
                  <a:buNone/>
                </a:pPr>
                <a:r>
                  <a:rPr lang="en-US" dirty="0" smtClean="0"/>
                  <a:t>     </a:t>
                </a:r>
              </a:p>
              <a:p>
                <a:pPr>
                  <a:buNone/>
                </a:pPr>
                <a:r>
                  <a:rPr lang="en-US" dirty="0" smtClean="0"/>
                  <a:t>    </a:t>
                </a:r>
                <a:r>
                  <a:rPr lang="en-US" sz="2900" dirty="0"/>
                  <a:t>where the domain is the set of positive integers</a:t>
                </a:r>
                <a:r>
                  <a:rPr lang="en-US" dirty="0" smtClean="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14:m>
                  <m:oMath xmlns:m="http://schemas.openxmlformats.org/officeDocument/2006/math">
                    <m:r>
                      <a:rPr lang="en-US" sz="2900" i="1" dirty="0" smtClean="0">
                        <a:latin typeface="Cambria Math" panose="02040503050406030204" pitchFamily="18" charset="0"/>
                        <a:sym typeface="Wingdings" pitchFamily="2" charset="2"/>
                      </a:rPr>
                      <m:t>𝑃</m:t>
                    </m:r>
                    <m:r>
                      <a:rPr lang="en-US" sz="2900" i="1" dirty="0" smtClean="0">
                        <a:latin typeface="Cambria Math" panose="02040503050406030204" pitchFamily="18" charset="0"/>
                        <a:sym typeface="Wingdings" pitchFamily="2" charset="2"/>
                      </a:rPr>
                      <m:t>(</m:t>
                    </m:r>
                    <m:r>
                      <a:rPr lang="en-US" sz="2900" i="1" dirty="0" smtClean="0">
                        <a:latin typeface="Cambria Math" panose="02040503050406030204" pitchFamily="18" charset="0"/>
                        <a:sym typeface="Wingdings" pitchFamily="2" charset="2"/>
                      </a:rPr>
                      <m:t>𝑘</m:t>
                    </m:r>
                    <m:r>
                      <a:rPr lang="en-US" sz="2900" i="1" dirty="0" smtClean="0">
                        <a:latin typeface="Cambria Math" panose="02040503050406030204" pitchFamily="18" charset="0"/>
                        <a:sym typeface="Wingdings" pitchFamily="2" charset="2"/>
                      </a:rPr>
                      <m:t>+1)</m:t>
                    </m:r>
                  </m:oMath>
                </a14:m>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01" t="-2521" r="-1623"/>
                </a:stretch>
              </a:blipFill>
            </p:spPr>
            <p:txBody>
              <a:bodyPr/>
              <a:lstStyle/>
              <a:p>
                <a:r>
                  <a:rPr lang="lv-LV">
                    <a:noFill/>
                  </a:rPr>
                  <a:t> </a:t>
                </a:r>
              </a:p>
            </p:txBody>
          </p:sp>
        </mc:Fallback>
      </mc:AlternateContent>
      <p:sp>
        <p:nvSpPr>
          <p:cNvPr id="5" name="TextBox 4"/>
          <p:cNvSpPr txBox="1"/>
          <p:nvPr/>
        </p:nvSpPr>
        <p:spPr>
          <a:xfrm>
            <a:off x="2476500" y="2326395"/>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extLst>
      <p:ext uri="{BB962C8B-B14F-4D97-AF65-F5344CB8AC3E}">
        <p14:creationId xmlns:p14="http://schemas.microsoft.com/office/powerpoint/2010/main" val="230876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Validity of Mathematical Induction</a:t>
            </a:r>
          </a:p>
        </p:txBody>
      </p:sp>
      <p:sp>
        <p:nvSpPr>
          <p:cNvPr id="3" name="Content Placeholder 2"/>
          <p:cNvSpPr>
            <a:spLocks noGrp="1"/>
          </p:cNvSpPr>
          <p:nvPr>
            <p:ph idx="1"/>
          </p:nvPr>
        </p:nvSpPr>
        <p:spPr/>
        <p:txBody>
          <a:bodyPr>
            <a:normAutofit fontScale="85000" lnSpcReduction="20000"/>
          </a:bodyPr>
          <a:lstStyle/>
          <a:p>
            <a:r>
              <a:rPr lang="en-US" sz="2900" dirty="0">
                <a:ea typeface="Cambria Math" pitchFamily="18" charset="0"/>
                <a:sym typeface="Wingdings" pitchFamily="2" charset="2"/>
              </a:rPr>
              <a:t>Mathematical induction is valid because of the </a:t>
            </a:r>
            <a:r>
              <a:rPr lang="en-US" sz="2900" dirty="0" smtClean="0">
                <a:ea typeface="Cambria Math" pitchFamily="18" charset="0"/>
                <a:sym typeface="Wingdings" pitchFamily="2" charset="2"/>
              </a:rPr>
              <a:t>well-ordering </a:t>
            </a:r>
            <a:r>
              <a:rPr lang="en-US" sz="2900" dirty="0">
                <a:ea typeface="Cambria Math" pitchFamily="18" charset="0"/>
                <a:sym typeface="Wingdings" pitchFamily="2" charset="2"/>
              </a:rPr>
              <a:t>property, which states that </a:t>
            </a:r>
            <a:r>
              <a:rPr lang="en-US" sz="2900" dirty="0">
                <a:solidFill>
                  <a:srgbClr val="0000FF"/>
                </a:solidFill>
                <a:ea typeface="Cambria Math" pitchFamily="18" charset="0"/>
                <a:sym typeface="Wingdings" pitchFamily="2" charset="2"/>
              </a:rPr>
              <a:t>every nonempty subset of the set of positive integers has a least element</a:t>
            </a:r>
            <a:r>
              <a:rPr lang="en-US" sz="2900" dirty="0">
                <a:ea typeface="Cambria Math" pitchFamily="18" charset="0"/>
                <a:sym typeface="Wingdings" pitchFamily="2" charset="2"/>
              </a:rPr>
              <a: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a:t>
            </a:r>
            <a:r>
              <a:rPr lang="en-US" sz="2900" i="1" dirty="0" smtClean="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r>
              <a:rPr lang="en-US" sz="2900" i="1" dirty="0">
                <a:ea typeface="Cambria Math"/>
                <a:sym typeface="Wingdings" pitchFamily="2" charset="2"/>
              </a:rPr>
              <a:t>m</a:t>
            </a:r>
            <a:r>
              <a:rPr lang="en-US" sz="2900" dirty="0">
                <a:ea typeface="Cambria Math"/>
                <a:sym typeface="Wingdings" pitchFamily="2" charset="2"/>
              </a:rPr>
              <a:t>.</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Tree>
    <p:extLst>
      <p:ext uri="{BB962C8B-B14F-4D97-AF65-F5344CB8AC3E}">
        <p14:creationId xmlns:p14="http://schemas.microsoft.com/office/powerpoint/2010/main" val="345931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Proving a Summation Formula by Mathematical Induction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Assume true for </a:t>
            </a:r>
            <a:r>
              <a:rPr lang="en-US" i="1" dirty="0" smtClean="0"/>
              <a:t>P</a:t>
            </a:r>
            <a:r>
              <a:rPr lang="en-US" dirty="0" smtClean="0"/>
              <a:t>(</a:t>
            </a:r>
            <a:r>
              <a:rPr lang="en-US" i="1" dirty="0" smtClean="0"/>
              <a:t>k</a:t>
            </a:r>
            <a:r>
              <a:rPr lang="en-US" dirty="0" smtClean="0"/>
              <a:t>).</a:t>
            </a:r>
          </a:p>
          <a:p>
            <a:pPr>
              <a:buNone/>
            </a:pPr>
            <a:r>
              <a:rPr lang="en-US" dirty="0" smtClean="0"/>
              <a:t>                     The inductive hypothesis is</a:t>
            </a:r>
          </a:p>
          <a:p>
            <a:pPr>
              <a:buNone/>
            </a:pPr>
            <a:r>
              <a:rPr lang="en-US" dirty="0" smtClean="0"/>
              <a:t>        Under this assumption,   </a:t>
            </a:r>
            <a:endParaRPr lang="en-US" dirty="0"/>
          </a:p>
        </p:txBody>
      </p:sp>
      <p:pic>
        <p:nvPicPr>
          <p:cNvPr id="5" name="Picture 4" descr="addin_tmp.png"/>
          <p:cNvPicPr>
            <a:picLocks noChangeAspect="1"/>
          </p:cNvPicPr>
          <p:nvPr>
            <p:custDataLst>
              <p:tags r:id="rId1"/>
            </p:custDataLst>
          </p:nvPr>
        </p:nvPicPr>
        <p:blipFill>
          <a:blip r:embed="rId7" cstate="print"/>
          <a:stretch>
            <a:fillRect/>
          </a:stretch>
        </p:blipFill>
        <p:spPr>
          <a:xfrm>
            <a:off x="5791200" y="1905001"/>
            <a:ext cx="1657350" cy="695325"/>
          </a:xfrm>
          <a:prstGeom prst="rect">
            <a:avLst/>
          </a:prstGeom>
        </p:spPr>
      </p:pic>
      <p:pic>
        <p:nvPicPr>
          <p:cNvPr id="6" name="Picture 5" descr="addin_tmp.png"/>
          <p:cNvPicPr>
            <a:picLocks noChangeAspect="1"/>
          </p:cNvPicPr>
          <p:nvPr>
            <p:custDataLst>
              <p:tags r:id="rId2"/>
            </p:custDataLst>
          </p:nvPr>
        </p:nvPicPr>
        <p:blipFill>
          <a:blip r:embed="rId8" cstate="print"/>
          <a:stretch>
            <a:fillRect/>
          </a:stretch>
        </p:blipFill>
        <p:spPr>
          <a:xfrm>
            <a:off x="8001001" y="3733801"/>
            <a:ext cx="1632585" cy="741045"/>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5791201" y="5410200"/>
            <a:ext cx="2406015" cy="537210"/>
          </a:xfrm>
          <a:prstGeom prst="rect">
            <a:avLst/>
          </a:prstGeom>
        </p:spPr>
      </p:pic>
      <p:pic>
        <p:nvPicPr>
          <p:cNvPr id="12" name="Picture 11" descr="addin_tmp.png"/>
          <p:cNvPicPr>
            <a:picLocks noChangeAspect="1"/>
          </p:cNvPicPr>
          <p:nvPr>
            <p:custDataLst>
              <p:tags r:id="rId4"/>
            </p:custDataLst>
          </p:nvPr>
        </p:nvPicPr>
        <p:blipFill>
          <a:blip r:embed="rId10" cstate="print"/>
          <a:stretch>
            <a:fillRect/>
          </a:stretch>
        </p:blipFill>
        <p:spPr>
          <a:xfrm>
            <a:off x="5867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11" cstate="print"/>
          <a:stretch>
            <a:fillRect/>
          </a:stretch>
        </p:blipFill>
        <p:spPr>
          <a:xfrm>
            <a:off x="2971800" y="4800600"/>
            <a:ext cx="5044440" cy="537210"/>
          </a:xfrm>
          <a:prstGeom prst="rect">
            <a:avLst/>
          </a:prstGeom>
        </p:spPr>
      </p:pic>
      <p:sp>
        <p:nvSpPr>
          <p:cNvPr id="9" name="Isosceles Triangle 8"/>
          <p:cNvSpPr/>
          <p:nvPr/>
        </p:nvSpPr>
        <p:spPr>
          <a:xfrm rot="5400000" flipV="1">
            <a:off x="9906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29600" y="1905001"/>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
        <p:nvSpPr>
          <p:cNvPr id="4" name="TextBox 3"/>
          <p:cNvSpPr txBox="1"/>
          <p:nvPr/>
        </p:nvSpPr>
        <p:spPr>
          <a:xfrm>
            <a:off x="6040915" y="2067997"/>
            <a:ext cx="237566" cy="369332"/>
          </a:xfrm>
          <a:prstGeom prst="rect">
            <a:avLst/>
          </a:prstGeom>
          <a:noFill/>
        </p:spPr>
        <p:txBody>
          <a:bodyPr wrap="none" rtlCol="0">
            <a:spAutoFit/>
          </a:bodyPr>
          <a:lstStyle/>
          <a:p>
            <a:r>
              <a:rPr lang="en-US" i="1" dirty="0" err="1" smtClean="0"/>
              <a:t>i</a:t>
            </a:r>
            <a:endParaRPr lang="lv-LV" i="1" dirty="0"/>
          </a:p>
        </p:txBody>
      </p:sp>
      <p:sp>
        <p:nvSpPr>
          <p:cNvPr id="14" name="TextBox 13"/>
          <p:cNvSpPr txBox="1"/>
          <p:nvPr/>
        </p:nvSpPr>
        <p:spPr>
          <a:xfrm>
            <a:off x="8242452" y="3883944"/>
            <a:ext cx="237566" cy="369332"/>
          </a:xfrm>
          <a:prstGeom prst="rect">
            <a:avLst/>
          </a:prstGeom>
          <a:noFill/>
        </p:spPr>
        <p:txBody>
          <a:bodyPr wrap="none" rtlCol="0">
            <a:spAutoFit/>
          </a:bodyPr>
          <a:lstStyle/>
          <a:p>
            <a:r>
              <a:rPr lang="en-US" i="1" dirty="0" err="1" smtClean="0"/>
              <a:t>i</a:t>
            </a:r>
            <a:endParaRPr lang="lv-LV" i="1" dirty="0"/>
          </a:p>
        </p:txBody>
      </p:sp>
    </p:spTree>
    <p:extLst>
      <p:ext uri="{BB962C8B-B14F-4D97-AF65-F5344CB8AC3E}">
        <p14:creationId xmlns:p14="http://schemas.microsoft.com/office/powerpoint/2010/main" val="219472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Proving a Summation Formula – 1 </a:t>
            </a:r>
            <a:endParaRPr lang="en-US" dirty="0"/>
          </a:p>
        </p:txBody>
      </p:sp>
      <p:sp>
        <p:nvSpPr>
          <p:cNvPr id="4" name="Content Placeholder 3"/>
          <p:cNvSpPr>
            <a:spLocks noGrp="1"/>
          </p:cNvSpPr>
          <p:nvPr>
            <p:ph sz="half" idx="2"/>
          </p:nvPr>
        </p:nvSpPr>
        <p:spPr/>
        <p:txBody>
          <a:bodyPr>
            <a:normAutofit fontScale="92500"/>
          </a:bodyPr>
          <a:lstStyle/>
          <a:p>
            <a:pPr>
              <a:buNone/>
            </a:pPr>
            <a:r>
              <a:rPr lang="en-US" sz="2400" b="1" dirty="0"/>
              <a:t>Example</a:t>
            </a:r>
            <a:r>
              <a:rPr lang="en-US" sz="2400" dirty="0"/>
              <a:t>: Conjecture and prove correct a formula for the sum of the first </a:t>
            </a:r>
            <a:r>
              <a:rPr lang="en-US" sz="2400" i="1" dirty="0"/>
              <a:t>n</a:t>
            </a:r>
            <a:r>
              <a:rPr lang="en-US" sz="2400" dirty="0"/>
              <a:t> positive odd integers. Then prove your conjecture.</a:t>
            </a:r>
          </a:p>
          <a:p>
            <a:pPr>
              <a:buNone/>
            </a:pPr>
            <a:r>
              <a:rPr lang="en-US" sz="2400" b="1" dirty="0"/>
              <a:t>Solution</a:t>
            </a:r>
            <a:r>
              <a:rPr lang="en-US" sz="2400" dirty="0"/>
              <a:t>: We have:   </a:t>
            </a:r>
            <a:r>
              <a:rPr lang="en-US" sz="2400" dirty="0">
                <a:latin typeface="Cambria Math" pitchFamily="18" charset="0"/>
                <a:ea typeface="Cambria Math" pitchFamily="18" charset="0"/>
              </a:rPr>
              <a:t>1= 1, 1 + 3 = 4, 1 + 3 + 5 = 9,  1 + 3 + 5 + 7 = 16, 1 + 3 + 5 + 7 + 9 = 25.</a:t>
            </a:r>
            <a:endParaRPr lang="ru-RU" sz="2400" dirty="0">
              <a:latin typeface="Cambria Math" pitchFamily="18" charset="0"/>
              <a:ea typeface="Cambria Math" pitchFamily="18" charset="0"/>
            </a:endParaRPr>
          </a:p>
          <a:p>
            <a:pPr>
              <a:buNone/>
            </a:pPr>
            <a:r>
              <a:rPr lang="en-US" sz="2400" dirty="0">
                <a:ea typeface="Cambria Math" pitchFamily="18" charset="0"/>
              </a:rPr>
              <a:t>We can conjecture that the sum of the first </a:t>
            </a:r>
            <a:r>
              <a:rPr lang="en-US" sz="2400" i="1" dirty="0">
                <a:ea typeface="Cambria Math" pitchFamily="18" charset="0"/>
              </a:rPr>
              <a:t>n </a:t>
            </a:r>
            <a:r>
              <a:rPr lang="en-US" sz="2400" dirty="0">
                <a:ea typeface="Cambria Math" pitchFamily="18" charset="0"/>
              </a:rPr>
              <a:t>positive odd integers is </a:t>
            </a:r>
            <a:r>
              <a:rPr lang="en-US" sz="2400" i="1" dirty="0">
                <a:ea typeface="Cambria Math" pitchFamily="18" charset="0"/>
              </a:rPr>
              <a:t>n</a:t>
            </a:r>
            <a:r>
              <a:rPr lang="en-US" sz="2400" baseline="30000" dirty="0">
                <a:latin typeface="Cambria Math" pitchFamily="18" charset="0"/>
                <a:ea typeface="Cambria Math" pitchFamily="18" charset="0"/>
              </a:rPr>
              <a:t>2</a:t>
            </a:r>
            <a:r>
              <a:rPr lang="en-US" sz="2400" dirty="0">
                <a:ea typeface="Cambria Math" pitchFamily="18" charset="0"/>
              </a:rPr>
              <a:t>, </a:t>
            </a:r>
            <a:endParaRPr lang="ru-RU" sz="2400" dirty="0">
              <a:ea typeface="Cambria Math" pitchFamily="18" charset="0"/>
            </a:endParaRPr>
          </a:p>
          <a:p>
            <a:pPr lvl="1"/>
            <a:r>
              <a:rPr lang="en-US" dirty="0">
                <a:latin typeface="Cambria Math" pitchFamily="18" charset="0"/>
                <a:ea typeface="Cambria Math" pitchFamily="18" charset="0"/>
              </a:rPr>
              <a:t>1 + 3 + 5 + </a:t>
            </a:r>
            <a:r>
              <a:rPr lang="en-US" dirty="0">
                <a:latin typeface="Cambria Math"/>
                <a:ea typeface="Cambria Math"/>
              </a:rPr>
              <a:t>∙∙∙</a:t>
            </a:r>
            <a:r>
              <a:rPr lang="en-US" dirty="0">
                <a:latin typeface="Cambria Math" pitchFamily="18" charset="0"/>
                <a:ea typeface="Cambria Math" pitchFamily="18" charset="0"/>
              </a:rPr>
              <a:t>+ (2</a:t>
            </a:r>
            <a:r>
              <a:rPr lang="en-US" i="1" dirty="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1</a:t>
            </a:r>
            <a:r>
              <a:rPr lang="en-US">
                <a:latin typeface="Cambria Math" pitchFamily="18" charset="0"/>
                <a:ea typeface="Cambria Math" pitchFamily="18" charset="0"/>
              </a:rPr>
              <a:t>) </a:t>
            </a:r>
            <a:r>
              <a:rPr lang="en-US" smtClean="0">
                <a:latin typeface="Cambria Math" pitchFamily="18" charset="0"/>
                <a:ea typeface="Cambria Math" pitchFamily="18" charset="0"/>
              </a:rPr>
              <a:t>=</a:t>
            </a:r>
            <a:r>
              <a:rPr lang="en-US" i="1" dirty="0">
                <a:ea typeface="Cambria Math" pitchFamily="18" charset="0"/>
              </a:rPr>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  </a:t>
            </a: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endParaRPr lang="lv-LV" dirty="0"/>
          </a:p>
        </p:txBody>
      </p:sp>
      <p:pic>
        <p:nvPicPr>
          <p:cNvPr id="5" name="Picture 4"/>
          <p:cNvPicPr>
            <a:picLocks noChangeAspect="1"/>
          </p:cNvPicPr>
          <p:nvPr/>
        </p:nvPicPr>
        <p:blipFill>
          <a:blip r:embed="rId2"/>
          <a:stretch>
            <a:fillRect/>
          </a:stretch>
        </p:blipFill>
        <p:spPr>
          <a:xfrm>
            <a:off x="1378026" y="2095558"/>
            <a:ext cx="4010025" cy="4257675"/>
          </a:xfrm>
          <a:prstGeom prst="rect">
            <a:avLst/>
          </a:prstGeom>
        </p:spPr>
      </p:pic>
    </p:spTree>
    <p:extLst>
      <p:ext uri="{BB962C8B-B14F-4D97-AF65-F5344CB8AC3E}">
        <p14:creationId xmlns:p14="http://schemas.microsoft.com/office/powerpoint/2010/main" val="25145898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TotalTime>
  <Words>2295</Words>
  <Application>Microsoft Office PowerPoint</Application>
  <PresentationFormat>Widescreen</PresentationFormat>
  <Paragraphs>150</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Mathematical Induction</vt:lpstr>
      <vt:lpstr>Section Summary</vt:lpstr>
      <vt:lpstr>Climbing an Infinite Ladder</vt:lpstr>
      <vt:lpstr>Mathematical Induction – More Intuition</vt:lpstr>
      <vt:lpstr>Principle of Mathematical Induction</vt:lpstr>
      <vt:lpstr>How to Use Mathematical  Induction</vt:lpstr>
      <vt:lpstr>Validity of Mathematical Induction</vt:lpstr>
      <vt:lpstr>Proving a Summation Formula by Mathematical Induction</vt:lpstr>
      <vt:lpstr>Proving a Summation Formula – 1 </vt:lpstr>
      <vt:lpstr>Proving a Summation Formula – 2 </vt:lpstr>
      <vt:lpstr>Proving Inequalities</vt:lpstr>
      <vt:lpstr>Proving Inequalities</vt:lpstr>
      <vt:lpstr>Induction Schemes</vt:lpstr>
      <vt:lpstr>Proving Divisibility Results</vt:lpstr>
      <vt:lpstr>Counting Subsets of a Finite Set – 1 </vt:lpstr>
      <vt:lpstr>Counting Subsets of a Finite Set – 2 </vt:lpstr>
      <vt:lpstr>Tiling Checkerboards – 1 </vt:lpstr>
      <vt:lpstr>Tiling Checkerboards – 2 </vt:lpstr>
      <vt:lpstr>An Incorrect “Proof” by Induction – 1 </vt:lpstr>
      <vt:lpstr>An Incorrect “Proof” by Induction – 2 </vt:lpstr>
      <vt:lpstr>Guidelines: Mathematical Induction Proofs</vt:lpstr>
      <vt:lpstr>Quiz7A: Well-Ordering and Induction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97</cp:revision>
  <dcterms:created xsi:type="dcterms:W3CDTF">2021-01-03T18:25:44Z</dcterms:created>
  <dcterms:modified xsi:type="dcterms:W3CDTF">2021-02-15T07:49:53Z</dcterms:modified>
</cp:coreProperties>
</file>