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982" r:id="rId2"/>
    <p:sldId id="983" r:id="rId3"/>
    <p:sldId id="984" r:id="rId4"/>
    <p:sldId id="985" r:id="rId5"/>
    <p:sldId id="986" r:id="rId6"/>
    <p:sldId id="987" r:id="rId7"/>
    <p:sldId id="988" r:id="rId8"/>
    <p:sldId id="989" r:id="rId9"/>
    <p:sldId id="990" r:id="rId10"/>
    <p:sldId id="991" r:id="rId11"/>
    <p:sldId id="992" r:id="rId12"/>
    <p:sldId id="993" r:id="rId13"/>
    <p:sldId id="994" r:id="rId14"/>
    <p:sldId id="995" r:id="rId15"/>
    <p:sldId id="996" r:id="rId16"/>
    <p:sldId id="997" r:id="rId17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5.4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6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Merge Sort </a:t>
            </a:r>
            <a:r>
              <a:rPr lang="en-US" dirty="0" smtClean="0"/>
              <a:t>works by iteratively splitting a list (with an even number of elements) into two </a:t>
            </a:r>
            <a:r>
              <a:rPr lang="en-US" dirty="0" err="1" smtClean="0"/>
              <a:t>sublists</a:t>
            </a:r>
            <a:r>
              <a:rPr lang="en-US" dirty="0" smtClean="0"/>
              <a:t> of equal length until each </a:t>
            </a:r>
            <a:r>
              <a:rPr lang="en-US" dirty="0" err="1" smtClean="0"/>
              <a:t>sublist</a:t>
            </a:r>
            <a:r>
              <a:rPr lang="en-US" dirty="0" smtClean="0"/>
              <a:t> has one element.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sublist</a:t>
            </a:r>
            <a:r>
              <a:rPr lang="en-US" dirty="0" smtClean="0"/>
              <a:t> is represented by a balanced binary tree.</a:t>
            </a:r>
          </a:p>
          <a:p>
            <a:r>
              <a:rPr lang="en-US" dirty="0" smtClean="0"/>
              <a:t>At each step a pair of </a:t>
            </a:r>
            <a:r>
              <a:rPr lang="en-US" dirty="0" err="1" smtClean="0"/>
              <a:t>sublists</a:t>
            </a:r>
            <a:r>
              <a:rPr lang="en-US" dirty="0" smtClean="0"/>
              <a:t> is successively merged into a list with the elements in increasing order. The process ends when all the </a:t>
            </a:r>
            <a:r>
              <a:rPr lang="en-US" dirty="0" err="1" smtClean="0"/>
              <a:t>sublists</a:t>
            </a:r>
            <a:r>
              <a:rPr lang="en-US" dirty="0" smtClean="0"/>
              <a:t> have been merged.</a:t>
            </a:r>
          </a:p>
          <a:p>
            <a:r>
              <a:rPr lang="en-US" dirty="0" smtClean="0"/>
              <a:t>The succession of merged lists is represented by a binary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merge sort to </a:t>
            </a:r>
            <a:r>
              <a:rPr lang="en-US" dirty="0" smtClean="0"/>
              <a:t>put</a:t>
            </a:r>
            <a:r>
              <a:rPr lang="lv-LV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list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8,2,4,6,9,7,10, 1, 5, 3</a:t>
            </a:r>
          </a:p>
          <a:p>
            <a:pPr>
              <a:buNone/>
            </a:pPr>
            <a:r>
              <a:rPr lang="en-US" dirty="0" smtClean="0"/>
              <a:t>into </a:t>
            </a:r>
            <a:r>
              <a:rPr lang="en-US" dirty="0" smtClean="0"/>
              <a:t>increasing order.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04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4844" y="1277957"/>
            <a:ext cx="4764740" cy="51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Merge </a:t>
            </a:r>
            <a:r>
              <a:rPr lang="en-US" sz="4000" dirty="0" smtClean="0"/>
              <a:t>Sort</a:t>
            </a:r>
            <a:r>
              <a:rPr lang="lv-LV" sz="4000" dirty="0" smtClean="0"/>
              <a:t> – 1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Construct a recursive merge sort algorithm. 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Begin with the list of </a:t>
            </a:r>
            <a:r>
              <a:rPr lang="en-US" i="1" dirty="0"/>
              <a:t>n</a:t>
            </a:r>
            <a:r>
              <a:rPr lang="en-US" dirty="0"/>
              <a:t> elements </a:t>
            </a:r>
            <a:r>
              <a:rPr lang="en-US" i="1" dirty="0"/>
              <a:t>L</a:t>
            </a:r>
            <a:r>
              <a:rPr lang="en-US" dirty="0"/>
              <a:t>.</a:t>
            </a: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48500" y="1825625"/>
            <a:ext cx="3781081" cy="2514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/>
              <a:t> </a:t>
            </a:r>
            <a:r>
              <a:rPr lang="en-US" sz="7200" i="1" dirty="0" err="1"/>
              <a:t>mergesort</a:t>
            </a:r>
            <a:r>
              <a:rPr lang="en-US" sz="7200" dirty="0"/>
              <a:t>(</a:t>
            </a:r>
            <a:r>
              <a:rPr lang="en-US" sz="7200" i="1" dirty="0"/>
              <a:t>L = 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 </a:t>
            </a:r>
            <a:r>
              <a:rPr lang="en-US" sz="7200" i="1" dirty="0"/>
              <a:t>n</a:t>
            </a:r>
            <a:r>
              <a:rPr lang="en-US" sz="7200" b="1" dirty="0"/>
              <a:t> </a:t>
            </a:r>
            <a:r>
              <a:rPr lang="en-US" sz="7200" dirty="0"/>
              <a:t> &gt;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         m</a:t>
            </a:r>
            <a:r>
              <a:rPr lang="en-US" sz="7200" dirty="0">
                <a:latin typeface="Cambria Math"/>
                <a:ea typeface="Cambria Math"/>
              </a:rPr>
              <a:t> := ⌊</a:t>
            </a:r>
            <a:r>
              <a:rPr lang="en-US" sz="7200" i="1" dirty="0">
                <a:latin typeface="Cambria Math"/>
                <a:ea typeface="Cambria Math"/>
              </a:rPr>
              <a:t>n</a:t>
            </a:r>
            <a:r>
              <a:rPr lang="en-US" sz="7200" dirty="0">
                <a:latin typeface="Cambria Math"/>
                <a:ea typeface="Cambria Math"/>
              </a:rPr>
              <a:t>/2⌋</a:t>
            </a:r>
            <a:endParaRPr lang="en-US" sz="72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    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:</a:t>
            </a:r>
            <a:r>
              <a:rPr lang="en-US" sz="7200" i="1" dirty="0">
                <a:ea typeface="Cambria Math" pitchFamily="18" charset="0"/>
              </a:rPr>
              <a:t>=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i="1" dirty="0">
                <a:ea typeface="Cambria Math" pitchFamily="18" charset="0"/>
              </a:rPr>
              <a:t>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    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:</a:t>
            </a:r>
            <a:r>
              <a:rPr lang="en-US" sz="7200" i="1" dirty="0">
                <a:ea typeface="Cambria Math" pitchFamily="18" charset="0"/>
              </a:rPr>
              <a:t>= </a:t>
            </a:r>
            <a:r>
              <a:rPr lang="en-US" sz="7200" i="1" dirty="0"/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+2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    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:</a:t>
            </a:r>
            <a:r>
              <a:rPr lang="en-US" sz="7200" i="1" dirty="0">
                <a:ea typeface="Cambria Math" pitchFamily="18" charset="0"/>
              </a:rPr>
              <a:t>= merge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 err="1">
                <a:ea typeface="Cambria Math" pitchFamily="18" charset="0"/>
              </a:rPr>
              <a:t>mergesort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ea typeface="Cambria Math" pitchFamily="18" charset="0"/>
              </a:rPr>
              <a:t>)</a:t>
            </a:r>
            <a:r>
              <a:rPr lang="en-US" sz="7200" i="1" dirty="0">
                <a:ea typeface="Cambria Math" pitchFamily="18" charset="0"/>
              </a:rPr>
              <a:t>, </a:t>
            </a:r>
            <a:r>
              <a:rPr lang="en-US" sz="7200" i="1" dirty="0" err="1">
                <a:ea typeface="Cambria Math" pitchFamily="18" charset="0"/>
              </a:rPr>
              <a:t>mergesort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>
                <a:ea typeface="Cambria Math" pitchFamily="18" charset="0"/>
              </a:rPr>
              <a:t> </a:t>
            </a:r>
            <a:r>
              <a:rPr lang="en-US" sz="7200" dirty="0">
                <a:ea typeface="Cambria Math" pitchFamily="18" charset="0"/>
              </a:rPr>
              <a:t>))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 pitchFamily="18" charset="0"/>
              </a:rPr>
              <a:t>{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dirty="0">
                <a:ea typeface="Cambria Math" pitchFamily="18" charset="0"/>
              </a:rPr>
              <a:t> is now sorted into elements in increasing order}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915400" y="632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5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Merge </a:t>
            </a:r>
            <a:r>
              <a:rPr lang="en-US" dirty="0" smtClean="0"/>
              <a:t>Sort</a:t>
            </a:r>
            <a:r>
              <a:rPr lang="lv-LV" dirty="0" smtClean="0"/>
              <a:t>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Subroutine </a:t>
            </a:r>
            <a:r>
              <a:rPr lang="en-US" i="1" dirty="0" smtClean="0"/>
              <a:t>merge</a:t>
            </a:r>
            <a:r>
              <a:rPr lang="en-US" dirty="0" smtClean="0"/>
              <a:t>, which merges two sorted lists.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Complexity of Merge</a:t>
            </a:r>
            <a:r>
              <a:rPr lang="en-US" dirty="0" smtClean="0"/>
              <a:t>: Two sorted lists with </a:t>
            </a:r>
            <a:r>
              <a:rPr lang="en-US" i="1" dirty="0" smtClean="0"/>
              <a:t>m</a:t>
            </a:r>
            <a:r>
              <a:rPr lang="en-US" dirty="0" smtClean="0"/>
              <a:t> elements and </a:t>
            </a:r>
            <a:r>
              <a:rPr lang="en-US" i="1" dirty="0" smtClean="0"/>
              <a:t>n</a:t>
            </a:r>
            <a:r>
              <a:rPr lang="en-US" dirty="0" smtClean="0"/>
              <a:t> elements can be merged into a sorted list using no more than </a:t>
            </a:r>
            <a:r>
              <a:rPr lang="en-US" i="1" dirty="0" smtClean="0"/>
              <a:t>m</a:t>
            </a:r>
            <a:r>
              <a:rPr lang="en-US" dirty="0" smtClean="0"/>
              <a:t> +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comparisons.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0800" y="2438400"/>
            <a:ext cx="7391400" cy="2514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/>
              <a:t> merge</a:t>
            </a:r>
            <a:r>
              <a:rPr lang="en-US" sz="7200" dirty="0"/>
              <a:t>(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i="1" dirty="0"/>
              <a:t>,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/>
              <a:t> </a:t>
            </a:r>
            <a:r>
              <a:rPr lang="en-US" sz="7200" dirty="0"/>
              <a:t>:</a:t>
            </a:r>
            <a:r>
              <a:rPr lang="en-US" sz="7200" dirty="0">
                <a:ea typeface="Cambria Math" pitchFamily="18" charset="0"/>
              </a:rPr>
              <a:t>sorted lists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L </a:t>
            </a:r>
            <a:r>
              <a:rPr lang="en-US" sz="7200" dirty="0">
                <a:ea typeface="Cambria Math" pitchFamily="18" charset="0"/>
              </a:rPr>
              <a:t>:= empty list</a:t>
            </a:r>
            <a:endParaRPr lang="en-US" sz="7200" dirty="0">
              <a:latin typeface="Cambria Math"/>
              <a:ea typeface="Cambria Math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while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 and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/>
              <a:t>  are both nonempty</a:t>
            </a:r>
            <a:endParaRPr lang="en-US" sz="7200" b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     </a:t>
            </a:r>
            <a:r>
              <a:rPr lang="en-US" sz="7200" dirty="0">
                <a:ea typeface="Cambria Math"/>
              </a:rPr>
              <a:t>remove smaller of first elements of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ea typeface="Cambria Math"/>
              </a:rPr>
              <a:t> and 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ea typeface="Cambria Math"/>
              </a:rPr>
              <a:t> from its list;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/>
              </a:rPr>
              <a:t>             put at the right end of </a:t>
            </a:r>
            <a:r>
              <a:rPr lang="en-US" sz="7200" i="1" dirty="0">
                <a:ea typeface="Cambria Math" pitchFamily="18" charset="0"/>
              </a:rPr>
              <a:t>L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 pitchFamily="18" charset="0"/>
              </a:rPr>
              <a:t>     </a:t>
            </a:r>
            <a:r>
              <a:rPr lang="en-US" sz="7200" b="1" dirty="0">
                <a:ea typeface="Cambria Math" pitchFamily="18" charset="0"/>
              </a:rPr>
              <a:t>if </a:t>
            </a:r>
            <a:r>
              <a:rPr lang="en-US" sz="7200" dirty="0">
                <a:ea typeface="Cambria Math" pitchFamily="18" charset="0"/>
              </a:rPr>
              <a:t>this removal makes one list empty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ea typeface="Cambria Math" pitchFamily="18" charset="0"/>
              </a:rPr>
              <a:t>         then</a:t>
            </a:r>
            <a:r>
              <a:rPr lang="en-US" sz="7200" dirty="0">
                <a:ea typeface="Cambria Math" pitchFamily="18" charset="0"/>
              </a:rPr>
              <a:t> remove all elements from the other list and append them to L</a:t>
            </a:r>
            <a:endParaRPr lang="en-US" sz="72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ea typeface="Cambria Math" pitchFamily="18" charset="0"/>
              </a:rPr>
              <a:t>return</a:t>
            </a:r>
            <a:r>
              <a:rPr lang="en-US" sz="7200" i="1" dirty="0">
                <a:ea typeface="Cambria Math" pitchFamily="18" charset="0"/>
              </a:rPr>
              <a:t> L </a:t>
            </a:r>
            <a:r>
              <a:rPr lang="en-US" sz="7200" dirty="0">
                <a:ea typeface="Cambria Math" pitchFamily="18" charset="0"/>
              </a:rPr>
              <a:t>{</a:t>
            </a:r>
            <a:r>
              <a:rPr lang="en-US" sz="7200" i="1" dirty="0">
                <a:ea typeface="Cambria Math" pitchFamily="18" charset="0"/>
              </a:rPr>
              <a:t>L</a:t>
            </a:r>
            <a:r>
              <a:rPr lang="en-US" sz="7200" dirty="0">
                <a:ea typeface="Cambria Math" pitchFamily="18" charset="0"/>
              </a:rPr>
              <a:t> is the merged list with the elements in increasing order}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8374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Two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Merge the two lists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2,3,5,6</a:t>
            </a:r>
            <a:r>
              <a:rPr lang="en-US" dirty="0" smtClean="0"/>
              <a:t> 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table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1" y="3200400"/>
            <a:ext cx="744511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Merge </a:t>
            </a:r>
            <a:r>
              <a:rPr lang="en-US" dirty="0" smtClean="0"/>
              <a:t>Sort</a:t>
            </a:r>
            <a:r>
              <a:rPr lang="lv-LV" dirty="0" smtClean="0"/>
              <a:t>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Complexity </a:t>
            </a:r>
            <a:r>
              <a:rPr lang="en-US" sz="2400" b="1" dirty="0" smtClean="0"/>
              <a:t>of Merge Sort</a:t>
            </a:r>
            <a:r>
              <a:rPr lang="en-US" sz="2400" dirty="0" smtClean="0"/>
              <a:t>:  The number of comparisons needed to merge  a list with </a:t>
            </a:r>
            <a:r>
              <a:rPr lang="en-US" sz="2400" i="1" dirty="0" smtClean="0"/>
              <a:t>n</a:t>
            </a:r>
            <a:r>
              <a:rPr lang="en-US" sz="2400" dirty="0" smtClean="0"/>
              <a:t> elements is </a:t>
            </a:r>
            <a:r>
              <a:rPr lang="en-US" sz="2400" i="1" dirty="0" smtClean="0"/>
              <a:t>O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 log </a:t>
            </a:r>
            <a:r>
              <a:rPr lang="en-US" sz="2400" i="1" dirty="0" smtClean="0"/>
              <a:t>n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For simplicity, assume that </a:t>
            </a:r>
            <a:r>
              <a:rPr lang="en-US" sz="2400" i="1" dirty="0" smtClean="0"/>
              <a:t>n</a:t>
            </a:r>
            <a:r>
              <a:rPr lang="en-US" sz="2400" dirty="0" smtClean="0"/>
              <a:t> is a power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say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At the end of the splitting process, we have a binary tree with   </a:t>
            </a:r>
            <a:r>
              <a:rPr lang="en-US" sz="2400" i="1" dirty="0" smtClean="0"/>
              <a:t>m</a:t>
            </a:r>
            <a:r>
              <a:rPr lang="en-US" sz="2400" dirty="0" smtClean="0"/>
              <a:t> levels, and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dirty="0" smtClean="0"/>
              <a:t>  lists with one element at level  </a:t>
            </a:r>
            <a:r>
              <a:rPr lang="en-US" sz="2400" i="1" dirty="0" smtClean="0"/>
              <a:t>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merging process begins at level m with the pairs of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400" i="1" baseline="30000" dirty="0" smtClean="0"/>
              <a:t>m </a:t>
            </a:r>
            <a:r>
              <a:rPr lang="en-US" sz="2400" dirty="0" smtClean="0"/>
              <a:t>lists with one element combined into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</a:t>
            </a:r>
            <a:r>
              <a:rPr lang="en-US" sz="2400" baseline="30000" dirty="0" smtClean="0">
                <a:latin typeface="Cambria Math"/>
                <a:ea typeface="Cambria Math"/>
              </a:rPr>
              <a:t>1</a:t>
            </a:r>
            <a:r>
              <a:rPr lang="en-US" sz="2400" i="1" baseline="30000" dirty="0" smtClean="0"/>
              <a:t> </a:t>
            </a:r>
            <a:r>
              <a:rPr lang="en-US" sz="2400" dirty="0" smtClean="0"/>
              <a:t>lists of two elements. Each merger takes two one comparison.</a:t>
            </a:r>
          </a:p>
          <a:p>
            <a:r>
              <a:rPr lang="en-US" sz="2400" dirty="0" smtClean="0"/>
              <a:t>The procedure continues , at each level (</a:t>
            </a:r>
            <a:r>
              <a:rPr lang="en-US" sz="2400" i="1" dirty="0" smtClean="0"/>
              <a:t>k</a:t>
            </a:r>
            <a:r>
              <a:rPr lang="en-US" sz="2400" dirty="0" smtClean="0"/>
              <a:t> = </a:t>
            </a:r>
            <a:r>
              <a:rPr lang="en-US" sz="2400" i="1" dirty="0" smtClean="0"/>
              <a:t>m</a:t>
            </a:r>
            <a:r>
              <a:rPr lang="en-US" sz="2400" dirty="0" smtClean="0"/>
              <a:t>,  </a:t>
            </a:r>
            <a:r>
              <a:rPr lang="en-US" sz="2400" i="1" dirty="0" smtClean="0"/>
              <a:t>m</a:t>
            </a:r>
            <a:r>
              <a:rPr lang="en-US" sz="2400" dirty="0" smtClean="0">
                <a:latin typeface="Cambria Math"/>
                <a:ea typeface="Cambria Math"/>
              </a:rPr>
              <a:t>−1,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dirty="0" smtClean="0">
                <a:latin typeface="Cambria Math"/>
                <a:ea typeface="Cambria Math"/>
              </a:rPr>
              <a:t>−1,…,3,2,1)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k </a:t>
            </a:r>
            <a:r>
              <a:rPr lang="en-US" sz="2400" dirty="0" smtClean="0"/>
              <a:t>lists with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−k</a:t>
            </a:r>
            <a:r>
              <a:rPr lang="en-US" sz="2400" dirty="0" smtClean="0"/>
              <a:t>  elements are merged into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k</a:t>
            </a:r>
            <a:r>
              <a:rPr lang="en-US" sz="2400" i="1" baseline="30000" dirty="0" smtClean="0">
                <a:latin typeface="Cambria Math"/>
                <a:ea typeface="Cambria Math"/>
              </a:rPr>
              <a:t>−</a:t>
            </a:r>
            <a:r>
              <a:rPr lang="en-US" sz="2400" baseline="30000" dirty="0" smtClean="0">
                <a:latin typeface="Cambria Math"/>
                <a:ea typeface="Cambria Math"/>
              </a:rPr>
              <a:t>1</a:t>
            </a:r>
            <a:r>
              <a:rPr lang="en-US" sz="2400" dirty="0" smtClean="0"/>
              <a:t> lists, with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−k + </a:t>
            </a:r>
            <a:r>
              <a:rPr lang="en-US" sz="2400" baseline="30000" dirty="0" smtClean="0">
                <a:latin typeface="Cambria Math"/>
                <a:ea typeface="Cambria Math"/>
              </a:rPr>
              <a:t>1</a:t>
            </a:r>
            <a:r>
              <a:rPr lang="en-US" sz="2400" dirty="0" smtClean="0"/>
              <a:t>  elements at level </a:t>
            </a:r>
            <a:r>
              <a:rPr lang="en-US" sz="2400" i="1" dirty="0" smtClean="0"/>
              <a:t>k</a:t>
            </a:r>
            <a:r>
              <a:rPr lang="en-US" sz="2400" dirty="0" smtClean="0">
                <a:latin typeface="Cambria Math"/>
                <a:ea typeface="Cambria Math"/>
              </a:rPr>
              <a:t>−</a:t>
            </a:r>
            <a:r>
              <a:rPr lang="en-US" sz="2400" dirty="0" smtClean="0">
                <a:latin typeface="Cambria Math"/>
                <a:ea typeface="Cambria Math"/>
              </a:rPr>
              <a:t>1</a:t>
            </a:r>
            <a:r>
              <a:rPr lang="en-US" sz="2400" dirty="0" smtClean="0"/>
              <a:t>.</a:t>
            </a:r>
            <a:endParaRPr lang="lv-LV" sz="2400" dirty="0" smtClean="0"/>
          </a:p>
          <a:p>
            <a:r>
              <a:rPr lang="en-US" sz="2400" dirty="0" smtClean="0"/>
              <a:t>We </a:t>
            </a:r>
            <a:r>
              <a:rPr lang="en-US" sz="2400" dirty="0" smtClean="0"/>
              <a:t>know (by the complexity of the merge subroutine) that  each merger takes at most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−k</a:t>
            </a:r>
            <a:r>
              <a:rPr lang="en-US" sz="2400" dirty="0" smtClean="0"/>
              <a:t> +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−k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Cambria Math"/>
                <a:ea typeface="Cambria Math"/>
              </a:rPr>
              <a:t>− 1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baseline="30000" dirty="0" smtClean="0"/>
              <a:t>m</a:t>
            </a:r>
            <a:r>
              <a:rPr lang="en-US" sz="2400" i="1" baseline="30000" dirty="0" smtClean="0">
                <a:latin typeface="Cambria Math"/>
                <a:ea typeface="Cambria Math"/>
              </a:rPr>
              <a:t>−k</a:t>
            </a:r>
            <a:r>
              <a:rPr lang="en-US" sz="2400" baseline="30000" dirty="0" smtClean="0">
                <a:latin typeface="Cambria Math"/>
                <a:ea typeface="Cambria Math"/>
              </a:rPr>
              <a:t>+</a:t>
            </a:r>
            <a:r>
              <a:rPr lang="en-US" sz="2400" i="1" baseline="30000" dirty="0" smtClean="0">
                <a:latin typeface="Cambria Math"/>
                <a:ea typeface="Cambria Math"/>
              </a:rPr>
              <a:t> </a:t>
            </a:r>
            <a:r>
              <a:rPr lang="en-US" sz="2400" baseline="30000" dirty="0" smtClean="0">
                <a:latin typeface="Cambria Math"/>
                <a:ea typeface="Cambria Math"/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− 1 comparisons.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7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Merge </a:t>
            </a:r>
            <a:r>
              <a:rPr lang="en-US" dirty="0" smtClean="0"/>
              <a:t>Sort</a:t>
            </a:r>
            <a:r>
              <a:rPr lang="lv-LV" dirty="0" smtClean="0"/>
              <a:t> –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Summing over the number of comparisons at each level, shows that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because </a:t>
            </a:r>
            <a:r>
              <a:rPr lang="en-US" i="1" dirty="0" smtClean="0"/>
              <a:t>m</a:t>
            </a:r>
            <a:r>
              <a:rPr lang="en-US" dirty="0" smtClean="0"/>
              <a:t> = log </a:t>
            </a:r>
            <a:r>
              <a:rPr lang="en-US" i="1" dirty="0" smtClean="0"/>
              <a:t>n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m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The expression                   </a:t>
            </a:r>
            <a:r>
              <a:rPr lang="lv-LV" dirty="0" smtClean="0"/>
              <a:t> </a:t>
            </a:r>
            <a:r>
              <a:rPr lang="en-US" dirty="0" smtClean="0"/>
              <a:t>in the formula above  is evaluated 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</a:t>
            </a:r>
            <a:r>
              <a:rPr lang="en-US" dirty="0" smtClean="0"/>
              <a:t>  using the formula for the sum of the terms of a geometric progression, from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2.4</a:t>
            </a:r>
            <a:r>
              <a:rPr lang="en-US" dirty="0" smtClean="0"/>
              <a:t>.)</a:t>
            </a:r>
          </a:p>
          <a:p>
            <a:r>
              <a:rPr lang="en-US" dirty="0" smtClean="0"/>
              <a:t>In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, we’ll see that the fastest comparison-based sorting algorithms have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 time complexity. So, merge sort achieves the best possible big-</a:t>
            </a:r>
            <a:r>
              <a:rPr lang="en-US" i="1" dirty="0" smtClean="0"/>
              <a:t>O</a:t>
            </a:r>
            <a:r>
              <a:rPr lang="en-US" dirty="0" smtClean="0"/>
              <a:t> estimate of time complexity.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463986" y="2404504"/>
            <a:ext cx="8990594" cy="724286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325393" y="3669593"/>
            <a:ext cx="1309573" cy="3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Recursive Algorithms</a:t>
            </a:r>
          </a:p>
          <a:p>
            <a:r>
              <a:rPr lang="en-US" dirty="0" smtClean="0"/>
              <a:t>Proving Recursive Algorithms Correct</a:t>
            </a:r>
          </a:p>
          <a:p>
            <a:r>
              <a:rPr lang="en-US" dirty="0" smtClean="0"/>
              <a:t>Recursion and Iteration (</a:t>
            </a:r>
            <a:r>
              <a:rPr lang="en-US" i="1" dirty="0" smtClean="0"/>
              <a:t>not yet included in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Merge Sort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An algorithm is called </a:t>
            </a:r>
            <a:r>
              <a:rPr lang="en-US" i="1" dirty="0" smtClean="0"/>
              <a:t>recursive</a:t>
            </a:r>
            <a:r>
              <a:rPr lang="en-US" dirty="0" smtClean="0"/>
              <a:t> if it solves a problem by reducing it to an instance of the same problem with smaller input.</a:t>
            </a:r>
          </a:p>
          <a:p>
            <a:r>
              <a:rPr lang="en-US" dirty="0" smtClean="0"/>
              <a:t>For the algorithm to terminate, the instance of the problem must eventually be reduced to some initial case for which the solution is 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Factorial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Give a recursive algorithm for computing </a:t>
            </a:r>
            <a:r>
              <a:rPr lang="en-US" i="1" dirty="0" smtClean="0"/>
              <a:t>n</a:t>
            </a:r>
            <a:r>
              <a:rPr lang="en-US" dirty="0" smtClean="0"/>
              <a:t>!, where </a:t>
            </a:r>
            <a:r>
              <a:rPr lang="en-US" i="1" dirty="0" smtClean="0"/>
              <a:t>n</a:t>
            </a:r>
            <a:r>
              <a:rPr lang="en-US" dirty="0" smtClean="0"/>
              <a:t> is a nonnegative integer. </a:t>
            </a:r>
          </a:p>
          <a:p>
            <a:pPr marL="0"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Use the recursive definition of the factorial function.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77988" y="2143115"/>
            <a:ext cx="5029200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32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/>
              <a:t>factorial</a:t>
            </a:r>
            <a:r>
              <a:rPr lang="en-US" sz="7200" dirty="0"/>
              <a:t>(</a:t>
            </a:r>
            <a:r>
              <a:rPr lang="en-US" sz="7200" i="1" dirty="0"/>
              <a:t>n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nonnegative integer)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n</a:t>
            </a:r>
            <a:r>
              <a:rPr lang="en-US" sz="7200" dirty="0"/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return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i="1" dirty="0" err="1"/>
              <a:t>n</a:t>
            </a:r>
            <a:r>
              <a:rPr lang="en-US" sz="7200" i="1" dirty="0" err="1">
                <a:latin typeface="Cambria Math"/>
                <a:ea typeface="Cambria Math"/>
              </a:rPr>
              <a:t>∙</a:t>
            </a:r>
            <a:r>
              <a:rPr lang="en-US" sz="7200" i="1" dirty="0" err="1"/>
              <a:t>factorial</a:t>
            </a:r>
            <a:r>
              <a:rPr lang="en-US" sz="7200" i="1"/>
              <a:t> </a:t>
            </a:r>
            <a:r>
              <a:rPr lang="en-US" sz="7200">
                <a:ea typeface="Cambria Math"/>
              </a:rPr>
              <a:t>(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i="1" dirty="0">
                <a:latin typeface="Cambria Math"/>
                <a:ea typeface="Cambria Math"/>
              </a:rPr>
              <a:t> −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ea typeface="Cambria Math" pitchFamily="18" charset="0"/>
              </a:rPr>
              <a:t>)</a:t>
            </a:r>
            <a:endParaRPr lang="en-US" sz="72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 pitchFamily="18" charset="0"/>
              </a:rPr>
              <a:t>{output is </a:t>
            </a:r>
            <a:r>
              <a:rPr lang="en-US" sz="7200" i="1" dirty="0">
                <a:ea typeface="Cambria Math" pitchFamily="18" charset="0"/>
              </a:rPr>
              <a:t>n</a:t>
            </a:r>
            <a:r>
              <a:rPr lang="en-US" sz="7200" dirty="0">
                <a:ea typeface="Cambria Math" pitchFamily="18" charset="0"/>
              </a:rPr>
              <a:t>!}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3966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Recursive Exponentiation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recursive algorithm for computing </a:t>
            </a:r>
            <a:r>
              <a:rPr lang="en-US" i="1" dirty="0" smtClean="0"/>
              <a:t>a</a:t>
            </a:r>
            <a:r>
              <a:rPr lang="en-US" i="1" baseline="30000" dirty="0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a</a:t>
            </a:r>
            <a:r>
              <a:rPr lang="en-US" dirty="0" smtClean="0"/>
              <a:t> is a nonzero real number and  </a:t>
            </a:r>
            <a:r>
              <a:rPr lang="en-US" i="1" dirty="0" smtClean="0"/>
              <a:t>n</a:t>
            </a:r>
            <a:r>
              <a:rPr lang="en-US" dirty="0" smtClean="0"/>
              <a:t> is a nonnegative integer.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Use the recursive definition of </a:t>
            </a:r>
            <a:r>
              <a:rPr lang="en-US" i="1" dirty="0"/>
              <a:t>a</a:t>
            </a:r>
            <a:r>
              <a:rPr lang="en-US" i="1" baseline="30000" dirty="0"/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14501" y="1832970"/>
            <a:ext cx="4636265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procedure </a:t>
            </a:r>
            <a:r>
              <a:rPr lang="en-US" sz="8000" i="1" dirty="0"/>
              <a:t>power</a:t>
            </a:r>
            <a:r>
              <a:rPr lang="en-US" sz="8000" dirty="0"/>
              <a:t>(</a:t>
            </a:r>
            <a:r>
              <a:rPr lang="en-US" sz="8000" i="1" dirty="0"/>
              <a:t>a</a:t>
            </a:r>
            <a:r>
              <a:rPr lang="en-US" sz="8000" dirty="0"/>
              <a:t>:</a:t>
            </a:r>
            <a:r>
              <a:rPr lang="en-US" sz="8000" i="1" dirty="0"/>
              <a:t> </a:t>
            </a:r>
            <a:r>
              <a:rPr lang="en-US" sz="8000" dirty="0"/>
              <a:t>nonzero</a:t>
            </a:r>
            <a:r>
              <a:rPr lang="en-US" sz="8000" i="1" dirty="0"/>
              <a:t> </a:t>
            </a:r>
            <a:r>
              <a:rPr lang="en-US" sz="8000" dirty="0"/>
              <a:t>real number</a:t>
            </a:r>
            <a:r>
              <a:rPr lang="en-US" sz="8000" i="1" dirty="0"/>
              <a:t>, n</a:t>
            </a:r>
            <a:r>
              <a:rPr lang="en-US" sz="8000" dirty="0"/>
              <a:t>:</a:t>
            </a:r>
            <a:r>
              <a:rPr lang="en-US" sz="8000" i="1" dirty="0"/>
              <a:t> </a:t>
            </a:r>
            <a:r>
              <a:rPr lang="en-US" sz="8000" dirty="0"/>
              <a:t>nonnegative integer)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if </a:t>
            </a:r>
            <a:r>
              <a:rPr lang="en-US" sz="8000" dirty="0"/>
              <a:t> </a:t>
            </a:r>
            <a:r>
              <a:rPr lang="en-US" sz="8000" i="1" dirty="0"/>
              <a:t>n</a:t>
            </a:r>
            <a:r>
              <a:rPr lang="en-US" sz="8000" dirty="0"/>
              <a:t> 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8000" b="1" dirty="0">
                <a:latin typeface="Cambria Math" pitchFamily="18" charset="0"/>
                <a:ea typeface="Cambria Math" pitchFamily="18" charset="0"/>
              </a:rPr>
              <a:t>then return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else </a:t>
            </a:r>
            <a:r>
              <a:rPr lang="en-US" sz="8000" dirty="0"/>
              <a:t> </a:t>
            </a:r>
            <a:r>
              <a:rPr lang="en-US" sz="80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8000" i="1" dirty="0"/>
              <a:t>a</a:t>
            </a:r>
            <a:r>
              <a:rPr lang="en-US" sz="8000" i="1" dirty="0">
                <a:latin typeface="Cambria Math"/>
                <a:ea typeface="Cambria Math"/>
              </a:rPr>
              <a:t>∙ </a:t>
            </a:r>
            <a:r>
              <a:rPr lang="en-US" sz="8000" i="1" dirty="0"/>
              <a:t>power </a:t>
            </a:r>
            <a:r>
              <a:rPr lang="en-US" sz="8000" dirty="0">
                <a:ea typeface="Cambria Math"/>
              </a:rPr>
              <a:t>(</a:t>
            </a:r>
            <a:r>
              <a:rPr lang="en-US" sz="8000" i="1" dirty="0">
                <a:ea typeface="Cambria Math"/>
              </a:rPr>
              <a:t>a, n</a:t>
            </a:r>
            <a:r>
              <a:rPr lang="en-US" sz="8000" i="1" dirty="0">
                <a:latin typeface="Cambria Math"/>
                <a:ea typeface="Cambria Math"/>
              </a:rPr>
              <a:t> −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8000" dirty="0">
                <a:ea typeface="Cambria Math" pitchFamily="18" charset="0"/>
              </a:rPr>
              <a:t>)</a:t>
            </a:r>
            <a:endParaRPr lang="en-US" sz="80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>
                <a:ea typeface="Cambria Math" pitchFamily="18" charset="0"/>
              </a:rPr>
              <a:t>{output is </a:t>
            </a:r>
            <a:r>
              <a:rPr lang="en-US" sz="8000" i="1" dirty="0"/>
              <a:t>a</a:t>
            </a:r>
            <a:r>
              <a:rPr lang="en-US" sz="8000" i="1" baseline="30000" dirty="0"/>
              <a:t>n</a:t>
            </a:r>
            <a:r>
              <a:rPr lang="en-US" sz="8000" dirty="0"/>
              <a:t>}</a:t>
            </a:r>
            <a:endParaRPr lang="en-US" sz="80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72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72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6801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GCD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recursive algorithm for computing the greatest common divisor of two nonnegative integers</a:t>
            </a:r>
            <a:r>
              <a:rPr lang="en-US" i="1" dirty="0" smtClean="0"/>
              <a:t>  a </a:t>
            </a:r>
            <a:r>
              <a:rPr lang="en-US" dirty="0" smtClean="0"/>
              <a:t>and</a:t>
            </a:r>
            <a:r>
              <a:rPr lang="en-US" i="1" dirty="0" smtClean="0"/>
              <a:t> b </a:t>
            </a:r>
            <a:r>
              <a:rPr lang="en-US" dirty="0" smtClean="0"/>
              <a:t>with </a:t>
            </a:r>
            <a:r>
              <a:rPr lang="en-US" i="1" dirty="0" smtClean="0"/>
              <a:t>a &lt; b.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Use the reduction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=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and the condition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b</a:t>
            </a:r>
            <a:r>
              <a:rPr lang="en-US" dirty="0" smtClean="0"/>
              <a:t>) = </a:t>
            </a:r>
            <a:r>
              <a:rPr lang="en-US" i="1" dirty="0" smtClean="0"/>
              <a:t>b</a:t>
            </a:r>
            <a:r>
              <a:rPr lang="en-US" dirty="0" smtClean="0"/>
              <a:t> when </a:t>
            </a:r>
            <a:r>
              <a:rPr lang="en-US" i="1" dirty="0" smtClean="0"/>
              <a:t>b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13583" y="1825625"/>
            <a:ext cx="4460913" cy="167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procedure </a:t>
            </a:r>
            <a:r>
              <a:rPr lang="en-US" sz="7400" i="1" dirty="0" err="1"/>
              <a:t>gcd</a:t>
            </a:r>
            <a:r>
              <a:rPr lang="en-US" sz="7400" dirty="0"/>
              <a:t>(</a:t>
            </a:r>
            <a:r>
              <a:rPr lang="en-US" sz="7400" i="1" dirty="0" err="1"/>
              <a:t>a,b</a:t>
            </a:r>
            <a:r>
              <a:rPr lang="en-US" sz="7400" dirty="0"/>
              <a:t>:</a:t>
            </a:r>
            <a:r>
              <a:rPr lang="en-US" sz="7400" i="1" dirty="0"/>
              <a:t> </a:t>
            </a:r>
            <a:r>
              <a:rPr lang="en-US" sz="7400" dirty="0"/>
              <a:t>nonnegative integers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dirty="0"/>
              <a:t>                                   with </a:t>
            </a:r>
            <a:r>
              <a:rPr lang="en-US" sz="7400" i="1" dirty="0"/>
              <a:t>a &lt; b</a:t>
            </a:r>
            <a:r>
              <a:rPr lang="en-US" sz="74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if </a:t>
            </a:r>
            <a:r>
              <a:rPr lang="en-US" sz="7400" dirty="0"/>
              <a:t> </a:t>
            </a:r>
            <a:r>
              <a:rPr lang="en-US" sz="7400" i="1" dirty="0"/>
              <a:t>a</a:t>
            </a:r>
            <a:r>
              <a:rPr lang="en-US" sz="7400" dirty="0"/>
              <a:t> = </a:t>
            </a:r>
            <a:r>
              <a:rPr lang="en-US" sz="74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7400" b="1" dirty="0">
                <a:latin typeface="Cambria Math" pitchFamily="18" charset="0"/>
                <a:ea typeface="Cambria Math" pitchFamily="18" charset="0"/>
              </a:rPr>
              <a:t>then return </a:t>
            </a:r>
            <a:r>
              <a:rPr lang="en-US" sz="7400" i="1" dirty="0">
                <a:latin typeface="Cambria Math" pitchFamily="18" charset="0"/>
                <a:ea typeface="Cambria Math" pitchFamily="18" charset="0"/>
              </a:rPr>
              <a:t>b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b="1" dirty="0"/>
              <a:t>else </a:t>
            </a:r>
            <a:r>
              <a:rPr lang="en-US" sz="7400" dirty="0"/>
              <a:t> </a:t>
            </a:r>
            <a:r>
              <a:rPr lang="en-US" sz="74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400" i="1" dirty="0"/>
              <a:t> </a:t>
            </a:r>
            <a:r>
              <a:rPr lang="en-US" sz="7400" i="1" dirty="0" err="1"/>
              <a:t>gcd</a:t>
            </a:r>
            <a:r>
              <a:rPr lang="en-US" sz="7400" i="1" dirty="0"/>
              <a:t> </a:t>
            </a:r>
            <a:r>
              <a:rPr lang="en-US" sz="7400" dirty="0">
                <a:ea typeface="Cambria Math"/>
              </a:rPr>
              <a:t>(</a:t>
            </a:r>
            <a:r>
              <a:rPr lang="en-US" sz="7400" i="1" dirty="0">
                <a:ea typeface="Cambria Math"/>
              </a:rPr>
              <a:t>b</a:t>
            </a:r>
            <a:r>
              <a:rPr lang="en-US" sz="7400" i="1" dirty="0">
                <a:latin typeface="Cambria Math"/>
                <a:ea typeface="Cambria Math"/>
              </a:rPr>
              <a:t> </a:t>
            </a:r>
            <a:r>
              <a:rPr lang="en-US" sz="7400" b="1" dirty="0">
                <a:ea typeface="Cambria Math"/>
              </a:rPr>
              <a:t>mod</a:t>
            </a:r>
            <a:r>
              <a:rPr lang="en-US" sz="7400" i="1" dirty="0">
                <a:ea typeface="Cambria Math"/>
              </a:rPr>
              <a:t>  a, a</a:t>
            </a:r>
            <a:r>
              <a:rPr lang="en-US" sz="7400" dirty="0">
                <a:ea typeface="Cambria Math" pitchFamily="18" charset="0"/>
              </a:rPr>
              <a:t>)</a:t>
            </a:r>
            <a:endParaRPr lang="en-US" sz="74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400" dirty="0">
                <a:ea typeface="Cambria Math" pitchFamily="18" charset="0"/>
              </a:rPr>
              <a:t>{output is </a:t>
            </a:r>
            <a:r>
              <a:rPr lang="en-US" sz="7400" i="1" dirty="0" err="1">
                <a:ea typeface="Cambria Math" pitchFamily="18" charset="0"/>
              </a:rPr>
              <a:t>gcd</a:t>
            </a:r>
            <a:r>
              <a:rPr lang="en-US" sz="7400" dirty="0">
                <a:ea typeface="Cambria Math" pitchFamily="18" charset="0"/>
              </a:rPr>
              <a:t>(</a:t>
            </a:r>
            <a:r>
              <a:rPr lang="en-US" sz="7400" i="1" dirty="0">
                <a:ea typeface="Cambria Math" pitchFamily="18" charset="0"/>
              </a:rPr>
              <a:t>a, b</a:t>
            </a:r>
            <a:r>
              <a:rPr lang="en-US" sz="7400" dirty="0">
                <a:ea typeface="Cambria Math" pitchFamily="18" charset="0"/>
              </a:rPr>
              <a:t>)}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241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Modular Exponentiation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Devise a  a recursive algorithm for computing</a:t>
            </a:r>
            <a:r>
              <a:rPr lang="en-US" i="1" dirty="0" smtClean="0"/>
              <a:t>  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 </a:t>
            </a:r>
            <a:r>
              <a:rPr lang="en-US" b="1" dirty="0">
                <a:ea typeface="Cambria Math"/>
              </a:rPr>
              <a:t>mod</a:t>
            </a:r>
            <a:r>
              <a:rPr lang="en-US" i="1" dirty="0">
                <a:ea typeface="Cambria Math"/>
              </a:rPr>
              <a:t>  m, </a:t>
            </a:r>
            <a:r>
              <a:rPr lang="en-US" dirty="0">
                <a:ea typeface="Cambria Math"/>
              </a:rPr>
              <a:t>where</a:t>
            </a:r>
            <a:r>
              <a:rPr lang="en-US" i="1" dirty="0">
                <a:ea typeface="Cambria Math"/>
              </a:rPr>
              <a:t> b, n, and m </a:t>
            </a:r>
            <a:r>
              <a:rPr lang="en-US" dirty="0">
                <a:ea typeface="Cambria Math"/>
              </a:rPr>
              <a:t>are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integers with 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≥ 2, 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≥ 0,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b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i="1" dirty="0"/>
              <a:t> m.</a:t>
            </a:r>
            <a:r>
              <a:rPr lang="en-US" dirty="0"/>
              <a:t> 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58638" y="1935296"/>
            <a:ext cx="4712466" cy="29451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 err="1"/>
              <a:t>mpower</a:t>
            </a:r>
            <a:r>
              <a:rPr lang="en-US" sz="7200" dirty="0"/>
              <a:t>(</a:t>
            </a:r>
            <a:r>
              <a:rPr lang="en-US" sz="7200" i="1" dirty="0"/>
              <a:t>b,</a:t>
            </a:r>
            <a:r>
              <a:rPr lang="en-US" sz="7200" i="1" dirty="0" err="1"/>
              <a:t>m,n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integers with </a:t>
            </a:r>
            <a:r>
              <a:rPr lang="en-US" sz="7200" i="1" dirty="0"/>
              <a:t>b</a:t>
            </a:r>
            <a:r>
              <a:rPr lang="en-US" sz="7200" dirty="0"/>
              <a:t> &gt;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7200" dirty="0"/>
              <a:t> and    </a:t>
            </a:r>
            <a:r>
              <a:rPr lang="en-US" sz="7200" i="1" dirty="0">
                <a:ea typeface="Cambria Math"/>
              </a:rPr>
              <a:t>m</a:t>
            </a:r>
            <a:r>
              <a:rPr lang="en-US" sz="7200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≥ 2,  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≥ 0)</a:t>
            </a:r>
            <a:endParaRPr lang="en-US" sz="72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n</a:t>
            </a:r>
            <a:r>
              <a:rPr lang="en-US" sz="7200" dirty="0"/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i="1" dirty="0"/>
              <a:t>n</a:t>
            </a:r>
            <a:r>
              <a:rPr lang="en-US" sz="7200" dirty="0"/>
              <a:t> </a:t>
            </a:r>
            <a:r>
              <a:rPr lang="en-US" sz="7200" i="1" dirty="0"/>
              <a:t>is even 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 err="1"/>
              <a:t>mpower</a:t>
            </a:r>
            <a:r>
              <a:rPr lang="en-US" sz="7200" dirty="0"/>
              <a:t>(</a:t>
            </a:r>
            <a:r>
              <a:rPr lang="en-US" sz="7200" i="1" dirty="0" err="1"/>
              <a:t>b,n</a:t>
            </a:r>
            <a:r>
              <a:rPr lang="en-US" sz="7200" i="1" dirty="0"/>
              <a:t>/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i="1" dirty="0"/>
              <a:t>,m</a:t>
            </a:r>
            <a:r>
              <a:rPr lang="en-US" sz="7200" dirty="0">
                <a:latin typeface="Cambria Math"/>
                <a:ea typeface="Cambria Math"/>
              </a:rPr>
              <a:t>)</a:t>
            </a:r>
            <a:r>
              <a:rPr lang="en-US" sz="72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</a:t>
            </a:r>
            <a:endParaRPr lang="en-US" sz="7200" b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dirty="0">
                <a:ea typeface="Cambria Math" pitchFamily="18" charset="0"/>
              </a:rPr>
              <a:t>(</a:t>
            </a:r>
            <a:r>
              <a:rPr lang="en-US" sz="7200" i="1" dirty="0" err="1"/>
              <a:t>mpower</a:t>
            </a:r>
            <a:r>
              <a:rPr lang="en-US" sz="7200" dirty="0"/>
              <a:t>(</a:t>
            </a:r>
            <a:r>
              <a:rPr lang="en-US" sz="7200" i="1" dirty="0" err="1"/>
              <a:t>b,</a:t>
            </a:r>
            <a:r>
              <a:rPr lang="en-US" sz="7200" dirty="0" err="1">
                <a:latin typeface="Cambria Math"/>
                <a:ea typeface="Cambria Math"/>
              </a:rPr>
              <a:t>⌊</a:t>
            </a:r>
            <a:r>
              <a:rPr lang="en-US" sz="7200" i="1" dirty="0" err="1"/>
              <a:t>n</a:t>
            </a:r>
            <a:r>
              <a:rPr lang="en-US" sz="7200" i="1" dirty="0"/>
              <a:t>/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/>
                <a:ea typeface="Cambria Math"/>
              </a:rPr>
              <a:t>⌋</a:t>
            </a:r>
            <a:r>
              <a:rPr lang="en-US" sz="7200" i="1" dirty="0"/>
              <a:t>,m</a:t>
            </a:r>
            <a:r>
              <a:rPr lang="en-US" sz="7200" dirty="0">
                <a:latin typeface="Cambria Math"/>
                <a:ea typeface="Cambria Math"/>
              </a:rPr>
              <a:t>)</a:t>
            </a:r>
            <a:r>
              <a:rPr lang="en-US" sz="72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i="1" dirty="0">
                <a:latin typeface="Cambria Math"/>
                <a:ea typeface="Cambria Math"/>
              </a:rPr>
              <a:t>∙ b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dirty="0">
                <a:ea typeface="Cambria Math"/>
              </a:rPr>
              <a:t>)</a:t>
            </a:r>
            <a:r>
              <a:rPr lang="en-US" sz="7200" b="1" dirty="0">
                <a:ea typeface="Cambria Math"/>
              </a:rPr>
              <a:t> mod</a:t>
            </a:r>
            <a:r>
              <a:rPr lang="en-US" sz="7200" i="1" dirty="0">
                <a:ea typeface="Cambria Math"/>
              </a:rPr>
              <a:t>  m</a:t>
            </a:r>
            <a:endParaRPr lang="en-US" sz="72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 pitchFamily="18" charset="0"/>
              </a:rPr>
              <a:t>{output is </a:t>
            </a:r>
            <a:r>
              <a:rPr lang="en-US" sz="7200" i="1" dirty="0" err="1"/>
              <a:t>b</a:t>
            </a:r>
            <a:r>
              <a:rPr lang="en-US" sz="7200" i="1" baseline="30000" dirty="0" err="1"/>
              <a:t>n</a:t>
            </a:r>
            <a:r>
              <a:rPr lang="en-US" sz="8000" dirty="0"/>
              <a:t> </a:t>
            </a:r>
            <a:r>
              <a:rPr lang="en-US" sz="7200" b="1" dirty="0">
                <a:ea typeface="Cambria Math"/>
              </a:rPr>
              <a:t>mod</a:t>
            </a:r>
            <a:r>
              <a:rPr lang="en-US" sz="7200" i="1" dirty="0">
                <a:ea typeface="Cambria Math"/>
              </a:rPr>
              <a:t>  m</a:t>
            </a:r>
            <a:r>
              <a:rPr lang="en-US" sz="7200" dirty="0">
                <a:ea typeface="Cambria Math" pitchFamily="18" charset="0"/>
              </a:rPr>
              <a:t>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42568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Recursive 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lIns="0" tIns="0" rIns="0" bIns="0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Construct a recursive version of a binary search algorithm. 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b="1" dirty="0" smtClean="0"/>
              <a:t>Solution</a:t>
            </a:r>
            <a:r>
              <a:rPr lang="en-US" sz="2400" dirty="0"/>
              <a:t>: Assume we have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,…, </a:t>
            </a:r>
            <a:r>
              <a:rPr lang="en-US" sz="2400" i="1" dirty="0"/>
              <a:t>a</a:t>
            </a:r>
            <a:r>
              <a:rPr lang="en-US" sz="2400" i="1" baseline="-25000" dirty="0"/>
              <a:t>n</a:t>
            </a:r>
            <a:r>
              <a:rPr lang="en-US" sz="2400" dirty="0"/>
              <a:t>, an increasing sequence of integers. Initially </a:t>
            </a:r>
            <a:r>
              <a:rPr lang="en-US" sz="2400" i="1" dirty="0" err="1"/>
              <a:t>i</a:t>
            </a:r>
            <a:r>
              <a:rPr lang="en-US" sz="2400" dirty="0"/>
              <a:t> is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and </a:t>
            </a:r>
            <a:r>
              <a:rPr lang="en-US" sz="2400" i="1" dirty="0"/>
              <a:t>j</a:t>
            </a:r>
            <a:r>
              <a:rPr lang="en-US" sz="2400" dirty="0"/>
              <a:t> is </a:t>
            </a:r>
            <a:r>
              <a:rPr lang="en-US" sz="2400" i="1" dirty="0"/>
              <a:t>n</a:t>
            </a:r>
            <a:r>
              <a:rPr lang="en-US" sz="2400" dirty="0"/>
              <a:t>. We are searching for </a:t>
            </a:r>
            <a:r>
              <a:rPr lang="en-US" sz="2400" i="1" dirty="0"/>
              <a:t>x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2298" y="1825625"/>
            <a:ext cx="4581182" cy="33853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 </a:t>
            </a:r>
            <a:r>
              <a:rPr lang="en-US" sz="7200" i="1" dirty="0"/>
              <a:t>binary search</a:t>
            </a:r>
            <a:r>
              <a:rPr lang="en-US" sz="7200" dirty="0"/>
              <a:t>(</a:t>
            </a:r>
            <a:r>
              <a:rPr lang="en-US" sz="7200" i="1" dirty="0" err="1"/>
              <a:t>i</a:t>
            </a:r>
            <a:r>
              <a:rPr lang="en-US" sz="7200" i="1" dirty="0"/>
              <a:t>, j, x : </a:t>
            </a:r>
            <a:r>
              <a:rPr lang="en-US" sz="7200" dirty="0"/>
              <a:t>integers, 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/>
                <a:ea typeface="Cambria Math"/>
              </a:rPr>
              <a:t>≤</a:t>
            </a:r>
            <a:r>
              <a:rPr lang="en-US" sz="7200" i="1" dirty="0">
                <a:ea typeface="Cambria Math"/>
              </a:rPr>
              <a:t> </a:t>
            </a:r>
            <a:r>
              <a:rPr lang="en-US" sz="7200" i="1" dirty="0" err="1">
                <a:ea typeface="Cambria Math"/>
              </a:rPr>
              <a:t>i</a:t>
            </a:r>
            <a:r>
              <a:rPr lang="en-US" sz="7200" i="1" dirty="0">
                <a:ea typeface="Cambria Math"/>
              </a:rPr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i="1" dirty="0">
                <a:ea typeface="Cambria Math"/>
              </a:rPr>
              <a:t>j </a:t>
            </a:r>
            <a:r>
              <a:rPr lang="en-US" sz="7200" dirty="0">
                <a:latin typeface="Cambria Math"/>
                <a:ea typeface="Cambria Math"/>
              </a:rPr>
              <a:t>≤</a:t>
            </a:r>
            <a:r>
              <a:rPr lang="en-US" sz="7200" i="1" dirty="0">
                <a:ea typeface="Cambria Math"/>
              </a:rPr>
              <a:t>n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ea typeface="Cambria Math"/>
              </a:rPr>
              <a:t>m</a:t>
            </a:r>
            <a:r>
              <a:rPr lang="en-US" sz="7200" dirty="0">
                <a:latin typeface="Cambria Math"/>
                <a:ea typeface="Cambria Math"/>
              </a:rPr>
              <a:t> := ⌊(</a:t>
            </a:r>
            <a:r>
              <a:rPr lang="en-US" sz="7200" i="1" dirty="0" err="1">
                <a:ea typeface="Cambria Math"/>
              </a:rPr>
              <a:t>i</a:t>
            </a:r>
            <a:r>
              <a:rPr lang="en-US" sz="7200" dirty="0">
                <a:latin typeface="Cambria Math"/>
                <a:ea typeface="Cambria Math"/>
              </a:rPr>
              <a:t> + </a:t>
            </a:r>
            <a:r>
              <a:rPr lang="en-US" sz="7200" i="1" dirty="0">
                <a:ea typeface="Cambria Math"/>
              </a:rPr>
              <a:t>j</a:t>
            </a:r>
            <a:r>
              <a:rPr lang="en-US" sz="7200" dirty="0">
                <a:latin typeface="Cambria Math"/>
                <a:ea typeface="Cambria Math"/>
              </a:rPr>
              <a:t>)/2⌋</a:t>
            </a:r>
            <a:endParaRPr lang="en-US" sz="72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if </a:t>
            </a:r>
            <a:r>
              <a:rPr lang="en-US" sz="7200" dirty="0"/>
              <a:t> </a:t>
            </a:r>
            <a:r>
              <a:rPr lang="en-US" sz="7200" i="1" dirty="0"/>
              <a:t>x</a:t>
            </a:r>
            <a:r>
              <a:rPr lang="en-US" sz="7200" dirty="0"/>
              <a:t> = 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>
                <a:ea typeface="Cambria Math"/>
              </a:rPr>
              <a:t>m</a:t>
            </a:r>
            <a:endParaRPr lang="en-US" sz="72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dirty="0"/>
              <a:t>(</a:t>
            </a:r>
            <a:r>
              <a:rPr lang="en-US" sz="7200" i="1" dirty="0"/>
              <a:t>x</a:t>
            </a:r>
            <a:r>
              <a:rPr lang="en-US" sz="7200" dirty="0"/>
              <a:t> &lt; 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 </a:t>
            </a:r>
            <a:r>
              <a:rPr lang="en-US" sz="800" dirty="0"/>
              <a:t>   </a:t>
            </a:r>
            <a:r>
              <a:rPr lang="en-US" sz="7200" dirty="0"/>
              <a:t>and   </a:t>
            </a:r>
            <a:r>
              <a:rPr lang="en-US" sz="7200" i="1" dirty="0" err="1"/>
              <a:t>i</a:t>
            </a:r>
            <a:r>
              <a:rPr lang="en-US" sz="7200" dirty="0"/>
              <a:t> &lt; </a:t>
            </a:r>
            <a:r>
              <a:rPr lang="en-US" sz="7200" i="1" dirty="0"/>
              <a:t>m</a:t>
            </a:r>
            <a:r>
              <a:rPr lang="en-US" sz="7200" dirty="0"/>
              <a:t>)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/>
              <a:t>binary search</a:t>
            </a:r>
            <a:r>
              <a:rPr lang="en-US" sz="7200" dirty="0"/>
              <a:t>(</a:t>
            </a:r>
            <a:r>
              <a:rPr lang="en-US" sz="7200" i="1" dirty="0"/>
              <a:t>i,m</a:t>
            </a:r>
            <a:r>
              <a:rPr lang="en-US" sz="7200" i="1" dirty="0">
                <a:latin typeface="Cambria Math"/>
                <a:ea typeface="Cambria Math"/>
              </a:rPr>
              <a:t>−</a:t>
            </a:r>
            <a:r>
              <a:rPr lang="en-US" sz="7200" dirty="0">
                <a:latin typeface="Cambria Math"/>
                <a:ea typeface="Cambria Math"/>
              </a:rPr>
              <a:t>1</a:t>
            </a:r>
            <a:r>
              <a:rPr lang="en-US" sz="7200" i="1" dirty="0"/>
              <a:t>,x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dirty="0"/>
              <a:t> </a:t>
            </a:r>
            <a:r>
              <a:rPr lang="en-US" sz="7200" b="1" dirty="0"/>
              <a:t>if  </a:t>
            </a:r>
            <a:r>
              <a:rPr lang="en-US" sz="7200" dirty="0"/>
              <a:t>(</a:t>
            </a:r>
            <a:r>
              <a:rPr lang="en-US" sz="7200" i="1" dirty="0"/>
              <a:t>x</a:t>
            </a:r>
            <a:r>
              <a:rPr lang="en-US" sz="7200" dirty="0"/>
              <a:t> &gt; 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m </a:t>
            </a:r>
            <a:r>
              <a:rPr lang="en-US" sz="800" dirty="0"/>
              <a:t>   </a:t>
            </a:r>
            <a:r>
              <a:rPr lang="en-US" sz="7200" dirty="0"/>
              <a:t>and   </a:t>
            </a:r>
            <a:r>
              <a:rPr lang="en-US" sz="7200" i="1" dirty="0"/>
              <a:t>j</a:t>
            </a:r>
            <a:r>
              <a:rPr lang="en-US" sz="7200" dirty="0"/>
              <a:t> &gt;</a:t>
            </a:r>
            <a:r>
              <a:rPr lang="en-US" sz="7200" i="1" dirty="0"/>
              <a:t>m</a:t>
            </a:r>
            <a:r>
              <a:rPr lang="en-US" sz="7200" dirty="0"/>
              <a:t>)</a:t>
            </a:r>
            <a:r>
              <a:rPr lang="en-US" sz="7200" dirty="0">
                <a:ea typeface="Cambria Math" pitchFamily="18" charset="0"/>
              </a:rPr>
              <a:t>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then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           return </a:t>
            </a:r>
            <a:r>
              <a:rPr lang="en-US" sz="7200" i="1" dirty="0"/>
              <a:t>binary search</a:t>
            </a:r>
            <a:r>
              <a:rPr lang="en-US" sz="7200" dirty="0"/>
              <a:t>(</a:t>
            </a:r>
            <a:r>
              <a:rPr lang="en-US" sz="7200" i="1" dirty="0"/>
              <a:t>m</a:t>
            </a:r>
            <a:r>
              <a:rPr lang="en-US" sz="7200" dirty="0">
                <a:latin typeface="Cambria Math"/>
                <a:ea typeface="Cambria Math"/>
              </a:rPr>
              <a:t>+1,j</a:t>
            </a:r>
            <a:r>
              <a:rPr lang="en-US" sz="7200" i="1" dirty="0"/>
              <a:t>,x</a:t>
            </a:r>
            <a:r>
              <a:rPr lang="en-US" sz="72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else </a:t>
            </a: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endParaRPr lang="en-US" sz="7200" i="1" dirty="0">
              <a:ea typeface="Cambria Math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ea typeface="Cambria Math" pitchFamily="18" charset="0"/>
              </a:rPr>
              <a:t>{output is </a:t>
            </a:r>
            <a:r>
              <a:rPr lang="en-US" sz="7200" dirty="0"/>
              <a:t>location of </a:t>
            </a:r>
            <a:r>
              <a:rPr lang="en-US" sz="7200" i="1" dirty="0"/>
              <a:t>x </a:t>
            </a:r>
            <a:r>
              <a:rPr lang="en-US" sz="7200" dirty="0"/>
              <a:t>in</a:t>
            </a:r>
            <a:r>
              <a:rPr lang="en-US" sz="7200" i="1" dirty="0"/>
              <a:t>    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7200" i="1" dirty="0"/>
              <a:t>a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,…,</a:t>
            </a:r>
            <a:r>
              <a:rPr lang="en-US" sz="7200" i="1" dirty="0">
                <a:ea typeface="Cambria Math" pitchFamily="18" charset="0"/>
              </a:rPr>
              <a:t>a</a:t>
            </a:r>
            <a:r>
              <a:rPr lang="en-US" sz="7200" i="1" baseline="-25000" dirty="0">
                <a:ea typeface="Cambria Math" pitchFamily="18" charset="0"/>
              </a:rPr>
              <a:t>n</a:t>
            </a:r>
            <a:r>
              <a:rPr lang="en-US" sz="7200" i="1" dirty="0">
                <a:ea typeface="Cambria Math" pitchFamily="18" charset="0"/>
              </a:rPr>
              <a:t>  </a:t>
            </a:r>
            <a:r>
              <a:rPr lang="en-US" sz="7200" dirty="0">
                <a:ea typeface="Cambria Math" pitchFamily="18" charset="0"/>
              </a:rPr>
              <a:t>if it appears, otherwise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7200" dirty="0">
                <a:ea typeface="Cambria Math" pitchFamily="18" charset="0"/>
              </a:rPr>
              <a:t>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7264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Proving Recursive Algorithms 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 </a:t>
            </a:r>
            <a:r>
              <a:rPr lang="en-US" dirty="0" smtClean="0"/>
              <a:t>Both </a:t>
            </a:r>
            <a:r>
              <a:rPr lang="en-US" b="1" dirty="0" smtClean="0"/>
              <a:t> </a:t>
            </a:r>
            <a:r>
              <a:rPr lang="en-US" dirty="0" smtClean="0"/>
              <a:t>mathematical</a:t>
            </a:r>
            <a:r>
              <a:rPr lang="en-US" b="1" dirty="0" smtClean="0"/>
              <a:t> </a:t>
            </a:r>
            <a:r>
              <a:rPr lang="en-US" dirty="0" smtClean="0"/>
              <a:t>and str0ng induction are useful techniques to show that recursive algorithms always produce the correct output.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Example</a:t>
            </a:r>
            <a:r>
              <a:rPr lang="en-US" dirty="0" smtClean="0"/>
              <a:t>: Prove that the algorithm for computing the powers of real numbers is correct.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Use mathematical induction on the exponent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   BASIS STEP: </a:t>
            </a:r>
            <a:r>
              <a:rPr lang="en-US" i="1" dirty="0" smtClean="0"/>
              <a:t>a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every nonzero real number </a:t>
            </a:r>
            <a:r>
              <a:rPr lang="en-US" i="1" dirty="0" smtClean="0"/>
              <a:t>a</a:t>
            </a:r>
            <a:r>
              <a:rPr lang="en-US" dirty="0" smtClean="0"/>
              <a:t>, and </a:t>
            </a:r>
            <a:r>
              <a:rPr lang="en-US" i="1" dirty="0" smtClean="0"/>
              <a:t>power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    INDUCTIVE STEP: The inductive hypothesis is that </a:t>
            </a:r>
            <a:r>
              <a:rPr lang="en-US" i="1" dirty="0" smtClean="0"/>
              <a:t>power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>
                <a:ea typeface="Cambria Math" pitchFamily="18" charset="0"/>
              </a:rPr>
              <a:t>k</a:t>
            </a:r>
            <a:r>
              <a:rPr lang="en-US" dirty="0" smtClean="0"/>
              <a:t>) =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dirty="0" smtClean="0"/>
              <a:t>, for all        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Assuming the inductive hypothesis, the algorithm correctly computes </a:t>
            </a:r>
            <a:r>
              <a:rPr lang="en-US" i="1" dirty="0" smtClean="0"/>
              <a:t>a</a:t>
            </a:r>
            <a:r>
              <a:rPr lang="en-US" i="1" baseline="30000" dirty="0" smtClean="0"/>
              <a:t>k+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since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i="1" dirty="0" smtClean="0"/>
              <a:t>power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>
                <a:ea typeface="Cambria Math" pitchFamily="18" charset="0"/>
              </a:rPr>
              <a:t>k</a:t>
            </a:r>
            <a:r>
              <a:rPr lang="en-US" i="1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=</a:t>
            </a:r>
            <a:r>
              <a:rPr lang="en-US" i="1" dirty="0"/>
              <a:t> </a:t>
            </a:r>
            <a:r>
              <a:rPr lang="en-US" i="1" dirty="0" smtClean="0"/>
              <a:t>a</a:t>
            </a:r>
            <a:r>
              <a:rPr lang="en-US" i="1" dirty="0" smtClean="0">
                <a:latin typeface="Cambria Math"/>
                <a:ea typeface="Cambria Math"/>
              </a:rPr>
              <a:t>∙ </a:t>
            </a:r>
            <a:r>
              <a:rPr lang="en-US" i="1" dirty="0" smtClean="0"/>
              <a:t>power 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a, k</a:t>
            </a:r>
            <a:r>
              <a:rPr lang="en-US" dirty="0" smtClean="0">
                <a:ea typeface="Cambria Math" pitchFamily="18" charset="0"/>
              </a:rPr>
              <a:t>) =</a:t>
            </a:r>
            <a:r>
              <a:rPr lang="en-US" i="1" dirty="0" smtClean="0"/>
              <a:t> a</a:t>
            </a:r>
            <a:r>
              <a:rPr lang="en-US" i="1" dirty="0" smtClean="0">
                <a:latin typeface="Cambria Math"/>
                <a:ea typeface="Cambria Math"/>
              </a:rPr>
              <a:t>∙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dirty="0" smtClean="0"/>
              <a:t> =</a:t>
            </a:r>
            <a:r>
              <a:rPr lang="en-US" i="1" dirty="0"/>
              <a:t> </a:t>
            </a:r>
            <a:r>
              <a:rPr lang="en-US" i="1" dirty="0" smtClean="0"/>
              <a:t>a</a:t>
            </a:r>
            <a:r>
              <a:rPr lang="en-US" i="1" baseline="30000" dirty="0" smtClean="0"/>
              <a:t>k+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.</a:t>
            </a:r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4200" y="2971800"/>
            <a:ext cx="57912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procedure </a:t>
            </a:r>
            <a:r>
              <a:rPr lang="en-US" sz="1400" i="1" dirty="0"/>
              <a:t>power</a:t>
            </a:r>
            <a:r>
              <a:rPr lang="en-US" sz="1400" dirty="0"/>
              <a:t>(</a:t>
            </a:r>
            <a:r>
              <a:rPr lang="en-US" sz="1400" i="1" dirty="0"/>
              <a:t>a</a:t>
            </a:r>
            <a:r>
              <a:rPr lang="en-US" sz="1400" dirty="0"/>
              <a:t>:</a:t>
            </a:r>
            <a:r>
              <a:rPr lang="en-US" sz="1400" i="1" dirty="0"/>
              <a:t> </a:t>
            </a:r>
            <a:r>
              <a:rPr lang="en-US" sz="1400" dirty="0"/>
              <a:t>nonzero</a:t>
            </a:r>
            <a:r>
              <a:rPr lang="en-US" sz="1400" i="1" dirty="0"/>
              <a:t> </a:t>
            </a:r>
            <a:r>
              <a:rPr lang="en-US" sz="1400" dirty="0"/>
              <a:t>real number</a:t>
            </a:r>
            <a:r>
              <a:rPr lang="en-US" sz="1400" i="1" dirty="0"/>
              <a:t>, n</a:t>
            </a:r>
            <a:r>
              <a:rPr lang="en-US" sz="1400" dirty="0"/>
              <a:t>:</a:t>
            </a:r>
            <a:r>
              <a:rPr lang="en-US" sz="1400" i="1" dirty="0"/>
              <a:t> </a:t>
            </a:r>
            <a:r>
              <a:rPr lang="en-US" sz="1400" dirty="0"/>
              <a:t>nonnegative integer)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if </a:t>
            </a:r>
            <a:r>
              <a:rPr lang="en-US" sz="1400" dirty="0"/>
              <a:t> </a:t>
            </a:r>
            <a:r>
              <a:rPr lang="en-US" sz="1400" i="1" dirty="0"/>
              <a:t>n</a:t>
            </a:r>
            <a:r>
              <a:rPr lang="en-US" sz="1400" dirty="0"/>
              <a:t> =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1400" b="1" dirty="0">
                <a:latin typeface="Cambria Math" pitchFamily="18" charset="0"/>
                <a:ea typeface="Cambria Math" pitchFamily="18" charset="0"/>
              </a:rPr>
              <a:t>then return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b="1" dirty="0"/>
              <a:t>else </a:t>
            </a:r>
            <a:r>
              <a:rPr lang="en-US" sz="1400" dirty="0"/>
              <a:t> </a:t>
            </a:r>
            <a:r>
              <a:rPr lang="en-US" sz="1400" b="1" dirty="0">
                <a:latin typeface="Cambria Math" pitchFamily="18" charset="0"/>
                <a:ea typeface="Cambria Math" pitchFamily="18" charset="0"/>
              </a:rPr>
              <a:t>return </a:t>
            </a:r>
            <a:r>
              <a:rPr lang="en-US" sz="1400" i="1" dirty="0"/>
              <a:t>a</a:t>
            </a:r>
            <a:r>
              <a:rPr lang="en-US" sz="1400" i="1" dirty="0">
                <a:latin typeface="Cambria Math"/>
                <a:ea typeface="Cambria Math"/>
              </a:rPr>
              <a:t>∙ </a:t>
            </a:r>
            <a:r>
              <a:rPr lang="en-US" sz="1400" i="1" dirty="0"/>
              <a:t>power </a:t>
            </a:r>
            <a:r>
              <a:rPr lang="en-US" sz="1400" dirty="0">
                <a:ea typeface="Cambria Math"/>
              </a:rPr>
              <a:t>(</a:t>
            </a:r>
            <a:r>
              <a:rPr lang="en-US" sz="1400" i="1" dirty="0">
                <a:ea typeface="Cambria Math"/>
              </a:rPr>
              <a:t>a, n</a:t>
            </a:r>
            <a:r>
              <a:rPr lang="en-US" sz="1400" i="1" dirty="0">
                <a:latin typeface="Cambria Math"/>
                <a:ea typeface="Cambria Math"/>
              </a:rPr>
              <a:t> −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400" dirty="0">
                <a:ea typeface="Cambria Math" pitchFamily="18" charset="0"/>
              </a:rPr>
              <a:t>)</a:t>
            </a:r>
            <a:endParaRPr lang="en-US" sz="1400" i="1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400" dirty="0">
                <a:ea typeface="Cambria Math" pitchFamily="18" charset="0"/>
              </a:rPr>
              <a:t>{output is </a:t>
            </a:r>
            <a:r>
              <a:rPr lang="en-US" sz="1400" i="1" dirty="0"/>
              <a:t>a</a:t>
            </a:r>
            <a:r>
              <a:rPr lang="en-US" sz="1400" i="1" baseline="30000" dirty="0"/>
              <a:t>n</a:t>
            </a:r>
            <a:r>
              <a:rPr lang="en-US" sz="1400" dirty="0"/>
              <a:t>}</a:t>
            </a:r>
            <a:endParaRPr lang="en-US" sz="14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48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4800" dirty="0">
              <a:ea typeface="Cambria Math" pitchFamily="18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 rot="5400000" flipH="1" flipV="1">
            <a:off x="10096500" y="5600700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>
                <a:latin typeface="Cambria Math"/>
                <a:ea typeface="Cambria Math"/>
              </a:rPr>
              <a:t>−2 </a:t>
            </a:r>
            <a:r>
              <a:rPr lang="en-US" dirty="0">
                <a:ea typeface="Cambria Math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sum_{k = 1}^{m} 2^{k-1}(2^{m-k + 1} - 1) = \sum_{k = 1} ^{m}2^{m} - \sum_{k = 1}^{m}2^{k-1} = m2^{m} - (2^{m} - 1) = n \;\mbox{log}\; n - n + 1,$$&#10;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um_{k = 1}^{m}2^{k-1}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1347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Recursive Algorithms</vt:lpstr>
      <vt:lpstr>Section Summary</vt:lpstr>
      <vt:lpstr>Recursive Algorithms</vt:lpstr>
      <vt:lpstr>Recursive Factorial Algorithm</vt:lpstr>
      <vt:lpstr>Recursive Exponentiation Algorithm</vt:lpstr>
      <vt:lpstr>Recursive GCD Algorithm</vt:lpstr>
      <vt:lpstr>Recursive Modular Exponentiation Algorithm</vt:lpstr>
      <vt:lpstr>Recursive Binary Search Algorithm</vt:lpstr>
      <vt:lpstr>Proving Recursive Algorithms Correct</vt:lpstr>
      <vt:lpstr>Merge Sort</vt:lpstr>
      <vt:lpstr>Merge Sort</vt:lpstr>
      <vt:lpstr>Recursive Merge Sort – 1 </vt:lpstr>
      <vt:lpstr>Recursive Merge Sort – 2 </vt:lpstr>
      <vt:lpstr>Merging Two Lists</vt:lpstr>
      <vt:lpstr>Complexity of Merge Sort – 1 </vt:lpstr>
      <vt:lpstr>Complexity of Merge Sort –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88</cp:revision>
  <dcterms:created xsi:type="dcterms:W3CDTF">2021-01-03T18:25:44Z</dcterms:created>
  <dcterms:modified xsi:type="dcterms:W3CDTF">2021-02-14T23:10:56Z</dcterms:modified>
</cp:coreProperties>
</file>