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1084" r:id="rId2"/>
    <p:sldId id="1085" r:id="rId3"/>
    <p:sldId id="1086" r:id="rId4"/>
    <p:sldId id="1087" r:id="rId5"/>
    <p:sldId id="1088" r:id="rId6"/>
    <p:sldId id="1089" r:id="rId7"/>
    <p:sldId id="1090" r:id="rId8"/>
    <p:sldId id="1091" r:id="rId9"/>
    <p:sldId id="1092" r:id="rId10"/>
    <p:sldId id="1093" r:id="rId11"/>
    <p:sldId id="1094" r:id="rId12"/>
    <p:sldId id="1095" r:id="rId13"/>
    <p:sldId id="1096" r:id="rId14"/>
    <p:sldId id="1097" r:id="rId15"/>
  </p:sldIdLst>
  <p:sldSz cx="12192000" cy="6858000"/>
  <p:notesSz cx="6858000" cy="9144000"/>
  <p:defaultTextStyle>
    <a:defPPr>
      <a:defRPr lang="lv-LV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99"/>
    <a:srgbClr val="0000FF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5870" autoAdjust="0"/>
  </p:normalViewPr>
  <p:slideViewPr>
    <p:cSldViewPr snapToGrid="0">
      <p:cViewPr varScale="1">
        <p:scale>
          <a:sx n="87" d="100"/>
          <a:sy n="87" d="100"/>
        </p:scale>
        <p:origin x="14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v-LV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C6C08E-8AD4-46C5-BAC9-3D04C6463705}" type="datetimeFigureOut">
              <a:rPr lang="lv-LV" smtClean="0"/>
              <a:t>07.03.2021</a:t>
            </a:fld>
            <a:endParaRPr lang="lv-LV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v-LV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566039-0D76-41FD-AC12-640C7F3A8E52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42067609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lv-LV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07.03.2021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418955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07.03.2021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405580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07.03.2021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10866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07.03.2021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630225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07.03.2021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587113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07.03.2021</a:t>
            </a:fld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30448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07.03.2021</a:t>
            </a:fld>
            <a:endParaRPr lang="lv-LV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07247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07.03.2021</a:t>
            </a:fld>
            <a:endParaRPr lang="lv-LV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4066702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07.03.2021</a:t>
            </a:fld>
            <a:endParaRPr lang="lv-LV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955979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07.03.2021</a:t>
            </a:fld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4006456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v-LV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07.03.2021</a:t>
            </a:fld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080133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DEB7B1-3A76-4692-AABD-C23989DC5F71}" type="datetimeFigureOut">
              <a:rPr lang="lv-LV" smtClean="0"/>
              <a:t>07.03.2021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400531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v-LV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7" Type="http://schemas.openxmlformats.org/officeDocument/2006/relationships/image" Target="../media/image8.png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Permutations and Combinations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Section 6.3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7452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b="1" dirty="0" smtClean="0"/>
              <a:t>   Example</a:t>
            </a:r>
            <a:r>
              <a:rPr lang="en-US" dirty="0" smtClean="0"/>
              <a:t>: How many poker hands of five cards can be dealt from a standard deck of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52</a:t>
            </a:r>
            <a:r>
              <a:rPr lang="en-US" dirty="0" smtClean="0"/>
              <a:t> cards? Also, how many ways are there to select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47</a:t>
            </a:r>
            <a:r>
              <a:rPr lang="en-US" dirty="0" smtClean="0"/>
              <a:t> cards from a deck of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52</a:t>
            </a:r>
            <a:r>
              <a:rPr lang="en-US" dirty="0" smtClean="0"/>
              <a:t> cards?</a:t>
            </a:r>
          </a:p>
          <a:p>
            <a:pPr>
              <a:buNone/>
            </a:pPr>
            <a:r>
              <a:rPr lang="en-US" b="1" dirty="0" smtClean="0"/>
              <a:t>   Solution</a:t>
            </a:r>
            <a:r>
              <a:rPr lang="en-US" dirty="0" smtClean="0"/>
              <a:t>: Since the order in which the cards are dealt does not matter, the number of five card hands is:</a:t>
            </a:r>
          </a:p>
          <a:p>
            <a:pPr marL="0" indent="0">
              <a:buNone/>
            </a:pPr>
            <a:endParaRPr lang="lv-LV" dirty="0"/>
          </a:p>
          <a:p>
            <a:pPr marL="0" indent="0">
              <a:buNone/>
            </a:pPr>
            <a:endParaRPr lang="lv-LV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The different ways to select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47</a:t>
            </a:r>
            <a:r>
              <a:rPr lang="en-US" dirty="0" smtClean="0"/>
              <a:t> cards from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52</a:t>
            </a:r>
            <a:r>
              <a:rPr lang="en-US" dirty="0" smtClean="0"/>
              <a:t> is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    </a:t>
            </a:r>
            <a:endParaRPr lang="en-US" dirty="0"/>
          </a:p>
        </p:txBody>
      </p:sp>
      <p:pic>
        <p:nvPicPr>
          <p:cNvPr id="13" name="Picture 12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1028845" y="3500515"/>
            <a:ext cx="2617843" cy="500779"/>
          </a:xfrm>
          <a:prstGeom prst="rect">
            <a:avLst/>
          </a:prstGeom>
        </p:spPr>
      </p:pic>
      <p:pic>
        <p:nvPicPr>
          <p:cNvPr id="10" name="Picture 9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3837333" y="3748933"/>
            <a:ext cx="8047054" cy="470991"/>
          </a:xfrm>
          <a:prstGeom prst="rect">
            <a:avLst/>
          </a:prstGeom>
        </p:spPr>
      </p:pic>
      <p:pic>
        <p:nvPicPr>
          <p:cNvPr id="12" name="Picture 11" descr="addin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/>
          <a:stretch>
            <a:fillRect/>
          </a:stretch>
        </p:blipFill>
        <p:spPr>
          <a:xfrm>
            <a:off x="2971800" y="5562601"/>
            <a:ext cx="5676900" cy="397669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648200" y="6324600"/>
            <a:ext cx="525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This is a special case of a general result. </a:t>
            </a:r>
            <a:r>
              <a:rPr lang="en-US" dirty="0">
                <a:latin typeface="Cambria Math"/>
                <a:ea typeface="Cambria Math"/>
              </a:rPr>
              <a:t>→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565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   Corollary </a:t>
            </a: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: Let </a:t>
            </a:r>
            <a:r>
              <a:rPr lang="en-US" i="1" dirty="0" smtClean="0"/>
              <a:t>n</a:t>
            </a:r>
            <a:r>
              <a:rPr lang="en-US" dirty="0" smtClean="0"/>
              <a:t> and </a:t>
            </a:r>
            <a:r>
              <a:rPr lang="en-US" i="1" dirty="0" smtClean="0"/>
              <a:t>r</a:t>
            </a:r>
            <a:r>
              <a:rPr lang="en-US" dirty="0" smtClean="0"/>
              <a:t> be nonnegative integers with </a:t>
            </a:r>
            <a:r>
              <a:rPr lang="en-US" i="1" dirty="0" smtClean="0"/>
              <a:t>r </a:t>
            </a:r>
            <a:r>
              <a:rPr lang="en-US" dirty="0" smtClean="0">
                <a:latin typeface="Cambria Math"/>
                <a:ea typeface="Cambria Math"/>
              </a:rPr>
              <a:t>≤ </a:t>
            </a:r>
            <a:r>
              <a:rPr lang="en-US" i="1" dirty="0" smtClean="0">
                <a:ea typeface="Cambria Math"/>
              </a:rPr>
              <a:t>n</a:t>
            </a:r>
            <a:r>
              <a:rPr lang="en-US" dirty="0" smtClean="0">
                <a:latin typeface="Cambria Math"/>
                <a:ea typeface="Cambria Math"/>
              </a:rPr>
              <a:t>.</a:t>
            </a:r>
            <a:r>
              <a:rPr lang="en-US" dirty="0" smtClean="0"/>
              <a:t> </a:t>
            </a:r>
            <a:r>
              <a:rPr lang="lv-LV" dirty="0" smtClean="0"/>
              <a:t/>
            </a:r>
            <a:br>
              <a:rPr lang="lv-LV" dirty="0" smtClean="0"/>
            </a:br>
            <a:r>
              <a:rPr lang="en-US" dirty="0" smtClean="0"/>
              <a:t>Then </a:t>
            </a:r>
            <a:r>
              <a:rPr lang="en-US" i="1" dirty="0" smtClean="0"/>
              <a:t>C</a:t>
            </a:r>
            <a:r>
              <a:rPr lang="en-US" dirty="0" smtClean="0"/>
              <a:t>(</a:t>
            </a:r>
            <a:r>
              <a:rPr lang="en-US" i="1" dirty="0" smtClean="0"/>
              <a:t>n</a:t>
            </a:r>
            <a:r>
              <a:rPr lang="en-US" dirty="0" smtClean="0"/>
              <a:t>, </a:t>
            </a:r>
            <a:r>
              <a:rPr lang="en-US" i="1" dirty="0" smtClean="0"/>
              <a:t>r</a:t>
            </a:r>
            <a:r>
              <a:rPr lang="en-US" dirty="0" smtClean="0"/>
              <a:t>) = </a:t>
            </a:r>
            <a:r>
              <a:rPr lang="en-US" i="1" dirty="0" smtClean="0"/>
              <a:t>C</a:t>
            </a:r>
            <a:r>
              <a:rPr lang="en-US" dirty="0" smtClean="0"/>
              <a:t>(</a:t>
            </a:r>
            <a:r>
              <a:rPr lang="en-US" i="1" dirty="0" smtClean="0"/>
              <a:t>n</a:t>
            </a:r>
            <a:r>
              <a:rPr lang="en-US" dirty="0" smtClean="0"/>
              <a:t>, </a:t>
            </a:r>
            <a:r>
              <a:rPr lang="en-US" i="1" dirty="0" smtClean="0"/>
              <a:t>n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− </a:t>
            </a:r>
            <a:r>
              <a:rPr lang="en-US" i="1" dirty="0" smtClean="0">
                <a:ea typeface="Cambria Math"/>
              </a:rPr>
              <a:t>r</a:t>
            </a:r>
            <a:r>
              <a:rPr lang="en-US" dirty="0" smtClean="0">
                <a:latin typeface="Cambria Math"/>
                <a:ea typeface="Cambria Math"/>
              </a:rPr>
              <a:t>).</a:t>
            </a:r>
          </a:p>
          <a:p>
            <a:pPr>
              <a:buNone/>
            </a:pPr>
            <a:r>
              <a:rPr lang="en-US" b="1" dirty="0" smtClean="0">
                <a:latin typeface="Cambria Math"/>
                <a:ea typeface="Cambria Math"/>
              </a:rPr>
              <a:t>   Proof</a:t>
            </a:r>
            <a:r>
              <a:rPr lang="en-US" dirty="0" smtClean="0">
                <a:latin typeface="Cambria Math"/>
                <a:ea typeface="Cambria Math"/>
              </a:rPr>
              <a:t>: From Theorem 2, it follows that</a:t>
            </a:r>
          </a:p>
          <a:p>
            <a:endParaRPr lang="en-US" dirty="0" smtClean="0">
              <a:latin typeface="Cambria Math"/>
              <a:ea typeface="Cambria Math"/>
            </a:endParaRPr>
          </a:p>
          <a:p>
            <a:pPr>
              <a:buNone/>
            </a:pPr>
            <a:r>
              <a:rPr lang="en-US" dirty="0" smtClean="0">
                <a:latin typeface="Cambria Math"/>
                <a:ea typeface="Cambria Math"/>
              </a:rPr>
              <a:t>     and </a:t>
            </a:r>
          </a:p>
          <a:p>
            <a:endParaRPr lang="en-US" dirty="0" smtClean="0">
              <a:latin typeface="Cambria Math"/>
              <a:ea typeface="Cambria Math"/>
            </a:endParaRPr>
          </a:p>
          <a:p>
            <a:pPr>
              <a:buNone/>
            </a:pPr>
            <a:r>
              <a:rPr lang="en-US" dirty="0" smtClean="0"/>
              <a:t>   Hence, </a:t>
            </a:r>
            <a:r>
              <a:rPr lang="en-US" i="1" dirty="0" smtClean="0"/>
              <a:t>C</a:t>
            </a:r>
            <a:r>
              <a:rPr lang="en-US" dirty="0" smtClean="0"/>
              <a:t>(</a:t>
            </a:r>
            <a:r>
              <a:rPr lang="en-US" i="1" dirty="0" smtClean="0"/>
              <a:t>n</a:t>
            </a:r>
            <a:r>
              <a:rPr lang="en-US" dirty="0" smtClean="0"/>
              <a:t>, </a:t>
            </a:r>
            <a:r>
              <a:rPr lang="en-US" i="1" dirty="0" smtClean="0"/>
              <a:t>r</a:t>
            </a:r>
            <a:r>
              <a:rPr lang="en-US" dirty="0" smtClean="0"/>
              <a:t>) = </a:t>
            </a:r>
            <a:r>
              <a:rPr lang="en-US" i="1" dirty="0" smtClean="0"/>
              <a:t>C</a:t>
            </a:r>
            <a:r>
              <a:rPr lang="en-US" dirty="0" smtClean="0"/>
              <a:t>(</a:t>
            </a:r>
            <a:r>
              <a:rPr lang="en-US" i="1" dirty="0" smtClean="0"/>
              <a:t>n</a:t>
            </a:r>
            <a:r>
              <a:rPr lang="en-US" dirty="0" smtClean="0"/>
              <a:t>, </a:t>
            </a:r>
            <a:r>
              <a:rPr lang="en-US" i="1" dirty="0" smtClean="0"/>
              <a:t>n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− </a:t>
            </a:r>
            <a:r>
              <a:rPr lang="en-US" i="1" dirty="0" smtClean="0">
                <a:ea typeface="Cambria Math"/>
              </a:rPr>
              <a:t>r</a:t>
            </a:r>
            <a:r>
              <a:rPr lang="en-US" dirty="0" smtClean="0">
                <a:latin typeface="Cambria Math"/>
                <a:ea typeface="Cambria Math"/>
              </a:rPr>
              <a:t>).</a:t>
            </a:r>
          </a:p>
        </p:txBody>
      </p:sp>
      <p:pic>
        <p:nvPicPr>
          <p:cNvPr id="6" name="Picture 5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>
          <a:xfrm>
            <a:off x="4419600" y="3429001"/>
            <a:ext cx="2369344" cy="447675"/>
          </a:xfrm>
          <a:prstGeom prst="rect">
            <a:avLst/>
          </a:prstGeom>
        </p:spPr>
      </p:pic>
      <p:pic>
        <p:nvPicPr>
          <p:cNvPr id="9" name="Picture 8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4038601" y="4191000"/>
            <a:ext cx="5622131" cy="45005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048000" y="5791200"/>
            <a:ext cx="685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This result can be proved without using algebraic manipulation. </a:t>
            </a:r>
            <a:r>
              <a:rPr lang="en-US" dirty="0">
                <a:latin typeface="Cambria Math"/>
                <a:ea typeface="Cambria Math"/>
              </a:rPr>
              <a:t>→</a:t>
            </a:r>
            <a:endParaRPr lang="en-US" dirty="0"/>
          </a:p>
        </p:txBody>
      </p:sp>
      <p:sp>
        <p:nvSpPr>
          <p:cNvPr id="7" name="Isosceles Triangle 6"/>
          <p:cNvSpPr/>
          <p:nvPr/>
        </p:nvSpPr>
        <p:spPr>
          <a:xfrm rot="5400000" flipV="1">
            <a:off x="9677400" y="4953000"/>
            <a:ext cx="152400" cy="15240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539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Combinatorial Proofs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Definition </a:t>
            </a: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: A </a:t>
            </a:r>
            <a:r>
              <a:rPr lang="en-US" i="1" dirty="0" smtClean="0"/>
              <a:t>combinatorial proof </a:t>
            </a:r>
            <a:r>
              <a:rPr lang="en-US" dirty="0" smtClean="0"/>
              <a:t>of an identity is a proof that  uses one of the following methods.</a:t>
            </a:r>
          </a:p>
          <a:p>
            <a:pPr lvl="1"/>
            <a:r>
              <a:rPr lang="en-US" dirty="0" smtClean="0"/>
              <a:t>A </a:t>
            </a:r>
            <a:r>
              <a:rPr lang="en-US" i="1" dirty="0" smtClean="0"/>
              <a:t>double counting proof </a:t>
            </a:r>
            <a:r>
              <a:rPr lang="en-US" dirty="0" smtClean="0"/>
              <a:t>uses counting arguments to prove that both sides of an identity count the same objects, but in different ways.</a:t>
            </a:r>
          </a:p>
          <a:p>
            <a:pPr lvl="1"/>
            <a:r>
              <a:rPr lang="en-US" dirty="0" smtClean="0"/>
              <a:t>A </a:t>
            </a:r>
            <a:r>
              <a:rPr lang="en-US" i="1" dirty="0" err="1" smtClean="0"/>
              <a:t>bijective</a:t>
            </a:r>
            <a:r>
              <a:rPr lang="en-US" i="1" dirty="0" smtClean="0"/>
              <a:t> proof  </a:t>
            </a:r>
            <a:r>
              <a:rPr lang="en-US" dirty="0" smtClean="0"/>
              <a:t>shows  that there is a </a:t>
            </a:r>
            <a:r>
              <a:rPr lang="en-US" dirty="0" err="1" smtClean="0"/>
              <a:t>bijection</a:t>
            </a:r>
            <a:r>
              <a:rPr lang="en-US" dirty="0" smtClean="0"/>
              <a:t> between the sets of objects counted by the two sides of the identity.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97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Combinatorial Proofs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Here are two combinatorial proofs that </a:t>
            </a:r>
          </a:p>
          <a:p>
            <a:pPr>
              <a:buNone/>
            </a:pPr>
            <a:r>
              <a:rPr lang="en-US" dirty="0" smtClean="0"/>
              <a:t>                    </a:t>
            </a:r>
            <a:r>
              <a:rPr lang="en-US" i="1" dirty="0" smtClean="0"/>
              <a:t>C</a:t>
            </a:r>
            <a:r>
              <a:rPr lang="en-US" dirty="0" smtClean="0"/>
              <a:t>(</a:t>
            </a:r>
            <a:r>
              <a:rPr lang="en-US" i="1" dirty="0" smtClean="0"/>
              <a:t>n</a:t>
            </a:r>
            <a:r>
              <a:rPr lang="en-US" dirty="0" smtClean="0"/>
              <a:t>, </a:t>
            </a:r>
            <a:r>
              <a:rPr lang="en-US" i="1" dirty="0" smtClean="0"/>
              <a:t>r</a:t>
            </a:r>
            <a:r>
              <a:rPr lang="en-US" dirty="0" smtClean="0"/>
              <a:t>) = </a:t>
            </a:r>
            <a:r>
              <a:rPr lang="en-US" i="1" dirty="0" smtClean="0"/>
              <a:t>C</a:t>
            </a:r>
            <a:r>
              <a:rPr lang="en-US" dirty="0" smtClean="0"/>
              <a:t>(</a:t>
            </a:r>
            <a:r>
              <a:rPr lang="en-US" i="1" dirty="0" smtClean="0"/>
              <a:t>n</a:t>
            </a:r>
            <a:r>
              <a:rPr lang="en-US" dirty="0" smtClean="0"/>
              <a:t>, </a:t>
            </a:r>
            <a:r>
              <a:rPr lang="en-US" i="1" dirty="0" smtClean="0"/>
              <a:t>n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− </a:t>
            </a:r>
            <a:r>
              <a:rPr lang="en-US" i="1" dirty="0" smtClean="0">
                <a:ea typeface="Cambria Math"/>
              </a:rPr>
              <a:t>r</a:t>
            </a:r>
            <a:r>
              <a:rPr lang="en-US" dirty="0" smtClean="0">
                <a:latin typeface="Cambria Math"/>
                <a:ea typeface="Cambria Math"/>
              </a:rPr>
              <a:t>) </a:t>
            </a:r>
          </a:p>
          <a:p>
            <a:pPr>
              <a:buNone/>
            </a:pPr>
            <a:r>
              <a:rPr lang="en-US" dirty="0" smtClean="0">
                <a:latin typeface="Cambria Math"/>
                <a:ea typeface="Cambria Math"/>
              </a:rPr>
              <a:t>    when r and n are nonnegative integers with </a:t>
            </a:r>
            <a:r>
              <a:rPr lang="en-US" i="1" dirty="0" smtClean="0">
                <a:latin typeface="Cambria Math"/>
                <a:ea typeface="Cambria Math"/>
              </a:rPr>
              <a:t>r</a:t>
            </a:r>
            <a:r>
              <a:rPr lang="en-US" dirty="0" smtClean="0">
                <a:latin typeface="Cambria Math"/>
                <a:ea typeface="Cambria Math"/>
              </a:rPr>
              <a:t> &lt; </a:t>
            </a:r>
            <a:r>
              <a:rPr lang="en-US" i="1" dirty="0" smtClean="0">
                <a:latin typeface="Cambria Math"/>
                <a:ea typeface="Cambria Math"/>
              </a:rPr>
              <a:t>n</a:t>
            </a:r>
            <a:r>
              <a:rPr lang="en-US" dirty="0" smtClean="0"/>
              <a:t>:</a:t>
            </a:r>
          </a:p>
          <a:p>
            <a:pPr lvl="1"/>
            <a:r>
              <a:rPr lang="en-US" i="1" dirty="0" err="1" smtClean="0"/>
              <a:t>Bijective</a:t>
            </a:r>
            <a:r>
              <a:rPr lang="en-US" i="1" dirty="0" smtClean="0"/>
              <a:t> Proof</a:t>
            </a:r>
            <a:r>
              <a:rPr lang="en-US" dirty="0" smtClean="0"/>
              <a:t>: Suppose that </a:t>
            </a:r>
            <a:r>
              <a:rPr lang="en-US" i="1" dirty="0" smtClean="0"/>
              <a:t>S</a:t>
            </a:r>
            <a:r>
              <a:rPr lang="en-US" dirty="0" smtClean="0"/>
              <a:t> is a set with </a:t>
            </a:r>
            <a:r>
              <a:rPr lang="en-US" i="1" dirty="0" smtClean="0"/>
              <a:t>n</a:t>
            </a:r>
            <a:r>
              <a:rPr lang="en-US" dirty="0" smtClean="0"/>
              <a:t> elements. The function that maps a subset </a:t>
            </a:r>
            <a:r>
              <a:rPr lang="en-US" i="1" dirty="0" smtClean="0"/>
              <a:t>A</a:t>
            </a:r>
            <a:r>
              <a:rPr lang="en-US" dirty="0" smtClean="0"/>
              <a:t> of </a:t>
            </a:r>
            <a:r>
              <a:rPr lang="en-US" i="1" dirty="0" smtClean="0"/>
              <a:t>S </a:t>
            </a:r>
            <a:r>
              <a:rPr lang="en-US" dirty="0" smtClean="0"/>
              <a:t>to      is a </a:t>
            </a:r>
            <a:r>
              <a:rPr lang="en-US" dirty="0" err="1" smtClean="0"/>
              <a:t>bijection</a:t>
            </a:r>
            <a:r>
              <a:rPr lang="en-US" dirty="0" smtClean="0"/>
              <a:t> between the subsets of </a:t>
            </a:r>
            <a:r>
              <a:rPr lang="en-US" i="1" dirty="0" smtClean="0"/>
              <a:t>S</a:t>
            </a:r>
            <a:r>
              <a:rPr lang="en-US" dirty="0" smtClean="0"/>
              <a:t> with </a:t>
            </a:r>
            <a:r>
              <a:rPr lang="en-US" i="1" dirty="0" smtClean="0"/>
              <a:t>r</a:t>
            </a:r>
            <a:r>
              <a:rPr lang="en-US" dirty="0" smtClean="0"/>
              <a:t> elements and the subsets with </a:t>
            </a:r>
            <a:r>
              <a:rPr lang="en-US" i="1" dirty="0" smtClean="0"/>
              <a:t>n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− </a:t>
            </a:r>
            <a:r>
              <a:rPr lang="en-US" i="1" dirty="0" smtClean="0">
                <a:latin typeface="Cambria Math"/>
                <a:ea typeface="Cambria Math"/>
              </a:rPr>
              <a:t>r</a:t>
            </a:r>
            <a:r>
              <a:rPr lang="en-US" dirty="0" smtClean="0">
                <a:latin typeface="Cambria Math"/>
                <a:ea typeface="Cambria Math"/>
              </a:rPr>
              <a:t> elements. Since there is a </a:t>
            </a:r>
            <a:r>
              <a:rPr lang="en-US" dirty="0" err="1" smtClean="0">
                <a:latin typeface="Cambria Math"/>
                <a:ea typeface="Cambria Math"/>
              </a:rPr>
              <a:t>bijection</a:t>
            </a:r>
            <a:r>
              <a:rPr lang="en-US" dirty="0" smtClean="0">
                <a:latin typeface="Cambria Math"/>
                <a:ea typeface="Cambria Math"/>
              </a:rPr>
              <a:t> between the two sets, they must have the same number of elements. </a:t>
            </a:r>
            <a:r>
              <a:rPr lang="en-US" dirty="0" smtClean="0"/>
              <a:t>  </a:t>
            </a:r>
            <a:r>
              <a:rPr lang="en-US" i="1" dirty="0" smtClean="0">
                <a:ea typeface="Cambria Math" pitchFamily="18" charset="0"/>
              </a:rPr>
              <a:t> </a:t>
            </a:r>
            <a:endParaRPr lang="en-US" b="1" i="1" dirty="0" smtClean="0">
              <a:ea typeface="Cambria Math" pitchFamily="18" charset="0"/>
            </a:endParaRPr>
          </a:p>
          <a:p>
            <a:pPr lvl="1"/>
            <a:r>
              <a:rPr lang="en-US" i="1" dirty="0" smtClean="0"/>
              <a:t>Double Counting Proof</a:t>
            </a:r>
            <a:r>
              <a:rPr lang="en-US" dirty="0" smtClean="0"/>
              <a:t>: By definition the number of subsets of </a:t>
            </a:r>
            <a:r>
              <a:rPr lang="en-US" i="1" dirty="0" smtClean="0"/>
              <a:t>S</a:t>
            </a:r>
            <a:r>
              <a:rPr lang="en-US" dirty="0" smtClean="0"/>
              <a:t> with </a:t>
            </a:r>
            <a:r>
              <a:rPr lang="en-US" i="1" dirty="0" smtClean="0"/>
              <a:t>r</a:t>
            </a:r>
            <a:r>
              <a:rPr lang="en-US" dirty="0" smtClean="0"/>
              <a:t> elements is </a:t>
            </a:r>
            <a:r>
              <a:rPr lang="en-US" i="1" dirty="0" smtClean="0"/>
              <a:t>C</a:t>
            </a:r>
            <a:r>
              <a:rPr lang="en-US" dirty="0" smtClean="0"/>
              <a:t>(</a:t>
            </a:r>
            <a:r>
              <a:rPr lang="en-US" i="1" dirty="0" smtClean="0"/>
              <a:t>n</a:t>
            </a:r>
            <a:r>
              <a:rPr lang="en-US" dirty="0" smtClean="0"/>
              <a:t>, </a:t>
            </a:r>
            <a:r>
              <a:rPr lang="en-US" i="1" dirty="0" smtClean="0"/>
              <a:t>r</a:t>
            </a:r>
            <a:r>
              <a:rPr lang="en-US" dirty="0" smtClean="0"/>
              <a:t>). Each subset A of S can also be described by specifying which elements are not in A, i.e., those which are  in     . Since the complement of a subset of S with </a:t>
            </a:r>
            <a:r>
              <a:rPr lang="en-US" i="1" dirty="0" smtClean="0"/>
              <a:t>r</a:t>
            </a:r>
            <a:r>
              <a:rPr lang="en-US" dirty="0" smtClean="0"/>
              <a:t> elements has </a:t>
            </a:r>
            <a:r>
              <a:rPr lang="en-US" i="1" dirty="0" smtClean="0"/>
              <a:t>n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− </a:t>
            </a:r>
            <a:r>
              <a:rPr lang="en-US" i="1" dirty="0" smtClean="0">
                <a:latin typeface="Cambria Math"/>
                <a:ea typeface="Cambria Math"/>
              </a:rPr>
              <a:t>r</a:t>
            </a:r>
            <a:r>
              <a:rPr lang="en-US" dirty="0" smtClean="0">
                <a:latin typeface="Cambria Math"/>
                <a:ea typeface="Cambria Math"/>
              </a:rPr>
              <a:t>  elements, there are also </a:t>
            </a:r>
            <a:r>
              <a:rPr lang="en-US" i="1" dirty="0" smtClean="0"/>
              <a:t>C</a:t>
            </a:r>
            <a:r>
              <a:rPr lang="en-US" dirty="0" smtClean="0"/>
              <a:t>(</a:t>
            </a:r>
            <a:r>
              <a:rPr lang="en-US" i="1" dirty="0" smtClean="0"/>
              <a:t>n</a:t>
            </a:r>
            <a:r>
              <a:rPr lang="en-US" dirty="0" smtClean="0"/>
              <a:t>, </a:t>
            </a:r>
            <a:r>
              <a:rPr lang="en-US" i="1" dirty="0" smtClean="0"/>
              <a:t>n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− </a:t>
            </a:r>
            <a:r>
              <a:rPr lang="en-US" i="1" dirty="0" smtClean="0">
                <a:ea typeface="Cambria Math"/>
              </a:rPr>
              <a:t>r</a:t>
            </a:r>
            <a:r>
              <a:rPr lang="en-US" dirty="0" smtClean="0">
                <a:latin typeface="Cambria Math"/>
                <a:ea typeface="Cambria Math"/>
              </a:rPr>
              <a:t>) subsets of </a:t>
            </a:r>
            <a:r>
              <a:rPr lang="en-US" i="1" dirty="0" smtClean="0">
                <a:latin typeface="Cambria Math"/>
                <a:ea typeface="Cambria Math"/>
              </a:rPr>
              <a:t>S </a:t>
            </a:r>
            <a:r>
              <a:rPr lang="en-US" dirty="0" smtClean="0">
                <a:latin typeface="Cambria Math"/>
                <a:ea typeface="Cambria Math"/>
              </a:rPr>
              <a:t>with </a:t>
            </a:r>
            <a:r>
              <a:rPr lang="en-US" i="1" dirty="0" smtClean="0">
                <a:latin typeface="Cambria Math"/>
                <a:ea typeface="Cambria Math"/>
              </a:rPr>
              <a:t>r</a:t>
            </a:r>
            <a:r>
              <a:rPr lang="en-US" dirty="0" smtClean="0">
                <a:latin typeface="Cambria Math"/>
                <a:ea typeface="Cambria Math"/>
              </a:rPr>
              <a:t> elements.</a:t>
            </a:r>
            <a:endParaRPr lang="en-US" dirty="0"/>
          </a:p>
        </p:txBody>
      </p:sp>
      <p:pic>
        <p:nvPicPr>
          <p:cNvPr id="11" name="Picture 10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>
          <a:xfrm>
            <a:off x="5029200" y="5257801"/>
            <a:ext cx="228600" cy="215265"/>
          </a:xfrm>
          <a:prstGeom prst="rect">
            <a:avLst/>
          </a:prstGeom>
        </p:spPr>
      </p:pic>
      <p:sp>
        <p:nvSpPr>
          <p:cNvPr id="8" name="Isosceles Triangle 7"/>
          <p:cNvSpPr/>
          <p:nvPr/>
        </p:nvSpPr>
        <p:spPr>
          <a:xfrm rot="5400000" flipV="1">
            <a:off x="9829800" y="5943600"/>
            <a:ext cx="152400" cy="15240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Isosceles Triangle 8"/>
          <p:cNvSpPr/>
          <p:nvPr/>
        </p:nvSpPr>
        <p:spPr>
          <a:xfrm rot="5400000" flipV="1">
            <a:off x="9677400" y="4191000"/>
            <a:ext cx="152400" cy="15240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4" cstate="print"/>
          <a:stretch>
            <a:fillRect/>
          </a:stretch>
        </p:blipFill>
        <p:spPr>
          <a:xfrm>
            <a:off x="7162800" y="3352801"/>
            <a:ext cx="228600" cy="215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367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b="1" dirty="0" smtClean="0"/>
              <a:t>   Example</a:t>
            </a:r>
            <a:r>
              <a:rPr lang="en-US" dirty="0" smtClean="0"/>
              <a:t>: How many ways are there to select five players from a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10</a:t>
            </a:r>
            <a:r>
              <a:rPr lang="en-US" dirty="0" smtClean="0"/>
              <a:t>-member tennis team to make a trip to a match at another school.</a:t>
            </a:r>
          </a:p>
          <a:p>
            <a:pPr>
              <a:buNone/>
            </a:pPr>
            <a:r>
              <a:rPr lang="en-US" b="1" dirty="0" smtClean="0"/>
              <a:t>   Solution</a:t>
            </a:r>
            <a:r>
              <a:rPr lang="en-US" dirty="0" smtClean="0"/>
              <a:t>: By Theorem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, the number of combinations is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dirty="0" smtClean="0"/>
              <a:t>   Example</a:t>
            </a:r>
            <a:r>
              <a:rPr lang="en-US" dirty="0" smtClean="0"/>
              <a:t>: A group of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30 </a:t>
            </a:r>
            <a:r>
              <a:rPr lang="en-US" dirty="0" smtClean="0"/>
              <a:t>people have been trained as astronauts to go on the first mission to Mars. How many ways are there to select a crew of six people to go on this mission?</a:t>
            </a:r>
          </a:p>
          <a:p>
            <a:pPr>
              <a:buNone/>
            </a:pPr>
            <a:r>
              <a:rPr lang="en-US" b="1" dirty="0" smtClean="0"/>
              <a:t>   Solution</a:t>
            </a:r>
            <a:r>
              <a:rPr lang="en-US" dirty="0" smtClean="0"/>
              <a:t>: By Theorem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, the number of possible crews is</a:t>
            </a:r>
          </a:p>
          <a:p>
            <a:pPr>
              <a:buNone/>
            </a:pPr>
            <a:r>
              <a:rPr lang="en-US" dirty="0" smtClean="0"/>
              <a:t> 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>
          <a:xfrm>
            <a:off x="4191001" y="3352800"/>
            <a:ext cx="2592133" cy="349948"/>
          </a:xfrm>
          <a:prstGeom prst="rect">
            <a:avLst/>
          </a:prstGeom>
        </p:spPr>
      </p:pic>
      <p:pic>
        <p:nvPicPr>
          <p:cNvPr id="7" name="Picture 6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3429001" y="5791200"/>
            <a:ext cx="5425249" cy="349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512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Section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Permutations</a:t>
            </a:r>
          </a:p>
          <a:p>
            <a:r>
              <a:rPr lang="en-US" dirty="0" smtClean="0"/>
              <a:t>Combinations</a:t>
            </a:r>
          </a:p>
          <a:p>
            <a:r>
              <a:rPr lang="en-US" dirty="0" smtClean="0"/>
              <a:t>Combinatorial Proofs</a:t>
            </a:r>
          </a:p>
        </p:txBody>
      </p:sp>
    </p:spTree>
    <p:extLst>
      <p:ext uri="{BB962C8B-B14F-4D97-AF65-F5344CB8AC3E}">
        <p14:creationId xmlns:p14="http://schemas.microsoft.com/office/powerpoint/2010/main" val="3473808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Permutations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   Definition</a:t>
            </a:r>
            <a:r>
              <a:rPr lang="en-US" dirty="0" smtClean="0"/>
              <a:t>: A </a:t>
            </a:r>
            <a:r>
              <a:rPr lang="en-US" i="1" dirty="0" smtClean="0"/>
              <a:t>permutation</a:t>
            </a:r>
            <a:r>
              <a:rPr lang="en-US" dirty="0" smtClean="0"/>
              <a:t> of a set of distinct objects is an ordered arrangement of these objects. An ordered arrangement of r elements of a set is called </a:t>
            </a:r>
            <a:r>
              <a:rPr lang="en-US" dirty="0" smtClean="0"/>
              <a:t>an </a:t>
            </a:r>
            <a:r>
              <a:rPr lang="en-US" i="1" dirty="0" smtClean="0"/>
              <a:t>r-</a:t>
            </a:r>
            <a:r>
              <a:rPr lang="en-US" i="1" dirty="0" err="1" smtClean="0"/>
              <a:t>permuation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b="1" dirty="0" smtClean="0"/>
              <a:t>   Example</a:t>
            </a:r>
            <a:r>
              <a:rPr lang="en-US" dirty="0" smtClean="0"/>
              <a:t>: Let </a:t>
            </a:r>
            <a:r>
              <a:rPr lang="en-US" i="1" dirty="0" smtClean="0"/>
              <a:t>S</a:t>
            </a:r>
            <a:r>
              <a:rPr lang="en-US" dirty="0" smtClean="0"/>
              <a:t> = {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,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,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 smtClean="0"/>
              <a:t>}. </a:t>
            </a:r>
          </a:p>
          <a:p>
            <a:pPr lvl="1"/>
            <a:r>
              <a:rPr lang="en-US" dirty="0" smtClean="0"/>
              <a:t>The ordered arrangement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 smtClean="0"/>
              <a:t>,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,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 is a permutation of </a:t>
            </a:r>
            <a:r>
              <a:rPr lang="en-US" i="1" dirty="0" smtClean="0"/>
              <a:t>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The ordered arrangement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 smtClean="0"/>
              <a:t>,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 is a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-permutation of </a:t>
            </a:r>
            <a:r>
              <a:rPr lang="en-US" i="1" dirty="0" smtClean="0"/>
              <a:t>S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number of </a:t>
            </a:r>
            <a:r>
              <a:rPr lang="en-US" i="1" dirty="0" smtClean="0"/>
              <a:t>r</a:t>
            </a:r>
            <a:r>
              <a:rPr lang="en-US" dirty="0" smtClean="0"/>
              <a:t>-</a:t>
            </a:r>
            <a:r>
              <a:rPr lang="en-US" dirty="0" err="1" smtClean="0"/>
              <a:t>permuatations</a:t>
            </a:r>
            <a:r>
              <a:rPr lang="en-US" dirty="0" smtClean="0"/>
              <a:t> of a set with </a:t>
            </a:r>
            <a:r>
              <a:rPr lang="en-US" i="1" dirty="0" smtClean="0"/>
              <a:t>n</a:t>
            </a:r>
            <a:r>
              <a:rPr lang="en-US" dirty="0" smtClean="0"/>
              <a:t> elements is denoted by </a:t>
            </a:r>
            <a:r>
              <a:rPr lang="en-US" i="1" dirty="0" smtClean="0"/>
              <a:t>P</a:t>
            </a:r>
            <a:r>
              <a:rPr lang="en-US" dirty="0" smtClean="0"/>
              <a:t>(</a:t>
            </a:r>
            <a:r>
              <a:rPr lang="en-US" i="1" dirty="0" err="1" smtClean="0"/>
              <a:t>n</a:t>
            </a:r>
            <a:r>
              <a:rPr lang="en-US" dirty="0" err="1" smtClean="0"/>
              <a:t>,</a:t>
            </a:r>
            <a:r>
              <a:rPr lang="en-US" i="1" dirty="0" err="1" smtClean="0"/>
              <a:t>r</a:t>
            </a:r>
            <a:r>
              <a:rPr lang="en-US" dirty="0" smtClean="0"/>
              <a:t>).</a:t>
            </a:r>
          </a:p>
          <a:p>
            <a:pPr lvl="1"/>
            <a:r>
              <a:rPr lang="en-US" dirty="0" smtClean="0"/>
              <a:t>The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-permutations of </a:t>
            </a:r>
            <a:r>
              <a:rPr lang="en-US" i="1" dirty="0" smtClean="0"/>
              <a:t>S</a:t>
            </a:r>
            <a:r>
              <a:rPr lang="en-US" dirty="0" smtClean="0"/>
              <a:t> = {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,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,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 smtClean="0"/>
              <a:t>} are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1</a:t>
            </a:r>
            <a:r>
              <a:rPr lang="en-US" dirty="0" smtClean="0"/>
              <a:t>,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2; 1</a:t>
            </a:r>
            <a:r>
              <a:rPr lang="en-US" dirty="0" smtClean="0"/>
              <a:t>,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3; 2</a:t>
            </a:r>
            <a:r>
              <a:rPr lang="en-US" dirty="0" smtClean="0"/>
              <a:t>,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1; 2</a:t>
            </a:r>
            <a:r>
              <a:rPr lang="en-US" dirty="0" smtClean="0"/>
              <a:t>,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3; 3</a:t>
            </a:r>
            <a:r>
              <a:rPr lang="en-US" dirty="0" smtClean="0"/>
              <a:t>,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1; and 3</a:t>
            </a:r>
            <a:r>
              <a:rPr lang="en-US" dirty="0" smtClean="0"/>
              <a:t>,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2. Hence, </a:t>
            </a:r>
            <a:r>
              <a:rPr lang="en-US" i="1" dirty="0" smtClean="0">
                <a:ea typeface="Cambria Math" pitchFamily="18" charset="0"/>
              </a:rPr>
              <a:t>P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(3,2) = 6.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800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Formula for the Number of Permutations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b="1" dirty="0" smtClean="0"/>
              <a:t>Theorem </a:t>
            </a: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: If </a:t>
            </a:r>
            <a:r>
              <a:rPr lang="en-US" i="1" dirty="0" smtClean="0"/>
              <a:t>n</a:t>
            </a:r>
            <a:r>
              <a:rPr lang="en-US" dirty="0" smtClean="0"/>
              <a:t> is a positive integer and </a:t>
            </a:r>
            <a:r>
              <a:rPr lang="en-US" i="1" dirty="0" smtClean="0"/>
              <a:t>r</a:t>
            </a:r>
            <a:r>
              <a:rPr lang="en-US" dirty="0" smtClean="0"/>
              <a:t> is an integer with </a:t>
            </a:r>
            <a:r>
              <a:rPr lang="en-US" dirty="0" smtClean="0"/>
              <a:t>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≤</a:t>
            </a:r>
            <a:r>
              <a:rPr lang="en-US" dirty="0" smtClean="0"/>
              <a:t> </a:t>
            </a:r>
            <a:r>
              <a:rPr lang="en-US" i="1" dirty="0" smtClean="0"/>
              <a:t>r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≤</a:t>
            </a:r>
            <a:r>
              <a:rPr lang="en-US" dirty="0" smtClean="0"/>
              <a:t> </a:t>
            </a:r>
            <a:r>
              <a:rPr lang="en-US" i="1" dirty="0" smtClean="0"/>
              <a:t>n</a:t>
            </a:r>
            <a:r>
              <a:rPr lang="en-US" dirty="0" smtClean="0"/>
              <a:t>, then there are</a:t>
            </a:r>
          </a:p>
          <a:p>
            <a:pPr>
              <a:buNone/>
            </a:pPr>
            <a:r>
              <a:rPr lang="en-US" dirty="0" smtClean="0"/>
              <a:t>         </a:t>
            </a:r>
            <a:r>
              <a:rPr lang="en-US" i="1" dirty="0" smtClean="0"/>
              <a:t>P</a:t>
            </a:r>
            <a:r>
              <a:rPr lang="en-US" dirty="0" smtClean="0"/>
              <a:t>(</a:t>
            </a:r>
            <a:r>
              <a:rPr lang="en-US" i="1" dirty="0" smtClean="0"/>
              <a:t>n</a:t>
            </a:r>
            <a:r>
              <a:rPr lang="en-US" dirty="0" smtClean="0"/>
              <a:t>, </a:t>
            </a:r>
            <a:r>
              <a:rPr lang="en-US" i="1" dirty="0" smtClean="0"/>
              <a:t>r</a:t>
            </a:r>
            <a:r>
              <a:rPr lang="en-US" dirty="0" smtClean="0"/>
              <a:t>) = </a:t>
            </a:r>
            <a:r>
              <a:rPr lang="en-US" i="1" dirty="0" smtClean="0"/>
              <a:t>n</a:t>
            </a:r>
            <a:r>
              <a:rPr lang="en-US" dirty="0" smtClean="0"/>
              <a:t>(</a:t>
            </a:r>
            <a:r>
              <a:rPr lang="en-US" i="1" dirty="0" smtClean="0"/>
              <a:t>n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−</a:t>
            </a:r>
            <a:r>
              <a:rPr lang="en-US" dirty="0" smtClean="0"/>
              <a:t> 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)(</a:t>
            </a:r>
            <a:r>
              <a:rPr lang="en-US" i="1" dirty="0" smtClean="0"/>
              <a:t>n </a:t>
            </a:r>
            <a:r>
              <a:rPr lang="en-US" i="1" dirty="0" smtClean="0">
                <a:latin typeface="Cambria Math"/>
                <a:ea typeface="Cambria Math"/>
              </a:rPr>
              <a:t>−</a:t>
            </a:r>
            <a:r>
              <a:rPr lang="en-US" dirty="0" smtClean="0"/>
              <a:t> 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) </a:t>
            </a:r>
            <a:r>
              <a:rPr lang="en-US" dirty="0" smtClean="0">
                <a:latin typeface="Cambria Math"/>
                <a:ea typeface="Cambria Math"/>
              </a:rPr>
              <a:t>∙∙∙</a:t>
            </a:r>
            <a:r>
              <a:rPr lang="en-US" dirty="0" smtClean="0"/>
              <a:t>  (</a:t>
            </a:r>
            <a:r>
              <a:rPr lang="en-US" i="1" dirty="0" smtClean="0"/>
              <a:t>n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−</a:t>
            </a:r>
            <a:r>
              <a:rPr lang="en-US" dirty="0" smtClean="0"/>
              <a:t>  </a:t>
            </a:r>
            <a:r>
              <a:rPr lang="en-US" i="1" dirty="0" smtClean="0"/>
              <a:t>r</a:t>
            </a:r>
            <a:r>
              <a:rPr lang="en-US" dirty="0" smtClean="0"/>
              <a:t> +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i="1" dirty="0" smtClean="0"/>
              <a:t>    r</a:t>
            </a:r>
            <a:r>
              <a:rPr lang="en-US" dirty="0" smtClean="0"/>
              <a:t>-permutations of a set with n distinct elements.</a:t>
            </a:r>
          </a:p>
          <a:p>
            <a:pPr>
              <a:buNone/>
            </a:pPr>
            <a:r>
              <a:rPr lang="en-US" b="1" dirty="0" smtClean="0"/>
              <a:t>Proof</a:t>
            </a:r>
            <a:r>
              <a:rPr lang="en-US" dirty="0" smtClean="0"/>
              <a:t>: Use the product rule. The first element can be chosen in </a:t>
            </a:r>
            <a:r>
              <a:rPr lang="en-US" i="1" dirty="0" smtClean="0"/>
              <a:t>n</a:t>
            </a:r>
            <a:r>
              <a:rPr lang="en-US" dirty="0" smtClean="0"/>
              <a:t> ways. The second in </a:t>
            </a:r>
            <a:r>
              <a:rPr lang="en-US" i="1" dirty="0" smtClean="0"/>
              <a:t>n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−</a:t>
            </a:r>
            <a:r>
              <a:rPr lang="en-US" dirty="0" smtClean="0"/>
              <a:t> 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 ways, and so on until there are 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(</a:t>
            </a:r>
            <a:r>
              <a:rPr lang="en-US" i="1" dirty="0" smtClean="0"/>
              <a:t>n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−</a:t>
            </a:r>
            <a:r>
              <a:rPr lang="en-US" dirty="0" smtClean="0"/>
              <a:t> ( </a:t>
            </a:r>
            <a:r>
              <a:rPr lang="en-US" i="1" dirty="0" smtClean="0"/>
              <a:t>r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−</a:t>
            </a:r>
            <a:r>
              <a:rPr lang="en-US" dirty="0" smtClean="0"/>
              <a:t>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>
                <a:ea typeface="Cambria Math" pitchFamily="18" charset="0"/>
              </a:rPr>
              <a:t>)) ways to choose the last element.</a:t>
            </a:r>
          </a:p>
          <a:p>
            <a:pPr marL="0" indent="0">
              <a:buNone/>
            </a:pPr>
            <a:r>
              <a:rPr lang="en-US" dirty="0" smtClean="0">
                <a:ea typeface="Cambria Math" pitchFamily="18" charset="0"/>
              </a:rPr>
              <a:t>Note that </a:t>
            </a:r>
            <a:r>
              <a:rPr lang="en-US" i="1" dirty="0" smtClean="0">
                <a:ea typeface="Cambria Math" pitchFamily="18" charset="0"/>
              </a:rPr>
              <a:t>P</a:t>
            </a:r>
            <a:r>
              <a:rPr lang="en-US" dirty="0" smtClean="0">
                <a:ea typeface="Cambria Math" pitchFamily="18" charset="0"/>
              </a:rPr>
              <a:t>(</a:t>
            </a:r>
            <a:r>
              <a:rPr lang="en-US" i="1" dirty="0" smtClean="0">
                <a:ea typeface="Cambria Math" pitchFamily="18" charset="0"/>
              </a:rPr>
              <a:t>n</a:t>
            </a:r>
            <a:r>
              <a:rPr lang="en-US" dirty="0" smtClean="0">
                <a:ea typeface="Cambria Math" pitchFamily="18" charset="0"/>
              </a:rPr>
              <a:t>,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 smtClean="0">
                <a:ea typeface="Cambria Math" pitchFamily="18" charset="0"/>
              </a:rPr>
              <a:t>) 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>
                <a:ea typeface="Cambria Math" pitchFamily="18" charset="0"/>
              </a:rPr>
              <a:t>, since there is only one way to order zero elements.</a:t>
            </a:r>
          </a:p>
          <a:p>
            <a:pPr>
              <a:buNone/>
            </a:pPr>
            <a:r>
              <a:rPr lang="en-US" b="1" dirty="0" smtClean="0">
                <a:ea typeface="Cambria Math" pitchFamily="18" charset="0"/>
              </a:rPr>
              <a:t>Corollary </a:t>
            </a: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>
                <a:ea typeface="Cambria Math" pitchFamily="18" charset="0"/>
              </a:rPr>
              <a:t>: If </a:t>
            </a:r>
            <a:r>
              <a:rPr lang="en-US" i="1" dirty="0" smtClean="0">
                <a:ea typeface="Cambria Math" pitchFamily="18" charset="0"/>
              </a:rPr>
              <a:t>n</a:t>
            </a:r>
            <a:r>
              <a:rPr lang="en-US" dirty="0" smtClean="0">
                <a:ea typeface="Cambria Math" pitchFamily="18" charset="0"/>
              </a:rPr>
              <a:t> and </a:t>
            </a:r>
            <a:r>
              <a:rPr lang="en-US" i="1" dirty="0" smtClean="0">
                <a:ea typeface="Cambria Math" pitchFamily="18" charset="0"/>
              </a:rPr>
              <a:t>r</a:t>
            </a:r>
            <a:r>
              <a:rPr lang="en-US" dirty="0" smtClean="0">
                <a:ea typeface="Cambria Math" pitchFamily="18" charset="0"/>
              </a:rPr>
              <a:t> are integers with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≤</a:t>
            </a:r>
            <a:r>
              <a:rPr lang="en-US" dirty="0" smtClean="0"/>
              <a:t> </a:t>
            </a:r>
            <a:r>
              <a:rPr lang="en-US" i="1" dirty="0" smtClean="0"/>
              <a:t>r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≤</a:t>
            </a:r>
            <a:r>
              <a:rPr lang="en-US" dirty="0" smtClean="0"/>
              <a:t> </a:t>
            </a:r>
            <a:r>
              <a:rPr lang="en-US" i="1" dirty="0" smtClean="0"/>
              <a:t>n, </a:t>
            </a:r>
            <a:r>
              <a:rPr lang="en-US" dirty="0" smtClean="0"/>
              <a:t>then</a:t>
            </a:r>
          </a:p>
          <a:p>
            <a:endParaRPr lang="en-US" i="1" dirty="0" smtClean="0"/>
          </a:p>
          <a:p>
            <a:pPr>
              <a:buNone/>
            </a:pPr>
            <a:r>
              <a:rPr lang="en-US" i="1" dirty="0" smtClean="0"/>
              <a:t> </a:t>
            </a:r>
            <a:endParaRPr lang="en-US" dirty="0"/>
          </a:p>
        </p:txBody>
      </p:sp>
      <p:pic>
        <p:nvPicPr>
          <p:cNvPr id="4" name="Content Placeholder 3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4572000" y="5638800"/>
            <a:ext cx="2608898" cy="537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478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Solving Counting Problems by Counting Permutations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Example</a:t>
            </a:r>
            <a:r>
              <a:rPr lang="en-US" dirty="0" smtClean="0"/>
              <a:t>: How many ways are there to select a first-prize winner, a second prize winner, and a third-prize winner from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100</a:t>
            </a:r>
            <a:r>
              <a:rPr lang="en-US" dirty="0" smtClean="0"/>
              <a:t> different people who have entered a contest?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dirty="0" smtClean="0"/>
              <a:t>Solution</a:t>
            </a:r>
            <a:r>
              <a:rPr lang="en-US" dirty="0" smtClean="0"/>
              <a:t>: </a:t>
            </a:r>
          </a:p>
          <a:p>
            <a:pPr>
              <a:buNone/>
            </a:pPr>
            <a:r>
              <a:rPr lang="en-US" dirty="0" smtClean="0"/>
              <a:t>            P(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100</a:t>
            </a:r>
            <a:r>
              <a:rPr lang="en-US" dirty="0" smtClean="0"/>
              <a:t>,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 smtClean="0"/>
              <a:t>) 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100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∙</a:t>
            </a:r>
            <a:r>
              <a:rPr lang="en-US" dirty="0" smtClean="0"/>
              <a:t>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99 </a:t>
            </a:r>
            <a:r>
              <a:rPr lang="en-US" dirty="0" smtClean="0">
                <a:latin typeface="Cambria Math"/>
                <a:ea typeface="Cambria Math"/>
              </a:rPr>
              <a:t>∙</a:t>
            </a:r>
            <a:r>
              <a:rPr lang="en-US" dirty="0" smtClean="0"/>
              <a:t>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98</a:t>
            </a:r>
            <a:r>
              <a:rPr lang="en-US" dirty="0" smtClean="0"/>
              <a:t> 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970,200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148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Solving Counting Problems by Counting Permutations (</a:t>
            </a:r>
            <a:r>
              <a:rPr lang="en-US" i="1" dirty="0" smtClean="0"/>
              <a:t>continued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dirty="0" smtClean="0"/>
              <a:t>Example</a:t>
            </a:r>
            <a:r>
              <a:rPr lang="en-US" dirty="0" smtClean="0"/>
              <a:t>: Suppose that a saleswoman has to visit eight different cities. She must begin her trip in a specified city, but she can visit the other seven cities in any order she wishes. How many possible orders can the saleswoman use when visiting these cities?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dirty="0" smtClean="0"/>
              <a:t>Solution</a:t>
            </a:r>
            <a:r>
              <a:rPr lang="en-US" dirty="0" smtClean="0"/>
              <a:t>: The first city is chosen, and the rest are ordered arbitrarily. Hence the orders are:</a:t>
            </a:r>
          </a:p>
          <a:p>
            <a:pPr>
              <a:buNone/>
            </a:pPr>
            <a:r>
              <a:rPr lang="en-US" dirty="0" smtClean="0"/>
              <a:t>           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7!</a:t>
            </a:r>
            <a:r>
              <a:rPr lang="en-US" dirty="0" smtClean="0"/>
              <a:t> 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7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∙</a:t>
            </a:r>
            <a:r>
              <a:rPr lang="en-US" dirty="0" smtClean="0"/>
              <a:t>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6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∙</a:t>
            </a:r>
            <a:r>
              <a:rPr lang="en-US" dirty="0" smtClean="0"/>
              <a:t>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5 </a:t>
            </a:r>
            <a:r>
              <a:rPr lang="en-US" dirty="0" smtClean="0">
                <a:latin typeface="Cambria Math"/>
                <a:ea typeface="Cambria Math"/>
              </a:rPr>
              <a:t>∙</a:t>
            </a:r>
            <a:r>
              <a:rPr lang="en-US" dirty="0" smtClean="0"/>
              <a:t>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4 </a:t>
            </a:r>
            <a:r>
              <a:rPr lang="en-US" dirty="0" smtClean="0">
                <a:latin typeface="Cambria Math"/>
                <a:ea typeface="Cambria Math"/>
              </a:rPr>
              <a:t>∙</a:t>
            </a:r>
            <a:r>
              <a:rPr lang="en-US" dirty="0" smtClean="0"/>
              <a:t>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 smtClean="0">
                <a:latin typeface="Cambria Math"/>
                <a:ea typeface="Cambria Math"/>
              </a:rPr>
              <a:t> ∙</a:t>
            </a:r>
            <a:r>
              <a:rPr lang="en-US" dirty="0" smtClean="0"/>
              <a:t>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>
                <a:latin typeface="Cambria Math"/>
                <a:ea typeface="Cambria Math"/>
              </a:rPr>
              <a:t> ∙</a:t>
            </a:r>
            <a:r>
              <a:rPr lang="en-US" dirty="0" smtClean="0"/>
              <a:t>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 </a:t>
            </a:r>
            <a:r>
              <a:rPr lang="en-US" dirty="0" smtClean="0"/>
              <a:t>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5040</a:t>
            </a:r>
          </a:p>
          <a:p>
            <a:pPr>
              <a:buNone/>
            </a:pPr>
            <a:r>
              <a:rPr lang="en-US" dirty="0" smtClean="0">
                <a:latin typeface="Cambria Math" pitchFamily="18" charset="0"/>
                <a:ea typeface="Cambria Math" pitchFamily="18" charset="0"/>
              </a:rPr>
              <a:t>If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she wants to find the tour with the shortest path that visits all the cities, she must consider 5040 paths!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739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Solving Counting Problems by Counting Permutations (</a:t>
            </a:r>
            <a:r>
              <a:rPr lang="en-US" i="1" dirty="0" smtClean="0"/>
              <a:t>continued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Example</a:t>
            </a:r>
            <a:r>
              <a:rPr lang="en-US" dirty="0" smtClean="0"/>
              <a:t>: </a:t>
            </a:r>
            <a:r>
              <a:rPr lang="lv-LV" dirty="0" smtClean="0"/>
              <a:t>Consider all words of all 8 letters using every {A,B,C,D,E,F,G,H} just once. </a:t>
            </a:r>
            <a:r>
              <a:rPr lang="en-US" dirty="0" smtClean="0"/>
              <a:t>How </a:t>
            </a:r>
            <a:r>
              <a:rPr lang="en-US" dirty="0" smtClean="0"/>
              <a:t>many </a:t>
            </a:r>
            <a:r>
              <a:rPr lang="lv-LV" dirty="0" smtClean="0"/>
              <a:t>of them contain letters "ABC" in this order.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dirty="0" smtClean="0"/>
              <a:t>Solution</a:t>
            </a:r>
            <a:r>
              <a:rPr lang="en-US" dirty="0" smtClean="0"/>
              <a:t>: We solve this problem by counting the permutations of six objects, </a:t>
            </a:r>
            <a:r>
              <a:rPr lang="en-US" i="1" dirty="0" smtClean="0"/>
              <a:t>ABC</a:t>
            </a:r>
            <a:r>
              <a:rPr lang="en-US" dirty="0" smtClean="0"/>
              <a:t>, </a:t>
            </a:r>
            <a:r>
              <a:rPr lang="en-US" i="1" dirty="0" smtClean="0"/>
              <a:t>D</a:t>
            </a:r>
            <a:r>
              <a:rPr lang="en-US" dirty="0" smtClean="0"/>
              <a:t>, </a:t>
            </a:r>
            <a:r>
              <a:rPr lang="en-US" i="1" dirty="0" smtClean="0"/>
              <a:t>E</a:t>
            </a:r>
            <a:r>
              <a:rPr lang="en-US" dirty="0" smtClean="0"/>
              <a:t>, </a:t>
            </a:r>
            <a:r>
              <a:rPr lang="en-US" i="1" dirty="0" smtClean="0"/>
              <a:t>F</a:t>
            </a:r>
            <a:r>
              <a:rPr lang="en-US" dirty="0" smtClean="0"/>
              <a:t>, </a:t>
            </a:r>
            <a:r>
              <a:rPr lang="en-US" i="1" dirty="0" smtClean="0"/>
              <a:t>G</a:t>
            </a:r>
            <a:r>
              <a:rPr lang="en-US" dirty="0" smtClean="0"/>
              <a:t>, and </a:t>
            </a:r>
            <a:r>
              <a:rPr lang="en-US" i="1" dirty="0" smtClean="0"/>
              <a:t>H</a:t>
            </a:r>
            <a:r>
              <a:rPr lang="en-US" dirty="0" smtClean="0"/>
              <a:t>.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        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6!</a:t>
            </a:r>
            <a:r>
              <a:rPr lang="en-US" dirty="0" smtClean="0"/>
              <a:t> 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6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∙</a:t>
            </a:r>
            <a:r>
              <a:rPr lang="en-US" dirty="0" smtClean="0"/>
              <a:t>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5 </a:t>
            </a:r>
            <a:r>
              <a:rPr lang="en-US" dirty="0" smtClean="0">
                <a:latin typeface="Cambria Math"/>
                <a:ea typeface="Cambria Math"/>
              </a:rPr>
              <a:t>∙</a:t>
            </a:r>
            <a:r>
              <a:rPr lang="en-US" dirty="0" smtClean="0"/>
              <a:t>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4 </a:t>
            </a:r>
            <a:r>
              <a:rPr lang="en-US" dirty="0" smtClean="0">
                <a:latin typeface="Cambria Math"/>
                <a:ea typeface="Cambria Math"/>
              </a:rPr>
              <a:t>∙</a:t>
            </a:r>
            <a:r>
              <a:rPr lang="en-US" dirty="0" smtClean="0"/>
              <a:t>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 smtClean="0">
                <a:latin typeface="Cambria Math"/>
                <a:ea typeface="Cambria Math"/>
              </a:rPr>
              <a:t> ∙</a:t>
            </a:r>
            <a:r>
              <a:rPr lang="en-US" dirty="0" smtClean="0"/>
              <a:t>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>
                <a:latin typeface="Cambria Math"/>
                <a:ea typeface="Cambria Math"/>
              </a:rPr>
              <a:t> ∙</a:t>
            </a:r>
            <a:r>
              <a:rPr lang="en-US" dirty="0" smtClean="0"/>
              <a:t>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 </a:t>
            </a:r>
            <a:r>
              <a:rPr lang="en-US" dirty="0" smtClean="0"/>
              <a:t>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720</a:t>
            </a:r>
            <a:endParaRPr lang="lv-LV" dirty="0" smtClean="0">
              <a:latin typeface="Cambria Math" pitchFamily="18" charset="0"/>
              <a:ea typeface="Cambria Math" pitchFamily="18" charset="0"/>
            </a:endParaRPr>
          </a:p>
          <a:p>
            <a:pPr>
              <a:buNone/>
            </a:pPr>
            <a:r>
              <a:rPr lang="lv-LV" dirty="0" smtClean="0">
                <a:latin typeface="Cambria Math" pitchFamily="18" charset="0"/>
                <a:ea typeface="Cambria Math" pitchFamily="18" charset="0"/>
              </a:rPr>
              <a:t>This is considerably less than all the permutations out of 8:</a:t>
            </a:r>
          </a:p>
          <a:p>
            <a:pPr>
              <a:buNone/>
            </a:pPr>
            <a:r>
              <a:rPr lang="lv-LV" dirty="0" smtClean="0">
                <a:latin typeface="Cambria Math" pitchFamily="18" charset="0"/>
                <a:ea typeface="Cambria Math" pitchFamily="18" charset="0"/>
              </a:rPr>
              <a:t>8! = 8</a:t>
            </a:r>
            <a:r>
              <a:rPr lang="en-US" dirty="0">
                <a:latin typeface="Cambria Math"/>
                <a:ea typeface="Cambria Math"/>
              </a:rPr>
              <a:t> ∙ </a:t>
            </a:r>
            <a:r>
              <a:rPr lang="lv-LV" dirty="0" smtClean="0">
                <a:latin typeface="Cambria Math"/>
                <a:ea typeface="Cambria Math"/>
              </a:rPr>
              <a:t>7</a:t>
            </a:r>
            <a:r>
              <a:rPr lang="en-US" dirty="0">
                <a:latin typeface="Cambria Math"/>
                <a:ea typeface="Cambria Math"/>
              </a:rPr>
              <a:t> ∙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6</a:t>
            </a:r>
            <a:r>
              <a:rPr lang="en-US" dirty="0" smtClean="0"/>
              <a:t> </a:t>
            </a:r>
            <a:r>
              <a:rPr lang="en-US" dirty="0">
                <a:latin typeface="Cambria Math"/>
                <a:ea typeface="Cambria Math"/>
              </a:rPr>
              <a:t>∙</a:t>
            </a:r>
            <a:r>
              <a:rPr lang="en-US" dirty="0"/>
              <a:t>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5 </a:t>
            </a:r>
            <a:r>
              <a:rPr lang="en-US" dirty="0">
                <a:latin typeface="Cambria Math"/>
                <a:ea typeface="Cambria Math"/>
              </a:rPr>
              <a:t>∙</a:t>
            </a:r>
            <a:r>
              <a:rPr lang="en-US" dirty="0"/>
              <a:t>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4 </a:t>
            </a:r>
            <a:r>
              <a:rPr lang="en-US" dirty="0">
                <a:latin typeface="Cambria Math"/>
                <a:ea typeface="Cambria Math"/>
              </a:rPr>
              <a:t>∙</a:t>
            </a:r>
            <a:r>
              <a:rPr lang="en-US" dirty="0"/>
              <a:t>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>
                <a:latin typeface="Cambria Math"/>
                <a:ea typeface="Cambria Math"/>
              </a:rPr>
              <a:t> ∙</a:t>
            </a:r>
            <a:r>
              <a:rPr lang="en-US" dirty="0"/>
              <a:t>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>
                <a:latin typeface="Cambria Math"/>
                <a:ea typeface="Cambria Math"/>
              </a:rPr>
              <a:t> ∙</a:t>
            </a:r>
            <a:r>
              <a:rPr lang="en-US" dirty="0"/>
              <a:t>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 </a:t>
            </a:r>
            <a:r>
              <a:rPr lang="en-US" dirty="0"/>
              <a:t>= </a:t>
            </a:r>
            <a:r>
              <a:rPr lang="lv-LV" dirty="0" smtClean="0">
                <a:latin typeface="Cambria Math" pitchFamily="18" charset="0"/>
                <a:ea typeface="Cambria Math" pitchFamily="18" charset="0"/>
              </a:rPr>
              <a:t>40320.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704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Combinations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>
                  <a:buNone/>
                </a:pPr>
                <a:r>
                  <a:rPr lang="en-US" b="1" dirty="0" smtClean="0"/>
                  <a:t>   Definition</a:t>
                </a:r>
                <a:r>
                  <a:rPr lang="en-US" dirty="0" smtClean="0"/>
                  <a:t>: An </a:t>
                </a:r>
                <a:r>
                  <a:rPr lang="en-US" i="1" dirty="0" smtClean="0"/>
                  <a:t>r-combination</a:t>
                </a:r>
                <a:r>
                  <a:rPr lang="en-US" dirty="0" smtClean="0"/>
                  <a:t> </a:t>
                </a:r>
                <a:r>
                  <a:rPr lang="en-US" dirty="0" smtClean="0"/>
                  <a:t>is </a:t>
                </a:r>
                <a:r>
                  <a:rPr lang="en-US" dirty="0" smtClean="0"/>
                  <a:t>an unordered selection of </a:t>
                </a:r>
                <a:r>
                  <a:rPr lang="en-US" i="1" dirty="0" smtClean="0"/>
                  <a:t>r</a:t>
                </a:r>
                <a:r>
                  <a:rPr lang="en-US" dirty="0" smtClean="0"/>
                  <a:t> elements from </a:t>
                </a:r>
                <a:r>
                  <a:rPr lang="lv-LV" dirty="0" smtClean="0"/>
                  <a:t>a</a:t>
                </a:r>
                <a:r>
                  <a:rPr lang="en-US" dirty="0" smtClean="0"/>
                  <a:t> </a:t>
                </a:r>
                <a:r>
                  <a:rPr lang="en-US" dirty="0" smtClean="0"/>
                  <a:t>set. Thus, an </a:t>
                </a:r>
                <a:r>
                  <a:rPr lang="en-US" i="1" dirty="0" smtClean="0"/>
                  <a:t>r</a:t>
                </a:r>
                <a:r>
                  <a:rPr lang="en-US" dirty="0" smtClean="0"/>
                  <a:t>-combination </a:t>
                </a:r>
                <a:r>
                  <a:rPr lang="en-US" dirty="0" smtClean="0"/>
                  <a:t>is simply a subset of the set with </a:t>
                </a:r>
                <a:r>
                  <a:rPr lang="en-US" i="1" dirty="0" smtClean="0"/>
                  <a:t>r</a:t>
                </a:r>
                <a:r>
                  <a:rPr lang="en-US" dirty="0" smtClean="0"/>
                  <a:t> elements.</a:t>
                </a:r>
              </a:p>
              <a:p>
                <a:r>
                  <a:rPr lang="en-US" dirty="0" smtClean="0"/>
                  <a:t>The number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 smtClean="0"/>
                  <a:t>-combinations of a set with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/>
                  <a:t> distinct elements is denoted by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). </m:t>
                    </m:r>
                  </m:oMath>
                </a14:m>
                <a:r>
                  <a:rPr lang="en-US" dirty="0" smtClean="0"/>
                  <a:t>The notation          is also used and is called a </a:t>
                </a:r>
                <a:r>
                  <a:rPr lang="en-US" i="1" dirty="0" smtClean="0"/>
                  <a:t>binomial coefficient</a:t>
                </a:r>
                <a:r>
                  <a:rPr lang="en-US" dirty="0" smtClean="0"/>
                  <a:t>. (</a:t>
                </a:r>
                <a:r>
                  <a:rPr lang="en-US" i="1" dirty="0" smtClean="0"/>
                  <a:t>We will see the notation again in the binomial theorem in Section</a:t>
                </a:r>
                <a:r>
                  <a:rPr lang="en-US" dirty="0" smtClean="0"/>
                  <a:t> </a:t>
                </a:r>
                <a:r>
                  <a:rPr lang="en-US" dirty="0" smtClean="0">
                    <a:latin typeface="Cambria Math" pitchFamily="18" charset="0"/>
                    <a:ea typeface="Cambria Math" pitchFamily="18" charset="0"/>
                  </a:rPr>
                  <a:t>6</a:t>
                </a:r>
                <a:r>
                  <a:rPr lang="en-US" dirty="0" smtClean="0"/>
                  <a:t>.</a:t>
                </a:r>
                <a:r>
                  <a:rPr lang="en-US" dirty="0" smtClean="0">
                    <a:latin typeface="Cambria Math" pitchFamily="18" charset="0"/>
                    <a:ea typeface="Cambria Math" pitchFamily="18" charset="0"/>
                  </a:rPr>
                  <a:t>4</a:t>
                </a:r>
                <a:r>
                  <a:rPr lang="en-US" dirty="0" smtClean="0"/>
                  <a:t>.)</a:t>
                </a:r>
              </a:p>
              <a:p>
                <a:pPr>
                  <a:buNone/>
                </a:pPr>
                <a:r>
                  <a:rPr lang="en-US" b="1" dirty="0" smtClean="0"/>
                  <a:t>Example</a:t>
                </a:r>
                <a:r>
                  <a:rPr lang="en-US" dirty="0" smtClean="0"/>
                  <a:t>: Let </a:t>
                </a:r>
                <a:r>
                  <a:rPr lang="en-US" i="1" dirty="0" smtClean="0"/>
                  <a:t>S</a:t>
                </a:r>
                <a:r>
                  <a:rPr lang="en-US" dirty="0" smtClean="0"/>
                  <a:t> be the set {</a:t>
                </a:r>
                <a:r>
                  <a:rPr lang="en-US" i="1" dirty="0" smtClean="0"/>
                  <a:t>a</a:t>
                </a:r>
                <a:r>
                  <a:rPr lang="en-US" dirty="0" smtClean="0"/>
                  <a:t>, </a:t>
                </a:r>
                <a:r>
                  <a:rPr lang="en-US" i="1" dirty="0" smtClean="0"/>
                  <a:t>b</a:t>
                </a:r>
                <a:r>
                  <a:rPr lang="en-US" dirty="0" smtClean="0"/>
                  <a:t>, </a:t>
                </a:r>
                <a:r>
                  <a:rPr lang="en-US" i="1" dirty="0" smtClean="0"/>
                  <a:t>c</a:t>
                </a:r>
                <a:r>
                  <a:rPr lang="en-US" dirty="0" smtClean="0"/>
                  <a:t>, </a:t>
                </a:r>
                <a:r>
                  <a:rPr lang="en-US" i="1" dirty="0" smtClean="0"/>
                  <a:t>d</a:t>
                </a:r>
                <a:r>
                  <a:rPr lang="en-US" dirty="0" smtClean="0"/>
                  <a:t>}. Then {</a:t>
                </a:r>
                <a:r>
                  <a:rPr lang="en-US" i="1" dirty="0" smtClean="0"/>
                  <a:t>a</a:t>
                </a:r>
                <a:r>
                  <a:rPr lang="en-US" dirty="0" smtClean="0"/>
                  <a:t>, </a:t>
                </a:r>
                <a:r>
                  <a:rPr lang="en-US" i="1" dirty="0" smtClean="0"/>
                  <a:t>c</a:t>
                </a:r>
                <a:r>
                  <a:rPr lang="en-US" dirty="0" smtClean="0"/>
                  <a:t>, </a:t>
                </a:r>
                <a:r>
                  <a:rPr lang="en-US" i="1" dirty="0" smtClean="0"/>
                  <a:t>d</a:t>
                </a:r>
                <a:r>
                  <a:rPr lang="en-US" dirty="0" smtClean="0"/>
                  <a:t>} is a </a:t>
                </a:r>
                <a:r>
                  <a:rPr lang="en-US" dirty="0" smtClean="0">
                    <a:latin typeface="Cambria Math" pitchFamily="18" charset="0"/>
                    <a:ea typeface="Cambria Math" pitchFamily="18" charset="0"/>
                  </a:rPr>
                  <a:t>3</a:t>
                </a:r>
                <a:r>
                  <a:rPr lang="en-US" dirty="0" smtClean="0"/>
                  <a:t>-combination from S. It is the same as {</a:t>
                </a:r>
                <a:r>
                  <a:rPr lang="en-US" i="1" dirty="0" smtClean="0"/>
                  <a:t>d</a:t>
                </a:r>
                <a:r>
                  <a:rPr lang="en-US" dirty="0" smtClean="0"/>
                  <a:t>, </a:t>
                </a:r>
                <a:r>
                  <a:rPr lang="en-US" i="1" dirty="0" smtClean="0"/>
                  <a:t>c</a:t>
                </a:r>
                <a:r>
                  <a:rPr lang="en-US" dirty="0" smtClean="0"/>
                  <a:t>, </a:t>
                </a:r>
                <a:r>
                  <a:rPr lang="en-US" i="1" dirty="0" smtClean="0"/>
                  <a:t>a</a:t>
                </a:r>
                <a:r>
                  <a:rPr lang="en-US" dirty="0" smtClean="0"/>
                  <a:t>} since the order listed does not matter.</a:t>
                </a:r>
              </a:p>
              <a:p>
                <a:pPr marL="0" indent="0">
                  <a:buNone/>
                </a:pPr>
                <a:r>
                  <a:rPr lang="en-US" i="1" dirty="0" smtClean="0"/>
                  <a:t>C</a:t>
                </a:r>
                <a:r>
                  <a:rPr lang="en-US" dirty="0" smtClean="0"/>
                  <a:t>(</a:t>
                </a:r>
                <a:r>
                  <a:rPr lang="en-US" dirty="0" smtClean="0">
                    <a:latin typeface="Cambria Math" pitchFamily="18" charset="0"/>
                    <a:ea typeface="Cambria Math" pitchFamily="18" charset="0"/>
                  </a:rPr>
                  <a:t>4</a:t>
                </a:r>
                <a:r>
                  <a:rPr lang="en-US" dirty="0" smtClean="0"/>
                  <a:t>,</a:t>
                </a:r>
                <a:r>
                  <a:rPr lang="en-US" dirty="0" smtClean="0">
                    <a:latin typeface="Cambria Math" pitchFamily="18" charset="0"/>
                    <a:ea typeface="Cambria Math" pitchFamily="18" charset="0"/>
                  </a:rPr>
                  <a:t>2</a:t>
                </a:r>
                <a:r>
                  <a:rPr lang="en-US" dirty="0" smtClean="0"/>
                  <a:t>) = </a:t>
                </a:r>
                <a:r>
                  <a:rPr lang="en-US" dirty="0" smtClean="0">
                    <a:latin typeface="Cambria Math" pitchFamily="18" charset="0"/>
                    <a:ea typeface="Cambria Math" pitchFamily="18" charset="0"/>
                  </a:rPr>
                  <a:t>6 because the 2-combinations of </a:t>
                </a:r>
                <a:r>
                  <a:rPr lang="en-US" dirty="0" smtClean="0"/>
                  <a:t>{</a:t>
                </a:r>
                <a:r>
                  <a:rPr lang="en-US" i="1" dirty="0" smtClean="0"/>
                  <a:t>a</a:t>
                </a:r>
                <a:r>
                  <a:rPr lang="en-US" dirty="0" smtClean="0"/>
                  <a:t>, </a:t>
                </a:r>
                <a:r>
                  <a:rPr lang="en-US" i="1" dirty="0" smtClean="0"/>
                  <a:t>b</a:t>
                </a:r>
                <a:r>
                  <a:rPr lang="en-US" dirty="0" smtClean="0"/>
                  <a:t>, </a:t>
                </a:r>
                <a:r>
                  <a:rPr lang="en-US" i="1" dirty="0" smtClean="0"/>
                  <a:t>c</a:t>
                </a:r>
                <a:r>
                  <a:rPr lang="en-US" dirty="0" smtClean="0"/>
                  <a:t>, </a:t>
                </a:r>
                <a:r>
                  <a:rPr lang="en-US" i="1" dirty="0" smtClean="0"/>
                  <a:t>d</a:t>
                </a:r>
                <a:r>
                  <a:rPr lang="en-US" dirty="0" smtClean="0"/>
                  <a:t>} are the six subsets {</a:t>
                </a:r>
                <a:r>
                  <a:rPr lang="en-US" i="1" dirty="0" smtClean="0"/>
                  <a:t>a</a:t>
                </a:r>
                <a:r>
                  <a:rPr lang="en-US" dirty="0" smtClean="0"/>
                  <a:t>, </a:t>
                </a:r>
                <a:r>
                  <a:rPr lang="en-US" i="1" dirty="0" smtClean="0"/>
                  <a:t>b</a:t>
                </a:r>
                <a:r>
                  <a:rPr lang="en-US" dirty="0" smtClean="0"/>
                  <a:t>}, {</a:t>
                </a:r>
                <a:r>
                  <a:rPr lang="en-US" i="1" dirty="0" smtClean="0"/>
                  <a:t>a</a:t>
                </a:r>
                <a:r>
                  <a:rPr lang="en-US" dirty="0" smtClean="0"/>
                  <a:t>, </a:t>
                </a:r>
                <a:r>
                  <a:rPr lang="en-US" i="1" dirty="0" smtClean="0"/>
                  <a:t>c</a:t>
                </a:r>
                <a:r>
                  <a:rPr lang="en-US" dirty="0" smtClean="0"/>
                  <a:t>}, {</a:t>
                </a:r>
                <a:r>
                  <a:rPr lang="en-US" i="1" dirty="0" smtClean="0"/>
                  <a:t>a</a:t>
                </a:r>
                <a:r>
                  <a:rPr lang="en-US" dirty="0" smtClean="0"/>
                  <a:t>, </a:t>
                </a:r>
                <a:r>
                  <a:rPr lang="en-US" i="1" dirty="0" smtClean="0"/>
                  <a:t>d</a:t>
                </a:r>
                <a:r>
                  <a:rPr lang="en-US" dirty="0" smtClean="0"/>
                  <a:t>}, {</a:t>
                </a:r>
                <a:r>
                  <a:rPr lang="en-US" i="1" dirty="0" smtClean="0"/>
                  <a:t>b</a:t>
                </a:r>
                <a:r>
                  <a:rPr lang="en-US" dirty="0" smtClean="0"/>
                  <a:t>, </a:t>
                </a:r>
                <a:r>
                  <a:rPr lang="en-US" i="1" dirty="0" smtClean="0"/>
                  <a:t>c</a:t>
                </a:r>
                <a:r>
                  <a:rPr lang="en-US" dirty="0" smtClean="0"/>
                  <a:t>}, {</a:t>
                </a:r>
                <a:r>
                  <a:rPr lang="en-US" i="1" dirty="0" smtClean="0"/>
                  <a:t>b</a:t>
                </a:r>
                <a:r>
                  <a:rPr lang="en-US" dirty="0" smtClean="0"/>
                  <a:t>, </a:t>
                </a:r>
                <a:r>
                  <a:rPr lang="en-US" i="1" dirty="0" smtClean="0"/>
                  <a:t>d</a:t>
                </a:r>
                <a:r>
                  <a:rPr lang="en-US" dirty="0" smtClean="0"/>
                  <a:t>}, and {</a:t>
                </a:r>
                <a:r>
                  <a:rPr lang="en-US" i="1" dirty="0" smtClean="0"/>
                  <a:t>c</a:t>
                </a:r>
                <a:r>
                  <a:rPr lang="en-US" dirty="0" smtClean="0"/>
                  <a:t>, </a:t>
                </a:r>
                <a:r>
                  <a:rPr lang="en-US" i="1" dirty="0" smtClean="0"/>
                  <a:t>d</a:t>
                </a:r>
                <a:r>
                  <a:rPr lang="en-US" dirty="0" smtClean="0"/>
                  <a:t>}. </a:t>
                </a:r>
                <a:endParaRPr lang="en-US" dirty="0">
                  <a:latin typeface="Cambria Math" pitchFamily="18" charset="0"/>
                  <a:ea typeface="Cambria Math" pitchFamily="18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101" r="-1101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4980" y="3022294"/>
            <a:ext cx="403479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851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Combinations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   Theorem </a:t>
            </a: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: The number of </a:t>
            </a:r>
            <a:r>
              <a:rPr lang="en-US" i="1" dirty="0" smtClean="0"/>
              <a:t>r</a:t>
            </a:r>
            <a:r>
              <a:rPr lang="en-US" dirty="0" smtClean="0"/>
              <a:t>-combinations of a set with </a:t>
            </a:r>
            <a:r>
              <a:rPr lang="en-US" i="1" dirty="0" smtClean="0"/>
              <a:t>n</a:t>
            </a:r>
            <a:r>
              <a:rPr lang="en-US" dirty="0" smtClean="0"/>
              <a:t> elements, where </a:t>
            </a:r>
            <a:r>
              <a:rPr lang="en-US" i="1" dirty="0" smtClean="0"/>
              <a:t>n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≥</a:t>
            </a:r>
            <a:r>
              <a:rPr lang="en-US" dirty="0" smtClean="0"/>
              <a:t> </a:t>
            </a:r>
            <a:r>
              <a:rPr lang="en-US" i="1" dirty="0" smtClean="0"/>
              <a:t>r</a:t>
            </a:r>
            <a:r>
              <a:rPr lang="en-US" dirty="0" smtClean="0">
                <a:latin typeface="Cambria Math"/>
                <a:ea typeface="Cambria Math"/>
              </a:rPr>
              <a:t> ≥ 0, equals</a:t>
            </a:r>
          </a:p>
          <a:p>
            <a:pPr>
              <a:buNone/>
            </a:pPr>
            <a:endParaRPr lang="en-US" dirty="0" smtClean="0">
              <a:latin typeface="Cambria Math"/>
              <a:ea typeface="Cambria Math"/>
            </a:endParaRPr>
          </a:p>
          <a:p>
            <a:pPr>
              <a:buNone/>
            </a:pPr>
            <a:endParaRPr lang="en-US" dirty="0" smtClean="0">
              <a:latin typeface="Cambria Math"/>
              <a:ea typeface="Cambria Math"/>
            </a:endParaRPr>
          </a:p>
          <a:p>
            <a:pPr>
              <a:buNone/>
            </a:pPr>
            <a:r>
              <a:rPr lang="en-US" b="1" dirty="0" smtClean="0">
                <a:latin typeface="Cambria Math"/>
                <a:ea typeface="Cambria Math"/>
              </a:rPr>
              <a:t>    Proof</a:t>
            </a:r>
            <a:r>
              <a:rPr lang="en-US" dirty="0" smtClean="0">
                <a:latin typeface="Cambria Math"/>
                <a:ea typeface="Cambria Math"/>
              </a:rPr>
              <a:t>:  By the product rule </a:t>
            </a:r>
            <a:r>
              <a:rPr lang="en-US" i="1" dirty="0" smtClean="0">
                <a:ea typeface="Cambria Math"/>
              </a:rPr>
              <a:t>P</a:t>
            </a:r>
            <a:r>
              <a:rPr lang="en-US" dirty="0" smtClean="0">
                <a:ea typeface="Cambria Math"/>
              </a:rPr>
              <a:t>(</a:t>
            </a:r>
            <a:r>
              <a:rPr lang="en-US" i="1" dirty="0" smtClean="0">
                <a:ea typeface="Cambria Math"/>
              </a:rPr>
              <a:t>n</a:t>
            </a:r>
            <a:r>
              <a:rPr lang="en-US" dirty="0" smtClean="0">
                <a:ea typeface="Cambria Math"/>
              </a:rPr>
              <a:t>, </a:t>
            </a:r>
            <a:r>
              <a:rPr lang="en-US" i="1" dirty="0" smtClean="0">
                <a:ea typeface="Cambria Math"/>
              </a:rPr>
              <a:t>r</a:t>
            </a:r>
            <a:r>
              <a:rPr lang="en-US" dirty="0" smtClean="0">
                <a:ea typeface="Cambria Math"/>
              </a:rPr>
              <a:t>) = </a:t>
            </a:r>
            <a:r>
              <a:rPr lang="en-US" i="1" dirty="0" smtClean="0">
                <a:ea typeface="Cambria Math"/>
              </a:rPr>
              <a:t>C</a:t>
            </a:r>
            <a:r>
              <a:rPr lang="en-US" dirty="0" smtClean="0">
                <a:ea typeface="Cambria Math"/>
              </a:rPr>
              <a:t>(</a:t>
            </a:r>
            <a:r>
              <a:rPr lang="en-US" i="1" dirty="0" err="1" smtClean="0">
                <a:ea typeface="Cambria Math"/>
              </a:rPr>
              <a:t>n</a:t>
            </a:r>
            <a:r>
              <a:rPr lang="en-US" dirty="0" err="1" smtClean="0">
                <a:ea typeface="Cambria Math"/>
              </a:rPr>
              <a:t>,</a:t>
            </a:r>
            <a:r>
              <a:rPr lang="en-US" i="1" dirty="0" err="1" smtClean="0">
                <a:ea typeface="Cambria Math"/>
              </a:rPr>
              <a:t>r</a:t>
            </a:r>
            <a:r>
              <a:rPr lang="en-US" dirty="0" smtClean="0">
                <a:ea typeface="Cambria Math"/>
              </a:rPr>
              <a:t>) ∙ </a:t>
            </a:r>
            <a:r>
              <a:rPr lang="en-US" i="1" dirty="0" smtClean="0">
                <a:ea typeface="Cambria Math"/>
              </a:rPr>
              <a:t>P</a:t>
            </a:r>
            <a:r>
              <a:rPr lang="en-US" dirty="0" smtClean="0">
                <a:ea typeface="Cambria Math"/>
              </a:rPr>
              <a:t>(</a:t>
            </a:r>
            <a:r>
              <a:rPr lang="en-US" i="1" dirty="0" err="1" smtClean="0">
                <a:ea typeface="Cambria Math"/>
              </a:rPr>
              <a:t>r</a:t>
            </a:r>
            <a:r>
              <a:rPr lang="en-US" dirty="0" err="1" smtClean="0">
                <a:ea typeface="Cambria Math"/>
              </a:rPr>
              <a:t>,</a:t>
            </a:r>
            <a:r>
              <a:rPr lang="en-US" i="1" dirty="0" err="1" smtClean="0">
                <a:ea typeface="Cambria Math"/>
              </a:rPr>
              <a:t>r</a:t>
            </a:r>
            <a:r>
              <a:rPr lang="en-US" dirty="0" smtClean="0">
                <a:ea typeface="Cambria Math"/>
              </a:rPr>
              <a:t>). Therefore, </a:t>
            </a:r>
            <a:endParaRPr lang="en-US" dirty="0"/>
          </a:p>
        </p:txBody>
      </p:sp>
      <p:pic>
        <p:nvPicPr>
          <p:cNvPr id="11" name="Picture 10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>
          <a:xfrm>
            <a:off x="2293344" y="4831815"/>
            <a:ext cx="7004361" cy="632552"/>
          </a:xfrm>
          <a:prstGeom prst="rect">
            <a:avLst/>
          </a:prstGeom>
        </p:spPr>
      </p:pic>
      <p:pic>
        <p:nvPicPr>
          <p:cNvPr id="12" name="Picture 11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3326496" y="2787268"/>
            <a:ext cx="3483881" cy="632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27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P(n,r) = \frac{n!}{(n - r)!}$&#10;&#10;\end{document}"/>
  <p:tag name="IGUANATEXSIZE" val="3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\bar{A}$&#10;&#10;\end{document}"/>
  <p:tag name="IGUANATEXSIZE" val="2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\bar{A}$&#10;&#10;\end{document}"/>
  <p:tag name="IGUANATEXSIZE" val="2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C(10,5) = \frac{10!}{5!5!} = 252.$&#10;&#10;\end{document}"/>
  <p:tag name="IGUANATEXSIZE" val="2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C(30,6) = \frac{30!}{6!24!} =\frac{30\cdot 29 \cdot 28\cdot 27\cdot 26\cdot 25}{6\cdot 5 \cdot 4\cdot 3\cdot 2 \cdot 1}= 593,775\;.$&#10;&#10;\end{document}"/>
  <p:tag name="IGUANATEXSIZE" val="2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${\bf\left( \begin{array}{l}n\\ r\end{array}\right)}$$&#10;&#10;&#10;\end{document}"/>
  <p:tag name="IGUANATEXSIZE" val="1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C(n,r) = \frac{P(n,r)}{P(r,r)} =\frac{n!/(n - r)!}{r!/(r - r)!} = \frac{n!}{(n -r)! r!}\;.$&#10;&#10;\end{document}"/>
  <p:tag name="IGUANATEXSIZE" val="2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C(n,r) = \frac{n!}{(n -r)! r!}.$&#10;&#10;\end{document}"/>
  <p:tag name="IGUANATEXSIZE" val="2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C(52,5) = \frac{52!}{5!47!}$&#10;&#10;\end{document}"/>
  <p:tag name="IGUANATEXSIZE" val="2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= \frac{52\cdot 51 \cdot 50 \cdot 49 \cdot 48}{5\cdot 4 \cdot 3 \cdot 2 \cdot 1} = 26 \cdot 17 \cdot 10 \cdot 49 \cdot 12 = 2,598,960$&#10;&#10;\end{document}"/>
  <p:tag name="IGUANATEXSIZE" val="2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C(52,47) = \frac{52!}{47!5!} = C(52,5) = 2, 598,960 .$&#10;&#10;\end{document}"/>
  <p:tag name="IGUANATEXSIZE" val="2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C(n,r) = \frac{n!}{(n -r)! r!}$&#10;&#10;\end{document}"/>
  <p:tag name="IGUANATEXSIZE" val="2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C(n,n-r)  = \frac{n!}{(n -r)! [n - (n - r)]!} = \frac{n!}{(n - r)!r!}\;.$&#10;&#10;\end{document}"/>
  <p:tag name="IGUANATEXSIZE" val="25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1308</TotalTime>
  <Words>1229</Words>
  <Application>Microsoft Office PowerPoint</Application>
  <PresentationFormat>Widescreen</PresentationFormat>
  <Paragraphs>86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Office Theme</vt:lpstr>
      <vt:lpstr>Permutations and Combinations</vt:lpstr>
      <vt:lpstr>Section Summary</vt:lpstr>
      <vt:lpstr>Permutations</vt:lpstr>
      <vt:lpstr>A Formula for the Number of Permutations</vt:lpstr>
      <vt:lpstr>Solving Counting Problems by Counting Permutations</vt:lpstr>
      <vt:lpstr>Solving Counting Problems by Counting Permutations (continued)</vt:lpstr>
      <vt:lpstr>Solving Counting Problems by Counting Permutations (continued)</vt:lpstr>
      <vt:lpstr>Combinations</vt:lpstr>
      <vt:lpstr>Combinations</vt:lpstr>
      <vt:lpstr>Combinations</vt:lpstr>
      <vt:lpstr>Combinations</vt:lpstr>
      <vt:lpstr>Combinatorial Proofs</vt:lpstr>
      <vt:lpstr>Combinatorial Proofs</vt:lpstr>
      <vt:lpstr>Combinations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Discrete Mathematics and Its Applications</dc:title>
  <dc:creator>Kalvis Apsītis</dc:creator>
  <cp:lastModifiedBy>Kalvis Apsītis</cp:lastModifiedBy>
  <cp:revision>105</cp:revision>
  <dcterms:created xsi:type="dcterms:W3CDTF">2021-01-03T18:25:44Z</dcterms:created>
  <dcterms:modified xsi:type="dcterms:W3CDTF">2021-03-07T18:59:39Z</dcterms:modified>
</cp:coreProperties>
</file>