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1106" r:id="rId2"/>
    <p:sldId id="1107" r:id="rId3"/>
    <p:sldId id="1108" r:id="rId4"/>
    <p:sldId id="1109" r:id="rId5"/>
    <p:sldId id="1110" r:id="rId6"/>
    <p:sldId id="1111" r:id="rId7"/>
    <p:sldId id="1112" r:id="rId8"/>
    <p:sldId id="1113" r:id="rId9"/>
    <p:sldId id="1114" r:id="rId10"/>
    <p:sldId id="1115" r:id="rId11"/>
    <p:sldId id="1116" r:id="rId12"/>
    <p:sldId id="1117" r:id="rId13"/>
    <p:sldId id="1118" r:id="rId14"/>
    <p:sldId id="1119" r:id="rId15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14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07.03.2021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Generalized Permutations and Combinations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6.5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60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Permutations with Indistinguishable Objects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 How many </a:t>
                </a:r>
                <a:r>
                  <a:rPr lang="en-US" dirty="0" smtClean="0"/>
                  <a:t>strings </a:t>
                </a:r>
                <a:r>
                  <a:rPr lang="en-US" dirty="0" smtClean="0"/>
                  <a:t>can be made by reordering the letters </a:t>
                </a:r>
                <a:r>
                  <a:rPr lang="lv-LV" dirty="0" smtClean="0"/>
                  <a:t>in</a:t>
                </a:r>
                <a:r>
                  <a:rPr lang="en-US" dirty="0" smtClean="0"/>
                  <a:t> </a:t>
                </a:r>
                <a:r>
                  <a:rPr lang="en-US" dirty="0" smtClean="0">
                    <a:solidFill>
                      <a:srgbClr val="0070C0"/>
                    </a:solidFill>
                    <a:latin typeface="Lucida Console" panose="020B0609040504020204" pitchFamily="49" charset="0"/>
                  </a:rPr>
                  <a:t>SUCCESS</a:t>
                </a:r>
                <a:r>
                  <a:rPr lang="en-US" dirty="0" smtClean="0"/>
                  <a:t>.</a:t>
                </a:r>
              </a:p>
              <a:p>
                <a:pPr>
                  <a:buNone/>
                </a:pPr>
                <a:r>
                  <a:rPr lang="en-US" b="1" dirty="0" smtClean="0"/>
                  <a:t>Solution</a:t>
                </a:r>
                <a:r>
                  <a:rPr lang="en-US" dirty="0" smtClean="0"/>
                  <a:t>: There are seven </a:t>
                </a:r>
                <a:r>
                  <a:rPr lang="en-US" dirty="0" smtClean="0"/>
                  <a:t>positions </a:t>
                </a:r>
                <a:r>
                  <a:rPr lang="en-US" dirty="0" smtClean="0"/>
                  <a:t>for the three </a:t>
                </a:r>
                <a:r>
                  <a:rPr lang="en-US" dirty="0" smtClean="0">
                    <a:solidFill>
                      <a:srgbClr val="0070C0"/>
                    </a:solidFill>
                    <a:latin typeface="Lucida Console" panose="020B0609040504020204" pitchFamily="49" charset="0"/>
                  </a:rPr>
                  <a:t>S</a:t>
                </a:r>
                <a:r>
                  <a:rPr lang="en-US" dirty="0" smtClean="0"/>
                  <a:t>s, two </a:t>
                </a:r>
                <a:r>
                  <a:rPr lang="en-US" dirty="0" smtClean="0">
                    <a:solidFill>
                      <a:srgbClr val="0070C0"/>
                    </a:solidFill>
                    <a:latin typeface="Lucida Console" panose="020B0609040504020204" pitchFamily="49" charset="0"/>
                  </a:rPr>
                  <a:t>C</a:t>
                </a:r>
                <a:r>
                  <a:rPr lang="en-US" dirty="0" smtClean="0"/>
                  <a:t>s, one </a:t>
                </a:r>
                <a:r>
                  <a:rPr lang="en-US" dirty="0" smtClean="0">
                    <a:solidFill>
                      <a:srgbClr val="0070C0"/>
                    </a:solidFill>
                    <a:latin typeface="Lucida Console" panose="020B0609040504020204" pitchFamily="49" charset="0"/>
                  </a:rPr>
                  <a:t>U</a:t>
                </a:r>
                <a:r>
                  <a:rPr lang="en-US" dirty="0" smtClean="0"/>
                  <a:t>, and one 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E</a:t>
                </a:r>
                <a:r>
                  <a:rPr lang="en-US" dirty="0" smtClean="0"/>
                  <a:t>. </a:t>
                </a:r>
              </a:p>
              <a:p>
                <a:pPr lvl="1"/>
                <a:r>
                  <a:rPr lang="en-US" dirty="0" smtClean="0"/>
                  <a:t>The three  Ss can be placed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(7,3)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=35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different ways, leaving four positions free.</a:t>
                </a:r>
              </a:p>
              <a:p>
                <a:pPr lvl="1"/>
                <a:r>
                  <a:rPr lang="en-US" dirty="0" smtClean="0"/>
                  <a:t>The two  Cs can be placed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(4,2)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different ways, leaving two positions free. </a:t>
                </a:r>
              </a:p>
              <a:p>
                <a:pPr lvl="1"/>
                <a:r>
                  <a:rPr lang="en-US" dirty="0" smtClean="0"/>
                  <a:t>The U can be placed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(2,1)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different ways, leaving one position free. </a:t>
                </a:r>
              </a:p>
              <a:p>
                <a:pPr lvl="1"/>
                <a:r>
                  <a:rPr lang="en-US" dirty="0" smtClean="0"/>
                  <a:t>The E can be placed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(1,1)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way.</a:t>
                </a:r>
              </a:p>
              <a:p>
                <a:pPr>
                  <a:buNone/>
                </a:pPr>
                <a:r>
                  <a:rPr lang="en-US" dirty="0" smtClean="0"/>
                  <a:t>By </a:t>
                </a:r>
                <a:r>
                  <a:rPr lang="en-US" dirty="0" smtClean="0"/>
                  <a:t>the product rule, the number of different strings is:</a:t>
                </a:r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>    </a:t>
                </a:r>
                <a:r>
                  <a:rPr lang="en-US" i="1" dirty="0" smtClean="0"/>
                  <a:t>The reasoning can be generalized to the following theorem. </a:t>
                </a:r>
                <a:r>
                  <a:rPr lang="en-US" i="1" dirty="0" smtClean="0">
                    <a:latin typeface="Cambria Math"/>
                    <a:ea typeface="Cambria Math"/>
                  </a:rPr>
                  <a:t>→</a:t>
                </a:r>
                <a:endParaRPr lang="en-US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31627" y="4444390"/>
            <a:ext cx="8653446" cy="380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5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Permutations with Indistinguishable Objects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en-US" sz="2000" b="1" dirty="0" smtClean="0"/>
                  <a:t>Theorem </a:t>
                </a:r>
                <a:r>
                  <a:rPr lang="en-US" sz="2000" b="1" dirty="0" smtClean="0">
                    <a:latin typeface="Cambria Math" pitchFamily="18" charset="0"/>
                    <a:ea typeface="Cambria Math" pitchFamily="18" charset="0"/>
                  </a:rPr>
                  <a:t>3</a:t>
                </a:r>
                <a:r>
                  <a:rPr lang="en-US" sz="2000" dirty="0" smtClean="0"/>
                  <a:t>: The number of </a:t>
                </a:r>
                <a:r>
                  <a:rPr lang="en-US" sz="2000" dirty="0" smtClean="0"/>
                  <a:t>permutations </a:t>
                </a:r>
                <a:r>
                  <a:rPr lang="en-US" sz="2000" dirty="0" smtClean="0"/>
                  <a:t>of </a:t>
                </a:r>
                <a:r>
                  <a:rPr lang="en-US" sz="2000" i="1" dirty="0" smtClean="0"/>
                  <a:t>n</a:t>
                </a:r>
                <a:r>
                  <a:rPr lang="en-US" sz="2000" dirty="0" smtClean="0"/>
                  <a:t> objects, where there are </a:t>
                </a:r>
                <a:r>
                  <a:rPr lang="en-US" sz="2000" i="1" dirty="0" smtClean="0"/>
                  <a:t>n</a:t>
                </a:r>
                <a:r>
                  <a:rPr lang="en-US" sz="2000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000" dirty="0" smtClean="0"/>
                  <a:t> indistinguishable objects of type  </a:t>
                </a:r>
                <a:r>
                  <a:rPr lang="en-US" sz="2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000" dirty="0" smtClean="0"/>
                  <a:t>, </a:t>
                </a:r>
                <a:r>
                  <a:rPr lang="en-US" sz="2000" i="1" dirty="0" smtClean="0"/>
                  <a:t>n</a:t>
                </a:r>
                <a:r>
                  <a:rPr lang="en-US" sz="2000" baseline="-25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000" dirty="0" smtClean="0"/>
                  <a:t> indistinguishable objects of </a:t>
                </a:r>
                <a:r>
                  <a:rPr lang="en-US" sz="2000" dirty="0" smtClean="0"/>
                  <a:t>type </a:t>
                </a:r>
                <a:r>
                  <a:rPr lang="en-US" sz="2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000" dirty="0" smtClean="0"/>
                  <a:t>, …., and </a:t>
                </a:r>
                <a:r>
                  <a:rPr lang="en-US" sz="2000" i="1" dirty="0" err="1" smtClean="0"/>
                  <a:t>n</a:t>
                </a:r>
                <a:r>
                  <a:rPr lang="en-US" sz="2000" i="1" baseline="-25000" dirty="0" err="1" smtClean="0"/>
                  <a:t>k</a:t>
                </a:r>
                <a:r>
                  <a:rPr lang="en-US" sz="2000" baseline="-25000" dirty="0" smtClean="0"/>
                  <a:t> </a:t>
                </a:r>
                <a:r>
                  <a:rPr lang="en-US" sz="2000" dirty="0" smtClean="0"/>
                  <a:t>indistinguishable objects of type </a:t>
                </a:r>
                <a:r>
                  <a:rPr lang="en-US" sz="2000" i="1" dirty="0" smtClean="0"/>
                  <a:t>k</a:t>
                </a:r>
                <a:r>
                  <a:rPr lang="en-US" sz="2000" dirty="0" smtClean="0"/>
                  <a:t>, is: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>
                  <a:buNone/>
                </a:pPr>
                <a:r>
                  <a:rPr lang="en-US" sz="2000" b="1" dirty="0" smtClean="0"/>
                  <a:t>Proof</a:t>
                </a:r>
                <a:r>
                  <a:rPr lang="en-US" sz="2000" dirty="0" smtClean="0"/>
                  <a:t>: By the product rule the total number of permutations is: 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/>
                      </a:rPr>
                      <m:t> 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)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∙⋯∙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/>
                      </a:rPr>
                      <m:t>− ∙∙∙ −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lv-LV" sz="2000" dirty="0" smtClean="0"/>
                  <a:t> </a:t>
                </a:r>
                <a:r>
                  <a:rPr lang="en-US" sz="2000" dirty="0" smtClean="0"/>
                  <a:t>since</a:t>
                </a:r>
                <a:r>
                  <a:rPr lang="en-US" sz="2000" dirty="0" smtClean="0"/>
                  <a:t>:</a:t>
                </a:r>
              </a:p>
              <a:p>
                <a:r>
                  <a:rPr lang="en-US" sz="2000" dirty="0" smtClean="0"/>
                  <a:t>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1</m:t>
                    </m:r>
                  </m:oMath>
                </a14:m>
                <a:r>
                  <a:rPr lang="en-US" sz="2000" baseline="-250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dirty="0" smtClean="0"/>
                  <a:t>objects of type one can be placed in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 smtClean="0"/>
                  <a:t> positions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/>
                  <a:t>ways, leaving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1</m:t>
                    </m:r>
                  </m:oMath>
                </a14:m>
                <a:r>
                  <a:rPr lang="en-US" sz="2000" dirty="0" smtClean="0">
                    <a:latin typeface="Cambria" pitchFamily="18" charset="0"/>
                  </a:rPr>
                  <a:t> </a:t>
                </a:r>
                <a:r>
                  <a:rPr lang="en-US" sz="2000" dirty="0" smtClean="0"/>
                  <a:t>positions. </a:t>
                </a:r>
              </a:p>
              <a:p>
                <a:r>
                  <a:rPr lang="en-US" sz="2000" dirty="0" smtClean="0"/>
                  <a:t>Then the</a:t>
                </a:r>
                <a:r>
                  <a:rPr lang="en-US" sz="20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2</m:t>
                    </m:r>
                  </m:oMath>
                </a14:m>
                <a:r>
                  <a:rPr lang="en-US" sz="2000" baseline="-250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dirty="0" smtClean="0"/>
                  <a:t>objects of type two can be placed in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1</m:t>
                    </m:r>
                  </m:oMath>
                </a14:m>
                <a:r>
                  <a:rPr lang="en-US" sz="2000" baseline="-250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000" dirty="0" smtClean="0"/>
                  <a:t>positions </a:t>
                </a:r>
                <a:r>
                  <a:rPr lang="en-US" sz="2000" dirty="0" smtClean="0"/>
                  <a:t>in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/>
                      </a:rPr>
                      <m:t>−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 smtClean="0"/>
                  <a:t>ways, leaving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/>
                      </a:rPr>
                      <m:t>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2</m:t>
                    </m:r>
                  </m:oMath>
                </a14:m>
                <a:r>
                  <a:rPr lang="en-US" sz="2000" dirty="0" smtClean="0">
                    <a:latin typeface="Cambria" pitchFamily="18" charset="0"/>
                  </a:rPr>
                  <a:t> </a:t>
                </a:r>
                <a:r>
                  <a:rPr lang="en-US" sz="2000" dirty="0" smtClean="0"/>
                  <a:t>positions</a:t>
                </a:r>
                <a:r>
                  <a:rPr lang="en-US" sz="2000" dirty="0" smtClean="0"/>
                  <a:t>.</a:t>
                </a:r>
                <a:endParaRPr lang="en-US" sz="2000" dirty="0" smtClean="0"/>
              </a:p>
              <a:p>
                <a:r>
                  <a:rPr lang="en-US" sz="2000" dirty="0" smtClean="0"/>
                  <a:t>Continue in this fashion, until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baseline="-25000" dirty="0" smtClean="0"/>
                  <a:t> </a:t>
                </a:r>
                <a:r>
                  <a:rPr lang="en-US" sz="2000" dirty="0" smtClean="0"/>
                  <a:t>objects of type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 smtClean="0"/>
                  <a:t> are placed in </a:t>
                </a:r>
                <a:r>
                  <a:rPr lang="en-US" sz="2000" i="1" dirty="0" smtClean="0"/>
                  <a:t>C</a:t>
                </a:r>
                <a:r>
                  <a:rPr lang="en-US" sz="2000" dirty="0" smtClean="0"/>
                  <a:t>(</a:t>
                </a:r>
                <a:r>
                  <a:rPr lang="en-US" sz="2000" i="1" dirty="0" smtClean="0"/>
                  <a:t>n </a:t>
                </a:r>
                <a:r>
                  <a:rPr lang="en-US" sz="2000" i="1" dirty="0" smtClean="0">
                    <a:latin typeface="Cambria Math"/>
                    <a:ea typeface="Cambria Math"/>
                  </a:rPr>
                  <a:t>− </a:t>
                </a:r>
                <a:r>
                  <a:rPr lang="en-US" sz="2000" i="1" dirty="0" smtClean="0"/>
                  <a:t>n</a:t>
                </a:r>
                <a:r>
                  <a:rPr lang="en-US" sz="2000" baseline="-25000" dirty="0" smtClean="0">
                    <a:latin typeface="Cambria Math" pitchFamily="18" charset="0"/>
                    <a:ea typeface="Cambria Math" pitchFamily="18" charset="0"/>
                  </a:rPr>
                  <a:t>1</a:t>
                </a:r>
                <a:r>
                  <a:rPr lang="en-US" sz="2000" i="1" dirty="0" smtClean="0"/>
                  <a:t> </a:t>
                </a:r>
                <a:r>
                  <a:rPr lang="en-US" sz="2000" i="1" dirty="0" smtClean="0">
                    <a:latin typeface="Cambria Math"/>
                    <a:ea typeface="Cambria Math"/>
                  </a:rPr>
                  <a:t>−</a:t>
                </a:r>
                <a:r>
                  <a:rPr lang="en-US" sz="2000" dirty="0" smtClean="0"/>
                  <a:t> </a:t>
                </a:r>
                <a:r>
                  <a:rPr lang="en-US" sz="2000" i="1" dirty="0" smtClean="0"/>
                  <a:t>n</a:t>
                </a:r>
                <a:r>
                  <a:rPr lang="en-US" sz="2000" baseline="-25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000" i="1" dirty="0" smtClean="0"/>
                  <a:t> </a:t>
                </a:r>
                <a:r>
                  <a:rPr lang="en-US" sz="2000" i="1" dirty="0" smtClean="0">
                    <a:latin typeface="Cambria Math"/>
                    <a:ea typeface="Cambria Math"/>
                  </a:rPr>
                  <a:t>− ∙∙∙ − </a:t>
                </a:r>
                <a:r>
                  <a:rPr lang="en-US" sz="2000" i="1" dirty="0" err="1" smtClean="0"/>
                  <a:t>n</a:t>
                </a:r>
                <a:r>
                  <a:rPr lang="en-US" sz="2000" i="1" baseline="-25000" dirty="0" err="1" smtClean="0"/>
                  <a:t>k</a:t>
                </a:r>
                <a:r>
                  <a:rPr lang="en-US" sz="2000" dirty="0" smtClean="0"/>
                  <a:t>, </a:t>
                </a:r>
                <a:r>
                  <a:rPr lang="en-US" sz="2000" i="1" dirty="0" err="1" smtClean="0"/>
                  <a:t>n</a:t>
                </a:r>
                <a:r>
                  <a:rPr lang="en-US" sz="2000" i="1" baseline="-25000" dirty="0" err="1" smtClean="0"/>
                  <a:t>k</a:t>
                </a:r>
                <a:r>
                  <a:rPr lang="en-US" sz="2000" dirty="0" smtClean="0"/>
                  <a:t>) </a:t>
                </a:r>
                <a:r>
                  <a:rPr lang="en-US" sz="2000" dirty="0" smtClean="0"/>
                  <a:t>ways. </a:t>
                </a:r>
              </a:p>
              <a:p>
                <a:pPr>
                  <a:buNone/>
                </a:pPr>
                <a:r>
                  <a:rPr lang="en-US" sz="2000" dirty="0" smtClean="0"/>
                  <a:t>    The product can be manipulated into the desired result as follows:</a:t>
                </a:r>
              </a:p>
              <a:p>
                <a:pPr>
                  <a:buNone/>
                </a:pPr>
                <a:endParaRPr lang="en-US" sz="20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38" t="-168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216009" y="2412695"/>
            <a:ext cx="1754008" cy="506776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615808" y="5919312"/>
            <a:ext cx="8115384" cy="515302"/>
          </a:xfrm>
          <a:prstGeom prst="rect">
            <a:avLst/>
          </a:prstGeom>
        </p:spPr>
      </p:pic>
      <p:sp>
        <p:nvSpPr>
          <p:cNvPr id="6" name="Isosceles Triangle 5"/>
          <p:cNvSpPr/>
          <p:nvPr/>
        </p:nvSpPr>
        <p:spPr>
          <a:xfrm rot="5400000" flipV="1">
            <a:off x="10313896" y="6229588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53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Distributing Objects into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counting problems can be solved by counting the ways objects can be placed in boxes.</a:t>
            </a:r>
          </a:p>
          <a:p>
            <a:pPr lvl="1"/>
            <a:r>
              <a:rPr lang="en-US" dirty="0" smtClean="0"/>
              <a:t>The objects may be either different from each other (</a:t>
            </a:r>
            <a:r>
              <a:rPr lang="en-US" i="1" dirty="0" smtClean="0"/>
              <a:t>distinguishable</a:t>
            </a:r>
            <a:r>
              <a:rPr lang="en-US" dirty="0" smtClean="0"/>
              <a:t>) or identical (</a:t>
            </a:r>
            <a:r>
              <a:rPr lang="en-US" i="1" dirty="0" smtClean="0"/>
              <a:t>indistinguishable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The boxes may be labeled (</a:t>
            </a:r>
            <a:r>
              <a:rPr lang="en-US" i="1" dirty="0" smtClean="0"/>
              <a:t>distinguishable</a:t>
            </a:r>
            <a:r>
              <a:rPr lang="en-US" dirty="0" smtClean="0"/>
              <a:t>) or unlabeled (</a:t>
            </a:r>
            <a:r>
              <a:rPr lang="en-US" i="1" dirty="0" smtClean="0"/>
              <a:t>indistinguishable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8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Distributing Objects into Boxes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 smtClean="0"/>
              <a:t>Distinguishable objects </a:t>
            </a:r>
            <a:r>
              <a:rPr lang="en-US" dirty="0" smtClean="0"/>
              <a:t>and </a:t>
            </a:r>
            <a:r>
              <a:rPr lang="en-US" i="1" dirty="0" smtClean="0"/>
              <a:t>distinguishable boxes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There are </a:t>
            </a:r>
            <a:r>
              <a:rPr lang="en-US" i="1" dirty="0" smtClean="0"/>
              <a:t>n</a:t>
            </a:r>
            <a:r>
              <a:rPr lang="en-US" dirty="0" smtClean="0"/>
              <a:t>!/(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!</a:t>
            </a:r>
            <a:r>
              <a:rPr lang="en-US" i="1" dirty="0" smtClean="0"/>
              <a:t>n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! </a:t>
            </a:r>
            <a:r>
              <a:rPr lang="en-US" dirty="0" smtClean="0">
                <a:latin typeface="Cambria Math"/>
                <a:ea typeface="Cambria Math"/>
              </a:rPr>
              <a:t>∙∙∙</a:t>
            </a:r>
            <a:r>
              <a:rPr lang="en-US" i="1" dirty="0" err="1" smtClean="0"/>
              <a:t>n</a:t>
            </a:r>
            <a:r>
              <a:rPr lang="en-US" i="1" baseline="-25000" dirty="0" err="1" smtClean="0"/>
              <a:t>k</a:t>
            </a:r>
            <a:r>
              <a:rPr lang="en-US" dirty="0" smtClean="0"/>
              <a:t>!) ways to distribute </a:t>
            </a:r>
            <a:r>
              <a:rPr lang="en-US" i="1" dirty="0" smtClean="0"/>
              <a:t>n</a:t>
            </a:r>
            <a:r>
              <a:rPr lang="en-US" dirty="0" smtClean="0"/>
              <a:t> distinguishable objects into </a:t>
            </a:r>
            <a:r>
              <a:rPr lang="en-US" i="1" dirty="0" smtClean="0"/>
              <a:t>k</a:t>
            </a:r>
            <a:r>
              <a:rPr lang="en-US" dirty="0" smtClean="0"/>
              <a:t> distinguishable boxes.</a:t>
            </a:r>
          </a:p>
          <a:p>
            <a:pPr lvl="1"/>
            <a:r>
              <a:rPr lang="en-US" dirty="0" smtClean="0"/>
              <a:t>(</a:t>
            </a:r>
            <a:r>
              <a:rPr lang="en-US" i="1" dirty="0" smtClean="0"/>
              <a:t>See Exercises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47</a:t>
            </a:r>
            <a:r>
              <a:rPr lang="en-US" dirty="0" smtClean="0"/>
              <a:t> </a:t>
            </a:r>
            <a:r>
              <a:rPr lang="en-US" i="1" dirty="0" smtClean="0"/>
              <a:t>and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48 </a:t>
            </a:r>
            <a:r>
              <a:rPr lang="en-US" i="1" dirty="0" smtClean="0"/>
              <a:t>for two different proofs.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Example: There 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52!</a:t>
            </a:r>
            <a:r>
              <a:rPr lang="en-US" dirty="0" smtClean="0"/>
              <a:t>/(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5!5!5!5!32!</a:t>
            </a:r>
            <a:r>
              <a:rPr lang="en-US" dirty="0" smtClean="0"/>
              <a:t>) ways to distribute hands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cards each to four players.</a:t>
            </a:r>
          </a:p>
          <a:p>
            <a:r>
              <a:rPr lang="en-US" i="1" dirty="0" smtClean="0"/>
              <a:t>Indistinguishable objects </a:t>
            </a:r>
            <a:r>
              <a:rPr lang="en-US" dirty="0" smtClean="0"/>
              <a:t>and </a:t>
            </a:r>
            <a:r>
              <a:rPr lang="en-US" i="1" dirty="0" smtClean="0"/>
              <a:t>distinguishable boxes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There are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i="1" dirty="0" smtClean="0"/>
              <a:t>r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 ways to place </a:t>
            </a:r>
            <a:r>
              <a:rPr lang="en-US" i="1" dirty="0" smtClean="0"/>
              <a:t>r</a:t>
            </a:r>
            <a:r>
              <a:rPr lang="en-US" dirty="0" smtClean="0"/>
              <a:t> indistinguishable objects into </a:t>
            </a:r>
            <a:r>
              <a:rPr lang="en-US" i="1" dirty="0" smtClean="0"/>
              <a:t>n</a:t>
            </a:r>
            <a:r>
              <a:rPr lang="en-US" dirty="0" smtClean="0"/>
              <a:t> distinguishable boxes.</a:t>
            </a:r>
          </a:p>
          <a:p>
            <a:pPr lvl="1"/>
            <a:r>
              <a:rPr lang="en-US" dirty="0" smtClean="0"/>
              <a:t>Proof based on one-to-one correspondence between  </a:t>
            </a:r>
            <a:r>
              <a:rPr lang="en-US" i="1" dirty="0" smtClean="0"/>
              <a:t>n</a:t>
            </a:r>
            <a:r>
              <a:rPr lang="en-US" dirty="0" smtClean="0"/>
              <a:t>-combinations </a:t>
            </a:r>
            <a:r>
              <a:rPr lang="en-US" dirty="0" smtClean="0"/>
              <a:t>from a set with </a:t>
            </a:r>
            <a:r>
              <a:rPr lang="en-US" i="1" dirty="0" smtClean="0"/>
              <a:t>k</a:t>
            </a:r>
            <a:r>
              <a:rPr lang="en-US" dirty="0" smtClean="0"/>
              <a:t>-elements when repetition is allowed and the ways to place </a:t>
            </a:r>
            <a:r>
              <a:rPr lang="en-US" i="1" dirty="0" smtClean="0"/>
              <a:t>n</a:t>
            </a:r>
            <a:r>
              <a:rPr lang="en-US" dirty="0" smtClean="0"/>
              <a:t> indistinguishable objects into </a:t>
            </a:r>
            <a:r>
              <a:rPr lang="en-US" i="1" dirty="0" smtClean="0"/>
              <a:t>k</a:t>
            </a:r>
            <a:r>
              <a:rPr lang="en-US" dirty="0" smtClean="0"/>
              <a:t> distinguishable boxes.</a:t>
            </a:r>
          </a:p>
          <a:p>
            <a:pPr lvl="1"/>
            <a:r>
              <a:rPr lang="en-US" dirty="0" smtClean="0"/>
              <a:t>Example: There are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i="1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) = C(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17,10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19,448 </a:t>
            </a:r>
            <a:r>
              <a:rPr lang="en-US" dirty="0" smtClean="0"/>
              <a:t> ways to place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 indistinguishable objects into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dirty="0" smtClean="0"/>
              <a:t> distinguishable boxes.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39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Distributing Objects into Boxes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i="1" dirty="0" smtClean="0"/>
                  <a:t>Distinguishable objects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indistinguishable boxes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Example: There are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14</a:t>
                </a:r>
                <a:r>
                  <a:rPr lang="en-US" dirty="0" smtClean="0"/>
                  <a:t> ways to put four employees into three indistinguishable offices (</a:t>
                </a:r>
                <a:r>
                  <a:rPr lang="en-US" i="1" dirty="0" smtClean="0"/>
                  <a:t>see Example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10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There is no simple closed formula for the number of ways to distribute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distinguishable objects into </a:t>
                </a:r>
                <a:r>
                  <a:rPr lang="en-US" i="1" dirty="0" smtClean="0"/>
                  <a:t>j</a:t>
                </a:r>
                <a:r>
                  <a:rPr lang="en-US" dirty="0" smtClean="0"/>
                  <a:t> indistinguishable boxes. </a:t>
                </a:r>
              </a:p>
              <a:p>
                <a:pPr lvl="1"/>
                <a:r>
                  <a:rPr lang="en-US" dirty="0" smtClean="0"/>
                  <a:t>See the text for a formula involving </a:t>
                </a:r>
                <a:r>
                  <a:rPr lang="en-US" i="1" dirty="0" err="1" smtClean="0"/>
                  <a:t>Stirling</a:t>
                </a:r>
                <a:r>
                  <a:rPr lang="en-US" i="1" dirty="0" smtClean="0"/>
                  <a:t> numbers of the second kind</a:t>
                </a:r>
                <a:r>
                  <a:rPr lang="en-US" dirty="0" smtClean="0"/>
                  <a:t>.</a:t>
                </a:r>
              </a:p>
              <a:p>
                <a:r>
                  <a:rPr lang="en-US" i="1" dirty="0" smtClean="0"/>
                  <a:t>Indistinguishable objects </a:t>
                </a:r>
                <a:r>
                  <a:rPr lang="en-US" dirty="0" smtClean="0"/>
                  <a:t>and </a:t>
                </a:r>
                <a:r>
                  <a:rPr lang="en-US" i="1" dirty="0" smtClean="0"/>
                  <a:t>indistinguishable boxes</a:t>
                </a:r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Example: There are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9</a:t>
                </a:r>
                <a:r>
                  <a:rPr lang="en-US" dirty="0" smtClean="0"/>
                  <a:t>  ways to pack six copies of the same book into four identical boxes (</a:t>
                </a:r>
                <a:r>
                  <a:rPr lang="en-US" i="1" dirty="0" smtClean="0"/>
                  <a:t>see Example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11</a:t>
                </a:r>
                <a:r>
                  <a:rPr lang="en-US" dirty="0" smtClean="0"/>
                  <a:t>).</a:t>
                </a:r>
              </a:p>
              <a:p>
                <a:pPr lvl="1"/>
                <a:r>
                  <a:rPr lang="en-US" dirty="0" smtClean="0"/>
                  <a:t>The number of ways of distributing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indistinguishable objects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indistinguishable boxes equals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number of ways to write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as the sum of 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positive integers in increasing order. </a:t>
                </a:r>
              </a:p>
              <a:p>
                <a:pPr lvl="1"/>
                <a:r>
                  <a:rPr lang="en-US" dirty="0" smtClean="0"/>
                  <a:t>No simple closed formula exists for this number.</a:t>
                </a:r>
              </a:p>
              <a:p>
                <a:pPr lvl="1"/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 r="-92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78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Permutations with Repetition</a:t>
            </a:r>
          </a:p>
          <a:p>
            <a:r>
              <a:rPr lang="en-US" dirty="0" smtClean="0"/>
              <a:t>Combinations with Repetition</a:t>
            </a:r>
          </a:p>
          <a:p>
            <a:r>
              <a:rPr lang="en-US" dirty="0" smtClean="0"/>
              <a:t>Permutations with Indistinguishable Objects</a:t>
            </a:r>
          </a:p>
          <a:p>
            <a:r>
              <a:rPr lang="en-US" dirty="0" smtClean="0"/>
              <a:t>Distributing Objects into Boxes</a:t>
            </a:r>
          </a:p>
        </p:txBody>
      </p:sp>
    </p:spTree>
    <p:extLst>
      <p:ext uri="{BB962C8B-B14F-4D97-AF65-F5344CB8AC3E}">
        <p14:creationId xmlns:p14="http://schemas.microsoft.com/office/powerpoint/2010/main" val="92699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Permutations with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   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The number of </a:t>
            </a:r>
            <a:r>
              <a:rPr lang="en-US" i="1" dirty="0" smtClean="0"/>
              <a:t>r</a:t>
            </a:r>
            <a:r>
              <a:rPr lang="en-US" dirty="0" smtClean="0"/>
              <a:t>-permutations of a set of </a:t>
            </a:r>
            <a:r>
              <a:rPr lang="en-US" i="1" dirty="0" smtClean="0"/>
              <a:t>n</a:t>
            </a:r>
            <a:r>
              <a:rPr lang="en-US" dirty="0" smtClean="0"/>
              <a:t> objects with repetition allowed is </a:t>
            </a:r>
            <a:r>
              <a:rPr lang="en-US" i="1" dirty="0" smtClean="0"/>
              <a:t>n</a:t>
            </a:r>
            <a:r>
              <a:rPr lang="en-US" i="1" baseline="30000" dirty="0" smtClean="0"/>
              <a:t>r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    Proof</a:t>
            </a:r>
            <a:r>
              <a:rPr lang="en-US" dirty="0" smtClean="0"/>
              <a:t>: There are </a:t>
            </a:r>
            <a:r>
              <a:rPr lang="en-US" i="1" dirty="0" smtClean="0"/>
              <a:t>n</a:t>
            </a:r>
            <a:r>
              <a:rPr lang="en-US" dirty="0" smtClean="0"/>
              <a:t> ways to select an element of the set for each of the </a:t>
            </a:r>
            <a:r>
              <a:rPr lang="en-US" i="1" dirty="0" smtClean="0"/>
              <a:t>r</a:t>
            </a:r>
            <a:r>
              <a:rPr lang="en-US" dirty="0" smtClean="0"/>
              <a:t> positions in the </a:t>
            </a:r>
            <a:r>
              <a:rPr lang="en-US" i="1" dirty="0" smtClean="0"/>
              <a:t>r</a:t>
            </a:r>
            <a:r>
              <a:rPr lang="en-US" dirty="0" smtClean="0"/>
              <a:t>-permutation when repetition is allowed. Hence, by the product rule there are </a:t>
            </a:r>
            <a:r>
              <a:rPr lang="en-US" i="1" dirty="0" smtClean="0"/>
              <a:t>n</a:t>
            </a:r>
            <a:r>
              <a:rPr lang="en-US" i="1" baseline="30000" dirty="0" smtClean="0"/>
              <a:t>r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dirty="0" smtClean="0"/>
              <a:t>-permutations with repetition.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How many strings of length </a:t>
            </a:r>
            <a:r>
              <a:rPr lang="en-US" i="1" dirty="0" smtClean="0"/>
              <a:t>r</a:t>
            </a:r>
            <a:r>
              <a:rPr lang="en-US" dirty="0" smtClean="0"/>
              <a:t> can be formed from the uppercase letters of the English alphabet?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The number of such strings is </a:t>
            </a:r>
            <a:r>
              <a:rPr lang="en-US" dirty="0" smtClean="0">
                <a:latin typeface="Cambria" pitchFamily="18" charset="0"/>
              </a:rPr>
              <a:t>26</a:t>
            </a:r>
            <a:r>
              <a:rPr lang="en-US" i="1" baseline="40000" dirty="0" smtClean="0"/>
              <a:t>r</a:t>
            </a:r>
            <a:r>
              <a:rPr lang="en-US" dirty="0" smtClean="0"/>
              <a:t>, which is the number of </a:t>
            </a:r>
            <a:r>
              <a:rPr lang="en-US" i="1" dirty="0" smtClean="0"/>
              <a:t>r</a:t>
            </a:r>
            <a:r>
              <a:rPr lang="en-US" dirty="0" smtClean="0"/>
              <a:t>-permutations of a set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26</a:t>
            </a:r>
            <a:r>
              <a:rPr lang="en-US" dirty="0" smtClean="0"/>
              <a:t> elements. </a:t>
            </a:r>
            <a:endParaRPr lang="en-US" i="1" baseline="40000" dirty="0"/>
          </a:p>
        </p:txBody>
      </p:sp>
      <p:sp>
        <p:nvSpPr>
          <p:cNvPr id="4" name="Isosceles Triangle 3"/>
          <p:cNvSpPr/>
          <p:nvPr/>
        </p:nvSpPr>
        <p:spPr>
          <a:xfrm rot="5400000" flipV="1">
            <a:off x="9601200" y="38100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with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How many ways are there to select five bills from a box containing  at least five of each of the following denominations: </a:t>
            </a:r>
            <a:r>
              <a:rPr lang="en-US" sz="3200" dirty="0"/>
              <a:t>$</a:t>
            </a:r>
            <a:r>
              <a:rPr lang="en-US" dirty="0" smtClean="0">
                <a:latin typeface="Cambria" pitchFamily="18" charset="0"/>
              </a:rPr>
              <a:t>1</a:t>
            </a:r>
            <a:r>
              <a:rPr lang="en-US" dirty="0" smtClean="0"/>
              <a:t>, </a:t>
            </a:r>
            <a:r>
              <a:rPr lang="en-US" sz="3200" dirty="0"/>
              <a:t>$</a:t>
            </a:r>
            <a:r>
              <a:rPr lang="en-US" dirty="0" smtClean="0">
                <a:latin typeface="Cambria" pitchFamily="18" charset="0"/>
              </a:rPr>
              <a:t>2</a:t>
            </a:r>
            <a:r>
              <a:rPr lang="en-US" dirty="0" smtClean="0"/>
              <a:t>, </a:t>
            </a:r>
            <a:r>
              <a:rPr lang="en-US" sz="3200" dirty="0"/>
              <a:t>$</a:t>
            </a:r>
            <a:r>
              <a:rPr lang="en-US" dirty="0" smtClean="0">
                <a:latin typeface="Cambria" pitchFamily="18" charset="0"/>
              </a:rPr>
              <a:t>5</a:t>
            </a:r>
            <a:r>
              <a:rPr lang="en-US" dirty="0" smtClean="0"/>
              <a:t>,  </a:t>
            </a:r>
            <a:r>
              <a:rPr lang="en-US" sz="3200" dirty="0"/>
              <a:t>$</a:t>
            </a:r>
            <a:r>
              <a:rPr lang="en-US" dirty="0" smtClean="0">
                <a:latin typeface="Cambria" pitchFamily="18" charset="0"/>
              </a:rPr>
              <a:t>10</a:t>
            </a:r>
            <a:r>
              <a:rPr lang="en-US" dirty="0" smtClean="0"/>
              <a:t>, </a:t>
            </a:r>
            <a:r>
              <a:rPr lang="en-US" sz="3200" dirty="0"/>
              <a:t>$</a:t>
            </a:r>
            <a:r>
              <a:rPr lang="en-US" dirty="0" smtClean="0">
                <a:latin typeface="Cambria" pitchFamily="18" charset="0"/>
              </a:rPr>
              <a:t>20</a:t>
            </a:r>
            <a:r>
              <a:rPr lang="en-US" dirty="0" smtClean="0"/>
              <a:t>, </a:t>
            </a:r>
            <a:r>
              <a:rPr lang="en-US" sz="3200" dirty="0"/>
              <a:t>$</a:t>
            </a:r>
            <a:r>
              <a:rPr lang="en-US" dirty="0" smtClean="0">
                <a:latin typeface="Cambria" pitchFamily="18" charset="0"/>
              </a:rPr>
              <a:t>50</a:t>
            </a:r>
            <a:r>
              <a:rPr lang="en-US" dirty="0" smtClean="0"/>
              <a:t>, and </a:t>
            </a:r>
            <a:r>
              <a:rPr lang="en-US" sz="3200" dirty="0"/>
              <a:t>$</a:t>
            </a:r>
            <a:r>
              <a:rPr lang="en-US" dirty="0" smtClean="0">
                <a:latin typeface="Cambria" pitchFamily="18" charset="0"/>
              </a:rPr>
              <a:t>100</a:t>
            </a:r>
            <a:r>
              <a:rPr lang="en-US" dirty="0" smtClean="0"/>
              <a:t>? 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Place the selected bills in the appropriate position of a cash box illustrated below:</a:t>
            </a:r>
            <a:endParaRPr lang="en-US" dirty="0"/>
          </a:p>
        </p:txBody>
      </p:sp>
      <p:pic>
        <p:nvPicPr>
          <p:cNvPr id="4" name="Picture 3" descr="051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5800" y="4800600"/>
            <a:ext cx="3244596" cy="11132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10400" y="617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8028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with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Some possible ways of </a:t>
            </a:r>
          </a:p>
          <a:p>
            <a:pPr>
              <a:buNone/>
            </a:pPr>
            <a:r>
              <a:rPr lang="en-US" dirty="0" smtClean="0"/>
              <a:t>      placing the five bills: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number of ways to select five bills corresponds to the number of ways to arrange six bars and five stars in a row. </a:t>
            </a:r>
          </a:p>
          <a:p>
            <a:r>
              <a:rPr lang="en-US" dirty="0" smtClean="0"/>
              <a:t>This is the number of unordered selections of </a:t>
            </a:r>
            <a:r>
              <a:rPr lang="en-US" dirty="0" smtClean="0">
                <a:latin typeface="Cambria" pitchFamily="18" charset="0"/>
              </a:rPr>
              <a:t>5</a:t>
            </a:r>
            <a:r>
              <a:rPr lang="en-US" dirty="0" smtClean="0"/>
              <a:t> objects from a set of </a:t>
            </a:r>
            <a:r>
              <a:rPr lang="en-US" dirty="0" smtClean="0">
                <a:latin typeface="Cambria" pitchFamily="18" charset="0"/>
              </a:rPr>
              <a:t>11</a:t>
            </a:r>
            <a:r>
              <a:rPr lang="en-US" dirty="0" smtClean="0"/>
              <a:t>. Hence, there are</a:t>
            </a:r>
          </a:p>
          <a:p>
            <a:pPr>
              <a:buNone/>
            </a:pPr>
            <a:r>
              <a:rPr lang="en-US" dirty="0" smtClean="0"/>
              <a:t>    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ways to choose five bills with seven types of bills.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051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1981201"/>
            <a:ext cx="3048000" cy="1918457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894463" y="4879243"/>
            <a:ext cx="3268083" cy="4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9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with Repetition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None/>
                </a:pPr>
                <a:r>
                  <a:rPr lang="en-US" b="1" dirty="0" smtClean="0"/>
                  <a:t>Theorem </a:t>
                </a:r>
                <a:r>
                  <a:rPr lang="en-US" b="1" dirty="0" smtClean="0">
                    <a:latin typeface="Cambria" pitchFamily="18" charset="0"/>
                  </a:rPr>
                  <a:t>2</a:t>
                </a:r>
                <a:r>
                  <a:rPr lang="en-US" dirty="0" smtClean="0"/>
                  <a:t>: The number </a:t>
                </a:r>
                <a:r>
                  <a:rPr lang="lv-LV" dirty="0" smtClean="0"/>
                  <a:t>of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-combinations from a set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elements when repetition of elements is allowed is</a:t>
                </a:r>
              </a:p>
              <a:p>
                <a:pPr>
                  <a:buNone/>
                </a:pPr>
                <a:r>
                  <a:rPr lang="en-US" dirty="0" smtClean="0"/>
                  <a:t>            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1,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 1,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–1).</m:t>
                    </m:r>
                  </m:oMath>
                </a14:m>
                <a:endParaRPr lang="en-US" dirty="0" smtClean="0"/>
              </a:p>
              <a:p>
                <a:pPr>
                  <a:buNone/>
                </a:pPr>
                <a:r>
                  <a:rPr lang="en-US" b="1" dirty="0" smtClean="0"/>
                  <a:t>Proof</a:t>
                </a:r>
                <a:r>
                  <a:rPr lang="en-US" dirty="0" smtClean="0"/>
                  <a:t>: Each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-combination of a set with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elements with repetition allowed can be represented by a list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–1</m:t>
                    </m:r>
                  </m:oMath>
                </a14:m>
                <a:r>
                  <a:rPr lang="en-US" dirty="0" smtClean="0">
                    <a:latin typeface="Cambria" pitchFamily="18" charset="0"/>
                  </a:rPr>
                  <a:t> </a:t>
                </a:r>
                <a:r>
                  <a:rPr lang="en-US" dirty="0" smtClean="0"/>
                  <a:t>bars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stars. The bars mark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cells containing a star for each time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 smtClean="0"/>
                  <a:t>th</a:t>
                </a:r>
                <a:r>
                  <a:rPr lang="en-US" dirty="0" smtClean="0"/>
                  <a:t> </a:t>
                </a:r>
                <a:r>
                  <a:rPr lang="en-US" dirty="0" smtClean="0"/>
                  <a:t>element of the set occurs in the combination</a:t>
                </a:r>
                <a:r>
                  <a:rPr lang="en-US" dirty="0" smtClean="0"/>
                  <a:t>.</a:t>
                </a:r>
                <a:endParaRPr lang="en-US" dirty="0" smtClean="0"/>
              </a:p>
              <a:p>
                <a:pPr>
                  <a:buNone/>
                </a:pPr>
                <a:r>
                  <a:rPr lang="en-US" dirty="0" smtClean="0"/>
                  <a:t>The </a:t>
                </a:r>
                <a:r>
                  <a:rPr lang="en-US" dirty="0" smtClean="0"/>
                  <a:t>number of such lists is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n + r </a:t>
                </a:r>
                <a:r>
                  <a:rPr lang="en-US" i="1" smtClean="0"/>
                  <a:t>– </a:t>
                </a:r>
                <a:r>
                  <a:rPr lang="en-US" smtClean="0">
                    <a:latin typeface="Cambria" pitchFamily="18" charset="0"/>
                  </a:rPr>
                  <a:t>1</a:t>
                </a:r>
                <a:r>
                  <a:rPr lang="en-US" i="1" smtClean="0"/>
                  <a:t>,r</a:t>
                </a:r>
                <a:r>
                  <a:rPr lang="en-US" dirty="0" smtClean="0"/>
                  <a:t>)</a:t>
                </a:r>
                <a:r>
                  <a:rPr lang="en-US" i="1" dirty="0" smtClean="0"/>
                  <a:t>, </a:t>
                </a:r>
                <a:r>
                  <a:rPr lang="en-US" dirty="0" smtClean="0"/>
                  <a:t>because each list is a choice of the </a:t>
                </a:r>
                <a:r>
                  <a:rPr lang="en-US" i="1" dirty="0" smtClean="0"/>
                  <a:t>r</a:t>
                </a:r>
                <a:r>
                  <a:rPr lang="en-US" dirty="0" smtClean="0"/>
                  <a:t> positions to place the stars, from the total of           </a:t>
                </a:r>
                <a:r>
                  <a:rPr lang="en-US" i="1" dirty="0" smtClean="0"/>
                  <a:t>n + r – </a:t>
                </a:r>
                <a:r>
                  <a:rPr lang="en-US" dirty="0" smtClean="0">
                    <a:latin typeface="Cambria" pitchFamily="18" charset="0"/>
                  </a:rPr>
                  <a:t>1</a:t>
                </a:r>
                <a:r>
                  <a:rPr lang="en-US" i="1" dirty="0" smtClean="0"/>
                  <a:t>  </a:t>
                </a:r>
                <a:r>
                  <a:rPr lang="en-US" dirty="0" smtClean="0"/>
                  <a:t>positions to place the stars and the bars. This is also equal to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n + r – </a:t>
                </a:r>
                <a:r>
                  <a:rPr lang="en-US" dirty="0" smtClean="0">
                    <a:latin typeface="Cambria" pitchFamily="18" charset="0"/>
                  </a:rPr>
                  <a:t>1</a:t>
                </a:r>
                <a:r>
                  <a:rPr lang="en-US" i="1" dirty="0" smtClean="0"/>
                  <a:t>, n –</a:t>
                </a:r>
                <a:r>
                  <a:rPr lang="en-US" dirty="0" smtClean="0">
                    <a:latin typeface="Cambria" pitchFamily="18" charset="0"/>
                  </a:rPr>
                  <a:t>1</a:t>
                </a:r>
                <a:r>
                  <a:rPr lang="en-US" dirty="0" smtClean="0"/>
                  <a:t>), which is the number of ways to place the</a:t>
                </a:r>
                <a:r>
                  <a:rPr lang="en-US" i="1" dirty="0" smtClean="0"/>
                  <a:t> n –</a:t>
                </a:r>
                <a:r>
                  <a:rPr lang="en-US" dirty="0" smtClean="0">
                    <a:latin typeface="Cambria" pitchFamily="18" charset="0"/>
                  </a:rPr>
                  <a:t>1</a:t>
                </a:r>
                <a:r>
                  <a:rPr lang="en-US" dirty="0" smtClean="0"/>
                  <a:t> bars.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 r="-156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5400000" flipV="1">
            <a:off x="9982200" y="6019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with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How many solutions does the equation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+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</a:p>
          <a:p>
            <a:pPr>
              <a:buNone/>
            </a:pPr>
            <a:r>
              <a:rPr lang="en-US" dirty="0" smtClean="0"/>
              <a:t>    have, where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,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 and</a:t>
            </a:r>
            <a:r>
              <a:rPr lang="en-US" i="1" dirty="0" smtClean="0"/>
              <a:t> 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are nonnegative integers?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Each solution corresponds to a way to select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 items from a set with three elements;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elements of type one,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of type two, and 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 of type three. </a:t>
            </a:r>
          </a:p>
          <a:p>
            <a:pPr>
              <a:buNone/>
            </a:pPr>
            <a:r>
              <a:rPr lang="en-US" dirty="0" smtClean="0"/>
              <a:t>  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it follows that there are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solutions.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352800" y="5181601"/>
            <a:ext cx="5894070" cy="3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with Repetition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Suppose that a cookie shop has four different kinds of cookies. How many different ways can six cookies be chosen? 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The number of ways to choose six cookies is the number of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/>
              <a:t>-combinations of a set with four elements.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</a:p>
          <a:p>
            <a:pPr>
              <a:buNone/>
            </a:pP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is the number of ways to choose six cookies from the four kinds.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038600" y="4648200"/>
            <a:ext cx="3253740" cy="312420"/>
          </a:xfrm>
          <a:prstGeom prst="rect">
            <a:avLst/>
          </a:prstGeom>
        </p:spPr>
      </p:pic>
      <p:pic>
        <p:nvPicPr>
          <p:cNvPr id="1028" name="Picture 4" descr="C:\Documents and Settings\Richard Scherl\Local Settings\Temporary Internet Files\Content.IE5\9NKIDEUA\MC900331606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39200" y="116363"/>
            <a:ext cx="1447800" cy="11054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7490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Formulas </a:t>
            </a:r>
            <a:r>
              <a:rPr lang="en-US" sz="2800" dirty="0"/>
              <a:t>for </a:t>
            </a:r>
            <a:r>
              <a:rPr lang="en-US" sz="2800" dirty="0" smtClean="0"/>
              <a:t>Permutations</a:t>
            </a:r>
            <a:r>
              <a:rPr lang="lv-LV" sz="2800" dirty="0" smtClean="0"/>
              <a:t>/</a:t>
            </a:r>
            <a:r>
              <a:rPr lang="en-US" sz="2800" dirty="0" smtClean="0"/>
              <a:t>Combinations with</a:t>
            </a:r>
            <a:r>
              <a:rPr lang="lv-LV" sz="2800" dirty="0" smtClean="0"/>
              <a:t>/</a:t>
            </a:r>
            <a:r>
              <a:rPr lang="en-US" sz="2800" dirty="0" smtClean="0"/>
              <a:t>without </a:t>
            </a:r>
            <a:r>
              <a:rPr lang="en-US" sz="2800" dirty="0"/>
              <a:t>Repetition</a:t>
            </a:r>
          </a:p>
        </p:txBody>
      </p:sp>
      <p:pic>
        <p:nvPicPr>
          <p:cNvPr id="4" name="Content Placeholder 3" descr="table3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06685" y="1927143"/>
            <a:ext cx="6305934" cy="3933830"/>
          </a:xfrm>
        </p:spPr>
      </p:pic>
    </p:spTree>
    <p:extLst>
      <p:ext uri="{BB962C8B-B14F-4D97-AF65-F5344CB8AC3E}">
        <p14:creationId xmlns:p14="http://schemas.microsoft.com/office/powerpoint/2010/main" val="7555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11,5) = \frac{11!}{5!6!} = 462$&#10;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3 + 11 -1,11) = C(13,11) = C(13,2) =  \frac{13 \cdot 12}{1 \cdot 2} = 78$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9,6) = C(9,3) = \frac{9 \cdot 8 \cdot 7}{1 \cdot 2 \cdot 3} = 84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C(7,3)C(4,2)C(2,1)C(1,1) =\frac{7!}{3!4!}\cdot \frac{4!}{2!2!}\cdot \frac{2!}{1! 1!}\cdot \frac{1!}{1!0!}=\frac{7!}{3!2!1!1!} = 420.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n!}{n_1!n_2!\cdots n_k!}\; .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rac{n!}{n_1!(n -  n_1)!}\frac{(n - n_1)!}{n_2!(n - n_1 - n_2!)}\cdot\cdot\cdot\frac{(n - n_1 - \cdot \cdot \cdot - n_{k-1})!}{n_k!0!} =\frac{n!}{n_1!n_2!\cdots n_k!}\; .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1293</Words>
  <Application>Microsoft Office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Cambria Math</vt:lpstr>
      <vt:lpstr>Lucida Console</vt:lpstr>
      <vt:lpstr>Office Theme</vt:lpstr>
      <vt:lpstr>Generalized Permutations and Combinations</vt:lpstr>
      <vt:lpstr>Section Summary</vt:lpstr>
      <vt:lpstr>Permutations with Repetition</vt:lpstr>
      <vt:lpstr>Combinations with Repetition</vt:lpstr>
      <vt:lpstr>Combinations with Repetition</vt:lpstr>
      <vt:lpstr>Combinations with Repetition</vt:lpstr>
      <vt:lpstr>Combinations with Repetition</vt:lpstr>
      <vt:lpstr>Combinations with Repetition</vt:lpstr>
      <vt:lpstr>Formulas for Permutations/Combinations with/without Repetition</vt:lpstr>
      <vt:lpstr>Permutations with Indistinguishable Objects</vt:lpstr>
      <vt:lpstr>Permutations with Indistinguishable Objects</vt:lpstr>
      <vt:lpstr>Distributing Objects into Boxes</vt:lpstr>
      <vt:lpstr>Distributing Objects into Boxes</vt:lpstr>
      <vt:lpstr>Distributing Objects into Boxes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106</cp:revision>
  <dcterms:created xsi:type="dcterms:W3CDTF">2021-01-03T18:25:44Z</dcterms:created>
  <dcterms:modified xsi:type="dcterms:W3CDTF">2021-03-07T19:24:03Z</dcterms:modified>
</cp:coreProperties>
</file>