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1134" r:id="rId2"/>
    <p:sldId id="1135" r:id="rId3"/>
    <p:sldId id="1136" r:id="rId4"/>
    <p:sldId id="1137" r:id="rId5"/>
    <p:sldId id="1138" r:id="rId6"/>
    <p:sldId id="1139" r:id="rId7"/>
    <p:sldId id="1140" r:id="rId8"/>
    <p:sldId id="1141" r:id="rId9"/>
    <p:sldId id="1142" r:id="rId10"/>
    <p:sldId id="1143" r:id="rId11"/>
    <p:sldId id="1144" r:id="rId12"/>
    <p:sldId id="1158" r:id="rId13"/>
    <p:sldId id="1156" r:id="rId14"/>
    <p:sldId id="1145" r:id="rId15"/>
    <p:sldId id="1146" r:id="rId16"/>
    <p:sldId id="1147" r:id="rId17"/>
    <p:sldId id="1148" r:id="rId18"/>
    <p:sldId id="1149" r:id="rId19"/>
    <p:sldId id="1150" r:id="rId20"/>
    <p:sldId id="1151" r:id="rId21"/>
    <p:sldId id="1152" r:id="rId22"/>
    <p:sldId id="1153" r:id="rId23"/>
    <p:sldId id="1154" r:id="rId24"/>
    <p:sldId id="1155" r:id="rId25"/>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870" autoAdjust="0"/>
  </p:normalViewPr>
  <p:slideViewPr>
    <p:cSldViewPr snapToGrid="0">
      <p:cViewPr varScale="1">
        <p:scale>
          <a:sx n="87" d="100"/>
          <a:sy n="87" d="100"/>
        </p:scale>
        <p:origin x="14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15.03.2021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For Question 2: </a:t>
            </a:r>
            <a:r>
              <a:rPr lang="en-US" dirty="0" smtClean="0"/>
              <a:t>What is the "</a:t>
            </a:r>
            <a:r>
              <a:rPr lang="en-US" baseline="0" dirty="0" smtClean="0"/>
              <a:t>protocol" how you gained the knowledge? </a:t>
            </a:r>
          </a:p>
          <a:p>
            <a:r>
              <a:rPr lang="en-US" dirty="0" smtClean="0"/>
              <a:t>(1) Mr. Smith -  was he randomly selected</a:t>
            </a:r>
            <a:r>
              <a:rPr lang="en-US" baseline="0" dirty="0" smtClean="0"/>
              <a:t> out of all two-child parent population? </a:t>
            </a:r>
            <a:endParaRPr lang="en-US" dirty="0" smtClean="0"/>
          </a:p>
          <a:p>
            <a:r>
              <a:rPr lang="en-US" dirty="0" smtClean="0"/>
              <a:t>(2)</a:t>
            </a:r>
            <a:r>
              <a:rPr lang="en-US" baseline="0" dirty="0" smtClean="0"/>
              <a:t> Mr. Smith – was he caught walking with one of his children that he introduced to us?</a:t>
            </a:r>
          </a:p>
          <a:p>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12</a:t>
            </a:fld>
            <a:endParaRPr lang="lv-LV"/>
          </a:p>
        </p:txBody>
      </p:sp>
    </p:spTree>
    <p:extLst>
      <p:ext uri="{BB962C8B-B14F-4D97-AF65-F5344CB8AC3E}">
        <p14:creationId xmlns:p14="http://schemas.microsoft.com/office/powerpoint/2010/main" val="40802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13</a:t>
            </a:fld>
            <a:endParaRPr lang="lv-LV"/>
          </a:p>
        </p:txBody>
      </p:sp>
    </p:spTree>
    <p:extLst>
      <p:ext uri="{BB962C8B-B14F-4D97-AF65-F5344CB8AC3E}">
        <p14:creationId xmlns:p14="http://schemas.microsoft.com/office/powerpoint/2010/main" val="25471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15.03.2021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15.03.2021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15.03.2021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15.03.2021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15.03.2021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15.03.2021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15.03.2021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15.03.2021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15.03.2021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15.03.2021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15.03.2021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15.03.2021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hyperlink" Target="https://math.stackexchange.com/questions/4400/boy-born-on-a-tuesday-is-it-just-a-language-trick"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sympy.org/latest/modules/ntheory.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6.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Probability Theory</a:t>
            </a:r>
            <a:endParaRPr lang="en-US" dirty="0"/>
          </a:p>
        </p:txBody>
      </p:sp>
      <p:sp>
        <p:nvSpPr>
          <p:cNvPr id="3" name="Subtitle 2"/>
          <p:cNvSpPr>
            <a:spLocks noGrp="1"/>
          </p:cNvSpPr>
          <p:nvPr>
            <p:ph type="subTitle" idx="1"/>
          </p:nvPr>
        </p:nvSpPr>
        <p:spPr/>
        <p:txBody>
          <a:bodyPr/>
          <a:lstStyle/>
          <a:p>
            <a:r>
              <a:rPr lang="en-US" dirty="0" smtClean="0"/>
              <a:t>Section 7.2</a:t>
            </a:r>
            <a:endParaRPr lang="en-US" dirty="0"/>
          </a:p>
        </p:txBody>
      </p:sp>
    </p:spTree>
    <p:extLst>
      <p:ext uri="{BB962C8B-B14F-4D97-AF65-F5344CB8AC3E}">
        <p14:creationId xmlns:p14="http://schemas.microsoft.com/office/powerpoint/2010/main" val="1989233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Definition</a:t>
            </a:r>
            <a:r>
              <a:rPr lang="en-US" dirty="0" smtClean="0"/>
              <a:t>: Let </a:t>
            </a:r>
            <a:r>
              <a:rPr lang="en-US" i="1" dirty="0" smtClean="0"/>
              <a:t>E</a:t>
            </a:r>
            <a:r>
              <a:rPr lang="en-US" dirty="0" smtClean="0"/>
              <a:t> and </a:t>
            </a:r>
            <a:r>
              <a:rPr lang="en-US" i="1" dirty="0" smtClean="0"/>
              <a:t>F</a:t>
            </a:r>
            <a:r>
              <a:rPr lang="en-US" dirty="0" smtClean="0"/>
              <a:t> be events with </a:t>
            </a:r>
            <a:r>
              <a:rPr lang="en-US" i="1" dirty="0" smtClean="0"/>
              <a:t>p(F) &gt; </a:t>
            </a:r>
            <a:r>
              <a:rPr lang="en-US" dirty="0" smtClean="0">
                <a:latin typeface="Cambria Math" pitchFamily="18" charset="0"/>
                <a:ea typeface="Cambria Math" pitchFamily="18" charset="0"/>
              </a:rPr>
              <a:t>0</a:t>
            </a:r>
            <a:r>
              <a:rPr lang="en-US" dirty="0" smtClean="0"/>
              <a:t>. The conditional probability of </a:t>
            </a:r>
            <a:r>
              <a:rPr lang="en-US" i="1" dirty="0" smtClean="0"/>
              <a:t>E</a:t>
            </a:r>
            <a:r>
              <a:rPr lang="en-US" dirty="0" smtClean="0"/>
              <a:t> given </a:t>
            </a:r>
            <a:r>
              <a:rPr lang="en-US" i="1" dirty="0" smtClean="0"/>
              <a:t>F</a:t>
            </a:r>
            <a:r>
              <a:rPr lang="en-US" dirty="0" smtClean="0"/>
              <a:t>, denoted by </a:t>
            </a:r>
            <a:r>
              <a:rPr lang="en-US" i="1" dirty="0" smtClean="0"/>
              <a:t>P</a:t>
            </a:r>
            <a:r>
              <a:rPr lang="en-US" dirty="0" smtClean="0"/>
              <a:t>(</a:t>
            </a:r>
            <a:r>
              <a:rPr lang="en-US" i="1" dirty="0" smtClean="0"/>
              <a:t>E</a:t>
            </a:r>
            <a:r>
              <a:rPr lang="en-US" dirty="0" smtClean="0"/>
              <a:t>|</a:t>
            </a:r>
            <a:r>
              <a:rPr lang="en-US" i="1" dirty="0" smtClean="0"/>
              <a:t>F</a:t>
            </a:r>
            <a:r>
              <a:rPr lang="en-US" dirty="0" smtClean="0"/>
              <a:t>), is defined as:</a:t>
            </a:r>
          </a:p>
          <a:p>
            <a:endParaRPr lang="en-US" dirty="0" smtClean="0"/>
          </a:p>
          <a:p>
            <a:endParaRPr lang="en-US" dirty="0" smtClean="0"/>
          </a:p>
          <a:p>
            <a:pPr>
              <a:buNone/>
            </a:pPr>
            <a:r>
              <a:rPr lang="en-US" b="1" dirty="0" smtClean="0"/>
              <a:t>Example</a:t>
            </a:r>
            <a:r>
              <a:rPr lang="en-US" dirty="0" smtClean="0"/>
              <a:t>: A bit string of length four is generated at random so that each of the </a:t>
            </a:r>
            <a:r>
              <a:rPr lang="en-US" dirty="0" smtClean="0">
                <a:latin typeface="Cambria Math" pitchFamily="18" charset="0"/>
                <a:ea typeface="Cambria Math" pitchFamily="18" charset="0"/>
              </a:rPr>
              <a:t>16 </a:t>
            </a:r>
            <a:r>
              <a:rPr lang="en-US" dirty="0" smtClean="0"/>
              <a:t>bit strings of length </a:t>
            </a:r>
            <a:r>
              <a:rPr lang="en-US" dirty="0" smtClean="0">
                <a:latin typeface="Cambria Math" pitchFamily="18" charset="0"/>
                <a:ea typeface="Cambria Math" pitchFamily="18" charset="0"/>
              </a:rPr>
              <a:t>4</a:t>
            </a:r>
            <a:r>
              <a:rPr lang="en-US" dirty="0" smtClean="0"/>
              <a:t> is equally likely. What is the probability that it contains at least two consecutive </a:t>
            </a:r>
            <a:r>
              <a:rPr lang="en-US" dirty="0" smtClean="0">
                <a:latin typeface="Cambria Math" pitchFamily="18" charset="0"/>
                <a:ea typeface="Cambria Math" pitchFamily="18" charset="0"/>
              </a:rPr>
              <a:t>0</a:t>
            </a:r>
            <a:r>
              <a:rPr lang="en-US" dirty="0" smtClean="0"/>
              <a:t>s, given that its first bit is a </a:t>
            </a:r>
            <a:r>
              <a:rPr lang="en-US" dirty="0" smtClean="0">
                <a:latin typeface="Cambria Math" pitchFamily="18" charset="0"/>
                <a:ea typeface="Cambria Math" pitchFamily="18" charset="0"/>
              </a:rPr>
              <a:t>0</a:t>
            </a:r>
            <a:r>
              <a:rPr lang="en-US" dirty="0" smtClean="0"/>
              <a:t>?</a:t>
            </a:r>
          </a:p>
          <a:p>
            <a:pPr>
              <a:buNone/>
            </a:pPr>
            <a:r>
              <a:rPr lang="en-US" b="1" dirty="0" smtClean="0"/>
              <a:t>Solution</a:t>
            </a:r>
            <a:r>
              <a:rPr lang="en-US" dirty="0" smtClean="0"/>
              <a:t>: Let </a:t>
            </a:r>
            <a:r>
              <a:rPr lang="en-US" i="1" dirty="0" smtClean="0"/>
              <a:t>E</a:t>
            </a:r>
            <a:r>
              <a:rPr lang="en-US" dirty="0" smtClean="0"/>
              <a:t> be the event that the bit string contains at least two consecutive </a:t>
            </a:r>
            <a:r>
              <a:rPr lang="en-US" dirty="0" smtClean="0">
                <a:latin typeface="Cambria Math" pitchFamily="18" charset="0"/>
                <a:ea typeface="Cambria Math" pitchFamily="18" charset="0"/>
              </a:rPr>
              <a:t>0</a:t>
            </a:r>
            <a:r>
              <a:rPr lang="en-US" dirty="0" smtClean="0"/>
              <a:t>s, and </a:t>
            </a:r>
            <a:r>
              <a:rPr lang="en-US" i="1" dirty="0" smtClean="0"/>
              <a:t>F</a:t>
            </a:r>
            <a:r>
              <a:rPr lang="en-US" dirty="0" smtClean="0"/>
              <a:t> be the event that the first bit is a </a:t>
            </a:r>
            <a:r>
              <a:rPr lang="en-US" dirty="0" smtClean="0">
                <a:latin typeface="Cambria Math" pitchFamily="18" charset="0"/>
                <a:ea typeface="Cambria Math" pitchFamily="18" charset="0"/>
              </a:rPr>
              <a:t>0</a:t>
            </a:r>
            <a:r>
              <a:rPr lang="en-US" dirty="0" smtClean="0"/>
              <a:t>. </a:t>
            </a:r>
          </a:p>
          <a:p>
            <a:pPr lvl="1"/>
            <a:r>
              <a:rPr lang="en-US" dirty="0" smtClean="0"/>
              <a:t>Since </a:t>
            </a:r>
            <a:r>
              <a:rPr lang="en-US" i="1" dirty="0" smtClean="0"/>
              <a:t>E</a:t>
            </a:r>
            <a:r>
              <a:rPr lang="en-US" dirty="0" smtClean="0"/>
              <a:t> </a:t>
            </a:r>
            <a:r>
              <a:rPr lang="en-US" dirty="0" smtClean="0">
                <a:latin typeface="Cambria Math"/>
                <a:ea typeface="Cambria Math"/>
              </a:rPr>
              <a:t>⋂</a:t>
            </a:r>
            <a:r>
              <a:rPr lang="en-US" dirty="0" smtClean="0"/>
              <a:t> </a:t>
            </a:r>
            <a:r>
              <a:rPr lang="en-US" i="1" dirty="0" smtClean="0"/>
              <a:t>F</a:t>
            </a:r>
            <a:r>
              <a:rPr lang="en-US" dirty="0" smtClean="0"/>
              <a:t> = {</a:t>
            </a:r>
            <a:r>
              <a:rPr lang="en-US" dirty="0" smtClean="0">
                <a:latin typeface="Cambria Math" pitchFamily="18" charset="0"/>
                <a:ea typeface="Cambria Math" pitchFamily="18" charset="0"/>
              </a:rPr>
              <a:t>0000</a:t>
            </a:r>
            <a:r>
              <a:rPr lang="en-US" dirty="0" smtClean="0"/>
              <a:t>,</a:t>
            </a:r>
            <a:r>
              <a:rPr lang="en-US" dirty="0" smtClean="0">
                <a:latin typeface="Cambria Math" pitchFamily="18" charset="0"/>
                <a:ea typeface="Cambria Math" pitchFamily="18" charset="0"/>
              </a:rPr>
              <a:t> 0001</a:t>
            </a:r>
            <a:r>
              <a:rPr lang="en-US" dirty="0" smtClean="0"/>
              <a:t>,</a:t>
            </a:r>
            <a:r>
              <a:rPr lang="en-US" dirty="0" smtClean="0">
                <a:latin typeface="Cambria Math" pitchFamily="18" charset="0"/>
                <a:ea typeface="Cambria Math" pitchFamily="18" charset="0"/>
              </a:rPr>
              <a:t> 0010</a:t>
            </a:r>
            <a:r>
              <a:rPr lang="en-US" dirty="0" smtClean="0"/>
              <a:t>,</a:t>
            </a:r>
            <a:r>
              <a:rPr lang="en-US" dirty="0" smtClean="0">
                <a:latin typeface="Cambria Math" pitchFamily="18" charset="0"/>
                <a:ea typeface="Cambria Math" pitchFamily="18" charset="0"/>
              </a:rPr>
              <a:t> 0011</a:t>
            </a:r>
            <a:r>
              <a:rPr lang="en-US" dirty="0" smtClean="0"/>
              <a:t>,</a:t>
            </a:r>
            <a:r>
              <a:rPr lang="en-US" dirty="0" smtClean="0">
                <a:latin typeface="Cambria Math" pitchFamily="18" charset="0"/>
                <a:ea typeface="Cambria Math" pitchFamily="18" charset="0"/>
              </a:rPr>
              <a:t> 0100</a:t>
            </a:r>
            <a:r>
              <a:rPr lang="en-US" dirty="0" smtClean="0"/>
              <a:t>}, </a:t>
            </a:r>
            <a:r>
              <a:rPr lang="en-US" i="1" dirty="0" smtClean="0"/>
              <a:t>p</a:t>
            </a:r>
            <a:r>
              <a:rPr lang="en-US" dirty="0" smtClean="0"/>
              <a:t>(</a:t>
            </a:r>
            <a:r>
              <a:rPr lang="en-US" i="1" dirty="0" smtClean="0"/>
              <a:t>E</a:t>
            </a:r>
            <a:r>
              <a:rPr lang="en-US" dirty="0" smtClean="0">
                <a:latin typeface="Cambria Math"/>
                <a:ea typeface="Cambria Math"/>
              </a:rPr>
              <a:t>⋂</a:t>
            </a:r>
            <a:r>
              <a:rPr lang="en-US" i="1" dirty="0" smtClean="0"/>
              <a:t>F</a:t>
            </a:r>
            <a:r>
              <a:rPr lang="en-US" dirty="0" smtClean="0"/>
              <a:t>)=</a:t>
            </a:r>
            <a:r>
              <a:rPr lang="en-US" dirty="0" smtClean="0">
                <a:latin typeface="Cambria Math" pitchFamily="18" charset="0"/>
                <a:ea typeface="Cambria Math" pitchFamily="18" charset="0"/>
              </a:rPr>
              <a:t>5/16</a:t>
            </a:r>
            <a:r>
              <a:rPr lang="en-US" dirty="0" smtClean="0"/>
              <a:t>.</a:t>
            </a:r>
          </a:p>
          <a:p>
            <a:pPr lvl="1"/>
            <a:r>
              <a:rPr lang="en-US" dirty="0" smtClean="0"/>
              <a:t>Because </a:t>
            </a:r>
            <a:r>
              <a:rPr lang="en-US" dirty="0" smtClean="0">
                <a:latin typeface="Cambria Math" pitchFamily="18" charset="0"/>
                <a:ea typeface="Cambria Math" pitchFamily="18" charset="0"/>
              </a:rPr>
              <a:t>8</a:t>
            </a:r>
            <a:r>
              <a:rPr lang="en-US" dirty="0" smtClean="0"/>
              <a:t> bit strings of length </a:t>
            </a:r>
            <a:r>
              <a:rPr lang="en-US" dirty="0" smtClean="0">
                <a:latin typeface="Cambria Math" pitchFamily="18" charset="0"/>
                <a:ea typeface="Cambria Math" pitchFamily="18" charset="0"/>
              </a:rPr>
              <a:t>4</a:t>
            </a:r>
            <a:r>
              <a:rPr lang="en-US" dirty="0" smtClean="0"/>
              <a:t> start with a </a:t>
            </a:r>
            <a:r>
              <a:rPr lang="en-US" dirty="0" smtClean="0">
                <a:latin typeface="Cambria Math" pitchFamily="18" charset="0"/>
                <a:ea typeface="Cambria Math" pitchFamily="18" charset="0"/>
              </a:rPr>
              <a:t>0</a:t>
            </a:r>
            <a:r>
              <a:rPr lang="en-US" dirty="0" smtClean="0"/>
              <a:t>, p(F) = </a:t>
            </a:r>
            <a:r>
              <a:rPr lang="en-US" dirty="0" smtClean="0">
                <a:latin typeface="Cambria Math" pitchFamily="18" charset="0"/>
                <a:ea typeface="Cambria Math" pitchFamily="18" charset="0"/>
              </a:rPr>
              <a:t>8/16</a:t>
            </a:r>
            <a:r>
              <a:rPr lang="en-US" dirty="0" smtClean="0"/>
              <a:t>= </a:t>
            </a:r>
            <a:r>
              <a:rPr lang="en-US" dirty="0" smtClean="0">
                <a:latin typeface="Cambria Math" pitchFamily="18" charset="0"/>
                <a:ea typeface="Cambria Math" pitchFamily="18" charset="0"/>
              </a:rPr>
              <a:t>½</a:t>
            </a:r>
            <a:r>
              <a:rPr lang="en-US" dirty="0" smtClean="0"/>
              <a:t>.</a:t>
            </a:r>
          </a:p>
          <a:p>
            <a:pPr>
              <a:buNone/>
            </a:pPr>
            <a:r>
              <a:rPr lang="en-US" dirty="0" smtClean="0"/>
              <a:t>    Hence,</a:t>
            </a:r>
          </a:p>
          <a:p>
            <a:pPr lvl="1"/>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5486401" y="2590801"/>
            <a:ext cx="2177415" cy="600075"/>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4038600" y="5638802"/>
            <a:ext cx="3684270" cy="600075"/>
          </a:xfrm>
          <a:prstGeom prst="rect">
            <a:avLst/>
          </a:prstGeom>
        </p:spPr>
      </p:pic>
    </p:spTree>
    <p:extLst>
      <p:ext uri="{BB962C8B-B14F-4D97-AF65-F5344CB8AC3E}">
        <p14:creationId xmlns:p14="http://schemas.microsoft.com/office/powerpoint/2010/main" val="2860974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sz="half" idx="1"/>
          </p:nvPr>
        </p:nvSpPr>
        <p:spPr/>
        <p:txBody>
          <a:bodyPr>
            <a:normAutofit/>
          </a:bodyPr>
          <a:lstStyle/>
          <a:p>
            <a:pPr>
              <a:buNone/>
            </a:pPr>
            <a:r>
              <a:rPr lang="en-US" b="1" dirty="0" smtClean="0"/>
              <a:t>Example: </a:t>
            </a:r>
            <a:r>
              <a:rPr lang="en-US" dirty="0" smtClean="0"/>
              <a:t>What is the conditional probability that a family with two children has two boys, given that they have at least one boy. Assume that each of the possibilities </a:t>
            </a:r>
            <a:r>
              <a:rPr lang="en-US" i="1" dirty="0" smtClean="0"/>
              <a:t>BB</a:t>
            </a:r>
            <a:r>
              <a:rPr lang="en-US" dirty="0" smtClean="0"/>
              <a:t>, </a:t>
            </a:r>
            <a:r>
              <a:rPr lang="en-US" i="1" dirty="0" smtClean="0"/>
              <a:t>BG</a:t>
            </a:r>
            <a:r>
              <a:rPr lang="en-US" dirty="0" smtClean="0"/>
              <a:t>, </a:t>
            </a:r>
            <a:r>
              <a:rPr lang="en-US" i="1" dirty="0" smtClean="0"/>
              <a:t>GB</a:t>
            </a:r>
            <a:r>
              <a:rPr lang="en-US" dirty="0" smtClean="0"/>
              <a:t>, and </a:t>
            </a:r>
            <a:r>
              <a:rPr lang="en-US" i="1" dirty="0" smtClean="0"/>
              <a:t>GG</a:t>
            </a:r>
            <a:r>
              <a:rPr lang="en-US" dirty="0" smtClean="0"/>
              <a:t> is equally likely where </a:t>
            </a:r>
            <a:r>
              <a:rPr lang="en-US" i="1" dirty="0" smtClean="0"/>
              <a:t>B</a:t>
            </a:r>
            <a:r>
              <a:rPr lang="en-US" dirty="0" smtClean="0"/>
              <a:t> represents a boy and </a:t>
            </a:r>
            <a:r>
              <a:rPr lang="en-US" i="1" dirty="0" smtClean="0"/>
              <a:t>G</a:t>
            </a:r>
            <a:r>
              <a:rPr lang="en-US" dirty="0" smtClean="0"/>
              <a:t> represents a girl</a:t>
            </a:r>
            <a:r>
              <a:rPr lang="en-US" dirty="0" smtClean="0"/>
              <a:t>.</a:t>
            </a:r>
            <a:endParaRPr lang="en-US" dirty="0" smtClean="0"/>
          </a:p>
        </p:txBody>
      </p:sp>
      <p:sp>
        <p:nvSpPr>
          <p:cNvPr id="4" name="Content Placeholder 3"/>
          <p:cNvSpPr>
            <a:spLocks noGrp="1"/>
          </p:cNvSpPr>
          <p:nvPr>
            <p:ph sz="half" idx="2"/>
          </p:nvPr>
        </p:nvSpPr>
        <p:spPr/>
        <p:txBody>
          <a:bodyPr>
            <a:normAutofit/>
          </a:bodyPr>
          <a:lstStyle/>
          <a:p>
            <a:pPr marL="0" indent="0">
              <a:buNone/>
            </a:pPr>
            <a:r>
              <a:rPr lang="en-US" b="1" dirty="0"/>
              <a:t>Question 1: </a:t>
            </a:r>
            <a:r>
              <a:rPr lang="en-US" dirty="0"/>
              <a:t>Mr. Jones has two children. The older child is a girl. What is the probability that both children are girls?</a:t>
            </a:r>
          </a:p>
          <a:p>
            <a:pPr marL="0" indent="0">
              <a:buNone/>
            </a:pPr>
            <a:r>
              <a:rPr lang="en-US" b="1" dirty="0"/>
              <a:t>Question 2: </a:t>
            </a:r>
            <a:r>
              <a:rPr lang="en-US" dirty="0"/>
              <a:t>Mr. Smith has two children. At least one of them is a boy. What is the probability that both children are boys?</a:t>
            </a:r>
          </a:p>
          <a:p>
            <a:endParaRPr lang="lv-LV" dirty="0"/>
          </a:p>
        </p:txBody>
      </p:sp>
    </p:spTree>
    <p:extLst>
      <p:ext uri="{BB962C8B-B14F-4D97-AF65-F5344CB8AC3E}">
        <p14:creationId xmlns:p14="http://schemas.microsoft.com/office/powerpoint/2010/main" val="2662172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lv-LV"/>
          </a:p>
        </p:txBody>
      </p:sp>
      <p:sp>
        <p:nvSpPr>
          <p:cNvPr id="3" name="Content Placeholder 2"/>
          <p:cNvSpPr>
            <a:spLocks noGrp="1"/>
          </p:cNvSpPr>
          <p:nvPr>
            <p:ph idx="1"/>
          </p:nvPr>
        </p:nvSpPr>
        <p:spPr/>
        <p:txBody>
          <a:bodyPr/>
          <a:lstStyle/>
          <a:p>
            <a:pPr>
              <a:buNone/>
            </a:pPr>
            <a:r>
              <a:rPr lang="en-US" b="1" dirty="0" smtClean="0"/>
              <a:t>Solution for Question 1: </a:t>
            </a:r>
            <a:r>
              <a:rPr lang="en-US" dirty="0" smtClean="0"/>
              <a:t>The youngest child being a boy is independent from the oldest child being a boy. So the probability is 1/2.</a:t>
            </a:r>
          </a:p>
          <a:p>
            <a:pPr>
              <a:buNone/>
            </a:pPr>
            <a:endParaRPr lang="en-US" b="1" dirty="0"/>
          </a:p>
          <a:p>
            <a:pPr>
              <a:buNone/>
            </a:pPr>
            <a:r>
              <a:rPr lang="en-US" b="1" dirty="0" smtClean="0"/>
              <a:t>Solution for Question 2</a:t>
            </a:r>
            <a:r>
              <a:rPr lang="en-US" dirty="0" smtClean="0"/>
              <a:t>: </a:t>
            </a:r>
            <a:r>
              <a:rPr lang="en-US" dirty="0"/>
              <a:t>Let </a:t>
            </a:r>
            <a:r>
              <a:rPr lang="en-US" i="1" dirty="0"/>
              <a:t>E</a:t>
            </a:r>
            <a:r>
              <a:rPr lang="en-US" dirty="0"/>
              <a:t> be the event that the family has two boys and let  </a:t>
            </a:r>
            <a:r>
              <a:rPr lang="en-US" i="1" dirty="0"/>
              <a:t>F</a:t>
            </a:r>
            <a:r>
              <a:rPr lang="en-US" dirty="0"/>
              <a:t> be the event that the family has at least one boy. Then </a:t>
            </a:r>
            <a:r>
              <a:rPr lang="en-US" i="1" dirty="0"/>
              <a:t>E</a:t>
            </a:r>
            <a:r>
              <a:rPr lang="en-US" dirty="0"/>
              <a:t> = {</a:t>
            </a:r>
            <a:r>
              <a:rPr lang="en-US" i="1" dirty="0"/>
              <a:t>BB</a:t>
            </a:r>
            <a:r>
              <a:rPr lang="en-US" dirty="0"/>
              <a:t>}, </a:t>
            </a:r>
            <a:r>
              <a:rPr lang="en-US" i="1" dirty="0"/>
              <a:t>F</a:t>
            </a:r>
            <a:r>
              <a:rPr lang="en-US" dirty="0"/>
              <a:t> = {</a:t>
            </a:r>
            <a:r>
              <a:rPr lang="en-US" i="1" dirty="0"/>
              <a:t>BB</a:t>
            </a:r>
            <a:r>
              <a:rPr lang="en-US" dirty="0"/>
              <a:t>, </a:t>
            </a:r>
            <a:r>
              <a:rPr lang="en-US" i="1" dirty="0"/>
              <a:t>BG</a:t>
            </a:r>
            <a:r>
              <a:rPr lang="en-US" dirty="0"/>
              <a:t>, </a:t>
            </a:r>
            <a:r>
              <a:rPr lang="en-US" i="1" dirty="0"/>
              <a:t>GB</a:t>
            </a:r>
            <a:r>
              <a:rPr lang="en-US" dirty="0"/>
              <a:t>}, and  </a:t>
            </a:r>
            <a:r>
              <a:rPr lang="en-US" i="1" dirty="0"/>
              <a:t>E</a:t>
            </a:r>
            <a:r>
              <a:rPr lang="en-US" dirty="0"/>
              <a:t> </a:t>
            </a:r>
            <a:r>
              <a:rPr lang="en-US" dirty="0">
                <a:latin typeface="Cambria Math"/>
                <a:ea typeface="Cambria Math"/>
              </a:rPr>
              <a:t>⋂</a:t>
            </a:r>
            <a:r>
              <a:rPr lang="en-US" dirty="0"/>
              <a:t> </a:t>
            </a:r>
            <a:r>
              <a:rPr lang="en-US" i="1" dirty="0"/>
              <a:t>F</a:t>
            </a:r>
            <a:r>
              <a:rPr lang="en-US" dirty="0"/>
              <a:t> = {</a:t>
            </a:r>
            <a:r>
              <a:rPr lang="en-US" i="1" dirty="0"/>
              <a:t>BB</a:t>
            </a:r>
            <a:r>
              <a:rPr lang="en-US" dirty="0"/>
              <a:t>}.</a:t>
            </a:r>
          </a:p>
          <a:p>
            <a:pPr>
              <a:buNone/>
            </a:pPr>
            <a:r>
              <a:rPr lang="en-US" dirty="0"/>
              <a:t>It follows that p(F) = </a:t>
            </a:r>
            <a:r>
              <a:rPr lang="en-US" dirty="0">
                <a:latin typeface="Cambria Math" pitchFamily="18" charset="0"/>
                <a:ea typeface="Cambria Math" pitchFamily="18" charset="0"/>
              </a:rPr>
              <a:t>3/4 </a:t>
            </a:r>
            <a:r>
              <a:rPr lang="en-US" dirty="0"/>
              <a:t>and  </a:t>
            </a:r>
            <a:r>
              <a:rPr lang="en-US" i="1" dirty="0"/>
              <a:t>p</a:t>
            </a:r>
            <a:r>
              <a:rPr lang="en-US" dirty="0"/>
              <a:t>(</a:t>
            </a:r>
            <a:r>
              <a:rPr lang="en-US" i="1" dirty="0"/>
              <a:t>E</a:t>
            </a:r>
            <a:r>
              <a:rPr lang="en-US" dirty="0">
                <a:latin typeface="Cambria Math"/>
                <a:ea typeface="Cambria Math"/>
              </a:rPr>
              <a:t>⋂</a:t>
            </a:r>
            <a:r>
              <a:rPr lang="en-US" i="1" dirty="0"/>
              <a:t>F</a:t>
            </a:r>
            <a:r>
              <a:rPr lang="en-US" dirty="0"/>
              <a:t>)=</a:t>
            </a:r>
            <a:r>
              <a:rPr lang="en-US" dirty="0">
                <a:latin typeface="Cambria Math" pitchFamily="18" charset="0"/>
                <a:ea typeface="Cambria Math" pitchFamily="18" charset="0"/>
              </a:rPr>
              <a:t>1/4</a:t>
            </a:r>
            <a:r>
              <a:rPr lang="en-US" dirty="0"/>
              <a:t>.</a:t>
            </a:r>
          </a:p>
          <a:p>
            <a:pPr>
              <a:buNone/>
            </a:pPr>
            <a:r>
              <a:rPr lang="en-US" dirty="0"/>
              <a:t>   Hence, </a:t>
            </a:r>
          </a:p>
          <a:p>
            <a:endParaRPr lang="lv-LV" dirty="0"/>
          </a:p>
        </p:txBody>
      </p:sp>
      <p:pic>
        <p:nvPicPr>
          <p:cNvPr id="4" name="Picture 3" descr="addin_tmp.png"/>
          <p:cNvPicPr>
            <a:picLocks noChangeAspect="1"/>
          </p:cNvPicPr>
          <p:nvPr>
            <p:custDataLst>
              <p:tags r:id="rId1"/>
            </p:custDataLst>
          </p:nvPr>
        </p:nvPicPr>
        <p:blipFill>
          <a:blip r:embed="rId4" cstate="print"/>
          <a:stretch>
            <a:fillRect/>
          </a:stretch>
        </p:blipFill>
        <p:spPr>
          <a:xfrm>
            <a:off x="2649557" y="4876801"/>
            <a:ext cx="4654626" cy="784907"/>
          </a:xfrm>
          <a:prstGeom prst="rect">
            <a:avLst/>
          </a:prstGeom>
        </p:spPr>
      </p:pic>
    </p:spTree>
    <p:extLst>
      <p:ext uri="{BB962C8B-B14F-4D97-AF65-F5344CB8AC3E}">
        <p14:creationId xmlns:p14="http://schemas.microsoft.com/office/powerpoint/2010/main" val="243819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Probability w.r.t. Boys/Girls, Weekdays etc.</a:t>
            </a:r>
            <a:endParaRPr lang="lv-LV" dirty="0"/>
          </a:p>
        </p:txBody>
      </p:sp>
      <p:sp>
        <p:nvSpPr>
          <p:cNvPr id="3" name="Content Placeholder 2"/>
          <p:cNvSpPr>
            <a:spLocks noGrp="1"/>
          </p:cNvSpPr>
          <p:nvPr>
            <p:ph sz="half" idx="2"/>
          </p:nvPr>
        </p:nvSpPr>
        <p:spPr>
          <a:xfrm>
            <a:off x="6122086" y="1825625"/>
            <a:ext cx="5231714" cy="4351338"/>
          </a:xfrm>
        </p:spPr>
        <p:txBody>
          <a:bodyPr>
            <a:normAutofit/>
          </a:bodyPr>
          <a:lstStyle/>
          <a:p>
            <a:pPr marL="0" indent="0">
              <a:buNone/>
            </a:pPr>
            <a:r>
              <a:rPr lang="en-US" sz="2400" b="1" dirty="0"/>
              <a:t>Question 3: </a:t>
            </a:r>
            <a:r>
              <a:rPr lang="en-US" sz="2400" b="1" dirty="0" smtClean="0"/>
              <a:t>"</a:t>
            </a:r>
            <a:r>
              <a:rPr lang="en-US" sz="2400" dirty="0" smtClean="0"/>
              <a:t>I </a:t>
            </a:r>
            <a:r>
              <a:rPr lang="en-US" sz="2400" dirty="0"/>
              <a:t>have two children. One is a boy born on a Tuesday. What is the probability I have two boys</a:t>
            </a:r>
            <a:r>
              <a:rPr lang="en-US" sz="2400" dirty="0" smtClean="0"/>
              <a:t>?"</a:t>
            </a:r>
            <a:endParaRPr lang="en-US" sz="2400" dirty="0"/>
          </a:p>
          <a:p>
            <a:pPr marL="0" indent="0">
              <a:buNone/>
            </a:pPr>
            <a:r>
              <a:rPr lang="en-US" sz="2400" dirty="0"/>
              <a:t>13/27</a:t>
            </a:r>
          </a:p>
          <a:p>
            <a:pPr marL="0" indent="0">
              <a:buNone/>
            </a:pPr>
            <a:r>
              <a:rPr lang="en-US" sz="2400" dirty="0"/>
              <a:t>(</a:t>
            </a:r>
            <a:r>
              <a:rPr lang="en-US" sz="2400" dirty="0" smtClean="0"/>
              <a:t>See </a:t>
            </a:r>
            <a:r>
              <a:rPr lang="en-US" sz="2400" dirty="0" smtClean="0">
                <a:hlinkClick r:id="rId3"/>
              </a:rPr>
              <a:t>https</a:t>
            </a:r>
            <a:r>
              <a:rPr lang="en-US" sz="2400" dirty="0">
                <a:hlinkClick r:id="rId3"/>
              </a:rPr>
              <a:t>://</a:t>
            </a:r>
            <a:r>
              <a:rPr lang="en-US" sz="2400" dirty="0" smtClean="0">
                <a:hlinkClick r:id="rId3"/>
              </a:rPr>
              <a:t>math.stackexchange.com/questions/4400/boy-born-on-a-tuesday-is-it-just-a-language-trick</a:t>
            </a:r>
            <a:r>
              <a:rPr lang="en-US" sz="2400" dirty="0" smtClean="0"/>
              <a:t>)</a:t>
            </a:r>
            <a:endParaRPr lang="lv-LV" sz="2400" dirty="0"/>
          </a:p>
          <a:p>
            <a:endParaRPr lang="lv-LV" sz="2400" dirty="0"/>
          </a:p>
        </p:txBody>
      </p:sp>
      <p:sp>
        <p:nvSpPr>
          <p:cNvPr id="7" name="Rectangle 6"/>
          <p:cNvSpPr/>
          <p:nvPr/>
        </p:nvSpPr>
        <p:spPr>
          <a:xfrm>
            <a:off x="1211854" y="1861850"/>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8" name="Rectangle 7"/>
          <p:cNvSpPr/>
          <p:nvPr/>
        </p:nvSpPr>
        <p:spPr>
          <a:xfrm>
            <a:off x="1462589" y="1861850"/>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9" name="Rectangle 8"/>
          <p:cNvSpPr/>
          <p:nvPr/>
        </p:nvSpPr>
        <p:spPr>
          <a:xfrm>
            <a:off x="1713325" y="1861850"/>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0" name="Rectangle 9"/>
          <p:cNvSpPr/>
          <p:nvPr/>
        </p:nvSpPr>
        <p:spPr>
          <a:xfrm>
            <a:off x="1964060" y="1861850"/>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1" name="Rectangle 10"/>
          <p:cNvSpPr/>
          <p:nvPr/>
        </p:nvSpPr>
        <p:spPr>
          <a:xfrm>
            <a:off x="2214795" y="1861850"/>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2" name="Rectangle 11"/>
          <p:cNvSpPr/>
          <p:nvPr/>
        </p:nvSpPr>
        <p:spPr>
          <a:xfrm>
            <a:off x="2465530" y="1861850"/>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3" name="Rectangle 12"/>
          <p:cNvSpPr/>
          <p:nvPr/>
        </p:nvSpPr>
        <p:spPr>
          <a:xfrm>
            <a:off x="2716266" y="1861850"/>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 name="Rectangle 13"/>
          <p:cNvSpPr/>
          <p:nvPr/>
        </p:nvSpPr>
        <p:spPr>
          <a:xfrm>
            <a:off x="1211854" y="211258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5" name="Rectangle 14"/>
          <p:cNvSpPr/>
          <p:nvPr/>
        </p:nvSpPr>
        <p:spPr>
          <a:xfrm>
            <a:off x="1462589" y="211258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6" name="Rectangle 15"/>
          <p:cNvSpPr/>
          <p:nvPr/>
        </p:nvSpPr>
        <p:spPr>
          <a:xfrm>
            <a:off x="1713325" y="211258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7" name="Rectangle 16"/>
          <p:cNvSpPr/>
          <p:nvPr/>
        </p:nvSpPr>
        <p:spPr>
          <a:xfrm>
            <a:off x="1964060" y="211258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8" name="Rectangle 17"/>
          <p:cNvSpPr/>
          <p:nvPr/>
        </p:nvSpPr>
        <p:spPr>
          <a:xfrm>
            <a:off x="2214795" y="211258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9" name="Rectangle 18"/>
          <p:cNvSpPr/>
          <p:nvPr/>
        </p:nvSpPr>
        <p:spPr>
          <a:xfrm>
            <a:off x="2465530" y="211258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0" name="Rectangle 19"/>
          <p:cNvSpPr/>
          <p:nvPr/>
        </p:nvSpPr>
        <p:spPr>
          <a:xfrm>
            <a:off x="2716266" y="211258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1" name="Rectangle 20"/>
          <p:cNvSpPr/>
          <p:nvPr/>
        </p:nvSpPr>
        <p:spPr>
          <a:xfrm>
            <a:off x="1211854" y="236332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2" name="Rectangle 21"/>
          <p:cNvSpPr/>
          <p:nvPr/>
        </p:nvSpPr>
        <p:spPr>
          <a:xfrm>
            <a:off x="1462589" y="236332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3" name="Rectangle 22"/>
          <p:cNvSpPr/>
          <p:nvPr/>
        </p:nvSpPr>
        <p:spPr>
          <a:xfrm>
            <a:off x="1713325" y="236332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4" name="Rectangle 23"/>
          <p:cNvSpPr/>
          <p:nvPr/>
        </p:nvSpPr>
        <p:spPr>
          <a:xfrm>
            <a:off x="1964060" y="236332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5" name="Rectangle 24"/>
          <p:cNvSpPr/>
          <p:nvPr/>
        </p:nvSpPr>
        <p:spPr>
          <a:xfrm>
            <a:off x="2214795" y="236332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6" name="Rectangle 25"/>
          <p:cNvSpPr/>
          <p:nvPr/>
        </p:nvSpPr>
        <p:spPr>
          <a:xfrm>
            <a:off x="2465530" y="236332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7" name="Rectangle 26"/>
          <p:cNvSpPr/>
          <p:nvPr/>
        </p:nvSpPr>
        <p:spPr>
          <a:xfrm>
            <a:off x="2716266" y="236332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8" name="Rectangle 27"/>
          <p:cNvSpPr/>
          <p:nvPr/>
        </p:nvSpPr>
        <p:spPr>
          <a:xfrm>
            <a:off x="1211854" y="261405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9" name="Rectangle 28"/>
          <p:cNvSpPr/>
          <p:nvPr/>
        </p:nvSpPr>
        <p:spPr>
          <a:xfrm>
            <a:off x="1462589" y="261405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30" name="Rectangle 29"/>
          <p:cNvSpPr/>
          <p:nvPr/>
        </p:nvSpPr>
        <p:spPr>
          <a:xfrm>
            <a:off x="1713325" y="261405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31" name="Rectangle 30"/>
          <p:cNvSpPr/>
          <p:nvPr/>
        </p:nvSpPr>
        <p:spPr>
          <a:xfrm>
            <a:off x="1964060" y="261405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32" name="Rectangle 31"/>
          <p:cNvSpPr/>
          <p:nvPr/>
        </p:nvSpPr>
        <p:spPr>
          <a:xfrm>
            <a:off x="2214795" y="261405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33" name="Rectangle 32"/>
          <p:cNvSpPr/>
          <p:nvPr/>
        </p:nvSpPr>
        <p:spPr>
          <a:xfrm>
            <a:off x="2465530" y="261405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34" name="Rectangle 33"/>
          <p:cNvSpPr/>
          <p:nvPr/>
        </p:nvSpPr>
        <p:spPr>
          <a:xfrm>
            <a:off x="2716266" y="261405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35" name="Rectangle 34"/>
          <p:cNvSpPr/>
          <p:nvPr/>
        </p:nvSpPr>
        <p:spPr>
          <a:xfrm>
            <a:off x="1211854" y="286479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36" name="Rectangle 35"/>
          <p:cNvSpPr/>
          <p:nvPr/>
        </p:nvSpPr>
        <p:spPr>
          <a:xfrm>
            <a:off x="1462589" y="286479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37" name="Rectangle 36"/>
          <p:cNvSpPr/>
          <p:nvPr/>
        </p:nvSpPr>
        <p:spPr>
          <a:xfrm>
            <a:off x="1713325" y="286479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38" name="Rectangle 37"/>
          <p:cNvSpPr/>
          <p:nvPr/>
        </p:nvSpPr>
        <p:spPr>
          <a:xfrm>
            <a:off x="1964060" y="286479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39" name="Rectangle 38"/>
          <p:cNvSpPr/>
          <p:nvPr/>
        </p:nvSpPr>
        <p:spPr>
          <a:xfrm>
            <a:off x="2214795" y="286479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40" name="Rectangle 39"/>
          <p:cNvSpPr/>
          <p:nvPr/>
        </p:nvSpPr>
        <p:spPr>
          <a:xfrm>
            <a:off x="2465530" y="286479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41" name="Rectangle 40"/>
          <p:cNvSpPr/>
          <p:nvPr/>
        </p:nvSpPr>
        <p:spPr>
          <a:xfrm>
            <a:off x="2716266" y="286479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42" name="Rectangle 41"/>
          <p:cNvSpPr/>
          <p:nvPr/>
        </p:nvSpPr>
        <p:spPr>
          <a:xfrm>
            <a:off x="1211854" y="311552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43" name="Rectangle 42"/>
          <p:cNvSpPr/>
          <p:nvPr/>
        </p:nvSpPr>
        <p:spPr>
          <a:xfrm>
            <a:off x="1462589" y="311552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44" name="Rectangle 43"/>
          <p:cNvSpPr/>
          <p:nvPr/>
        </p:nvSpPr>
        <p:spPr>
          <a:xfrm>
            <a:off x="1713325" y="311552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45" name="Rectangle 44"/>
          <p:cNvSpPr/>
          <p:nvPr/>
        </p:nvSpPr>
        <p:spPr>
          <a:xfrm>
            <a:off x="1964060" y="311552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46" name="Rectangle 45"/>
          <p:cNvSpPr/>
          <p:nvPr/>
        </p:nvSpPr>
        <p:spPr>
          <a:xfrm>
            <a:off x="2214795" y="311552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47" name="Rectangle 46"/>
          <p:cNvSpPr/>
          <p:nvPr/>
        </p:nvSpPr>
        <p:spPr>
          <a:xfrm>
            <a:off x="2465530" y="311552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48" name="Rectangle 47"/>
          <p:cNvSpPr/>
          <p:nvPr/>
        </p:nvSpPr>
        <p:spPr>
          <a:xfrm>
            <a:off x="2716266" y="311552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49" name="Rectangle 48"/>
          <p:cNvSpPr/>
          <p:nvPr/>
        </p:nvSpPr>
        <p:spPr>
          <a:xfrm>
            <a:off x="1211854" y="3366262"/>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50" name="Rectangle 49"/>
          <p:cNvSpPr/>
          <p:nvPr/>
        </p:nvSpPr>
        <p:spPr>
          <a:xfrm>
            <a:off x="1462589" y="3366262"/>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51" name="Rectangle 50"/>
          <p:cNvSpPr/>
          <p:nvPr/>
        </p:nvSpPr>
        <p:spPr>
          <a:xfrm>
            <a:off x="1713325" y="3366262"/>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52" name="Rectangle 51"/>
          <p:cNvSpPr/>
          <p:nvPr/>
        </p:nvSpPr>
        <p:spPr>
          <a:xfrm>
            <a:off x="1964060" y="3366262"/>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53" name="Rectangle 52"/>
          <p:cNvSpPr/>
          <p:nvPr/>
        </p:nvSpPr>
        <p:spPr>
          <a:xfrm>
            <a:off x="2214795" y="3366262"/>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54" name="Rectangle 53"/>
          <p:cNvSpPr/>
          <p:nvPr/>
        </p:nvSpPr>
        <p:spPr>
          <a:xfrm>
            <a:off x="2465530" y="3366262"/>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55" name="Rectangle 54"/>
          <p:cNvSpPr/>
          <p:nvPr/>
        </p:nvSpPr>
        <p:spPr>
          <a:xfrm>
            <a:off x="2716266" y="3366262"/>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56" name="Rectangle 55"/>
          <p:cNvSpPr/>
          <p:nvPr/>
        </p:nvSpPr>
        <p:spPr>
          <a:xfrm>
            <a:off x="3614734" y="1861850"/>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57" name="Rectangle 56"/>
          <p:cNvSpPr/>
          <p:nvPr/>
        </p:nvSpPr>
        <p:spPr>
          <a:xfrm>
            <a:off x="3865469" y="1861850"/>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58" name="Rectangle 57"/>
          <p:cNvSpPr/>
          <p:nvPr/>
        </p:nvSpPr>
        <p:spPr>
          <a:xfrm>
            <a:off x="4116204" y="1861850"/>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59" name="Rectangle 58"/>
          <p:cNvSpPr/>
          <p:nvPr/>
        </p:nvSpPr>
        <p:spPr>
          <a:xfrm>
            <a:off x="4366940" y="1861850"/>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60" name="Rectangle 59"/>
          <p:cNvSpPr/>
          <p:nvPr/>
        </p:nvSpPr>
        <p:spPr>
          <a:xfrm>
            <a:off x="4617675" y="1861850"/>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61" name="Rectangle 60"/>
          <p:cNvSpPr/>
          <p:nvPr/>
        </p:nvSpPr>
        <p:spPr>
          <a:xfrm>
            <a:off x="4868410" y="1861850"/>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62" name="Rectangle 61"/>
          <p:cNvSpPr/>
          <p:nvPr/>
        </p:nvSpPr>
        <p:spPr>
          <a:xfrm>
            <a:off x="5119146" y="1861850"/>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63" name="Rectangle 62"/>
          <p:cNvSpPr/>
          <p:nvPr/>
        </p:nvSpPr>
        <p:spPr>
          <a:xfrm>
            <a:off x="3614734" y="211258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64" name="Rectangle 63"/>
          <p:cNvSpPr/>
          <p:nvPr/>
        </p:nvSpPr>
        <p:spPr>
          <a:xfrm>
            <a:off x="3865469" y="211258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65" name="Rectangle 64"/>
          <p:cNvSpPr/>
          <p:nvPr/>
        </p:nvSpPr>
        <p:spPr>
          <a:xfrm>
            <a:off x="4116204" y="211258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66" name="Rectangle 65"/>
          <p:cNvSpPr/>
          <p:nvPr/>
        </p:nvSpPr>
        <p:spPr>
          <a:xfrm>
            <a:off x="4366940" y="211258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67" name="Rectangle 66"/>
          <p:cNvSpPr/>
          <p:nvPr/>
        </p:nvSpPr>
        <p:spPr>
          <a:xfrm>
            <a:off x="4617675" y="211258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68" name="Rectangle 67"/>
          <p:cNvSpPr/>
          <p:nvPr/>
        </p:nvSpPr>
        <p:spPr>
          <a:xfrm>
            <a:off x="4868410" y="211258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69" name="Rectangle 68"/>
          <p:cNvSpPr/>
          <p:nvPr/>
        </p:nvSpPr>
        <p:spPr>
          <a:xfrm>
            <a:off x="5119146" y="211258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70" name="Rectangle 69"/>
          <p:cNvSpPr/>
          <p:nvPr/>
        </p:nvSpPr>
        <p:spPr>
          <a:xfrm>
            <a:off x="3614734" y="236332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71" name="Rectangle 70"/>
          <p:cNvSpPr/>
          <p:nvPr/>
        </p:nvSpPr>
        <p:spPr>
          <a:xfrm>
            <a:off x="3865469" y="236332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72" name="Rectangle 71"/>
          <p:cNvSpPr/>
          <p:nvPr/>
        </p:nvSpPr>
        <p:spPr>
          <a:xfrm>
            <a:off x="4116204" y="236332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73" name="Rectangle 72"/>
          <p:cNvSpPr/>
          <p:nvPr/>
        </p:nvSpPr>
        <p:spPr>
          <a:xfrm>
            <a:off x="4366940" y="236332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74" name="Rectangle 73"/>
          <p:cNvSpPr/>
          <p:nvPr/>
        </p:nvSpPr>
        <p:spPr>
          <a:xfrm>
            <a:off x="4617675" y="236332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75" name="Rectangle 74"/>
          <p:cNvSpPr/>
          <p:nvPr/>
        </p:nvSpPr>
        <p:spPr>
          <a:xfrm>
            <a:off x="4868410" y="236332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76" name="Rectangle 75"/>
          <p:cNvSpPr/>
          <p:nvPr/>
        </p:nvSpPr>
        <p:spPr>
          <a:xfrm>
            <a:off x="5119146" y="236332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77" name="Rectangle 76"/>
          <p:cNvSpPr/>
          <p:nvPr/>
        </p:nvSpPr>
        <p:spPr>
          <a:xfrm>
            <a:off x="3614734" y="261405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78" name="Rectangle 77"/>
          <p:cNvSpPr/>
          <p:nvPr/>
        </p:nvSpPr>
        <p:spPr>
          <a:xfrm>
            <a:off x="3865469" y="261405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79" name="Rectangle 78"/>
          <p:cNvSpPr/>
          <p:nvPr/>
        </p:nvSpPr>
        <p:spPr>
          <a:xfrm>
            <a:off x="4116204" y="261405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80" name="Rectangle 79"/>
          <p:cNvSpPr/>
          <p:nvPr/>
        </p:nvSpPr>
        <p:spPr>
          <a:xfrm>
            <a:off x="4366940" y="261405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81" name="Rectangle 80"/>
          <p:cNvSpPr/>
          <p:nvPr/>
        </p:nvSpPr>
        <p:spPr>
          <a:xfrm>
            <a:off x="4617675" y="261405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82" name="Rectangle 81"/>
          <p:cNvSpPr/>
          <p:nvPr/>
        </p:nvSpPr>
        <p:spPr>
          <a:xfrm>
            <a:off x="4868410" y="261405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83" name="Rectangle 82"/>
          <p:cNvSpPr/>
          <p:nvPr/>
        </p:nvSpPr>
        <p:spPr>
          <a:xfrm>
            <a:off x="5119146" y="261405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84" name="Rectangle 83"/>
          <p:cNvSpPr/>
          <p:nvPr/>
        </p:nvSpPr>
        <p:spPr>
          <a:xfrm>
            <a:off x="3614734" y="286479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85" name="Rectangle 84"/>
          <p:cNvSpPr/>
          <p:nvPr/>
        </p:nvSpPr>
        <p:spPr>
          <a:xfrm>
            <a:off x="3865469" y="286479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86" name="Rectangle 85"/>
          <p:cNvSpPr/>
          <p:nvPr/>
        </p:nvSpPr>
        <p:spPr>
          <a:xfrm>
            <a:off x="4116204" y="286479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87" name="Rectangle 86"/>
          <p:cNvSpPr/>
          <p:nvPr/>
        </p:nvSpPr>
        <p:spPr>
          <a:xfrm>
            <a:off x="4366940" y="286479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88" name="Rectangle 87"/>
          <p:cNvSpPr/>
          <p:nvPr/>
        </p:nvSpPr>
        <p:spPr>
          <a:xfrm>
            <a:off x="4617675" y="286479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89" name="Rectangle 88"/>
          <p:cNvSpPr/>
          <p:nvPr/>
        </p:nvSpPr>
        <p:spPr>
          <a:xfrm>
            <a:off x="4868410" y="286479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90" name="Rectangle 89"/>
          <p:cNvSpPr/>
          <p:nvPr/>
        </p:nvSpPr>
        <p:spPr>
          <a:xfrm>
            <a:off x="5119146" y="2864791"/>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91" name="Rectangle 90"/>
          <p:cNvSpPr/>
          <p:nvPr/>
        </p:nvSpPr>
        <p:spPr>
          <a:xfrm>
            <a:off x="3614734" y="311552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92" name="Rectangle 91"/>
          <p:cNvSpPr/>
          <p:nvPr/>
        </p:nvSpPr>
        <p:spPr>
          <a:xfrm>
            <a:off x="3865469" y="311552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93" name="Rectangle 92"/>
          <p:cNvSpPr/>
          <p:nvPr/>
        </p:nvSpPr>
        <p:spPr>
          <a:xfrm>
            <a:off x="4116204" y="311552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94" name="Rectangle 93"/>
          <p:cNvSpPr/>
          <p:nvPr/>
        </p:nvSpPr>
        <p:spPr>
          <a:xfrm>
            <a:off x="4366940" y="311552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95" name="Rectangle 94"/>
          <p:cNvSpPr/>
          <p:nvPr/>
        </p:nvSpPr>
        <p:spPr>
          <a:xfrm>
            <a:off x="4617675" y="311552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96" name="Rectangle 95"/>
          <p:cNvSpPr/>
          <p:nvPr/>
        </p:nvSpPr>
        <p:spPr>
          <a:xfrm>
            <a:off x="4868410" y="311552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97" name="Rectangle 96"/>
          <p:cNvSpPr/>
          <p:nvPr/>
        </p:nvSpPr>
        <p:spPr>
          <a:xfrm>
            <a:off x="5119146" y="3115526"/>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98" name="Rectangle 97"/>
          <p:cNvSpPr/>
          <p:nvPr/>
        </p:nvSpPr>
        <p:spPr>
          <a:xfrm>
            <a:off x="3614734" y="3366262"/>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99" name="Rectangle 98"/>
          <p:cNvSpPr/>
          <p:nvPr/>
        </p:nvSpPr>
        <p:spPr>
          <a:xfrm>
            <a:off x="3865469" y="3366262"/>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00" name="Rectangle 99"/>
          <p:cNvSpPr/>
          <p:nvPr/>
        </p:nvSpPr>
        <p:spPr>
          <a:xfrm>
            <a:off x="4116204" y="3366262"/>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01" name="Rectangle 100"/>
          <p:cNvSpPr/>
          <p:nvPr/>
        </p:nvSpPr>
        <p:spPr>
          <a:xfrm>
            <a:off x="4366940" y="3366262"/>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02" name="Rectangle 101"/>
          <p:cNvSpPr/>
          <p:nvPr/>
        </p:nvSpPr>
        <p:spPr>
          <a:xfrm>
            <a:off x="4617675" y="3366262"/>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03" name="Rectangle 102"/>
          <p:cNvSpPr/>
          <p:nvPr/>
        </p:nvSpPr>
        <p:spPr>
          <a:xfrm>
            <a:off x="4868410" y="3366262"/>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04" name="Rectangle 103"/>
          <p:cNvSpPr/>
          <p:nvPr/>
        </p:nvSpPr>
        <p:spPr>
          <a:xfrm>
            <a:off x="5119146" y="3366262"/>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05" name="Rectangle 104"/>
          <p:cNvSpPr/>
          <p:nvPr/>
        </p:nvSpPr>
        <p:spPr>
          <a:xfrm>
            <a:off x="1220560" y="4212493"/>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06" name="Rectangle 105"/>
          <p:cNvSpPr/>
          <p:nvPr/>
        </p:nvSpPr>
        <p:spPr>
          <a:xfrm>
            <a:off x="1471295" y="4212493"/>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07" name="Rectangle 106"/>
          <p:cNvSpPr/>
          <p:nvPr/>
        </p:nvSpPr>
        <p:spPr>
          <a:xfrm>
            <a:off x="1722031" y="4212493"/>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08" name="Rectangle 107"/>
          <p:cNvSpPr/>
          <p:nvPr/>
        </p:nvSpPr>
        <p:spPr>
          <a:xfrm>
            <a:off x="1972766" y="4212493"/>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09" name="Rectangle 108"/>
          <p:cNvSpPr/>
          <p:nvPr/>
        </p:nvSpPr>
        <p:spPr>
          <a:xfrm>
            <a:off x="2223501" y="4212493"/>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10" name="Rectangle 109"/>
          <p:cNvSpPr/>
          <p:nvPr/>
        </p:nvSpPr>
        <p:spPr>
          <a:xfrm>
            <a:off x="2474237" y="4212493"/>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11" name="Rectangle 110"/>
          <p:cNvSpPr/>
          <p:nvPr/>
        </p:nvSpPr>
        <p:spPr>
          <a:xfrm>
            <a:off x="2724972" y="4212493"/>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12" name="Rectangle 111"/>
          <p:cNvSpPr/>
          <p:nvPr/>
        </p:nvSpPr>
        <p:spPr>
          <a:xfrm>
            <a:off x="1220560" y="4463228"/>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13" name="Rectangle 112"/>
          <p:cNvSpPr/>
          <p:nvPr/>
        </p:nvSpPr>
        <p:spPr>
          <a:xfrm>
            <a:off x="1471295" y="4463228"/>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14" name="Rectangle 113"/>
          <p:cNvSpPr/>
          <p:nvPr/>
        </p:nvSpPr>
        <p:spPr>
          <a:xfrm>
            <a:off x="1722031" y="4463228"/>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15" name="Rectangle 114"/>
          <p:cNvSpPr/>
          <p:nvPr/>
        </p:nvSpPr>
        <p:spPr>
          <a:xfrm>
            <a:off x="1972766" y="4463228"/>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16" name="Rectangle 115"/>
          <p:cNvSpPr/>
          <p:nvPr/>
        </p:nvSpPr>
        <p:spPr>
          <a:xfrm>
            <a:off x="2223501" y="4463228"/>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17" name="Rectangle 116"/>
          <p:cNvSpPr/>
          <p:nvPr/>
        </p:nvSpPr>
        <p:spPr>
          <a:xfrm>
            <a:off x="2474237" y="4463228"/>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18" name="Rectangle 117"/>
          <p:cNvSpPr/>
          <p:nvPr/>
        </p:nvSpPr>
        <p:spPr>
          <a:xfrm>
            <a:off x="2724972" y="4463228"/>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19" name="Rectangle 118"/>
          <p:cNvSpPr/>
          <p:nvPr/>
        </p:nvSpPr>
        <p:spPr>
          <a:xfrm>
            <a:off x="1220560" y="471396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20" name="Rectangle 119"/>
          <p:cNvSpPr/>
          <p:nvPr/>
        </p:nvSpPr>
        <p:spPr>
          <a:xfrm>
            <a:off x="1471295" y="471396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21" name="Rectangle 120"/>
          <p:cNvSpPr/>
          <p:nvPr/>
        </p:nvSpPr>
        <p:spPr>
          <a:xfrm>
            <a:off x="1722031" y="471396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22" name="Rectangle 121"/>
          <p:cNvSpPr/>
          <p:nvPr/>
        </p:nvSpPr>
        <p:spPr>
          <a:xfrm>
            <a:off x="1972766" y="471396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23" name="Rectangle 122"/>
          <p:cNvSpPr/>
          <p:nvPr/>
        </p:nvSpPr>
        <p:spPr>
          <a:xfrm>
            <a:off x="2223501" y="471396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24" name="Rectangle 123"/>
          <p:cNvSpPr/>
          <p:nvPr/>
        </p:nvSpPr>
        <p:spPr>
          <a:xfrm>
            <a:off x="2474237" y="471396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25" name="Rectangle 124"/>
          <p:cNvSpPr/>
          <p:nvPr/>
        </p:nvSpPr>
        <p:spPr>
          <a:xfrm>
            <a:off x="2724972" y="471396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26" name="Rectangle 125"/>
          <p:cNvSpPr/>
          <p:nvPr/>
        </p:nvSpPr>
        <p:spPr>
          <a:xfrm>
            <a:off x="1220560" y="496469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27" name="Rectangle 126"/>
          <p:cNvSpPr/>
          <p:nvPr/>
        </p:nvSpPr>
        <p:spPr>
          <a:xfrm>
            <a:off x="1471295" y="496469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28" name="Rectangle 127"/>
          <p:cNvSpPr/>
          <p:nvPr/>
        </p:nvSpPr>
        <p:spPr>
          <a:xfrm>
            <a:off x="1722031" y="496469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29" name="Rectangle 128"/>
          <p:cNvSpPr/>
          <p:nvPr/>
        </p:nvSpPr>
        <p:spPr>
          <a:xfrm>
            <a:off x="1972766" y="496469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30" name="Rectangle 129"/>
          <p:cNvSpPr/>
          <p:nvPr/>
        </p:nvSpPr>
        <p:spPr>
          <a:xfrm>
            <a:off x="2223501" y="496469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31" name="Rectangle 130"/>
          <p:cNvSpPr/>
          <p:nvPr/>
        </p:nvSpPr>
        <p:spPr>
          <a:xfrm>
            <a:off x="2474237" y="496469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32" name="Rectangle 131"/>
          <p:cNvSpPr/>
          <p:nvPr/>
        </p:nvSpPr>
        <p:spPr>
          <a:xfrm>
            <a:off x="2724972" y="496469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33" name="Rectangle 132"/>
          <p:cNvSpPr/>
          <p:nvPr/>
        </p:nvSpPr>
        <p:spPr>
          <a:xfrm>
            <a:off x="1220560" y="521543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34" name="Rectangle 133"/>
          <p:cNvSpPr/>
          <p:nvPr/>
        </p:nvSpPr>
        <p:spPr>
          <a:xfrm>
            <a:off x="1471295" y="521543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35" name="Rectangle 134"/>
          <p:cNvSpPr/>
          <p:nvPr/>
        </p:nvSpPr>
        <p:spPr>
          <a:xfrm>
            <a:off x="1722031" y="521543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36" name="Rectangle 135"/>
          <p:cNvSpPr/>
          <p:nvPr/>
        </p:nvSpPr>
        <p:spPr>
          <a:xfrm>
            <a:off x="1972766" y="521543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37" name="Rectangle 136"/>
          <p:cNvSpPr/>
          <p:nvPr/>
        </p:nvSpPr>
        <p:spPr>
          <a:xfrm>
            <a:off x="2223501" y="521543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38" name="Rectangle 137"/>
          <p:cNvSpPr/>
          <p:nvPr/>
        </p:nvSpPr>
        <p:spPr>
          <a:xfrm>
            <a:off x="2474237" y="521543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39" name="Rectangle 138"/>
          <p:cNvSpPr/>
          <p:nvPr/>
        </p:nvSpPr>
        <p:spPr>
          <a:xfrm>
            <a:off x="2724972" y="521543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0" name="Rectangle 139"/>
          <p:cNvSpPr/>
          <p:nvPr/>
        </p:nvSpPr>
        <p:spPr>
          <a:xfrm>
            <a:off x="1220560" y="546616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1" name="Rectangle 140"/>
          <p:cNvSpPr/>
          <p:nvPr/>
        </p:nvSpPr>
        <p:spPr>
          <a:xfrm>
            <a:off x="1471295" y="546616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2" name="Rectangle 141"/>
          <p:cNvSpPr/>
          <p:nvPr/>
        </p:nvSpPr>
        <p:spPr>
          <a:xfrm>
            <a:off x="1722031" y="546616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3" name="Rectangle 142"/>
          <p:cNvSpPr/>
          <p:nvPr/>
        </p:nvSpPr>
        <p:spPr>
          <a:xfrm>
            <a:off x="1972766" y="546616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4" name="Rectangle 143"/>
          <p:cNvSpPr/>
          <p:nvPr/>
        </p:nvSpPr>
        <p:spPr>
          <a:xfrm>
            <a:off x="2223501" y="546616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5" name="Rectangle 144"/>
          <p:cNvSpPr/>
          <p:nvPr/>
        </p:nvSpPr>
        <p:spPr>
          <a:xfrm>
            <a:off x="2474237" y="546616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6" name="Rectangle 145"/>
          <p:cNvSpPr/>
          <p:nvPr/>
        </p:nvSpPr>
        <p:spPr>
          <a:xfrm>
            <a:off x="2724972" y="546616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7" name="Rectangle 146"/>
          <p:cNvSpPr/>
          <p:nvPr/>
        </p:nvSpPr>
        <p:spPr>
          <a:xfrm>
            <a:off x="1220560" y="571690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8" name="Rectangle 147"/>
          <p:cNvSpPr/>
          <p:nvPr/>
        </p:nvSpPr>
        <p:spPr>
          <a:xfrm>
            <a:off x="1471295" y="571690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9" name="Rectangle 148"/>
          <p:cNvSpPr/>
          <p:nvPr/>
        </p:nvSpPr>
        <p:spPr>
          <a:xfrm>
            <a:off x="1722031" y="571690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50" name="Rectangle 149"/>
          <p:cNvSpPr/>
          <p:nvPr/>
        </p:nvSpPr>
        <p:spPr>
          <a:xfrm>
            <a:off x="1972766" y="571690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51" name="Rectangle 150"/>
          <p:cNvSpPr/>
          <p:nvPr/>
        </p:nvSpPr>
        <p:spPr>
          <a:xfrm>
            <a:off x="2223501" y="571690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52" name="Rectangle 151"/>
          <p:cNvSpPr/>
          <p:nvPr/>
        </p:nvSpPr>
        <p:spPr>
          <a:xfrm>
            <a:off x="2474237" y="571690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53" name="Rectangle 152"/>
          <p:cNvSpPr/>
          <p:nvPr/>
        </p:nvSpPr>
        <p:spPr>
          <a:xfrm>
            <a:off x="2724972" y="571690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54" name="Rectangle 153"/>
          <p:cNvSpPr/>
          <p:nvPr/>
        </p:nvSpPr>
        <p:spPr>
          <a:xfrm>
            <a:off x="3623440" y="4212493"/>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55" name="Rectangle 154"/>
          <p:cNvSpPr/>
          <p:nvPr/>
        </p:nvSpPr>
        <p:spPr>
          <a:xfrm>
            <a:off x="3874175" y="4212493"/>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56" name="Rectangle 155"/>
          <p:cNvSpPr/>
          <p:nvPr/>
        </p:nvSpPr>
        <p:spPr>
          <a:xfrm>
            <a:off x="4124911" y="4212493"/>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57" name="Rectangle 156"/>
          <p:cNvSpPr/>
          <p:nvPr/>
        </p:nvSpPr>
        <p:spPr>
          <a:xfrm>
            <a:off x="4375646" y="4212493"/>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58" name="Rectangle 157"/>
          <p:cNvSpPr/>
          <p:nvPr/>
        </p:nvSpPr>
        <p:spPr>
          <a:xfrm>
            <a:off x="4626381" y="4212493"/>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59" name="Rectangle 158"/>
          <p:cNvSpPr/>
          <p:nvPr/>
        </p:nvSpPr>
        <p:spPr>
          <a:xfrm>
            <a:off x="4877116" y="4212493"/>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60" name="Rectangle 159"/>
          <p:cNvSpPr/>
          <p:nvPr/>
        </p:nvSpPr>
        <p:spPr>
          <a:xfrm>
            <a:off x="5127852" y="4212493"/>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61" name="Rectangle 160"/>
          <p:cNvSpPr/>
          <p:nvPr/>
        </p:nvSpPr>
        <p:spPr>
          <a:xfrm>
            <a:off x="3623440" y="4463228"/>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62" name="Rectangle 161"/>
          <p:cNvSpPr/>
          <p:nvPr/>
        </p:nvSpPr>
        <p:spPr>
          <a:xfrm>
            <a:off x="3874175" y="4463228"/>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63" name="Rectangle 162"/>
          <p:cNvSpPr/>
          <p:nvPr/>
        </p:nvSpPr>
        <p:spPr>
          <a:xfrm>
            <a:off x="4124911" y="4463228"/>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64" name="Rectangle 163"/>
          <p:cNvSpPr/>
          <p:nvPr/>
        </p:nvSpPr>
        <p:spPr>
          <a:xfrm>
            <a:off x="4375646" y="4463228"/>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65" name="Rectangle 164"/>
          <p:cNvSpPr/>
          <p:nvPr/>
        </p:nvSpPr>
        <p:spPr>
          <a:xfrm>
            <a:off x="4626381" y="4463228"/>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66" name="Rectangle 165"/>
          <p:cNvSpPr/>
          <p:nvPr/>
        </p:nvSpPr>
        <p:spPr>
          <a:xfrm>
            <a:off x="4877116" y="4463228"/>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67" name="Rectangle 166"/>
          <p:cNvSpPr/>
          <p:nvPr/>
        </p:nvSpPr>
        <p:spPr>
          <a:xfrm>
            <a:off x="5127852" y="4463228"/>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68" name="Rectangle 167"/>
          <p:cNvSpPr/>
          <p:nvPr/>
        </p:nvSpPr>
        <p:spPr>
          <a:xfrm>
            <a:off x="3623440" y="471396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69" name="Rectangle 168"/>
          <p:cNvSpPr/>
          <p:nvPr/>
        </p:nvSpPr>
        <p:spPr>
          <a:xfrm>
            <a:off x="3874175" y="471396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70" name="Rectangle 169"/>
          <p:cNvSpPr/>
          <p:nvPr/>
        </p:nvSpPr>
        <p:spPr>
          <a:xfrm>
            <a:off x="4124911" y="471396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71" name="Rectangle 170"/>
          <p:cNvSpPr/>
          <p:nvPr/>
        </p:nvSpPr>
        <p:spPr>
          <a:xfrm>
            <a:off x="4375646" y="471396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72" name="Rectangle 171"/>
          <p:cNvSpPr/>
          <p:nvPr/>
        </p:nvSpPr>
        <p:spPr>
          <a:xfrm>
            <a:off x="4626381" y="471396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73" name="Rectangle 172"/>
          <p:cNvSpPr/>
          <p:nvPr/>
        </p:nvSpPr>
        <p:spPr>
          <a:xfrm>
            <a:off x="4877116" y="471396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74" name="Rectangle 173"/>
          <p:cNvSpPr/>
          <p:nvPr/>
        </p:nvSpPr>
        <p:spPr>
          <a:xfrm>
            <a:off x="5127852" y="471396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75" name="Rectangle 174"/>
          <p:cNvSpPr/>
          <p:nvPr/>
        </p:nvSpPr>
        <p:spPr>
          <a:xfrm>
            <a:off x="3623440" y="496469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76" name="Rectangle 175"/>
          <p:cNvSpPr/>
          <p:nvPr/>
        </p:nvSpPr>
        <p:spPr>
          <a:xfrm>
            <a:off x="3874175" y="496469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77" name="Rectangle 176"/>
          <p:cNvSpPr/>
          <p:nvPr/>
        </p:nvSpPr>
        <p:spPr>
          <a:xfrm>
            <a:off x="4124911" y="496469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78" name="Rectangle 177"/>
          <p:cNvSpPr/>
          <p:nvPr/>
        </p:nvSpPr>
        <p:spPr>
          <a:xfrm>
            <a:off x="4375646" y="496469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79" name="Rectangle 178"/>
          <p:cNvSpPr/>
          <p:nvPr/>
        </p:nvSpPr>
        <p:spPr>
          <a:xfrm>
            <a:off x="4626381" y="496469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80" name="Rectangle 179"/>
          <p:cNvSpPr/>
          <p:nvPr/>
        </p:nvSpPr>
        <p:spPr>
          <a:xfrm>
            <a:off x="4877116" y="496469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81" name="Rectangle 180"/>
          <p:cNvSpPr/>
          <p:nvPr/>
        </p:nvSpPr>
        <p:spPr>
          <a:xfrm>
            <a:off x="5127852" y="496469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82" name="Rectangle 181"/>
          <p:cNvSpPr/>
          <p:nvPr/>
        </p:nvSpPr>
        <p:spPr>
          <a:xfrm>
            <a:off x="3623440" y="521543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83" name="Rectangle 182"/>
          <p:cNvSpPr/>
          <p:nvPr/>
        </p:nvSpPr>
        <p:spPr>
          <a:xfrm>
            <a:off x="3874175" y="521543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84" name="Rectangle 183"/>
          <p:cNvSpPr/>
          <p:nvPr/>
        </p:nvSpPr>
        <p:spPr>
          <a:xfrm>
            <a:off x="4124911" y="521543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85" name="Rectangle 184"/>
          <p:cNvSpPr/>
          <p:nvPr/>
        </p:nvSpPr>
        <p:spPr>
          <a:xfrm>
            <a:off x="4375646" y="521543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86" name="Rectangle 185"/>
          <p:cNvSpPr/>
          <p:nvPr/>
        </p:nvSpPr>
        <p:spPr>
          <a:xfrm>
            <a:off x="4626381" y="521543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87" name="Rectangle 186"/>
          <p:cNvSpPr/>
          <p:nvPr/>
        </p:nvSpPr>
        <p:spPr>
          <a:xfrm>
            <a:off x="4877116" y="521543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88" name="Rectangle 187"/>
          <p:cNvSpPr/>
          <p:nvPr/>
        </p:nvSpPr>
        <p:spPr>
          <a:xfrm>
            <a:off x="5127852" y="5215434"/>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89" name="Rectangle 188"/>
          <p:cNvSpPr/>
          <p:nvPr/>
        </p:nvSpPr>
        <p:spPr>
          <a:xfrm>
            <a:off x="3623440" y="546616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90" name="Rectangle 189"/>
          <p:cNvSpPr/>
          <p:nvPr/>
        </p:nvSpPr>
        <p:spPr>
          <a:xfrm>
            <a:off x="3874175" y="546616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91" name="Rectangle 190"/>
          <p:cNvSpPr/>
          <p:nvPr/>
        </p:nvSpPr>
        <p:spPr>
          <a:xfrm>
            <a:off x="4124911" y="546616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92" name="Rectangle 191"/>
          <p:cNvSpPr/>
          <p:nvPr/>
        </p:nvSpPr>
        <p:spPr>
          <a:xfrm>
            <a:off x="4375646" y="546616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93" name="Rectangle 192"/>
          <p:cNvSpPr/>
          <p:nvPr/>
        </p:nvSpPr>
        <p:spPr>
          <a:xfrm>
            <a:off x="4626381" y="546616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94" name="Rectangle 193"/>
          <p:cNvSpPr/>
          <p:nvPr/>
        </p:nvSpPr>
        <p:spPr>
          <a:xfrm>
            <a:off x="4877116" y="546616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95" name="Rectangle 194"/>
          <p:cNvSpPr/>
          <p:nvPr/>
        </p:nvSpPr>
        <p:spPr>
          <a:xfrm>
            <a:off x="5127852" y="5466169"/>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96" name="Rectangle 195"/>
          <p:cNvSpPr/>
          <p:nvPr/>
        </p:nvSpPr>
        <p:spPr>
          <a:xfrm>
            <a:off x="3623440" y="571690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97" name="Rectangle 196"/>
          <p:cNvSpPr/>
          <p:nvPr/>
        </p:nvSpPr>
        <p:spPr>
          <a:xfrm>
            <a:off x="3874175" y="571690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98" name="Rectangle 197"/>
          <p:cNvSpPr/>
          <p:nvPr/>
        </p:nvSpPr>
        <p:spPr>
          <a:xfrm>
            <a:off x="4124911" y="571690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99" name="Rectangle 198"/>
          <p:cNvSpPr/>
          <p:nvPr/>
        </p:nvSpPr>
        <p:spPr>
          <a:xfrm>
            <a:off x="4375646" y="571690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00" name="Rectangle 199"/>
          <p:cNvSpPr/>
          <p:nvPr/>
        </p:nvSpPr>
        <p:spPr>
          <a:xfrm>
            <a:off x="4626381" y="571690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01" name="Rectangle 200"/>
          <p:cNvSpPr/>
          <p:nvPr/>
        </p:nvSpPr>
        <p:spPr>
          <a:xfrm>
            <a:off x="4877116" y="571690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02" name="Rectangle 201"/>
          <p:cNvSpPr/>
          <p:nvPr/>
        </p:nvSpPr>
        <p:spPr>
          <a:xfrm>
            <a:off x="5127852" y="5716905"/>
            <a:ext cx="250735" cy="2507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398816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sz="2000" b="1" dirty="0" smtClean="0"/>
                  <a:t>Definition</a:t>
                </a:r>
                <a:r>
                  <a:rPr lang="en-US" sz="2000" dirty="0" smtClean="0"/>
                  <a:t>: The events </a:t>
                </a:r>
                <a:r>
                  <a:rPr lang="en-US" sz="2000" i="1" dirty="0" smtClean="0"/>
                  <a:t>E</a:t>
                </a:r>
                <a:r>
                  <a:rPr lang="en-US" sz="2000" dirty="0" smtClean="0"/>
                  <a:t> and </a:t>
                </a:r>
                <a:r>
                  <a:rPr lang="en-US" sz="2000" i="1" dirty="0" smtClean="0"/>
                  <a:t>F</a:t>
                </a:r>
                <a:r>
                  <a:rPr lang="en-US" sz="2000" dirty="0" smtClean="0"/>
                  <a:t> are independent if and only if </a:t>
                </a:r>
                <a14:m>
                  <m:oMath xmlns:m="http://schemas.openxmlformats.org/officeDocument/2006/math">
                    <m:r>
                      <a:rPr lang="en-US" sz="2000" i="1" dirty="0" smtClean="0">
                        <a:latin typeface="Cambria Math" panose="02040503050406030204" pitchFamily="18" charset="0"/>
                      </a:rPr>
                      <m:t>𝑝</m:t>
                    </m:r>
                    <m:r>
                      <a:rPr lang="en-US" sz="2000" i="1" dirty="0" smtClean="0">
                        <a:latin typeface="Cambria Math" panose="02040503050406030204" pitchFamily="18" charset="0"/>
                      </a:rPr>
                      <m:t>(</m:t>
                    </m:r>
                    <m:r>
                      <a:rPr lang="en-US" sz="2000" i="1" dirty="0" smtClean="0">
                        <a:latin typeface="Cambria Math" panose="02040503050406030204" pitchFamily="18" charset="0"/>
                      </a:rPr>
                      <m:t>𝐸</m:t>
                    </m:r>
                    <m:r>
                      <a:rPr lang="en-US" sz="2000" i="1" dirty="0">
                        <a:latin typeface="Cambria Math" panose="02040503050406030204" pitchFamily="18" charset="0"/>
                        <a:ea typeface="Cambria Math"/>
                      </a:rPr>
                      <m:t>⋂</m:t>
                    </m:r>
                    <m:r>
                      <a:rPr lang="en-US" sz="2000" i="1" dirty="0">
                        <a:latin typeface="Cambria Math" panose="02040503050406030204" pitchFamily="18" charset="0"/>
                      </a:rPr>
                      <m:t>𝐹</m:t>
                    </m:r>
                    <m:r>
                      <a:rPr lang="en-US" sz="2000" i="1" dirty="0">
                        <a:latin typeface="Cambria Math" panose="02040503050406030204" pitchFamily="18" charset="0"/>
                      </a:rPr>
                      <m:t>) = </m:t>
                    </m:r>
                    <m:r>
                      <a:rPr lang="en-US" sz="2000" i="1" dirty="0">
                        <a:latin typeface="Cambria Math" panose="02040503050406030204" pitchFamily="18" charset="0"/>
                      </a:rPr>
                      <m:t>𝑝</m:t>
                    </m:r>
                    <m:r>
                      <a:rPr lang="en-US" sz="2000" i="1" dirty="0">
                        <a:latin typeface="Cambria Math" panose="02040503050406030204" pitchFamily="18" charset="0"/>
                      </a:rPr>
                      <m:t>(</m:t>
                    </m:r>
                    <m:r>
                      <a:rPr lang="en-US" sz="2000" i="1" dirty="0">
                        <a:latin typeface="Cambria Math" panose="02040503050406030204" pitchFamily="18" charset="0"/>
                      </a:rPr>
                      <m:t>𝐸</m:t>
                    </m:r>
                    <m:r>
                      <a:rPr lang="en-US" sz="2000" i="1" dirty="0">
                        <a:latin typeface="Cambria Math" panose="02040503050406030204" pitchFamily="18" charset="0"/>
                      </a:rPr>
                      <m:t>)</m:t>
                    </m:r>
                    <m:r>
                      <a:rPr lang="en-US" sz="2000" i="1" dirty="0">
                        <a:latin typeface="Cambria Math" panose="02040503050406030204" pitchFamily="18" charset="0"/>
                      </a:rPr>
                      <m:t>𝑝</m:t>
                    </m:r>
                    <m:r>
                      <a:rPr lang="en-US" sz="2000" i="1" dirty="0">
                        <a:latin typeface="Cambria Math" panose="02040503050406030204" pitchFamily="18" charset="0"/>
                      </a:rPr>
                      <m:t>(</m:t>
                    </m:r>
                    <m:r>
                      <a:rPr lang="en-US" sz="2000" i="1" dirty="0">
                        <a:latin typeface="Cambria Math" panose="02040503050406030204" pitchFamily="18" charset="0"/>
                      </a:rPr>
                      <m:t>𝐹</m:t>
                    </m:r>
                    <m:r>
                      <a:rPr lang="en-US" sz="2000" i="1" dirty="0">
                        <a:latin typeface="Cambria Math" panose="02040503050406030204" pitchFamily="18" charset="0"/>
                      </a:rPr>
                      <m:t>)</m:t>
                    </m:r>
                  </m:oMath>
                </a14:m>
                <a:r>
                  <a:rPr lang="en-US" sz="2000" i="1" dirty="0"/>
                  <a:t>.</a:t>
                </a:r>
                <a:r>
                  <a:rPr lang="en-US" sz="2000" dirty="0" smtClean="0"/>
                  <a:t>                           </a:t>
                </a:r>
                <a:endParaRPr lang="en-US" sz="2000" i="1" dirty="0" smtClean="0"/>
              </a:p>
              <a:p>
                <a:pPr>
                  <a:buNone/>
                </a:pPr>
                <a:r>
                  <a:rPr lang="en-US" sz="2000" b="1" dirty="0" smtClean="0"/>
                  <a:t>Example</a:t>
                </a:r>
                <a:r>
                  <a:rPr lang="en-US" sz="2000" dirty="0" smtClean="0"/>
                  <a:t>: Suppose </a:t>
                </a:r>
                <a:r>
                  <a:rPr lang="en-US" sz="2000" i="1" dirty="0" smtClean="0"/>
                  <a:t>E</a:t>
                </a:r>
                <a:r>
                  <a:rPr lang="en-US" sz="2000" dirty="0" smtClean="0"/>
                  <a:t> is the event that a randomly generated bit string of length four begins with a </a:t>
                </a:r>
                <a:r>
                  <a:rPr lang="en-US" sz="2000" dirty="0" smtClean="0">
                    <a:latin typeface="Cambria Math" pitchFamily="18" charset="0"/>
                    <a:ea typeface="Cambria Math" pitchFamily="18" charset="0"/>
                  </a:rPr>
                  <a:t>1</a:t>
                </a:r>
                <a:r>
                  <a:rPr lang="en-US" sz="2000" dirty="0" smtClean="0"/>
                  <a:t> and </a:t>
                </a:r>
                <a:r>
                  <a:rPr lang="en-US" sz="2000" i="1" dirty="0" smtClean="0"/>
                  <a:t>F</a:t>
                </a:r>
                <a:r>
                  <a:rPr lang="en-US" sz="2000" dirty="0" smtClean="0"/>
                  <a:t> is the event that this bit string contains an even number of </a:t>
                </a:r>
                <a:r>
                  <a:rPr lang="en-US" sz="2000" dirty="0" smtClean="0">
                    <a:latin typeface="Cambria Math" pitchFamily="18" charset="0"/>
                    <a:ea typeface="Cambria Math" pitchFamily="18" charset="0"/>
                  </a:rPr>
                  <a:t>1</a:t>
                </a:r>
                <a:r>
                  <a:rPr lang="en-US" sz="2000" dirty="0" smtClean="0"/>
                  <a:t>s. Are </a:t>
                </a:r>
                <a:r>
                  <a:rPr lang="en-US" sz="2000" i="1" dirty="0" smtClean="0"/>
                  <a:t>E</a:t>
                </a:r>
                <a:r>
                  <a:rPr lang="en-US" sz="2000" dirty="0" smtClean="0"/>
                  <a:t> and </a:t>
                </a:r>
                <a:r>
                  <a:rPr lang="en-US" sz="2000" i="1" dirty="0" smtClean="0"/>
                  <a:t>F</a:t>
                </a:r>
                <a:r>
                  <a:rPr lang="en-US" sz="2000" dirty="0" smtClean="0"/>
                  <a:t> independent if the </a:t>
                </a:r>
                <a:r>
                  <a:rPr lang="en-US" sz="2000" dirty="0" smtClean="0">
                    <a:latin typeface="Cambria Math" pitchFamily="18" charset="0"/>
                    <a:ea typeface="Cambria Math" pitchFamily="18" charset="0"/>
                  </a:rPr>
                  <a:t>16</a:t>
                </a:r>
                <a:r>
                  <a:rPr lang="en-US" sz="2000" dirty="0" smtClean="0"/>
                  <a:t> bit strings of length four are equally likely? </a:t>
                </a:r>
              </a:p>
              <a:p>
                <a:pPr>
                  <a:buNone/>
                </a:pPr>
                <a:r>
                  <a:rPr lang="en-US" sz="2000" b="1" dirty="0" smtClean="0"/>
                  <a:t>Solution</a:t>
                </a:r>
                <a:r>
                  <a:rPr lang="en-US" sz="2000" dirty="0" smtClean="0"/>
                  <a:t>: There are eight bit strings of length four that begin with a </a:t>
                </a:r>
                <a:r>
                  <a:rPr lang="en-US" sz="2000" dirty="0" smtClean="0">
                    <a:latin typeface="Cambria Math" pitchFamily="18" charset="0"/>
                    <a:ea typeface="Cambria Math" pitchFamily="18" charset="0"/>
                  </a:rPr>
                  <a:t>1, </a:t>
                </a:r>
                <a:r>
                  <a:rPr lang="en-US" sz="2000" dirty="0" smtClean="0"/>
                  <a:t>and eight bit strings of length four that contain an even number of </a:t>
                </a:r>
                <a:r>
                  <a:rPr lang="en-US" sz="2000" dirty="0" smtClean="0">
                    <a:latin typeface="Cambria Math" pitchFamily="18" charset="0"/>
                    <a:ea typeface="Cambria Math" pitchFamily="18" charset="0"/>
                  </a:rPr>
                  <a:t>1</a:t>
                </a:r>
                <a:r>
                  <a:rPr lang="en-US" sz="2000" dirty="0" smtClean="0"/>
                  <a:t>s.</a:t>
                </a:r>
              </a:p>
              <a:p>
                <a:pPr lvl="1"/>
                <a:r>
                  <a:rPr lang="en-US" sz="2000" dirty="0" smtClean="0"/>
                  <a:t>Since the number of bit strings of length </a:t>
                </a:r>
                <a:r>
                  <a:rPr lang="en-US" sz="2000" dirty="0" smtClean="0">
                    <a:latin typeface="Cambria Math" pitchFamily="18" charset="0"/>
                    <a:ea typeface="Cambria Math" pitchFamily="18" charset="0"/>
                  </a:rPr>
                  <a:t>4</a:t>
                </a:r>
                <a:r>
                  <a:rPr lang="en-US" sz="2000" dirty="0" smtClean="0"/>
                  <a:t> is </a:t>
                </a:r>
                <a:r>
                  <a:rPr lang="en-US" sz="2000" dirty="0" smtClean="0">
                    <a:latin typeface="Cambria Math" pitchFamily="18" charset="0"/>
                    <a:ea typeface="Cambria Math" pitchFamily="18" charset="0"/>
                  </a:rPr>
                  <a:t>16,</a:t>
                </a:r>
              </a:p>
              <a:p>
                <a:pPr lvl="1"/>
                <a:r>
                  <a:rPr lang="en-US" sz="2000" dirty="0" smtClean="0">
                    <a:latin typeface="Cambria Math" pitchFamily="18" charset="0"/>
                    <a:ea typeface="Cambria Math" pitchFamily="18" charset="0"/>
                  </a:rPr>
                  <a:t>Since </a:t>
                </a:r>
                <a:r>
                  <a:rPr lang="en-US" sz="2000" i="1" dirty="0" smtClean="0"/>
                  <a:t>E</a:t>
                </a:r>
                <a:r>
                  <a:rPr lang="en-US" sz="2000" dirty="0" smtClean="0">
                    <a:latin typeface="Cambria Math"/>
                    <a:ea typeface="Cambria Math"/>
                  </a:rPr>
                  <a:t>⋂</a:t>
                </a:r>
                <a:r>
                  <a:rPr lang="en-US" sz="2000" i="1" dirty="0" smtClean="0"/>
                  <a:t>F = </a:t>
                </a:r>
                <a:r>
                  <a:rPr lang="en-US" sz="2000" dirty="0" smtClean="0"/>
                  <a:t>{</a:t>
                </a:r>
                <a:r>
                  <a:rPr lang="en-US" sz="2000" dirty="0" smtClean="0">
                    <a:latin typeface="Cambria Math" pitchFamily="18" charset="0"/>
                    <a:ea typeface="Cambria Math" pitchFamily="18" charset="0"/>
                  </a:rPr>
                  <a:t>1111</a:t>
                </a:r>
                <a:r>
                  <a:rPr lang="en-US" sz="2000" dirty="0" smtClean="0"/>
                  <a:t>, </a:t>
                </a:r>
                <a:r>
                  <a:rPr lang="en-US" sz="2000" dirty="0" smtClean="0">
                    <a:latin typeface="Cambria Math" pitchFamily="18" charset="0"/>
                    <a:ea typeface="Cambria Math" pitchFamily="18" charset="0"/>
                  </a:rPr>
                  <a:t>1100</a:t>
                </a:r>
                <a:r>
                  <a:rPr lang="en-US" sz="2000" dirty="0" smtClean="0"/>
                  <a:t>,</a:t>
                </a:r>
                <a:r>
                  <a:rPr lang="en-US" sz="2000" dirty="0" smtClean="0">
                    <a:latin typeface="Cambria Math" pitchFamily="18" charset="0"/>
                    <a:ea typeface="Cambria Math" pitchFamily="18" charset="0"/>
                  </a:rPr>
                  <a:t> 1010</a:t>
                </a:r>
                <a:r>
                  <a:rPr lang="en-US" sz="2000" dirty="0" smtClean="0"/>
                  <a:t>, </a:t>
                </a:r>
                <a:r>
                  <a:rPr lang="en-US" sz="2000" dirty="0" smtClean="0">
                    <a:latin typeface="Cambria Math" pitchFamily="18" charset="0"/>
                    <a:ea typeface="Cambria Math" pitchFamily="18" charset="0"/>
                  </a:rPr>
                  <a:t>1001</a:t>
                </a:r>
                <a:r>
                  <a:rPr lang="en-US" sz="2000" dirty="0" smtClean="0">
                    <a:ea typeface="Cambria Math" pitchFamily="18" charset="0"/>
                  </a:rPr>
                  <a:t>}, </a:t>
                </a:r>
                <a:r>
                  <a:rPr lang="en-US" sz="2000" i="1" dirty="0" smtClean="0">
                    <a:ea typeface="Cambria Math" pitchFamily="18" charset="0"/>
                  </a:rPr>
                  <a:t>p</a:t>
                </a:r>
                <a:r>
                  <a:rPr lang="en-US" sz="2000" dirty="0" smtClean="0">
                    <a:ea typeface="Cambria Math" pitchFamily="18" charset="0"/>
                  </a:rPr>
                  <a:t>(</a:t>
                </a:r>
                <a:r>
                  <a:rPr lang="en-US" sz="2000" i="1" dirty="0" smtClean="0"/>
                  <a:t>E</a:t>
                </a:r>
                <a:r>
                  <a:rPr lang="en-US" sz="2000" dirty="0" smtClean="0">
                    <a:latin typeface="Cambria Math"/>
                    <a:ea typeface="Cambria Math"/>
                  </a:rPr>
                  <a:t>⋂</a:t>
                </a:r>
                <a:r>
                  <a:rPr lang="en-US" sz="2000" i="1" dirty="0" smtClean="0"/>
                  <a:t>F</a:t>
                </a:r>
                <a:r>
                  <a:rPr lang="en-US" sz="2000" dirty="0" smtClean="0">
                    <a:ea typeface="Cambria Math" pitchFamily="18" charset="0"/>
                  </a:rPr>
                  <a:t>) = </a:t>
                </a:r>
                <a:r>
                  <a:rPr lang="en-US" sz="2000" dirty="0" smtClean="0">
                    <a:latin typeface="Cambria Math" pitchFamily="18" charset="0"/>
                    <a:ea typeface="Cambria Math" pitchFamily="18" charset="0"/>
                  </a:rPr>
                  <a:t>4</a:t>
                </a:r>
                <a:r>
                  <a:rPr lang="en-US" sz="2000" dirty="0" smtClean="0">
                    <a:ea typeface="Cambria Math" pitchFamily="18" charset="0"/>
                  </a:rPr>
                  <a:t>/</a:t>
                </a:r>
                <a:r>
                  <a:rPr lang="en-US" sz="2000" dirty="0" smtClean="0">
                    <a:latin typeface="Cambria Math" pitchFamily="18" charset="0"/>
                    <a:ea typeface="Cambria Math" pitchFamily="18" charset="0"/>
                  </a:rPr>
                  <a:t>16</a:t>
                </a:r>
                <a:r>
                  <a:rPr lang="en-US" sz="2000" dirty="0" smtClean="0">
                    <a:ea typeface="Cambria Math" pitchFamily="18" charset="0"/>
                  </a:rPr>
                  <a:t>=</a:t>
                </a:r>
                <a:r>
                  <a:rPr lang="en-US" sz="2000" dirty="0" smtClean="0">
                    <a:latin typeface="Cambria Math" pitchFamily="18" charset="0"/>
                    <a:ea typeface="Cambria Math" pitchFamily="18" charset="0"/>
                  </a:rPr>
                  <a:t>1</a:t>
                </a:r>
                <a:r>
                  <a:rPr lang="en-US" sz="2000" dirty="0" smtClean="0">
                    <a:ea typeface="Cambria Math" pitchFamily="18" charset="0"/>
                  </a:rPr>
                  <a:t>/</a:t>
                </a:r>
                <a:r>
                  <a:rPr lang="en-US" sz="2000" dirty="0" smtClean="0">
                    <a:latin typeface="Cambria Math" pitchFamily="18" charset="0"/>
                    <a:ea typeface="Cambria Math" pitchFamily="18" charset="0"/>
                  </a:rPr>
                  <a:t>4</a:t>
                </a:r>
                <a:r>
                  <a:rPr lang="en-US" sz="2000" dirty="0" smtClean="0">
                    <a:ea typeface="Cambria Math" pitchFamily="18" charset="0"/>
                  </a:rPr>
                  <a:t>.</a:t>
                </a:r>
              </a:p>
              <a:p>
                <a:pPr>
                  <a:buNone/>
                </a:pPr>
                <a:r>
                  <a:rPr lang="en-US" sz="2000" dirty="0" smtClean="0">
                    <a:ea typeface="Cambria Math" pitchFamily="18" charset="0"/>
                  </a:rPr>
                  <a:t>We conclude that E and F are independent, because </a:t>
                </a:r>
                <a:r>
                  <a:rPr lang="lv-LV" sz="2000" dirty="0" smtClean="0">
                    <a:ea typeface="Cambria Math" pitchFamily="18" charset="0"/>
                  </a:rPr>
                  <a:t>  </a:t>
                </a:r>
                <a14:m>
                  <m:oMath xmlns:m="http://schemas.openxmlformats.org/officeDocument/2006/math">
                    <m:r>
                      <a:rPr lang="en-US" sz="2000" i="1" dirty="0" smtClean="0">
                        <a:latin typeface="Cambria Math" panose="02040503050406030204" pitchFamily="18" charset="0"/>
                        <a:ea typeface="Cambria Math" pitchFamily="18" charset="0"/>
                      </a:rPr>
                      <m:t>𝑝</m:t>
                    </m:r>
                    <m:r>
                      <a:rPr lang="en-US" sz="2000" i="1" dirty="0" smtClean="0">
                        <a:latin typeface="Cambria Math" panose="02040503050406030204" pitchFamily="18" charset="0"/>
                        <a:ea typeface="Cambria Math" pitchFamily="18" charset="0"/>
                      </a:rPr>
                      <m:t>(</m:t>
                    </m:r>
                    <m:r>
                      <a:rPr lang="en-US" sz="2000" i="1" dirty="0" smtClean="0">
                        <a:latin typeface="Cambria Math" panose="02040503050406030204" pitchFamily="18" charset="0"/>
                      </a:rPr>
                      <m:t>𝐸</m:t>
                    </m:r>
                    <m:r>
                      <a:rPr lang="en-US" sz="2000" i="1" dirty="0" smtClean="0">
                        <a:latin typeface="Cambria Math" panose="02040503050406030204" pitchFamily="18" charset="0"/>
                        <a:ea typeface="Cambria Math"/>
                      </a:rPr>
                      <m:t>⋂</m:t>
                    </m:r>
                    <m:r>
                      <a:rPr lang="en-US" sz="2000" i="1" dirty="0" smtClean="0">
                        <a:latin typeface="Cambria Math" panose="02040503050406030204" pitchFamily="18" charset="0"/>
                      </a:rPr>
                      <m:t>𝐹</m:t>
                    </m:r>
                    <m:r>
                      <a:rPr lang="en-US" sz="2000" i="1" dirty="0" smtClean="0">
                        <a:latin typeface="Cambria Math" panose="02040503050406030204" pitchFamily="18" charset="0"/>
                        <a:ea typeface="Cambria Math" pitchFamily="18" charset="0"/>
                      </a:rPr>
                      <m:t>) =1/4 = </m:t>
                    </m:r>
                    <m:f>
                      <m:fPr>
                        <m:ctrlPr>
                          <a:rPr lang="en-US" sz="2000" i="1" dirty="0" smtClean="0">
                            <a:latin typeface="Cambria Math" panose="02040503050406030204" pitchFamily="18" charset="0"/>
                            <a:ea typeface="Cambria Math" pitchFamily="18" charset="0"/>
                          </a:rPr>
                        </m:ctrlPr>
                      </m:fPr>
                      <m:num>
                        <m:r>
                          <a:rPr lang="lv-LV" sz="2000" b="0" i="1" dirty="0" smtClean="0">
                            <a:latin typeface="Cambria Math" panose="02040503050406030204" pitchFamily="18" charset="0"/>
                            <a:ea typeface="Cambria Math" pitchFamily="18" charset="0"/>
                          </a:rPr>
                          <m:t>1</m:t>
                        </m:r>
                      </m:num>
                      <m:den>
                        <m:r>
                          <a:rPr lang="lv-LV" sz="2000" b="0" i="1" dirty="0" smtClean="0">
                            <a:latin typeface="Cambria Math" panose="02040503050406030204" pitchFamily="18" charset="0"/>
                            <a:ea typeface="Cambria Math" pitchFamily="18" charset="0"/>
                          </a:rPr>
                          <m:t>2</m:t>
                        </m:r>
                      </m:den>
                    </m:f>
                    <m:r>
                      <a:rPr lang="en-US" sz="2000" i="1" dirty="0" smtClean="0">
                        <a:latin typeface="Cambria Math" panose="02040503050406030204" pitchFamily="18" charset="0"/>
                        <a:ea typeface="Cambria Math" panose="02040503050406030204" pitchFamily="18" charset="0"/>
                      </a:rPr>
                      <m:t>∙</m:t>
                    </m:r>
                    <m:f>
                      <m:fPr>
                        <m:ctrlPr>
                          <a:rPr lang="en-US" sz="2000" i="1" dirty="0">
                            <a:latin typeface="Cambria Math" panose="02040503050406030204" pitchFamily="18" charset="0"/>
                            <a:ea typeface="Cambria Math" pitchFamily="18" charset="0"/>
                          </a:rPr>
                        </m:ctrlPr>
                      </m:fPr>
                      <m:num>
                        <m:r>
                          <a:rPr lang="lv-LV" sz="2000" i="1" dirty="0">
                            <a:latin typeface="Cambria Math" panose="02040503050406030204" pitchFamily="18" charset="0"/>
                            <a:ea typeface="Cambria Math" pitchFamily="18" charset="0"/>
                          </a:rPr>
                          <m:t>1</m:t>
                        </m:r>
                      </m:num>
                      <m:den>
                        <m:r>
                          <a:rPr lang="lv-LV" sz="2000" i="1" dirty="0">
                            <a:latin typeface="Cambria Math" panose="02040503050406030204" pitchFamily="18" charset="0"/>
                            <a:ea typeface="Cambria Math" pitchFamily="18" charset="0"/>
                          </a:rPr>
                          <m:t>2</m:t>
                        </m:r>
                      </m:den>
                    </m:f>
                    <m:r>
                      <a:rPr lang="en-US" sz="2000" i="1" dirty="0" smtClean="0">
                        <a:latin typeface="Cambria Math" panose="02040503050406030204" pitchFamily="18" charset="0"/>
                        <a:ea typeface="Cambria Math" pitchFamily="18" charset="0"/>
                      </a:rPr>
                      <m:t>= </m:t>
                    </m:r>
                    <m:r>
                      <a:rPr lang="en-US" sz="2000" i="1" dirty="0" smtClean="0">
                        <a:latin typeface="Cambria Math" panose="02040503050406030204" pitchFamily="18" charset="0"/>
                        <a:ea typeface="Cambria Math" pitchFamily="18" charset="0"/>
                      </a:rPr>
                      <m:t>𝑝</m:t>
                    </m:r>
                    <m:r>
                      <a:rPr lang="en-US" sz="2000" i="1" dirty="0" smtClean="0">
                        <a:latin typeface="Cambria Math" panose="02040503050406030204" pitchFamily="18" charset="0"/>
                        <a:ea typeface="Cambria Math" pitchFamily="18" charset="0"/>
                      </a:rPr>
                      <m:t>(</m:t>
                    </m:r>
                    <m:r>
                      <a:rPr lang="en-US" sz="2000" i="1" dirty="0" smtClean="0">
                        <a:latin typeface="Cambria Math" panose="02040503050406030204" pitchFamily="18" charset="0"/>
                        <a:ea typeface="Cambria Math" pitchFamily="18" charset="0"/>
                      </a:rPr>
                      <m:t>𝐸</m:t>
                    </m:r>
                    <m:r>
                      <a:rPr lang="en-US" sz="2000" i="1" dirty="0" smtClean="0">
                        <a:latin typeface="Cambria Math" panose="02040503050406030204" pitchFamily="18" charset="0"/>
                        <a:ea typeface="Cambria Math" pitchFamily="18" charset="0"/>
                      </a:rPr>
                      <m:t>) </m:t>
                    </m:r>
                    <m:r>
                      <a:rPr lang="en-US" sz="2000" i="1" dirty="0" smtClean="0">
                        <a:latin typeface="Cambria Math" panose="02040503050406030204" pitchFamily="18" charset="0"/>
                        <a:ea typeface="Cambria Math" pitchFamily="18" charset="0"/>
                      </a:rPr>
                      <m:t>𝑝</m:t>
                    </m:r>
                    <m:r>
                      <a:rPr lang="en-US" sz="2000" i="1" dirty="0" smtClean="0">
                        <a:latin typeface="Cambria Math" panose="02040503050406030204" pitchFamily="18" charset="0"/>
                        <a:ea typeface="Cambria Math" pitchFamily="18" charset="0"/>
                      </a:rPr>
                      <m:t>(</m:t>
                    </m:r>
                    <m:r>
                      <a:rPr lang="en-US" sz="2000" i="1" dirty="0" smtClean="0">
                        <a:latin typeface="Cambria Math" panose="02040503050406030204" pitchFamily="18" charset="0"/>
                        <a:ea typeface="Cambria Math" pitchFamily="18" charset="0"/>
                      </a:rPr>
                      <m:t>𝐹</m:t>
                    </m:r>
                    <m:r>
                      <a:rPr lang="en-US" sz="2000" i="1" dirty="0" smtClean="0">
                        <a:latin typeface="Cambria Math" panose="02040503050406030204" pitchFamily="18" charset="0"/>
                        <a:ea typeface="Cambria Math" pitchFamily="18" charset="0"/>
                      </a:rPr>
                      <m:t>)</m:t>
                    </m:r>
                  </m:oMath>
                </a14:m>
                <a:r>
                  <a:rPr lang="lv-LV" sz="2000" dirty="0" smtClean="0">
                    <a:latin typeface="Cambria Math" pitchFamily="18" charset="0"/>
                    <a:ea typeface="Cambria Math" pitchFamily="18" charset="0"/>
                  </a:rPr>
                  <a:t>.</a:t>
                </a:r>
              </a:p>
              <a:p>
                <a:pPr>
                  <a:buNone/>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ea typeface="Cambria Math" pitchFamily="18" charset="0"/>
                        </a:rPr>
                        <m:t>𝑝</m:t>
                      </m:r>
                      <m:d>
                        <m:dPr>
                          <m:ctrlPr>
                            <a:rPr lang="en-US" sz="2000" i="1" dirty="0" smtClean="0">
                              <a:latin typeface="Cambria Math" panose="02040503050406030204" pitchFamily="18" charset="0"/>
                              <a:ea typeface="Cambria Math" pitchFamily="18" charset="0"/>
                            </a:rPr>
                          </m:ctrlPr>
                        </m:dPr>
                        <m:e>
                          <m:r>
                            <a:rPr lang="en-US" sz="2000" i="1" dirty="0" smtClean="0">
                              <a:latin typeface="Cambria Math" panose="02040503050406030204" pitchFamily="18" charset="0"/>
                              <a:ea typeface="Cambria Math" pitchFamily="18" charset="0"/>
                            </a:rPr>
                            <m:t>𝐸</m:t>
                          </m:r>
                        </m:e>
                      </m:d>
                      <m:r>
                        <a:rPr lang="en-US" sz="2000" i="1" dirty="0" smtClean="0">
                          <a:latin typeface="Cambria Math" panose="02040503050406030204" pitchFamily="18" charset="0"/>
                          <a:ea typeface="Cambria Math" pitchFamily="18" charset="0"/>
                        </a:rPr>
                        <m:t>=</m:t>
                      </m:r>
                      <m:r>
                        <a:rPr lang="en-US" sz="2000" i="1" dirty="0" smtClean="0">
                          <a:latin typeface="Cambria Math" panose="02040503050406030204" pitchFamily="18" charset="0"/>
                          <a:ea typeface="Cambria Math" pitchFamily="18" charset="0"/>
                        </a:rPr>
                        <m:t>𝑝</m:t>
                      </m:r>
                      <m:d>
                        <m:dPr>
                          <m:ctrlPr>
                            <a:rPr lang="en-US" sz="2000" i="1" dirty="0" smtClean="0">
                              <a:latin typeface="Cambria Math" panose="02040503050406030204" pitchFamily="18" charset="0"/>
                              <a:ea typeface="Cambria Math" pitchFamily="18" charset="0"/>
                            </a:rPr>
                          </m:ctrlPr>
                        </m:dPr>
                        <m:e>
                          <m:r>
                            <a:rPr lang="en-US" sz="2000" i="1" dirty="0" smtClean="0">
                              <a:latin typeface="Cambria Math" panose="02040503050406030204" pitchFamily="18" charset="0"/>
                              <a:ea typeface="Cambria Math" pitchFamily="18" charset="0"/>
                            </a:rPr>
                            <m:t>𝐹</m:t>
                          </m:r>
                        </m:e>
                      </m:d>
                      <m:r>
                        <a:rPr lang="en-US" sz="2000" i="1" dirty="0" smtClean="0">
                          <a:latin typeface="Cambria Math" panose="02040503050406030204" pitchFamily="18" charset="0"/>
                          <a:ea typeface="Cambria Math" pitchFamily="18" charset="0"/>
                        </a:rPr>
                        <m:t>=</m:t>
                      </m:r>
                      <m:f>
                        <m:fPr>
                          <m:ctrlPr>
                            <a:rPr lang="en-US" sz="2000" i="1" dirty="0" smtClean="0">
                              <a:latin typeface="Cambria Math" panose="02040503050406030204" pitchFamily="18" charset="0"/>
                              <a:ea typeface="Cambria Math" pitchFamily="18" charset="0"/>
                            </a:rPr>
                          </m:ctrlPr>
                        </m:fPr>
                        <m:num>
                          <m:r>
                            <a:rPr lang="en-US" sz="2000" i="1" dirty="0" smtClean="0">
                              <a:latin typeface="Cambria Math" panose="02040503050406030204" pitchFamily="18" charset="0"/>
                              <a:ea typeface="Cambria Math" pitchFamily="18" charset="0"/>
                            </a:rPr>
                            <m:t>8</m:t>
                          </m:r>
                        </m:num>
                        <m:den>
                          <m:r>
                            <a:rPr lang="en-US" sz="2000" i="1" dirty="0" smtClean="0">
                              <a:latin typeface="Cambria Math" panose="02040503050406030204" pitchFamily="18" charset="0"/>
                              <a:ea typeface="Cambria Math" pitchFamily="18" charset="0"/>
                            </a:rPr>
                            <m:t>16</m:t>
                          </m:r>
                        </m:den>
                      </m:f>
                      <m:r>
                        <a:rPr lang="en-US" sz="2000" i="1" dirty="0" smtClean="0">
                          <a:latin typeface="Cambria Math" panose="02040503050406030204" pitchFamily="18" charset="0"/>
                          <a:ea typeface="Cambria Math" pitchFamily="18" charset="0"/>
                        </a:rPr>
                        <m:t>=</m:t>
                      </m:r>
                      <m:f>
                        <m:fPr>
                          <m:ctrlPr>
                            <a:rPr lang="en-US" sz="2000" i="1" dirty="0" smtClean="0">
                              <a:latin typeface="Cambria Math" panose="02040503050406030204" pitchFamily="18" charset="0"/>
                              <a:ea typeface="Cambria Math" pitchFamily="18" charset="0"/>
                            </a:rPr>
                          </m:ctrlPr>
                        </m:fPr>
                        <m:num>
                          <m:r>
                            <a:rPr lang="lv-LV" sz="2000" b="0" i="1" dirty="0" smtClean="0">
                              <a:latin typeface="Cambria Math" panose="02040503050406030204" pitchFamily="18" charset="0"/>
                              <a:ea typeface="Cambria Math" pitchFamily="18" charset="0"/>
                            </a:rPr>
                            <m:t>1</m:t>
                          </m:r>
                        </m:num>
                        <m:den>
                          <m:r>
                            <a:rPr lang="lv-LV" sz="2000" b="0" i="1" dirty="0" smtClean="0">
                              <a:latin typeface="Cambria Math" panose="02040503050406030204" pitchFamily="18" charset="0"/>
                              <a:ea typeface="Cambria Math" pitchFamily="18" charset="0"/>
                            </a:rPr>
                            <m:t>2</m:t>
                          </m:r>
                        </m:den>
                      </m:f>
                      <m:r>
                        <a:rPr lang="lv-LV" sz="2000" b="0" i="1" dirty="0" smtClean="0">
                          <a:latin typeface="Cambria Math" panose="02040503050406030204" pitchFamily="18" charset="0"/>
                          <a:ea typeface="Cambria Math" pitchFamily="18" charset="0"/>
                        </a:rPr>
                        <m:t>.</m:t>
                      </m:r>
                    </m:oMath>
                  </m:oMathPara>
                </a14:m>
                <a:endParaRPr lang="en-US" sz="2000" dirty="0" smtClean="0">
                  <a:ea typeface="Cambria Math" pitchFamily="18" charset="0"/>
                </a:endParaRPr>
              </a:p>
              <a:p>
                <a:endParaRPr lang="en-US" sz="2000" dirty="0" smtClean="0"/>
              </a:p>
              <a:p>
                <a:endParaRPr lang="en-US" sz="2000" i="1" dirty="0" smtClean="0">
                  <a:latin typeface="Symbol" pitchFamily="18" charset="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38" t="-1401" r="-290"/>
                </a:stretch>
              </a:blipFill>
            </p:spPr>
            <p:txBody>
              <a:bodyPr/>
              <a:lstStyle/>
              <a:p>
                <a:r>
                  <a:rPr lang="lv-LV">
                    <a:noFill/>
                  </a:rPr>
                  <a:t> </a:t>
                </a:r>
              </a:p>
            </p:txBody>
          </p:sp>
        </mc:Fallback>
      </mc:AlternateContent>
      <p:sp>
        <p:nvSpPr>
          <p:cNvPr id="5" name="TextBox 4"/>
          <p:cNvSpPr txBox="1"/>
          <p:nvPr/>
        </p:nvSpPr>
        <p:spPr>
          <a:xfrm>
            <a:off x="3096657" y="5175174"/>
            <a:ext cx="381000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634304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Independence</a:t>
            </a:r>
            <a:endParaRPr lang="en-US" dirty="0"/>
          </a:p>
        </p:txBody>
      </p:sp>
      <p:sp>
        <p:nvSpPr>
          <p:cNvPr id="3" name="Content Placeholder 2"/>
          <p:cNvSpPr>
            <a:spLocks noGrp="1"/>
          </p:cNvSpPr>
          <p:nvPr>
            <p:ph idx="1"/>
          </p:nvPr>
        </p:nvSpPr>
        <p:spPr/>
        <p:txBody>
          <a:bodyPr/>
          <a:lstStyle/>
          <a:p>
            <a:pPr>
              <a:buNone/>
            </a:pPr>
            <a:r>
              <a:rPr lang="en-US" b="1" dirty="0" smtClean="0"/>
              <a:t>Example</a:t>
            </a:r>
            <a:r>
              <a:rPr lang="en-US" dirty="0" smtClean="0"/>
              <a:t>: Assume  (as in the previous example) that each of the four ways a family can have two children (</a:t>
            </a:r>
            <a:r>
              <a:rPr lang="en-US" i="1" dirty="0" smtClean="0"/>
              <a:t>BB</a:t>
            </a:r>
            <a:r>
              <a:rPr lang="en-US" dirty="0" smtClean="0"/>
              <a:t>, </a:t>
            </a:r>
            <a:r>
              <a:rPr lang="en-US" i="1" dirty="0" smtClean="0"/>
              <a:t>GG</a:t>
            </a:r>
            <a:r>
              <a:rPr lang="en-US" dirty="0" smtClean="0"/>
              <a:t>, </a:t>
            </a:r>
            <a:r>
              <a:rPr lang="en-US" i="1" dirty="0" smtClean="0"/>
              <a:t>BG</a:t>
            </a:r>
            <a:r>
              <a:rPr lang="en-US" dirty="0" smtClean="0"/>
              <a:t>,</a:t>
            </a:r>
            <a:r>
              <a:rPr lang="en-US" i="1" dirty="0" smtClean="0"/>
              <a:t>GB</a:t>
            </a:r>
            <a:r>
              <a:rPr lang="en-US" dirty="0" smtClean="0"/>
              <a:t>) is equally likely. Are the events </a:t>
            </a:r>
            <a:r>
              <a:rPr lang="en-US" i="1" dirty="0" smtClean="0"/>
              <a:t>E</a:t>
            </a:r>
            <a:r>
              <a:rPr lang="en-US" dirty="0" smtClean="0"/>
              <a:t>, that a family with two children has two boys, and </a:t>
            </a:r>
            <a:r>
              <a:rPr lang="en-US" i="1" dirty="0" smtClean="0"/>
              <a:t>F</a:t>
            </a:r>
            <a:r>
              <a:rPr lang="en-US" dirty="0" smtClean="0"/>
              <a:t>, that a family with two children has at least one boy, independent?</a:t>
            </a:r>
          </a:p>
          <a:p>
            <a:pPr>
              <a:buNone/>
            </a:pPr>
            <a:r>
              <a:rPr lang="en-US" b="1" dirty="0" smtClean="0"/>
              <a:t>Solution</a:t>
            </a:r>
            <a:r>
              <a:rPr lang="en-US" dirty="0" smtClean="0"/>
              <a:t>: Because </a:t>
            </a:r>
            <a:r>
              <a:rPr lang="en-US" i="1" dirty="0" smtClean="0"/>
              <a:t>E</a:t>
            </a:r>
            <a:r>
              <a:rPr lang="en-US" dirty="0" smtClean="0"/>
              <a:t> = {</a:t>
            </a:r>
            <a:r>
              <a:rPr lang="en-US" i="1" dirty="0" smtClean="0"/>
              <a:t>BB</a:t>
            </a:r>
            <a:r>
              <a:rPr lang="en-US" dirty="0" smtClean="0"/>
              <a:t>}, </a:t>
            </a:r>
            <a:r>
              <a:rPr lang="en-US" i="1" dirty="0" smtClean="0"/>
              <a:t>p</a:t>
            </a:r>
            <a:r>
              <a:rPr lang="en-US" dirty="0" smtClean="0"/>
              <a:t>(</a:t>
            </a:r>
            <a:r>
              <a:rPr lang="en-US" i="1" dirty="0" smtClean="0"/>
              <a:t>E</a:t>
            </a:r>
            <a:r>
              <a:rPr lang="en-US" dirty="0" smtClean="0"/>
              <a:t>) = </a:t>
            </a:r>
            <a:r>
              <a:rPr lang="en-US" dirty="0" smtClean="0">
                <a:latin typeface="Cambria Math" pitchFamily="18" charset="0"/>
                <a:ea typeface="Cambria Math" pitchFamily="18" charset="0"/>
              </a:rPr>
              <a:t>1/4</a:t>
            </a:r>
            <a:r>
              <a:rPr lang="en-US" dirty="0" smtClean="0"/>
              <a:t>.  We saw previously that that </a:t>
            </a:r>
            <a:r>
              <a:rPr lang="en-US" i="1" dirty="0" smtClean="0"/>
              <a:t>p</a:t>
            </a:r>
            <a:r>
              <a:rPr lang="en-US" dirty="0" smtClean="0"/>
              <a:t>(</a:t>
            </a:r>
            <a:r>
              <a:rPr lang="en-US" i="1" dirty="0" smtClean="0"/>
              <a:t>F</a:t>
            </a:r>
            <a:r>
              <a:rPr lang="en-US" dirty="0" smtClean="0"/>
              <a:t>) = </a:t>
            </a:r>
            <a:r>
              <a:rPr lang="en-US" dirty="0" smtClean="0">
                <a:latin typeface="Cambria Math" pitchFamily="18" charset="0"/>
                <a:ea typeface="Cambria Math" pitchFamily="18" charset="0"/>
              </a:rPr>
              <a:t>3/4 </a:t>
            </a:r>
            <a:r>
              <a:rPr lang="en-US" dirty="0" smtClean="0"/>
              <a:t>and  </a:t>
            </a:r>
            <a:r>
              <a:rPr lang="en-US" i="1" dirty="0" smtClean="0"/>
              <a:t>p</a:t>
            </a:r>
            <a:r>
              <a:rPr lang="en-US" dirty="0" smtClean="0"/>
              <a:t>(</a:t>
            </a:r>
            <a:r>
              <a:rPr lang="en-US" i="1" dirty="0" smtClean="0"/>
              <a:t>E</a:t>
            </a:r>
            <a:r>
              <a:rPr lang="en-US" dirty="0" smtClean="0">
                <a:latin typeface="Cambria Math"/>
                <a:ea typeface="Cambria Math"/>
              </a:rPr>
              <a:t>⋂</a:t>
            </a:r>
            <a:r>
              <a:rPr lang="en-US" i="1" dirty="0" smtClean="0"/>
              <a:t>F</a:t>
            </a:r>
            <a:r>
              <a:rPr lang="en-US" dirty="0" smtClean="0"/>
              <a:t>)=</a:t>
            </a:r>
            <a:r>
              <a:rPr lang="en-US" dirty="0" smtClean="0">
                <a:latin typeface="Cambria Math" pitchFamily="18" charset="0"/>
                <a:ea typeface="Cambria Math" pitchFamily="18" charset="0"/>
              </a:rPr>
              <a:t>1/4</a:t>
            </a:r>
            <a:r>
              <a:rPr lang="en-US" dirty="0" smtClean="0"/>
              <a:t>. The events  </a:t>
            </a:r>
            <a:r>
              <a:rPr lang="en-US" i="1" dirty="0" smtClean="0"/>
              <a:t>E</a:t>
            </a:r>
            <a:r>
              <a:rPr lang="en-US" dirty="0" smtClean="0"/>
              <a:t> and </a:t>
            </a:r>
            <a:r>
              <a:rPr lang="en-US" i="1" dirty="0" smtClean="0"/>
              <a:t>F</a:t>
            </a:r>
            <a:r>
              <a:rPr lang="en-US" dirty="0" smtClean="0"/>
              <a:t> are not independent since  </a:t>
            </a:r>
            <a:r>
              <a:rPr lang="en-US" i="1" dirty="0" smtClean="0"/>
              <a:t>p</a:t>
            </a:r>
            <a:r>
              <a:rPr lang="en-US" dirty="0" smtClean="0"/>
              <a:t>(</a:t>
            </a:r>
            <a:r>
              <a:rPr lang="en-US" i="1" dirty="0" smtClean="0"/>
              <a:t>E</a:t>
            </a:r>
            <a:r>
              <a:rPr lang="en-US" dirty="0" smtClean="0"/>
              <a:t>) p(</a:t>
            </a:r>
            <a:r>
              <a:rPr lang="en-US" i="1" dirty="0" smtClean="0"/>
              <a:t>F</a:t>
            </a:r>
            <a:r>
              <a:rPr lang="en-US" dirty="0" smtClean="0"/>
              <a:t>) = </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16</a:t>
            </a:r>
            <a:r>
              <a:rPr lang="en-US" dirty="0" smtClean="0">
                <a:latin typeface="Cambria Math"/>
                <a:ea typeface="Cambria Math"/>
              </a:rPr>
              <a:t> ≠</a:t>
            </a:r>
            <a:r>
              <a:rPr lang="en-US" i="1" dirty="0" smtClean="0"/>
              <a:t> </a:t>
            </a:r>
            <a:r>
              <a:rPr lang="en-US" dirty="0" smtClean="0">
                <a:latin typeface="Cambria Math" pitchFamily="18" charset="0"/>
                <a:ea typeface="Cambria Math" pitchFamily="18" charset="0"/>
              </a:rPr>
              <a:t>1/4</a:t>
            </a:r>
            <a:r>
              <a:rPr lang="en-US" dirty="0" smtClean="0"/>
              <a:t>=</a:t>
            </a:r>
            <a:r>
              <a:rPr lang="en-US" i="1" dirty="0" smtClean="0"/>
              <a:t> p(E</a:t>
            </a:r>
            <a:r>
              <a:rPr lang="en-US" dirty="0" smtClean="0">
                <a:latin typeface="Cambria Math"/>
                <a:ea typeface="Cambria Math"/>
              </a:rPr>
              <a:t>⋂</a:t>
            </a:r>
            <a:r>
              <a:rPr lang="en-US" i="1" dirty="0" smtClean="0"/>
              <a:t>F</a:t>
            </a:r>
            <a:r>
              <a:rPr lang="en-US" dirty="0" smtClean="0"/>
              <a:t>)</a:t>
            </a:r>
            <a:r>
              <a:rPr lang="en-US" dirty="0" smtClean="0">
                <a:latin typeface="Cambria Math"/>
                <a:ea typeface="Cambria Math"/>
              </a:rPr>
              <a:t> </a:t>
            </a:r>
            <a:r>
              <a:rPr lang="en-US" dirty="0" smtClean="0"/>
              <a:t>.</a:t>
            </a:r>
            <a:endParaRPr lang="en-US" dirty="0"/>
          </a:p>
        </p:txBody>
      </p:sp>
    </p:spTree>
    <p:extLst>
      <p:ext uri="{BB962C8B-B14F-4D97-AF65-F5344CB8AC3E}">
        <p14:creationId xmlns:p14="http://schemas.microsoft.com/office/powerpoint/2010/main" val="366971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Pairwise</a:t>
            </a:r>
            <a:r>
              <a:rPr lang="en-US" dirty="0" smtClean="0"/>
              <a:t> and Mutual Independence</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The events </a:t>
            </a:r>
            <a:r>
              <a:rPr lang="en-US" i="1" dirty="0" smtClean="0"/>
              <a:t>E</a:t>
            </a:r>
            <a:r>
              <a:rPr lang="en-US" baseline="-25000" dirty="0" smtClean="0">
                <a:latin typeface="Cambria Math" pitchFamily="18" charset="0"/>
                <a:ea typeface="Cambria Math" pitchFamily="18" charset="0"/>
              </a:rPr>
              <a:t>1</a:t>
            </a:r>
            <a:r>
              <a:rPr lang="en-US" dirty="0" smtClean="0"/>
              <a:t>, </a:t>
            </a:r>
            <a:r>
              <a:rPr lang="en-US" i="1" dirty="0" smtClean="0"/>
              <a:t>E</a:t>
            </a:r>
            <a:r>
              <a:rPr lang="en-US" baseline="-25000" dirty="0" smtClean="0">
                <a:latin typeface="Cambria Math" pitchFamily="18" charset="0"/>
                <a:ea typeface="Cambria Math" pitchFamily="18" charset="0"/>
              </a:rPr>
              <a:t>2</a:t>
            </a:r>
            <a:r>
              <a:rPr lang="en-US" dirty="0" smtClean="0"/>
              <a:t>, …, </a:t>
            </a:r>
            <a:r>
              <a:rPr lang="en-US" i="1" dirty="0" smtClean="0"/>
              <a:t>E</a:t>
            </a:r>
            <a:r>
              <a:rPr lang="en-US" i="1" baseline="-25000" dirty="0" smtClean="0"/>
              <a:t>n</a:t>
            </a:r>
            <a:r>
              <a:rPr lang="en-US" dirty="0" smtClean="0"/>
              <a:t> are </a:t>
            </a:r>
            <a:r>
              <a:rPr lang="en-US" i="1" dirty="0" err="1" smtClean="0"/>
              <a:t>pairwise</a:t>
            </a:r>
            <a:r>
              <a:rPr lang="en-US" i="1" dirty="0" smtClean="0"/>
              <a:t> independent</a:t>
            </a:r>
            <a:r>
              <a:rPr lang="en-US" dirty="0" smtClean="0"/>
              <a:t> if and only if </a:t>
            </a:r>
            <a:r>
              <a:rPr lang="en-US" dirty="0" smtClean="0">
                <a:ea typeface="Cambria Math" pitchFamily="18" charset="0"/>
              </a:rPr>
              <a:t> </a:t>
            </a:r>
            <a:r>
              <a:rPr lang="en-US" i="1" dirty="0" smtClean="0">
                <a:ea typeface="Cambria Math" pitchFamily="18" charset="0"/>
              </a:rPr>
              <a:t>p</a:t>
            </a:r>
            <a:r>
              <a:rPr lang="en-US" dirty="0" smtClean="0">
                <a:ea typeface="Cambria Math" pitchFamily="18" charset="0"/>
              </a:rPr>
              <a:t>(</a:t>
            </a:r>
            <a:r>
              <a:rPr lang="en-US" i="1" dirty="0" err="1" smtClean="0"/>
              <a:t>E</a:t>
            </a:r>
            <a:r>
              <a:rPr lang="en-US" i="1" baseline="-25000" dirty="0" err="1" smtClean="0"/>
              <a:t>i</a:t>
            </a:r>
            <a:r>
              <a:rPr lang="en-US" dirty="0" err="1" smtClean="0">
                <a:latin typeface="Cambria Math"/>
                <a:ea typeface="Cambria Math"/>
              </a:rPr>
              <a:t>⋂</a:t>
            </a:r>
            <a:r>
              <a:rPr lang="en-US" i="1" dirty="0" err="1" smtClean="0"/>
              <a:t>E</a:t>
            </a:r>
            <a:r>
              <a:rPr lang="en-US" i="1" baseline="-25000" dirty="0" err="1" smtClean="0"/>
              <a:t>j</a:t>
            </a:r>
            <a:r>
              <a:rPr lang="en-US" dirty="0" smtClean="0">
                <a:ea typeface="Cambria Math" pitchFamily="18" charset="0"/>
              </a:rPr>
              <a:t>) = </a:t>
            </a:r>
            <a:r>
              <a:rPr lang="en-US" i="1" dirty="0" smtClean="0"/>
              <a:t>p</a:t>
            </a:r>
            <a:r>
              <a:rPr lang="en-US" dirty="0" smtClean="0"/>
              <a:t>(</a:t>
            </a:r>
            <a:r>
              <a:rPr lang="en-US" i="1" dirty="0" err="1" smtClean="0"/>
              <a:t>E</a:t>
            </a:r>
            <a:r>
              <a:rPr lang="en-US" i="1" baseline="-25000" dirty="0" err="1" smtClean="0"/>
              <a:t>i</a:t>
            </a:r>
            <a:r>
              <a:rPr lang="en-US" dirty="0" smtClean="0"/>
              <a:t>) p(</a:t>
            </a:r>
            <a:r>
              <a:rPr lang="en-US" i="1" dirty="0" err="1" smtClean="0"/>
              <a:t>E</a:t>
            </a:r>
            <a:r>
              <a:rPr lang="en-US" i="1" baseline="-25000" dirty="0" err="1" smtClean="0"/>
              <a:t>j</a:t>
            </a:r>
            <a:r>
              <a:rPr lang="en-US" dirty="0" smtClean="0"/>
              <a:t>) for all pairs </a:t>
            </a:r>
            <a:r>
              <a:rPr lang="en-US" i="1" dirty="0" err="1" smtClean="0"/>
              <a:t>i</a:t>
            </a:r>
            <a:r>
              <a:rPr lang="en-US" dirty="0" smtClean="0"/>
              <a:t> and </a:t>
            </a:r>
            <a:r>
              <a:rPr lang="en-US" i="1" dirty="0" smtClean="0"/>
              <a:t>j</a:t>
            </a:r>
            <a:r>
              <a:rPr lang="en-US" dirty="0" smtClean="0"/>
              <a:t> with </a:t>
            </a:r>
            <a:r>
              <a:rPr lang="en-US" i="1" dirty="0" err="1" smtClean="0"/>
              <a:t>i</a:t>
            </a:r>
            <a:r>
              <a:rPr lang="en-US" i="1" dirty="0" smtClean="0"/>
              <a:t> </a:t>
            </a:r>
            <a:r>
              <a:rPr lang="en-US" dirty="0" smtClean="0">
                <a:latin typeface="Cambria Math"/>
                <a:ea typeface="Cambria Math"/>
              </a:rPr>
              <a:t>≤</a:t>
            </a:r>
            <a:r>
              <a:rPr lang="en-US" i="1" dirty="0" smtClean="0"/>
              <a:t> j </a:t>
            </a:r>
            <a:r>
              <a:rPr lang="en-US" dirty="0" smtClean="0">
                <a:latin typeface="Cambria Math"/>
                <a:ea typeface="Cambria Math"/>
              </a:rPr>
              <a:t>≤ </a:t>
            </a:r>
            <a:r>
              <a:rPr lang="en-US" i="1" dirty="0" smtClean="0"/>
              <a:t>n</a:t>
            </a:r>
            <a:r>
              <a:rPr lang="en-US" dirty="0" smtClean="0"/>
              <a:t>.</a:t>
            </a:r>
          </a:p>
          <a:p>
            <a:pPr>
              <a:buNone/>
            </a:pPr>
            <a:endParaRPr lang="en-US" dirty="0" smtClean="0"/>
          </a:p>
          <a:p>
            <a:pPr>
              <a:buNone/>
            </a:pPr>
            <a:r>
              <a:rPr lang="en-US" dirty="0" smtClean="0"/>
              <a:t>   The events are </a:t>
            </a:r>
            <a:r>
              <a:rPr lang="en-US" i="1" dirty="0" smtClean="0"/>
              <a:t>mutually independent </a:t>
            </a:r>
            <a:r>
              <a:rPr lang="en-US" dirty="0" smtClean="0"/>
              <a:t>if</a:t>
            </a:r>
          </a:p>
          <a:p>
            <a:endParaRPr lang="en-US" dirty="0" smtClean="0"/>
          </a:p>
          <a:p>
            <a:pPr>
              <a:buNone/>
            </a:pPr>
            <a:r>
              <a:rPr lang="en-US" dirty="0" smtClean="0"/>
              <a:t>    whenever </a:t>
            </a:r>
            <a:r>
              <a:rPr lang="en-US" i="1" dirty="0" err="1" smtClean="0"/>
              <a:t>i</a:t>
            </a:r>
            <a:r>
              <a:rPr lang="en-US" i="1" baseline="-25000" dirty="0" err="1" smtClean="0"/>
              <a:t>j</a:t>
            </a:r>
            <a:r>
              <a:rPr lang="en-US" dirty="0" smtClean="0"/>
              <a:t>, </a:t>
            </a:r>
            <a:r>
              <a:rPr lang="en-US" i="1" dirty="0" smtClean="0"/>
              <a:t>j</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a:t>
            </a:r>
            <a:r>
              <a:rPr lang="en-US" i="1" dirty="0" smtClean="0"/>
              <a:t>m</a:t>
            </a:r>
            <a:r>
              <a:rPr lang="en-US" dirty="0" smtClean="0"/>
              <a:t>, are integers with </a:t>
            </a:r>
          </a:p>
          <a:p>
            <a:pPr>
              <a:buNone/>
            </a:pPr>
            <a:r>
              <a:rPr lang="en-US" dirty="0" smtClean="0"/>
              <a:t>             </a:t>
            </a:r>
            <a:r>
              <a:rPr lang="en-US" dirty="0" smtClean="0">
                <a:latin typeface="Cambria Math" pitchFamily="18" charset="0"/>
                <a:ea typeface="Cambria Math" pitchFamily="18" charset="0"/>
              </a:rPr>
              <a:t>1</a:t>
            </a:r>
            <a:r>
              <a:rPr lang="en-US" dirty="0" smtClean="0">
                <a:latin typeface="Cambria Math"/>
                <a:ea typeface="Cambria Math"/>
              </a:rPr>
              <a:t> ≤ </a:t>
            </a:r>
            <a:r>
              <a:rPr lang="en-US" i="1" dirty="0" smtClean="0"/>
              <a:t>i</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 &lt; </a:t>
            </a:r>
            <a:r>
              <a:rPr lang="en-US" i="1" dirty="0" smtClean="0"/>
              <a:t>i</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&lt;</a:t>
            </a:r>
            <a:r>
              <a:rPr lang="en-US" dirty="0" smtClean="0">
                <a:latin typeface="Cambria Math"/>
                <a:ea typeface="Cambria Math"/>
              </a:rPr>
              <a:t>∙∙∙</a:t>
            </a:r>
            <a:r>
              <a:rPr lang="en-US" dirty="0" smtClean="0">
                <a:latin typeface="Cambria Math" pitchFamily="18" charset="0"/>
                <a:ea typeface="Cambria Math" pitchFamily="18" charset="0"/>
              </a:rPr>
              <a:t> &lt;</a:t>
            </a:r>
            <a:r>
              <a:rPr lang="en-US" i="1" dirty="0" smtClean="0"/>
              <a:t> </a:t>
            </a:r>
            <a:r>
              <a:rPr lang="en-US" i="1" dirty="0" err="1" smtClean="0"/>
              <a:t>i</a:t>
            </a:r>
            <a:r>
              <a:rPr lang="en-US" i="1" baseline="-25000" dirty="0" err="1" smtClean="0"/>
              <a:t>m</a:t>
            </a:r>
            <a:r>
              <a:rPr lang="en-US" i="1" dirty="0" smtClean="0"/>
              <a:t> </a:t>
            </a:r>
            <a:r>
              <a:rPr lang="en-US" dirty="0" smtClean="0">
                <a:latin typeface="Cambria Math"/>
                <a:ea typeface="Cambria Math"/>
              </a:rPr>
              <a:t>≤ </a:t>
            </a:r>
            <a:r>
              <a:rPr lang="en-US" i="1" dirty="0" smtClean="0"/>
              <a:t>n</a:t>
            </a:r>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and </a:t>
            </a:r>
            <a:r>
              <a:rPr lang="en-US" i="1" dirty="0" smtClean="0">
                <a:ea typeface="Cambria Math" pitchFamily="18" charset="0"/>
              </a:rPr>
              <a:t>m</a:t>
            </a:r>
            <a:r>
              <a:rPr lang="en-US" dirty="0" smtClean="0">
                <a:latin typeface="Cambria Math" pitchFamily="18" charset="0"/>
                <a:ea typeface="Cambria Math" pitchFamily="18" charset="0"/>
              </a:rPr>
              <a:t> </a:t>
            </a:r>
            <a:r>
              <a:rPr lang="en-US" dirty="0" smtClean="0">
                <a:latin typeface="Cambria Math"/>
                <a:ea typeface="Cambria Math"/>
              </a:rPr>
              <a:t>≥ 2.</a:t>
            </a:r>
            <a:endParaRPr lang="en-US" baseline="-25000"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524698" y="3761343"/>
            <a:ext cx="6872288" cy="321469"/>
          </a:xfrm>
          <a:prstGeom prst="rect">
            <a:avLst/>
          </a:prstGeom>
        </p:spPr>
      </p:pic>
    </p:spTree>
    <p:extLst>
      <p:ext uri="{BB962C8B-B14F-4D97-AF65-F5344CB8AC3E}">
        <p14:creationId xmlns:p14="http://schemas.microsoft.com/office/powerpoint/2010/main" val="2252029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Bernoulli Trials </a:t>
            </a:r>
            <a:endParaRPr lang="en-US" dirty="0"/>
          </a:p>
        </p:txBody>
      </p:sp>
      <p:sp>
        <p:nvSpPr>
          <p:cNvPr id="5" name="TextBox 4"/>
          <p:cNvSpPr txBox="1"/>
          <p:nvPr/>
        </p:nvSpPr>
        <p:spPr>
          <a:xfrm>
            <a:off x="6858000" y="381001"/>
            <a:ext cx="1828800" cy="646331"/>
          </a:xfrm>
          <a:prstGeom prst="rect">
            <a:avLst/>
          </a:prstGeom>
          <a:noFill/>
        </p:spPr>
        <p:txBody>
          <a:bodyPr wrap="square" rtlCol="0">
            <a:spAutoFit/>
          </a:bodyPr>
          <a:lstStyle/>
          <a:p>
            <a:r>
              <a:rPr lang="en-US" dirty="0"/>
              <a:t>James Bernoulli</a:t>
            </a:r>
          </a:p>
          <a:p>
            <a:r>
              <a:rPr lang="en-US" dirty="0"/>
              <a:t>(</a:t>
            </a:r>
            <a:r>
              <a:rPr lang="en-US" dirty="0">
                <a:latin typeface="Cambria Math" pitchFamily="18" charset="0"/>
                <a:ea typeface="Cambria Math" pitchFamily="18" charset="0"/>
              </a:rPr>
              <a:t>1854 </a:t>
            </a:r>
            <a:r>
              <a:rPr lang="en-US" dirty="0"/>
              <a:t>– </a:t>
            </a:r>
            <a:r>
              <a:rPr lang="en-US" dirty="0">
                <a:latin typeface="Cambria Math" pitchFamily="18" charset="0"/>
                <a:ea typeface="Cambria Math" pitchFamily="18" charset="0"/>
              </a:rPr>
              <a:t>1705</a:t>
            </a:r>
            <a:r>
              <a:rPr lang="en-US" dirty="0"/>
              <a:t>)</a:t>
            </a:r>
          </a:p>
        </p:txBody>
      </p:sp>
      <p:sp>
        <p:nvSpPr>
          <p:cNvPr id="6" name="Content Placeholder 5"/>
          <p:cNvSpPr>
            <a:spLocks noGrp="1"/>
          </p:cNvSpPr>
          <p:nvPr>
            <p:ph idx="1"/>
          </p:nvPr>
        </p:nvSpPr>
        <p:spPr/>
        <p:txBody>
          <a:bodyPr>
            <a:noAutofit/>
          </a:bodyPr>
          <a:lstStyle/>
          <a:p>
            <a:pPr>
              <a:buNone/>
            </a:pPr>
            <a:r>
              <a:rPr lang="en-US" sz="2400" b="1" dirty="0" smtClean="0"/>
              <a:t>Definition</a:t>
            </a:r>
            <a:r>
              <a:rPr lang="en-US" sz="2400" dirty="0" smtClean="0"/>
              <a:t>: Suppose an experiment can have only two possible outcomes, </a:t>
            </a:r>
            <a:r>
              <a:rPr lang="en-US" sz="2400" i="1" dirty="0" smtClean="0"/>
              <a:t>e</a:t>
            </a:r>
            <a:r>
              <a:rPr lang="en-US" sz="2400" dirty="0" smtClean="0"/>
              <a:t>.</a:t>
            </a:r>
            <a:r>
              <a:rPr lang="en-US" sz="2400" i="1" dirty="0" smtClean="0"/>
              <a:t>g</a:t>
            </a:r>
            <a:r>
              <a:rPr lang="en-US" sz="2400" dirty="0" smtClean="0"/>
              <a:t>., the flipping of a coin </a:t>
            </a:r>
            <a:r>
              <a:rPr lang="lv-LV" sz="2400" dirty="0" smtClean="0"/>
              <a:t>generates</a:t>
            </a:r>
            <a:r>
              <a:rPr lang="en-US" sz="2400" dirty="0" smtClean="0"/>
              <a:t> a </a:t>
            </a:r>
            <a:r>
              <a:rPr lang="lv-LV" sz="2400" dirty="0" smtClean="0"/>
              <a:t>random </a:t>
            </a:r>
            <a:r>
              <a:rPr lang="en-US" sz="2400" dirty="0" smtClean="0"/>
              <a:t>bit. </a:t>
            </a:r>
          </a:p>
          <a:p>
            <a:pPr lvl="1"/>
            <a:r>
              <a:rPr lang="en-US" dirty="0" smtClean="0"/>
              <a:t>Each performance of the experiment is called a </a:t>
            </a:r>
            <a:r>
              <a:rPr lang="en-US" i="1" dirty="0" smtClean="0"/>
              <a:t>Bernoulli trial</a:t>
            </a:r>
            <a:r>
              <a:rPr lang="en-US" dirty="0" smtClean="0"/>
              <a:t>. </a:t>
            </a:r>
          </a:p>
          <a:p>
            <a:pPr lvl="1"/>
            <a:r>
              <a:rPr lang="en-US" dirty="0" smtClean="0"/>
              <a:t>One outcome is called a </a:t>
            </a:r>
            <a:r>
              <a:rPr lang="en-US" i="1" dirty="0" smtClean="0"/>
              <a:t>success</a:t>
            </a:r>
            <a:r>
              <a:rPr lang="en-US" dirty="0" smtClean="0"/>
              <a:t> and the other a </a:t>
            </a:r>
            <a:r>
              <a:rPr lang="en-US" i="1" dirty="0" smtClean="0"/>
              <a:t>failure</a:t>
            </a:r>
            <a:r>
              <a:rPr lang="en-US" dirty="0" smtClean="0"/>
              <a:t>. </a:t>
            </a:r>
          </a:p>
          <a:p>
            <a:pPr lvl="1"/>
            <a:r>
              <a:rPr lang="en-US" dirty="0" smtClean="0"/>
              <a:t>If </a:t>
            </a:r>
            <a:r>
              <a:rPr lang="en-US" i="1" dirty="0" smtClean="0"/>
              <a:t>p</a:t>
            </a:r>
            <a:r>
              <a:rPr lang="en-US" dirty="0" smtClean="0"/>
              <a:t> is the probability of success and </a:t>
            </a:r>
            <a:r>
              <a:rPr lang="en-US" i="1" dirty="0" smtClean="0"/>
              <a:t>q </a:t>
            </a:r>
            <a:r>
              <a:rPr lang="en-US" dirty="0" smtClean="0"/>
              <a:t>the probability of failure, then </a:t>
            </a:r>
            <a:r>
              <a:rPr lang="en-US" i="1" dirty="0" smtClean="0"/>
              <a:t>p</a:t>
            </a:r>
            <a:r>
              <a:rPr lang="en-US" dirty="0" smtClean="0"/>
              <a:t> + </a:t>
            </a:r>
            <a:r>
              <a:rPr lang="en-US" i="1" dirty="0" smtClean="0"/>
              <a:t>q</a:t>
            </a:r>
            <a:r>
              <a:rPr lang="en-US" dirty="0" smtClean="0"/>
              <a:t> = </a:t>
            </a:r>
            <a:r>
              <a:rPr lang="en-US" dirty="0" smtClean="0">
                <a:latin typeface="Cambria Math" pitchFamily="18" charset="0"/>
                <a:ea typeface="Cambria Math" pitchFamily="18" charset="0"/>
              </a:rPr>
              <a:t>1</a:t>
            </a:r>
            <a:r>
              <a:rPr lang="en-US" dirty="0" smtClean="0"/>
              <a:t>. </a:t>
            </a:r>
          </a:p>
          <a:p>
            <a:r>
              <a:rPr lang="en-US" sz="2400" dirty="0" smtClean="0"/>
              <a:t>Many problems involve determining the probability of </a:t>
            </a:r>
            <a:r>
              <a:rPr lang="en-US" sz="2400" i="1" dirty="0" smtClean="0"/>
              <a:t>k</a:t>
            </a:r>
            <a:r>
              <a:rPr lang="en-US" sz="2400" dirty="0" smtClean="0"/>
              <a:t> successes when an experiment consists of </a:t>
            </a:r>
            <a:r>
              <a:rPr lang="en-US" sz="2400" i="1" dirty="0" smtClean="0"/>
              <a:t>n</a:t>
            </a:r>
            <a:r>
              <a:rPr lang="lv-LV" sz="2400" dirty="0"/>
              <a:t> </a:t>
            </a:r>
            <a:r>
              <a:rPr lang="en-US" sz="2400" dirty="0" smtClean="0"/>
              <a:t>independent Bernoulli trials.</a:t>
            </a:r>
          </a:p>
        </p:txBody>
      </p:sp>
      <p:pic>
        <p:nvPicPr>
          <p:cNvPr id="7" name="Content Placeholder 3" descr="0602.jpg"/>
          <p:cNvPicPr>
            <a:picLocks noChangeAspect="1"/>
          </p:cNvPicPr>
          <p:nvPr/>
        </p:nvPicPr>
        <p:blipFill>
          <a:blip r:embed="rId2" cstate="print"/>
          <a:stretch>
            <a:fillRect/>
          </a:stretch>
        </p:blipFill>
        <p:spPr>
          <a:xfrm>
            <a:off x="8839200" y="228600"/>
            <a:ext cx="897636" cy="1034796"/>
          </a:xfrm>
          <a:prstGeom prst="rect">
            <a:avLst/>
          </a:prstGeom>
        </p:spPr>
      </p:pic>
    </p:spTree>
    <p:extLst>
      <p:ext uri="{BB962C8B-B14F-4D97-AF65-F5344CB8AC3E}">
        <p14:creationId xmlns:p14="http://schemas.microsoft.com/office/powerpoint/2010/main" val="29368142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Bernoulli Trials </a:t>
            </a:r>
            <a:endParaRPr lang="en-US" dirty="0"/>
          </a:p>
        </p:txBody>
      </p:sp>
      <p:sp>
        <p:nvSpPr>
          <p:cNvPr id="6" name="Content Placeholder 5"/>
          <p:cNvSpPr>
            <a:spLocks noGrp="1"/>
          </p:cNvSpPr>
          <p:nvPr>
            <p:ph idx="1"/>
          </p:nvPr>
        </p:nvSpPr>
        <p:spPr/>
        <p:txBody>
          <a:bodyPr>
            <a:normAutofit/>
          </a:bodyPr>
          <a:lstStyle/>
          <a:p>
            <a:pPr>
              <a:buNone/>
            </a:pPr>
            <a:r>
              <a:rPr lang="en-US" b="1" dirty="0" smtClean="0"/>
              <a:t>Example</a:t>
            </a:r>
            <a:r>
              <a:rPr lang="en-US" dirty="0" smtClean="0"/>
              <a:t>: A coin is biased so that the probability of heads is </a:t>
            </a:r>
            <a:r>
              <a:rPr lang="en-US" dirty="0" smtClean="0">
                <a:latin typeface="Cambria Math" pitchFamily="18" charset="0"/>
                <a:ea typeface="Cambria Math" pitchFamily="18" charset="0"/>
              </a:rPr>
              <a:t>2</a:t>
            </a:r>
            <a:r>
              <a:rPr lang="en-US" dirty="0" smtClean="0"/>
              <a:t>/</a:t>
            </a:r>
            <a:r>
              <a:rPr lang="en-US" dirty="0" smtClean="0">
                <a:latin typeface="Cambria Math" pitchFamily="18" charset="0"/>
                <a:ea typeface="Cambria Math" pitchFamily="18" charset="0"/>
              </a:rPr>
              <a:t>3</a:t>
            </a:r>
            <a:r>
              <a:rPr lang="en-US" dirty="0" smtClean="0"/>
              <a:t>. What is the probability that exactly four heads occur when the coin is flipped seven times?</a:t>
            </a:r>
          </a:p>
          <a:p>
            <a:pPr>
              <a:buNone/>
            </a:pPr>
            <a:r>
              <a:rPr lang="en-US" b="1" dirty="0" smtClean="0"/>
              <a:t>Solution</a:t>
            </a:r>
            <a:r>
              <a:rPr lang="en-US" dirty="0" smtClean="0"/>
              <a:t>:  There are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latin typeface="Cambria Math" pitchFamily="18" charset="0"/>
                <a:ea typeface="Cambria Math" pitchFamily="18" charset="0"/>
              </a:rPr>
              <a:t> </a:t>
            </a:r>
            <a:r>
              <a:rPr lang="en-US" dirty="0" smtClean="0"/>
              <a:t> = </a:t>
            </a:r>
            <a:r>
              <a:rPr lang="en-US" dirty="0" smtClean="0">
                <a:latin typeface="Cambria Math" pitchFamily="18" charset="0"/>
                <a:ea typeface="Cambria Math" pitchFamily="18" charset="0"/>
              </a:rPr>
              <a:t>128</a:t>
            </a:r>
            <a:r>
              <a:rPr lang="en-US" dirty="0" smtClean="0"/>
              <a:t> possible outcomes. The number of ways four of the seven flips can be heads is </a:t>
            </a:r>
            <a:r>
              <a:rPr lang="en-US" i="1" dirty="0" smtClean="0"/>
              <a:t>C</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4</a:t>
            </a:r>
            <a:r>
              <a:rPr lang="en-US" dirty="0" smtClean="0"/>
              <a:t>). The probability of each of the outcomes is (</a:t>
            </a:r>
            <a:r>
              <a:rPr lang="en-US" dirty="0" smtClean="0">
                <a:latin typeface="Cambria" pitchFamily="18" charset="0"/>
              </a:rPr>
              <a:t>2</a:t>
            </a:r>
            <a:r>
              <a:rPr lang="en-US" dirty="0" smtClean="0"/>
              <a:t>/</a:t>
            </a:r>
            <a:r>
              <a:rPr lang="en-US" dirty="0" smtClean="0">
                <a:latin typeface="Cambria Math" pitchFamily="18" charset="0"/>
                <a:ea typeface="Cambria Math" pitchFamily="18" charset="0"/>
              </a:rPr>
              <a:t>3</a:t>
            </a:r>
            <a:r>
              <a:rPr lang="en-US" dirty="0" smtClean="0"/>
              <a:t>)</a:t>
            </a:r>
            <a:r>
              <a:rPr lang="en-US" baseline="30000"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a:t>
            </a:r>
            <a:r>
              <a:rPr lang="en-US" dirty="0" smtClean="0"/>
              <a:t>)</a:t>
            </a:r>
            <a:r>
              <a:rPr lang="en-US" baseline="30000" dirty="0" smtClean="0">
                <a:latin typeface="Cambria Math" pitchFamily="18" charset="0"/>
                <a:ea typeface="Cambria Math" pitchFamily="18" charset="0"/>
              </a:rPr>
              <a:t>3</a:t>
            </a:r>
            <a:r>
              <a:rPr lang="en-US" dirty="0" smtClean="0"/>
              <a:t>   since the seven flips are</a:t>
            </a:r>
            <a:r>
              <a:rPr lang="lv-LV" dirty="0" smtClean="0"/>
              <a:t> </a:t>
            </a:r>
            <a:r>
              <a:rPr lang="en-US" dirty="0" smtClean="0"/>
              <a:t>independent. Hence, the probability that exactly four heads occur is   </a:t>
            </a:r>
          </a:p>
          <a:p>
            <a:pPr>
              <a:buNone/>
            </a:pPr>
            <a:r>
              <a:rPr lang="en-US" dirty="0" smtClean="0"/>
              <a:t>              </a:t>
            </a:r>
            <a:r>
              <a:rPr lang="en-US" i="1" dirty="0" smtClean="0"/>
              <a:t>C</a:t>
            </a:r>
            <a:r>
              <a:rPr lang="en-US" dirty="0" smtClean="0"/>
              <a:t>(</a:t>
            </a:r>
            <a:r>
              <a:rPr lang="en-US" dirty="0" smtClean="0">
                <a:latin typeface="Cambria Math" pitchFamily="18" charset="0"/>
                <a:ea typeface="Cambria Math" pitchFamily="18" charset="0"/>
              </a:rPr>
              <a:t>7</a:t>
            </a:r>
            <a:r>
              <a:rPr lang="en-US" dirty="0" smtClean="0"/>
              <a:t>,</a:t>
            </a:r>
            <a:r>
              <a:rPr lang="en-US" dirty="0" smtClean="0">
                <a:latin typeface="Cambria Math" pitchFamily="18" charset="0"/>
                <a:ea typeface="Cambria Math" pitchFamily="18" charset="0"/>
              </a:rPr>
              <a:t>4</a:t>
            </a:r>
            <a:r>
              <a:rPr lang="en-US" dirty="0" smtClean="0"/>
              <a:t>) (</a:t>
            </a:r>
            <a:r>
              <a:rPr lang="en-US" dirty="0" smtClean="0">
                <a:latin typeface="Cambria" pitchFamily="18" charset="0"/>
              </a:rPr>
              <a:t>2</a:t>
            </a:r>
            <a:r>
              <a:rPr lang="en-US" dirty="0" smtClean="0"/>
              <a:t>/</a:t>
            </a:r>
            <a:r>
              <a:rPr lang="en-US" dirty="0" smtClean="0">
                <a:latin typeface="Cambria Math" pitchFamily="18" charset="0"/>
                <a:ea typeface="Cambria Math" pitchFamily="18" charset="0"/>
              </a:rPr>
              <a:t>3</a:t>
            </a:r>
            <a:r>
              <a:rPr lang="en-US" dirty="0" smtClean="0"/>
              <a:t>)</a:t>
            </a:r>
            <a:r>
              <a:rPr lang="en-US" baseline="30000"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a:t>
            </a:r>
            <a:r>
              <a:rPr lang="en-US" dirty="0" smtClean="0"/>
              <a:t>)</a:t>
            </a:r>
            <a:r>
              <a:rPr lang="en-US" baseline="30000"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35</a:t>
            </a:r>
            <a:r>
              <a:rPr lang="en-US" dirty="0" smtClean="0">
                <a:latin typeface="Cambria Math"/>
                <a:ea typeface="Cambria Math"/>
              </a:rPr>
              <a:t>∙</a:t>
            </a:r>
            <a:r>
              <a:rPr lang="en-US" dirty="0" smtClean="0">
                <a:latin typeface="Cambria Math" pitchFamily="18" charset="0"/>
                <a:ea typeface="Cambria Math" pitchFamily="18" charset="0"/>
              </a:rPr>
              <a:t> 16)/</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560/</a:t>
            </a:r>
            <a:r>
              <a:rPr lang="en-US" dirty="0" smtClean="0"/>
              <a:t> </a:t>
            </a:r>
            <a:r>
              <a:rPr lang="en-US" dirty="0" smtClean="0">
                <a:latin typeface="Cambria Math" pitchFamily="18" charset="0"/>
                <a:ea typeface="Cambria Math" pitchFamily="18" charset="0"/>
              </a:rPr>
              <a:t>2187.</a:t>
            </a:r>
            <a:endParaRPr lang="en-US" dirty="0" smtClean="0"/>
          </a:p>
        </p:txBody>
      </p:sp>
    </p:spTree>
    <p:extLst>
      <p:ext uri="{BB962C8B-B14F-4D97-AF65-F5344CB8AC3E}">
        <p14:creationId xmlns:p14="http://schemas.microsoft.com/office/powerpoint/2010/main" val="3638366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smtClean="0"/>
              <a:t>k</a:t>
            </a:r>
            <a:r>
              <a:rPr lang="en-US" dirty="0" smtClean="0"/>
              <a:t> Successes in </a:t>
            </a:r>
            <a:r>
              <a:rPr lang="en-US" i="1" dirty="0" smtClean="0"/>
              <a:t>n</a:t>
            </a:r>
            <a:r>
              <a:rPr lang="en-US" dirty="0" smtClean="0"/>
              <a:t> Independent Bernoulli Trials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Theorem </a:t>
            </a:r>
            <a:r>
              <a:rPr lang="en-US" b="1" dirty="0" smtClean="0">
                <a:latin typeface="Cambria Math" pitchFamily="18" charset="0"/>
                <a:ea typeface="Cambria Math" pitchFamily="18" charset="0"/>
              </a:rPr>
              <a:t>2</a:t>
            </a:r>
            <a:r>
              <a:rPr lang="en-US" dirty="0" smtClean="0"/>
              <a:t>: The probability of exactly </a:t>
            </a:r>
            <a:r>
              <a:rPr lang="en-US" i="1" dirty="0" smtClean="0"/>
              <a:t>k</a:t>
            </a:r>
            <a:r>
              <a:rPr lang="en-US" dirty="0" smtClean="0"/>
              <a:t> successes in </a:t>
            </a:r>
            <a:r>
              <a:rPr lang="en-US" i="1" dirty="0" smtClean="0"/>
              <a:t>n</a:t>
            </a:r>
            <a:r>
              <a:rPr lang="en-US" dirty="0" smtClean="0"/>
              <a:t> independent Bernoulli trials, with probability of success </a:t>
            </a:r>
            <a:r>
              <a:rPr lang="en-US" i="1" dirty="0" smtClean="0"/>
              <a:t>p</a:t>
            </a:r>
            <a:r>
              <a:rPr lang="en-US" dirty="0" smtClean="0"/>
              <a:t> and probability of failure </a:t>
            </a:r>
            <a:r>
              <a:rPr lang="en-US" i="1" dirty="0" smtClean="0"/>
              <a:t>q</a:t>
            </a:r>
            <a:r>
              <a:rPr lang="en-US" dirty="0" smtClean="0"/>
              <a:t> = </a:t>
            </a:r>
            <a:r>
              <a:rPr lang="en-US" dirty="0" smtClean="0">
                <a:latin typeface="Cambria Math" pitchFamily="18" charset="0"/>
                <a:ea typeface="Cambria Math" pitchFamily="18" charset="0"/>
              </a:rPr>
              <a:t>1</a:t>
            </a:r>
            <a:r>
              <a:rPr lang="en-US" dirty="0" smtClean="0"/>
              <a:t> </a:t>
            </a:r>
            <a:r>
              <a:rPr lang="en-US" dirty="0" smtClean="0">
                <a:latin typeface="Cambria Math"/>
                <a:ea typeface="Cambria Math"/>
              </a:rPr>
              <a:t>− </a:t>
            </a:r>
            <a:r>
              <a:rPr lang="en-US" i="1" dirty="0" smtClean="0"/>
              <a:t>p</a:t>
            </a:r>
            <a:r>
              <a:rPr lang="en-US" dirty="0" smtClean="0"/>
              <a:t>, is</a:t>
            </a:r>
          </a:p>
          <a:p>
            <a:pPr>
              <a:buNone/>
            </a:pPr>
            <a:r>
              <a:rPr lang="en-US" dirty="0" smtClean="0"/>
              <a:t>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a:t>
            </a:r>
            <a:endParaRPr lang="en-US" i="1" dirty="0" smtClean="0"/>
          </a:p>
          <a:p>
            <a:pPr>
              <a:buNone/>
            </a:pPr>
            <a:r>
              <a:rPr lang="en-US" b="1" i="1" dirty="0" smtClean="0"/>
              <a:t>Proof</a:t>
            </a:r>
            <a:r>
              <a:rPr lang="en-US" dirty="0" smtClean="0"/>
              <a:t>: The outcome of </a:t>
            </a:r>
            <a:r>
              <a:rPr lang="en-US" i="1" dirty="0" smtClean="0"/>
              <a:t>n</a:t>
            </a:r>
            <a:r>
              <a:rPr lang="en-US" dirty="0" smtClean="0"/>
              <a:t> Bernoulli trials is an </a:t>
            </a:r>
            <a:r>
              <a:rPr lang="en-US" i="1" dirty="0" smtClean="0"/>
              <a:t>n</a:t>
            </a:r>
            <a:r>
              <a:rPr lang="en-US" dirty="0" smtClean="0"/>
              <a:t>-tuple (</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r>
              <a:rPr lang="en-US" i="1" dirty="0" err="1" smtClean="0"/>
              <a:t>t</a:t>
            </a:r>
            <a:r>
              <a:rPr lang="en-US" i="1" baseline="-25000" dirty="0" err="1" smtClean="0"/>
              <a:t>n</a:t>
            </a:r>
            <a:r>
              <a:rPr lang="en-US" dirty="0" smtClean="0"/>
              <a:t>), where each is</a:t>
            </a:r>
            <a:r>
              <a:rPr lang="en-US" i="1" dirty="0" smtClean="0"/>
              <a:t> </a:t>
            </a:r>
            <a:r>
              <a:rPr lang="en-US" i="1" dirty="0" err="1" smtClean="0"/>
              <a:t>t</a:t>
            </a:r>
            <a:r>
              <a:rPr lang="en-US" i="1" baseline="-25000" dirty="0" err="1" smtClean="0"/>
              <a:t>i</a:t>
            </a:r>
            <a:r>
              <a:rPr lang="en-US" dirty="0" smtClean="0"/>
              <a:t> either </a:t>
            </a:r>
            <a:r>
              <a:rPr lang="en-US" i="1" dirty="0" smtClean="0"/>
              <a:t>S</a:t>
            </a:r>
            <a:r>
              <a:rPr lang="en-US" dirty="0" smtClean="0"/>
              <a:t> (success) or </a:t>
            </a:r>
            <a:r>
              <a:rPr lang="en-US" i="1" dirty="0" smtClean="0"/>
              <a:t>F</a:t>
            </a:r>
            <a:r>
              <a:rPr lang="en-US" dirty="0" smtClean="0"/>
              <a:t> (failure). The probability of each outcome of </a:t>
            </a:r>
            <a:r>
              <a:rPr lang="en-US" i="1" dirty="0" smtClean="0"/>
              <a:t>n </a:t>
            </a:r>
            <a:r>
              <a:rPr lang="en-US" dirty="0" smtClean="0"/>
              <a:t>trials consisting of </a:t>
            </a:r>
            <a:r>
              <a:rPr lang="en-US" i="1" dirty="0" smtClean="0"/>
              <a:t>k</a:t>
            </a:r>
            <a:r>
              <a:rPr lang="en-US" dirty="0" smtClean="0"/>
              <a:t> successes and </a:t>
            </a:r>
            <a:r>
              <a:rPr lang="en-US" i="1" dirty="0" smtClean="0"/>
              <a:t>k</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a:t>
            </a:r>
            <a:r>
              <a:rPr lang="en-US" dirty="0" smtClean="0"/>
              <a:t> failures (in any order) is </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 </a:t>
            </a:r>
            <a:r>
              <a:rPr lang="en-US" dirty="0" smtClean="0">
                <a:ea typeface="Cambria Math"/>
              </a:rPr>
              <a:t>Because there are </a:t>
            </a:r>
            <a:r>
              <a:rPr lang="en-US" i="1" dirty="0" smtClean="0">
                <a:ea typeface="Cambria Math"/>
              </a:rPr>
              <a:t>C</a:t>
            </a:r>
            <a:r>
              <a:rPr lang="en-US" dirty="0" smtClean="0">
                <a:ea typeface="Cambria Math"/>
              </a:rPr>
              <a:t>(</a:t>
            </a:r>
            <a:r>
              <a:rPr lang="en-US" i="1" dirty="0" err="1" smtClean="0">
                <a:ea typeface="Cambria Math"/>
              </a:rPr>
              <a:t>n</a:t>
            </a:r>
            <a:r>
              <a:rPr lang="en-US" dirty="0" err="1" smtClean="0">
                <a:ea typeface="Cambria Math"/>
              </a:rPr>
              <a:t>,</a:t>
            </a:r>
            <a:r>
              <a:rPr lang="en-US" i="1" dirty="0" err="1" smtClean="0">
                <a:ea typeface="Cambria Math"/>
              </a:rPr>
              <a:t>k</a:t>
            </a:r>
            <a:r>
              <a:rPr lang="en-US" dirty="0" smtClean="0">
                <a:ea typeface="Cambria Math"/>
              </a:rPr>
              <a:t>) </a:t>
            </a:r>
            <a:r>
              <a:rPr lang="en-US" i="1" dirty="0" smtClean="0">
                <a:ea typeface="Cambria Math"/>
              </a:rPr>
              <a:t>n</a:t>
            </a:r>
            <a:r>
              <a:rPr lang="en-US" dirty="0" smtClean="0">
                <a:ea typeface="Cambria Math"/>
              </a:rPr>
              <a:t>-tuples of </a:t>
            </a:r>
            <a:r>
              <a:rPr lang="en-US" i="1" dirty="0" smtClean="0">
                <a:ea typeface="Cambria Math"/>
              </a:rPr>
              <a:t>S</a:t>
            </a:r>
            <a:r>
              <a:rPr lang="en-US" dirty="0" smtClean="0">
                <a:ea typeface="Cambria Math"/>
              </a:rPr>
              <a:t>s and </a:t>
            </a:r>
            <a:r>
              <a:rPr lang="en-US" i="1" dirty="0" smtClean="0">
                <a:ea typeface="Cambria Math"/>
              </a:rPr>
              <a:t>F</a:t>
            </a:r>
            <a:r>
              <a:rPr lang="en-US" dirty="0" smtClean="0">
                <a:ea typeface="Cambria Math"/>
              </a:rPr>
              <a:t>s that contain exactly </a:t>
            </a:r>
            <a:r>
              <a:rPr lang="en-US" i="1" dirty="0" smtClean="0">
                <a:ea typeface="Cambria Math"/>
              </a:rPr>
              <a:t>k S</a:t>
            </a:r>
            <a:r>
              <a:rPr lang="en-US" dirty="0" smtClean="0">
                <a:ea typeface="Cambria Math"/>
              </a:rPr>
              <a:t>s, the probability of </a:t>
            </a:r>
            <a:r>
              <a:rPr lang="en-US" i="1" dirty="0" smtClean="0">
                <a:ea typeface="Cambria Math"/>
              </a:rPr>
              <a:t>k</a:t>
            </a:r>
            <a:r>
              <a:rPr lang="en-US" dirty="0" smtClean="0">
                <a:ea typeface="Cambria Math"/>
              </a:rPr>
              <a:t> successes is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a:t>
            </a:r>
            <a:endParaRPr lang="en-US" dirty="0" smtClean="0"/>
          </a:p>
          <a:p>
            <a:r>
              <a:rPr lang="en-US" dirty="0" smtClean="0"/>
              <a:t>We denote by </a:t>
            </a:r>
            <a:r>
              <a:rPr lang="en-US" i="1" dirty="0" smtClean="0"/>
              <a:t>b</a:t>
            </a:r>
            <a:r>
              <a:rPr lang="en-US" dirty="0" smtClean="0"/>
              <a:t>(</a:t>
            </a:r>
            <a:r>
              <a:rPr lang="en-US" i="1" dirty="0" smtClean="0"/>
              <a:t>k</a:t>
            </a:r>
            <a:r>
              <a:rPr lang="en-US" dirty="0" smtClean="0"/>
              <a:t>:</a:t>
            </a:r>
            <a:r>
              <a:rPr lang="en-US" i="1" dirty="0" smtClean="0"/>
              <a:t>n</a:t>
            </a:r>
            <a:r>
              <a:rPr lang="en-US" dirty="0" smtClean="0"/>
              <a:t>,</a:t>
            </a:r>
            <a:r>
              <a:rPr lang="en-US" i="1" dirty="0" smtClean="0"/>
              <a:t>p</a:t>
            </a:r>
            <a:r>
              <a:rPr lang="en-US" dirty="0" smtClean="0"/>
              <a:t>) the probability of </a:t>
            </a:r>
            <a:r>
              <a:rPr lang="en-US" i="1" dirty="0" smtClean="0"/>
              <a:t>k</a:t>
            </a:r>
            <a:r>
              <a:rPr lang="en-US" dirty="0" smtClean="0"/>
              <a:t> successes in </a:t>
            </a:r>
            <a:r>
              <a:rPr lang="en-US" i="1" dirty="0" smtClean="0"/>
              <a:t>n</a:t>
            </a:r>
            <a:r>
              <a:rPr lang="en-US" dirty="0" smtClean="0"/>
              <a:t>  independent Bernoulli trials with </a:t>
            </a:r>
            <a:r>
              <a:rPr lang="en-US" i="1" dirty="0" smtClean="0"/>
              <a:t>p</a:t>
            </a:r>
            <a:r>
              <a:rPr lang="en-US" dirty="0" smtClean="0"/>
              <a:t> the probability of success. Viewed as a function of </a:t>
            </a:r>
            <a:r>
              <a:rPr lang="en-US" i="1" dirty="0" smtClean="0"/>
              <a:t>k</a:t>
            </a:r>
            <a:r>
              <a:rPr lang="en-US" dirty="0" smtClean="0"/>
              <a:t>, </a:t>
            </a:r>
            <a:r>
              <a:rPr lang="en-US" i="1" dirty="0" smtClean="0"/>
              <a:t>b</a:t>
            </a:r>
            <a:r>
              <a:rPr lang="en-US" dirty="0" smtClean="0"/>
              <a:t>(</a:t>
            </a:r>
            <a:r>
              <a:rPr lang="en-US" i="1" dirty="0" smtClean="0"/>
              <a:t>k</a:t>
            </a:r>
            <a:r>
              <a:rPr lang="en-US" dirty="0" smtClean="0"/>
              <a:t>:</a:t>
            </a:r>
            <a:r>
              <a:rPr lang="en-US" i="1" dirty="0" smtClean="0"/>
              <a:t>n</a:t>
            </a:r>
            <a:r>
              <a:rPr lang="en-US" dirty="0" smtClean="0"/>
              <a:t>,</a:t>
            </a:r>
            <a:r>
              <a:rPr lang="en-US" i="1" dirty="0" smtClean="0"/>
              <a:t>p</a:t>
            </a:r>
            <a:r>
              <a:rPr lang="en-US" dirty="0" smtClean="0"/>
              <a:t>) is the </a:t>
            </a:r>
            <a:r>
              <a:rPr lang="en-US" i="1" dirty="0" smtClean="0"/>
              <a:t>binomial distribution</a:t>
            </a:r>
            <a:r>
              <a:rPr lang="en-US" dirty="0" smtClean="0"/>
              <a:t>. By Theorem </a:t>
            </a:r>
            <a:r>
              <a:rPr lang="en-US" dirty="0" smtClean="0">
                <a:latin typeface="Cambria Math" pitchFamily="18" charset="0"/>
                <a:ea typeface="Cambria Math" pitchFamily="18" charset="0"/>
              </a:rPr>
              <a:t>2</a:t>
            </a:r>
            <a:r>
              <a:rPr lang="en-US" dirty="0" smtClean="0"/>
              <a:t>,</a:t>
            </a:r>
          </a:p>
          <a:p>
            <a:pPr>
              <a:buNone/>
            </a:pPr>
            <a:r>
              <a:rPr lang="en-US" dirty="0" smtClean="0"/>
              <a:t>                           </a:t>
            </a:r>
            <a:r>
              <a:rPr lang="en-US" i="1" dirty="0" smtClean="0"/>
              <a:t>b</a:t>
            </a:r>
            <a:r>
              <a:rPr lang="en-US" dirty="0" smtClean="0"/>
              <a:t>(</a:t>
            </a:r>
            <a:r>
              <a:rPr lang="en-US" i="1" dirty="0" smtClean="0"/>
              <a:t>k</a:t>
            </a:r>
            <a:r>
              <a:rPr lang="en-US" dirty="0" smtClean="0"/>
              <a:t>:</a:t>
            </a:r>
            <a:r>
              <a:rPr lang="en-US" i="1" dirty="0" smtClean="0"/>
              <a:t>n</a:t>
            </a:r>
            <a:r>
              <a:rPr lang="en-US" dirty="0" smtClean="0"/>
              <a:t>,</a:t>
            </a:r>
            <a:r>
              <a:rPr lang="en-US" i="1" dirty="0" smtClean="0"/>
              <a:t>p</a:t>
            </a:r>
            <a:r>
              <a:rPr lang="en-US" dirty="0" smtClean="0"/>
              <a:t>) = </a:t>
            </a:r>
            <a:r>
              <a:rPr lang="en-US" i="1" dirty="0" smtClean="0"/>
              <a:t>C</a:t>
            </a:r>
            <a:r>
              <a:rPr lang="en-US" dirty="0" smtClean="0"/>
              <a:t>(</a:t>
            </a:r>
            <a:r>
              <a:rPr lang="en-US" i="1" dirty="0" err="1" smtClean="0"/>
              <a:t>n</a:t>
            </a:r>
            <a:r>
              <a:rPr lang="en-US" dirty="0" err="1" smtClean="0"/>
              <a:t>,</a:t>
            </a:r>
            <a:r>
              <a:rPr lang="en-US" i="1" dirty="0" err="1" smtClean="0"/>
              <a:t>k</a:t>
            </a:r>
            <a:r>
              <a:rPr lang="en-US" dirty="0" smtClean="0"/>
              <a:t>)</a:t>
            </a:r>
            <a:r>
              <a:rPr lang="en-US" i="1" dirty="0" err="1" smtClean="0"/>
              <a:t>p</a:t>
            </a:r>
            <a:r>
              <a:rPr lang="en-US" i="1" baseline="30000" dirty="0" err="1" smtClean="0"/>
              <a:t>k</a:t>
            </a:r>
            <a:r>
              <a:rPr lang="en-US" i="1" dirty="0" err="1" smtClean="0"/>
              <a:t>q</a:t>
            </a:r>
            <a:r>
              <a:rPr lang="en-US" i="1" baseline="30000" dirty="0" err="1" smtClean="0"/>
              <a:t>n</a:t>
            </a:r>
            <a:r>
              <a:rPr lang="en-US" baseline="30000" dirty="0" smtClean="0">
                <a:latin typeface="Cambria Math"/>
                <a:ea typeface="Cambria Math"/>
              </a:rPr>
              <a:t>−</a:t>
            </a:r>
            <a:r>
              <a:rPr lang="en-US" i="1" baseline="30000" dirty="0" smtClean="0">
                <a:latin typeface="Cambria Math"/>
                <a:ea typeface="Cambria Math"/>
              </a:rPr>
              <a:t>k</a:t>
            </a:r>
            <a:r>
              <a:rPr lang="en-US" i="1" dirty="0" smtClean="0">
                <a:latin typeface="Cambria Math"/>
                <a:ea typeface="Cambria Math"/>
              </a:rPr>
              <a:t>.</a:t>
            </a:r>
            <a:endParaRPr lang="en-US" dirty="0"/>
          </a:p>
        </p:txBody>
      </p:sp>
      <p:sp>
        <p:nvSpPr>
          <p:cNvPr id="4" name="Isosceles Triangle 3"/>
          <p:cNvSpPr/>
          <p:nvPr/>
        </p:nvSpPr>
        <p:spPr>
          <a:xfrm rot="5400000" flipV="1">
            <a:off x="9829800" y="4114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778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Assigning Probabilities</a:t>
            </a:r>
          </a:p>
          <a:p>
            <a:r>
              <a:rPr lang="en-US" dirty="0" smtClean="0"/>
              <a:t>Probabilities of Complements and Unions of Events</a:t>
            </a:r>
          </a:p>
          <a:p>
            <a:r>
              <a:rPr lang="en-US" dirty="0" smtClean="0"/>
              <a:t>Conditional Probability </a:t>
            </a:r>
          </a:p>
          <a:p>
            <a:r>
              <a:rPr lang="en-US" dirty="0" smtClean="0"/>
              <a:t>Independence</a:t>
            </a:r>
          </a:p>
          <a:p>
            <a:r>
              <a:rPr lang="en-US" dirty="0" smtClean="0"/>
              <a:t>Bernoulli Trials and the Binomial Distribution</a:t>
            </a:r>
          </a:p>
          <a:p>
            <a:r>
              <a:rPr lang="en-US" dirty="0" smtClean="0"/>
              <a:t>Random Variables</a:t>
            </a:r>
          </a:p>
          <a:p>
            <a:r>
              <a:rPr lang="en-US" dirty="0" smtClean="0"/>
              <a:t>The Birthday Problem</a:t>
            </a:r>
          </a:p>
          <a:p>
            <a:r>
              <a:rPr lang="en-US" dirty="0" smtClean="0"/>
              <a:t>Monte Carlo Algorithms</a:t>
            </a:r>
          </a:p>
          <a:p>
            <a:r>
              <a:rPr lang="en-US" dirty="0" smtClean="0"/>
              <a:t>The Probabilistic Method (</a:t>
            </a:r>
            <a:r>
              <a:rPr lang="en-US" i="1" dirty="0" smtClean="0"/>
              <a:t>not currently included in the overheads</a:t>
            </a:r>
            <a:r>
              <a:rPr lang="en-US" dirty="0" smtClean="0"/>
              <a:t>)</a:t>
            </a:r>
          </a:p>
        </p:txBody>
      </p:sp>
    </p:spTree>
    <p:extLst>
      <p:ext uri="{BB962C8B-B14F-4D97-AF65-F5344CB8AC3E}">
        <p14:creationId xmlns:p14="http://schemas.microsoft.com/office/powerpoint/2010/main" val="1101198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Variables</a:t>
            </a:r>
            <a:endParaRPr lang="en-US" dirty="0"/>
          </a:p>
        </p:txBody>
      </p:sp>
      <p:sp>
        <p:nvSpPr>
          <p:cNvPr id="3" name="Content Placeholder 2"/>
          <p:cNvSpPr>
            <a:spLocks noGrp="1"/>
          </p:cNvSpPr>
          <p:nvPr>
            <p:ph idx="1"/>
          </p:nvPr>
        </p:nvSpPr>
        <p:spPr/>
        <p:txBody>
          <a:bodyPr>
            <a:normAutofit/>
          </a:bodyPr>
          <a:lstStyle/>
          <a:p>
            <a:pPr>
              <a:buNone/>
            </a:pPr>
            <a:r>
              <a:rPr lang="en-US" b="1" dirty="0" smtClean="0"/>
              <a:t>Definition</a:t>
            </a:r>
            <a:r>
              <a:rPr lang="en-US" dirty="0" smtClean="0"/>
              <a:t>: A </a:t>
            </a:r>
            <a:r>
              <a:rPr lang="en-US" i="1" dirty="0" smtClean="0"/>
              <a:t>random variable</a:t>
            </a:r>
            <a:r>
              <a:rPr lang="en-US" dirty="0" smtClean="0"/>
              <a:t> is a function from the sample space of an experiment to the set of real numbers. That is, a random variable assigns a real number to each possible outcome.</a:t>
            </a:r>
          </a:p>
          <a:p>
            <a:r>
              <a:rPr lang="en-US" dirty="0" smtClean="0"/>
              <a:t>A random variable is a function. It is not a variable, and it is not random!</a:t>
            </a:r>
          </a:p>
          <a:p>
            <a:r>
              <a:rPr lang="en-US" dirty="0" smtClean="0"/>
              <a:t>In the late </a:t>
            </a:r>
            <a:r>
              <a:rPr lang="en-US" dirty="0" smtClean="0">
                <a:latin typeface="Cambria Math" pitchFamily="18" charset="0"/>
                <a:ea typeface="Cambria Math" pitchFamily="18" charset="0"/>
              </a:rPr>
              <a:t>1940</a:t>
            </a:r>
            <a:r>
              <a:rPr lang="en-US" dirty="0" smtClean="0"/>
              <a:t>s W. Feller and J.L. </a:t>
            </a:r>
            <a:r>
              <a:rPr lang="en-US" dirty="0" err="1" smtClean="0"/>
              <a:t>Doob</a:t>
            </a:r>
            <a:r>
              <a:rPr lang="en-US" dirty="0" smtClean="0"/>
              <a:t> flipped a coin to see whether both would use “random variable” or the more fitting “chance variable.” Unfortunately, Feller won and the term “random variable” has been used ever since.</a:t>
            </a:r>
            <a:endParaRPr lang="en-US" dirty="0"/>
          </a:p>
        </p:txBody>
      </p:sp>
    </p:spTree>
    <p:extLst>
      <p:ext uri="{BB962C8B-B14F-4D97-AF65-F5344CB8AC3E}">
        <p14:creationId xmlns:p14="http://schemas.microsoft.com/office/powerpoint/2010/main" val="1717298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Variables</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Definition</a:t>
            </a:r>
            <a:r>
              <a:rPr lang="en-US" dirty="0" smtClean="0"/>
              <a:t>: The </a:t>
            </a:r>
            <a:r>
              <a:rPr lang="en-US" i="1" dirty="0" smtClean="0"/>
              <a:t>distribution</a:t>
            </a:r>
            <a:r>
              <a:rPr lang="en-US" dirty="0" smtClean="0"/>
              <a:t> of a random variable </a:t>
            </a:r>
            <a:r>
              <a:rPr lang="en-US" i="1" dirty="0" smtClean="0"/>
              <a:t>X</a:t>
            </a:r>
            <a:r>
              <a:rPr lang="en-US" dirty="0" smtClean="0"/>
              <a:t> on a sample space </a:t>
            </a:r>
            <a:r>
              <a:rPr lang="en-US" i="1" dirty="0" smtClean="0"/>
              <a:t>S</a:t>
            </a:r>
            <a:r>
              <a:rPr lang="en-US" dirty="0" smtClean="0"/>
              <a:t> is the set of pairs (</a:t>
            </a:r>
            <a:r>
              <a:rPr lang="en-US" i="1" dirty="0" smtClean="0"/>
              <a:t>r</a:t>
            </a:r>
            <a:r>
              <a:rPr lang="en-US" dirty="0" smtClean="0"/>
              <a:t>, </a:t>
            </a:r>
            <a:r>
              <a:rPr lang="en-US" i="1" dirty="0" smtClean="0"/>
              <a:t>p</a:t>
            </a:r>
            <a:r>
              <a:rPr lang="en-US" dirty="0" smtClean="0"/>
              <a:t>(</a:t>
            </a:r>
            <a:r>
              <a:rPr lang="en-US" i="1" dirty="0" smtClean="0"/>
              <a:t>X</a:t>
            </a:r>
            <a:r>
              <a:rPr lang="en-US" dirty="0" smtClean="0"/>
              <a:t> = </a:t>
            </a:r>
            <a:r>
              <a:rPr lang="en-US" i="1" dirty="0" smtClean="0"/>
              <a:t>r</a:t>
            </a:r>
            <a:r>
              <a:rPr lang="en-US" dirty="0" smtClean="0"/>
              <a:t>)) for all </a:t>
            </a:r>
            <a:r>
              <a:rPr lang="en-US" i="1" dirty="0" smtClean="0"/>
              <a:t>r</a:t>
            </a:r>
            <a:r>
              <a:rPr lang="en-US" dirty="0" smtClean="0"/>
              <a:t> </a:t>
            </a:r>
            <a:r>
              <a:rPr lang="en-US" dirty="0" smtClean="0">
                <a:latin typeface="Cambria Math"/>
                <a:ea typeface="Cambria Math"/>
              </a:rPr>
              <a:t>∊</a:t>
            </a:r>
            <a:r>
              <a:rPr lang="en-US" dirty="0" smtClean="0"/>
              <a:t> </a:t>
            </a:r>
            <a:r>
              <a:rPr lang="en-US" i="1" dirty="0" smtClean="0"/>
              <a:t>X</a:t>
            </a:r>
            <a:r>
              <a:rPr lang="en-US" dirty="0" smtClean="0"/>
              <a:t>(</a:t>
            </a:r>
            <a:r>
              <a:rPr lang="en-US" i="1" dirty="0" smtClean="0"/>
              <a:t>S</a:t>
            </a:r>
            <a:r>
              <a:rPr lang="en-US" dirty="0" smtClean="0"/>
              <a:t>), where </a:t>
            </a:r>
            <a:r>
              <a:rPr lang="en-US" i="1" dirty="0" smtClean="0"/>
              <a:t>p</a:t>
            </a:r>
            <a:r>
              <a:rPr lang="en-US" dirty="0" smtClean="0"/>
              <a:t>(</a:t>
            </a:r>
            <a:r>
              <a:rPr lang="en-US" i="1" dirty="0" smtClean="0"/>
              <a:t>X</a:t>
            </a:r>
            <a:r>
              <a:rPr lang="en-US" dirty="0" smtClean="0"/>
              <a:t> = </a:t>
            </a:r>
            <a:r>
              <a:rPr lang="en-US" i="1" dirty="0" smtClean="0"/>
              <a:t>r</a:t>
            </a:r>
            <a:r>
              <a:rPr lang="en-US" dirty="0" smtClean="0"/>
              <a:t>) is the probability that </a:t>
            </a:r>
            <a:r>
              <a:rPr lang="en-US" i="1" dirty="0" smtClean="0"/>
              <a:t>X</a:t>
            </a:r>
            <a:r>
              <a:rPr lang="en-US" dirty="0" smtClean="0"/>
              <a:t> takes the value </a:t>
            </a:r>
            <a:r>
              <a:rPr lang="en-US" i="1" dirty="0" smtClean="0"/>
              <a:t>r</a:t>
            </a:r>
            <a:r>
              <a:rPr lang="en-US" dirty="0" smtClean="0"/>
              <a:t>. </a:t>
            </a:r>
          </a:p>
          <a:p>
            <a:pPr>
              <a:buNone/>
            </a:pPr>
            <a:r>
              <a:rPr lang="en-US" b="1" dirty="0" smtClean="0"/>
              <a:t>Example</a:t>
            </a:r>
            <a:r>
              <a:rPr lang="en-US" dirty="0" smtClean="0"/>
              <a:t>: Suppose that a coin is flipped three times. Let </a:t>
            </a:r>
            <a:r>
              <a:rPr lang="en-US" i="1" dirty="0" smtClean="0"/>
              <a:t>X</a:t>
            </a:r>
            <a:r>
              <a:rPr lang="en-US" dirty="0" smtClean="0"/>
              <a:t>(</a:t>
            </a:r>
            <a:r>
              <a:rPr lang="en-US" i="1" dirty="0" smtClean="0"/>
              <a:t>t</a:t>
            </a:r>
            <a:r>
              <a:rPr lang="en-US" dirty="0" smtClean="0"/>
              <a:t>) be the random variable that equals the number of heads that appear when </a:t>
            </a:r>
            <a:r>
              <a:rPr lang="en-US" i="1" dirty="0" smtClean="0"/>
              <a:t>t</a:t>
            </a:r>
            <a:r>
              <a:rPr lang="en-US" dirty="0" smtClean="0"/>
              <a:t> is the outcome. Then </a:t>
            </a:r>
            <a:r>
              <a:rPr lang="en-US" i="1" dirty="0" smtClean="0"/>
              <a:t>X</a:t>
            </a:r>
            <a:r>
              <a:rPr lang="en-US" dirty="0" smtClean="0"/>
              <a:t>(</a:t>
            </a:r>
            <a:r>
              <a:rPr lang="en-US" i="1" dirty="0" smtClean="0"/>
              <a:t>t</a:t>
            </a:r>
            <a:r>
              <a:rPr lang="en-US" dirty="0" smtClean="0"/>
              <a:t>) takes on the following values:</a:t>
            </a:r>
          </a:p>
          <a:p>
            <a:pPr lvl="1">
              <a:buNone/>
            </a:pP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HHH</a:t>
            </a:r>
            <a:r>
              <a:rPr lang="en-US" dirty="0" smtClean="0">
                <a:ea typeface="Cambria Math" pitchFamily="18" charset="0"/>
              </a:rPr>
              <a:t>) = </a:t>
            </a:r>
            <a:r>
              <a:rPr lang="en-US" dirty="0" smtClean="0">
                <a:latin typeface="Cambria Math" pitchFamily="18" charset="0"/>
                <a:ea typeface="Cambria Math" pitchFamily="18" charset="0"/>
              </a:rPr>
              <a:t>3,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TTT</a:t>
            </a:r>
            <a:r>
              <a:rPr lang="en-US" dirty="0" smtClean="0">
                <a:ea typeface="Cambria Math" pitchFamily="18" charset="0"/>
              </a:rPr>
              <a:t>) =</a:t>
            </a:r>
            <a:r>
              <a:rPr lang="en-US" dirty="0" smtClean="0">
                <a:latin typeface="Cambria Math" pitchFamily="18" charset="0"/>
                <a:ea typeface="Cambria Math" pitchFamily="18" charset="0"/>
              </a:rPr>
              <a:t> 0,</a:t>
            </a:r>
          </a:p>
          <a:p>
            <a:pPr lvl="1">
              <a:buNone/>
            </a:pP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HHT</a:t>
            </a:r>
            <a:r>
              <a:rPr lang="en-US" dirty="0" smtClean="0">
                <a:ea typeface="Cambria Math" pitchFamily="18" charset="0"/>
              </a:rPr>
              <a:t>) =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HTH</a:t>
            </a:r>
            <a:r>
              <a:rPr lang="en-US" dirty="0" smtClean="0">
                <a:ea typeface="Cambria Math" pitchFamily="18" charset="0"/>
              </a:rPr>
              <a:t>) =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THH</a:t>
            </a:r>
            <a:r>
              <a:rPr lang="en-US" dirty="0" smtClean="0">
                <a:ea typeface="Cambria Math" pitchFamily="18" charset="0"/>
              </a:rPr>
              <a:t>) = </a:t>
            </a:r>
            <a:r>
              <a:rPr lang="en-US" dirty="0" smtClean="0">
                <a:latin typeface="Cambria Math" pitchFamily="18" charset="0"/>
                <a:ea typeface="Cambria Math" pitchFamily="18" charset="0"/>
              </a:rPr>
              <a:t>2,</a:t>
            </a:r>
          </a:p>
          <a:p>
            <a:pPr lvl="1">
              <a:buNone/>
            </a:pP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TTH</a:t>
            </a:r>
            <a:r>
              <a:rPr lang="en-US" dirty="0" smtClean="0">
                <a:ea typeface="Cambria Math" pitchFamily="18" charset="0"/>
              </a:rPr>
              <a:t>) =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THT</a:t>
            </a:r>
            <a:r>
              <a:rPr lang="en-US" dirty="0" smtClean="0">
                <a:ea typeface="Cambria Math" pitchFamily="18" charset="0"/>
              </a:rPr>
              <a:t>) = </a:t>
            </a:r>
            <a:r>
              <a:rPr lang="en-US" i="1" dirty="0" smtClean="0">
                <a:ea typeface="Cambria Math" pitchFamily="18" charset="0"/>
              </a:rPr>
              <a:t>X</a:t>
            </a:r>
            <a:r>
              <a:rPr lang="en-US" dirty="0" smtClean="0">
                <a:ea typeface="Cambria Math" pitchFamily="18" charset="0"/>
              </a:rPr>
              <a:t>(</a:t>
            </a:r>
            <a:r>
              <a:rPr lang="en-US" i="1" dirty="0" smtClean="0">
                <a:ea typeface="Cambria Math" pitchFamily="18" charset="0"/>
              </a:rPr>
              <a:t>HTT</a:t>
            </a:r>
            <a:r>
              <a:rPr lang="en-US" dirty="0" smtClean="0">
                <a:ea typeface="Cambria Math" pitchFamily="18" charset="0"/>
              </a:rPr>
              <a:t>) = </a:t>
            </a:r>
            <a:r>
              <a:rPr lang="en-US" dirty="0" smtClean="0">
                <a:latin typeface="Cambria Math" pitchFamily="18" charset="0"/>
                <a:ea typeface="Cambria Math" pitchFamily="18" charset="0"/>
              </a:rPr>
              <a:t>1.</a:t>
            </a:r>
            <a:endParaRPr lang="en-US" dirty="0" smtClean="0"/>
          </a:p>
          <a:p>
            <a:pPr>
              <a:buNone/>
            </a:pPr>
            <a:r>
              <a:rPr lang="en-US" dirty="0" smtClean="0"/>
              <a:t>Each of the eight possible outcomes has probability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8. So, the distribution of </a:t>
            </a:r>
            <a:r>
              <a:rPr lang="en-US" i="1" dirty="0" smtClean="0"/>
              <a:t>X</a:t>
            </a:r>
            <a:r>
              <a:rPr lang="en-US" dirty="0" smtClean="0"/>
              <a:t>(</a:t>
            </a:r>
            <a:r>
              <a:rPr lang="en-US" i="1" dirty="0" smtClean="0"/>
              <a:t>t</a:t>
            </a:r>
            <a:r>
              <a:rPr lang="en-US" dirty="0" smtClean="0"/>
              <a:t>)</a:t>
            </a:r>
            <a:r>
              <a:rPr lang="en-US" dirty="0" smtClean="0">
                <a:latin typeface="Cambria Math" pitchFamily="18" charset="0"/>
                <a:ea typeface="Cambria Math" pitchFamily="18" charset="0"/>
              </a:rPr>
              <a:t> is </a:t>
            </a:r>
            <a:r>
              <a:rPr lang="en-US" i="1" dirty="0" smtClean="0"/>
              <a:t>p</a:t>
            </a:r>
            <a:r>
              <a:rPr lang="en-US" dirty="0" smtClean="0"/>
              <a:t>(</a:t>
            </a:r>
            <a:r>
              <a:rPr lang="en-US" i="1" dirty="0" smtClean="0"/>
              <a:t>X</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pitchFamily="18" charset="0"/>
              </a:rPr>
              <a:t>1</a:t>
            </a:r>
            <a:r>
              <a:rPr lang="en-US" dirty="0" smtClean="0"/>
              <a:t>/</a:t>
            </a:r>
            <a:r>
              <a:rPr lang="en-US" dirty="0" smtClean="0">
                <a:latin typeface="Cambria" pitchFamily="18" charset="0"/>
              </a:rPr>
              <a:t>8</a:t>
            </a:r>
            <a:r>
              <a:rPr lang="en-US" dirty="0" smtClean="0"/>
              <a:t>,</a:t>
            </a:r>
            <a:r>
              <a:rPr lang="en-US" i="1" dirty="0" smtClean="0"/>
              <a:t> p</a:t>
            </a:r>
            <a:r>
              <a:rPr lang="en-US" dirty="0" smtClean="0"/>
              <a:t>(</a:t>
            </a:r>
            <a:r>
              <a:rPr lang="en-US" i="1" dirty="0" smtClean="0"/>
              <a:t>X</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pitchFamily="18" charset="0"/>
              </a:rPr>
              <a:t>3</a:t>
            </a:r>
            <a:r>
              <a:rPr lang="en-US" dirty="0" smtClean="0"/>
              <a:t>/</a:t>
            </a:r>
            <a:r>
              <a:rPr lang="en-US" dirty="0" smtClean="0">
                <a:latin typeface="Cambria" pitchFamily="18" charset="0"/>
              </a:rPr>
              <a:t>8,</a:t>
            </a:r>
            <a:r>
              <a:rPr lang="en-US" i="1" dirty="0" smtClean="0"/>
              <a:t>  p</a:t>
            </a:r>
            <a:r>
              <a:rPr lang="en-US" dirty="0" smtClean="0"/>
              <a:t>(</a:t>
            </a:r>
            <a:r>
              <a:rPr lang="en-US" i="1" dirty="0" smtClean="0"/>
              <a:t>X</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pitchFamily="18" charset="0"/>
              </a:rPr>
              <a:t>3</a:t>
            </a:r>
            <a:r>
              <a:rPr lang="en-US" dirty="0" smtClean="0"/>
              <a:t>/</a:t>
            </a:r>
            <a:r>
              <a:rPr lang="en-US" dirty="0" smtClean="0">
                <a:latin typeface="Cambria" pitchFamily="18" charset="0"/>
              </a:rPr>
              <a:t>8, and </a:t>
            </a:r>
            <a:r>
              <a:rPr lang="en-US" i="1" dirty="0" smtClean="0"/>
              <a:t>p</a:t>
            </a:r>
            <a:r>
              <a:rPr lang="en-US" dirty="0" smtClean="0"/>
              <a:t>(</a:t>
            </a:r>
            <a:r>
              <a:rPr lang="en-US" i="1" dirty="0" smtClean="0"/>
              <a:t>X</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pitchFamily="18" charset="0"/>
              </a:rPr>
              <a:t>1</a:t>
            </a:r>
            <a:r>
              <a:rPr lang="en-US" dirty="0" smtClean="0"/>
              <a:t>/</a:t>
            </a:r>
            <a:r>
              <a:rPr lang="en-US" dirty="0" smtClean="0">
                <a:latin typeface="Cambria" pitchFamily="18" charset="0"/>
              </a:rPr>
              <a:t>8.</a:t>
            </a:r>
            <a:endParaRPr lang="en-US" dirty="0" smtClean="0">
              <a:latin typeface="Cambria Math" pitchFamily="18" charset="0"/>
              <a:ea typeface="Cambria Math" pitchFamily="18" charset="0"/>
            </a:endParaRPr>
          </a:p>
          <a:p>
            <a:pPr lvl="1"/>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11944875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Famous Birthday Problem</a:t>
            </a:r>
            <a:endParaRPr lang="en-US" dirty="0"/>
          </a:p>
        </p:txBody>
      </p:sp>
      <p:sp>
        <p:nvSpPr>
          <p:cNvPr id="3" name="Content Placeholder 2"/>
          <p:cNvSpPr>
            <a:spLocks noGrp="1"/>
          </p:cNvSpPr>
          <p:nvPr>
            <p:ph idx="1"/>
          </p:nvPr>
        </p:nvSpPr>
        <p:spPr/>
        <p:txBody>
          <a:bodyPr>
            <a:noAutofit/>
          </a:bodyPr>
          <a:lstStyle/>
          <a:p>
            <a:pPr marL="0" indent="0">
              <a:buNone/>
            </a:pPr>
            <a:r>
              <a:rPr lang="lv-LV" sz="1800" dirty="0" smtClean="0"/>
              <a:t>For what number of people</a:t>
            </a:r>
            <a:r>
              <a:rPr lang="en-US" sz="1800" dirty="0" smtClean="0"/>
              <a:t> </a:t>
            </a:r>
            <a:r>
              <a:rPr lang="en-US" sz="1800" dirty="0"/>
              <a:t>the probability of at least two </a:t>
            </a:r>
            <a:r>
              <a:rPr lang="lv-LV" sz="1800" dirty="0" smtClean="0"/>
              <a:t>of them have</a:t>
            </a:r>
            <a:r>
              <a:rPr lang="en-US" sz="1800" dirty="0" smtClean="0"/>
              <a:t> </a:t>
            </a:r>
            <a:r>
              <a:rPr lang="en-US" sz="1800" dirty="0"/>
              <a:t>the same birthday </a:t>
            </a:r>
            <a:r>
              <a:rPr lang="lv-LV" sz="1800" dirty="0" smtClean="0"/>
              <a:t>is more than </a:t>
            </a:r>
            <a:r>
              <a:rPr lang="en-US" sz="1800" dirty="0" smtClean="0"/>
              <a:t>½.</a:t>
            </a:r>
            <a:endParaRPr lang="en-US" sz="1800" dirty="0"/>
          </a:p>
          <a:p>
            <a:pPr>
              <a:buNone/>
            </a:pPr>
            <a:r>
              <a:rPr lang="lv-LV" sz="1800" b="1" dirty="0" smtClean="0"/>
              <a:t>Solution: </a:t>
            </a:r>
            <a:r>
              <a:rPr lang="lv-LV" sz="1800" dirty="0" smtClean="0"/>
              <a:t>A</a:t>
            </a:r>
            <a:r>
              <a:rPr lang="en-US" sz="1800" dirty="0" err="1" smtClean="0"/>
              <a:t>ssume</a:t>
            </a:r>
            <a:r>
              <a:rPr lang="en-US" sz="1800" dirty="0" smtClean="0"/>
              <a:t> all </a:t>
            </a:r>
            <a:r>
              <a:rPr lang="lv-LV" sz="1800" dirty="0" smtClean="0"/>
              <a:t>366 </a:t>
            </a:r>
            <a:r>
              <a:rPr lang="en-US" sz="1800" dirty="0" smtClean="0"/>
              <a:t>birthdays </a:t>
            </a:r>
            <a:r>
              <a:rPr lang="lv-LV" sz="1800" dirty="0" smtClean="0"/>
              <a:t>to be</a:t>
            </a:r>
            <a:r>
              <a:rPr lang="en-US" sz="1800" dirty="0" smtClean="0"/>
              <a:t> </a:t>
            </a:r>
            <a:r>
              <a:rPr lang="en-US" sz="1800" dirty="0"/>
              <a:t>equally </a:t>
            </a:r>
            <a:r>
              <a:rPr lang="en-US" sz="1800" dirty="0" smtClean="0"/>
              <a:t>likely. </a:t>
            </a:r>
            <a:r>
              <a:rPr lang="lv-LV" sz="1800" dirty="0" smtClean="0"/>
              <a:t>Let </a:t>
            </a:r>
            <a:r>
              <a:rPr lang="en-US" sz="1800" i="1" dirty="0" err="1" smtClean="0"/>
              <a:t>p</a:t>
            </a:r>
            <a:r>
              <a:rPr lang="en-US" sz="1800" i="1" baseline="-25000" dirty="0" err="1" smtClean="0"/>
              <a:t>n</a:t>
            </a:r>
            <a:r>
              <a:rPr lang="lv-LV" sz="1800" i="1" baseline="-25000" dirty="0" smtClean="0"/>
              <a:t> </a:t>
            </a:r>
            <a:r>
              <a:rPr lang="lv-LV" sz="1800" dirty="0" smtClean="0"/>
              <a:t>denote that all</a:t>
            </a:r>
            <a:r>
              <a:rPr lang="en-US" sz="1800" dirty="0" smtClean="0"/>
              <a:t> </a:t>
            </a:r>
            <a:r>
              <a:rPr lang="en-US" sz="1800" i="1" dirty="0"/>
              <a:t>n</a:t>
            </a:r>
            <a:r>
              <a:rPr lang="en-US" sz="1800" dirty="0"/>
              <a:t> people have different birthdays</a:t>
            </a:r>
            <a:r>
              <a:rPr lang="en-US" sz="1800" dirty="0" smtClean="0"/>
              <a:t>.</a:t>
            </a:r>
            <a:endParaRPr lang="en-US" sz="1800" dirty="0"/>
          </a:p>
          <a:p>
            <a:pPr>
              <a:buNone/>
            </a:pPr>
            <a:r>
              <a:rPr lang="lv-LV" sz="1800" dirty="0" smtClean="0"/>
              <a:t>Increase n one-by-one. </a:t>
            </a:r>
            <a:r>
              <a:rPr lang="en-US" sz="1800" dirty="0" smtClean="0"/>
              <a:t>The </a:t>
            </a:r>
            <a:r>
              <a:rPr lang="en-US" sz="1800" dirty="0"/>
              <a:t>probability that at least two have the same birthday  is </a:t>
            </a:r>
            <a:r>
              <a:rPr lang="en-US" sz="1800" dirty="0">
                <a:latin typeface="Cambria Math" pitchFamily="18" charset="0"/>
                <a:ea typeface="Cambria Math" pitchFamily="18" charset="0"/>
              </a:rPr>
              <a:t>1</a:t>
            </a:r>
            <a:r>
              <a:rPr lang="en-US" sz="1800" dirty="0">
                <a:latin typeface="Cambria Math"/>
                <a:ea typeface="Cambria Math"/>
              </a:rPr>
              <a:t>−</a:t>
            </a:r>
            <a:r>
              <a:rPr lang="en-US" sz="1800" i="1" dirty="0"/>
              <a:t> </a:t>
            </a:r>
            <a:r>
              <a:rPr lang="en-US" sz="1800" i="1" dirty="0" err="1" smtClean="0"/>
              <a:t>p</a:t>
            </a:r>
            <a:r>
              <a:rPr lang="en-US" sz="1800" i="1" baseline="-25000" dirty="0" err="1" smtClean="0"/>
              <a:t>n</a:t>
            </a:r>
            <a:r>
              <a:rPr lang="en-US" sz="1800" dirty="0" smtClean="0"/>
              <a:t> .</a:t>
            </a:r>
            <a:endParaRPr lang="en-US" sz="1800" dirty="0"/>
          </a:p>
          <a:p>
            <a:r>
              <a:rPr lang="en-US" sz="1800" dirty="0"/>
              <a:t>The probability that the birthday of the second person is different from that of the first is </a:t>
            </a:r>
            <a:r>
              <a:rPr lang="en-US" sz="1800" dirty="0">
                <a:latin typeface="Cambria Math" pitchFamily="18" charset="0"/>
                <a:ea typeface="Cambria Math" pitchFamily="18" charset="0"/>
              </a:rPr>
              <a:t>365/366</a:t>
            </a:r>
            <a:r>
              <a:rPr lang="en-US" sz="1800" dirty="0"/>
              <a:t>.</a:t>
            </a:r>
          </a:p>
          <a:p>
            <a:r>
              <a:rPr lang="en-US" sz="1800" dirty="0"/>
              <a:t>The probability that the birthday of the third person is different from </a:t>
            </a:r>
            <a:r>
              <a:rPr lang="lv-LV" sz="1800" dirty="0" smtClean="0"/>
              <a:t>t</a:t>
            </a:r>
            <a:r>
              <a:rPr lang="en-US" sz="1800" dirty="0" smtClean="0"/>
              <a:t>wo </a:t>
            </a:r>
            <a:r>
              <a:rPr lang="en-US" sz="1800" dirty="0"/>
              <a:t>different birthdays, </a:t>
            </a:r>
            <a:r>
              <a:rPr lang="en-US" sz="1800" dirty="0" smtClean="0"/>
              <a:t>is</a:t>
            </a:r>
            <a:r>
              <a:rPr lang="lv-LV" sz="1800" dirty="0" smtClean="0"/>
              <a:t> </a:t>
            </a:r>
            <a:r>
              <a:rPr lang="en-US" sz="1800" dirty="0" smtClean="0">
                <a:latin typeface="Cambria Math" pitchFamily="18" charset="0"/>
                <a:ea typeface="Cambria Math" pitchFamily="18" charset="0"/>
              </a:rPr>
              <a:t>364/366</a:t>
            </a:r>
            <a:r>
              <a:rPr lang="en-US" sz="1800" dirty="0"/>
              <a:t>.</a:t>
            </a:r>
          </a:p>
          <a:p>
            <a:r>
              <a:rPr lang="en-US" sz="1800" dirty="0"/>
              <a:t>In general, the probability that the </a:t>
            </a:r>
            <a:r>
              <a:rPr lang="en-US" sz="1800" i="1" dirty="0" smtClean="0"/>
              <a:t>j</a:t>
            </a:r>
            <a:r>
              <a:rPr lang="lv-LV" sz="1800" i="1" dirty="0" smtClean="0"/>
              <a:t>-</a:t>
            </a:r>
            <a:r>
              <a:rPr lang="en-US" sz="1800" dirty="0" err="1" smtClean="0"/>
              <a:t>th</a:t>
            </a:r>
            <a:r>
              <a:rPr lang="en-US" sz="1800" dirty="0" smtClean="0"/>
              <a:t> </a:t>
            </a:r>
            <a:r>
              <a:rPr lang="en-US" sz="1800" dirty="0"/>
              <a:t>person has a birthday different from the birthdays of those already in the room, assuming that these people all have different birthdays, </a:t>
            </a:r>
            <a:r>
              <a:rPr lang="en-US" sz="1800" dirty="0" smtClean="0"/>
              <a:t>is  </a:t>
            </a:r>
            <a:r>
              <a:rPr lang="en-US" sz="1800" dirty="0"/>
              <a:t>(</a:t>
            </a:r>
            <a:r>
              <a:rPr lang="en-US" sz="1800" dirty="0">
                <a:latin typeface="Cambria Math" pitchFamily="18" charset="0"/>
                <a:ea typeface="Cambria Math" pitchFamily="18" charset="0"/>
              </a:rPr>
              <a:t>366</a:t>
            </a:r>
            <a:r>
              <a:rPr lang="en-US" sz="1800" dirty="0">
                <a:latin typeface="Cambria Math"/>
                <a:ea typeface="Cambria Math"/>
              </a:rPr>
              <a:t> − (</a:t>
            </a:r>
            <a:r>
              <a:rPr lang="en-US" sz="1800" i="1" dirty="0">
                <a:ea typeface="Cambria Math"/>
              </a:rPr>
              <a:t>j</a:t>
            </a:r>
            <a:r>
              <a:rPr lang="en-US" sz="1800" dirty="0">
                <a:ea typeface="Cambria Math"/>
              </a:rPr>
              <a:t> </a:t>
            </a:r>
            <a:r>
              <a:rPr lang="en-US" sz="1800" dirty="0">
                <a:latin typeface="Cambria Math"/>
                <a:ea typeface="Cambria Math"/>
              </a:rPr>
              <a:t>−</a:t>
            </a:r>
            <a:r>
              <a:rPr lang="en-US" sz="1800" dirty="0">
                <a:latin typeface="Cambria Math" pitchFamily="18" charset="0"/>
                <a:ea typeface="Cambria Math" pitchFamily="18" charset="0"/>
              </a:rPr>
              <a:t> 1))/366 = (367 </a:t>
            </a:r>
            <a:r>
              <a:rPr lang="en-US" sz="1800" dirty="0">
                <a:latin typeface="Cambria Math"/>
                <a:ea typeface="Cambria Math"/>
              </a:rPr>
              <a:t>− </a:t>
            </a:r>
            <a:r>
              <a:rPr lang="en-US" sz="1800" i="1" dirty="0">
                <a:ea typeface="Cambria Math"/>
              </a:rPr>
              <a:t>j</a:t>
            </a:r>
            <a:r>
              <a:rPr lang="en-US" sz="1800" dirty="0">
                <a:latin typeface="Cambria Math" pitchFamily="18" charset="0"/>
                <a:ea typeface="Cambria Math" pitchFamily="18" charset="0"/>
              </a:rPr>
              <a:t>)/366.</a:t>
            </a:r>
          </a:p>
          <a:p>
            <a:r>
              <a:rPr lang="en-US" sz="1800" dirty="0">
                <a:latin typeface="Cambria Math" pitchFamily="18" charset="0"/>
                <a:ea typeface="Cambria Math" pitchFamily="18" charset="0"/>
              </a:rPr>
              <a:t>Hence, </a:t>
            </a:r>
            <a:r>
              <a:rPr lang="en-US" sz="1800" i="1" dirty="0" err="1"/>
              <a:t>p</a:t>
            </a:r>
            <a:r>
              <a:rPr lang="en-US" sz="1800" i="1" baseline="-25000" dirty="0" err="1"/>
              <a:t>n</a:t>
            </a:r>
            <a:r>
              <a:rPr lang="en-US" sz="1800" dirty="0"/>
              <a:t> = (</a:t>
            </a:r>
            <a:r>
              <a:rPr lang="en-US" sz="1800" dirty="0">
                <a:latin typeface="Cambria Math" pitchFamily="18" charset="0"/>
                <a:ea typeface="Cambria Math" pitchFamily="18" charset="0"/>
              </a:rPr>
              <a:t>365/366)(364/366)</a:t>
            </a:r>
            <a:r>
              <a:rPr lang="en-US" sz="1800" dirty="0">
                <a:latin typeface="Cambria Math"/>
                <a:ea typeface="Cambria Math"/>
              </a:rPr>
              <a:t>∙∙∙</a:t>
            </a:r>
            <a:r>
              <a:rPr lang="en-US" sz="1800" dirty="0">
                <a:latin typeface="Cambria Math" pitchFamily="18" charset="0"/>
                <a:ea typeface="Cambria Math" pitchFamily="18" charset="0"/>
              </a:rPr>
              <a:t> (367 </a:t>
            </a:r>
            <a:r>
              <a:rPr lang="en-US" sz="1800" dirty="0">
                <a:latin typeface="Cambria Math"/>
                <a:ea typeface="Cambria Math"/>
              </a:rPr>
              <a:t>− </a:t>
            </a:r>
            <a:r>
              <a:rPr lang="en-US" sz="1800" i="1" dirty="0">
                <a:ea typeface="Cambria Math"/>
              </a:rPr>
              <a:t>n</a:t>
            </a:r>
            <a:r>
              <a:rPr lang="en-US" sz="1800" dirty="0">
                <a:latin typeface="Cambria Math" pitchFamily="18" charset="0"/>
                <a:ea typeface="Cambria Math" pitchFamily="18" charset="0"/>
              </a:rPr>
              <a:t>)/366.</a:t>
            </a:r>
            <a:endParaRPr lang="en-US" sz="1800" i="1" dirty="0"/>
          </a:p>
          <a:p>
            <a:r>
              <a:rPr lang="en-US" sz="1800" dirty="0">
                <a:latin typeface="Cambria Math" pitchFamily="18" charset="0"/>
                <a:ea typeface="Cambria Math" pitchFamily="18" charset="0"/>
              </a:rPr>
              <a:t>Therefore , 1</a:t>
            </a:r>
            <a:r>
              <a:rPr lang="en-US" sz="1800" dirty="0">
                <a:latin typeface="Cambria Math"/>
                <a:ea typeface="Cambria Math"/>
              </a:rPr>
              <a:t>− </a:t>
            </a:r>
            <a:r>
              <a:rPr lang="en-US" sz="1800" i="1" dirty="0" err="1"/>
              <a:t>p</a:t>
            </a:r>
            <a:r>
              <a:rPr lang="en-US" sz="1800" i="1" baseline="-25000" dirty="0" err="1"/>
              <a:t>n</a:t>
            </a:r>
            <a:r>
              <a:rPr lang="en-US" sz="1800" dirty="0"/>
              <a:t> = </a:t>
            </a:r>
            <a:r>
              <a:rPr lang="en-US" sz="1800" dirty="0">
                <a:latin typeface="Cambria Math" pitchFamily="18" charset="0"/>
                <a:ea typeface="Cambria Math" pitchFamily="18" charset="0"/>
              </a:rPr>
              <a:t>1</a:t>
            </a:r>
            <a:r>
              <a:rPr lang="en-US" sz="1800" dirty="0">
                <a:latin typeface="Cambria Math"/>
                <a:ea typeface="Cambria Math"/>
              </a:rPr>
              <a:t>−</a:t>
            </a:r>
            <a:r>
              <a:rPr lang="en-US" sz="1800" dirty="0"/>
              <a:t>(</a:t>
            </a:r>
            <a:r>
              <a:rPr lang="en-US" sz="1800" dirty="0">
                <a:latin typeface="Cambria Math" pitchFamily="18" charset="0"/>
                <a:ea typeface="Cambria Math" pitchFamily="18" charset="0"/>
              </a:rPr>
              <a:t>365/366)(364/366)</a:t>
            </a:r>
            <a:r>
              <a:rPr lang="en-US" sz="1800" dirty="0">
                <a:latin typeface="Cambria Math"/>
                <a:ea typeface="Cambria Math"/>
              </a:rPr>
              <a:t>∙∙∙</a:t>
            </a:r>
            <a:r>
              <a:rPr lang="en-US" sz="1800" dirty="0">
                <a:latin typeface="Cambria Math" pitchFamily="18" charset="0"/>
                <a:ea typeface="Cambria Math" pitchFamily="18" charset="0"/>
              </a:rPr>
              <a:t> (367 </a:t>
            </a:r>
            <a:r>
              <a:rPr lang="en-US" sz="1800" dirty="0">
                <a:latin typeface="Cambria Math"/>
                <a:ea typeface="Cambria Math"/>
              </a:rPr>
              <a:t>− </a:t>
            </a:r>
            <a:r>
              <a:rPr lang="en-US" sz="1800" i="1" dirty="0">
                <a:ea typeface="Cambria Math"/>
              </a:rPr>
              <a:t>n</a:t>
            </a:r>
            <a:r>
              <a:rPr lang="en-US" sz="1800" dirty="0">
                <a:latin typeface="Cambria Math" pitchFamily="18" charset="0"/>
                <a:ea typeface="Cambria Math" pitchFamily="18" charset="0"/>
              </a:rPr>
              <a:t>)/366.</a:t>
            </a:r>
          </a:p>
          <a:p>
            <a:pPr>
              <a:buNone/>
            </a:pPr>
            <a:r>
              <a:rPr lang="lv-LV" sz="1800" dirty="0" smtClean="0">
                <a:ea typeface="Cambria Math" pitchFamily="18" charset="0"/>
              </a:rPr>
              <a:t>Checking </a:t>
            </a:r>
            <a:r>
              <a:rPr lang="en-US" sz="1800" dirty="0" smtClean="0">
                <a:ea typeface="Cambria Math" pitchFamily="18" charset="0"/>
              </a:rPr>
              <a:t>values </a:t>
            </a:r>
            <a:r>
              <a:rPr lang="en-US" sz="1800" dirty="0">
                <a:ea typeface="Cambria Math" pitchFamily="18" charset="0"/>
              </a:rPr>
              <a:t>for </a:t>
            </a:r>
            <a:r>
              <a:rPr lang="en-US" sz="1800" i="1" dirty="0">
                <a:ea typeface="Cambria Math" pitchFamily="18" charset="0"/>
              </a:rPr>
              <a:t>n</a:t>
            </a:r>
            <a:r>
              <a:rPr lang="en-US" sz="1800" dirty="0">
                <a:ea typeface="Cambria Math" pitchFamily="18" charset="0"/>
              </a:rPr>
              <a:t> </a:t>
            </a:r>
            <a:r>
              <a:rPr lang="en-US" sz="1800" dirty="0" smtClean="0">
                <a:ea typeface="Cambria Math" pitchFamily="18" charset="0"/>
              </a:rPr>
              <a:t>tells </a:t>
            </a:r>
            <a:r>
              <a:rPr lang="en-US" sz="1800" dirty="0">
                <a:ea typeface="Cambria Math" pitchFamily="18" charset="0"/>
              </a:rPr>
              <a:t>us that for </a:t>
            </a:r>
            <a:r>
              <a:rPr lang="en-US" sz="1800" i="1" dirty="0">
                <a:ea typeface="Cambria Math" pitchFamily="18" charset="0"/>
              </a:rPr>
              <a:t>n</a:t>
            </a:r>
            <a:r>
              <a:rPr lang="en-US" sz="1800" dirty="0">
                <a:ea typeface="Cambria Math" pitchFamily="18" charset="0"/>
              </a:rPr>
              <a:t> = </a:t>
            </a:r>
            <a:r>
              <a:rPr lang="en-US" sz="1800" dirty="0">
                <a:latin typeface="Cambria Math" pitchFamily="18" charset="0"/>
                <a:ea typeface="Cambria Math" pitchFamily="18" charset="0"/>
              </a:rPr>
              <a:t>22</a:t>
            </a:r>
            <a:r>
              <a:rPr lang="en-US" sz="1800" dirty="0">
                <a:ea typeface="Cambria Math" pitchFamily="18" charset="0"/>
              </a:rPr>
              <a:t>,</a:t>
            </a:r>
            <a:r>
              <a:rPr lang="en-US" sz="1800" dirty="0">
                <a:latin typeface="Cambria Math" pitchFamily="18" charset="0"/>
                <a:ea typeface="Cambria Math" pitchFamily="18" charset="0"/>
              </a:rPr>
              <a:t> 1</a:t>
            </a:r>
            <a:r>
              <a:rPr lang="en-US" sz="1800" dirty="0">
                <a:latin typeface="Cambria Math"/>
                <a:ea typeface="Cambria Math"/>
              </a:rPr>
              <a:t>− </a:t>
            </a:r>
            <a:r>
              <a:rPr lang="en-US" sz="1800" i="1" dirty="0" err="1"/>
              <a:t>p</a:t>
            </a:r>
            <a:r>
              <a:rPr lang="en-US" sz="1800" i="1" baseline="-25000" dirty="0" err="1"/>
              <a:t>n</a:t>
            </a:r>
            <a:r>
              <a:rPr lang="en-US" sz="1800" dirty="0">
                <a:ea typeface="Cambria Math" pitchFamily="18" charset="0"/>
              </a:rPr>
              <a:t> </a:t>
            </a:r>
            <a:r>
              <a:rPr lang="en-US" sz="1800" dirty="0">
                <a:latin typeface="Cambria Math"/>
                <a:ea typeface="Cambria Math"/>
              </a:rPr>
              <a:t>≈</a:t>
            </a:r>
            <a:r>
              <a:rPr lang="en-US" sz="1800" dirty="0">
                <a:ea typeface="Cambria Math" pitchFamily="18" charset="0"/>
              </a:rPr>
              <a:t> </a:t>
            </a:r>
            <a:r>
              <a:rPr lang="en-US" sz="1800" dirty="0">
                <a:latin typeface="Cambria Math" pitchFamily="18" charset="0"/>
                <a:ea typeface="Cambria Math" pitchFamily="18" charset="0"/>
              </a:rPr>
              <a:t>0.457, </a:t>
            </a:r>
            <a:r>
              <a:rPr lang="en-US" sz="1800" dirty="0">
                <a:ea typeface="Cambria Math" pitchFamily="18" charset="0"/>
              </a:rPr>
              <a:t>and for </a:t>
            </a:r>
            <a:r>
              <a:rPr lang="en-US" sz="1800" i="1" dirty="0">
                <a:ea typeface="Cambria Math" pitchFamily="18" charset="0"/>
              </a:rPr>
              <a:t>n</a:t>
            </a:r>
            <a:r>
              <a:rPr lang="en-US" sz="1800" dirty="0">
                <a:ea typeface="Cambria Math" pitchFamily="18" charset="0"/>
              </a:rPr>
              <a:t> = </a:t>
            </a:r>
            <a:r>
              <a:rPr lang="en-US" sz="1800" dirty="0">
                <a:latin typeface="Cambria Math" pitchFamily="18" charset="0"/>
                <a:ea typeface="Cambria Math" pitchFamily="18" charset="0"/>
              </a:rPr>
              <a:t>23</a:t>
            </a:r>
            <a:r>
              <a:rPr lang="en-US" sz="1800" dirty="0">
                <a:ea typeface="Cambria Math" pitchFamily="18" charset="0"/>
              </a:rPr>
              <a:t>,</a:t>
            </a:r>
            <a:r>
              <a:rPr lang="en-US" sz="1800" dirty="0">
                <a:latin typeface="Cambria Math" pitchFamily="18" charset="0"/>
                <a:ea typeface="Cambria Math" pitchFamily="18" charset="0"/>
              </a:rPr>
              <a:t> 1</a:t>
            </a:r>
            <a:r>
              <a:rPr lang="en-US" sz="1800" dirty="0">
                <a:latin typeface="Cambria Math"/>
                <a:ea typeface="Cambria Math"/>
              </a:rPr>
              <a:t>− </a:t>
            </a:r>
            <a:r>
              <a:rPr lang="en-US" sz="1800" i="1" dirty="0" err="1"/>
              <a:t>p</a:t>
            </a:r>
            <a:r>
              <a:rPr lang="en-US" sz="1800" i="1" baseline="-25000" dirty="0" err="1"/>
              <a:t>n</a:t>
            </a:r>
            <a:r>
              <a:rPr lang="en-US" sz="1800" dirty="0">
                <a:ea typeface="Cambria Math" pitchFamily="18" charset="0"/>
              </a:rPr>
              <a:t> </a:t>
            </a:r>
            <a:r>
              <a:rPr lang="en-US" sz="1800" dirty="0">
                <a:latin typeface="Cambria Math"/>
                <a:ea typeface="Cambria Math"/>
              </a:rPr>
              <a:t>≈</a:t>
            </a:r>
            <a:r>
              <a:rPr lang="en-US" sz="1800" dirty="0">
                <a:ea typeface="Cambria Math" pitchFamily="18" charset="0"/>
              </a:rPr>
              <a:t> </a:t>
            </a:r>
            <a:r>
              <a:rPr lang="en-US" sz="1800" dirty="0">
                <a:latin typeface="Cambria Math" pitchFamily="18" charset="0"/>
                <a:ea typeface="Cambria Math" pitchFamily="18" charset="0"/>
              </a:rPr>
              <a:t>0.506</a:t>
            </a:r>
            <a:r>
              <a:rPr lang="en-US" sz="1800" dirty="0">
                <a:ea typeface="Cambria Math" pitchFamily="18" charset="0"/>
              </a:rPr>
              <a:t>.  </a:t>
            </a:r>
            <a:r>
              <a:rPr lang="lv-LV" sz="1800" dirty="0" smtClean="0">
                <a:ea typeface="Cambria Math" pitchFamily="18" charset="0"/>
              </a:rPr>
              <a:t>So at least</a:t>
            </a:r>
            <a:r>
              <a:rPr lang="en-US" sz="1800" dirty="0" smtClean="0">
                <a:ea typeface="Cambria Math" pitchFamily="18" charset="0"/>
              </a:rPr>
              <a:t> </a:t>
            </a:r>
            <a:r>
              <a:rPr lang="en-US" sz="1800" dirty="0">
                <a:latin typeface="Cambria" pitchFamily="18" charset="0"/>
                <a:ea typeface="Cambria Math" pitchFamily="18" charset="0"/>
              </a:rPr>
              <a:t>23</a:t>
            </a:r>
            <a:r>
              <a:rPr lang="en-US" sz="1800" dirty="0">
                <a:ea typeface="Cambria Math" pitchFamily="18" charset="0"/>
              </a:rPr>
              <a:t> people are needed </a:t>
            </a:r>
            <a:r>
              <a:rPr lang="lv-LV" sz="1800" dirty="0" smtClean="0">
                <a:ea typeface="Cambria Math" pitchFamily="18" charset="0"/>
              </a:rPr>
              <a:t>to have coinciding</a:t>
            </a:r>
            <a:r>
              <a:rPr lang="en-US" sz="1800" dirty="0" smtClean="0">
                <a:ea typeface="Cambria Math" pitchFamily="18" charset="0"/>
              </a:rPr>
              <a:t> </a:t>
            </a:r>
            <a:r>
              <a:rPr lang="en-US" sz="1800" dirty="0">
                <a:ea typeface="Cambria Math" pitchFamily="18" charset="0"/>
              </a:rPr>
              <a:t>birthday </a:t>
            </a:r>
            <a:r>
              <a:rPr lang="en-US" sz="1800" dirty="0" smtClean="0">
                <a:ea typeface="Cambria Math" pitchFamily="18" charset="0"/>
              </a:rPr>
              <a:t>greater </a:t>
            </a:r>
            <a:r>
              <a:rPr lang="en-US" sz="1800" dirty="0">
                <a:ea typeface="Cambria Math" pitchFamily="18" charset="0"/>
              </a:rPr>
              <a:t>than </a:t>
            </a:r>
            <a:r>
              <a:rPr lang="en-US" sz="1800" dirty="0">
                <a:latin typeface="Cambria Math" pitchFamily="18" charset="0"/>
                <a:ea typeface="Cambria Math" pitchFamily="18" charset="0"/>
              </a:rPr>
              <a:t>1/2</a:t>
            </a:r>
            <a:r>
              <a:rPr lang="en-US" sz="1800" dirty="0" smtClean="0">
                <a:ea typeface="Cambria Math" pitchFamily="18" charset="0"/>
              </a:rPr>
              <a:t>.</a:t>
            </a:r>
            <a:endParaRPr lang="en-US" sz="1800" dirty="0"/>
          </a:p>
        </p:txBody>
      </p:sp>
    </p:spTree>
    <p:extLst>
      <p:ext uri="{BB962C8B-B14F-4D97-AF65-F5344CB8AC3E}">
        <p14:creationId xmlns:p14="http://schemas.microsoft.com/office/powerpoint/2010/main" val="2462928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Monte Carlo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Algorithms that make random choices at one or more steps are called </a:t>
            </a:r>
            <a:r>
              <a:rPr lang="en-US" i="1" dirty="0" smtClean="0"/>
              <a:t>probabilistic algorithms</a:t>
            </a:r>
            <a:r>
              <a:rPr lang="en-US" dirty="0" smtClean="0"/>
              <a:t>.</a:t>
            </a:r>
          </a:p>
          <a:p>
            <a:r>
              <a:rPr lang="en-US" i="1" dirty="0" smtClean="0"/>
              <a:t>Monte Carlo algorithms</a:t>
            </a:r>
            <a:r>
              <a:rPr lang="en-US" dirty="0" smtClean="0"/>
              <a:t>  are probabilistic algorithms used to answer decision problems, which are problems that either have “true” or “false” as their answer.  </a:t>
            </a:r>
          </a:p>
          <a:p>
            <a:pPr lvl="1"/>
            <a:r>
              <a:rPr lang="en-US" dirty="0" smtClean="0"/>
              <a:t>A Monte Carlo algorithm consists of  a sequence of tests. For each test the algorithm responds “true” or ‘unknown.’ </a:t>
            </a:r>
          </a:p>
          <a:p>
            <a:pPr lvl="1"/>
            <a:r>
              <a:rPr lang="en-US" dirty="0" smtClean="0"/>
              <a:t>If the response is “true,” the algorithm terminates with the  answer is “true.”  </a:t>
            </a:r>
          </a:p>
          <a:p>
            <a:pPr lvl="1"/>
            <a:r>
              <a:rPr lang="en-US" dirty="0" smtClean="0"/>
              <a:t>After running a specified  sequence of tests where every step yields “unknown”, the algorithm outputs “false.”</a:t>
            </a:r>
          </a:p>
          <a:p>
            <a:pPr lvl="1"/>
            <a:r>
              <a:rPr lang="en-US" dirty="0" smtClean="0"/>
              <a:t>The idea is that the probability of the algorithm incorrectly outputting “false” should be very small as long as a sufficient number of tests are performed. </a:t>
            </a:r>
          </a:p>
        </p:txBody>
      </p:sp>
    </p:spTree>
    <p:extLst>
      <p:ext uri="{BB962C8B-B14F-4D97-AF65-F5344CB8AC3E}">
        <p14:creationId xmlns:p14="http://schemas.microsoft.com/office/powerpoint/2010/main" val="2412059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Probabilistic </a:t>
            </a:r>
            <a:r>
              <a:rPr lang="en-US" dirty="0" err="1" smtClean="0"/>
              <a:t>Primality</a:t>
            </a:r>
            <a:r>
              <a:rPr lang="en-US" dirty="0" smtClean="0"/>
              <a:t> Testing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Probabilistic  </a:t>
            </a:r>
            <a:r>
              <a:rPr lang="en-US" dirty="0" err="1" smtClean="0"/>
              <a:t>primality</a:t>
            </a:r>
            <a:r>
              <a:rPr lang="en-US" dirty="0" smtClean="0"/>
              <a:t> testing (</a:t>
            </a:r>
            <a:r>
              <a:rPr lang="en-US" i="1" dirty="0" smtClean="0"/>
              <a:t>see Example </a:t>
            </a:r>
            <a:r>
              <a:rPr lang="en-US" dirty="0" smtClean="0">
                <a:latin typeface="Cambria Math" pitchFamily="18" charset="0"/>
                <a:ea typeface="Cambria Math" pitchFamily="18" charset="0"/>
              </a:rPr>
              <a:t>16</a:t>
            </a:r>
            <a:r>
              <a:rPr lang="en-US" dirty="0" smtClean="0"/>
              <a:t> </a:t>
            </a:r>
            <a:r>
              <a:rPr lang="en-US" i="1" dirty="0" smtClean="0"/>
              <a:t>in text</a:t>
            </a:r>
            <a:r>
              <a:rPr lang="en-US" dirty="0" smtClean="0"/>
              <a:t>) is an example of a Monte Carlo algorithm, which  is used to  find large primes to generate the encryption keys for RSA cryptography (</a:t>
            </a:r>
            <a:r>
              <a:rPr lang="en-US" i="1" dirty="0" smtClean="0"/>
              <a:t>as discussed in Chapter </a:t>
            </a:r>
            <a:r>
              <a:rPr lang="en-US" dirty="0" smtClean="0">
                <a:latin typeface="Cambria" pitchFamily="18" charset="0"/>
              </a:rPr>
              <a:t>4</a:t>
            </a:r>
            <a:r>
              <a:rPr lang="en-US" dirty="0" smtClean="0"/>
              <a:t>). </a:t>
            </a:r>
          </a:p>
          <a:p>
            <a:pPr lvl="1"/>
            <a:r>
              <a:rPr lang="en-US" dirty="0" smtClean="0"/>
              <a:t>An integer </a:t>
            </a:r>
            <a:r>
              <a:rPr lang="en-US" i="1" dirty="0" smtClean="0"/>
              <a:t>n</a:t>
            </a:r>
            <a:r>
              <a:rPr lang="en-US" dirty="0" smtClean="0"/>
              <a:t> greater than 1 can be shown to be composite (i.e., not prime) if it fails  a particular test  (Miller’s test),  using a random integer </a:t>
            </a:r>
            <a:r>
              <a:rPr lang="en-US" i="1" dirty="0" smtClean="0"/>
              <a:t>b </a:t>
            </a:r>
            <a:r>
              <a:rPr lang="en-US" dirty="0" smtClean="0"/>
              <a:t>with </a:t>
            </a:r>
            <a:r>
              <a:rPr lang="en-US" dirty="0" smtClean="0">
                <a:latin typeface="Cambria Math" pitchFamily="18" charset="0"/>
                <a:ea typeface="Cambria Math" pitchFamily="18" charset="0"/>
              </a:rPr>
              <a:t>1</a:t>
            </a:r>
            <a:r>
              <a:rPr lang="en-US" dirty="0" smtClean="0"/>
              <a:t> &lt; </a:t>
            </a:r>
            <a:r>
              <a:rPr lang="en-US" i="1" dirty="0" smtClean="0"/>
              <a:t>b</a:t>
            </a:r>
            <a:r>
              <a:rPr lang="en-US" dirty="0" smtClean="0"/>
              <a:t> &lt; </a:t>
            </a:r>
            <a:r>
              <a:rPr lang="en-US" i="1" dirty="0" smtClean="0"/>
              <a:t>n </a:t>
            </a:r>
            <a:r>
              <a:rPr lang="en-US" dirty="0" smtClean="0"/>
              <a:t>as the base. But if </a:t>
            </a:r>
            <a:r>
              <a:rPr lang="en-US" i="1" dirty="0" smtClean="0"/>
              <a:t>n</a:t>
            </a:r>
            <a:r>
              <a:rPr lang="en-US" dirty="0" smtClean="0"/>
              <a:t> passes Miller’s test for a particular base </a:t>
            </a:r>
            <a:r>
              <a:rPr lang="en-US" i="1" dirty="0" smtClean="0"/>
              <a:t>b</a:t>
            </a:r>
            <a:r>
              <a:rPr lang="en-US" dirty="0" smtClean="0"/>
              <a:t>, it may either be prime or composite. The probability that a composite integer passes </a:t>
            </a:r>
            <a:r>
              <a:rPr lang="en-US" i="1" dirty="0" smtClean="0"/>
              <a:t>n</a:t>
            </a:r>
            <a:r>
              <a:rPr lang="en-US" dirty="0" smtClean="0"/>
              <a:t> Miller’s test is for a random </a:t>
            </a:r>
            <a:r>
              <a:rPr lang="en-US" i="1" dirty="0" smtClean="0"/>
              <a:t>b</a:t>
            </a:r>
            <a:r>
              <a:rPr lang="en-US" dirty="0" smtClean="0"/>
              <a:t>, is less that ¼. </a:t>
            </a:r>
          </a:p>
          <a:p>
            <a:pPr lvl="1"/>
            <a:r>
              <a:rPr lang="en-US" dirty="0" smtClean="0"/>
              <a:t>So failing the test,  is the “true” response in a Monte Carlo algorithm, and passing the test is “unknown.”</a:t>
            </a:r>
          </a:p>
          <a:p>
            <a:pPr lvl="1"/>
            <a:r>
              <a:rPr lang="en-US" dirty="0" smtClean="0"/>
              <a:t>If the test is performed </a:t>
            </a:r>
            <a:r>
              <a:rPr lang="en-US" i="1" dirty="0" smtClean="0"/>
              <a:t>k</a:t>
            </a:r>
            <a:r>
              <a:rPr lang="en-US" dirty="0" smtClean="0"/>
              <a:t> times (choosing a random integer </a:t>
            </a:r>
            <a:r>
              <a:rPr lang="en-US" i="1" dirty="0" smtClean="0"/>
              <a:t>b</a:t>
            </a:r>
            <a:r>
              <a:rPr lang="en-US" dirty="0" smtClean="0"/>
              <a:t> each time) and the  number </a:t>
            </a:r>
            <a:r>
              <a:rPr lang="en-US" i="1" dirty="0" smtClean="0"/>
              <a:t>n</a:t>
            </a:r>
            <a:r>
              <a:rPr lang="en-US" dirty="0" smtClean="0"/>
              <a:t> passes Miller’s test at every iteration, then the probability that it is composite is less than (1/</a:t>
            </a:r>
            <a:r>
              <a:rPr lang="en-US" dirty="0" smtClean="0">
                <a:latin typeface="Cambria Math" pitchFamily="18" charset="0"/>
                <a:ea typeface="Cambria Math" pitchFamily="18" charset="0"/>
              </a:rPr>
              <a:t>4</a:t>
            </a:r>
            <a:r>
              <a:rPr lang="en-US" dirty="0" smtClean="0"/>
              <a:t>)</a:t>
            </a:r>
            <a:r>
              <a:rPr lang="en-US" i="1" baseline="30000" dirty="0" smtClean="0"/>
              <a:t>k</a:t>
            </a:r>
            <a:r>
              <a:rPr lang="en-US" dirty="0" smtClean="0"/>
              <a:t>.  So for a sufficiently, large </a:t>
            </a:r>
            <a:r>
              <a:rPr lang="en-US" i="1" dirty="0" smtClean="0"/>
              <a:t>k</a:t>
            </a:r>
            <a:r>
              <a:rPr lang="en-US" dirty="0" smtClean="0"/>
              <a:t>, the probability that </a:t>
            </a:r>
            <a:r>
              <a:rPr lang="en-US" i="1" dirty="0" smtClean="0"/>
              <a:t>n</a:t>
            </a:r>
            <a:r>
              <a:rPr lang="en-US" dirty="0" smtClean="0"/>
              <a:t> is composite even though it has passed all </a:t>
            </a:r>
            <a:r>
              <a:rPr lang="en-US" i="1" dirty="0" smtClean="0"/>
              <a:t>k</a:t>
            </a:r>
            <a:r>
              <a:rPr lang="en-US" dirty="0" smtClean="0"/>
              <a:t> iterations of Miller’s test  is small. For example, with </a:t>
            </a:r>
            <a:r>
              <a:rPr lang="en-US" dirty="0" smtClean="0">
                <a:latin typeface="Cambria Math" pitchFamily="18" charset="0"/>
                <a:ea typeface="Cambria Math" pitchFamily="18" charset="0"/>
              </a:rPr>
              <a:t>10</a:t>
            </a:r>
            <a:r>
              <a:rPr lang="en-US" dirty="0" smtClean="0"/>
              <a:t> iterations, the probability that n is composite is less than </a:t>
            </a:r>
            <a:r>
              <a:rPr lang="en-US" dirty="0" smtClean="0">
                <a:latin typeface="Cambria Math" pitchFamily="18" charset="0"/>
                <a:ea typeface="Cambria Math" pitchFamily="18" charset="0"/>
              </a:rPr>
              <a:t>1</a:t>
            </a:r>
            <a:r>
              <a:rPr lang="en-US" dirty="0" smtClean="0"/>
              <a:t> in </a:t>
            </a:r>
            <a:r>
              <a:rPr lang="en-US" dirty="0" smtClean="0">
                <a:latin typeface="Cambria Math" pitchFamily="18" charset="0"/>
                <a:ea typeface="Cambria Math" pitchFamily="18" charset="0"/>
              </a:rPr>
              <a:t>1,000,000</a:t>
            </a:r>
            <a:r>
              <a:rPr lang="en-US" dirty="0" smtClean="0"/>
              <a:t>.</a:t>
            </a:r>
          </a:p>
          <a:p>
            <a:r>
              <a:rPr lang="en-US" dirty="0">
                <a:hlinkClick r:id="rId2"/>
              </a:rPr>
              <a:t>https://</a:t>
            </a:r>
            <a:r>
              <a:rPr lang="en-US" dirty="0" smtClean="0">
                <a:hlinkClick r:id="rId2"/>
              </a:rPr>
              <a:t>docs.sympy.org/latest/modules/ntheory.html</a:t>
            </a:r>
            <a:r>
              <a:rPr lang="en-US" dirty="0" smtClean="0"/>
              <a:t>   (see </a:t>
            </a:r>
            <a:r>
              <a:rPr lang="en-US" b="1" dirty="0" err="1" smtClean="0"/>
              <a:t>isprime</a:t>
            </a:r>
            <a:r>
              <a:rPr lang="en-US" dirty="0" smtClean="0"/>
              <a:t> function)</a:t>
            </a:r>
            <a:endParaRPr lang="en-US" dirty="0"/>
          </a:p>
        </p:txBody>
      </p:sp>
    </p:spTree>
    <p:extLst>
      <p:ext uri="{BB962C8B-B14F-4D97-AF65-F5344CB8AC3E}">
        <p14:creationId xmlns:p14="http://schemas.microsoft.com/office/powerpoint/2010/main" val="16823056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Probabilities</a:t>
            </a:r>
            <a:endParaRPr lang="en-US" dirty="0"/>
          </a:p>
        </p:txBody>
      </p:sp>
      <p:sp>
        <p:nvSpPr>
          <p:cNvPr id="3" name="Content Placeholder 2"/>
          <p:cNvSpPr>
            <a:spLocks noGrp="1"/>
          </p:cNvSpPr>
          <p:nvPr>
            <p:ph idx="1"/>
          </p:nvPr>
        </p:nvSpPr>
        <p:spPr/>
        <p:txBody>
          <a:bodyPr>
            <a:normAutofit/>
          </a:bodyPr>
          <a:lstStyle/>
          <a:p>
            <a:pPr>
              <a:buNone/>
            </a:pPr>
            <a:r>
              <a:rPr lang="en-US" sz="2400" dirty="0" smtClean="0"/>
              <a:t>Laplace’s definition from the previous section, assumes that all outcomes are equally likely. Now we introduce a more general definition of probabilities that avoids this restriction.</a:t>
            </a:r>
          </a:p>
          <a:p>
            <a:r>
              <a:rPr lang="en-US" sz="2400" dirty="0" smtClean="0"/>
              <a:t>Let </a:t>
            </a:r>
            <a:r>
              <a:rPr lang="en-US" sz="2400" i="1" dirty="0" smtClean="0"/>
              <a:t>S</a:t>
            </a:r>
            <a:r>
              <a:rPr lang="en-US" sz="2400" dirty="0" smtClean="0"/>
              <a:t> be a sample space of an experiment with a finite number of outcomes. We assign a probability </a:t>
            </a:r>
            <a:r>
              <a:rPr lang="en-US" sz="2400" i="1" dirty="0" smtClean="0"/>
              <a:t>p</a:t>
            </a:r>
            <a:r>
              <a:rPr lang="en-US" sz="2400" dirty="0" smtClean="0"/>
              <a:t>(</a:t>
            </a:r>
            <a:r>
              <a:rPr lang="en-US" sz="2400" i="1" dirty="0" smtClean="0"/>
              <a:t>s</a:t>
            </a:r>
            <a:r>
              <a:rPr lang="en-US" sz="2400" dirty="0" smtClean="0"/>
              <a:t>) to each outcome </a:t>
            </a:r>
            <a:r>
              <a:rPr lang="en-US" sz="2400" i="1" dirty="0" smtClean="0"/>
              <a:t>s</a:t>
            </a:r>
            <a:r>
              <a:rPr lang="en-US" sz="2400" dirty="0" smtClean="0"/>
              <a:t>, so that:</a:t>
            </a:r>
            <a:br>
              <a:rPr lang="en-US" sz="2400" dirty="0" smtClean="0"/>
            </a:br>
            <a:r>
              <a:rPr lang="en-US" sz="2400" b="1" dirty="0" smtClean="0"/>
              <a:t>(</a:t>
            </a:r>
            <a:r>
              <a:rPr lang="en-US" sz="2400" b="1" dirty="0" err="1" smtClean="0"/>
              <a:t>i</a:t>
            </a:r>
            <a:r>
              <a:rPr lang="en-US" sz="2400" b="1" dirty="0" smtClean="0"/>
              <a:t>)  </a:t>
            </a:r>
            <a:r>
              <a:rPr lang="en-US" sz="2400" dirty="0" smtClean="0">
                <a:latin typeface="Cambria Math" pitchFamily="18" charset="0"/>
                <a:ea typeface="Cambria Math" pitchFamily="18" charset="0"/>
              </a:rPr>
              <a:t>0</a:t>
            </a:r>
            <a:r>
              <a:rPr lang="en-US" sz="2400" dirty="0" smtClean="0"/>
              <a:t> ≤ </a:t>
            </a:r>
            <a:r>
              <a:rPr lang="en-US" sz="2400" i="1" dirty="0" smtClean="0"/>
              <a:t>p</a:t>
            </a:r>
            <a:r>
              <a:rPr lang="en-US" sz="2400" dirty="0" smtClean="0"/>
              <a:t>(</a:t>
            </a:r>
            <a:r>
              <a:rPr lang="en-US" sz="2400" i="1" dirty="0" smtClean="0"/>
              <a:t>s</a:t>
            </a:r>
            <a:r>
              <a:rPr lang="en-US" sz="2400" dirty="0" smtClean="0"/>
              <a:t>) ≤ </a:t>
            </a:r>
            <a:r>
              <a:rPr lang="en-US" sz="2400" dirty="0" smtClean="0">
                <a:latin typeface="Cambria Math" pitchFamily="18" charset="0"/>
                <a:ea typeface="Cambria Math" pitchFamily="18" charset="0"/>
              </a:rPr>
              <a:t>1 </a:t>
            </a:r>
            <a:r>
              <a:rPr lang="en-US" sz="2400" dirty="0" smtClean="0"/>
              <a:t>for each </a:t>
            </a:r>
            <a:r>
              <a:rPr lang="en-US" sz="2400" i="1" dirty="0" smtClean="0"/>
              <a:t>s</a:t>
            </a:r>
            <a:r>
              <a:rPr lang="en-US" sz="2400" dirty="0" smtClean="0"/>
              <a:t> </a:t>
            </a:r>
            <a:r>
              <a:rPr lang="en-US" sz="2400" dirty="0" smtClean="0">
                <a:latin typeface="Symbol" pitchFamily="18" charset="2"/>
              </a:rPr>
              <a:t>Î </a:t>
            </a:r>
            <a:r>
              <a:rPr lang="en-US" sz="2400" i="1" dirty="0" smtClean="0"/>
              <a:t>S</a:t>
            </a:r>
            <a:br>
              <a:rPr lang="en-US" sz="2400" i="1" dirty="0" smtClean="0"/>
            </a:br>
            <a:r>
              <a:rPr lang="en-US" sz="2400" i="1" dirty="0" smtClean="0"/>
              <a:t/>
            </a:r>
            <a:br>
              <a:rPr lang="en-US" sz="2400" i="1" dirty="0" smtClean="0"/>
            </a:br>
            <a:r>
              <a:rPr lang="en-US" sz="2400" b="1" dirty="0" smtClean="0"/>
              <a:t>(ii) </a:t>
            </a:r>
            <a:r>
              <a:rPr lang="en-US" sz="2400" i="1" dirty="0" smtClean="0">
                <a:solidFill>
                  <a:schemeClr val="accent3"/>
                </a:solidFill>
              </a:rPr>
              <a:t>   </a:t>
            </a:r>
          </a:p>
          <a:p>
            <a:pPr marL="548640" lvl="2" indent="-274320">
              <a:buClr>
                <a:schemeClr val="accent3"/>
              </a:buClr>
              <a:buSzPct val="95000"/>
              <a:buNone/>
            </a:pPr>
            <a:endParaRPr lang="en-US" sz="2400" dirty="0" smtClean="0"/>
          </a:p>
          <a:p>
            <a:r>
              <a:rPr lang="en-US" sz="2400" dirty="0" smtClean="0"/>
              <a:t>The function </a:t>
            </a:r>
            <a:r>
              <a:rPr lang="en-US" sz="2400" i="1" dirty="0" smtClean="0"/>
              <a:t>p</a:t>
            </a:r>
            <a:r>
              <a:rPr lang="en-US" sz="2400" dirty="0" smtClean="0"/>
              <a:t> from the set of all outcomes of the sample space </a:t>
            </a:r>
            <a:r>
              <a:rPr lang="en-US" sz="2400" i="1" dirty="0" smtClean="0"/>
              <a:t>S</a:t>
            </a:r>
            <a:r>
              <a:rPr lang="en-US" sz="2400" dirty="0" smtClean="0"/>
              <a:t> is called a </a:t>
            </a:r>
            <a:r>
              <a:rPr lang="en-US" sz="2400" i="1" dirty="0" smtClean="0"/>
              <a:t>probability distribution</a:t>
            </a:r>
            <a:r>
              <a:rPr lang="en-US" sz="2400" dirty="0" smtClean="0"/>
              <a:t>.</a:t>
            </a:r>
          </a:p>
          <a:p>
            <a:endParaRPr lang="en-US" sz="2400"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1822374" y="4284644"/>
            <a:ext cx="1283970" cy="558165"/>
          </a:xfrm>
          <a:prstGeom prst="rect">
            <a:avLst/>
          </a:prstGeom>
        </p:spPr>
      </p:pic>
    </p:spTree>
    <p:extLst>
      <p:ext uri="{BB962C8B-B14F-4D97-AF65-F5344CB8AC3E}">
        <p14:creationId xmlns:p14="http://schemas.microsoft.com/office/powerpoint/2010/main" val="6758250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Probabilities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What probabilities should we assign to the outcomes </a:t>
            </a:r>
            <a:r>
              <a:rPr lang="en-US" i="1" dirty="0" smtClean="0"/>
              <a:t>H</a:t>
            </a:r>
            <a:r>
              <a:rPr lang="en-US" dirty="0" smtClean="0"/>
              <a:t>(heads) and </a:t>
            </a:r>
            <a:r>
              <a:rPr lang="en-US" i="1" dirty="0" smtClean="0"/>
              <a:t>T</a:t>
            </a:r>
            <a:r>
              <a:rPr lang="en-US" dirty="0" smtClean="0"/>
              <a:t> (tails) when a fair coin is flipped? What probabilities should be assigned to these outcomes when the coin is biased so that heads comes up twice as often as tails?</a:t>
            </a:r>
          </a:p>
          <a:p>
            <a:pPr>
              <a:buNone/>
            </a:pPr>
            <a:r>
              <a:rPr lang="en-US" b="1" dirty="0" smtClean="0"/>
              <a:t>    Solution</a:t>
            </a:r>
            <a:r>
              <a:rPr lang="en-US" dirty="0" smtClean="0"/>
              <a:t>:    For a fair coin, we have</a:t>
            </a:r>
            <a:r>
              <a:rPr lang="en-US" i="1" dirty="0" smtClean="0"/>
              <a:t> p</a:t>
            </a:r>
            <a:r>
              <a:rPr lang="en-US" dirty="0" smtClean="0"/>
              <a:t>(</a:t>
            </a:r>
            <a:r>
              <a:rPr lang="en-US" i="1" dirty="0" smtClean="0"/>
              <a:t>H</a:t>
            </a:r>
            <a:r>
              <a:rPr lang="en-US" dirty="0" smtClean="0"/>
              <a:t>) = </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½.</a:t>
            </a:r>
            <a:endParaRPr lang="en-US" dirty="0" smtClean="0"/>
          </a:p>
          <a:p>
            <a:pPr>
              <a:buNone/>
            </a:pPr>
            <a:r>
              <a:rPr lang="en-US" dirty="0" smtClean="0"/>
              <a:t>    For a biased coin, we have </a:t>
            </a:r>
            <a:r>
              <a:rPr lang="en-US" i="1" dirty="0" smtClean="0"/>
              <a:t>p</a:t>
            </a:r>
            <a:r>
              <a:rPr lang="en-US" dirty="0" smtClean="0"/>
              <a:t>(</a:t>
            </a:r>
            <a:r>
              <a:rPr lang="en-US" i="1" dirty="0" smtClean="0"/>
              <a:t>H</a:t>
            </a:r>
            <a:r>
              <a:rPr lang="en-US" dirty="0" smtClean="0"/>
              <a:t>) = </a:t>
            </a:r>
            <a:r>
              <a:rPr lang="en-US" dirty="0" smtClean="0">
                <a:latin typeface="Cambria Math" pitchFamily="18" charset="0"/>
                <a:ea typeface="Cambria Math" pitchFamily="18" charset="0"/>
              </a:rPr>
              <a:t>2</a:t>
            </a:r>
            <a:r>
              <a:rPr lang="en-US" i="1" dirty="0" smtClean="0"/>
              <a:t>p</a:t>
            </a:r>
            <a:r>
              <a:rPr lang="en-US" dirty="0" smtClean="0"/>
              <a:t>(</a:t>
            </a:r>
            <a:r>
              <a:rPr lang="en-US" i="1" dirty="0" smtClean="0"/>
              <a:t>T</a:t>
            </a:r>
            <a:r>
              <a:rPr lang="en-US" dirty="0" smtClean="0"/>
              <a:t>).</a:t>
            </a:r>
          </a:p>
          <a:p>
            <a:pPr>
              <a:buNone/>
            </a:pPr>
            <a:r>
              <a:rPr lang="en-US" dirty="0" smtClean="0"/>
              <a:t>    Because </a:t>
            </a:r>
            <a:r>
              <a:rPr lang="en-US" i="1" dirty="0" smtClean="0"/>
              <a:t>p</a:t>
            </a:r>
            <a:r>
              <a:rPr lang="en-US" dirty="0" smtClean="0"/>
              <a:t>(</a:t>
            </a:r>
            <a:r>
              <a:rPr lang="en-US" i="1" dirty="0" smtClean="0"/>
              <a:t>H</a:t>
            </a:r>
            <a:r>
              <a:rPr lang="en-US" dirty="0" smtClean="0"/>
              <a:t>) + </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1</a:t>
            </a:r>
            <a:r>
              <a:rPr lang="en-US" dirty="0" smtClean="0"/>
              <a:t>, it follows that</a:t>
            </a:r>
          </a:p>
          <a:p>
            <a:pPr>
              <a:buNone/>
            </a:pPr>
            <a:r>
              <a:rPr lang="en-US" dirty="0" smtClean="0"/>
              <a:t>               </a:t>
            </a:r>
            <a:r>
              <a:rPr lang="en-US" dirty="0" smtClean="0">
                <a:latin typeface="Cambria Math" pitchFamily="18" charset="0"/>
                <a:ea typeface="Cambria Math" pitchFamily="18" charset="0"/>
              </a:rPr>
              <a:t>2</a:t>
            </a:r>
            <a:r>
              <a:rPr lang="en-US" i="1" dirty="0" smtClean="0"/>
              <a:t>p</a:t>
            </a:r>
            <a:r>
              <a:rPr lang="en-US" dirty="0" smtClean="0"/>
              <a:t>(</a:t>
            </a:r>
            <a:r>
              <a:rPr lang="en-US" i="1" dirty="0" smtClean="0"/>
              <a:t>T</a:t>
            </a:r>
            <a:r>
              <a:rPr lang="en-US" dirty="0" smtClean="0"/>
              <a:t>) + </a:t>
            </a:r>
            <a:r>
              <a:rPr lang="en-US" i="1" dirty="0" smtClean="0"/>
              <a:t>p</a:t>
            </a:r>
            <a:r>
              <a:rPr lang="en-US" dirty="0" smtClean="0"/>
              <a:t>(</a:t>
            </a:r>
            <a:r>
              <a:rPr lang="en-US" i="1" dirty="0" smtClean="0"/>
              <a:t>T</a:t>
            </a:r>
            <a:r>
              <a:rPr lang="en-US" dirty="0" smtClean="0"/>
              <a:t>) =</a:t>
            </a:r>
            <a:r>
              <a:rPr lang="en-US" dirty="0" smtClean="0">
                <a:latin typeface="Cambria Math" pitchFamily="18" charset="0"/>
                <a:ea typeface="Cambria Math" pitchFamily="18" charset="0"/>
              </a:rPr>
              <a:t> 3</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1</a:t>
            </a:r>
            <a:r>
              <a:rPr lang="en-US" dirty="0" smtClean="0"/>
              <a:t>.</a:t>
            </a:r>
          </a:p>
          <a:p>
            <a:pPr>
              <a:buNone/>
            </a:pPr>
            <a:r>
              <a:rPr lang="en-US" dirty="0" smtClean="0"/>
              <a:t>    Hence, </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1/3  </a:t>
            </a:r>
            <a:r>
              <a:rPr lang="en-US" dirty="0" smtClean="0">
                <a:ea typeface="Cambria Math" pitchFamily="18" charset="0"/>
              </a:rPr>
              <a:t>and</a:t>
            </a:r>
            <a:r>
              <a:rPr lang="en-US" dirty="0" smtClean="0">
                <a:latin typeface="Cambria Math" pitchFamily="18" charset="0"/>
                <a:ea typeface="Cambria Math" pitchFamily="18" charset="0"/>
              </a:rPr>
              <a:t>  </a:t>
            </a:r>
            <a:r>
              <a:rPr lang="en-US" i="1" dirty="0" smtClean="0"/>
              <a:t>p</a:t>
            </a:r>
            <a:r>
              <a:rPr lang="en-US" dirty="0" smtClean="0"/>
              <a:t>(</a:t>
            </a:r>
            <a:r>
              <a:rPr lang="en-US" i="1" dirty="0" smtClean="0"/>
              <a:t>H</a:t>
            </a:r>
            <a:r>
              <a:rPr lang="en-US" dirty="0" smtClean="0"/>
              <a:t>) = </a:t>
            </a:r>
            <a:r>
              <a:rPr lang="en-US" dirty="0" smtClean="0">
                <a:latin typeface="Cambria Math" pitchFamily="18" charset="0"/>
                <a:ea typeface="Cambria Math" pitchFamily="18" charset="0"/>
              </a:rPr>
              <a:t>2/3</a:t>
            </a:r>
            <a:r>
              <a:rPr lang="en-US" dirty="0" smtClean="0"/>
              <a:t>.</a:t>
            </a:r>
            <a:r>
              <a:rPr lang="en-US" dirty="0" smtClean="0">
                <a:latin typeface="Cambria Math" pitchFamily="18" charset="0"/>
                <a:ea typeface="Cambria Math" pitchFamily="18" charset="0"/>
              </a:rPr>
              <a:t> </a:t>
            </a:r>
            <a:endParaRPr lang="en-US" dirty="0"/>
          </a:p>
        </p:txBody>
      </p:sp>
    </p:spTree>
    <p:extLst>
      <p:ext uri="{BB962C8B-B14F-4D97-AF65-F5344CB8AC3E}">
        <p14:creationId xmlns:p14="http://schemas.microsoft.com/office/powerpoint/2010/main" val="746147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Uniform Distribution</a:t>
            </a:r>
            <a:endParaRPr lang="en-US" dirty="0"/>
          </a:p>
        </p:txBody>
      </p:sp>
      <p:sp>
        <p:nvSpPr>
          <p:cNvPr id="3" name="Content Placeholder 2"/>
          <p:cNvSpPr>
            <a:spLocks noGrp="1"/>
          </p:cNvSpPr>
          <p:nvPr>
            <p:ph idx="1"/>
          </p:nvPr>
        </p:nvSpPr>
        <p:spPr/>
        <p:txBody>
          <a:bodyPr/>
          <a:lstStyle/>
          <a:p>
            <a:pPr>
              <a:buNone/>
            </a:pPr>
            <a:r>
              <a:rPr lang="en-US" b="1" dirty="0" smtClean="0"/>
              <a:t>Definition</a:t>
            </a:r>
            <a:r>
              <a:rPr lang="en-US" dirty="0" smtClean="0"/>
              <a:t>: Suppose that </a:t>
            </a:r>
            <a:r>
              <a:rPr lang="en-US" i="1" dirty="0" smtClean="0"/>
              <a:t>S</a:t>
            </a:r>
            <a:r>
              <a:rPr lang="en-US" dirty="0" smtClean="0"/>
              <a:t> is a set with </a:t>
            </a:r>
            <a:r>
              <a:rPr lang="en-US" i="1" dirty="0" smtClean="0"/>
              <a:t>n</a:t>
            </a:r>
            <a:r>
              <a:rPr lang="en-US" dirty="0" smtClean="0"/>
              <a:t> elements. The </a:t>
            </a:r>
            <a:r>
              <a:rPr lang="en-US" i="1" dirty="0" smtClean="0"/>
              <a:t>uniform distribution </a:t>
            </a:r>
            <a:r>
              <a:rPr lang="en-US" dirty="0" smtClean="0"/>
              <a:t>assigns the probability </a:t>
            </a:r>
            <a:r>
              <a:rPr lang="en-US" dirty="0" smtClean="0">
                <a:latin typeface="Cambria Math" pitchFamily="18" charset="0"/>
                <a:ea typeface="Cambria Math" pitchFamily="18" charset="0"/>
              </a:rPr>
              <a:t>1</a:t>
            </a:r>
            <a:r>
              <a:rPr lang="en-US" i="1" dirty="0" smtClean="0"/>
              <a:t>/n</a:t>
            </a:r>
            <a:r>
              <a:rPr lang="en-US" dirty="0" smtClean="0"/>
              <a:t> to each element of </a:t>
            </a:r>
            <a:r>
              <a:rPr lang="en-US" i="1" dirty="0" smtClean="0"/>
              <a:t>S</a:t>
            </a:r>
            <a:r>
              <a:rPr lang="en-US" dirty="0" smtClean="0"/>
              <a:t>. (Note that we could have used Laplace’s definition here.)</a:t>
            </a:r>
          </a:p>
          <a:p>
            <a:pPr>
              <a:buNone/>
            </a:pPr>
            <a:r>
              <a:rPr lang="en-US" b="1" dirty="0" smtClean="0"/>
              <a:t>Example</a:t>
            </a:r>
            <a:r>
              <a:rPr lang="en-US" dirty="0" smtClean="0"/>
              <a:t>: Consider again the coin flipping example, but with a fair coin. Now </a:t>
            </a:r>
            <a:r>
              <a:rPr lang="en-US" i="1" dirty="0" smtClean="0"/>
              <a:t>p</a:t>
            </a:r>
            <a:r>
              <a:rPr lang="en-US" dirty="0" smtClean="0"/>
              <a:t>(</a:t>
            </a:r>
            <a:r>
              <a:rPr lang="en-US" i="1" dirty="0" smtClean="0"/>
              <a:t>H</a:t>
            </a:r>
            <a:r>
              <a:rPr lang="en-US" dirty="0" smtClean="0"/>
              <a:t>) = </a:t>
            </a:r>
            <a:r>
              <a:rPr lang="en-US" i="1" dirty="0" smtClean="0"/>
              <a:t>p</a:t>
            </a:r>
            <a:r>
              <a:rPr lang="en-US" dirty="0" smtClean="0"/>
              <a:t>(</a:t>
            </a:r>
            <a:r>
              <a:rPr lang="en-US" i="1" dirty="0" smtClean="0"/>
              <a:t>T</a:t>
            </a:r>
            <a:r>
              <a:rPr lang="en-US" dirty="0" smtClean="0"/>
              <a:t>) = </a:t>
            </a:r>
            <a:r>
              <a:rPr lang="en-US" dirty="0" smtClean="0">
                <a:latin typeface="Cambria Math" pitchFamily="18" charset="0"/>
                <a:ea typeface="Cambria Math" pitchFamily="18" charset="0"/>
              </a:rPr>
              <a:t>1/2</a:t>
            </a:r>
            <a:r>
              <a:rPr lang="en-US" dirty="0" smtClean="0"/>
              <a:t>.</a:t>
            </a:r>
            <a:r>
              <a:rPr lang="en-US" dirty="0" smtClean="0">
                <a:latin typeface="Cambria Math" pitchFamily="18" charset="0"/>
                <a:ea typeface="Cambria Math" pitchFamily="18" charset="0"/>
              </a:rPr>
              <a:t> </a:t>
            </a:r>
            <a:endParaRPr lang="en-US" dirty="0"/>
          </a:p>
        </p:txBody>
      </p:sp>
    </p:spTree>
    <p:extLst>
      <p:ext uri="{BB962C8B-B14F-4D97-AF65-F5344CB8AC3E}">
        <p14:creationId xmlns:p14="http://schemas.microsoft.com/office/powerpoint/2010/main" val="3870579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an Event</a:t>
            </a:r>
            <a:endParaRPr lang="en-US" dirty="0"/>
          </a:p>
        </p:txBody>
      </p:sp>
      <p:sp>
        <p:nvSpPr>
          <p:cNvPr id="3" name="Content Placeholder 2"/>
          <p:cNvSpPr>
            <a:spLocks noGrp="1"/>
          </p:cNvSpPr>
          <p:nvPr>
            <p:ph idx="1"/>
          </p:nvPr>
        </p:nvSpPr>
        <p:spPr/>
        <p:txBody>
          <a:bodyPr/>
          <a:lstStyle/>
          <a:p>
            <a:pPr>
              <a:buNone/>
            </a:pPr>
            <a:r>
              <a:rPr lang="en-US" b="1" dirty="0" smtClean="0"/>
              <a:t>Definition</a:t>
            </a:r>
            <a:r>
              <a:rPr lang="en-US" dirty="0" smtClean="0"/>
              <a:t>: The probability of the event </a:t>
            </a:r>
            <a:r>
              <a:rPr lang="en-US" i="1" dirty="0" smtClean="0"/>
              <a:t>E</a:t>
            </a:r>
            <a:r>
              <a:rPr lang="en-US" dirty="0" smtClean="0"/>
              <a:t> is the sum of the probabilities of the outcomes in </a:t>
            </a:r>
            <a:r>
              <a:rPr lang="en-US" i="1" dirty="0" smtClean="0"/>
              <a:t>E</a:t>
            </a:r>
            <a:r>
              <a:rPr lang="en-US" dirty="0" smtClean="0"/>
              <a:t>.</a:t>
            </a:r>
          </a:p>
          <a:p>
            <a:endParaRPr lang="en-US" dirty="0" smtClean="0"/>
          </a:p>
          <a:p>
            <a:endParaRPr lang="en-US" dirty="0" smtClean="0"/>
          </a:p>
          <a:p>
            <a:endParaRPr lang="en-US" dirty="0" smtClean="0"/>
          </a:p>
          <a:p>
            <a:endParaRPr lang="en-US" dirty="0" smtClean="0"/>
          </a:p>
          <a:p>
            <a:endParaRPr lang="en-US" dirty="0" smtClean="0"/>
          </a:p>
          <a:p>
            <a:r>
              <a:rPr lang="en-US" dirty="0" smtClean="0"/>
              <a:t>Note that now no assumption is being made about the distribution.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4114800" y="3352800"/>
            <a:ext cx="2548890" cy="837248"/>
          </a:xfrm>
          <a:prstGeom prst="rect">
            <a:avLst/>
          </a:prstGeom>
        </p:spPr>
      </p:pic>
    </p:spTree>
    <p:extLst>
      <p:ext uri="{BB962C8B-B14F-4D97-AF65-F5344CB8AC3E}">
        <p14:creationId xmlns:p14="http://schemas.microsoft.com/office/powerpoint/2010/main" val="2825485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Example</a:t>
            </a:r>
            <a:r>
              <a:rPr lang="en-US" dirty="0" smtClean="0"/>
              <a:t>: Suppose that a die is biased so that </a:t>
            </a:r>
            <a:r>
              <a:rPr lang="en-US" dirty="0" smtClean="0">
                <a:latin typeface="Cambria Math" pitchFamily="18" charset="0"/>
                <a:ea typeface="Cambria Math" pitchFamily="18" charset="0"/>
              </a:rPr>
              <a:t>3 </a:t>
            </a:r>
            <a:r>
              <a:rPr lang="en-US" dirty="0" smtClean="0"/>
              <a:t>appears twice as often as each other number, but that the other five outcomes are equally likely. What is the probability that an odd number appears when we roll this die?</a:t>
            </a:r>
          </a:p>
          <a:p>
            <a:pPr>
              <a:buNone/>
            </a:pPr>
            <a:r>
              <a:rPr lang="en-US" b="1" dirty="0" smtClean="0"/>
              <a:t>Solution</a:t>
            </a:r>
            <a:r>
              <a:rPr lang="en-US" dirty="0" smtClean="0"/>
              <a:t>: We want the probability of the event   </a:t>
            </a:r>
            <a:r>
              <a:rPr lang="en-US" i="1" dirty="0" smtClean="0"/>
              <a:t>E</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3</a:t>
            </a:r>
            <a:r>
              <a:rPr lang="en-US" dirty="0" smtClean="0"/>
              <a:t>,</a:t>
            </a:r>
            <a:r>
              <a:rPr lang="en-US" dirty="0" smtClean="0">
                <a:latin typeface="Cambria Math" pitchFamily="18" charset="0"/>
                <a:ea typeface="Cambria Math" pitchFamily="18" charset="0"/>
              </a:rPr>
              <a:t>5</a:t>
            </a:r>
            <a:r>
              <a:rPr lang="en-US" dirty="0" smtClean="0"/>
              <a:t>}. We have </a:t>
            </a:r>
            <a:r>
              <a:rPr lang="en-US" i="1" dirty="0" smtClean="0"/>
              <a:t>p</a:t>
            </a:r>
            <a:r>
              <a:rPr lang="en-US" dirty="0" smtClean="0"/>
              <a:t>(</a:t>
            </a:r>
            <a:r>
              <a:rPr lang="en-US" dirty="0" smtClean="0">
                <a:latin typeface="Cambria Math" pitchFamily="18" charset="0"/>
                <a:ea typeface="Cambria Math" pitchFamily="18" charset="0"/>
              </a:rPr>
              <a:t>3</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2/7</a:t>
            </a:r>
            <a:r>
              <a:rPr lang="en-US" dirty="0" smtClean="0">
                <a:ea typeface="Cambria Math" pitchFamily="18" charset="0"/>
              </a:rPr>
              <a:t> and </a:t>
            </a:r>
            <a:endParaRPr lang="en-US" dirty="0" smtClean="0"/>
          </a:p>
          <a:p>
            <a:pPr>
              <a:buNone/>
            </a:pPr>
            <a:r>
              <a:rPr lang="en-US" i="1" dirty="0" smtClean="0"/>
              <a:t>p</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2</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4</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5</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6</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1/7</a:t>
            </a:r>
            <a:r>
              <a:rPr lang="en-US" dirty="0" smtClean="0">
                <a:ea typeface="Cambria Math" pitchFamily="18" charset="0"/>
              </a:rPr>
              <a:t>.</a:t>
            </a:r>
          </a:p>
          <a:p>
            <a:pPr>
              <a:buNone/>
            </a:pPr>
            <a:r>
              <a:rPr lang="en-US" dirty="0" smtClean="0">
                <a:ea typeface="Cambria Math" pitchFamily="18" charset="0"/>
              </a:rPr>
              <a:t>Hence, </a:t>
            </a:r>
            <a:r>
              <a:rPr lang="en-US" i="1" dirty="0" smtClean="0">
                <a:ea typeface="Cambria Math" pitchFamily="18" charset="0"/>
              </a:rPr>
              <a:t>p</a:t>
            </a:r>
            <a:r>
              <a:rPr lang="en-US" dirty="0" smtClean="0">
                <a:ea typeface="Cambria Math" pitchFamily="18" charset="0"/>
              </a:rPr>
              <a:t>(</a:t>
            </a:r>
            <a:r>
              <a:rPr lang="en-US" i="1" dirty="0" smtClean="0">
                <a:ea typeface="Cambria Math" pitchFamily="18" charset="0"/>
              </a:rPr>
              <a:t>E</a:t>
            </a:r>
            <a:r>
              <a:rPr lang="en-US" dirty="0" smtClean="0">
                <a:ea typeface="Cambria Math" pitchFamily="18" charset="0"/>
              </a:rPr>
              <a:t>) = </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3</a:t>
            </a:r>
            <a:r>
              <a:rPr lang="en-US" dirty="0" smtClean="0">
                <a:ea typeface="Cambria Math" pitchFamily="18" charset="0"/>
              </a:rPr>
              <a:t>) +</a:t>
            </a:r>
            <a:r>
              <a:rPr lang="en-US" dirty="0" smtClean="0"/>
              <a:t> </a:t>
            </a:r>
            <a:r>
              <a:rPr lang="en-US" i="1" dirty="0" smtClean="0"/>
              <a:t>p</a:t>
            </a:r>
            <a:r>
              <a:rPr lang="en-US" dirty="0" smtClean="0"/>
              <a:t>(</a:t>
            </a:r>
            <a:r>
              <a:rPr lang="en-US" dirty="0" smtClean="0">
                <a:latin typeface="Cambria Math" pitchFamily="18" charset="0"/>
                <a:ea typeface="Cambria Math" pitchFamily="18" charset="0"/>
              </a:rPr>
              <a:t>5</a:t>
            </a:r>
            <a:r>
              <a:rPr lang="en-US" dirty="0" smtClean="0">
                <a:ea typeface="Cambria Math" pitchFamily="18" charset="0"/>
              </a:rPr>
              <a:t>) =</a:t>
            </a:r>
            <a:r>
              <a:rPr lang="en-US" dirty="0" smtClean="0"/>
              <a:t> </a:t>
            </a:r>
            <a:r>
              <a:rPr lang="en-US" dirty="0" smtClean="0">
                <a:latin typeface="Cambria Math" pitchFamily="18" charset="0"/>
                <a:ea typeface="Cambria Math" pitchFamily="18" charset="0"/>
              </a:rPr>
              <a:t>1/7 </a:t>
            </a:r>
            <a:r>
              <a:rPr lang="en-US" dirty="0" smtClean="0">
                <a:ea typeface="Cambria Math" pitchFamily="18" charset="0"/>
              </a:rPr>
              <a:t>+</a:t>
            </a:r>
            <a:r>
              <a:rPr lang="en-US" dirty="0" smtClean="0">
                <a:latin typeface="Cambria Math" pitchFamily="18" charset="0"/>
                <a:ea typeface="Cambria Math" pitchFamily="18" charset="0"/>
              </a:rPr>
              <a:t> 2/7</a:t>
            </a:r>
            <a:r>
              <a:rPr lang="en-US" dirty="0" smtClean="0">
                <a:ea typeface="Cambria Math" pitchFamily="18" charset="0"/>
              </a:rPr>
              <a:t> +</a:t>
            </a:r>
            <a:r>
              <a:rPr lang="en-US" dirty="0" smtClean="0">
                <a:latin typeface="Cambria Math" pitchFamily="18" charset="0"/>
                <a:ea typeface="Cambria Math" pitchFamily="18" charset="0"/>
              </a:rPr>
              <a:t> 1/7 = 4/7</a:t>
            </a:r>
            <a:r>
              <a:rPr lang="en-US" dirty="0" smtClean="0">
                <a:ea typeface="Cambria Math" pitchFamily="18" charset="0"/>
              </a:rPr>
              <a:t>.</a:t>
            </a:r>
            <a:endParaRPr lang="en-US" dirty="0"/>
          </a:p>
        </p:txBody>
      </p:sp>
    </p:spTree>
    <p:extLst>
      <p:ext uri="{BB962C8B-B14F-4D97-AF65-F5344CB8AC3E}">
        <p14:creationId xmlns:p14="http://schemas.microsoft.com/office/powerpoint/2010/main" val="3455046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Probabilities of Complements and Unions  of Events</a:t>
            </a:r>
          </a:p>
        </p:txBody>
      </p:sp>
      <p:sp>
        <p:nvSpPr>
          <p:cNvPr id="3" name="Content Placeholder 2"/>
          <p:cNvSpPr>
            <a:spLocks noGrp="1"/>
          </p:cNvSpPr>
          <p:nvPr>
            <p:ph idx="1"/>
          </p:nvPr>
        </p:nvSpPr>
        <p:spPr/>
        <p:txBody>
          <a:bodyPr/>
          <a:lstStyle/>
          <a:p>
            <a:r>
              <a:rPr lang="en-US" dirty="0" smtClean="0"/>
              <a:t>Complements:                                  still holds. Since each outcome is in either E or      , but not both,     </a:t>
            </a:r>
          </a:p>
          <a:p>
            <a:endParaRPr lang="en-US" dirty="0" smtClean="0"/>
          </a:p>
          <a:p>
            <a:endParaRPr lang="en-US" dirty="0" smtClean="0"/>
          </a:p>
          <a:p>
            <a:r>
              <a:rPr lang="en-US" dirty="0" smtClean="0"/>
              <a:t>Unions:</a:t>
            </a:r>
          </a:p>
          <a:p>
            <a:pPr>
              <a:buNone/>
            </a:pPr>
            <a:r>
              <a:rPr lang="en-US" dirty="0" smtClean="0"/>
              <a:t>      also still holds under the new definition. </a:t>
            </a: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3491429" y="1839118"/>
            <a:ext cx="2262188" cy="347663"/>
          </a:xfrm>
          <a:prstGeom prst="rect">
            <a:avLst/>
          </a:prstGeom>
        </p:spPr>
      </p:pic>
      <p:pic>
        <p:nvPicPr>
          <p:cNvPr id="6" name="Picture 5" descr="addin_tmp.png"/>
          <p:cNvPicPr>
            <a:picLocks noChangeAspect="1"/>
          </p:cNvPicPr>
          <p:nvPr>
            <p:custDataLst>
              <p:tags r:id="rId2"/>
            </p:custDataLst>
          </p:nvPr>
        </p:nvPicPr>
        <p:blipFill>
          <a:blip r:embed="rId7" cstate="print"/>
          <a:stretch>
            <a:fillRect/>
          </a:stretch>
        </p:blipFill>
        <p:spPr>
          <a:xfrm>
            <a:off x="2805630" y="2306199"/>
            <a:ext cx="252413" cy="269081"/>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3581402" y="2895600"/>
            <a:ext cx="3814763" cy="697706"/>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511847" y="3728243"/>
            <a:ext cx="5755481" cy="319088"/>
          </a:xfrm>
          <a:prstGeom prst="rect">
            <a:avLst/>
          </a:prstGeom>
        </p:spPr>
      </p:pic>
    </p:spTree>
    <p:extLst>
      <p:ext uri="{BB962C8B-B14F-4D97-AF65-F5344CB8AC3E}">
        <p14:creationId xmlns:p14="http://schemas.microsoft.com/office/powerpoint/2010/main" val="4089500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of Events</a:t>
            </a:r>
            <a:endParaRPr lang="en-US" dirty="0"/>
          </a:p>
        </p:txBody>
      </p:sp>
      <p:sp>
        <p:nvSpPr>
          <p:cNvPr id="3" name="Content Placeholder 2"/>
          <p:cNvSpPr>
            <a:spLocks noGrp="1"/>
          </p:cNvSpPr>
          <p:nvPr>
            <p:ph idx="1"/>
          </p:nvPr>
        </p:nvSpPr>
        <p:spPr/>
        <p:txBody>
          <a:bodyPr/>
          <a:lstStyle/>
          <a:p>
            <a:pPr>
              <a:buNone/>
            </a:pPr>
            <a:r>
              <a:rPr lang="en-US" b="1" dirty="0" smtClean="0"/>
              <a:t>Theorem</a:t>
            </a:r>
            <a:r>
              <a:rPr lang="en-US" dirty="0" smtClean="0"/>
              <a:t>: If </a:t>
            </a:r>
            <a:r>
              <a:rPr lang="en-US" i="1" dirty="0" smtClean="0"/>
              <a:t>E</a:t>
            </a:r>
            <a:r>
              <a:rPr lang="en-US" baseline="-25000" dirty="0" smtClean="0"/>
              <a:t>1</a:t>
            </a:r>
            <a:r>
              <a:rPr lang="en-US" dirty="0" smtClean="0"/>
              <a:t>, </a:t>
            </a:r>
            <a:r>
              <a:rPr lang="en-US" i="1" dirty="0" smtClean="0"/>
              <a:t>E</a:t>
            </a:r>
            <a:r>
              <a:rPr lang="en-US" baseline="-25000" dirty="0" smtClean="0"/>
              <a:t>2</a:t>
            </a:r>
            <a:r>
              <a:rPr lang="en-US" dirty="0" smtClean="0"/>
              <a:t>, … is a sequence of pairwise disjoint events in a sample space </a:t>
            </a:r>
            <a:r>
              <a:rPr lang="en-US" i="1" dirty="0" smtClean="0"/>
              <a:t>S</a:t>
            </a:r>
            <a:r>
              <a:rPr lang="en-US" dirty="0" smtClean="0"/>
              <a:t>, then</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4038600" y="3429001"/>
            <a:ext cx="3737610" cy="1140143"/>
          </a:xfrm>
          <a:prstGeom prst="rect">
            <a:avLst/>
          </a:prstGeom>
        </p:spPr>
      </p:pic>
      <p:sp>
        <p:nvSpPr>
          <p:cNvPr id="6" name="TextBox 5"/>
          <p:cNvSpPr txBox="1"/>
          <p:nvPr/>
        </p:nvSpPr>
        <p:spPr>
          <a:xfrm>
            <a:off x="3429000" y="5181600"/>
            <a:ext cx="4800600" cy="369332"/>
          </a:xfrm>
          <a:prstGeom prst="rect">
            <a:avLst/>
          </a:prstGeom>
          <a:noFill/>
        </p:spPr>
        <p:txBody>
          <a:bodyPr wrap="square" rtlCol="0">
            <a:spAutoFit/>
          </a:bodyPr>
          <a:lstStyle/>
          <a:p>
            <a:r>
              <a:rPr lang="en-US" i="1" dirty="0"/>
              <a:t>see Exercises </a:t>
            </a:r>
            <a:r>
              <a:rPr lang="en-US" dirty="0">
                <a:latin typeface="Cambria Math" pitchFamily="18" charset="0"/>
                <a:ea typeface="Cambria Math" pitchFamily="18" charset="0"/>
              </a:rPr>
              <a:t>36</a:t>
            </a:r>
            <a:r>
              <a:rPr lang="en-US" dirty="0"/>
              <a:t> </a:t>
            </a:r>
            <a:r>
              <a:rPr lang="en-US" i="1" dirty="0"/>
              <a:t>and</a:t>
            </a:r>
            <a:r>
              <a:rPr lang="en-US" dirty="0"/>
              <a:t> </a:t>
            </a:r>
            <a:r>
              <a:rPr lang="en-US" dirty="0">
                <a:latin typeface="Cambria Math" pitchFamily="18" charset="0"/>
                <a:ea typeface="Cambria Math" pitchFamily="18" charset="0"/>
              </a:rPr>
              <a:t>37</a:t>
            </a:r>
            <a:r>
              <a:rPr lang="en-US" dirty="0"/>
              <a:t> </a:t>
            </a:r>
            <a:r>
              <a:rPr lang="en-US" i="1" dirty="0"/>
              <a:t>for the proof</a:t>
            </a:r>
          </a:p>
        </p:txBody>
      </p:sp>
    </p:spTree>
    <p:extLst>
      <p:ext uri="{BB962C8B-B14F-4D97-AF65-F5344CB8AC3E}">
        <p14:creationId xmlns:p14="http://schemas.microsoft.com/office/powerpoint/2010/main" val="183695918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s \in S} p(s) = 1$$&#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 = \frac{1/4}{3/4} = \frac{1}{3}.$$&#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_{i_1} \cap E_{i_2} \cap \cdots \cap E_{i_m}) = p(E_{i_1})p(E_{i_2}) \cdots p(E_{i_m}) $$&#10;&#10;\end{document}"/>
  <p:tag name="IGUANATEXSIZE" val="2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sum_{s \in S} p(s)$$&#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 1 - p(E)$&#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s \in S} p(s) = 1 = p(E) + p(\overline{E}).$$&#10;&#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_1 \cup E_2) = p(E_1) + p(E_2) - p(E_1 \cap E_2)$&#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left(\bigcup_{i} E_i\right) = \sum_{i} p(E_i)$$&#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 | F) = \frac{p(E \cap F)}{p(F)} = \frac{5/16}{1/2} = \frac{5}{8}.$$&#10;&#10;\end{document}"/>
  <p:tag name="IGUANATEXSIZE" val="2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1373</TotalTime>
  <Words>2601</Words>
  <Application>Microsoft Office PowerPoint</Application>
  <PresentationFormat>Widescreen</PresentationFormat>
  <Paragraphs>146</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vt:lpstr>
      <vt:lpstr>Cambria Math</vt:lpstr>
      <vt:lpstr>Symbol</vt:lpstr>
      <vt:lpstr>Office Theme</vt:lpstr>
      <vt:lpstr> Probability Theory</vt:lpstr>
      <vt:lpstr>Section Summary</vt:lpstr>
      <vt:lpstr>Assigning Probabilities</vt:lpstr>
      <vt:lpstr>Assigning Probabilities</vt:lpstr>
      <vt:lpstr>Uniform Distribution</vt:lpstr>
      <vt:lpstr>Probability of an Event</vt:lpstr>
      <vt:lpstr>Example</vt:lpstr>
      <vt:lpstr>Probabilities of Complements and Unions  of Events</vt:lpstr>
      <vt:lpstr>Combinations of Events</vt:lpstr>
      <vt:lpstr>Conditional Probability</vt:lpstr>
      <vt:lpstr>Conditional Probability</vt:lpstr>
      <vt:lpstr>PowerPoint Presentation</vt:lpstr>
      <vt:lpstr>Probability w.r.t. Boys/Girls, Weekdays etc.</vt:lpstr>
      <vt:lpstr>Independence</vt:lpstr>
      <vt:lpstr>Independence</vt:lpstr>
      <vt:lpstr>Pairwise and Mutual Independence</vt:lpstr>
      <vt:lpstr>Bernoulli Trials </vt:lpstr>
      <vt:lpstr>Bernoulli Trials </vt:lpstr>
      <vt:lpstr>k Successes in n Independent Bernoulli Trials</vt:lpstr>
      <vt:lpstr>Random Variables</vt:lpstr>
      <vt:lpstr>Random Variables</vt:lpstr>
      <vt:lpstr>The Famous Birthday Problem</vt:lpstr>
      <vt:lpstr>Monte Carlo Algorithms</vt:lpstr>
      <vt:lpstr>Probabilistic Primality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117</cp:revision>
  <dcterms:created xsi:type="dcterms:W3CDTF">2021-01-03T18:25:44Z</dcterms:created>
  <dcterms:modified xsi:type="dcterms:W3CDTF">2021-03-15T01:11:51Z</dcterms:modified>
</cp:coreProperties>
</file>