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156" r:id="rId2"/>
    <p:sldId id="1157" r:id="rId3"/>
    <p:sldId id="1158" r:id="rId4"/>
    <p:sldId id="1159" r:id="rId5"/>
    <p:sldId id="1160" r:id="rId6"/>
    <p:sldId id="1161" r:id="rId7"/>
    <p:sldId id="1162" r:id="rId8"/>
    <p:sldId id="1163" r:id="rId9"/>
    <p:sldId id="1164" r:id="rId10"/>
    <p:sldId id="1165" r:id="rId11"/>
    <p:sldId id="1166" r:id="rId12"/>
    <p:sldId id="1167" r:id="rId13"/>
    <p:sldId id="1168" r:id="rId14"/>
    <p:sldId id="1169" r:id="rId15"/>
    <p:sldId id="1170" r:id="rId16"/>
    <p:sldId id="1171" r:id="rId17"/>
    <p:sldId id="1172" r:id="rId18"/>
    <p:sldId id="1173" r:id="rId19"/>
    <p:sldId id="1174" r:id="rId20"/>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0" autoAdjust="0"/>
  </p:normalViewPr>
  <p:slideViewPr>
    <p:cSldViewPr snapToGrid="0">
      <p:cViewPr varScale="1">
        <p:scale>
          <a:sx n="87" d="100"/>
          <a:sy n="87" d="100"/>
        </p:scale>
        <p:origin x="14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16.03.2021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16.03.2021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16.03.2021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16.03.2021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16.03.2021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16.03.2021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16.03.2021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16.03.2021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16.03.2021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31.xml"/><Relationship Id="rId7" Type="http://schemas.openxmlformats.org/officeDocument/2006/relationships/image" Target="../media/image27.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32.xml"/><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3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11" Type="http://schemas.openxmlformats.org/officeDocument/2006/relationships/image" Target="../media/image10.png"/><Relationship Id="rId5" Type="http://schemas.openxmlformats.org/officeDocument/2006/relationships/tags" Target="../tags/tag10.xml"/><Relationship Id="rId10" Type="http://schemas.openxmlformats.org/officeDocument/2006/relationships/image" Target="../media/image9.png"/><Relationship Id="rId4" Type="http://schemas.openxmlformats.org/officeDocument/2006/relationships/tags" Target="../tags/tag9.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3.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1.png"/><Relationship Id="rId5" Type="http://schemas.openxmlformats.org/officeDocument/2006/relationships/tags" Target="../tags/tag15.xml"/><Relationship Id="rId15" Type="http://schemas.openxmlformats.org/officeDocument/2006/relationships/image" Target="../media/image15.png"/><Relationship Id="rId10" Type="http://schemas.openxmlformats.org/officeDocument/2006/relationships/image" Target="../media/image2.png"/><Relationship Id="rId4" Type="http://schemas.openxmlformats.org/officeDocument/2006/relationships/tags" Target="../tags/tag14.xml"/><Relationship Id="rId9" Type="http://schemas.openxmlformats.org/officeDocument/2006/relationships/image" Target="../media/image10.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20.xml"/><Relationship Id="rId21" Type="http://schemas.openxmlformats.org/officeDocument/2006/relationships/image" Target="../media/image24.png"/><Relationship Id="rId7" Type="http://schemas.openxmlformats.org/officeDocument/2006/relationships/tags" Target="../tags/tag24.xml"/><Relationship Id="rId12" Type="http://schemas.openxmlformats.org/officeDocument/2006/relationships/slideLayout" Target="../slideLayouts/slideLayout2.xml"/><Relationship Id="rId17" Type="http://schemas.openxmlformats.org/officeDocument/2006/relationships/image" Target="../media/image20.png"/><Relationship Id="rId2" Type="http://schemas.openxmlformats.org/officeDocument/2006/relationships/tags" Target="../tags/tag19.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18.png"/><Relationship Id="rId10" Type="http://schemas.openxmlformats.org/officeDocument/2006/relationships/tags" Target="../tags/tag27.xml"/><Relationship Id="rId19" Type="http://schemas.openxmlformats.org/officeDocument/2006/relationships/image" Target="../media/image22.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image" Target="../media/image17.png"/><Relationship Id="rId2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Bayes</a:t>
            </a:r>
            <a:r>
              <a:rPr lang="en-US" dirty="0" smtClean="0"/>
              <a:t>’ Theorem</a:t>
            </a:r>
            <a:endParaRPr lang="en-US" dirty="0"/>
          </a:p>
        </p:txBody>
      </p:sp>
      <p:sp>
        <p:nvSpPr>
          <p:cNvPr id="3" name="Subtitle 2"/>
          <p:cNvSpPr>
            <a:spLocks noGrp="1"/>
          </p:cNvSpPr>
          <p:nvPr>
            <p:ph type="subTitle" idx="1"/>
          </p:nvPr>
        </p:nvSpPr>
        <p:spPr/>
        <p:txBody>
          <a:bodyPr/>
          <a:lstStyle/>
          <a:p>
            <a:r>
              <a:rPr lang="en-US" dirty="0" smtClean="0"/>
              <a:t>Section 7.3</a:t>
            </a:r>
            <a:endParaRPr lang="en-US" dirty="0"/>
          </a:p>
        </p:txBody>
      </p:sp>
    </p:spTree>
    <p:extLst>
      <p:ext uri="{BB962C8B-B14F-4D97-AF65-F5344CB8AC3E}">
        <p14:creationId xmlns:p14="http://schemas.microsoft.com/office/powerpoint/2010/main" val="4052312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What if the result is negative?</a:t>
            </a:r>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pPr lvl="1"/>
            <a:r>
              <a:rPr lang="en-US" dirty="0" smtClean="0"/>
              <a:t>So, it is extremely unlikely you have the disease if you test negative.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7" name="Picture 6" descr="addin_tmp.png"/>
          <p:cNvPicPr>
            <a:picLocks noChangeAspect="1"/>
          </p:cNvPicPr>
          <p:nvPr>
            <p:custDataLst>
              <p:tags r:id="rId1"/>
            </p:custDataLst>
          </p:nvPr>
        </p:nvPicPr>
        <p:blipFill>
          <a:blip r:embed="rId6" cstate="print"/>
          <a:stretch>
            <a:fillRect/>
          </a:stretch>
        </p:blipFill>
        <p:spPr>
          <a:xfrm>
            <a:off x="3886200" y="2514601"/>
            <a:ext cx="5257800" cy="804863"/>
          </a:xfrm>
          <a:prstGeom prst="rect">
            <a:avLst/>
          </a:prstGeom>
        </p:spPr>
      </p:pic>
      <p:pic>
        <p:nvPicPr>
          <p:cNvPr id="8" name="Picture 7" descr="addin_tmp.png"/>
          <p:cNvPicPr>
            <a:picLocks noChangeAspect="1"/>
          </p:cNvPicPr>
          <p:nvPr>
            <p:custDataLst>
              <p:tags r:id="rId2"/>
            </p:custDataLst>
          </p:nvPr>
        </p:nvPicPr>
        <p:blipFill>
          <a:blip r:embed="rId7" cstate="print"/>
          <a:stretch>
            <a:fillRect/>
          </a:stretch>
        </p:blipFill>
        <p:spPr>
          <a:xfrm>
            <a:off x="5029201" y="3733800"/>
            <a:ext cx="5083969" cy="750094"/>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5334001" y="5029201"/>
            <a:ext cx="1654969" cy="219075"/>
          </a:xfrm>
          <a:prstGeom prst="rect">
            <a:avLst/>
          </a:prstGeom>
        </p:spPr>
      </p:pic>
      <p:sp>
        <p:nvSpPr>
          <p:cNvPr id="10" name="TextBox 9"/>
          <p:cNvSpPr txBox="1"/>
          <p:nvPr/>
        </p:nvSpPr>
        <p:spPr>
          <a:xfrm>
            <a:off x="2057400" y="3124200"/>
            <a:ext cx="2514600" cy="2308324"/>
          </a:xfrm>
          <a:prstGeom prst="rect">
            <a:avLst/>
          </a:prstGeom>
          <a:noFill/>
          <a:ln>
            <a:solidFill>
              <a:srgbClr val="00B0F0"/>
            </a:solidFill>
          </a:ln>
        </p:spPr>
        <p:txBody>
          <a:bodyPr wrap="square" rtlCol="0">
            <a:spAutoFit/>
          </a:bodyPr>
          <a:lstStyle/>
          <a:p>
            <a:r>
              <a:rPr lang="en-US" dirty="0"/>
              <a:t>So, the probability you have the disease if you test negative is</a:t>
            </a:r>
          </a:p>
          <a:p>
            <a:endParaRPr lang="en-US" dirty="0"/>
          </a:p>
          <a:p>
            <a:r>
              <a:rPr lang="en-US" dirty="0"/>
              <a:t> </a:t>
            </a:r>
          </a:p>
          <a:p>
            <a:endParaRPr lang="en-US" dirty="0"/>
          </a:p>
          <a:p>
            <a:endParaRPr lang="en-US" dirty="0"/>
          </a:p>
          <a:p>
            <a:endParaRPr lang="en-US" dirty="0"/>
          </a:p>
        </p:txBody>
      </p:sp>
      <p:pic>
        <p:nvPicPr>
          <p:cNvPr id="11" name="Picture 10" descr="addin_tmp.png"/>
          <p:cNvPicPr>
            <a:picLocks noChangeAspect="1"/>
          </p:cNvPicPr>
          <p:nvPr>
            <p:custDataLst>
              <p:tags r:id="rId4"/>
            </p:custDataLst>
          </p:nvPr>
        </p:nvPicPr>
        <p:blipFill>
          <a:blip r:embed="rId9" cstate="print"/>
          <a:stretch>
            <a:fillRect/>
          </a:stretch>
        </p:blipFill>
        <p:spPr>
          <a:xfrm>
            <a:off x="2286000" y="4038601"/>
            <a:ext cx="2194560" cy="828675"/>
          </a:xfrm>
          <a:prstGeom prst="rect">
            <a:avLst/>
          </a:prstGeom>
        </p:spPr>
      </p:pic>
    </p:spTree>
    <p:extLst>
      <p:ext uri="{BB962C8B-B14F-4D97-AF65-F5344CB8AC3E}">
        <p14:creationId xmlns:p14="http://schemas.microsoft.com/office/powerpoint/2010/main" val="80977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b="1" dirty="0" smtClean="0"/>
              <a:t>   Generalized </a:t>
            </a:r>
            <a:r>
              <a:rPr lang="en-US" b="1" dirty="0" err="1" smtClean="0"/>
              <a:t>Bayes</a:t>
            </a:r>
            <a:r>
              <a:rPr lang="en-US" b="1" dirty="0" smtClean="0"/>
              <a:t>’ Theorem</a:t>
            </a:r>
            <a:r>
              <a:rPr lang="en-US" dirty="0" smtClean="0"/>
              <a:t>: Suppose that </a:t>
            </a:r>
            <a:r>
              <a:rPr lang="en-US" i="1" dirty="0" smtClean="0"/>
              <a:t>E</a:t>
            </a:r>
            <a:r>
              <a:rPr lang="en-US" dirty="0" smtClean="0"/>
              <a:t> is an event from a sample space </a:t>
            </a:r>
            <a:r>
              <a:rPr lang="en-US" i="1" dirty="0" smtClean="0"/>
              <a:t>S</a:t>
            </a:r>
            <a:r>
              <a:rPr lang="en-US" dirty="0" smtClean="0"/>
              <a:t> and that </a:t>
            </a:r>
            <a:r>
              <a:rPr lang="en-US" i="1" dirty="0" smtClean="0"/>
              <a:t>F</a:t>
            </a:r>
            <a:r>
              <a:rPr lang="en-US" baseline="-25000" dirty="0" smtClean="0"/>
              <a:t>1</a:t>
            </a:r>
            <a:r>
              <a:rPr lang="en-US" dirty="0" smtClean="0"/>
              <a:t>, </a:t>
            </a:r>
            <a:r>
              <a:rPr lang="en-US" i="1" dirty="0" smtClean="0"/>
              <a:t>F</a:t>
            </a:r>
            <a:r>
              <a:rPr lang="en-US" baseline="-25000" dirty="0" smtClean="0"/>
              <a:t>2</a:t>
            </a:r>
            <a:r>
              <a:rPr lang="en-US" dirty="0" smtClean="0"/>
              <a:t>, …, </a:t>
            </a:r>
            <a:r>
              <a:rPr lang="en-US" i="1" dirty="0" smtClean="0"/>
              <a:t>F</a:t>
            </a:r>
            <a:r>
              <a:rPr lang="en-US" baseline="-25000" dirty="0" smtClean="0"/>
              <a:t>n</a:t>
            </a:r>
            <a:r>
              <a:rPr lang="en-US" dirty="0" smtClean="0"/>
              <a:t> are mutually exclusive events such that</a:t>
            </a:r>
          </a:p>
          <a:p>
            <a:endParaRPr lang="en-US" dirty="0" smtClean="0"/>
          </a:p>
          <a:p>
            <a:pPr>
              <a:buNone/>
            </a:pPr>
            <a:r>
              <a:rPr lang="en-US" dirty="0" smtClean="0"/>
              <a:t>    Assume that </a:t>
            </a:r>
            <a:r>
              <a:rPr lang="en-US" i="1" dirty="0" smtClean="0"/>
              <a:t>p(E) </a:t>
            </a:r>
            <a:r>
              <a:rPr lang="en-US" dirty="0" smtClean="0">
                <a:latin typeface="Calibri"/>
              </a:rPr>
              <a:t>≠</a:t>
            </a:r>
            <a:r>
              <a:rPr lang="en-US" i="1" dirty="0" smtClean="0">
                <a:latin typeface="Calibri"/>
              </a:rPr>
              <a:t> 0 </a:t>
            </a:r>
            <a:r>
              <a:rPr lang="en-US" dirty="0" smtClean="0">
                <a:latin typeface="Calibri"/>
              </a:rPr>
              <a:t>for </a:t>
            </a:r>
            <a:r>
              <a:rPr lang="en-US" i="1" dirty="0" err="1" smtClean="0">
                <a:latin typeface="Calibri"/>
              </a:rPr>
              <a:t>i</a:t>
            </a:r>
            <a:r>
              <a:rPr lang="en-US" i="1" dirty="0" smtClean="0">
                <a:latin typeface="Calibri"/>
              </a:rPr>
              <a:t> = 1, 2, …, n</a:t>
            </a:r>
            <a:r>
              <a:rPr lang="en-US" dirty="0" smtClean="0">
                <a:latin typeface="Calibri"/>
              </a:rPr>
              <a:t>. Then</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5270181" y="2798285"/>
            <a:ext cx="1240787" cy="783542"/>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3276602" y="4495800"/>
            <a:ext cx="5080635" cy="925830"/>
          </a:xfrm>
          <a:prstGeom prst="rect">
            <a:avLst/>
          </a:prstGeom>
        </p:spPr>
      </p:pic>
      <p:sp>
        <p:nvSpPr>
          <p:cNvPr id="10" name="TextBox 9"/>
          <p:cNvSpPr txBox="1"/>
          <p:nvPr/>
        </p:nvSpPr>
        <p:spPr>
          <a:xfrm>
            <a:off x="4343400" y="5867400"/>
            <a:ext cx="4267200" cy="369332"/>
          </a:xfrm>
          <a:prstGeom prst="rect">
            <a:avLst/>
          </a:prstGeom>
          <a:noFill/>
        </p:spPr>
        <p:txBody>
          <a:bodyPr wrap="square" rtlCol="0">
            <a:spAutoFit/>
          </a:bodyPr>
          <a:lstStyle/>
          <a:p>
            <a:r>
              <a:rPr lang="en-US" i="1" dirty="0"/>
              <a:t>Exercise </a:t>
            </a:r>
            <a:r>
              <a:rPr lang="en-US" dirty="0">
                <a:latin typeface="Cambria" pitchFamily="18" charset="0"/>
              </a:rPr>
              <a:t>17 </a:t>
            </a:r>
            <a:r>
              <a:rPr lang="en-US" i="1" dirty="0">
                <a:latin typeface="Cambria" pitchFamily="18" charset="0"/>
              </a:rPr>
              <a:t>asks for the proof</a:t>
            </a:r>
            <a:r>
              <a:rPr lang="en-US" dirty="0"/>
              <a:t>.</a:t>
            </a:r>
          </a:p>
        </p:txBody>
      </p:sp>
    </p:spTree>
    <p:extLst>
      <p:ext uri="{BB962C8B-B14F-4D97-AF65-F5344CB8AC3E}">
        <p14:creationId xmlns:p14="http://schemas.microsoft.com/office/powerpoint/2010/main" val="15716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normAutofit/>
          </a:bodyPr>
          <a:lstStyle/>
          <a:p>
            <a:r>
              <a:rPr lang="en-US" dirty="0" smtClean="0"/>
              <a:t>How do we develop a tool for determining whether an email is likely to be spam?</a:t>
            </a:r>
          </a:p>
          <a:p>
            <a:r>
              <a:rPr lang="en-US" dirty="0" smtClean="0"/>
              <a:t>If we have an initial set  </a:t>
            </a:r>
            <a:r>
              <a:rPr lang="en-US" i="1" dirty="0" smtClean="0"/>
              <a:t>B</a:t>
            </a:r>
            <a:r>
              <a:rPr lang="en-US" dirty="0" smtClean="0"/>
              <a:t> of  spam messages and set </a:t>
            </a:r>
            <a:r>
              <a:rPr lang="en-US" i="1" dirty="0" smtClean="0"/>
              <a:t>G</a:t>
            </a:r>
            <a:r>
              <a:rPr lang="en-US" dirty="0" smtClean="0"/>
              <a:t> of non-spam messages.  We can use this information along with </a:t>
            </a:r>
            <a:r>
              <a:rPr lang="en-US" dirty="0" err="1" smtClean="0"/>
              <a:t>Bayes</a:t>
            </a:r>
            <a:r>
              <a:rPr lang="en-US" dirty="0" smtClean="0"/>
              <a:t>’ law to predict the probability that a new email message is spam.</a:t>
            </a:r>
          </a:p>
          <a:p>
            <a:r>
              <a:rPr lang="en-US" dirty="0" smtClean="0"/>
              <a:t> We look at a particular word </a:t>
            </a:r>
            <a:r>
              <a:rPr lang="en-US" i="1" dirty="0" smtClean="0"/>
              <a:t>w</a:t>
            </a:r>
            <a:r>
              <a:rPr lang="en-US" dirty="0" smtClean="0"/>
              <a:t>, and count the number of times that it occurs in </a:t>
            </a:r>
            <a:r>
              <a:rPr lang="en-US" i="1" dirty="0" smtClean="0"/>
              <a:t>B</a:t>
            </a:r>
            <a:r>
              <a:rPr lang="en-US" dirty="0" smtClean="0"/>
              <a:t> and in </a:t>
            </a:r>
            <a:r>
              <a:rPr lang="en-US" i="1" dirty="0" smtClean="0"/>
              <a:t>G</a:t>
            </a:r>
            <a:r>
              <a:rPr lang="en-US" dirty="0" smtClean="0"/>
              <a:t>; </a:t>
            </a:r>
            <a:r>
              <a:rPr lang="en-US" i="1" dirty="0" err="1" smtClean="0"/>
              <a:t>n</a:t>
            </a:r>
            <a:r>
              <a:rPr lang="en-US" i="1" baseline="-25000" dirty="0" err="1" smtClean="0"/>
              <a:t>B</a:t>
            </a:r>
            <a:r>
              <a:rPr lang="en-US" dirty="0" smtClean="0"/>
              <a:t>(</a:t>
            </a:r>
            <a:r>
              <a:rPr lang="en-US" i="1" dirty="0" smtClean="0"/>
              <a:t>w</a:t>
            </a:r>
            <a:r>
              <a:rPr lang="en-US" dirty="0" smtClean="0"/>
              <a:t>) and </a:t>
            </a:r>
            <a:r>
              <a:rPr lang="en-US" i="1" dirty="0" err="1" smtClean="0"/>
              <a:t>n</a:t>
            </a:r>
            <a:r>
              <a:rPr lang="en-US" i="1" baseline="-25000" dirty="0" err="1" smtClean="0"/>
              <a:t>G</a:t>
            </a:r>
            <a:r>
              <a:rPr lang="en-US" dirty="0" smtClean="0"/>
              <a:t>(</a:t>
            </a:r>
            <a:r>
              <a:rPr lang="en-US" i="1" dirty="0" smtClean="0"/>
              <a:t>w</a:t>
            </a:r>
            <a:r>
              <a:rPr lang="en-US" dirty="0" smtClean="0"/>
              <a:t>). </a:t>
            </a:r>
          </a:p>
          <a:p>
            <a:pPr lvl="1"/>
            <a:r>
              <a:rPr lang="en-US" dirty="0" smtClean="0"/>
              <a:t>Estimated probability that  a spam message contains  </a:t>
            </a:r>
            <a:r>
              <a:rPr lang="en-US" i="1" dirty="0" smtClean="0"/>
              <a:t>w</a:t>
            </a:r>
            <a:r>
              <a:rPr lang="en-US" dirty="0" smtClean="0"/>
              <a:t> is:  </a:t>
            </a:r>
            <a:r>
              <a:rPr lang="en-US" i="1" dirty="0" smtClean="0"/>
              <a:t>p</a:t>
            </a:r>
            <a:r>
              <a:rPr lang="en-US" dirty="0" smtClean="0"/>
              <a:t>(</a:t>
            </a:r>
            <a:r>
              <a:rPr lang="en-US" i="1" dirty="0" smtClean="0"/>
              <a:t>w</a:t>
            </a:r>
            <a:r>
              <a:rPr lang="en-US" dirty="0" smtClean="0"/>
              <a:t>) = </a:t>
            </a:r>
            <a:r>
              <a:rPr lang="en-US" i="1" dirty="0" err="1" smtClean="0"/>
              <a:t>n</a:t>
            </a:r>
            <a:r>
              <a:rPr lang="en-US" i="1" baseline="-25000" dirty="0" err="1" smtClean="0"/>
              <a:t>B</a:t>
            </a:r>
            <a:r>
              <a:rPr lang="en-US" dirty="0" smtClean="0"/>
              <a:t>(</a:t>
            </a:r>
            <a:r>
              <a:rPr lang="en-US" i="1" dirty="0" smtClean="0"/>
              <a:t>w</a:t>
            </a:r>
            <a:r>
              <a:rPr lang="en-US" dirty="0" smtClean="0"/>
              <a:t>)/|</a:t>
            </a:r>
            <a:r>
              <a:rPr lang="en-US" i="1" dirty="0" smtClean="0"/>
              <a:t>B</a:t>
            </a:r>
            <a:r>
              <a:rPr lang="en-US" dirty="0" smtClean="0"/>
              <a:t>|   </a:t>
            </a:r>
          </a:p>
          <a:p>
            <a:pPr lvl="1"/>
            <a:r>
              <a:rPr lang="en-US" dirty="0" smtClean="0"/>
              <a:t>Estimated probability  that a message that is not spam  contains </a:t>
            </a:r>
            <a:r>
              <a:rPr lang="en-US" i="1" dirty="0" smtClean="0"/>
              <a:t>w</a:t>
            </a:r>
            <a:r>
              <a:rPr lang="en-US" dirty="0" smtClean="0"/>
              <a:t> is:                </a:t>
            </a:r>
            <a:r>
              <a:rPr lang="en-US" i="1" dirty="0" smtClean="0"/>
              <a:t>q</a:t>
            </a:r>
            <a:r>
              <a:rPr lang="en-US" dirty="0" smtClean="0"/>
              <a:t>(</a:t>
            </a:r>
            <a:r>
              <a:rPr lang="en-US" i="1" dirty="0" smtClean="0"/>
              <a:t>w</a:t>
            </a:r>
            <a:r>
              <a:rPr lang="en-US" dirty="0" smtClean="0"/>
              <a:t>) = </a:t>
            </a:r>
            <a:r>
              <a:rPr lang="en-US" i="1" dirty="0" err="1" smtClean="0"/>
              <a:t>n</a:t>
            </a:r>
            <a:r>
              <a:rPr lang="en-US" i="1" baseline="-25000" dirty="0" err="1" smtClean="0"/>
              <a:t>G</a:t>
            </a:r>
            <a:r>
              <a:rPr lang="en-US" dirty="0" smtClean="0"/>
              <a:t>(</a:t>
            </a:r>
            <a:r>
              <a:rPr lang="en-US" i="1" dirty="0" smtClean="0"/>
              <a:t>w</a:t>
            </a:r>
            <a:r>
              <a:rPr lang="en-US" dirty="0" smtClean="0"/>
              <a:t>)/|</a:t>
            </a:r>
            <a:r>
              <a:rPr lang="en-US" i="1" dirty="0" smtClean="0"/>
              <a:t>G</a:t>
            </a:r>
            <a:r>
              <a:rPr lang="en-US" dirty="0" smtClean="0"/>
              <a:t>|</a:t>
            </a:r>
          </a:p>
          <a:p>
            <a:endParaRPr lang="en-US" dirty="0"/>
          </a:p>
        </p:txBody>
      </p:sp>
      <p:sp>
        <p:nvSpPr>
          <p:cNvPr id="7" name="TextBox 6"/>
          <p:cNvSpPr txBox="1"/>
          <p:nvPr/>
        </p:nvSpPr>
        <p:spPr>
          <a:xfrm>
            <a:off x="7086600" y="6400800"/>
            <a:ext cx="20574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endParaRPr lang="en-US" dirty="0"/>
          </a:p>
        </p:txBody>
      </p:sp>
    </p:spTree>
    <p:extLst>
      <p:ext uri="{BB962C8B-B14F-4D97-AF65-F5344CB8AC3E}">
        <p14:creationId xmlns:p14="http://schemas.microsoft.com/office/powerpoint/2010/main" val="408877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S</a:t>
            </a:r>
            <a:r>
              <a:rPr lang="en-US" dirty="0" smtClean="0"/>
              <a:t> be the event that the message is spam, and </a:t>
            </a:r>
            <a:r>
              <a:rPr lang="en-US" i="1" dirty="0" smtClean="0"/>
              <a:t>E </a:t>
            </a:r>
            <a:r>
              <a:rPr lang="en-US" dirty="0" smtClean="0"/>
              <a:t>be the event that the message contains the word </a:t>
            </a:r>
            <a:r>
              <a:rPr lang="en-US" i="1" dirty="0" smtClean="0"/>
              <a:t>w</a:t>
            </a:r>
            <a:r>
              <a:rPr lang="en-US" dirty="0" smtClean="0"/>
              <a:t>. </a:t>
            </a:r>
          </a:p>
          <a:p>
            <a:r>
              <a:rPr lang="en-US" dirty="0" smtClean="0"/>
              <a:t>Using </a:t>
            </a:r>
            <a:r>
              <a:rPr lang="en-US" dirty="0" err="1" smtClean="0"/>
              <a:t>Bayes</a:t>
            </a:r>
            <a:r>
              <a:rPr lang="en-US" dirty="0" smtClean="0"/>
              <a:t>’ Rule, </a:t>
            </a:r>
          </a:p>
          <a:p>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5257800" y="2895601"/>
            <a:ext cx="3973830" cy="62293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4495801" y="3886201"/>
            <a:ext cx="2985135" cy="622935"/>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5105400" y="5105401"/>
            <a:ext cx="2198370" cy="600075"/>
          </a:xfrm>
          <a:prstGeom prst="rect">
            <a:avLst/>
          </a:prstGeom>
        </p:spPr>
      </p:pic>
      <p:sp>
        <p:nvSpPr>
          <p:cNvPr id="11" name="TextBox 10"/>
          <p:cNvSpPr txBox="1"/>
          <p:nvPr/>
        </p:nvSpPr>
        <p:spPr>
          <a:xfrm>
            <a:off x="2286000" y="3581401"/>
            <a:ext cx="2057400" cy="1323439"/>
          </a:xfrm>
          <a:prstGeom prst="rect">
            <a:avLst/>
          </a:prstGeom>
          <a:noFill/>
          <a:ln>
            <a:solidFill>
              <a:schemeClr val="accent1"/>
            </a:solidFill>
          </a:ln>
        </p:spPr>
        <p:txBody>
          <a:bodyPr wrap="square" rtlCol="0">
            <a:spAutoFit/>
          </a:bodyPr>
          <a:lstStyle/>
          <a:p>
            <a:r>
              <a:rPr lang="en-US" sz="1600" dirty="0"/>
              <a:t>Assuming that it is equally likely that an arbitrary message is spam and is not spam; i.e., </a:t>
            </a:r>
            <a:r>
              <a:rPr lang="en-US" sz="1600" i="1" dirty="0"/>
              <a:t>p</a:t>
            </a:r>
            <a:r>
              <a:rPr lang="en-US" sz="1600" dirty="0"/>
              <a:t>(</a:t>
            </a:r>
            <a:r>
              <a:rPr lang="en-US" sz="1600" i="1" dirty="0"/>
              <a:t>S</a:t>
            </a:r>
            <a:r>
              <a:rPr lang="en-US" sz="1600" dirty="0"/>
              <a:t>) = ½.</a:t>
            </a:r>
          </a:p>
        </p:txBody>
      </p:sp>
      <p:sp>
        <p:nvSpPr>
          <p:cNvPr id="12" name="TextBox 11"/>
          <p:cNvSpPr txBox="1"/>
          <p:nvPr/>
        </p:nvSpPr>
        <p:spPr>
          <a:xfrm>
            <a:off x="7620000" y="3810001"/>
            <a:ext cx="2743200" cy="1323439"/>
          </a:xfrm>
          <a:prstGeom prst="rect">
            <a:avLst/>
          </a:prstGeom>
          <a:noFill/>
          <a:ln>
            <a:solidFill>
              <a:schemeClr val="accent1"/>
            </a:solidFill>
          </a:ln>
        </p:spPr>
        <p:txBody>
          <a:bodyPr wrap="square" rtlCol="0">
            <a:spAutoFit/>
          </a:bodyPr>
          <a:lstStyle/>
          <a:p>
            <a:r>
              <a:rPr lang="en-US" sz="1600" dirty="0"/>
              <a:t>Note: If we have data on the frequency of spam messages, we can obtain a better estimate for p(s). </a:t>
            </a:r>
          </a:p>
          <a:p>
            <a:r>
              <a:rPr lang="en-US" sz="1600" dirty="0"/>
              <a:t>(</a:t>
            </a:r>
            <a:r>
              <a:rPr lang="en-US" sz="1600" i="1" dirty="0"/>
              <a:t>See Exercise </a:t>
            </a:r>
            <a:r>
              <a:rPr lang="en-US" sz="1600" dirty="0">
                <a:latin typeface="Cambria Math" pitchFamily="18" charset="0"/>
                <a:ea typeface="Cambria Math" pitchFamily="18" charset="0"/>
              </a:rPr>
              <a:t>22</a:t>
            </a:r>
            <a:r>
              <a:rPr lang="en-US" sz="1600" dirty="0"/>
              <a:t>.)</a:t>
            </a:r>
          </a:p>
        </p:txBody>
      </p:sp>
      <p:sp>
        <p:nvSpPr>
          <p:cNvPr id="13" name="TextBox 12"/>
          <p:cNvSpPr txBox="1"/>
          <p:nvPr/>
        </p:nvSpPr>
        <p:spPr>
          <a:xfrm>
            <a:off x="2590800" y="5181601"/>
            <a:ext cx="1676400" cy="1323439"/>
          </a:xfrm>
          <a:prstGeom prst="rect">
            <a:avLst/>
          </a:prstGeom>
          <a:noFill/>
          <a:ln>
            <a:solidFill>
              <a:schemeClr val="accent1"/>
            </a:solidFill>
          </a:ln>
        </p:spPr>
        <p:txBody>
          <a:bodyPr wrap="square" rtlCol="0">
            <a:spAutoFit/>
          </a:bodyPr>
          <a:lstStyle/>
          <a:p>
            <a:r>
              <a:rPr lang="en-US" sz="1600" dirty="0"/>
              <a:t>Using our empirical estimates of </a:t>
            </a:r>
          </a:p>
          <a:p>
            <a:r>
              <a:rPr lang="en-US" sz="1600" i="1" dirty="0"/>
              <a:t>p</a:t>
            </a:r>
            <a:r>
              <a:rPr lang="en-US" sz="1600" dirty="0"/>
              <a:t>(</a:t>
            </a:r>
            <a:r>
              <a:rPr lang="en-US" sz="1600" i="1" dirty="0"/>
              <a:t>E </a:t>
            </a:r>
            <a:r>
              <a:rPr lang="en-US" sz="1600" dirty="0"/>
              <a:t>| </a:t>
            </a:r>
            <a:r>
              <a:rPr lang="en-US" sz="1600" i="1" dirty="0"/>
              <a:t>S</a:t>
            </a:r>
            <a:r>
              <a:rPr lang="en-US" sz="1600" dirty="0"/>
              <a:t>) and</a:t>
            </a:r>
          </a:p>
          <a:p>
            <a:r>
              <a:rPr lang="en-US" sz="1600" dirty="0"/>
              <a:t> </a:t>
            </a:r>
            <a:r>
              <a:rPr lang="en-US" sz="1600" i="1" dirty="0"/>
              <a:t>p</a:t>
            </a:r>
            <a:r>
              <a:rPr lang="en-US" sz="1600" dirty="0"/>
              <a:t>(</a:t>
            </a:r>
            <a:r>
              <a:rPr lang="en-US" sz="1600" i="1" dirty="0"/>
              <a:t>E </a:t>
            </a:r>
            <a:r>
              <a:rPr lang="en-US" sz="1600" dirty="0"/>
              <a:t>|</a:t>
            </a:r>
            <a:r>
              <a:rPr lang="en-US" sz="1600" dirty="0">
                <a:latin typeface="Symbol" pitchFamily="18" charset="2"/>
              </a:rPr>
              <a:t>`</a:t>
            </a:r>
            <a:r>
              <a:rPr lang="en-US" sz="1600" i="1" dirty="0"/>
              <a:t>S</a:t>
            </a:r>
            <a:r>
              <a:rPr lang="en-US" sz="1600" dirty="0"/>
              <a:t>).</a:t>
            </a:r>
          </a:p>
        </p:txBody>
      </p:sp>
      <p:sp>
        <p:nvSpPr>
          <p:cNvPr id="16" name="TextBox 15"/>
          <p:cNvSpPr txBox="1"/>
          <p:nvPr/>
        </p:nvSpPr>
        <p:spPr>
          <a:xfrm>
            <a:off x="5029200" y="5867401"/>
            <a:ext cx="3962400" cy="830997"/>
          </a:xfrm>
          <a:prstGeom prst="rect">
            <a:avLst/>
          </a:prstGeom>
          <a:noFill/>
          <a:ln>
            <a:solidFill>
              <a:schemeClr val="accent1"/>
            </a:solidFill>
          </a:ln>
        </p:spPr>
        <p:txBody>
          <a:bodyPr wrap="square" rtlCol="0">
            <a:spAutoFit/>
          </a:bodyPr>
          <a:lstStyle/>
          <a:p>
            <a:r>
              <a:rPr lang="en-US" sz="1600" i="1" dirty="0"/>
              <a:t>r</a:t>
            </a:r>
            <a:r>
              <a:rPr lang="en-US" sz="1600" dirty="0"/>
              <a:t>(</a:t>
            </a:r>
            <a:r>
              <a:rPr lang="en-US" sz="1600" i="1" dirty="0"/>
              <a:t>w</a:t>
            </a:r>
            <a:r>
              <a:rPr lang="en-US" sz="1600" dirty="0"/>
              <a:t>) estimates the probability that the message is spam. We can class the message as spam if </a:t>
            </a:r>
            <a:r>
              <a:rPr lang="en-US" sz="1600" i="1" dirty="0"/>
              <a:t>r</a:t>
            </a:r>
            <a:r>
              <a:rPr lang="en-US" sz="1600" dirty="0"/>
              <a:t>(</a:t>
            </a:r>
            <a:r>
              <a:rPr lang="en-US" sz="1600" i="1" dirty="0"/>
              <a:t>w</a:t>
            </a:r>
            <a:r>
              <a:rPr lang="en-US" sz="1600" dirty="0"/>
              <a:t>) is above a threshold.</a:t>
            </a:r>
          </a:p>
        </p:txBody>
      </p:sp>
    </p:spTree>
    <p:extLst>
      <p:ext uri="{BB962C8B-B14F-4D97-AF65-F5344CB8AC3E}">
        <p14:creationId xmlns:p14="http://schemas.microsoft.com/office/powerpoint/2010/main" val="2537902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Bayesian Spam Filters </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We find that the word “Rolex” occurs in 250 out of 2000 spam messages and occurs in 5 out of 1000 non-spam messages. Estimate the probability that an incoming message is spam. Suppose our threshold for rejecting the email is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9</a:t>
            </a:r>
            <a:r>
              <a:rPr lang="en-US" dirty="0" smtClean="0"/>
              <a:t>.</a:t>
            </a:r>
          </a:p>
          <a:p>
            <a:pPr>
              <a:buNone/>
            </a:pPr>
            <a:r>
              <a:rPr lang="en-US" b="1" dirty="0" smtClean="0"/>
              <a:t>Solution</a:t>
            </a:r>
            <a:r>
              <a:rPr lang="en-US" dirty="0" smtClean="0"/>
              <a:t>: </a:t>
            </a:r>
            <a:r>
              <a:rPr lang="en-US" i="1" dirty="0" smtClean="0"/>
              <a:t>p</a:t>
            </a:r>
            <a:r>
              <a:rPr lang="en-US" dirty="0" smtClean="0"/>
              <a:t>(</a:t>
            </a:r>
            <a:r>
              <a:rPr lang="en-US" i="1" dirty="0" smtClean="0"/>
              <a:t>Rolex</a:t>
            </a:r>
            <a:r>
              <a:rPr lang="en-US" dirty="0" smtClean="0"/>
              <a:t>) = 250/2000 =.0125 and  </a:t>
            </a:r>
            <a:r>
              <a:rPr lang="en-US" i="1" dirty="0" smtClean="0"/>
              <a:t>q</a:t>
            </a:r>
            <a:r>
              <a:rPr lang="en-US" dirty="0" smtClean="0"/>
              <a:t>(</a:t>
            </a:r>
            <a:r>
              <a:rPr lang="en-US" i="1" dirty="0" smtClean="0"/>
              <a:t>Rolex</a:t>
            </a:r>
            <a:r>
              <a:rPr lang="en-US" dirty="0" smtClean="0"/>
              <a:t>) = 5/1000 = 0.005.</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1217140" y="4627555"/>
            <a:ext cx="9757720" cy="730785"/>
          </a:xfrm>
          <a:prstGeom prst="rect">
            <a:avLst/>
          </a:prstGeom>
        </p:spPr>
      </p:pic>
      <p:sp>
        <p:nvSpPr>
          <p:cNvPr id="5" name="TextBox 4"/>
          <p:cNvSpPr txBox="1"/>
          <p:nvPr/>
        </p:nvSpPr>
        <p:spPr>
          <a:xfrm>
            <a:off x="3657600" y="5791201"/>
            <a:ext cx="3886200" cy="646331"/>
          </a:xfrm>
          <a:prstGeom prst="rect">
            <a:avLst/>
          </a:prstGeom>
          <a:noFill/>
          <a:ln>
            <a:solidFill>
              <a:schemeClr val="accent1"/>
            </a:solidFill>
          </a:ln>
        </p:spPr>
        <p:txBody>
          <a:bodyPr wrap="square" rtlCol="0">
            <a:spAutoFit/>
          </a:bodyPr>
          <a:lstStyle/>
          <a:p>
            <a:r>
              <a:rPr lang="en-US" dirty="0"/>
              <a:t>We class the message as spam and reject the email!</a:t>
            </a:r>
          </a:p>
        </p:txBody>
      </p:sp>
    </p:spTree>
    <p:extLst>
      <p:ext uri="{BB962C8B-B14F-4D97-AF65-F5344CB8AC3E}">
        <p14:creationId xmlns:p14="http://schemas.microsoft.com/office/powerpoint/2010/main" val="2476278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Bayesian Spam Filters using Multiple Words</a:t>
            </a:r>
          </a:p>
        </p:txBody>
      </p:sp>
      <p:sp>
        <p:nvSpPr>
          <p:cNvPr id="3" name="Content Placeholder 2"/>
          <p:cNvSpPr>
            <a:spLocks noGrp="1"/>
          </p:cNvSpPr>
          <p:nvPr>
            <p:ph idx="1"/>
          </p:nvPr>
        </p:nvSpPr>
        <p:spPr/>
        <p:txBody>
          <a:bodyPr/>
          <a:lstStyle/>
          <a:p>
            <a:r>
              <a:rPr lang="en-US" dirty="0" smtClean="0"/>
              <a:t>Accuracy can be improved by considering more than one word as evidence. </a:t>
            </a:r>
          </a:p>
          <a:p>
            <a:r>
              <a:rPr lang="en-US" dirty="0" smtClean="0"/>
              <a:t>Consider the case where </a:t>
            </a:r>
            <a:r>
              <a:rPr lang="en-US" i="1" dirty="0" smtClean="0"/>
              <a:t>E</a:t>
            </a:r>
            <a:r>
              <a:rPr lang="en-US" baseline="-25000" dirty="0" smtClean="0">
                <a:latin typeface="Cambria Math" pitchFamily="18" charset="0"/>
                <a:ea typeface="Cambria Math" pitchFamily="18" charset="0"/>
              </a:rPr>
              <a:t>1</a:t>
            </a:r>
            <a:r>
              <a:rPr lang="en-US" dirty="0" smtClean="0"/>
              <a:t> and </a:t>
            </a:r>
            <a:r>
              <a:rPr lang="en-US" i="1" dirty="0" smtClean="0"/>
              <a:t>E</a:t>
            </a:r>
            <a:r>
              <a:rPr lang="en-US" baseline="-25000" dirty="0" smtClean="0">
                <a:latin typeface="Cambria Math" pitchFamily="18" charset="0"/>
                <a:ea typeface="Cambria Math" pitchFamily="18" charset="0"/>
              </a:rPr>
              <a:t>2</a:t>
            </a:r>
            <a:r>
              <a:rPr lang="en-US" dirty="0" smtClean="0"/>
              <a:t> denote the events that the message contains the words </a:t>
            </a:r>
            <a:r>
              <a:rPr lang="en-US" i="1" dirty="0" smtClean="0"/>
              <a:t>w</a:t>
            </a:r>
            <a:r>
              <a:rPr lang="en-US" baseline="-25000" dirty="0" smtClean="0">
                <a:latin typeface="Cambria Math" pitchFamily="18" charset="0"/>
                <a:ea typeface="Cambria Math" pitchFamily="18" charset="0"/>
              </a:rPr>
              <a:t>1</a:t>
            </a:r>
            <a:r>
              <a:rPr lang="en-US" dirty="0" smtClean="0"/>
              <a:t> and </a:t>
            </a:r>
            <a:r>
              <a:rPr lang="en-US" i="1" dirty="0" smtClean="0"/>
              <a:t>w</a:t>
            </a:r>
            <a:r>
              <a:rPr lang="en-US" baseline="-25000" dirty="0" smtClean="0">
                <a:latin typeface="Cambria Math" pitchFamily="18" charset="0"/>
                <a:ea typeface="Cambria Math" pitchFamily="18" charset="0"/>
              </a:rPr>
              <a:t>2</a:t>
            </a:r>
            <a:r>
              <a:rPr lang="en-US" dirty="0" smtClean="0"/>
              <a:t> respectively.</a:t>
            </a:r>
          </a:p>
          <a:p>
            <a:r>
              <a:rPr lang="en-US" dirty="0" smtClean="0"/>
              <a:t>We make the simplifying assumption that the events are independent. And again we assume that </a:t>
            </a:r>
            <a:r>
              <a:rPr lang="en-US" i="1" dirty="0" smtClean="0"/>
              <a:t>p</a:t>
            </a:r>
            <a:r>
              <a:rPr lang="en-US" dirty="0" smtClean="0"/>
              <a:t>(</a:t>
            </a:r>
            <a:r>
              <a:rPr lang="en-US" i="1" dirty="0" smtClean="0"/>
              <a:t>S</a:t>
            </a:r>
            <a:r>
              <a:rPr lang="en-US" dirty="0" smtClean="0"/>
              <a:t>) = ½. </a:t>
            </a:r>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3141643" y="4588528"/>
            <a:ext cx="6577888" cy="732619"/>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3686979" y="5565106"/>
            <a:ext cx="5175401" cy="746794"/>
          </a:xfrm>
          <a:prstGeom prst="rect">
            <a:avLst/>
          </a:prstGeom>
        </p:spPr>
      </p:pic>
    </p:spTree>
    <p:extLst>
      <p:ext uri="{BB962C8B-B14F-4D97-AF65-F5344CB8AC3E}">
        <p14:creationId xmlns:p14="http://schemas.microsoft.com/office/powerpoint/2010/main" val="3235947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Bayesian Spam Filters using Multiple Words</a:t>
            </a:r>
          </a:p>
        </p:txBody>
      </p:sp>
      <p:sp>
        <p:nvSpPr>
          <p:cNvPr id="3" name="Content Placeholder 2"/>
          <p:cNvSpPr>
            <a:spLocks noGrp="1"/>
          </p:cNvSpPr>
          <p:nvPr>
            <p:ph idx="1"/>
          </p:nvPr>
        </p:nvSpPr>
        <p:spPr>
          <a:ln>
            <a:noFill/>
          </a:ln>
        </p:spPr>
        <p:txBody>
          <a:bodyPr>
            <a:normAutofit/>
          </a:bodyPr>
          <a:lstStyle/>
          <a:p>
            <a:pPr>
              <a:buNone/>
            </a:pPr>
            <a:r>
              <a:rPr lang="en-US" sz="2000" b="1" dirty="0" smtClean="0"/>
              <a:t>Example</a:t>
            </a:r>
            <a:r>
              <a:rPr lang="en-US" sz="2000" dirty="0"/>
              <a:t>: We have </a:t>
            </a:r>
            <a:r>
              <a:rPr lang="en-US" sz="2000" dirty="0">
                <a:latin typeface="Cambria Math" pitchFamily="18" charset="0"/>
                <a:ea typeface="Cambria Math" pitchFamily="18" charset="0"/>
              </a:rPr>
              <a:t>2000</a:t>
            </a:r>
            <a:r>
              <a:rPr lang="en-US" sz="2000" dirty="0"/>
              <a:t> spam messages and </a:t>
            </a:r>
            <a:r>
              <a:rPr lang="en-US" sz="2000" dirty="0">
                <a:latin typeface="Cambria Math" pitchFamily="18" charset="0"/>
                <a:ea typeface="Cambria Math" pitchFamily="18" charset="0"/>
              </a:rPr>
              <a:t>1000 </a:t>
            </a:r>
            <a:r>
              <a:rPr lang="en-US" sz="2000" dirty="0"/>
              <a:t>non-spam messages. The word “stock” occurs </a:t>
            </a:r>
            <a:r>
              <a:rPr lang="en-US" sz="2000" dirty="0">
                <a:latin typeface="Cambria Math" pitchFamily="18" charset="0"/>
                <a:ea typeface="Cambria Math" pitchFamily="18" charset="0"/>
              </a:rPr>
              <a:t>400 </a:t>
            </a:r>
            <a:r>
              <a:rPr lang="en-US" sz="2000" dirty="0"/>
              <a:t>times in the spam messages and </a:t>
            </a:r>
            <a:r>
              <a:rPr lang="en-US" sz="2000" dirty="0">
                <a:latin typeface="Cambria Math" pitchFamily="18" charset="0"/>
                <a:ea typeface="Cambria Math" pitchFamily="18" charset="0"/>
              </a:rPr>
              <a:t>60</a:t>
            </a:r>
            <a:r>
              <a:rPr lang="en-US" sz="2000" dirty="0"/>
              <a:t> times in the non-spam. The word “undervalued” occurs in </a:t>
            </a:r>
            <a:r>
              <a:rPr lang="en-US" sz="2000" dirty="0">
                <a:latin typeface="Cambria Math" pitchFamily="18" charset="0"/>
                <a:ea typeface="Cambria Math" pitchFamily="18" charset="0"/>
              </a:rPr>
              <a:t>200 </a:t>
            </a:r>
            <a:r>
              <a:rPr lang="en-US" sz="2000" dirty="0"/>
              <a:t>spam messages and </a:t>
            </a:r>
            <a:r>
              <a:rPr lang="en-US" sz="2000" dirty="0">
                <a:latin typeface="Cambria Math" pitchFamily="18" charset="0"/>
                <a:ea typeface="Cambria Math" pitchFamily="18" charset="0"/>
              </a:rPr>
              <a:t>25</a:t>
            </a:r>
            <a:r>
              <a:rPr lang="en-US" sz="2000" dirty="0"/>
              <a:t> non-spam.  </a:t>
            </a:r>
          </a:p>
          <a:p>
            <a:pPr>
              <a:buNone/>
            </a:pPr>
            <a:endParaRPr lang="en-US" sz="2000" dirty="0"/>
          </a:p>
          <a:p>
            <a:pPr>
              <a:buNone/>
            </a:pPr>
            <a:r>
              <a:rPr lang="en-US" sz="2000" b="1" dirty="0" smtClean="0"/>
              <a:t>Solution</a:t>
            </a:r>
            <a:r>
              <a:rPr lang="en-US" sz="2000" dirty="0"/>
              <a:t>:  </a:t>
            </a:r>
            <a:r>
              <a:rPr lang="en-US" sz="2000" i="1" dirty="0"/>
              <a:t>p</a:t>
            </a:r>
            <a:r>
              <a:rPr lang="en-US" sz="2000" dirty="0"/>
              <a:t>(</a:t>
            </a:r>
            <a:r>
              <a:rPr lang="en-US" sz="2000" i="1" dirty="0"/>
              <a:t>stock</a:t>
            </a:r>
            <a:r>
              <a:rPr lang="en-US" sz="2000" dirty="0"/>
              <a:t>)  = </a:t>
            </a:r>
            <a:r>
              <a:rPr lang="en-US" sz="2000" dirty="0">
                <a:latin typeface="Cambria Math" pitchFamily="18" charset="0"/>
                <a:ea typeface="Cambria Math" pitchFamily="18" charset="0"/>
              </a:rPr>
              <a:t>400</a:t>
            </a:r>
            <a:r>
              <a:rPr lang="en-US" sz="2000" dirty="0"/>
              <a:t>/</a:t>
            </a:r>
            <a:r>
              <a:rPr lang="en-US" sz="2000" dirty="0">
                <a:latin typeface="Cambria Math" pitchFamily="18" charset="0"/>
                <a:ea typeface="Cambria Math" pitchFamily="18" charset="0"/>
              </a:rPr>
              <a:t>2000</a:t>
            </a:r>
            <a:r>
              <a:rPr lang="en-US" sz="2000" dirty="0"/>
              <a:t> = .</a:t>
            </a:r>
            <a:r>
              <a:rPr lang="en-US" sz="2000" dirty="0">
                <a:latin typeface="Cambria Math" pitchFamily="18" charset="0"/>
                <a:ea typeface="Cambria Math" pitchFamily="18" charset="0"/>
              </a:rPr>
              <a:t>2</a:t>
            </a:r>
            <a:r>
              <a:rPr lang="en-US" sz="2000" dirty="0"/>
              <a:t>, </a:t>
            </a:r>
            <a:r>
              <a:rPr lang="en-US" sz="2000" i="1" dirty="0"/>
              <a:t>q</a:t>
            </a:r>
            <a:r>
              <a:rPr lang="en-US" sz="2000" dirty="0"/>
              <a:t>(</a:t>
            </a:r>
            <a:r>
              <a:rPr lang="en-US" sz="2000" i="1" dirty="0"/>
              <a:t>stock</a:t>
            </a:r>
            <a:r>
              <a:rPr lang="en-US" sz="2000" dirty="0"/>
              <a:t>) = </a:t>
            </a:r>
            <a:r>
              <a:rPr lang="en-US" sz="2000" dirty="0">
                <a:latin typeface="Cambria Math" pitchFamily="18" charset="0"/>
                <a:ea typeface="Cambria Math" pitchFamily="18" charset="0"/>
              </a:rPr>
              <a:t>60</a:t>
            </a:r>
            <a:r>
              <a:rPr lang="en-US" sz="2000" dirty="0"/>
              <a:t>/</a:t>
            </a:r>
            <a:r>
              <a:rPr lang="en-US" sz="2000" dirty="0">
                <a:latin typeface="Cambria Math" pitchFamily="18" charset="0"/>
                <a:ea typeface="Cambria Math" pitchFamily="18" charset="0"/>
              </a:rPr>
              <a:t>1000</a:t>
            </a:r>
            <a:r>
              <a:rPr lang="en-US" sz="2000" dirty="0"/>
              <a:t>=.</a:t>
            </a:r>
            <a:r>
              <a:rPr lang="en-US" sz="2000" dirty="0">
                <a:latin typeface="Cambria Math" pitchFamily="18" charset="0"/>
                <a:ea typeface="Cambria Math" pitchFamily="18" charset="0"/>
              </a:rPr>
              <a:t>06</a:t>
            </a:r>
            <a:r>
              <a:rPr lang="en-US" sz="2000" dirty="0"/>
              <a:t>, </a:t>
            </a:r>
          </a:p>
          <a:p>
            <a:pPr>
              <a:buNone/>
            </a:pPr>
            <a:r>
              <a:rPr lang="en-US" sz="2000" dirty="0"/>
              <a:t>    </a:t>
            </a:r>
            <a:r>
              <a:rPr lang="en-US" sz="2000" i="1" dirty="0"/>
              <a:t>p</a:t>
            </a:r>
            <a:r>
              <a:rPr lang="en-US" sz="2000" dirty="0"/>
              <a:t>(</a:t>
            </a:r>
            <a:r>
              <a:rPr lang="en-US" sz="2000" i="1" dirty="0"/>
              <a:t>undervalued</a:t>
            </a:r>
            <a:r>
              <a:rPr lang="en-US" sz="2000" dirty="0"/>
              <a:t>) = </a:t>
            </a:r>
            <a:r>
              <a:rPr lang="en-US" sz="2000" dirty="0">
                <a:latin typeface="Cambria Math" pitchFamily="18" charset="0"/>
                <a:ea typeface="Cambria Math" pitchFamily="18" charset="0"/>
              </a:rPr>
              <a:t>200</a:t>
            </a:r>
            <a:r>
              <a:rPr lang="en-US" sz="2000" dirty="0"/>
              <a:t>/</a:t>
            </a:r>
            <a:r>
              <a:rPr lang="en-US" sz="2000" dirty="0">
                <a:latin typeface="Cambria Math" pitchFamily="18" charset="0"/>
                <a:ea typeface="Cambria Math" pitchFamily="18" charset="0"/>
              </a:rPr>
              <a:t>2000</a:t>
            </a:r>
            <a:r>
              <a:rPr lang="en-US" sz="2000" dirty="0"/>
              <a:t> = .</a:t>
            </a:r>
            <a:r>
              <a:rPr lang="en-US" sz="2000" dirty="0">
                <a:latin typeface="Cambria Math" pitchFamily="18" charset="0"/>
                <a:ea typeface="Cambria Math" pitchFamily="18" charset="0"/>
              </a:rPr>
              <a:t>1, </a:t>
            </a:r>
            <a:r>
              <a:rPr lang="en-US" sz="2000" i="1" dirty="0"/>
              <a:t>q</a:t>
            </a:r>
            <a:r>
              <a:rPr lang="en-US" sz="2000" dirty="0"/>
              <a:t>(</a:t>
            </a:r>
            <a:r>
              <a:rPr lang="en-US" sz="2000" i="1" dirty="0"/>
              <a:t>undervalued</a:t>
            </a:r>
            <a:r>
              <a:rPr lang="en-US" sz="2000" dirty="0"/>
              <a:t>) = </a:t>
            </a:r>
            <a:r>
              <a:rPr lang="en-US" sz="2000" dirty="0">
                <a:latin typeface="Cambria Math" pitchFamily="18" charset="0"/>
                <a:ea typeface="Cambria Math" pitchFamily="18" charset="0"/>
              </a:rPr>
              <a:t>25</a:t>
            </a:r>
            <a:r>
              <a:rPr lang="en-US" sz="2000" dirty="0"/>
              <a:t>/</a:t>
            </a:r>
            <a:r>
              <a:rPr lang="en-US" sz="2000" dirty="0">
                <a:latin typeface="Cambria Math" pitchFamily="18" charset="0"/>
                <a:ea typeface="Cambria Math" pitchFamily="18" charset="0"/>
              </a:rPr>
              <a:t>1000</a:t>
            </a:r>
            <a:r>
              <a:rPr lang="en-US" sz="2000" dirty="0"/>
              <a:t> = .</a:t>
            </a:r>
            <a:r>
              <a:rPr lang="en-US" sz="2000" dirty="0">
                <a:latin typeface="Cambria Math" pitchFamily="18" charset="0"/>
                <a:ea typeface="Cambria Math" pitchFamily="18" charset="0"/>
              </a:rPr>
              <a:t>025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1905001" y="4648201"/>
            <a:ext cx="8361045" cy="60007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4495800" y="5486401"/>
            <a:ext cx="3989070" cy="600075"/>
          </a:xfrm>
          <a:prstGeom prst="rect">
            <a:avLst/>
          </a:prstGeom>
        </p:spPr>
      </p:pic>
      <p:sp>
        <p:nvSpPr>
          <p:cNvPr id="6" name="TextBox 5"/>
          <p:cNvSpPr txBox="1"/>
          <p:nvPr/>
        </p:nvSpPr>
        <p:spPr>
          <a:xfrm>
            <a:off x="2362200" y="6324600"/>
            <a:ext cx="7086600" cy="369332"/>
          </a:xfrm>
          <a:prstGeom prst="rect">
            <a:avLst/>
          </a:prstGeom>
          <a:noFill/>
          <a:ln>
            <a:solidFill>
              <a:schemeClr val="accent1"/>
            </a:solidFill>
          </a:ln>
        </p:spPr>
        <p:txBody>
          <a:bodyPr wrap="square" rtlCol="0">
            <a:spAutoFit/>
          </a:bodyPr>
          <a:lstStyle/>
          <a:p>
            <a:r>
              <a:rPr lang="en-US" dirty="0"/>
              <a:t>If our threshold is .</a:t>
            </a:r>
            <a:r>
              <a:rPr lang="en-US" dirty="0">
                <a:latin typeface="Cambria Math" pitchFamily="18" charset="0"/>
                <a:ea typeface="Cambria Math" pitchFamily="18" charset="0"/>
              </a:rPr>
              <a:t>9</a:t>
            </a:r>
            <a:r>
              <a:rPr lang="en-US" dirty="0"/>
              <a:t>, we class the message as spam and reject it. </a:t>
            </a:r>
          </a:p>
        </p:txBody>
      </p:sp>
    </p:spTree>
    <p:extLst>
      <p:ext uri="{BB962C8B-B14F-4D97-AF65-F5344CB8AC3E}">
        <p14:creationId xmlns:p14="http://schemas.microsoft.com/office/powerpoint/2010/main" val="998746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normAutofit/>
          </a:bodyPr>
          <a:lstStyle/>
          <a:p>
            <a:r>
              <a:rPr lang="en-US" sz="3600" dirty="0"/>
              <a:t>Bayesian Spam Filters using Multiple Words</a:t>
            </a:r>
          </a:p>
        </p:txBody>
      </p:sp>
      <p:sp>
        <p:nvSpPr>
          <p:cNvPr id="3" name="Content Placeholder 2"/>
          <p:cNvSpPr>
            <a:spLocks noGrp="1"/>
          </p:cNvSpPr>
          <p:nvPr>
            <p:ph idx="1"/>
          </p:nvPr>
        </p:nvSpPr>
        <p:spPr/>
        <p:txBody>
          <a:bodyPr/>
          <a:lstStyle/>
          <a:p>
            <a:r>
              <a:rPr lang="en-US" dirty="0" smtClean="0"/>
              <a:t>In general, the more words we consider, the more accurate the spam filter. With the independence assumption if we consider </a:t>
            </a:r>
            <a:r>
              <a:rPr lang="en-US" i="1" dirty="0" smtClean="0"/>
              <a:t>k</a:t>
            </a:r>
            <a:r>
              <a:rPr lang="en-US" dirty="0" smtClean="0"/>
              <a:t> words:</a:t>
            </a:r>
          </a:p>
          <a:p>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3200402" y="4175393"/>
            <a:ext cx="6901463" cy="969484"/>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895601" y="2879992"/>
            <a:ext cx="6074623" cy="958632"/>
          </a:xfrm>
          <a:prstGeom prst="rect">
            <a:avLst/>
          </a:prstGeom>
        </p:spPr>
      </p:pic>
      <p:sp>
        <p:nvSpPr>
          <p:cNvPr id="11" name="TextBox 10"/>
          <p:cNvSpPr txBox="1"/>
          <p:nvPr/>
        </p:nvSpPr>
        <p:spPr>
          <a:xfrm>
            <a:off x="2743200" y="5867401"/>
            <a:ext cx="6400800" cy="646331"/>
          </a:xfrm>
          <a:prstGeom prst="rect">
            <a:avLst/>
          </a:prstGeom>
          <a:noFill/>
          <a:ln>
            <a:solidFill>
              <a:schemeClr val="accent1"/>
            </a:solidFill>
          </a:ln>
        </p:spPr>
        <p:txBody>
          <a:bodyPr wrap="square" rtlCol="0">
            <a:spAutoFit/>
          </a:bodyPr>
          <a:lstStyle/>
          <a:p>
            <a:r>
              <a:rPr lang="en-US" dirty="0"/>
              <a:t>We can further improve the filter by considering pairs of words as a single block or certain types of strings. </a:t>
            </a:r>
          </a:p>
        </p:txBody>
      </p:sp>
    </p:spTree>
    <p:extLst>
      <p:ext uri="{BB962C8B-B14F-4D97-AF65-F5344CB8AC3E}">
        <p14:creationId xmlns:p14="http://schemas.microsoft.com/office/powerpoint/2010/main" val="67495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Bayessian Classifiers in IT Security Solutions</a:t>
            </a:r>
            <a:endParaRPr lang="lv-LV" dirty="0"/>
          </a:p>
        </p:txBody>
      </p:sp>
      <p:sp>
        <p:nvSpPr>
          <p:cNvPr id="5" name="Content Placeholder 4"/>
          <p:cNvSpPr>
            <a:spLocks noGrp="1"/>
          </p:cNvSpPr>
          <p:nvPr>
            <p:ph sz="half" idx="1"/>
          </p:nvPr>
        </p:nvSpPr>
        <p:spPr/>
        <p:txBody>
          <a:bodyPr>
            <a:normAutofit fontScale="92500" lnSpcReduction="20000"/>
          </a:bodyPr>
          <a:lstStyle/>
          <a:p>
            <a:r>
              <a:rPr lang="lv-LV" b="1" dirty="0" smtClean="0"/>
              <a:t>Web Proxies // Web Security Gateways</a:t>
            </a:r>
            <a:r>
              <a:rPr lang="lv-LV" dirty="0" smtClean="0"/>
              <a:t>.</a:t>
            </a:r>
            <a:br>
              <a:rPr lang="lv-LV" dirty="0" smtClean="0"/>
            </a:br>
            <a:r>
              <a:rPr lang="lv-LV" i="1" dirty="0" smtClean="0"/>
              <a:t>(Also Firewalls.)</a:t>
            </a:r>
          </a:p>
          <a:p>
            <a:r>
              <a:rPr lang="lv-LV" b="1" dirty="0" smtClean="0"/>
              <a:t>Role: </a:t>
            </a:r>
            <a:r>
              <a:rPr lang="lv-LV" dirty="0" smtClean="0"/>
              <a:t>Control user's Web traffic as man-in-the middle for HTTP(S) protocols). </a:t>
            </a:r>
          </a:p>
          <a:p>
            <a:r>
              <a:rPr lang="lv-LV" dirty="0" smtClean="0"/>
              <a:t>Bayes filters are useful in category-based filtering. (Can prevent users from browsing Web in certain categories – Travel, Sports, etc. Even if the URLs look innocuous; just analyze the Web content that is fetched.)</a:t>
            </a:r>
            <a:endParaRPr lang="lv-LV" dirty="0"/>
          </a:p>
        </p:txBody>
      </p:sp>
      <p:sp>
        <p:nvSpPr>
          <p:cNvPr id="6" name="Content Placeholder 5"/>
          <p:cNvSpPr>
            <a:spLocks noGrp="1"/>
          </p:cNvSpPr>
          <p:nvPr>
            <p:ph sz="half" idx="2"/>
          </p:nvPr>
        </p:nvSpPr>
        <p:spPr/>
        <p:txBody>
          <a:bodyPr>
            <a:normAutofit fontScale="92500" lnSpcReduction="20000"/>
          </a:bodyPr>
          <a:lstStyle/>
          <a:p>
            <a:r>
              <a:rPr lang="lv-LV" b="1" dirty="0" smtClean="0"/>
              <a:t>Mail Transfer Agents // Email Security Gateways.</a:t>
            </a:r>
            <a:br>
              <a:rPr lang="lv-LV" b="1" dirty="0" smtClean="0"/>
            </a:br>
            <a:r>
              <a:rPr lang="lv-LV" i="1" dirty="0" smtClean="0"/>
              <a:t>(Also social media filters)</a:t>
            </a:r>
          </a:p>
          <a:p>
            <a:r>
              <a:rPr lang="lv-LV" b="1" dirty="0" smtClean="0"/>
              <a:t>Role:</a:t>
            </a:r>
            <a:r>
              <a:rPr lang="lv-LV" dirty="0" smtClean="0"/>
              <a:t> Control incoming and outgoing email traffic. Control spam.</a:t>
            </a:r>
          </a:p>
          <a:p>
            <a:r>
              <a:rPr lang="lv-LV" dirty="0" smtClean="0"/>
              <a:t>Bayes filters can recognize spam or spoofing // social engineering messages of certain kinds. </a:t>
            </a:r>
          </a:p>
          <a:p>
            <a:endParaRPr lang="lv-LV" dirty="0" smtClean="0"/>
          </a:p>
        </p:txBody>
      </p:sp>
    </p:spTree>
    <p:extLst>
      <p:ext uri="{BB962C8B-B14F-4D97-AF65-F5344CB8AC3E}">
        <p14:creationId xmlns:p14="http://schemas.microsoft.com/office/powerpoint/2010/main" val="274331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Bayessian Classifiers in IT Security Solutions</a:t>
            </a:r>
            <a:endParaRPr lang="lv-LV"/>
          </a:p>
        </p:txBody>
      </p:sp>
      <p:sp>
        <p:nvSpPr>
          <p:cNvPr id="3" name="Content Placeholder 2"/>
          <p:cNvSpPr>
            <a:spLocks noGrp="1"/>
          </p:cNvSpPr>
          <p:nvPr>
            <p:ph sz="half" idx="1"/>
          </p:nvPr>
        </p:nvSpPr>
        <p:spPr/>
        <p:txBody>
          <a:bodyPr>
            <a:normAutofit fontScale="92500"/>
          </a:bodyPr>
          <a:lstStyle/>
          <a:p>
            <a:r>
              <a:rPr lang="lv-LV" b="1" dirty="0" smtClean="0"/>
              <a:t>Data Leak Prevention (DLP)</a:t>
            </a:r>
          </a:p>
          <a:p>
            <a:r>
              <a:rPr lang="lv-LV" b="1" dirty="0" smtClean="0"/>
              <a:t>Role:</a:t>
            </a:r>
            <a:r>
              <a:rPr lang="lv-LV" dirty="0" smtClean="0"/>
              <a:t> Prevent sending out documents containing Intellectual Property ("IP"). </a:t>
            </a:r>
            <a:endParaRPr lang="lv-LV" dirty="0"/>
          </a:p>
          <a:p>
            <a:r>
              <a:rPr lang="lv-LV" dirty="0" smtClean="0"/>
              <a:t>Train the Bayes classifier on certain types of confidential documents (legal agreements, movie scripts, computer software in some language) and then alert the network owner whenever similar stuff is sent out.</a:t>
            </a:r>
            <a:endParaRPr lang="lv-LV" dirty="0"/>
          </a:p>
        </p:txBody>
      </p:sp>
      <p:sp>
        <p:nvSpPr>
          <p:cNvPr id="4" name="Content Placeholder 3"/>
          <p:cNvSpPr>
            <a:spLocks noGrp="1"/>
          </p:cNvSpPr>
          <p:nvPr>
            <p:ph sz="half" idx="2"/>
          </p:nvPr>
        </p:nvSpPr>
        <p:spPr/>
        <p:txBody>
          <a:bodyPr>
            <a:normAutofit fontScale="92500"/>
          </a:bodyPr>
          <a:lstStyle/>
          <a:p>
            <a:r>
              <a:rPr lang="lv-LV" b="1" dirty="0" smtClean="0"/>
              <a:t>User and Entity Behavior Analytics (UEBA)</a:t>
            </a:r>
          </a:p>
          <a:p>
            <a:r>
              <a:rPr lang="lv-LV" b="1" dirty="0" smtClean="0"/>
              <a:t>Role: </a:t>
            </a:r>
            <a:r>
              <a:rPr lang="lv-LV" dirty="0" smtClean="0"/>
              <a:t>Detect deviations from "baseline" or "normal" behavior. </a:t>
            </a:r>
          </a:p>
          <a:p>
            <a:endParaRPr lang="lv-LV" dirty="0"/>
          </a:p>
        </p:txBody>
      </p:sp>
    </p:spTree>
    <p:extLst>
      <p:ext uri="{BB962C8B-B14F-4D97-AF65-F5344CB8AC3E}">
        <p14:creationId xmlns:p14="http://schemas.microsoft.com/office/powerpoint/2010/main" val="12583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a:t>
            </a:r>
          </a:p>
          <a:p>
            <a:r>
              <a:rPr lang="en-US" dirty="0" smtClean="0"/>
              <a:t>Generalized </a:t>
            </a:r>
            <a:r>
              <a:rPr lang="en-US" dirty="0" err="1" smtClean="0"/>
              <a:t>Bayes</a:t>
            </a:r>
            <a:r>
              <a:rPr lang="en-US" dirty="0" smtClean="0"/>
              <a:t>’ Theorem</a:t>
            </a:r>
          </a:p>
          <a:p>
            <a:r>
              <a:rPr lang="en-US" dirty="0" smtClean="0"/>
              <a:t>Bayesian Spam Filters</a:t>
            </a:r>
          </a:p>
          <a:p>
            <a:r>
              <a:rPr lang="en-US" dirty="0" smtClean="0"/>
              <a:t>A.I. Applications (</a:t>
            </a:r>
            <a:r>
              <a:rPr lang="en-US" i="1" dirty="0" smtClean="0"/>
              <a:t>optional</a:t>
            </a:r>
            <a:r>
              <a:rPr lang="en-US" dirty="0" smtClean="0"/>
              <a:t>, </a:t>
            </a:r>
            <a:r>
              <a:rPr lang="en-US" i="1" dirty="0" smtClean="0"/>
              <a:t>not currently included in the overheads</a:t>
            </a:r>
            <a:r>
              <a:rPr lang="en-US" dirty="0" smtClean="0"/>
              <a:t>)</a:t>
            </a:r>
          </a:p>
        </p:txBody>
      </p:sp>
    </p:spTree>
    <p:extLst>
      <p:ext uri="{BB962C8B-B14F-4D97-AF65-F5344CB8AC3E}">
        <p14:creationId xmlns:p14="http://schemas.microsoft.com/office/powerpoint/2010/main" val="3696938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 allows us to use probability to answer questions such as the following:</a:t>
            </a:r>
          </a:p>
          <a:p>
            <a:pPr lvl="1"/>
            <a:r>
              <a:rPr lang="en-US" dirty="0" smtClean="0"/>
              <a:t>Given that someone tests positive for having a particular disease, what is the probability that they actually do have the disease?</a:t>
            </a:r>
          </a:p>
          <a:p>
            <a:pPr lvl="1"/>
            <a:r>
              <a:rPr lang="en-US" dirty="0" smtClean="0"/>
              <a:t>Given that someone tests negative for the disease, what is the probability, that in fact they do have the disease?</a:t>
            </a:r>
          </a:p>
          <a:p>
            <a:r>
              <a:rPr lang="en-US" dirty="0" err="1" smtClean="0"/>
              <a:t>Bayes</a:t>
            </a:r>
            <a:r>
              <a:rPr lang="en-US" dirty="0" smtClean="0"/>
              <a:t>’ theorem has applications to medicine, law, artificial intelligence, engineering, and many diverse other areas.</a:t>
            </a:r>
          </a:p>
          <a:p>
            <a:pPr lvl="1"/>
            <a:endParaRPr lang="en-US" dirty="0"/>
          </a:p>
        </p:txBody>
      </p:sp>
    </p:spTree>
    <p:extLst>
      <p:ext uri="{BB962C8B-B14F-4D97-AF65-F5344CB8AC3E}">
        <p14:creationId xmlns:p14="http://schemas.microsoft.com/office/powerpoint/2010/main" val="963523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Bayes</a:t>
            </a:r>
            <a:r>
              <a:rPr lang="en-US" b="1" dirty="0" smtClean="0"/>
              <a:t>’ Theorem</a:t>
            </a:r>
            <a:r>
              <a:rPr lang="en-US" dirty="0" smtClean="0"/>
              <a:t>: Suppose that </a:t>
            </a:r>
            <a:r>
              <a:rPr lang="en-US" i="1" dirty="0" smtClean="0"/>
              <a:t>E</a:t>
            </a:r>
            <a:r>
              <a:rPr lang="en-US" dirty="0" smtClean="0"/>
              <a:t> and </a:t>
            </a:r>
            <a:r>
              <a:rPr lang="en-US" i="1" dirty="0" smtClean="0"/>
              <a:t>F</a:t>
            </a:r>
            <a:r>
              <a:rPr lang="en-US" dirty="0" smtClean="0"/>
              <a:t> are events from a sample space S such that </a:t>
            </a:r>
            <a:r>
              <a:rPr lang="en-US" i="1" dirty="0" smtClean="0"/>
              <a:t>p</a:t>
            </a:r>
            <a:r>
              <a:rPr lang="en-US" dirty="0" smtClean="0"/>
              <a:t>(</a:t>
            </a:r>
            <a:r>
              <a:rPr lang="en-US" i="1" dirty="0" smtClean="0"/>
              <a:t>E</a:t>
            </a:r>
            <a:r>
              <a:rPr lang="en-US" dirty="0" smtClean="0"/>
              <a:t>)</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and </a:t>
            </a:r>
            <a:r>
              <a:rPr lang="en-US" i="1" dirty="0" smtClean="0"/>
              <a:t>p</a:t>
            </a:r>
            <a:r>
              <a:rPr lang="en-US" dirty="0" smtClean="0"/>
              <a:t>(</a:t>
            </a:r>
            <a:r>
              <a:rPr lang="en-US" i="1" dirty="0" smtClean="0"/>
              <a:t>F</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a:t>
            </a:r>
          </a:p>
          <a:p>
            <a:endParaRPr lang="en-US" dirty="0" smtClean="0"/>
          </a:p>
          <a:p>
            <a:endParaRPr lang="en-US" dirty="0" smtClean="0"/>
          </a:p>
          <a:p>
            <a:endParaRPr lang="en-US" dirty="0" smtClean="0"/>
          </a:p>
          <a:p>
            <a:pPr>
              <a:buNone/>
            </a:pPr>
            <a:r>
              <a:rPr lang="en-US" b="1" dirty="0" smtClean="0"/>
              <a:t>    Example</a:t>
            </a:r>
            <a:r>
              <a:rPr lang="en-US" dirty="0" smtClean="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smtClean="0"/>
              <a:t>Let </a:t>
            </a:r>
            <a:r>
              <a:rPr lang="en-US" i="1" dirty="0" smtClean="0"/>
              <a:t>E</a:t>
            </a:r>
            <a:r>
              <a:rPr lang="en-US" dirty="0" smtClean="0"/>
              <a:t> be the event that Bob has chosen a red ball and </a:t>
            </a:r>
            <a:r>
              <a:rPr lang="en-US" i="1" dirty="0" smtClean="0"/>
              <a:t>F</a:t>
            </a:r>
            <a:r>
              <a:rPr lang="en-US" dirty="0" smtClean="0"/>
              <a:t> be the event that Bob has chosen the first box.</a:t>
            </a:r>
          </a:p>
          <a:p>
            <a:pPr lvl="1"/>
            <a:r>
              <a:rPr lang="en-US" dirty="0" smtClean="0"/>
              <a:t>By </a:t>
            </a:r>
            <a:r>
              <a:rPr lang="en-US" dirty="0" err="1" smtClean="0"/>
              <a:t>Bayes</a:t>
            </a:r>
            <a:r>
              <a:rPr lang="en-US" dirty="0" smtClean="0"/>
              <a:t>’ theorem the probability  that Bob has picked the first box is:</a:t>
            </a:r>
            <a:endParaRPr lang="en-US" dirty="0"/>
          </a:p>
        </p:txBody>
      </p:sp>
      <p:pic>
        <p:nvPicPr>
          <p:cNvPr id="4" name="Picture 3" descr="0603.jpg"/>
          <p:cNvPicPr>
            <a:picLocks noChangeAspect="1"/>
          </p:cNvPicPr>
          <p:nvPr/>
        </p:nvPicPr>
        <p:blipFill>
          <a:blip r:embed="rId4" cstate="print"/>
          <a:stretch>
            <a:fillRect/>
          </a:stretch>
        </p:blipFill>
        <p:spPr>
          <a:xfrm>
            <a:off x="8915400" y="228600"/>
            <a:ext cx="910590" cy="966978"/>
          </a:xfrm>
          <a:prstGeom prst="rect">
            <a:avLst/>
          </a:prstGeom>
        </p:spPr>
      </p:pic>
      <p:sp>
        <p:nvSpPr>
          <p:cNvPr id="5" name="TextBox 4"/>
          <p:cNvSpPr txBox="1"/>
          <p:nvPr/>
        </p:nvSpPr>
        <p:spPr>
          <a:xfrm>
            <a:off x="6477000" y="228601"/>
            <a:ext cx="1905000" cy="646331"/>
          </a:xfrm>
          <a:prstGeom prst="rect">
            <a:avLst/>
          </a:prstGeom>
          <a:noFill/>
        </p:spPr>
        <p:txBody>
          <a:bodyPr wrap="square" rtlCol="0">
            <a:spAutoFit/>
          </a:bodyPr>
          <a:lstStyle/>
          <a:p>
            <a:r>
              <a:rPr lang="en-US" dirty="0"/>
              <a:t>Thomas </a:t>
            </a:r>
            <a:r>
              <a:rPr lang="en-US" dirty="0" err="1"/>
              <a:t>Bayes</a:t>
            </a:r>
            <a:endParaRPr lang="en-US" dirty="0"/>
          </a:p>
          <a:p>
            <a:r>
              <a:rPr lang="en-US" dirty="0"/>
              <a:t>(</a:t>
            </a:r>
            <a:r>
              <a:rPr lang="en-US" dirty="0">
                <a:latin typeface="Cambria Math" pitchFamily="18" charset="0"/>
                <a:ea typeface="Cambria Math" pitchFamily="18" charset="0"/>
              </a:rPr>
              <a:t>1702-1761</a:t>
            </a:r>
            <a:r>
              <a:rPr lang="en-US" dirty="0"/>
              <a:t>)</a:t>
            </a:r>
          </a:p>
        </p:txBody>
      </p:sp>
      <p:pic>
        <p:nvPicPr>
          <p:cNvPr id="9" name="Picture 8" descr="addin_tmp.png"/>
          <p:cNvPicPr>
            <a:picLocks noChangeAspect="1"/>
          </p:cNvPicPr>
          <p:nvPr>
            <p:custDataLst>
              <p:tags r:id="rId1"/>
            </p:custDataLst>
          </p:nvPr>
        </p:nvPicPr>
        <p:blipFill>
          <a:blip r:embed="rId5" cstate="print"/>
          <a:stretch>
            <a:fillRect/>
          </a:stretch>
        </p:blipFill>
        <p:spPr>
          <a:xfrm>
            <a:off x="2971800" y="2667001"/>
            <a:ext cx="5143500" cy="778669"/>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3657600" y="5943602"/>
            <a:ext cx="6461760" cy="600075"/>
          </a:xfrm>
          <a:prstGeom prst="rect">
            <a:avLst/>
          </a:prstGeom>
        </p:spPr>
      </p:pic>
    </p:spTree>
    <p:extLst>
      <p:ext uri="{BB962C8B-B14F-4D97-AF65-F5344CB8AC3E}">
        <p14:creationId xmlns:p14="http://schemas.microsoft.com/office/powerpoint/2010/main" val="4166344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r>
              <a:rPr lang="en-US" dirty="0" smtClean="0"/>
              <a:t>Recall the definition of the conditional probability </a:t>
            </a:r>
            <a:r>
              <a:rPr lang="en-US" i="1" dirty="0" smtClean="0"/>
              <a:t>p</a:t>
            </a:r>
            <a:r>
              <a:rPr lang="en-US" dirty="0" smtClean="0"/>
              <a:t>(</a:t>
            </a:r>
            <a:r>
              <a:rPr lang="en-US" i="1" dirty="0" smtClean="0"/>
              <a:t>E</a:t>
            </a:r>
            <a:r>
              <a:rPr lang="en-US" dirty="0" smtClean="0"/>
              <a:t>|F):</a:t>
            </a:r>
          </a:p>
          <a:p>
            <a:endParaRPr lang="en-US" dirty="0" smtClean="0"/>
          </a:p>
          <a:p>
            <a:endParaRPr lang="en-US" dirty="0" smtClean="0"/>
          </a:p>
          <a:p>
            <a:endParaRPr lang="en-US" dirty="0" smtClean="0"/>
          </a:p>
          <a:p>
            <a:r>
              <a:rPr lang="en-US" dirty="0" smtClean="0"/>
              <a:t>From this definition, it follows that:</a:t>
            </a:r>
          </a:p>
          <a:p>
            <a:endParaRPr lang="en-US" dirty="0" smtClean="0"/>
          </a:p>
          <a:p>
            <a:pPr>
              <a:buNone/>
            </a:pPr>
            <a:r>
              <a:rPr lang="en-US" dirty="0" smtClean="0"/>
              <a:t>                                                ,</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5105401" y="2667001"/>
            <a:ext cx="3266123" cy="900113"/>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514601" y="4876801"/>
            <a:ext cx="3266123" cy="900113"/>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6477001" y="4876801"/>
            <a:ext cx="3266123" cy="900113"/>
          </a:xfrm>
          <a:prstGeom prst="rect">
            <a:avLst/>
          </a:prstGeom>
        </p:spPr>
      </p:pic>
      <p:sp>
        <p:nvSpPr>
          <p:cNvPr id="7" name="TextBox 6"/>
          <p:cNvSpPr txBox="1"/>
          <p:nvPr/>
        </p:nvSpPr>
        <p:spPr>
          <a:xfrm>
            <a:off x="3048000" y="6172200"/>
            <a:ext cx="6858000" cy="369332"/>
          </a:xfrm>
          <a:prstGeom prst="rect">
            <a:avLst/>
          </a:prstGeom>
          <a:noFill/>
        </p:spPr>
        <p:txBody>
          <a:bodyPr wrap="square" rtlCol="0">
            <a:spAutoFit/>
          </a:bodyPr>
          <a:lstStyle/>
          <a:p>
            <a:r>
              <a:rPr lang="en-US" i="1" dirty="0"/>
              <a:t>                                                                               continued </a:t>
            </a:r>
            <a:r>
              <a:rPr lang="en-US" dirty="0">
                <a:latin typeface="Cambria Math"/>
                <a:ea typeface="Cambria Math"/>
              </a:rPr>
              <a:t>→</a:t>
            </a:r>
            <a:endParaRPr lang="en-US" dirty="0"/>
          </a:p>
        </p:txBody>
      </p:sp>
    </p:spTree>
    <p:extLst>
      <p:ext uri="{BB962C8B-B14F-4D97-AF65-F5344CB8AC3E}">
        <p14:creationId xmlns:p14="http://schemas.microsoft.com/office/powerpoint/2010/main" val="441230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2133600" y="3124201"/>
            <a:ext cx="3966210" cy="382905"/>
          </a:xfrm>
          <a:prstGeom prst="rect">
            <a:avLst/>
          </a:prstGeom>
        </p:spPr>
      </p:pic>
      <p:pic>
        <p:nvPicPr>
          <p:cNvPr id="11" name="Picture 10" descr="addin_tmp.png"/>
          <p:cNvPicPr>
            <a:picLocks noChangeAspect="1"/>
          </p:cNvPicPr>
          <p:nvPr>
            <p:custDataLst>
              <p:tags r:id="rId2"/>
            </p:custDataLst>
          </p:nvPr>
        </p:nvPicPr>
        <p:blipFill>
          <a:blip r:embed="rId8" cstate="print"/>
          <a:stretch>
            <a:fillRect/>
          </a:stretch>
        </p:blipFill>
        <p:spPr>
          <a:xfrm>
            <a:off x="6400801" y="3124201"/>
            <a:ext cx="3971925" cy="382905"/>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5257800" y="4038601"/>
            <a:ext cx="4437698" cy="382905"/>
          </a:xfrm>
          <a:prstGeom prst="rect">
            <a:avLst/>
          </a:prstGeom>
        </p:spPr>
      </p:pic>
      <p:pic>
        <p:nvPicPr>
          <p:cNvPr id="19" name="Picture 18" descr="addin_tmp.png"/>
          <p:cNvPicPr>
            <a:picLocks noChangeAspect="1"/>
          </p:cNvPicPr>
          <p:nvPr>
            <p:custDataLst>
              <p:tags r:id="rId4"/>
            </p:custDataLst>
          </p:nvPr>
        </p:nvPicPr>
        <p:blipFill>
          <a:blip r:embed="rId10" cstate="print"/>
          <a:stretch>
            <a:fillRect/>
          </a:stretch>
        </p:blipFill>
        <p:spPr>
          <a:xfrm>
            <a:off x="2286000" y="5105401"/>
            <a:ext cx="3737610" cy="900113"/>
          </a:xfrm>
          <a:prstGeom prst="rect">
            <a:avLst/>
          </a:prstGeom>
        </p:spPr>
      </p:pic>
      <p:pic>
        <p:nvPicPr>
          <p:cNvPr id="21" name="Picture 20" descr="addin_tmp.png"/>
          <p:cNvPicPr>
            <a:picLocks noChangeAspect="1"/>
          </p:cNvPicPr>
          <p:nvPr>
            <p:custDataLst>
              <p:tags r:id="rId5"/>
            </p:custDataLst>
          </p:nvPr>
        </p:nvPicPr>
        <p:blipFill>
          <a:blip r:embed="rId11" cstate="print"/>
          <a:stretch>
            <a:fillRect/>
          </a:stretch>
        </p:blipFill>
        <p:spPr>
          <a:xfrm>
            <a:off x="6400801" y="4953001"/>
            <a:ext cx="3731895" cy="900113"/>
          </a:xfrm>
          <a:prstGeom prst="rect">
            <a:avLst/>
          </a:prstGeom>
        </p:spPr>
      </p:pic>
      <p:sp>
        <p:nvSpPr>
          <p:cNvPr id="12" name="TextBox 11"/>
          <p:cNvSpPr txBox="1"/>
          <p:nvPr/>
        </p:nvSpPr>
        <p:spPr>
          <a:xfrm>
            <a:off x="1981200" y="2209800"/>
            <a:ext cx="4343400" cy="369332"/>
          </a:xfrm>
          <a:prstGeom prst="rect">
            <a:avLst/>
          </a:prstGeom>
          <a:noFill/>
          <a:ln>
            <a:noFill/>
          </a:ln>
        </p:spPr>
        <p:txBody>
          <a:bodyPr wrap="square" rtlCol="0">
            <a:spAutoFit/>
          </a:bodyPr>
          <a:lstStyle/>
          <a:p>
            <a:r>
              <a:rPr lang="en-US" dirty="0"/>
              <a:t>On the last slide we showed that</a:t>
            </a:r>
          </a:p>
        </p:txBody>
      </p:sp>
      <p:sp>
        <p:nvSpPr>
          <p:cNvPr id="13" name="TextBox 12"/>
          <p:cNvSpPr txBox="1"/>
          <p:nvPr/>
        </p:nvSpPr>
        <p:spPr>
          <a:xfrm>
            <a:off x="3048000" y="6172200"/>
            <a:ext cx="6858000" cy="369332"/>
          </a:xfrm>
          <a:prstGeom prst="rect">
            <a:avLst/>
          </a:prstGeom>
          <a:noFill/>
        </p:spPr>
        <p:txBody>
          <a:bodyPr wrap="square" rtlCol="0">
            <a:spAutoFit/>
          </a:bodyPr>
          <a:lstStyle/>
          <a:p>
            <a:r>
              <a:rPr lang="en-US" i="1" dirty="0"/>
              <a:t>                                                                               continued </a:t>
            </a:r>
            <a:r>
              <a:rPr lang="en-US" dirty="0">
                <a:latin typeface="Cambria Math"/>
                <a:ea typeface="Cambria Math"/>
              </a:rPr>
              <a:t>→</a:t>
            </a:r>
            <a:endParaRPr lang="en-US" dirty="0"/>
          </a:p>
        </p:txBody>
      </p:sp>
      <p:sp>
        <p:nvSpPr>
          <p:cNvPr id="14" name="TextBox 13"/>
          <p:cNvSpPr txBox="1"/>
          <p:nvPr/>
        </p:nvSpPr>
        <p:spPr>
          <a:xfrm>
            <a:off x="6096000" y="3124200"/>
            <a:ext cx="152400" cy="369332"/>
          </a:xfrm>
          <a:prstGeom prst="rect">
            <a:avLst/>
          </a:prstGeom>
          <a:noFill/>
        </p:spPr>
        <p:txBody>
          <a:bodyPr wrap="square" rtlCol="0">
            <a:spAutoFit/>
          </a:bodyPr>
          <a:lstStyle/>
          <a:p>
            <a:r>
              <a:rPr lang="en-US" dirty="0"/>
              <a:t>,</a:t>
            </a:r>
          </a:p>
        </p:txBody>
      </p:sp>
      <p:sp>
        <p:nvSpPr>
          <p:cNvPr id="15" name="TextBox 14"/>
          <p:cNvSpPr txBox="1"/>
          <p:nvPr/>
        </p:nvSpPr>
        <p:spPr>
          <a:xfrm>
            <a:off x="6172200" y="5334000"/>
            <a:ext cx="152400" cy="369332"/>
          </a:xfrm>
          <a:prstGeom prst="rect">
            <a:avLst/>
          </a:prstGeom>
          <a:noFill/>
        </p:spPr>
        <p:txBody>
          <a:bodyPr wrap="square" rtlCol="0">
            <a:spAutoFit/>
          </a:bodyPr>
          <a:lstStyle/>
          <a:p>
            <a:r>
              <a:rPr lang="en-US" dirty="0"/>
              <a:t>,</a:t>
            </a:r>
          </a:p>
        </p:txBody>
      </p:sp>
      <p:sp>
        <p:nvSpPr>
          <p:cNvPr id="16" name="TextBox 15"/>
          <p:cNvSpPr txBox="1"/>
          <p:nvPr/>
        </p:nvSpPr>
        <p:spPr>
          <a:xfrm>
            <a:off x="1905000" y="4648200"/>
            <a:ext cx="4800600" cy="369332"/>
          </a:xfrm>
          <a:prstGeom prst="rect">
            <a:avLst/>
          </a:prstGeom>
          <a:noFill/>
          <a:ln>
            <a:noFill/>
          </a:ln>
        </p:spPr>
        <p:txBody>
          <a:bodyPr wrap="square" rtlCol="0">
            <a:spAutoFit/>
          </a:bodyPr>
          <a:lstStyle/>
          <a:p>
            <a:r>
              <a:rPr lang="en-US" dirty="0"/>
              <a:t>Solving for </a:t>
            </a:r>
            <a:r>
              <a:rPr lang="en-US" i="1" dirty="0"/>
              <a:t>p</a:t>
            </a:r>
            <a:r>
              <a:rPr lang="en-US" dirty="0"/>
              <a:t>(</a:t>
            </a:r>
            <a:r>
              <a:rPr lang="en-US" i="1" dirty="0"/>
              <a:t>E</a:t>
            </a:r>
            <a:r>
              <a:rPr lang="en-US" dirty="0"/>
              <a:t>|</a:t>
            </a:r>
            <a:r>
              <a:rPr lang="en-US" i="1" dirty="0"/>
              <a:t>F</a:t>
            </a:r>
            <a:r>
              <a:rPr lang="en-US" dirty="0"/>
              <a:t>) and  for </a:t>
            </a:r>
            <a:r>
              <a:rPr lang="en-US" i="1" dirty="0"/>
              <a:t>p</a:t>
            </a:r>
            <a:r>
              <a:rPr lang="en-US" dirty="0"/>
              <a:t>(</a:t>
            </a:r>
            <a:r>
              <a:rPr lang="en-US" i="1" dirty="0"/>
              <a:t>F</a:t>
            </a:r>
            <a:r>
              <a:rPr lang="en-US" dirty="0"/>
              <a:t>|</a:t>
            </a:r>
            <a:r>
              <a:rPr lang="en-US" i="1" dirty="0"/>
              <a:t>E</a:t>
            </a:r>
            <a:r>
              <a:rPr lang="en-US" dirty="0"/>
              <a:t>) tells us that</a:t>
            </a:r>
          </a:p>
        </p:txBody>
      </p:sp>
      <p:sp>
        <p:nvSpPr>
          <p:cNvPr id="17" name="TextBox 16"/>
          <p:cNvSpPr txBox="1"/>
          <p:nvPr/>
        </p:nvSpPr>
        <p:spPr>
          <a:xfrm>
            <a:off x="1905000" y="3810001"/>
            <a:ext cx="3048000" cy="646331"/>
          </a:xfrm>
          <a:prstGeom prst="rect">
            <a:avLst/>
          </a:prstGeom>
          <a:noFill/>
          <a:ln>
            <a:noFill/>
          </a:ln>
        </p:spPr>
        <p:txBody>
          <a:bodyPr wrap="square" rtlCol="0">
            <a:spAutoFit/>
          </a:bodyPr>
          <a:lstStyle/>
          <a:p>
            <a:r>
              <a:rPr lang="en-US" dirty="0"/>
              <a:t>Equating the two formulas for </a:t>
            </a:r>
            <a:r>
              <a:rPr lang="en-US" dirty="0" smtClean="0"/>
              <a:t>p(E</a:t>
            </a:r>
            <a:r>
              <a:rPr lang="lv-LV" dirty="0" smtClean="0"/>
              <a:t> |</a:t>
            </a:r>
            <a:r>
              <a:rPr lang="en-US" dirty="0" smtClean="0"/>
              <a:t> </a:t>
            </a:r>
            <a:r>
              <a:rPr lang="en-US" dirty="0"/>
              <a:t>F) shows that</a:t>
            </a:r>
          </a:p>
        </p:txBody>
      </p:sp>
    </p:spTree>
    <p:extLst>
      <p:ext uri="{BB962C8B-B14F-4D97-AF65-F5344CB8AC3E}">
        <p14:creationId xmlns:p14="http://schemas.microsoft.com/office/powerpoint/2010/main" val="109843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175">
            <a:noFill/>
          </a:ln>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4876801" y="1905001"/>
            <a:ext cx="3731895" cy="900113"/>
          </a:xfrm>
          <a:prstGeom prst="rect">
            <a:avLst/>
          </a:prstGeom>
        </p:spPr>
      </p:pic>
      <p:pic>
        <p:nvPicPr>
          <p:cNvPr id="9" name="Picture 8" descr="addin_tmp.png"/>
          <p:cNvPicPr>
            <a:picLocks noChangeAspect="1"/>
          </p:cNvPicPr>
          <p:nvPr>
            <p:custDataLst>
              <p:tags r:id="rId2"/>
            </p:custDataLst>
          </p:nvPr>
        </p:nvPicPr>
        <p:blipFill>
          <a:blip r:embed="rId10" cstate="print"/>
          <a:stretch>
            <a:fillRect/>
          </a:stretch>
        </p:blipFill>
        <p:spPr>
          <a:xfrm>
            <a:off x="2971800" y="5562601"/>
            <a:ext cx="6172200" cy="934403"/>
          </a:xfrm>
          <a:prstGeom prst="rect">
            <a:avLst/>
          </a:prstGeom>
        </p:spPr>
      </p:pic>
      <p:pic>
        <p:nvPicPr>
          <p:cNvPr id="11" name="Picture 10" descr="addin_tmp.png"/>
          <p:cNvPicPr>
            <a:picLocks noChangeAspect="1"/>
          </p:cNvPicPr>
          <p:nvPr>
            <p:custDataLst>
              <p:tags r:id="rId3"/>
            </p:custDataLst>
          </p:nvPr>
        </p:nvPicPr>
        <p:blipFill>
          <a:blip r:embed="rId11" cstate="print"/>
          <a:stretch>
            <a:fillRect/>
          </a:stretch>
        </p:blipFill>
        <p:spPr>
          <a:xfrm>
            <a:off x="3581401" y="3124201"/>
            <a:ext cx="5686425" cy="417195"/>
          </a:xfrm>
          <a:prstGeom prst="rect">
            <a:avLst/>
          </a:prstGeom>
        </p:spPr>
      </p:pic>
      <p:sp>
        <p:nvSpPr>
          <p:cNvPr id="8" name="TextBox 7"/>
          <p:cNvSpPr txBox="1"/>
          <p:nvPr/>
        </p:nvSpPr>
        <p:spPr>
          <a:xfrm>
            <a:off x="1676400" y="1828801"/>
            <a:ext cx="2209800" cy="646331"/>
          </a:xfrm>
          <a:prstGeom prst="rect">
            <a:avLst/>
          </a:prstGeom>
          <a:noFill/>
          <a:ln>
            <a:noFill/>
          </a:ln>
        </p:spPr>
        <p:txBody>
          <a:bodyPr wrap="square" rtlCol="0">
            <a:spAutoFit/>
          </a:bodyPr>
          <a:lstStyle/>
          <a:p>
            <a:r>
              <a:rPr lang="en-US" dirty="0"/>
              <a:t>On the last slide we showed that:</a:t>
            </a:r>
          </a:p>
        </p:txBody>
      </p:sp>
      <p:sp>
        <p:nvSpPr>
          <p:cNvPr id="10" name="TextBox 9"/>
          <p:cNvSpPr txBox="1"/>
          <p:nvPr/>
        </p:nvSpPr>
        <p:spPr>
          <a:xfrm>
            <a:off x="1905000" y="3200400"/>
            <a:ext cx="5334000" cy="369332"/>
          </a:xfrm>
          <a:prstGeom prst="rect">
            <a:avLst/>
          </a:prstGeom>
          <a:noFill/>
          <a:ln>
            <a:noFill/>
          </a:ln>
        </p:spPr>
        <p:txBody>
          <a:bodyPr wrap="square" rtlCol="0">
            <a:spAutoFit/>
          </a:bodyPr>
          <a:lstStyle/>
          <a:p>
            <a:r>
              <a:rPr lang="en-US" dirty="0"/>
              <a:t>Note that  </a:t>
            </a:r>
          </a:p>
        </p:txBody>
      </p:sp>
      <p:sp>
        <p:nvSpPr>
          <p:cNvPr id="12" name="TextBox 11"/>
          <p:cNvSpPr txBox="1"/>
          <p:nvPr/>
        </p:nvSpPr>
        <p:spPr>
          <a:xfrm>
            <a:off x="1676400" y="5486400"/>
            <a:ext cx="1143000" cy="369332"/>
          </a:xfrm>
          <a:prstGeom prst="rect">
            <a:avLst/>
          </a:prstGeom>
          <a:noFill/>
          <a:ln>
            <a:noFill/>
          </a:ln>
        </p:spPr>
        <p:txBody>
          <a:bodyPr wrap="square" rtlCol="0">
            <a:spAutoFit/>
          </a:bodyPr>
          <a:lstStyle/>
          <a:p>
            <a:r>
              <a:rPr lang="en-US" dirty="0"/>
              <a:t>Hence, </a:t>
            </a:r>
          </a:p>
        </p:txBody>
      </p:sp>
      <p:sp>
        <p:nvSpPr>
          <p:cNvPr id="13" name="Isosceles Triangle 12"/>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ddin_tmp.png"/>
          <p:cNvPicPr>
            <a:picLocks noChangeAspect="1"/>
          </p:cNvPicPr>
          <p:nvPr>
            <p:custDataLst>
              <p:tags r:id="rId4"/>
            </p:custDataLst>
          </p:nvPr>
        </p:nvPicPr>
        <p:blipFill>
          <a:blip r:embed="rId12" cstate="print"/>
          <a:stretch>
            <a:fillRect/>
          </a:stretch>
        </p:blipFill>
        <p:spPr>
          <a:xfrm>
            <a:off x="3429002" y="3657600"/>
            <a:ext cx="3168015" cy="278130"/>
          </a:xfrm>
          <a:prstGeom prst="rect">
            <a:avLst/>
          </a:prstGeom>
        </p:spPr>
      </p:pic>
      <p:sp>
        <p:nvSpPr>
          <p:cNvPr id="20" name="TextBox 19"/>
          <p:cNvSpPr txBox="1"/>
          <p:nvPr/>
        </p:nvSpPr>
        <p:spPr>
          <a:xfrm>
            <a:off x="2438400" y="3581400"/>
            <a:ext cx="5334000" cy="369332"/>
          </a:xfrm>
          <a:prstGeom prst="rect">
            <a:avLst/>
          </a:prstGeom>
          <a:noFill/>
          <a:ln>
            <a:noFill/>
          </a:ln>
        </p:spPr>
        <p:txBody>
          <a:bodyPr wrap="square" rtlCol="0">
            <a:spAutoFit/>
          </a:bodyPr>
          <a:lstStyle/>
          <a:p>
            <a:r>
              <a:rPr lang="en-US" dirty="0"/>
              <a:t>   since  </a:t>
            </a:r>
          </a:p>
        </p:txBody>
      </p:sp>
      <p:sp>
        <p:nvSpPr>
          <p:cNvPr id="21" name="TextBox 20"/>
          <p:cNvSpPr txBox="1"/>
          <p:nvPr/>
        </p:nvSpPr>
        <p:spPr>
          <a:xfrm>
            <a:off x="2667000" y="3962401"/>
            <a:ext cx="5334000" cy="646331"/>
          </a:xfrm>
          <a:prstGeom prst="rect">
            <a:avLst/>
          </a:prstGeom>
          <a:noFill/>
          <a:ln>
            <a:noFill/>
          </a:ln>
        </p:spPr>
        <p:txBody>
          <a:bodyPr wrap="square" rtlCol="0">
            <a:spAutoFit/>
          </a:bodyPr>
          <a:lstStyle/>
          <a:p>
            <a:r>
              <a:rPr lang="en-US" dirty="0"/>
              <a:t>    because                                                                    </a:t>
            </a:r>
          </a:p>
          <a:p>
            <a:r>
              <a:rPr lang="en-US" dirty="0"/>
              <a:t>      and                                                                   </a:t>
            </a:r>
          </a:p>
        </p:txBody>
      </p:sp>
      <p:pic>
        <p:nvPicPr>
          <p:cNvPr id="18" name="Picture 17" descr="addin_tmp.png"/>
          <p:cNvPicPr>
            <a:picLocks noChangeAspect="1"/>
          </p:cNvPicPr>
          <p:nvPr>
            <p:custDataLst>
              <p:tags r:id="rId5"/>
            </p:custDataLst>
          </p:nvPr>
        </p:nvPicPr>
        <p:blipFill>
          <a:blip r:embed="rId13" cstate="print"/>
          <a:stretch>
            <a:fillRect/>
          </a:stretch>
        </p:blipFill>
        <p:spPr>
          <a:xfrm>
            <a:off x="4038602" y="4038600"/>
            <a:ext cx="5225415" cy="278130"/>
          </a:xfrm>
          <a:prstGeom prst="rect">
            <a:avLst/>
          </a:prstGeom>
        </p:spPr>
      </p:pic>
      <p:pic>
        <p:nvPicPr>
          <p:cNvPr id="23" name="Picture 22" descr="addin_tmp.png"/>
          <p:cNvPicPr>
            <a:picLocks noChangeAspect="1"/>
          </p:cNvPicPr>
          <p:nvPr>
            <p:custDataLst>
              <p:tags r:id="rId6"/>
            </p:custDataLst>
          </p:nvPr>
        </p:nvPicPr>
        <p:blipFill>
          <a:blip r:embed="rId14" cstate="print"/>
          <a:stretch>
            <a:fillRect/>
          </a:stretch>
        </p:blipFill>
        <p:spPr>
          <a:xfrm>
            <a:off x="4038601" y="4343400"/>
            <a:ext cx="2463165" cy="278130"/>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3124200" y="5029200"/>
            <a:ext cx="6446520" cy="278130"/>
          </a:xfrm>
          <a:prstGeom prst="rect">
            <a:avLst/>
          </a:prstGeom>
        </p:spPr>
      </p:pic>
      <p:sp>
        <p:nvSpPr>
          <p:cNvPr id="19" name="TextBox 18"/>
          <p:cNvSpPr txBox="1"/>
          <p:nvPr/>
        </p:nvSpPr>
        <p:spPr>
          <a:xfrm>
            <a:off x="2667000" y="4648200"/>
            <a:ext cx="5334000" cy="369332"/>
          </a:xfrm>
          <a:prstGeom prst="rect">
            <a:avLst/>
          </a:prstGeom>
          <a:noFill/>
          <a:ln>
            <a:noFill/>
          </a:ln>
        </p:spPr>
        <p:txBody>
          <a:bodyPr wrap="square" rtlCol="0">
            <a:spAutoFit/>
          </a:bodyPr>
          <a:lstStyle/>
          <a:p>
            <a:r>
              <a:rPr lang="en-US" dirty="0"/>
              <a:t>By the definition of conditional probability,  </a:t>
            </a:r>
          </a:p>
        </p:txBody>
      </p:sp>
      <p:sp>
        <p:nvSpPr>
          <p:cNvPr id="22" name="Rectangle 21"/>
          <p:cNvSpPr/>
          <p:nvPr/>
        </p:nvSpPr>
        <p:spPr>
          <a:xfrm>
            <a:off x="2514600" y="3581400"/>
            <a:ext cx="7239000" cy="18288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570975"/>
      </p:ext>
    </p:extLst>
  </p:cSld>
  <p:clrMapOvr>
    <a:masterClrMapping/>
  </p:clrMapOvr>
  <p:transition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Example</a:t>
            </a:r>
            <a:r>
              <a:rPr lang="en-US" dirty="0" smtClean="0"/>
              <a:t>: Suppose that one person in </a:t>
            </a:r>
            <a:r>
              <a:rPr lang="en-US" dirty="0" smtClean="0">
                <a:latin typeface="Cambria Math" pitchFamily="18" charset="0"/>
                <a:ea typeface="Cambria Math" pitchFamily="18" charset="0"/>
              </a:rPr>
              <a:t>100,000</a:t>
            </a:r>
            <a:r>
              <a:rPr lang="en-US" dirty="0" smtClean="0"/>
              <a:t> has a particular  disease. There is a test for the disease that gives a positive result </a:t>
            </a:r>
            <a:r>
              <a:rPr lang="en-US" dirty="0" smtClean="0">
                <a:latin typeface="Cambria Math" pitchFamily="18" charset="0"/>
                <a:ea typeface="Cambria Math" pitchFamily="18" charset="0"/>
              </a:rPr>
              <a:t>99</a:t>
            </a:r>
            <a:r>
              <a:rPr lang="en-US" dirty="0" smtClean="0"/>
              <a:t>% of the time when given to someone with the disease. When given to someone without the disease, </a:t>
            </a:r>
            <a:r>
              <a:rPr lang="en-US" dirty="0" smtClean="0">
                <a:latin typeface="Cambria Math" pitchFamily="18" charset="0"/>
                <a:ea typeface="Cambria Math" pitchFamily="18" charset="0"/>
              </a:rPr>
              <a:t>99.5</a:t>
            </a:r>
            <a:r>
              <a:rPr lang="en-US" dirty="0" smtClean="0"/>
              <a:t>% of the time it gives a negative result. Find</a:t>
            </a:r>
          </a:p>
          <a:p>
            <a:pPr marL="880110" lvl="1" indent="-514350">
              <a:buFont typeface="+mj-lt"/>
              <a:buAutoNum type="alphaLcParenR"/>
            </a:pPr>
            <a:r>
              <a:rPr lang="en-US" dirty="0" smtClean="0"/>
              <a:t>the probability that a person who test positive has the disease.</a:t>
            </a:r>
          </a:p>
          <a:p>
            <a:pPr marL="880110" lvl="1" indent="-514350">
              <a:buFont typeface="+mj-lt"/>
              <a:buAutoNum type="alphaLcParenR"/>
            </a:pPr>
            <a:r>
              <a:rPr lang="en-US" dirty="0" smtClean="0"/>
              <a:t>the probability that a person who test negative does not have the disease.</a:t>
            </a:r>
          </a:p>
          <a:p>
            <a:r>
              <a:rPr lang="en-US" dirty="0" smtClean="0"/>
              <a:t>Should someone who tests positive be worried?</a:t>
            </a:r>
          </a:p>
          <a:p>
            <a:pPr>
              <a:buNone/>
            </a:pPr>
            <a:endParaRPr lang="en-US" dirty="0"/>
          </a:p>
        </p:txBody>
      </p:sp>
    </p:spTree>
    <p:extLst>
      <p:ext uri="{BB962C8B-B14F-4D97-AF65-F5344CB8AC3E}">
        <p14:creationId xmlns:p14="http://schemas.microsoft.com/office/powerpoint/2010/main" val="3491796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Let </a:t>
            </a:r>
            <a:r>
              <a:rPr lang="en-US" i="1" dirty="0" smtClean="0"/>
              <a:t>D </a:t>
            </a:r>
            <a:r>
              <a:rPr lang="en-US" dirty="0" smtClean="0"/>
              <a:t>be the event that the person has the disease, and </a:t>
            </a:r>
            <a:r>
              <a:rPr lang="en-US" i="1" dirty="0" smtClean="0"/>
              <a:t>E</a:t>
            </a:r>
            <a:r>
              <a:rPr lang="en-US" dirty="0" smtClean="0"/>
              <a:t> be the event that this person tests positive. We need to compute </a:t>
            </a:r>
            <a:r>
              <a:rPr lang="en-US" i="1" dirty="0" smtClean="0"/>
              <a:t>p</a:t>
            </a:r>
            <a:r>
              <a:rPr lang="en-US" dirty="0" smtClean="0"/>
              <a:t>(</a:t>
            </a:r>
            <a:r>
              <a:rPr lang="en-US" i="1" dirty="0" smtClean="0"/>
              <a:t>D</a:t>
            </a:r>
            <a:r>
              <a:rPr lang="en-US" dirty="0" smtClean="0"/>
              <a:t>|</a:t>
            </a:r>
            <a:r>
              <a:rPr lang="en-US" i="1" dirty="0" smtClean="0"/>
              <a:t>E</a:t>
            </a:r>
            <a:r>
              <a:rPr lang="en-US" dirty="0" smtClean="0"/>
              <a:t>) from </a:t>
            </a:r>
            <a:r>
              <a:rPr lang="en-US" i="1" dirty="0" smtClean="0"/>
              <a:t>p</a:t>
            </a:r>
            <a:r>
              <a:rPr lang="en-US" dirty="0" smtClean="0"/>
              <a:t>(D), </a:t>
            </a:r>
            <a:r>
              <a:rPr lang="en-US" i="1" dirty="0" smtClean="0"/>
              <a:t>p</a:t>
            </a:r>
            <a:r>
              <a:rPr lang="en-US" dirty="0" smtClean="0"/>
              <a:t>(</a:t>
            </a:r>
            <a:r>
              <a:rPr lang="en-US" i="1" dirty="0" smtClean="0"/>
              <a:t>E</a:t>
            </a:r>
            <a:r>
              <a:rPr lang="en-US" dirty="0" smtClean="0"/>
              <a:t>|</a:t>
            </a:r>
            <a:r>
              <a:rPr lang="en-US" i="1" dirty="0" smtClean="0"/>
              <a:t>D</a:t>
            </a:r>
            <a:r>
              <a:rPr lang="en-US" dirty="0" smtClean="0"/>
              <a:t>), </a:t>
            </a:r>
            <a:r>
              <a:rPr lang="en-US" i="1" dirty="0" smtClean="0"/>
              <a:t>p</a:t>
            </a:r>
            <a:r>
              <a:rPr lang="en-US" dirty="0" smtClean="0"/>
              <a:t>( </a:t>
            </a:r>
            <a:r>
              <a:rPr lang="en-US" i="1" dirty="0" smtClean="0"/>
              <a:t>E |</a:t>
            </a:r>
            <a:r>
              <a:rPr lang="en-US" i="1" dirty="0" smtClean="0">
                <a:latin typeface="Symbol" pitchFamily="18" charset="2"/>
              </a:rPr>
              <a:t>    </a:t>
            </a:r>
            <a:r>
              <a:rPr lang="en-US" dirty="0" smtClean="0"/>
              <a:t>)</a:t>
            </a:r>
            <a:r>
              <a:rPr lang="en-US" dirty="0" smtClean="0">
                <a:latin typeface="Symbol" pitchFamily="18" charset="2"/>
              </a:rPr>
              <a:t>,</a:t>
            </a:r>
            <a:r>
              <a:rPr lang="en-US" dirty="0" smtClean="0"/>
              <a:t>  </a:t>
            </a:r>
            <a:r>
              <a:rPr lang="en-US" i="1" dirty="0" smtClean="0">
                <a:ea typeface="Cambria Math"/>
              </a:rPr>
              <a:t>p</a:t>
            </a:r>
            <a:r>
              <a:rPr lang="en-US" dirty="0" smtClean="0">
                <a:ea typeface="Cambria Math"/>
              </a:rPr>
              <a:t>(   ).</a:t>
            </a:r>
            <a:endParaRPr lang="en-US" i="1" dirty="0"/>
          </a:p>
        </p:txBody>
      </p:sp>
      <p:pic>
        <p:nvPicPr>
          <p:cNvPr id="25" name="Picture 24" descr="addin_tmp.png"/>
          <p:cNvPicPr>
            <a:picLocks noChangeAspect="1"/>
          </p:cNvPicPr>
          <p:nvPr>
            <p:custDataLst>
              <p:tags r:id="rId1"/>
            </p:custDataLst>
          </p:nvPr>
        </p:nvPicPr>
        <p:blipFill>
          <a:blip r:embed="rId13" cstate="print"/>
          <a:stretch>
            <a:fillRect/>
          </a:stretch>
        </p:blipFill>
        <p:spPr>
          <a:xfrm>
            <a:off x="2209800" y="3733800"/>
            <a:ext cx="3158490" cy="255270"/>
          </a:xfrm>
          <a:prstGeom prst="rect">
            <a:avLst/>
          </a:prstGeom>
        </p:spPr>
      </p:pic>
      <p:pic>
        <p:nvPicPr>
          <p:cNvPr id="26" name="Picture 25" descr="addin_tmp.png"/>
          <p:cNvPicPr>
            <a:picLocks noChangeAspect="1"/>
          </p:cNvPicPr>
          <p:nvPr>
            <p:custDataLst>
              <p:tags r:id="rId2"/>
            </p:custDataLst>
          </p:nvPr>
        </p:nvPicPr>
        <p:blipFill>
          <a:blip r:embed="rId14" cstate="print"/>
          <a:stretch>
            <a:fillRect/>
          </a:stretch>
        </p:blipFill>
        <p:spPr>
          <a:xfrm>
            <a:off x="5638802" y="3657600"/>
            <a:ext cx="3308985" cy="278130"/>
          </a:xfrm>
          <a:prstGeom prst="rect">
            <a:avLst/>
          </a:prstGeom>
        </p:spPr>
      </p:pic>
      <p:pic>
        <p:nvPicPr>
          <p:cNvPr id="27" name="Picture 26" descr="addin_tmp.png"/>
          <p:cNvPicPr>
            <a:picLocks noChangeAspect="1"/>
          </p:cNvPicPr>
          <p:nvPr>
            <p:custDataLst>
              <p:tags r:id="rId3"/>
            </p:custDataLst>
          </p:nvPr>
        </p:nvPicPr>
        <p:blipFill>
          <a:blip r:embed="rId15" cstate="print"/>
          <a:stretch>
            <a:fillRect/>
          </a:stretch>
        </p:blipFill>
        <p:spPr>
          <a:xfrm>
            <a:off x="2286001" y="4191000"/>
            <a:ext cx="1472565" cy="255270"/>
          </a:xfrm>
          <a:prstGeom prst="rect">
            <a:avLst/>
          </a:prstGeom>
        </p:spPr>
      </p:pic>
      <p:pic>
        <p:nvPicPr>
          <p:cNvPr id="29" name="Picture 28" descr="addin_tmp.png"/>
          <p:cNvPicPr>
            <a:picLocks noChangeAspect="1"/>
          </p:cNvPicPr>
          <p:nvPr>
            <p:custDataLst>
              <p:tags r:id="rId4"/>
            </p:custDataLst>
          </p:nvPr>
        </p:nvPicPr>
        <p:blipFill>
          <a:blip r:embed="rId16" cstate="print"/>
          <a:stretch>
            <a:fillRect/>
          </a:stretch>
        </p:blipFill>
        <p:spPr>
          <a:xfrm>
            <a:off x="6019800" y="4114800"/>
            <a:ext cx="1596390" cy="278130"/>
          </a:xfrm>
          <a:prstGeom prst="rect">
            <a:avLst/>
          </a:prstGeom>
        </p:spPr>
      </p:pic>
      <p:pic>
        <p:nvPicPr>
          <p:cNvPr id="30" name="Picture 29" descr="addin_tmp.png"/>
          <p:cNvPicPr>
            <a:picLocks noChangeAspect="1"/>
          </p:cNvPicPr>
          <p:nvPr>
            <p:custDataLst>
              <p:tags r:id="rId5"/>
            </p:custDataLst>
          </p:nvPr>
        </p:nvPicPr>
        <p:blipFill>
          <a:blip r:embed="rId17" cstate="print"/>
          <a:stretch>
            <a:fillRect/>
          </a:stretch>
        </p:blipFill>
        <p:spPr>
          <a:xfrm>
            <a:off x="8001000" y="4114800"/>
            <a:ext cx="1596390" cy="278130"/>
          </a:xfrm>
          <a:prstGeom prst="rect">
            <a:avLst/>
          </a:prstGeom>
        </p:spPr>
      </p:pic>
      <p:pic>
        <p:nvPicPr>
          <p:cNvPr id="28" name="Picture 27" descr="addin_tmp.png"/>
          <p:cNvPicPr>
            <a:picLocks noChangeAspect="1"/>
          </p:cNvPicPr>
          <p:nvPr>
            <p:custDataLst>
              <p:tags r:id="rId6"/>
            </p:custDataLst>
          </p:nvPr>
        </p:nvPicPr>
        <p:blipFill>
          <a:blip r:embed="rId18" cstate="print"/>
          <a:stretch>
            <a:fillRect/>
          </a:stretch>
        </p:blipFill>
        <p:spPr>
          <a:xfrm>
            <a:off x="4191000" y="4114800"/>
            <a:ext cx="1463040" cy="278130"/>
          </a:xfrm>
          <a:prstGeom prst="rect">
            <a:avLst/>
          </a:prstGeom>
        </p:spPr>
      </p:pic>
      <p:pic>
        <p:nvPicPr>
          <p:cNvPr id="13" name="Picture 12" descr="addin_tmp.png"/>
          <p:cNvPicPr>
            <a:picLocks noChangeAspect="1"/>
          </p:cNvPicPr>
          <p:nvPr>
            <p:custDataLst>
              <p:tags r:id="rId7"/>
            </p:custDataLst>
          </p:nvPr>
        </p:nvPicPr>
        <p:blipFill>
          <a:blip r:embed="rId19" cstate="print"/>
          <a:stretch>
            <a:fillRect/>
          </a:stretch>
        </p:blipFill>
        <p:spPr>
          <a:xfrm>
            <a:off x="4651057" y="2645172"/>
            <a:ext cx="271463" cy="269081"/>
          </a:xfrm>
          <a:prstGeom prst="rect">
            <a:avLst/>
          </a:prstGeom>
        </p:spPr>
      </p:pic>
      <p:pic>
        <p:nvPicPr>
          <p:cNvPr id="14" name="Picture 13" descr="addin_tmp.png"/>
          <p:cNvPicPr>
            <a:picLocks noChangeAspect="1"/>
          </p:cNvPicPr>
          <p:nvPr>
            <p:custDataLst>
              <p:tags r:id="rId8"/>
            </p:custDataLst>
          </p:nvPr>
        </p:nvPicPr>
        <p:blipFill>
          <a:blip r:embed="rId19" cstate="print"/>
          <a:stretch>
            <a:fillRect/>
          </a:stretch>
        </p:blipFill>
        <p:spPr>
          <a:xfrm>
            <a:off x="5619844" y="2671524"/>
            <a:ext cx="271463" cy="269081"/>
          </a:xfrm>
          <a:prstGeom prst="rect">
            <a:avLst/>
          </a:prstGeom>
        </p:spPr>
      </p:pic>
      <p:pic>
        <p:nvPicPr>
          <p:cNvPr id="31" name="Picture 30" descr="addin_tmp.png"/>
          <p:cNvPicPr>
            <a:picLocks noChangeAspect="1"/>
          </p:cNvPicPr>
          <p:nvPr>
            <p:custDataLst>
              <p:tags r:id="rId9"/>
            </p:custDataLst>
          </p:nvPr>
        </p:nvPicPr>
        <p:blipFill>
          <a:blip r:embed="rId20" cstate="print"/>
          <a:stretch>
            <a:fillRect/>
          </a:stretch>
        </p:blipFill>
        <p:spPr>
          <a:xfrm>
            <a:off x="2286000" y="4572001"/>
            <a:ext cx="4206240" cy="622935"/>
          </a:xfrm>
          <a:prstGeom prst="rect">
            <a:avLst/>
          </a:prstGeom>
        </p:spPr>
      </p:pic>
      <p:pic>
        <p:nvPicPr>
          <p:cNvPr id="32" name="Picture 31" descr="addin_tmp.png"/>
          <p:cNvPicPr>
            <a:picLocks noChangeAspect="1"/>
          </p:cNvPicPr>
          <p:nvPr>
            <p:custDataLst>
              <p:tags r:id="rId10"/>
            </p:custDataLst>
          </p:nvPr>
        </p:nvPicPr>
        <p:blipFill>
          <a:blip r:embed="rId21" cstate="print"/>
          <a:stretch>
            <a:fillRect/>
          </a:stretch>
        </p:blipFill>
        <p:spPr>
          <a:xfrm>
            <a:off x="3124201" y="5334001"/>
            <a:ext cx="4067175" cy="600075"/>
          </a:xfrm>
          <a:prstGeom prst="rect">
            <a:avLst/>
          </a:prstGeom>
        </p:spPr>
      </p:pic>
      <p:pic>
        <p:nvPicPr>
          <p:cNvPr id="34" name="Picture 33" descr="addin_tmp.png"/>
          <p:cNvPicPr>
            <a:picLocks noChangeAspect="1"/>
          </p:cNvPicPr>
          <p:nvPr>
            <p:custDataLst>
              <p:tags r:id="rId11"/>
            </p:custDataLst>
          </p:nvPr>
        </p:nvPicPr>
        <p:blipFill>
          <a:blip r:embed="rId22" cstate="print"/>
          <a:stretch>
            <a:fillRect/>
          </a:stretch>
        </p:blipFill>
        <p:spPr>
          <a:xfrm>
            <a:off x="3200400" y="6248401"/>
            <a:ext cx="815340" cy="177165"/>
          </a:xfrm>
          <a:prstGeom prst="rect">
            <a:avLst/>
          </a:prstGeom>
        </p:spPr>
      </p:pic>
      <p:sp>
        <p:nvSpPr>
          <p:cNvPr id="36" name="TextBox 35"/>
          <p:cNvSpPr txBox="1"/>
          <p:nvPr/>
        </p:nvSpPr>
        <p:spPr>
          <a:xfrm>
            <a:off x="7543800" y="4648201"/>
            <a:ext cx="2743200" cy="1200329"/>
          </a:xfrm>
          <a:prstGeom prst="rect">
            <a:avLst/>
          </a:prstGeom>
          <a:noFill/>
          <a:ln>
            <a:solidFill>
              <a:schemeClr val="accent1"/>
            </a:solidFill>
          </a:ln>
        </p:spPr>
        <p:txBody>
          <a:bodyPr wrap="square" rtlCol="0">
            <a:spAutoFit/>
          </a:bodyPr>
          <a:lstStyle/>
          <a:p>
            <a:r>
              <a:rPr lang="en-US" dirty="0"/>
              <a:t>Can you use this formula to explain why the resulting probability is surprisingly small?</a:t>
            </a:r>
          </a:p>
        </p:txBody>
      </p:sp>
    </p:spTree>
    <p:extLst>
      <p:ext uri="{BB962C8B-B14F-4D97-AF65-F5344CB8AC3E}">
        <p14:creationId xmlns:p14="http://schemas.microsoft.com/office/powerpoint/2010/main" val="2298488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 =  p(E|F)p(F) + p(E|\overline{F}) p(\overline{F})$$&#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E \cap S = E \cap (F \cup \overline{F}) =(E \cap F) \cup (E \cap \overline{F})$&#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cap F) \cap(E \cap \overline{F}) = \emptyset$&#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 p(E|F)p(F) + p(E|\overline{F})p(\overline{F})$&#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D) = 1/ 100,000 = 0.00001$$&#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D}) = 1 - 0.00001 = 0.99999$$&#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7/9)(1/2)}{(7/9)(1/2) + (3/7)(1/2)} = \frac{7/18}{38/63} = \frac{49}{76} \approx 0.645.$$&#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D) = .99$$&#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overline{D}) = .005$$&#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overline{D}) = .995$$&#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D) = .01$$&#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 | E) = \frac{p(E|D)p(D)}{p(E|D)p(D) + p(E|\overline{D})p(\overline{D})}$$&#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0.00001)}{(0.99)(0.00001) + (0.005)(0.99999)}$$&#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002$$&#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overline{D }|\overline{ E}) = \frac{p(\overline{E}|\overline{D})p(\overline{D})}{p(\overline{E}|\overline{D})p(\overline{D}) + p(\overline{E}|D)p(D)}$$&#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5)(0.99999)}{(0.995)(0.99999) + (0.01)(0.00001)}$$&#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9999999$$&#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overline{E})\\ \hspace*{1cm}\approx 1 - 0.9999999 \\\hspace*{1cm}= 0.0000001.$&#10;&#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n}_i F_i = S.$$&#10;&#10;\end{document}"/>
  <p:tag name="IGUANATEXSIZE" val="1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F_j|E) = \frac{p(E|F_j)p(F_j)}{\sum^{n}_{i=1} p(E|F_i)p(F_i)}.$$&#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S)}{p(E|S)p(S) + p(E|\overline{S})p(\overline{S})}$$&#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E|S) + p(E|\overline{S})} $$&#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 =\frac{p(w)}{p(w) + q(w)} $$&#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Rolex) =\frac{p(Rolex)}{p(Rolex) + q(Rolex)} = \frac{0.125}{0.125 + .005} = \frac{0.125}{0.125 + .005} \approx 0.962 $$&#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_1 \cap E_2) = \frac{p(E_1|S)p(E_2|S)}{p(E_1|S)p(E_2|S) + p(E_1|\overline{S})p(E_2|\overline{S})}$$&#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 =\frac{p(w_1)p(w_2)}{p(w_1)p(w_2) + q(w_1)q(w_2)} $$&#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stock,undervalued) =\frac{p(stock)p(undervalued)}{p(stock)p(undervalued) + q(stock)q(undervalued)} $$&#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2)(0.1)}{(0.2)(0.1) + (0.06)(0.025)} \approx 0.930 $$&#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w_n) =\frac{\Pi^{k}_i p(w_i)}{\Pi^{k}_{i = 1} p(w_i) + \Pi^{k}_{i= 1}q(w_i)} $$&#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bigcap^{k}_{i=1} E_i) = \frac{\Pi^{k}_{i=1}p(E_i|S)}{\Pi^{k}_{i =1}p(E_1|S) + \Pi^{k}_{i = 1}p(E_i|\overline{S})} $$&#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E) = \frac{p(E \cap F)}{p(E)}$$&#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E \cap F)$$&#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p(E) = p(E \cap F)$$&#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F|E)p(E)$$&#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F|E)p(E)}{p(F)}$$&#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TotalTime>
  <Words>1273</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vt:lpstr>
      <vt:lpstr>Cambria Math</vt:lpstr>
      <vt:lpstr>Symbol</vt:lpstr>
      <vt:lpstr>Office Theme</vt:lpstr>
      <vt:lpstr>Bayes’ Theorem</vt:lpstr>
      <vt:lpstr>Section Summary</vt:lpstr>
      <vt:lpstr>Motivation for Bayes’ Theorem</vt:lpstr>
      <vt:lpstr>Bayes’ Theorem</vt:lpstr>
      <vt:lpstr>Derivation of Bayes’ Theorem</vt:lpstr>
      <vt:lpstr>Derivation of Bayes’ Theorem</vt:lpstr>
      <vt:lpstr>Derivation of Bayes’ Theorem</vt:lpstr>
      <vt:lpstr>Applying Bayes’ Theorem </vt:lpstr>
      <vt:lpstr>Applying Bayes’ Theorem </vt:lpstr>
      <vt:lpstr>Applying Bayes’ Theorem </vt:lpstr>
      <vt:lpstr>Generalized Bayes’ Theorem</vt:lpstr>
      <vt:lpstr>Bayesian Spam Filters</vt:lpstr>
      <vt:lpstr>Bayesian Spam Filters</vt:lpstr>
      <vt:lpstr>Bayesian Spam Filters </vt:lpstr>
      <vt:lpstr>Bayesian Spam Filters using Multiple Words</vt:lpstr>
      <vt:lpstr>Bayesian Spam Filters using Multiple Words</vt:lpstr>
      <vt:lpstr>Bayesian Spam Filters using Multiple Words</vt:lpstr>
      <vt:lpstr>Bayessian Classifiers in IT Security Solutions</vt:lpstr>
      <vt:lpstr>Bayessian Classifiers in IT Security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113</cp:revision>
  <dcterms:created xsi:type="dcterms:W3CDTF">2021-01-03T18:25:44Z</dcterms:created>
  <dcterms:modified xsi:type="dcterms:W3CDTF">2021-03-16T19:38:04Z</dcterms:modified>
</cp:coreProperties>
</file>