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1173" r:id="rId2"/>
    <p:sldId id="1174" r:id="rId3"/>
    <p:sldId id="1175" r:id="rId4"/>
    <p:sldId id="1176" r:id="rId5"/>
    <p:sldId id="1177" r:id="rId6"/>
    <p:sldId id="1178" r:id="rId7"/>
    <p:sldId id="1179" r:id="rId8"/>
    <p:sldId id="1180" r:id="rId9"/>
    <p:sldId id="1181" r:id="rId10"/>
    <p:sldId id="1194" r:id="rId11"/>
    <p:sldId id="1182" r:id="rId12"/>
    <p:sldId id="1183" r:id="rId13"/>
    <p:sldId id="1184" r:id="rId14"/>
    <p:sldId id="1185" r:id="rId15"/>
    <p:sldId id="1186" r:id="rId16"/>
    <p:sldId id="1187" r:id="rId17"/>
    <p:sldId id="1188" r:id="rId18"/>
    <p:sldId id="1189" r:id="rId19"/>
    <p:sldId id="1190" r:id="rId20"/>
    <p:sldId id="1191" r:id="rId21"/>
    <p:sldId id="1192" r:id="rId22"/>
    <p:sldId id="1193" r:id="rId23"/>
  </p:sldIdLst>
  <p:sldSz cx="12192000" cy="6858000"/>
  <p:notesSz cx="6858000" cy="9144000"/>
  <p:defaultTextStyle>
    <a:defPPr>
      <a:defRPr lang="lv-LV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99"/>
    <a:srgbClr val="0000FF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870" autoAdjust="0"/>
  </p:normalViewPr>
  <p:slideViewPr>
    <p:cSldViewPr snapToGrid="0">
      <p:cViewPr varScale="1">
        <p:scale>
          <a:sx n="87" d="100"/>
          <a:sy n="87" d="100"/>
        </p:scale>
        <p:origin x="6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C6C08E-8AD4-46C5-BAC9-3D04C6463705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566039-0D76-41FD-AC12-640C7F3A8E52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206760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1895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40558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210866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30225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58711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30448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7247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66702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9559793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006456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v-LV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080133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lv-LV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lv-LV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EB7B1-3A76-4692-AABD-C23989DC5F71}" type="datetimeFigureOut">
              <a:rPr lang="lv-LV" smtClean="0"/>
              <a:t>16.03.2021</a:t>
            </a:fld>
            <a:endParaRPr lang="lv-LV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v-LV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AE3E6B-8E4E-4DA9-B438-0B592C56F89D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3400531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v-LV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15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tags" Target="../tags/tag20.xml"/><Relationship Id="rId7" Type="http://schemas.openxmlformats.org/officeDocument/2006/relationships/image" Target="../media/image17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21.png"/><Relationship Id="rId5" Type="http://schemas.openxmlformats.org/officeDocument/2006/relationships/tags" Target="../tags/tag22.xml"/><Relationship Id="rId10" Type="http://schemas.openxmlformats.org/officeDocument/2006/relationships/image" Target="../media/image20.png"/><Relationship Id="rId4" Type="http://schemas.openxmlformats.org/officeDocument/2006/relationships/tags" Target="../tags/tag21.xml"/><Relationship Id="rId9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10.png"/><Relationship Id="rId3" Type="http://schemas.openxmlformats.org/officeDocument/2006/relationships/tags" Target="../tags/tag9.xml"/><Relationship Id="rId7" Type="http://schemas.openxmlformats.org/officeDocument/2006/relationships/tags" Target="../tags/tag13.xml"/><Relationship Id="rId12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tags" Target="../tags/tag12.xml"/><Relationship Id="rId11" Type="http://schemas.openxmlformats.org/officeDocument/2006/relationships/image" Target="../media/image8.png"/><Relationship Id="rId5" Type="http://schemas.openxmlformats.org/officeDocument/2006/relationships/tags" Target="../tags/tag11.xm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tags" Target="../tags/tag10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Expected Value and Variance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Section 7.4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8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 of Expectations</a:t>
            </a:r>
            <a:r>
              <a:rPr lang="lv-LV" dirty="0"/>
              <a:t> </a:t>
            </a:r>
            <a:r>
              <a:rPr lang="lv-LV" dirty="0" smtClean="0"/>
              <a:t>– Inversions (Solved)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200" b="1" dirty="0"/>
              <a:t>Solution</a:t>
            </a:r>
            <a:r>
              <a:rPr lang="en-US" sz="2200" dirty="0"/>
              <a:t>:  Let </a:t>
            </a:r>
            <a:r>
              <a:rPr lang="en-US" sz="2200" i="1" dirty="0" err="1"/>
              <a:t>I</a:t>
            </a:r>
            <a:r>
              <a:rPr lang="en-US" sz="2200" i="1" baseline="-25000" dirty="0" err="1"/>
              <a:t>i</a:t>
            </a:r>
            <a:r>
              <a:rPr lang="en-US" sz="2200" baseline="-25000" dirty="0" err="1"/>
              <a:t>,</a:t>
            </a:r>
            <a:r>
              <a:rPr lang="en-US" sz="2200" i="1" baseline="-25000" dirty="0" err="1"/>
              <a:t>j</a:t>
            </a:r>
            <a:r>
              <a:rPr lang="en-US" sz="2200" dirty="0"/>
              <a:t> be the random variable on the set of all permutations of the first n positive integers with </a:t>
            </a:r>
            <a:r>
              <a:rPr lang="en-US" sz="2200" i="1" dirty="0" err="1"/>
              <a:t>I</a:t>
            </a:r>
            <a:r>
              <a:rPr lang="en-US" sz="2200" i="1" baseline="-25000" dirty="0" err="1"/>
              <a:t>i</a:t>
            </a:r>
            <a:r>
              <a:rPr lang="en-US" sz="2200" baseline="-25000" dirty="0" err="1"/>
              <a:t>,</a:t>
            </a:r>
            <a:r>
              <a:rPr lang="en-US" sz="2200" i="1" baseline="-25000" dirty="0" err="1"/>
              <a:t>j</a:t>
            </a:r>
            <a:r>
              <a:rPr lang="en-US" sz="2200" dirty="0"/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/>
              <a:t> if (</a:t>
            </a:r>
            <a:r>
              <a:rPr lang="en-US" sz="2200" i="1" dirty="0" err="1"/>
              <a:t>i</a:t>
            </a:r>
            <a:r>
              <a:rPr lang="en-US" sz="2200" dirty="0" err="1"/>
              <a:t>,</a:t>
            </a:r>
            <a:r>
              <a:rPr lang="en-US" sz="2200" i="1" dirty="0" err="1"/>
              <a:t>j</a:t>
            </a:r>
            <a:r>
              <a:rPr lang="en-US" sz="2200" dirty="0"/>
              <a:t>) is an inversion of the permutation and </a:t>
            </a:r>
            <a:r>
              <a:rPr lang="en-US" sz="2200" i="1" dirty="0" err="1"/>
              <a:t>I</a:t>
            </a:r>
            <a:r>
              <a:rPr lang="en-US" sz="2200" i="1" baseline="-25000" dirty="0" err="1"/>
              <a:t>i</a:t>
            </a:r>
            <a:r>
              <a:rPr lang="en-US" sz="2200" baseline="-25000" dirty="0" err="1"/>
              <a:t>,</a:t>
            </a:r>
            <a:r>
              <a:rPr lang="en-US" sz="2200" i="1" baseline="-25000" dirty="0" err="1"/>
              <a:t>j</a:t>
            </a:r>
            <a:r>
              <a:rPr lang="en-US" sz="2200" dirty="0"/>
              <a:t>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/>
              <a:t> otherwise. If X is the random variable equal to the number of inversions in the permutation, then</a:t>
            </a:r>
            <a:endParaRPr lang="en-US" sz="2200" i="1" baseline="-25000" dirty="0"/>
          </a:p>
          <a:p>
            <a:pPr>
              <a:buNone/>
            </a:pPr>
            <a:endParaRPr lang="en-US" sz="2200" dirty="0"/>
          </a:p>
          <a:p>
            <a:pPr lvl="1"/>
            <a:r>
              <a:rPr lang="en-US" sz="2200" dirty="0"/>
              <a:t>Since it is equally likely for </a:t>
            </a:r>
            <a:r>
              <a:rPr lang="en-US" sz="2200" i="1" dirty="0" err="1"/>
              <a:t>i</a:t>
            </a:r>
            <a:r>
              <a:rPr lang="en-US" sz="2200" dirty="0"/>
              <a:t> to precede j in a randomly chosen permutation as it is for </a:t>
            </a:r>
            <a:r>
              <a:rPr lang="en-US" sz="2200" i="1" dirty="0"/>
              <a:t>j </a:t>
            </a:r>
            <a:r>
              <a:rPr lang="en-US" sz="2200" dirty="0"/>
              <a:t>to precede </a:t>
            </a:r>
            <a:r>
              <a:rPr lang="en-US" sz="2200" i="1" dirty="0" err="1"/>
              <a:t>i</a:t>
            </a:r>
            <a:r>
              <a:rPr lang="en-US" sz="2200" dirty="0"/>
              <a:t>, we have:  </a:t>
            </a:r>
            <a:r>
              <a:rPr lang="en-US" sz="2200" i="1" dirty="0"/>
              <a:t>E</a:t>
            </a:r>
            <a:r>
              <a:rPr lang="en-US" sz="2200" dirty="0"/>
              <a:t>(</a:t>
            </a:r>
            <a:r>
              <a:rPr lang="en-US" sz="2200" i="1" dirty="0" err="1"/>
              <a:t>I</a:t>
            </a:r>
            <a:r>
              <a:rPr lang="en-US" sz="2200" i="1" baseline="-25000" dirty="0" err="1"/>
              <a:t>i,j</a:t>
            </a:r>
            <a:r>
              <a:rPr lang="en-US" sz="2200" dirty="0">
                <a:ea typeface="Cambria Math" pitchFamily="18" charset="0"/>
              </a:rPr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 ∙p(</a:t>
            </a:r>
            <a:r>
              <a:rPr lang="en-US" sz="2200" i="1" dirty="0"/>
              <a:t>I</a:t>
            </a:r>
            <a:r>
              <a:rPr lang="en-US" sz="2200" i="1" baseline="-25000" dirty="0"/>
              <a:t>i ,j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ea typeface="Cambria Math" pitchFamily="18" charset="0"/>
              </a:rPr>
              <a:t>)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latin typeface="Cambria Math"/>
                <a:ea typeface="Cambria Math"/>
              </a:rPr>
              <a:t> ∙p(</a:t>
            </a:r>
            <a:r>
              <a:rPr lang="en-US" sz="2200" i="1" dirty="0" err="1"/>
              <a:t>I</a:t>
            </a:r>
            <a:r>
              <a:rPr lang="en-US" sz="2200" i="1" baseline="-25000" dirty="0" err="1"/>
              <a:t>i,j</a:t>
            </a:r>
            <a:r>
              <a:rPr lang="en-US" sz="2200" i="1" baseline="-25000" dirty="0"/>
              <a:t> </a:t>
            </a:r>
            <a:r>
              <a:rPr lang="en-US" sz="2200" dirty="0">
                <a:ea typeface="Cambria Math" pitchFamily="18" charset="0"/>
              </a:rPr>
              <a:t>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 pitchFamily="18" charset="0"/>
              </a:rPr>
              <a:t>) =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>
                <a:latin typeface="Cambria Math"/>
                <a:ea typeface="Cambria Math"/>
              </a:rPr>
              <a:t> ∙ 1/2</a:t>
            </a:r>
            <a:r>
              <a:rPr lang="en-US" sz="2200" dirty="0">
                <a:ea typeface="Cambria Math" pitchFamily="18" charset="0"/>
              </a:rPr>
              <a:t> +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200" dirty="0">
                <a:ea typeface="Cambria Math" pitchFamily="18" charset="0"/>
              </a:rPr>
              <a:t> =</a:t>
            </a:r>
            <a:r>
              <a:rPr lang="en-US" sz="2200" dirty="0">
                <a:latin typeface="Cambria Math"/>
                <a:ea typeface="Cambria Math"/>
              </a:rPr>
              <a:t> ½,</a:t>
            </a:r>
            <a:r>
              <a:rPr lang="en-US" sz="2200" dirty="0">
                <a:ea typeface="Cambria Math" pitchFamily="18" charset="0"/>
              </a:rPr>
              <a:t> </a:t>
            </a:r>
            <a:r>
              <a:rPr lang="en-US" sz="2200" dirty="0"/>
              <a:t>for all (</a:t>
            </a:r>
            <a:r>
              <a:rPr lang="en-US" sz="2200" i="1" dirty="0" err="1"/>
              <a:t>i</a:t>
            </a:r>
            <a:r>
              <a:rPr lang="en-US" sz="2200" dirty="0" err="1"/>
              <a:t>,</a:t>
            </a:r>
            <a:r>
              <a:rPr lang="en-US" sz="2200" i="1" dirty="0" err="1"/>
              <a:t>j</a:t>
            </a:r>
            <a:r>
              <a:rPr lang="en-US" sz="2200" dirty="0" smtClean="0"/>
              <a:t>)</a:t>
            </a:r>
            <a:r>
              <a:rPr lang="en-US" sz="2200" i="1" dirty="0" smtClean="0">
                <a:ea typeface="Cambria Math"/>
              </a:rPr>
              <a:t>.</a:t>
            </a:r>
            <a:endParaRPr lang="en-US" sz="2200" dirty="0"/>
          </a:p>
          <a:p>
            <a:pPr lvl="1">
              <a:buNone/>
            </a:pPr>
            <a:r>
              <a:rPr lang="en-US" sz="2200" dirty="0"/>
              <a:t>     </a:t>
            </a:r>
            <a:endParaRPr lang="en-US" sz="2200" i="1" dirty="0">
              <a:ea typeface="Cambria Math"/>
            </a:endParaRPr>
          </a:p>
          <a:p>
            <a:pPr lvl="1"/>
            <a:r>
              <a:rPr lang="en-US" sz="2200" dirty="0"/>
              <a:t>Because there are           pairs </a:t>
            </a:r>
            <a:r>
              <a:rPr lang="en-US" sz="2200" i="1" dirty="0" err="1"/>
              <a:t>i</a:t>
            </a:r>
            <a:r>
              <a:rPr lang="en-US" sz="2200" i="1" dirty="0"/>
              <a:t> </a:t>
            </a:r>
            <a:r>
              <a:rPr lang="en-US" sz="2200" dirty="0"/>
              <a:t>and</a:t>
            </a:r>
            <a:r>
              <a:rPr lang="en-US" sz="2200" i="1" dirty="0"/>
              <a:t> j </a:t>
            </a:r>
            <a:r>
              <a:rPr lang="en-US" sz="2200" dirty="0"/>
              <a:t>with 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/>
              <a:t> </a:t>
            </a:r>
            <a:r>
              <a:rPr lang="en-US" sz="2200" dirty="0">
                <a:latin typeface="Cambria Math"/>
                <a:ea typeface="Cambria Math"/>
              </a:rPr>
              <a:t>≤</a:t>
            </a:r>
            <a:r>
              <a:rPr lang="en-US" sz="2200" dirty="0"/>
              <a:t>  </a:t>
            </a:r>
            <a:r>
              <a:rPr lang="en-US" sz="2200" i="1" dirty="0" err="1"/>
              <a:t>i</a:t>
            </a:r>
            <a:r>
              <a:rPr lang="en-US" sz="2200" i="1" dirty="0"/>
              <a:t>  &lt; j </a:t>
            </a:r>
            <a:r>
              <a:rPr lang="en-US" sz="2200" dirty="0">
                <a:latin typeface="Cambria Math"/>
                <a:ea typeface="Cambria Math"/>
              </a:rPr>
              <a:t>≤</a:t>
            </a:r>
            <a:r>
              <a:rPr lang="en-US" sz="2200" i="1" dirty="0"/>
              <a:t> n</a:t>
            </a:r>
            <a:r>
              <a:rPr lang="en-US" sz="2200" dirty="0"/>
              <a:t>, by the linearity of expectations (Theorem 3), we have:</a:t>
            </a:r>
            <a:endParaRPr lang="en-US" sz="2200" i="1" dirty="0"/>
          </a:p>
          <a:p>
            <a:pPr lvl="1">
              <a:buNone/>
            </a:pPr>
            <a:r>
              <a:rPr lang="en-US" sz="2200" dirty="0"/>
              <a:t>               </a:t>
            </a:r>
            <a:endParaRPr lang="en-US" sz="2200" i="1" dirty="0">
              <a:ea typeface="Cambria Math"/>
            </a:endParaRPr>
          </a:p>
          <a:p>
            <a:pPr>
              <a:buNone/>
            </a:pPr>
            <a:r>
              <a:rPr lang="en-US" sz="2200" dirty="0" smtClean="0"/>
              <a:t>Consequently</a:t>
            </a:r>
            <a:r>
              <a:rPr lang="en-US" sz="2200" dirty="0"/>
              <a:t>,  it follows that there is an average of  </a:t>
            </a:r>
            <a:r>
              <a:rPr lang="en-US" sz="2200" i="1" dirty="0"/>
              <a:t>n</a:t>
            </a:r>
            <a:r>
              <a:rPr lang="en-US" sz="2200" dirty="0"/>
              <a:t>(</a:t>
            </a:r>
            <a:r>
              <a:rPr lang="en-US" sz="2200" i="1" dirty="0"/>
              <a:t>n</a:t>
            </a:r>
            <a:r>
              <a:rPr lang="en-US" sz="2200" dirty="0"/>
              <a:t>  </a:t>
            </a:r>
            <a:r>
              <a:rPr lang="en-US" sz="2200" dirty="0">
                <a:latin typeface="Cambria Math"/>
                <a:ea typeface="Cambria Math"/>
              </a:rPr>
              <a:t>−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200" dirty="0"/>
              <a:t>)/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200" dirty="0"/>
              <a:t> inversions in a random permutation of the first </a:t>
            </a:r>
            <a:r>
              <a:rPr lang="en-US" sz="2200" i="1" dirty="0"/>
              <a:t>n</a:t>
            </a:r>
            <a:r>
              <a:rPr lang="en-US" sz="2200" dirty="0"/>
              <a:t> positive integers.</a:t>
            </a:r>
          </a:p>
          <a:p>
            <a:endParaRPr lang="lv-LV" sz="2200" dirty="0"/>
          </a:p>
        </p:txBody>
      </p:sp>
      <p:pic>
        <p:nvPicPr>
          <p:cNvPr id="4" name="Picture 3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5394483" y="2804356"/>
            <a:ext cx="1403033" cy="435769"/>
          </a:xfrm>
          <a:prstGeom prst="rect">
            <a:avLst/>
          </a:prstGeom>
        </p:spPr>
      </p:pic>
      <p:pic>
        <p:nvPicPr>
          <p:cNvPr id="5" name="Picture 4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36421" y="4186410"/>
            <a:ext cx="405063" cy="367196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5961965" y="4654626"/>
            <a:ext cx="4127659" cy="53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922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Average-Case Computational Complexity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0"/>
              </a:spcBef>
              <a:buNone/>
            </a:pPr>
            <a:r>
              <a:rPr lang="en-US" dirty="0" smtClean="0"/>
              <a:t>The average-case computational complexity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of an algorithm can be found by computing the </a:t>
            </a:r>
          </a:p>
          <a:p>
            <a:pPr>
              <a:spcBef>
                <a:spcPts val="0"/>
              </a:spcBef>
              <a:buNone/>
            </a:pPr>
            <a:r>
              <a:rPr lang="en-US" dirty="0" smtClean="0"/>
              <a:t>expected value of a random variable.</a:t>
            </a:r>
          </a:p>
          <a:p>
            <a:r>
              <a:rPr lang="en-US" dirty="0" smtClean="0"/>
              <a:t>Let the sample space of an experiment be the set of possible inputs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dirty="0" smtClean="0"/>
              <a:t>, j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, …,n, </a:t>
            </a:r>
            <a:r>
              <a:rPr lang="en-US" dirty="0" smtClean="0"/>
              <a:t>and let the random variable </a:t>
            </a:r>
            <a:r>
              <a:rPr lang="en-US" i="1" dirty="0" smtClean="0"/>
              <a:t>X</a:t>
            </a:r>
            <a:r>
              <a:rPr lang="en-US" dirty="0" smtClean="0"/>
              <a:t> be the assignment to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 of the number of operations used by the algorithm when given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baseline="-25000" dirty="0" smtClean="0"/>
              <a:t> </a:t>
            </a:r>
            <a:r>
              <a:rPr lang="en-US" dirty="0" smtClean="0"/>
              <a:t>as input.</a:t>
            </a:r>
          </a:p>
          <a:p>
            <a:r>
              <a:rPr lang="en-US" dirty="0" smtClean="0"/>
              <a:t>Assign a probability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) to each possible input value 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The expected value of </a:t>
            </a:r>
            <a:r>
              <a:rPr lang="en-US" i="1" dirty="0" smtClean="0"/>
              <a:t>X</a:t>
            </a:r>
            <a:r>
              <a:rPr lang="en-US" dirty="0" smtClean="0"/>
              <a:t> is the average-case computational complexity of the algorithm.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i="1" dirty="0" smtClean="0">
              <a:latin typeface="Cambria Math"/>
              <a:ea typeface="Cambria Math"/>
            </a:endParaRPr>
          </a:p>
          <a:p>
            <a:pPr>
              <a:buNone/>
            </a:pPr>
            <a:endParaRPr lang="en-US" dirty="0"/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6400801" y="5562601"/>
            <a:ext cx="2646045" cy="72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346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Average-Case Complexity of Linear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dirty="0" smtClean="0"/>
              <a:t>What is the average-case complexity of linear search (described in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if the probability that </a:t>
            </a:r>
            <a:r>
              <a:rPr lang="en-US" i="1" dirty="0" smtClean="0"/>
              <a:t>x</a:t>
            </a:r>
            <a:r>
              <a:rPr lang="en-US" dirty="0" smtClean="0"/>
              <a:t> is in the list is </a:t>
            </a:r>
            <a:r>
              <a:rPr lang="en-US" i="1" dirty="0" smtClean="0"/>
              <a:t>p</a:t>
            </a:r>
            <a:r>
              <a:rPr lang="en-US" dirty="0" smtClean="0"/>
              <a:t> and it is equally likely that </a:t>
            </a:r>
            <a:r>
              <a:rPr lang="en-US" i="1" dirty="0" smtClean="0"/>
              <a:t>x</a:t>
            </a:r>
            <a:r>
              <a:rPr lang="en-US" dirty="0" smtClean="0"/>
              <a:t> is any of the </a:t>
            </a:r>
            <a:r>
              <a:rPr lang="en-US" i="1" dirty="0" smtClean="0"/>
              <a:t>n </a:t>
            </a:r>
            <a:r>
              <a:rPr lang="en-US" dirty="0" smtClean="0"/>
              <a:t>elements of the list? </a:t>
            </a:r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  <a:p>
            <a:pPr marL="0" indent="0">
              <a:spcBef>
                <a:spcPts val="0"/>
              </a:spcBef>
              <a:buNone/>
            </a:pPr>
            <a:endParaRPr lang="en-US" dirty="0" smtClean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2590800" y="3581400"/>
            <a:ext cx="7315200" cy="27432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775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procedure</a:t>
            </a:r>
            <a:r>
              <a:rPr lang="en-US" sz="2600" dirty="0"/>
              <a:t> </a:t>
            </a:r>
            <a:r>
              <a:rPr lang="en-US" sz="2600" i="1" dirty="0"/>
              <a:t>linear search</a:t>
            </a:r>
            <a:r>
              <a:rPr lang="en-US" sz="2600" dirty="0"/>
              <a:t>(</a:t>
            </a:r>
            <a:r>
              <a:rPr lang="en-US" sz="2600" i="1" dirty="0"/>
              <a:t>x</a:t>
            </a:r>
            <a:r>
              <a:rPr lang="en-US" sz="2600" dirty="0"/>
              <a:t>: integer,  </a:t>
            </a:r>
            <a:r>
              <a:rPr lang="en-US" sz="2600" i="1" dirty="0"/>
              <a:t>a</a:t>
            </a:r>
            <a:r>
              <a:rPr lang="en-US" sz="2600" baseline="-25000" dirty="0"/>
              <a:t>1</a:t>
            </a:r>
            <a:r>
              <a:rPr lang="en-US" sz="2600" dirty="0"/>
              <a:t>, </a:t>
            </a:r>
            <a:r>
              <a:rPr lang="en-US" sz="2600" i="1" dirty="0"/>
              <a:t>a</a:t>
            </a:r>
            <a:r>
              <a:rPr lang="en-US" sz="2600" baseline="-25000" dirty="0"/>
              <a:t>2</a:t>
            </a:r>
            <a:r>
              <a:rPr lang="en-US" sz="2600" dirty="0"/>
              <a:t>, …,</a:t>
            </a:r>
            <a:r>
              <a:rPr lang="en-US" sz="2600" i="1" dirty="0"/>
              <a:t>a</a:t>
            </a:r>
            <a:r>
              <a:rPr lang="en-US" sz="2600" i="1" baseline="-25000" dirty="0"/>
              <a:t>n</a:t>
            </a:r>
            <a:r>
              <a:rPr lang="en-US" sz="2600" dirty="0"/>
              <a:t>: distinct integers)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while</a:t>
            </a:r>
            <a:r>
              <a:rPr lang="en-US" sz="2600" dirty="0"/>
              <a:t> (</a:t>
            </a:r>
            <a:r>
              <a:rPr lang="en-US" sz="2600" i="1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≤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and </a:t>
            </a:r>
            <a:r>
              <a:rPr lang="en-US" sz="2600" i="1" dirty="0"/>
              <a:t>x</a:t>
            </a:r>
            <a:r>
              <a:rPr lang="en-US" sz="2600" dirty="0"/>
              <a:t> ≠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</a:t>
            </a:r>
            <a:r>
              <a:rPr lang="en-US" sz="26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  </a:t>
            </a:r>
            <a:r>
              <a:rPr lang="en-US" sz="2600" i="1" dirty="0" err="1"/>
              <a:t>i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r>
              <a:rPr lang="en-US" sz="2600" dirty="0"/>
              <a:t> +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</a:pPr>
            <a:r>
              <a:rPr lang="en-US" sz="2600" b="1" dirty="0"/>
              <a:t>      if</a:t>
            </a:r>
            <a:r>
              <a:rPr lang="en-US" sz="2600" dirty="0"/>
              <a:t> </a:t>
            </a:r>
            <a:r>
              <a:rPr lang="en-US" sz="2600" i="1" dirty="0" err="1"/>
              <a:t>i</a:t>
            </a:r>
            <a:r>
              <a:rPr lang="en-US" sz="2600" dirty="0"/>
              <a:t> </a:t>
            </a:r>
            <a:r>
              <a:rPr lang="en-US" sz="2600" dirty="0">
                <a:latin typeface="Cambria Math"/>
                <a:ea typeface="Cambria Math"/>
              </a:rPr>
              <a:t>≤</a:t>
            </a:r>
            <a:r>
              <a:rPr lang="en-US" sz="2600" dirty="0"/>
              <a:t> </a:t>
            </a:r>
            <a:r>
              <a:rPr lang="en-US" sz="2600" i="1" dirty="0"/>
              <a:t>n</a:t>
            </a:r>
            <a:r>
              <a:rPr lang="en-US" sz="2600" dirty="0"/>
              <a:t> </a:t>
            </a:r>
            <a:r>
              <a:rPr lang="en-US" sz="2600" b="1" dirty="0"/>
              <a:t>then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i="1" dirty="0" err="1"/>
              <a:t>i</a:t>
            </a:r>
            <a:endParaRPr lang="en-US" sz="26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           else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 :=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b="1" dirty="0"/>
              <a:t>return</a:t>
            </a:r>
            <a:r>
              <a:rPr lang="en-US" sz="2600" dirty="0"/>
              <a:t> </a:t>
            </a:r>
            <a:r>
              <a:rPr lang="en-US" sz="2600" i="1" dirty="0"/>
              <a:t>location</a:t>
            </a:r>
            <a:r>
              <a:rPr lang="en-US" sz="2600" dirty="0"/>
              <a:t>{</a:t>
            </a:r>
            <a:r>
              <a:rPr lang="en-US" sz="2600" i="1" dirty="0"/>
              <a:t>location</a:t>
            </a:r>
            <a:r>
              <a:rPr lang="en-US" sz="2600" dirty="0"/>
              <a:t> is the subscript of the term that equals </a:t>
            </a:r>
            <a:r>
              <a:rPr lang="en-US" sz="2600" i="1" dirty="0"/>
              <a:t>x</a:t>
            </a:r>
            <a:r>
              <a:rPr lang="en-US" sz="2600" dirty="0"/>
              <a:t>, or is </a:t>
            </a:r>
            <a:r>
              <a:rPr lang="en-US" sz="26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600" dirty="0"/>
              <a:t> if </a:t>
            </a:r>
            <a:r>
              <a:rPr lang="en-US" sz="2600" i="1" dirty="0"/>
              <a:t>x</a:t>
            </a:r>
            <a:r>
              <a:rPr lang="en-US" sz="2600" dirty="0"/>
              <a:t> is not found}</a:t>
            </a:r>
            <a:endParaRPr lang="en-US" sz="2600" i="1" dirty="0"/>
          </a:p>
        </p:txBody>
      </p:sp>
      <p:sp>
        <p:nvSpPr>
          <p:cNvPr id="5" name="TextBox 4"/>
          <p:cNvSpPr txBox="1"/>
          <p:nvPr/>
        </p:nvSpPr>
        <p:spPr>
          <a:xfrm>
            <a:off x="74676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8316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Average-Case Complexity of Linear Search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There are </a:t>
            </a:r>
            <a:r>
              <a:rPr lang="en-US" sz="2000" i="1" dirty="0" smtClean="0"/>
              <a:t>n</a:t>
            </a:r>
            <a:r>
              <a:rPr lang="en-US" sz="2000" dirty="0" smtClean="0"/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possible types of input: one type for each of the </a:t>
            </a:r>
            <a:r>
              <a:rPr lang="en-US" sz="2000" i="1" dirty="0" smtClean="0"/>
              <a:t>n</a:t>
            </a:r>
            <a:r>
              <a:rPr lang="en-US" sz="2000" dirty="0" smtClean="0"/>
              <a:t> numbers on the list and one additional type for the numbers not on the list</a:t>
            </a:r>
            <a:r>
              <a:rPr lang="en-US" sz="2000" dirty="0" smtClean="0"/>
              <a:t>.</a:t>
            </a:r>
            <a:r>
              <a:rPr lang="lv-LV" sz="2000" dirty="0" smtClean="0"/>
              <a:t> We have:</a:t>
            </a:r>
            <a:endParaRPr lang="en-US" sz="2000" dirty="0" smtClean="0"/>
          </a:p>
          <a:p>
            <a:pPr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 smtClean="0"/>
              <a:t>i </a:t>
            </a:r>
            <a:r>
              <a:rPr lang="en-US" sz="2000" i="1" dirty="0" smtClean="0"/>
              <a:t>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 smtClean="0"/>
              <a:t> </a:t>
            </a:r>
            <a:r>
              <a:rPr lang="en-US" sz="2000" dirty="0" smtClean="0"/>
              <a:t>comparisons are needed if </a:t>
            </a:r>
            <a:r>
              <a:rPr lang="en-US" sz="2000" i="1" dirty="0" smtClean="0"/>
              <a:t>x</a:t>
            </a:r>
            <a:r>
              <a:rPr lang="en-US" sz="2000" dirty="0" smtClean="0"/>
              <a:t> equals the </a:t>
            </a:r>
            <a:r>
              <a:rPr lang="en-US" sz="2000" i="1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element of the list.</a:t>
            </a:r>
          </a:p>
          <a:p>
            <a:pPr lvl="1"/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 smtClean="0"/>
              <a:t>n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comparisons are used if </a:t>
            </a:r>
            <a:r>
              <a:rPr lang="en-US" sz="2000" i="1" dirty="0" smtClean="0"/>
              <a:t>x</a:t>
            </a:r>
            <a:r>
              <a:rPr lang="en-US" sz="2000" dirty="0" smtClean="0"/>
              <a:t> is not on the list. </a:t>
            </a:r>
          </a:p>
          <a:p>
            <a:pPr>
              <a:buNone/>
            </a:pPr>
            <a:r>
              <a:rPr lang="en-US" sz="2000" dirty="0" smtClean="0"/>
              <a:t>The </a:t>
            </a:r>
            <a:r>
              <a:rPr lang="en-US" sz="2000" dirty="0" smtClean="0"/>
              <a:t>probability that </a:t>
            </a:r>
            <a:r>
              <a:rPr lang="en-US" sz="2000" i="1" dirty="0" smtClean="0"/>
              <a:t>x</a:t>
            </a:r>
            <a:r>
              <a:rPr lang="en-US" sz="2000" dirty="0" smtClean="0"/>
              <a:t> equals </a:t>
            </a:r>
            <a:r>
              <a:rPr lang="en-US" sz="2000" i="1" dirty="0" err="1" smtClean="0"/>
              <a:t>a</a:t>
            </a:r>
            <a:r>
              <a:rPr lang="en-US" sz="2000" i="1" baseline="-25000" dirty="0" err="1" smtClean="0"/>
              <a:t>i</a:t>
            </a:r>
            <a:r>
              <a:rPr lang="en-US" sz="2000" dirty="0" smtClean="0"/>
              <a:t> is </a:t>
            </a:r>
            <a:r>
              <a:rPr lang="en-US" sz="2000" i="1" dirty="0" err="1" smtClean="0"/>
              <a:t>p/n</a:t>
            </a:r>
            <a:r>
              <a:rPr lang="en-US" sz="2000" i="1" dirty="0" smtClean="0"/>
              <a:t> </a:t>
            </a:r>
            <a:r>
              <a:rPr lang="en-US" sz="2000" dirty="0" smtClean="0"/>
              <a:t>and the probability that </a:t>
            </a:r>
            <a:r>
              <a:rPr lang="en-US" sz="2000" i="1" dirty="0" smtClean="0"/>
              <a:t>x</a:t>
            </a:r>
            <a:r>
              <a:rPr lang="en-US" sz="2000" dirty="0" smtClean="0"/>
              <a:t> is not in the list is </a:t>
            </a:r>
            <a:r>
              <a:rPr lang="en-US" sz="2000" i="1" dirty="0" smtClean="0"/>
              <a:t>q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 smtClean="0"/>
              <a:t>− p</a:t>
            </a:r>
            <a:r>
              <a:rPr lang="en-US" sz="2000" dirty="0" smtClean="0"/>
              <a:t>. The average-case case computational complexity of the linear search algorithm is</a:t>
            </a:r>
            <a:r>
              <a:rPr lang="en-US" sz="2000" dirty="0" smtClean="0"/>
              <a:t>:</a:t>
            </a:r>
            <a:endParaRPr lang="lv-LV" sz="2000" dirty="0" smtClean="0"/>
          </a:p>
          <a:p>
            <a:pPr>
              <a:buNone/>
            </a:pPr>
            <a:r>
              <a:rPr lang="en-US" sz="2000" i="1" dirty="0"/>
              <a:t> E = 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p/n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i="1" dirty="0"/>
              <a:t>p/n + … + 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+ 1</a:t>
            </a:r>
            <a:r>
              <a:rPr lang="en-US" sz="2000" i="1" dirty="0"/>
              <a:t>)</a:t>
            </a:r>
            <a:r>
              <a:rPr lang="en-US" sz="2000" i="1" dirty="0" err="1"/>
              <a:t>p/n</a:t>
            </a:r>
            <a:r>
              <a:rPr lang="en-US" sz="2000" i="1" dirty="0"/>
              <a:t> + 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)</a:t>
            </a:r>
            <a:r>
              <a:rPr lang="en-US" sz="2000" i="1" dirty="0" smtClean="0"/>
              <a:t>q</a:t>
            </a:r>
            <a:r>
              <a:rPr lang="lv-LV" sz="2000" i="1" dirty="0" smtClean="0"/>
              <a:t>   </a:t>
            </a:r>
            <a:r>
              <a:rPr lang="en-US" sz="2000" i="1" dirty="0" smtClean="0"/>
              <a:t>=  </a:t>
            </a:r>
            <a:r>
              <a:rPr lang="en-US" sz="2000" i="1" dirty="0"/>
              <a:t>(p/n)</a:t>
            </a:r>
            <a:r>
              <a:rPr lang="en-US" sz="2000" dirty="0"/>
              <a:t>(</a:t>
            </a:r>
            <a:r>
              <a:rPr lang="en-US" sz="2000" i="1" dirty="0"/>
              <a:t>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i="1" dirty="0"/>
              <a:t> + …. + 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))</a:t>
            </a:r>
            <a:r>
              <a:rPr lang="en-US" sz="2000" i="1" dirty="0"/>
              <a:t> + 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</a:t>
            </a:r>
            <a:r>
              <a:rPr lang="en-US" sz="2000" i="1" dirty="0"/>
              <a:t>q</a:t>
            </a:r>
          </a:p>
          <a:p>
            <a:pPr>
              <a:buNone/>
            </a:pPr>
            <a:r>
              <a:rPr lang="en-US" sz="2000" i="1" dirty="0"/>
              <a:t>                      =  (p/n)</a:t>
            </a:r>
            <a:r>
              <a:rPr lang="en-US" sz="2000" dirty="0"/>
              <a:t>((</a:t>
            </a:r>
            <a:r>
              <a:rPr lang="en-US" sz="2000" i="1" dirty="0"/>
              <a:t>n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/>
              <a:t>)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 </a:t>
            </a:r>
            <a:r>
              <a:rPr lang="en-US" sz="2000" i="1" dirty="0">
                <a:latin typeface="Cambria Math"/>
                <a:ea typeface="Cambria Math"/>
              </a:rPr>
              <a:t>−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i="1" dirty="0"/>
              <a:t>) + 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)q  </a:t>
            </a:r>
            <a:r>
              <a:rPr lang="en-US" sz="2000" dirty="0"/>
              <a:t>(</a:t>
            </a:r>
            <a:r>
              <a:rPr lang="en-US" sz="2000" i="1" dirty="0"/>
              <a:t>Example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 from Section </a:t>
            </a:r>
            <a:r>
              <a:rPr lang="en-US" sz="2000" dirty="0"/>
              <a:t>5.1)</a:t>
            </a:r>
          </a:p>
          <a:p>
            <a:pPr>
              <a:buNone/>
            </a:pPr>
            <a:r>
              <a:rPr lang="en-US" sz="2000" i="1" dirty="0"/>
              <a:t>                      =  p(n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) + 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)q</a:t>
            </a:r>
            <a:r>
              <a:rPr lang="en-US" sz="2000" i="1" dirty="0" smtClean="0"/>
              <a:t>.</a:t>
            </a:r>
            <a:endParaRPr lang="lv-LV" sz="2000" i="1" dirty="0"/>
          </a:p>
          <a:p>
            <a:pPr>
              <a:buClr>
                <a:schemeClr val="accent1"/>
              </a:buClr>
            </a:pPr>
            <a:r>
              <a:rPr lang="en-US" sz="2000" dirty="0"/>
              <a:t> When </a:t>
            </a:r>
            <a:r>
              <a:rPr lang="en-US" sz="2000" i="1" dirty="0"/>
              <a:t>x</a:t>
            </a:r>
            <a:r>
              <a:rPr lang="en-US" sz="2000" dirty="0"/>
              <a:t> is guaranteed to be in the list, p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, </a:t>
            </a:r>
            <a:r>
              <a:rPr lang="en-US" sz="2000" i="1" dirty="0"/>
              <a:t>q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, so that </a:t>
            </a:r>
            <a:r>
              <a:rPr lang="en-US" sz="2000" i="1" dirty="0"/>
              <a:t>E</a:t>
            </a:r>
            <a:r>
              <a:rPr lang="en-US" sz="2000" dirty="0"/>
              <a:t> = 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.</a:t>
            </a:r>
          </a:p>
          <a:p>
            <a:pPr>
              <a:buClr>
                <a:schemeClr val="accent1"/>
              </a:buClr>
            </a:pPr>
            <a:r>
              <a:rPr lang="en-US" sz="2000" dirty="0"/>
              <a:t>  When </a:t>
            </a:r>
            <a:r>
              <a:rPr lang="en-US" sz="2000" i="1" dirty="0"/>
              <a:t>p</a:t>
            </a:r>
            <a:r>
              <a:rPr lang="en-US" sz="2000" dirty="0"/>
              <a:t> is ½ and </a:t>
            </a:r>
            <a:r>
              <a:rPr lang="en-US" sz="2000" i="1" dirty="0"/>
              <a:t>q</a:t>
            </a:r>
            <a:r>
              <a:rPr lang="en-US" sz="2000" dirty="0"/>
              <a:t> = ½, then E = (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+ 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= 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) 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.</a:t>
            </a:r>
          </a:p>
          <a:p>
            <a:pPr>
              <a:buClr>
                <a:schemeClr val="accent1"/>
              </a:buClr>
            </a:pPr>
            <a:r>
              <a:rPr lang="en-US" sz="2000" dirty="0"/>
              <a:t>  When </a:t>
            </a:r>
            <a:r>
              <a:rPr lang="en-US" sz="2000" i="1" dirty="0"/>
              <a:t>p</a:t>
            </a:r>
            <a:r>
              <a:rPr lang="en-US" sz="2000" dirty="0"/>
              <a:t> is ¾  and  </a:t>
            </a:r>
            <a:r>
              <a:rPr lang="en-US" sz="2000" i="1" dirty="0"/>
              <a:t>q</a:t>
            </a:r>
            <a:r>
              <a:rPr lang="en-US" sz="2000" dirty="0"/>
              <a:t> = ¼  then E = (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 + (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1)/2</a:t>
            </a:r>
            <a:r>
              <a:rPr lang="en-US" sz="2000" dirty="0"/>
              <a:t> = 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8</a:t>
            </a:r>
            <a:r>
              <a:rPr lang="en-US" sz="2000" dirty="0"/>
              <a:t>) 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dirty="0"/>
              <a:t>.</a:t>
            </a:r>
          </a:p>
          <a:p>
            <a:pPr>
              <a:buClr>
                <a:schemeClr val="accent1"/>
              </a:buClr>
            </a:pPr>
            <a:r>
              <a:rPr lang="en-US" sz="2000" dirty="0"/>
              <a:t> When </a:t>
            </a:r>
            <a:r>
              <a:rPr lang="en-US" sz="2000" i="1" dirty="0"/>
              <a:t>x</a:t>
            </a:r>
            <a:r>
              <a:rPr lang="en-US" sz="2000" dirty="0"/>
              <a:t> is guaranteed  not to be in the list, p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 and  </a:t>
            </a:r>
            <a:r>
              <a:rPr lang="en-US" sz="2000" i="1" dirty="0"/>
              <a:t>q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, then </a:t>
            </a:r>
            <a:r>
              <a:rPr lang="en-US" sz="2000" i="1" dirty="0"/>
              <a:t>E</a:t>
            </a:r>
            <a:r>
              <a:rPr lang="en-US" sz="2000" dirty="0"/>
              <a:t>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i="1" dirty="0"/>
              <a:t>n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.</a:t>
            </a: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</a:t>
            </a:r>
          </a:p>
          <a:p>
            <a:pPr>
              <a:buNone/>
            </a:pPr>
            <a:r>
              <a:rPr lang="en-US" sz="2000" dirty="0" smtClean="0"/>
              <a:t>   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     </a:t>
            </a:r>
          </a:p>
          <a:p>
            <a:pPr>
              <a:buNone/>
            </a:pPr>
            <a:r>
              <a:rPr lang="en-US" sz="2000" dirty="0" smtClean="0"/>
              <a:t>         </a:t>
            </a:r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i="1" dirty="0" smtClean="0"/>
              <a:t>                 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289513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Average-Case Complexity of Insertion Sort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is the average number of comparisons used by insertion sort from Chapter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 to sort n distinct elements?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791200" y="2819400"/>
            <a:ext cx="4038600" cy="342900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>
            <a:normAutofit fontScale="25000" lnSpcReduction="20000"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procedure</a:t>
            </a:r>
            <a:r>
              <a:rPr lang="en-US" sz="8000" dirty="0"/>
              <a:t> </a:t>
            </a:r>
            <a:r>
              <a:rPr lang="en-US" sz="8000" i="1" dirty="0"/>
              <a:t>insertion sort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i="1" dirty="0"/>
              <a:t>                  </a:t>
            </a:r>
            <a:r>
              <a:rPr lang="en-US" sz="8000" dirty="0"/>
              <a:t>(</a:t>
            </a:r>
            <a:r>
              <a:rPr lang="en-US" sz="8000" i="1" dirty="0"/>
              <a:t>a</a:t>
            </a:r>
            <a:r>
              <a:rPr lang="en-US" sz="8000" baseline="-25000" dirty="0"/>
              <a:t>1</a:t>
            </a:r>
            <a:r>
              <a:rPr lang="en-US" sz="8000" dirty="0"/>
              <a:t>,…,</a:t>
            </a:r>
            <a:r>
              <a:rPr lang="en-US" sz="8000" i="1" dirty="0"/>
              <a:t>a</a:t>
            </a:r>
            <a:r>
              <a:rPr lang="en-US" sz="8000" i="1" baseline="-25000" dirty="0"/>
              <a:t>n</a:t>
            </a:r>
            <a:r>
              <a:rPr lang="en-US" sz="8000" dirty="0"/>
              <a:t>: </a:t>
            </a:r>
            <a:r>
              <a:rPr lang="en-US" sz="8000" dirty="0" err="1"/>
              <a:t>reals</a:t>
            </a:r>
            <a:r>
              <a:rPr lang="en-US" sz="8000" dirty="0"/>
              <a:t>  with </a:t>
            </a:r>
            <a:r>
              <a:rPr lang="en-US" sz="8000" i="1" dirty="0"/>
              <a:t>n</a:t>
            </a:r>
            <a:r>
              <a:rPr lang="en-US" sz="8000" dirty="0"/>
              <a:t> ≥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)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b="1" dirty="0"/>
              <a:t>     for </a:t>
            </a:r>
            <a:r>
              <a:rPr lang="en-US" sz="8000" i="1" dirty="0"/>
              <a:t>j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8000" dirty="0"/>
              <a:t> to </a:t>
            </a:r>
            <a:r>
              <a:rPr lang="en-US" sz="8000" i="1" dirty="0"/>
              <a:t>n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</a:t>
            </a:r>
            <a:r>
              <a:rPr lang="en-US" sz="8000" b="1" dirty="0"/>
              <a:t>while</a:t>
            </a:r>
            <a:r>
              <a:rPr lang="en-US" sz="8000" dirty="0"/>
              <a:t>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dirty="0"/>
              <a:t> &gt;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endParaRPr lang="en-US" sz="8000" i="1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</a:t>
            </a:r>
            <a:r>
              <a:rPr lang="en-US" sz="8000" i="1" dirty="0" err="1"/>
              <a:t>i</a:t>
            </a:r>
            <a:r>
              <a:rPr lang="en-US" sz="8000" dirty="0"/>
              <a:t> := </a:t>
            </a:r>
            <a:r>
              <a:rPr lang="en-US" sz="8000" i="1" dirty="0" err="1"/>
              <a:t>i</a:t>
            </a:r>
            <a:r>
              <a:rPr lang="en-US" sz="8000" dirty="0"/>
              <a:t> +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i="1" dirty="0"/>
              <a:t>m</a:t>
            </a:r>
            <a:r>
              <a:rPr lang="en-US" sz="8000" dirty="0"/>
              <a:t> :=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endParaRPr lang="en-US" sz="8000" i="1" baseline="-25000" dirty="0"/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</a:t>
            </a:r>
            <a:r>
              <a:rPr lang="en-US" sz="8000" b="1" dirty="0"/>
              <a:t>for</a:t>
            </a:r>
            <a:r>
              <a:rPr lang="en-US" sz="8000" dirty="0"/>
              <a:t> </a:t>
            </a:r>
            <a:r>
              <a:rPr lang="en-US" sz="8000" i="1" dirty="0"/>
              <a:t>k</a:t>
            </a:r>
            <a:r>
              <a:rPr lang="en-US" sz="8000" dirty="0"/>
              <a:t> :=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8000" dirty="0"/>
              <a:t> to </a:t>
            </a:r>
            <a:r>
              <a:rPr lang="en-US" sz="8000" i="1" dirty="0"/>
              <a:t>j</a:t>
            </a:r>
            <a:r>
              <a:rPr lang="en-US" sz="8000" dirty="0"/>
              <a:t>  </a:t>
            </a:r>
            <a:r>
              <a:rPr lang="en-US" sz="8000" dirty="0">
                <a:latin typeface="Cambria Math"/>
                <a:ea typeface="Cambria Math"/>
              </a:rPr>
              <a:t>−</a:t>
            </a:r>
            <a:r>
              <a:rPr lang="en-US" sz="8000" dirty="0"/>
              <a:t> </a:t>
            </a:r>
            <a:r>
              <a:rPr lang="en-US" sz="8000" i="1" dirty="0" err="1"/>
              <a:t>i</a:t>
            </a:r>
            <a:r>
              <a:rPr lang="en-US" sz="8000" i="1" dirty="0"/>
              <a:t> </a:t>
            </a:r>
            <a:r>
              <a:rPr lang="en-US" sz="8000" dirty="0">
                <a:latin typeface="Cambria Math"/>
                <a:ea typeface="Cambria Math"/>
              </a:rPr>
              <a:t>− </a:t>
            </a:r>
            <a:r>
              <a:rPr lang="en-US" sz="80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</a:t>
            </a:r>
            <a:r>
              <a:rPr lang="en-US" sz="8000" dirty="0"/>
              <a:t> := </a:t>
            </a:r>
            <a:r>
              <a:rPr lang="en-US" sz="8000" i="1" dirty="0"/>
              <a:t>a</a:t>
            </a:r>
            <a:r>
              <a:rPr lang="en-US" sz="8000" i="1" baseline="-25000" dirty="0"/>
              <a:t>j</a:t>
            </a:r>
            <a:r>
              <a:rPr lang="en-US" sz="8000" baseline="-25000" dirty="0"/>
              <a:t>-</a:t>
            </a:r>
            <a:r>
              <a:rPr lang="en-US" sz="8000" i="1" baseline="-25000" dirty="0"/>
              <a:t>k-1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           </a:t>
            </a:r>
            <a:r>
              <a:rPr lang="en-US" sz="8000" i="1" dirty="0" err="1"/>
              <a:t>a</a:t>
            </a:r>
            <a:r>
              <a:rPr lang="en-US" sz="8000" i="1" baseline="-25000" dirty="0" err="1"/>
              <a:t>i</a:t>
            </a:r>
            <a:r>
              <a:rPr lang="en-US" sz="8000" dirty="0"/>
              <a:t> := </a:t>
            </a:r>
            <a:r>
              <a:rPr lang="en-US" sz="8000" i="1" dirty="0"/>
              <a:t>m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8000" dirty="0"/>
              <a:t>{Now </a:t>
            </a:r>
            <a:r>
              <a:rPr lang="en-US" sz="8000" i="1" dirty="0"/>
              <a:t>a</a:t>
            </a:r>
            <a:r>
              <a:rPr lang="en-US" sz="8000" baseline="-25000" dirty="0"/>
              <a:t>1</a:t>
            </a:r>
            <a:r>
              <a:rPr lang="en-US" sz="8000" dirty="0"/>
              <a:t>,…,</a:t>
            </a:r>
            <a:r>
              <a:rPr lang="en-US" sz="8000" i="1" dirty="0"/>
              <a:t>a</a:t>
            </a:r>
            <a:r>
              <a:rPr lang="en-US" sz="8000" i="1" baseline="-25000" dirty="0"/>
              <a:t>n</a:t>
            </a:r>
            <a:r>
              <a:rPr lang="en-US" sz="8000" dirty="0"/>
              <a:t> is in increasing order}</a:t>
            </a:r>
          </a:p>
          <a:p>
            <a:pPr marL="274320" indent="-274320">
              <a:spcBef>
                <a:spcPct val="20000"/>
              </a:spcBef>
              <a:buClr>
                <a:schemeClr val="accent3"/>
              </a:buClr>
              <a:buSzPct val="95000"/>
              <a:defRPr/>
            </a:pPr>
            <a:r>
              <a:rPr lang="en-US" sz="2600" dirty="0"/>
              <a:t>   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04222" y="2952520"/>
            <a:ext cx="361077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chemeClr val="accent1"/>
              </a:buClr>
              <a:buFont typeface="Arial" pitchFamily="34" charset="0"/>
              <a:buChar char="•"/>
            </a:pPr>
            <a:r>
              <a:rPr lang="en-US" sz="2400" dirty="0"/>
              <a:t>  At step </a:t>
            </a:r>
            <a:r>
              <a:rPr lang="en-US" sz="2400" i="1" dirty="0" err="1"/>
              <a:t>i</a:t>
            </a:r>
            <a:r>
              <a:rPr lang="en-US" sz="2400" dirty="0"/>
              <a:t> for </a:t>
            </a:r>
            <a:r>
              <a:rPr lang="en-US" sz="2400" dirty="0" smtClean="0"/>
              <a:t> </a:t>
            </a:r>
            <a:r>
              <a:rPr lang="en-US" sz="2400" i="1" dirty="0" err="1"/>
              <a:t>i</a:t>
            </a:r>
            <a:r>
              <a:rPr lang="en-US" sz="2400" dirty="0"/>
              <a:t> =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/>
              <a:t>, ….,</a:t>
            </a:r>
            <a:r>
              <a:rPr lang="en-US" sz="2400" i="1" dirty="0"/>
              <a:t>n</a:t>
            </a:r>
            <a:r>
              <a:rPr lang="en-US" sz="2400" dirty="0"/>
              <a:t>, insertion sort inserts the </a:t>
            </a:r>
            <a:r>
              <a:rPr lang="en-US" sz="2400" i="1" dirty="0" err="1"/>
              <a:t>i</a:t>
            </a:r>
            <a:r>
              <a:rPr lang="en-US" sz="2400" dirty="0" err="1"/>
              <a:t>th</a:t>
            </a:r>
            <a:r>
              <a:rPr lang="en-US" sz="2400" dirty="0"/>
              <a:t> element in the original list into the correct position in the sorted list of the first </a:t>
            </a:r>
            <a:r>
              <a:rPr lang="en-US" sz="2400" i="1" dirty="0" err="1"/>
              <a:t>i</a:t>
            </a:r>
            <a:r>
              <a:rPr lang="en-US" sz="2400" dirty="0"/>
              <a:t> -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elements.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390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07760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Average-Case Complexity of Insertion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/>
              <a:t>: Let </a:t>
            </a:r>
            <a:r>
              <a:rPr lang="en-US" i="1" dirty="0"/>
              <a:t>X</a:t>
            </a:r>
            <a:r>
              <a:rPr lang="en-US" dirty="0"/>
              <a:t> be the random variable equal to the number of comparisons used by insertion sort to sort a list of </a:t>
            </a:r>
            <a:r>
              <a:rPr lang="en-US" i="1" dirty="0"/>
              <a:t>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/>
              <a:t>, a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/>
              <a:t>, …., a</a:t>
            </a:r>
            <a:r>
              <a:rPr lang="en-US" i="1" baseline="-25000" dirty="0"/>
              <a:t>n</a:t>
            </a:r>
            <a:r>
              <a:rPr lang="en-US" i="1" dirty="0"/>
              <a:t> </a:t>
            </a:r>
            <a:r>
              <a:rPr lang="en-US" dirty="0"/>
              <a:t>distinct elements.  </a:t>
            </a:r>
            <a:r>
              <a:rPr lang="en-US" i="1" dirty="0"/>
              <a:t>E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is the average number of comparisons.</a:t>
            </a:r>
            <a:endParaRPr lang="en-US" dirty="0" smtClean="0"/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be the random variable equal to the number of comparisons used to insert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i="1" baseline="-25000" dirty="0" smtClean="0"/>
              <a:t> </a:t>
            </a:r>
            <a:r>
              <a:rPr lang="en-US" dirty="0" smtClean="0"/>
              <a:t>into the proper position after the first </a:t>
            </a:r>
            <a:r>
              <a:rPr lang="en-US" i="1" dirty="0" err="1" smtClean="0"/>
              <a:t>i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elements </a:t>
            </a:r>
            <a:r>
              <a:rPr lang="en-US" i="1" dirty="0" smtClean="0"/>
              <a:t>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, a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, …., a</a:t>
            </a:r>
            <a:r>
              <a:rPr lang="en-US" i="1" baseline="-25000" dirty="0" smtClean="0"/>
              <a:t>i-1</a:t>
            </a:r>
            <a:r>
              <a:rPr lang="en-US" i="1" dirty="0" smtClean="0"/>
              <a:t> </a:t>
            </a:r>
            <a:r>
              <a:rPr lang="en-US" dirty="0" smtClean="0"/>
              <a:t>have been sorted. </a:t>
            </a:r>
          </a:p>
          <a:p>
            <a:pPr lvl="1"/>
            <a:r>
              <a:rPr lang="en-US" dirty="0" smtClean="0"/>
              <a:t>Since </a:t>
            </a:r>
            <a:r>
              <a:rPr lang="en-US" i="1" dirty="0" smtClean="0"/>
              <a:t>X = 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+ 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+ </a:t>
            </a:r>
            <a:r>
              <a:rPr lang="en-US" i="1" dirty="0" smtClean="0">
                <a:latin typeface="Cambria Math"/>
                <a:ea typeface="Cambria Math"/>
              </a:rPr>
              <a:t>∙∙∙</a:t>
            </a:r>
            <a:r>
              <a:rPr lang="en-US" i="1" dirty="0" smtClean="0"/>
              <a:t>  + 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,</a:t>
            </a:r>
          </a:p>
          <a:p>
            <a:pPr lvl="1">
              <a:buNone/>
            </a:pPr>
            <a:r>
              <a:rPr lang="en-US" dirty="0" smtClean="0"/>
              <a:t>      </a:t>
            </a:r>
            <a:r>
              <a:rPr lang="en-US" i="1" dirty="0" smtClean="0"/>
              <a:t>E(X) = 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i="1" dirty="0" smtClean="0"/>
              <a:t> + 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i="1" dirty="0" smtClean="0"/>
              <a:t> + </a:t>
            </a:r>
            <a:r>
              <a:rPr lang="en-US" i="1" dirty="0" smtClean="0">
                <a:latin typeface="Cambria Math"/>
                <a:ea typeface="Cambria Math"/>
              </a:rPr>
              <a:t>∙∙∙</a:t>
            </a:r>
            <a:r>
              <a:rPr lang="en-US" i="1" dirty="0" smtClean="0"/>
              <a:t>  +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 = 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</a:t>
            </a:r>
            <a:r>
              <a:rPr lang="en-US" i="1" dirty="0" smtClean="0"/>
              <a:t> + 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</a:t>
            </a:r>
            <a:r>
              <a:rPr lang="en-US" i="1" dirty="0" smtClean="0"/>
              <a:t> + </a:t>
            </a:r>
            <a:r>
              <a:rPr lang="en-US" i="1" dirty="0" smtClean="0">
                <a:latin typeface="Cambria Math"/>
                <a:ea typeface="Cambria Math"/>
              </a:rPr>
              <a:t>∙∙∙ </a:t>
            </a:r>
            <a:r>
              <a:rPr lang="en-US" i="1" dirty="0" smtClean="0"/>
              <a:t>+ E</a:t>
            </a:r>
            <a:r>
              <a:rPr lang="en-US" dirty="0" smtClean="0"/>
              <a:t>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</a:t>
            </a:r>
            <a:r>
              <a:rPr lang="en-US" i="1" dirty="0" smtClean="0"/>
              <a:t>.</a:t>
            </a:r>
            <a:endParaRPr lang="en-US" dirty="0" smtClean="0"/>
          </a:p>
          <a:p>
            <a:r>
              <a:rPr lang="en-US" dirty="0" smtClean="0"/>
              <a:t>To find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) for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,…,</a:t>
            </a:r>
            <a:r>
              <a:rPr lang="en-US" i="1" dirty="0" smtClean="0"/>
              <a:t>n</a:t>
            </a:r>
            <a:r>
              <a:rPr lang="en-US" dirty="0" smtClean="0"/>
              <a:t>, let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be the probability that the largest of the first </a:t>
            </a:r>
            <a:r>
              <a:rPr lang="en-US" i="1" dirty="0" smtClean="0"/>
              <a:t>j</a:t>
            </a:r>
            <a:r>
              <a:rPr lang="en-US" dirty="0" smtClean="0"/>
              <a:t> elements in the list occurs at the </a:t>
            </a:r>
            <a:r>
              <a:rPr lang="en-US" i="1" dirty="0" err="1" smtClean="0"/>
              <a:t>k</a:t>
            </a:r>
            <a:r>
              <a:rPr lang="en-US" dirty="0" err="1" smtClean="0"/>
              <a:t>th</a:t>
            </a:r>
            <a:r>
              <a:rPr lang="en-US" dirty="0" smtClean="0"/>
              <a:t> position, that is, max(</a:t>
            </a:r>
            <a:r>
              <a:rPr lang="en-US" i="1" dirty="0" smtClean="0"/>
              <a:t>a</a:t>
            </a:r>
            <a:r>
              <a:rPr lang="en-US" i="1" baseline="-25000" dirty="0" smtClean="0"/>
              <a:t>1</a:t>
            </a:r>
            <a:r>
              <a:rPr lang="en-US" i="1" dirty="0" smtClean="0"/>
              <a:t>, a</a:t>
            </a:r>
            <a:r>
              <a:rPr lang="en-US" i="1" baseline="-25000" dirty="0" smtClean="0"/>
              <a:t>2</a:t>
            </a:r>
            <a:r>
              <a:rPr lang="en-US" i="1" dirty="0" smtClean="0"/>
              <a:t>, ….,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j</a:t>
            </a:r>
            <a:r>
              <a:rPr lang="en-US" i="1" baseline="-25000" dirty="0" smtClean="0"/>
              <a:t> 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k</a:t>
            </a:r>
            <a:r>
              <a:rPr lang="en-US" i="1" dirty="0" smtClean="0"/>
              <a:t>, </a:t>
            </a:r>
            <a:r>
              <a:rPr lang="en-US" dirty="0" smtClean="0"/>
              <a:t>where</a:t>
            </a:r>
            <a:r>
              <a:rPr lang="en-US" i="1" dirty="0" smtClean="0"/>
              <a:t>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 </a:t>
            </a:r>
            <a:r>
              <a:rPr lang="en-US" dirty="0" smtClean="0">
                <a:latin typeface="Calibri"/>
              </a:rPr>
              <a:t>≤</a:t>
            </a:r>
            <a:r>
              <a:rPr lang="en-US" i="1" dirty="0" smtClean="0">
                <a:latin typeface="Calibri"/>
              </a:rPr>
              <a:t> k </a:t>
            </a:r>
            <a:r>
              <a:rPr lang="en-US" dirty="0" smtClean="0">
                <a:latin typeface="Calibri"/>
              </a:rPr>
              <a:t>≤</a:t>
            </a:r>
            <a:r>
              <a:rPr lang="en-US" i="1" dirty="0" smtClean="0">
                <a:latin typeface="Calibri"/>
              </a:rPr>
              <a:t> </a:t>
            </a:r>
            <a:r>
              <a:rPr lang="en-US" dirty="0" smtClean="0">
                <a:latin typeface="Calibri"/>
              </a:rPr>
              <a:t>j.</a:t>
            </a:r>
          </a:p>
          <a:p>
            <a:r>
              <a:rPr lang="en-US" dirty="0" smtClean="0"/>
              <a:t>Assume  uniform distribution;  </a:t>
            </a:r>
            <a:r>
              <a:rPr lang="en-US" i="1" dirty="0" err="1" smtClean="0"/>
              <a:t>p</a:t>
            </a:r>
            <a:r>
              <a:rPr lang="en-US" i="1" baseline="-25000" dirty="0" err="1" smtClean="0"/>
              <a:t>j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i="1" dirty="0" smtClean="0"/>
              <a:t>j</a:t>
            </a:r>
            <a:r>
              <a:rPr lang="en-US" dirty="0" smtClean="0"/>
              <a:t> .</a:t>
            </a:r>
          </a:p>
          <a:p>
            <a:r>
              <a:rPr lang="en-US" dirty="0" smtClean="0"/>
              <a:t>Then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(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k. </a:t>
            </a:r>
            <a:endParaRPr lang="en-US" dirty="0" smtClean="0"/>
          </a:p>
          <a:p>
            <a:endParaRPr lang="en-US" dirty="0" smtClean="0"/>
          </a:p>
          <a:p>
            <a:pPr lvl="1">
              <a:buNone/>
            </a:pPr>
            <a:endParaRPr lang="en-US" i="1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7924800" y="63246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62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Average-Case Complexity of Insertion Sort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Since </a:t>
            </a:r>
            <a:r>
              <a:rPr lang="en-US" i="1" dirty="0" err="1" smtClean="0"/>
              <a:t>a</a:t>
            </a:r>
            <a:r>
              <a:rPr lang="en-US" i="1" baseline="-25000" dirty="0" err="1" smtClean="0"/>
              <a:t>i</a:t>
            </a:r>
            <a:r>
              <a:rPr lang="en-US" dirty="0" smtClean="0"/>
              <a:t> could be inserted into any of the first </a:t>
            </a:r>
            <a:r>
              <a:rPr lang="en-US" i="1" dirty="0" err="1" smtClean="0"/>
              <a:t>i</a:t>
            </a:r>
            <a:r>
              <a:rPr lang="en-US" dirty="0" smtClean="0"/>
              <a:t> positions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It follows that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average-case complexity is</a:t>
            </a:r>
          </a:p>
        </p:txBody>
      </p:sp>
      <p:pic>
        <p:nvPicPr>
          <p:cNvPr id="13" name="Picture 12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2895601" y="2476955"/>
            <a:ext cx="3030379" cy="555784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>
          <a:xfrm>
            <a:off x="6172201" y="2476955"/>
            <a:ext cx="2626043" cy="555784"/>
          </a:xfrm>
          <a:prstGeom prst="rect">
            <a:avLst/>
          </a:prstGeom>
        </p:spPr>
      </p:pic>
      <p:pic>
        <p:nvPicPr>
          <p:cNvPr id="15" name="Picture 14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3890793" y="3586321"/>
            <a:ext cx="3357563" cy="578644"/>
          </a:xfrm>
          <a:prstGeom prst="rect">
            <a:avLst/>
          </a:prstGeom>
        </p:spPr>
      </p:pic>
      <p:pic>
        <p:nvPicPr>
          <p:cNvPr id="16" name="Picture 15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7094119" y="4842903"/>
            <a:ext cx="4649273" cy="522311"/>
          </a:xfrm>
          <a:prstGeom prst="rect">
            <a:avLst/>
          </a:prstGeom>
        </p:spPr>
      </p:pic>
      <p:pic>
        <p:nvPicPr>
          <p:cNvPr id="9" name="Picture 8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6039153" y="4811264"/>
            <a:ext cx="842798" cy="437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397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Geometric Distribution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 A random variable </a:t>
            </a:r>
            <a:r>
              <a:rPr lang="en-US" i="1" dirty="0" smtClean="0"/>
              <a:t>X</a:t>
            </a:r>
            <a:r>
              <a:rPr lang="en-US" dirty="0" smtClean="0"/>
              <a:t> has </a:t>
            </a:r>
            <a:r>
              <a:rPr lang="en-US" i="1" dirty="0" smtClean="0"/>
              <a:t>geometric distribution with parameter p</a:t>
            </a:r>
            <a:r>
              <a:rPr lang="en-US" dirty="0" smtClean="0"/>
              <a:t> if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k</a:t>
            </a:r>
            <a:r>
              <a:rPr lang="en-US" dirty="0" smtClean="0"/>
              <a:t>) =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−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)</a:t>
            </a:r>
            <a:r>
              <a:rPr lang="en-US" i="1" baseline="30000" dirty="0" smtClean="0"/>
              <a:t>k</a:t>
            </a:r>
            <a:r>
              <a:rPr lang="en-US" baseline="30000" dirty="0" smtClean="0"/>
              <a:t>-</a:t>
            </a:r>
            <a:r>
              <a:rPr lang="en-US" baseline="30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i="1" dirty="0" smtClean="0"/>
              <a:t>p</a:t>
            </a:r>
            <a:r>
              <a:rPr lang="en-US" dirty="0" smtClean="0"/>
              <a:t> for </a:t>
            </a:r>
            <a:r>
              <a:rPr lang="en-US" i="1" dirty="0" smtClean="0"/>
              <a:t>k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,…, where </a:t>
            </a:r>
            <a:r>
              <a:rPr lang="en-US" i="1" dirty="0" smtClean="0"/>
              <a:t>p</a:t>
            </a:r>
            <a:r>
              <a:rPr lang="en-US" dirty="0" smtClean="0"/>
              <a:t> is a real number with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 </a:t>
            </a:r>
            <a:r>
              <a:rPr lang="en-US" dirty="0" smtClean="0">
                <a:latin typeface="Cambria Math"/>
                <a:ea typeface="Cambria Math"/>
              </a:rPr>
              <a:t>≤</a:t>
            </a:r>
            <a:r>
              <a:rPr lang="en-US" dirty="0" smtClean="0"/>
              <a:t> 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: If the random variable </a:t>
            </a:r>
            <a:r>
              <a:rPr lang="en-US" i="1" dirty="0" smtClean="0"/>
              <a:t>X</a:t>
            </a:r>
            <a:r>
              <a:rPr lang="en-US" dirty="0" smtClean="0"/>
              <a:t> has the geometric distribution with parameter </a:t>
            </a:r>
            <a:r>
              <a:rPr lang="en-US" i="1" dirty="0" smtClean="0"/>
              <a:t>p</a:t>
            </a:r>
            <a:r>
              <a:rPr lang="en-US" dirty="0" smtClean="0"/>
              <a:t>, then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/</a:t>
            </a:r>
            <a:r>
              <a:rPr lang="en-US" i="1" dirty="0" smtClean="0"/>
              <a:t>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dirty="0" smtClean="0"/>
              <a:t>Example</a:t>
            </a:r>
            <a:r>
              <a:rPr lang="en-US" dirty="0" smtClean="0"/>
              <a:t>:  Suppose the probability that a coin comes up tails is </a:t>
            </a:r>
            <a:r>
              <a:rPr lang="en-US" i="1" dirty="0" smtClean="0"/>
              <a:t>p</a:t>
            </a:r>
            <a:r>
              <a:rPr lang="en-US" dirty="0" smtClean="0"/>
              <a:t>. What is the expected number of flips until this coin comes up tails?</a:t>
            </a:r>
          </a:p>
          <a:p>
            <a:pPr lvl="1"/>
            <a:r>
              <a:rPr lang="en-US" dirty="0" smtClean="0"/>
              <a:t>The sample space is {T, HT, HHT, HHHT, HHHHT, …}.</a:t>
            </a:r>
          </a:p>
          <a:p>
            <a:pPr lvl="1"/>
            <a:r>
              <a:rPr lang="en-US" dirty="0" smtClean="0"/>
              <a:t>Let </a:t>
            </a:r>
            <a:r>
              <a:rPr lang="en-US" i="1" dirty="0" smtClean="0"/>
              <a:t>X </a:t>
            </a:r>
            <a:r>
              <a:rPr lang="en-US" dirty="0" smtClean="0"/>
              <a:t>be the random variable equal to the number of flips in an element of the sample space;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HT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 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HHT</a:t>
            </a:r>
            <a:r>
              <a:rPr lang="en-US" dirty="0" smtClean="0"/>
              <a:t>)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, etc. </a:t>
            </a:r>
          </a:p>
          <a:p>
            <a:pPr lvl="1"/>
            <a:r>
              <a:rPr lang="en-US" dirty="0" smtClean="0"/>
              <a:t>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 = </a:t>
            </a:r>
            <a:r>
              <a:rPr lang="en-US" dirty="0" smtClean="0">
                <a:latin typeface="Cambria" pitchFamily="18" charset="0"/>
              </a:rPr>
              <a:t>1</a:t>
            </a:r>
            <a:r>
              <a:rPr lang="en-US" dirty="0" smtClean="0"/>
              <a:t>/</a:t>
            </a:r>
            <a:r>
              <a:rPr lang="en-US" i="1" dirty="0" smtClean="0"/>
              <a:t>p.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086600" y="58674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see text for full details </a:t>
            </a:r>
          </a:p>
        </p:txBody>
      </p:sp>
    </p:spTree>
    <p:extLst>
      <p:ext uri="{BB962C8B-B14F-4D97-AF65-F5344CB8AC3E}">
        <p14:creationId xmlns:p14="http://schemas.microsoft.com/office/powerpoint/2010/main" val="4170267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Random Variables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Definition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The random variables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 </a:t>
            </a:r>
            <a:r>
              <a:rPr lang="en-US" dirty="0" smtClean="0"/>
              <a:t>on a sample space </a:t>
            </a:r>
            <a:r>
              <a:rPr lang="en-US" i="1" dirty="0" smtClean="0"/>
              <a:t>S</a:t>
            </a:r>
            <a:r>
              <a:rPr lang="en-US" dirty="0" smtClean="0"/>
              <a:t> are independent if</a:t>
            </a:r>
          </a:p>
          <a:p>
            <a:pPr>
              <a:buNone/>
            </a:pPr>
            <a:r>
              <a:rPr lang="en-US" dirty="0" smtClean="0"/>
              <a:t>        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 =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)</a:t>
            </a:r>
            <a:r>
              <a:rPr lang="en-US" dirty="0" smtClean="0">
                <a:latin typeface="Cambria Math"/>
                <a:ea typeface="Cambria Math"/>
              </a:rPr>
              <a:t>∙</a:t>
            </a:r>
            <a:r>
              <a:rPr lang="en-US" dirty="0" smtClean="0"/>
              <a:t>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:  If </a:t>
            </a:r>
            <a:r>
              <a:rPr lang="en-US" i="1" dirty="0" smtClean="0"/>
              <a:t>X</a:t>
            </a:r>
            <a:r>
              <a:rPr lang="en-US" dirty="0" smtClean="0"/>
              <a:t> and </a:t>
            </a:r>
            <a:r>
              <a:rPr lang="en-US" i="1" dirty="0" smtClean="0"/>
              <a:t>Y</a:t>
            </a:r>
            <a:r>
              <a:rPr lang="en-US" dirty="0" smtClean="0"/>
              <a:t> are independent variables on a sample space </a:t>
            </a:r>
            <a:r>
              <a:rPr lang="en-US" i="1" dirty="0" smtClean="0"/>
              <a:t>S</a:t>
            </a:r>
            <a:r>
              <a:rPr lang="en-US" dirty="0" smtClean="0"/>
              <a:t>, then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XY</a:t>
            </a:r>
            <a:r>
              <a:rPr lang="en-US" dirty="0" smtClean="0"/>
              <a:t>) = 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</a:t>
            </a:r>
            <a:r>
              <a:rPr lang="en-US" i="1" dirty="0" smtClean="0"/>
              <a:t>E</a:t>
            </a:r>
            <a:r>
              <a:rPr lang="en-US" dirty="0" smtClean="0"/>
              <a:t>(</a:t>
            </a:r>
            <a:r>
              <a:rPr lang="en-US" i="1" dirty="0" smtClean="0"/>
              <a:t>Y</a:t>
            </a:r>
            <a:r>
              <a:rPr lang="en-US" dirty="0" smtClean="0"/>
              <a:t>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029200" y="4953000"/>
            <a:ext cx="289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see text for the proof </a:t>
            </a:r>
          </a:p>
        </p:txBody>
      </p:sp>
    </p:spTree>
    <p:extLst>
      <p:ext uri="{BB962C8B-B14F-4D97-AF65-F5344CB8AC3E}">
        <p14:creationId xmlns:p14="http://schemas.microsoft.com/office/powerpoint/2010/main" val="4010904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Deviation</a:t>
            </a:r>
            <a:r>
              <a:rPr lang="en-US" sz="2000" dirty="0"/>
              <a:t>: The </a:t>
            </a:r>
            <a:r>
              <a:rPr lang="en-US" sz="2000" i="1" dirty="0"/>
              <a:t>deviation</a:t>
            </a:r>
            <a:r>
              <a:rPr lang="en-US" sz="2000" dirty="0"/>
              <a:t> of </a:t>
            </a:r>
            <a:r>
              <a:rPr lang="en-US" sz="2000" i="1" dirty="0"/>
              <a:t>X</a:t>
            </a:r>
            <a:r>
              <a:rPr lang="en-US" sz="2000" dirty="0"/>
              <a:t> at s </a:t>
            </a:r>
            <a:r>
              <a:rPr lang="en-US" sz="2000" dirty="0">
                <a:latin typeface="Cambria Math"/>
                <a:ea typeface="Cambria Math"/>
              </a:rPr>
              <a:t>∊</a:t>
            </a:r>
            <a:r>
              <a:rPr lang="en-US" sz="2000" dirty="0"/>
              <a:t> </a:t>
            </a:r>
            <a:r>
              <a:rPr lang="en-US" sz="2000" i="1" dirty="0"/>
              <a:t>S</a:t>
            </a:r>
            <a:r>
              <a:rPr lang="en-US" sz="2000" dirty="0"/>
              <a:t> is </a:t>
            </a:r>
            <a:r>
              <a:rPr lang="en-US" sz="2000" i="1" dirty="0"/>
              <a:t>X</a:t>
            </a:r>
            <a:r>
              <a:rPr lang="en-US" sz="2000" dirty="0"/>
              <a:t>(</a:t>
            </a:r>
            <a:r>
              <a:rPr lang="en-US" sz="2000" i="1" dirty="0"/>
              <a:t>s</a:t>
            </a:r>
            <a:r>
              <a:rPr lang="en-US" sz="2000" dirty="0"/>
              <a:t>)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), the difference between </a:t>
            </a:r>
            <a:r>
              <a:rPr lang="en-US" sz="2000" i="1" dirty="0" smtClean="0"/>
              <a:t>X</a:t>
            </a:r>
            <a:r>
              <a:rPr lang="en-US" sz="2000" dirty="0" smtClean="0"/>
              <a:t> </a:t>
            </a:r>
            <a:r>
              <a:rPr lang="en-US" sz="2000" dirty="0"/>
              <a:t>and the mean of </a:t>
            </a:r>
            <a:r>
              <a:rPr lang="en-US" sz="2000" i="1" dirty="0"/>
              <a:t>X</a:t>
            </a:r>
            <a:r>
              <a:rPr lang="en-US" sz="2000" dirty="0" smtClean="0"/>
              <a:t>.</a:t>
            </a:r>
            <a:endParaRPr lang="en-US" sz="2000" b="1" dirty="0"/>
          </a:p>
          <a:p>
            <a:pPr>
              <a:buNone/>
            </a:pPr>
            <a:r>
              <a:rPr lang="en-US" sz="2000" b="1" dirty="0" smtClean="0"/>
              <a:t>Variance</a:t>
            </a:r>
            <a:r>
              <a:rPr lang="en-US" sz="2000" dirty="0" smtClean="0"/>
              <a:t>: </a:t>
            </a:r>
            <a:r>
              <a:rPr lang="en-US" sz="2000" dirty="0"/>
              <a:t>Let X be a random variable on the sample space S. The </a:t>
            </a:r>
            <a:r>
              <a:rPr lang="en-US" sz="2000" i="1" dirty="0"/>
              <a:t>variance</a:t>
            </a:r>
            <a:r>
              <a:rPr lang="en-US" sz="2000" dirty="0"/>
              <a:t> of X, denoted by V(X) is </a:t>
            </a:r>
          </a:p>
          <a:p>
            <a:pPr>
              <a:buNone/>
            </a:pPr>
            <a:r>
              <a:rPr lang="en-US" sz="2000" dirty="0"/>
              <a:t>         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 smtClean="0"/>
              <a:t>That </a:t>
            </a:r>
            <a:r>
              <a:rPr lang="en-US" sz="2000" dirty="0"/>
              <a:t>is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is the weighted average of the square of the deviation of </a:t>
            </a:r>
            <a:r>
              <a:rPr lang="en-US" sz="2000" i="1" dirty="0"/>
              <a:t>X</a:t>
            </a:r>
            <a:r>
              <a:rPr lang="en-US" sz="2000" dirty="0"/>
              <a:t>. The standard deviation of </a:t>
            </a:r>
            <a:r>
              <a:rPr lang="en-US" sz="2000" i="1" dirty="0"/>
              <a:t>X</a:t>
            </a:r>
            <a:r>
              <a:rPr lang="en-US" sz="2000" dirty="0"/>
              <a:t>, denoted by </a:t>
            </a:r>
            <a:r>
              <a:rPr lang="el-GR" sz="2000" dirty="0">
                <a:latin typeface="Cambria Math"/>
                <a:ea typeface="Cambria Math"/>
              </a:rPr>
              <a:t>σ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is defined to be             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b="1" dirty="0" smtClean="0"/>
              <a:t>Theorem </a:t>
            </a:r>
            <a:r>
              <a:rPr lang="en-US" sz="2000" b="1" dirty="0"/>
              <a:t>6</a:t>
            </a:r>
            <a:r>
              <a:rPr lang="en-US" sz="2000" dirty="0"/>
              <a:t>: If X is a random variable on a sample space S, then  </a:t>
            </a:r>
            <a:r>
              <a:rPr lang="en-US" sz="2000" dirty="0" smtClean="0"/>
              <a:t>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b="1" dirty="0"/>
              <a:t>       </a:t>
            </a:r>
          </a:p>
          <a:p>
            <a:pPr>
              <a:buNone/>
            </a:pPr>
            <a:r>
              <a:rPr lang="en-US" sz="2000" b="1" dirty="0" smtClean="0"/>
              <a:t>Corollary </a:t>
            </a:r>
            <a:r>
              <a:rPr lang="en-US" sz="2000" b="1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: If </a:t>
            </a:r>
            <a:r>
              <a:rPr lang="en-US" sz="2000" i="1" dirty="0"/>
              <a:t>X</a:t>
            </a:r>
            <a:r>
              <a:rPr lang="en-US" sz="2000" dirty="0"/>
              <a:t> is a random variable on a sample space </a:t>
            </a:r>
            <a:r>
              <a:rPr lang="en-US" sz="2000" i="1" dirty="0"/>
              <a:t>S</a:t>
            </a:r>
            <a:r>
              <a:rPr lang="en-US" sz="2000" dirty="0"/>
              <a:t> and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l-GR" sz="2000" dirty="0">
                <a:latin typeface="Cambria Math"/>
                <a:ea typeface="Cambria Math"/>
              </a:rPr>
              <a:t>μ</a:t>
            </a:r>
            <a:r>
              <a:rPr lang="en-US" sz="2000" dirty="0"/>
              <a:t> , then 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E</a:t>
            </a:r>
            <a:r>
              <a:rPr lang="en-US" sz="2000" dirty="0"/>
              <a:t>((</a:t>
            </a:r>
            <a:r>
              <a:rPr lang="en-US" sz="2000" i="1" dirty="0"/>
              <a:t>X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l-GR" sz="2000" dirty="0">
                <a:latin typeface="Cambria Math"/>
                <a:ea typeface="Cambria Math"/>
              </a:rPr>
              <a:t>μ</a:t>
            </a:r>
            <a:r>
              <a:rPr lang="en-US" sz="2000" dirty="0"/>
              <a:t>)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).  </a:t>
            </a:r>
          </a:p>
        </p:txBody>
      </p:sp>
      <p:pic>
        <p:nvPicPr>
          <p:cNvPr id="8" name="Picture 7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3613533" y="2799476"/>
            <a:ext cx="3551156" cy="549651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602287" y="3783229"/>
            <a:ext cx="1002813" cy="337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52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Section 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Expected Value</a:t>
            </a:r>
          </a:p>
          <a:p>
            <a:r>
              <a:rPr lang="en-US" dirty="0" smtClean="0"/>
              <a:t>Linearity of Expectations</a:t>
            </a:r>
          </a:p>
          <a:p>
            <a:r>
              <a:rPr lang="en-US" dirty="0" smtClean="0"/>
              <a:t>Average-Case Computational Complexity</a:t>
            </a:r>
          </a:p>
          <a:p>
            <a:r>
              <a:rPr lang="en-US" dirty="0" smtClean="0"/>
              <a:t>Geometric Distribution</a:t>
            </a:r>
          </a:p>
          <a:p>
            <a:r>
              <a:rPr lang="en-US" dirty="0" smtClean="0"/>
              <a:t>Independent Random Variables</a:t>
            </a:r>
          </a:p>
          <a:p>
            <a:r>
              <a:rPr lang="en-US" dirty="0" smtClean="0"/>
              <a:t>Variance</a:t>
            </a:r>
          </a:p>
          <a:p>
            <a:r>
              <a:rPr lang="en-US" dirty="0" err="1" smtClean="0"/>
              <a:t>Chebyshev’s</a:t>
            </a:r>
            <a:r>
              <a:rPr lang="en-US" dirty="0" smtClean="0"/>
              <a:t> Inequality</a:t>
            </a:r>
          </a:p>
        </p:txBody>
      </p:sp>
    </p:spTree>
    <p:extLst>
      <p:ext uri="{BB962C8B-B14F-4D97-AF65-F5344CB8AC3E}">
        <p14:creationId xmlns:p14="http://schemas.microsoft.com/office/powerpoint/2010/main" val="350751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Example</a:t>
            </a:r>
            <a:r>
              <a:rPr lang="en-US" sz="2000" b="1" dirty="0"/>
              <a:t>: </a:t>
            </a:r>
            <a:r>
              <a:rPr lang="en-US" sz="2000" dirty="0"/>
              <a:t>What</a:t>
            </a:r>
            <a:r>
              <a:rPr lang="en-US" sz="2000" b="1" dirty="0"/>
              <a:t> </a:t>
            </a:r>
            <a:r>
              <a:rPr lang="en-US" sz="2000" dirty="0"/>
              <a:t>is the variance of the random variable </a:t>
            </a:r>
            <a:r>
              <a:rPr lang="en-US" sz="2000" i="1" dirty="0"/>
              <a:t>X,</a:t>
            </a:r>
            <a:r>
              <a:rPr lang="en-US" sz="2000" dirty="0"/>
              <a:t> where </a:t>
            </a:r>
            <a:r>
              <a:rPr lang="en-US" sz="2000" i="1" dirty="0"/>
              <a:t>X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if a Bernoulli trial is a success and </a:t>
            </a:r>
            <a:r>
              <a:rPr lang="en-US" sz="2000" i="1" dirty="0"/>
              <a:t>X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 if it is a failure, where </a:t>
            </a:r>
            <a:r>
              <a:rPr lang="en-US" sz="2000" i="1" dirty="0"/>
              <a:t>p </a:t>
            </a:r>
            <a:r>
              <a:rPr lang="en-US" sz="2000" dirty="0"/>
              <a:t>is the probability of success and </a:t>
            </a:r>
            <a:r>
              <a:rPr lang="en-US" sz="2000" i="1" dirty="0"/>
              <a:t>q</a:t>
            </a:r>
            <a:r>
              <a:rPr lang="en-US" sz="2000" dirty="0"/>
              <a:t> is the probability of failure</a:t>
            </a:r>
            <a:r>
              <a:rPr lang="en-US" sz="2000" dirty="0" smtClean="0"/>
              <a:t>?</a:t>
            </a:r>
            <a:endParaRPr lang="en-US" sz="2000" dirty="0"/>
          </a:p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/>
              <a:t>: Because </a:t>
            </a:r>
            <a:r>
              <a:rPr lang="en-US" sz="2000" i="1" dirty="0"/>
              <a:t>X</a:t>
            </a:r>
            <a:r>
              <a:rPr lang="en-US" sz="2000" dirty="0"/>
              <a:t> takes only the values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/>
              <a:t> and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, it follows that </a:t>
            </a:r>
            <a:r>
              <a:rPr lang="en-US" sz="2000" i="1" dirty="0"/>
              <a:t>X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 = </a:t>
            </a:r>
            <a:r>
              <a:rPr lang="en-US" sz="2000" i="1" dirty="0"/>
              <a:t>X</a:t>
            </a:r>
            <a:r>
              <a:rPr lang="en-US" sz="2000" dirty="0"/>
              <a:t>(</a:t>
            </a:r>
            <a:r>
              <a:rPr lang="en-US" sz="2000" i="1" dirty="0"/>
              <a:t>t</a:t>
            </a:r>
            <a:r>
              <a:rPr lang="en-US" sz="2000" dirty="0"/>
              <a:t>). Hence</a:t>
            </a:r>
            <a:r>
              <a:rPr lang="en-US" sz="2000" dirty="0" smtClean="0"/>
              <a:t>,</a:t>
            </a:r>
            <a:br>
              <a:rPr lang="en-US" sz="2000" dirty="0" smtClean="0"/>
            </a:b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= </a:t>
            </a:r>
            <a:r>
              <a:rPr lang="en-US" sz="2000" i="1" dirty="0"/>
              <a:t>p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/>
              <a:t> </a:t>
            </a:r>
            <a:r>
              <a:rPr lang="en-US" sz="2000" dirty="0"/>
              <a:t>= </a:t>
            </a:r>
            <a:r>
              <a:rPr lang="en-US" sz="2000" i="1" dirty="0"/>
              <a:t>p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p</a:t>
            </a:r>
            <a:r>
              <a:rPr lang="en-US" sz="2000" dirty="0"/>
              <a:t>) = </a:t>
            </a:r>
            <a:r>
              <a:rPr lang="en-US" sz="2000" i="1" dirty="0" err="1"/>
              <a:t>pq</a:t>
            </a:r>
            <a:r>
              <a:rPr lang="en-US" sz="2000" i="1" dirty="0" smtClean="0"/>
              <a:t>.</a:t>
            </a:r>
            <a:endParaRPr lang="en-US" sz="2000" dirty="0"/>
          </a:p>
          <a:p>
            <a:pPr>
              <a:buNone/>
            </a:pPr>
            <a:r>
              <a:rPr lang="en-US" sz="2000" b="1" dirty="0" smtClean="0"/>
              <a:t>Variance </a:t>
            </a:r>
            <a:r>
              <a:rPr lang="en-US" sz="2000" b="1" dirty="0"/>
              <a:t>of the Value of a Die: </a:t>
            </a:r>
            <a:r>
              <a:rPr lang="en-US" sz="2000" dirty="0"/>
              <a:t>What is the variance of a random variable </a:t>
            </a:r>
            <a:r>
              <a:rPr lang="en-US" sz="2000" dirty="0" smtClean="0"/>
              <a:t>X (number rolled on a dice)?</a:t>
            </a:r>
            <a:endParaRPr lang="en-US" sz="2000" dirty="0"/>
          </a:p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/>
              <a:t>: We have </a:t>
            </a:r>
            <a:r>
              <a:rPr lang="en-US" sz="2000" i="1" dirty="0"/>
              <a:t>V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 </a:t>
            </a:r>
            <a:r>
              <a:rPr lang="en-US" sz="2000" dirty="0">
                <a:latin typeface="Cambria Math"/>
                <a:ea typeface="Cambria Math"/>
              </a:rPr>
              <a:t>−</a:t>
            </a:r>
            <a:r>
              <a:rPr lang="en-US" sz="2000" dirty="0"/>
              <a:t>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.  In an earlier example, we saw that </a:t>
            </a:r>
            <a:r>
              <a:rPr lang="en-US" sz="2000" i="1" dirty="0"/>
              <a:t>E</a:t>
            </a:r>
            <a:r>
              <a:rPr lang="en-US" sz="2000" dirty="0"/>
              <a:t>(</a:t>
            </a:r>
            <a:r>
              <a:rPr lang="en-US" sz="2000" i="1" dirty="0"/>
              <a:t>X</a:t>
            </a:r>
            <a:r>
              <a:rPr lang="en-US" sz="2000" dirty="0"/>
              <a:t>)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7</a:t>
            </a:r>
            <a:r>
              <a:rPr lang="en-US" sz="2000" dirty="0"/>
              <a:t>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. Note </a:t>
            </a:r>
            <a:r>
              <a:rPr lang="en-US" sz="2000" dirty="0" smtClean="0"/>
              <a:t>that</a:t>
            </a:r>
            <a:endParaRPr lang="en-US" sz="2000" dirty="0"/>
          </a:p>
          <a:p>
            <a:pPr>
              <a:buNone/>
            </a:pPr>
            <a:r>
              <a:rPr lang="en-US" sz="2000" dirty="0"/>
              <a:t>                      E(</a:t>
            </a:r>
            <a:r>
              <a:rPr lang="en-US" sz="2000" i="1" dirty="0"/>
              <a:t>X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/>
              <a:t>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/>
              <a:t>(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+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sz="2000" dirty="0"/>
              <a:t>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 +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/>
              <a:t>) = 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91</a:t>
            </a:r>
            <a:r>
              <a:rPr lang="en-US" sz="2000" dirty="0"/>
              <a:t>/</a:t>
            </a:r>
            <a:r>
              <a:rPr lang="en-US" sz="2000" dirty="0">
                <a:latin typeface="Cambria Math" pitchFamily="18" charset="0"/>
                <a:ea typeface="Cambria Math" pitchFamily="18" charset="0"/>
              </a:rPr>
              <a:t>6</a:t>
            </a:r>
            <a:r>
              <a:rPr lang="en-US" sz="2000" dirty="0"/>
              <a:t>.</a:t>
            </a:r>
          </a:p>
          <a:p>
            <a:pPr>
              <a:buNone/>
            </a:pPr>
            <a:r>
              <a:rPr lang="en-US" sz="2000" dirty="0" smtClean="0"/>
              <a:t>We </a:t>
            </a:r>
            <a:r>
              <a:rPr lang="en-US" sz="2000" dirty="0"/>
              <a:t>conclude that</a:t>
            </a:r>
          </a:p>
          <a:p>
            <a:pPr>
              <a:buNone/>
            </a:pPr>
            <a:r>
              <a:rPr lang="en-US" sz="2000" dirty="0"/>
              <a:t>      </a:t>
            </a:r>
          </a:p>
          <a:p>
            <a:pPr>
              <a:buNone/>
            </a:pPr>
            <a:r>
              <a:rPr lang="en-US" sz="2000" dirty="0" smtClean="0"/>
              <a:t>     </a:t>
            </a:r>
            <a:endParaRPr lang="en-US" sz="2000" dirty="0"/>
          </a:p>
        </p:txBody>
      </p:sp>
      <p:pic>
        <p:nvPicPr>
          <p:cNvPr id="11" name="Picture 10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373917" y="4964018"/>
            <a:ext cx="2214563" cy="50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963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400" b="1" dirty="0" err="1" smtClean="0"/>
              <a:t>Bienaymé‘s</a:t>
            </a:r>
            <a:r>
              <a:rPr lang="en-US" sz="2400" b="1" dirty="0" smtClean="0"/>
              <a:t> Formula</a:t>
            </a:r>
            <a:r>
              <a:rPr lang="en-US" sz="2400" dirty="0" smtClean="0"/>
              <a:t>:  If </a:t>
            </a:r>
            <a:r>
              <a:rPr lang="en-US" sz="2400" i="1" dirty="0" smtClean="0"/>
              <a:t>X</a:t>
            </a:r>
            <a:r>
              <a:rPr lang="en-US" sz="2400" dirty="0" smtClean="0"/>
              <a:t> and </a:t>
            </a:r>
            <a:r>
              <a:rPr lang="en-US" sz="2400" i="1" dirty="0" smtClean="0"/>
              <a:t>Y</a:t>
            </a:r>
            <a:r>
              <a:rPr lang="en-US" sz="2400" dirty="0" smtClean="0"/>
              <a:t> are two independent random variables on a sample space </a:t>
            </a:r>
            <a:r>
              <a:rPr lang="en-US" sz="2400" i="1" dirty="0" smtClean="0"/>
              <a:t>S</a:t>
            </a:r>
            <a:r>
              <a:rPr lang="en-US" sz="2400" dirty="0" smtClean="0"/>
              <a:t>, then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 + </a:t>
            </a:r>
            <a:r>
              <a:rPr lang="en-US" sz="2400" i="1" dirty="0" smtClean="0"/>
              <a:t>Y</a:t>
            </a:r>
            <a:r>
              <a:rPr lang="en-US" sz="2400" dirty="0" smtClean="0"/>
              <a:t>) =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 + V(</a:t>
            </a:r>
            <a:r>
              <a:rPr lang="en-US" sz="2400" i="1" dirty="0" smtClean="0"/>
              <a:t>Y</a:t>
            </a:r>
            <a:r>
              <a:rPr lang="en-US" sz="2400" dirty="0" smtClean="0"/>
              <a:t>). Furthermore, if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dirty="0" smtClean="0"/>
              <a:t>, </a:t>
            </a:r>
            <a:r>
              <a:rPr lang="en-US" sz="2400" i="1" dirty="0" err="1" smtClean="0"/>
              <a:t>i</a:t>
            </a:r>
            <a:r>
              <a:rPr lang="en-US" sz="2400" dirty="0" smtClean="0"/>
              <a:t>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…,</a:t>
            </a:r>
            <a:r>
              <a:rPr lang="en-US" sz="2400" i="1" dirty="0" smtClean="0"/>
              <a:t>n</a:t>
            </a:r>
            <a:r>
              <a:rPr lang="en-US" sz="2400" dirty="0" smtClean="0"/>
              <a:t>, with </a:t>
            </a:r>
            <a:r>
              <a:rPr lang="en-US" sz="2400" i="1" dirty="0" smtClean="0"/>
              <a:t>n</a:t>
            </a:r>
            <a:r>
              <a:rPr lang="en-US" sz="2400" dirty="0" smtClean="0"/>
              <a:t> a positive integer, are pairwise independent random variables on </a:t>
            </a:r>
            <a:r>
              <a:rPr lang="en-US" sz="2400" i="1" dirty="0" smtClean="0"/>
              <a:t>S</a:t>
            </a:r>
            <a:r>
              <a:rPr lang="en-US" sz="2400" dirty="0" smtClean="0"/>
              <a:t>, then</a:t>
            </a:r>
            <a:br>
              <a:rPr lang="en-US" sz="2400" dirty="0" smtClean="0"/>
            </a:b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+ </a:t>
            </a:r>
            <a:r>
              <a:rPr lang="en-US" sz="2400" i="1" dirty="0" smtClean="0"/>
              <a:t>X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Cambria Math"/>
                <a:ea typeface="Cambria Math"/>
              </a:rPr>
              <a:t>∙∙∙</a:t>
            </a:r>
            <a:r>
              <a:rPr lang="en-US" sz="2400" dirty="0" smtClean="0"/>
              <a:t>  +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 =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dirty="0" smtClean="0"/>
              <a:t> + V(</a:t>
            </a:r>
            <a:r>
              <a:rPr lang="en-US" sz="2400" i="1" dirty="0" smtClean="0"/>
              <a:t>X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>
                <a:ea typeface="Cambria Math" pitchFamily="18" charset="0"/>
              </a:rPr>
              <a:t>)</a:t>
            </a:r>
            <a:r>
              <a:rPr lang="en-US" sz="2400" dirty="0" smtClean="0"/>
              <a:t> + </a:t>
            </a:r>
            <a:r>
              <a:rPr lang="en-US" sz="2400" dirty="0" smtClean="0">
                <a:latin typeface="Cambria Math"/>
                <a:ea typeface="Cambria Math"/>
              </a:rPr>
              <a:t>∙∙∙</a:t>
            </a:r>
            <a:r>
              <a:rPr lang="en-US" sz="2400" dirty="0" smtClean="0"/>
              <a:t>  + V(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).</a:t>
            </a:r>
            <a:endParaRPr lang="en-US" sz="2400" b="1" dirty="0" smtClean="0"/>
          </a:p>
          <a:p>
            <a:pPr>
              <a:buNone/>
            </a:pPr>
            <a:r>
              <a:rPr lang="en-US" sz="2400" b="1" dirty="0" smtClean="0"/>
              <a:t>Example</a:t>
            </a:r>
            <a:r>
              <a:rPr lang="en-US" sz="2400" dirty="0" smtClean="0"/>
              <a:t>: Find the variance of the number of successes when </a:t>
            </a:r>
            <a:r>
              <a:rPr lang="en-US" sz="2400" i="1" dirty="0" smtClean="0"/>
              <a:t>n</a:t>
            </a:r>
            <a:r>
              <a:rPr lang="en-US" sz="2400" dirty="0" smtClean="0"/>
              <a:t> independent Bernoulli trials are performed, where on each trial, </a:t>
            </a:r>
            <a:r>
              <a:rPr lang="en-US" sz="2400" i="1" dirty="0" smtClean="0"/>
              <a:t>p</a:t>
            </a:r>
            <a:r>
              <a:rPr lang="en-US" sz="2400" dirty="0" smtClean="0"/>
              <a:t> is the probability of success and </a:t>
            </a:r>
            <a:r>
              <a:rPr lang="en-US" sz="2400" i="1" dirty="0" smtClean="0"/>
              <a:t>q</a:t>
            </a:r>
            <a:r>
              <a:rPr lang="en-US" sz="2400" dirty="0" smtClean="0"/>
              <a:t> is the probability of failure. </a:t>
            </a:r>
          </a:p>
          <a:p>
            <a:pPr>
              <a:buNone/>
            </a:pPr>
            <a:r>
              <a:rPr lang="en-US" sz="2400" b="1" dirty="0" smtClean="0"/>
              <a:t>Solution</a:t>
            </a:r>
            <a:r>
              <a:rPr lang="en-US" sz="2400" dirty="0" smtClean="0"/>
              <a:t>: Let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</a:t>
            </a:r>
            <a:r>
              <a:rPr lang="en-US" sz="2400" i="1" dirty="0" smtClean="0"/>
              <a:t>  </a:t>
            </a:r>
            <a:r>
              <a:rPr lang="en-US" sz="2400" dirty="0" smtClean="0"/>
              <a:t>be the random variable with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 </a:t>
            </a:r>
            <a:r>
              <a:rPr lang="en-US" sz="2400" dirty="0" smtClean="0"/>
              <a:t>((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….,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 smtClean="0"/>
              <a:t>))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 if trial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/>
              <a:t>i</a:t>
            </a:r>
            <a:r>
              <a:rPr lang="en-US" sz="2400" dirty="0" smtClean="0"/>
              <a:t> is a success and </a:t>
            </a:r>
            <a:r>
              <a:rPr lang="en-US" sz="2400" i="1" dirty="0" smtClean="0"/>
              <a:t>X</a:t>
            </a:r>
            <a:r>
              <a:rPr lang="en-US" sz="2400" i="1" baseline="-25000" dirty="0" smtClean="0"/>
              <a:t>i </a:t>
            </a:r>
            <a:r>
              <a:rPr lang="en-US" sz="2400" dirty="0" smtClean="0"/>
              <a:t>((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 smtClean="0"/>
              <a:t>, </a:t>
            </a:r>
            <a:r>
              <a:rPr lang="en-US" sz="2400" i="1" dirty="0" smtClean="0"/>
              <a:t>t</a:t>
            </a:r>
            <a:r>
              <a:rPr lang="en-US" sz="24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400" dirty="0" smtClean="0"/>
              <a:t>, …., </a:t>
            </a:r>
            <a:r>
              <a:rPr lang="en-US" sz="2400" i="1" dirty="0" err="1" smtClean="0"/>
              <a:t>t</a:t>
            </a:r>
            <a:r>
              <a:rPr lang="en-US" sz="2400" i="1" baseline="-25000" dirty="0" err="1" smtClean="0">
                <a:latin typeface="Cambria Math" pitchFamily="18" charset="0"/>
                <a:ea typeface="Cambria Math" pitchFamily="18" charset="0"/>
              </a:rPr>
              <a:t>n</a:t>
            </a:r>
            <a:r>
              <a:rPr lang="en-US" sz="2400" dirty="0" smtClean="0"/>
              <a:t>)) = </a:t>
            </a:r>
            <a:r>
              <a:rPr lang="en-US" sz="2400" dirty="0" smtClean="0">
                <a:latin typeface="Cambria Math" pitchFamily="18" charset="0"/>
                <a:ea typeface="Cambria Math" pitchFamily="18" charset="0"/>
              </a:rPr>
              <a:t>0 if it is a failure. Let    </a:t>
            </a:r>
            <a:r>
              <a:rPr lang="en-US" sz="2400" i="1" dirty="0" smtClean="0"/>
              <a:t>X = X</a:t>
            </a:r>
            <a:r>
              <a:rPr lang="en-US" sz="2400" i="1" baseline="-25000" dirty="0" smtClean="0"/>
              <a:t>2</a:t>
            </a:r>
            <a:r>
              <a:rPr lang="en-US" sz="2400" i="1" dirty="0" smtClean="0"/>
              <a:t> + X</a:t>
            </a:r>
            <a:r>
              <a:rPr lang="en-US" sz="2400" i="1" baseline="-25000" dirty="0" smtClean="0"/>
              <a:t>3</a:t>
            </a:r>
            <a:r>
              <a:rPr lang="en-US" sz="2400" i="1" dirty="0" smtClean="0"/>
              <a:t> + …. </a:t>
            </a:r>
            <a:r>
              <a:rPr lang="en-US" sz="2400" i="1" dirty="0" err="1" smtClean="0"/>
              <a:t>X</a:t>
            </a:r>
            <a:r>
              <a:rPr lang="en-US" sz="2400" i="1" baseline="-25000" dirty="0" err="1" smtClean="0"/>
              <a:t>n</a:t>
            </a:r>
            <a:r>
              <a:rPr lang="en-US" sz="2400" dirty="0" smtClean="0"/>
              <a:t>.  Then </a:t>
            </a:r>
            <a:r>
              <a:rPr lang="en-US" sz="2400" i="1" dirty="0" smtClean="0"/>
              <a:t>X</a:t>
            </a:r>
            <a:r>
              <a:rPr lang="en-US" sz="2400" dirty="0" smtClean="0"/>
              <a:t> counts the number of successes in the </a:t>
            </a:r>
            <a:r>
              <a:rPr lang="en-US" sz="2400" i="1" dirty="0" smtClean="0"/>
              <a:t>n</a:t>
            </a:r>
            <a:r>
              <a:rPr lang="en-US" sz="2400" dirty="0" smtClean="0"/>
              <a:t> trials.  </a:t>
            </a:r>
          </a:p>
          <a:p>
            <a:pPr lvl="1"/>
            <a:r>
              <a:rPr lang="en-US" dirty="0" smtClean="0"/>
              <a:t>By </a:t>
            </a:r>
            <a:r>
              <a:rPr lang="en-US" dirty="0" err="1" smtClean="0"/>
              <a:t>Bienaymé</a:t>
            </a:r>
            <a:r>
              <a:rPr lang="en-US" dirty="0" smtClean="0"/>
              <a:t> ‘s Formula, it follows that  </a:t>
            </a: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)= </a:t>
            </a: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/>
              <a:t> + V(</a:t>
            </a:r>
            <a:r>
              <a:rPr lang="en-US" i="1" dirty="0" smtClean="0"/>
              <a:t>X</a:t>
            </a:r>
            <a:r>
              <a:rPr lang="en-US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>
                <a:ea typeface="Cambria Math" pitchFamily="18" charset="0"/>
              </a:rPr>
              <a:t>)</a:t>
            </a:r>
            <a:r>
              <a:rPr lang="en-US" dirty="0" smtClean="0"/>
              <a:t> + </a:t>
            </a:r>
            <a:r>
              <a:rPr lang="en-US" dirty="0" smtClean="0">
                <a:latin typeface="Cambria Math"/>
                <a:ea typeface="Cambria Math"/>
              </a:rPr>
              <a:t>∙∙∙</a:t>
            </a:r>
            <a:r>
              <a:rPr lang="en-US" dirty="0" smtClean="0"/>
              <a:t>  + V(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dirty="0" smtClean="0"/>
              <a:t>). </a:t>
            </a:r>
          </a:p>
          <a:p>
            <a:pPr lvl="1"/>
            <a:r>
              <a:rPr lang="en-US" dirty="0" smtClean="0"/>
              <a:t>By the previous example ,</a:t>
            </a:r>
            <a:r>
              <a:rPr lang="en-US" i="1" dirty="0" smtClean="0"/>
              <a:t>V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) = </a:t>
            </a:r>
            <a:r>
              <a:rPr lang="en-US" i="1" dirty="0" err="1" smtClean="0"/>
              <a:t>pq</a:t>
            </a:r>
            <a:r>
              <a:rPr lang="en-US" i="1" dirty="0" smtClean="0"/>
              <a:t> </a:t>
            </a:r>
            <a:r>
              <a:rPr lang="en-US" dirty="0" smtClean="0"/>
              <a:t>for   </a:t>
            </a:r>
            <a:r>
              <a:rPr lang="en-US" i="1" dirty="0" err="1" smtClean="0"/>
              <a:t>i</a:t>
            </a:r>
            <a:r>
              <a:rPr lang="en-US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…,</a:t>
            </a:r>
            <a:r>
              <a:rPr lang="en-US" i="1" dirty="0" smtClean="0"/>
              <a:t>n</a:t>
            </a:r>
            <a:r>
              <a:rPr lang="en-US" dirty="0" smtClean="0"/>
              <a:t>.         </a:t>
            </a:r>
            <a:r>
              <a:rPr lang="en-US" sz="2400" dirty="0" smtClean="0"/>
              <a:t>Hence, </a:t>
            </a:r>
            <a:r>
              <a:rPr lang="en-US" sz="2400" i="1" dirty="0" smtClean="0"/>
              <a:t>V</a:t>
            </a:r>
            <a:r>
              <a:rPr lang="en-US" sz="2400" dirty="0" smtClean="0"/>
              <a:t>(</a:t>
            </a:r>
            <a:r>
              <a:rPr lang="en-US" sz="2400" i="1" dirty="0" smtClean="0"/>
              <a:t>X</a:t>
            </a:r>
            <a:r>
              <a:rPr lang="en-US" sz="2400" dirty="0" smtClean="0"/>
              <a:t>) = </a:t>
            </a:r>
            <a:r>
              <a:rPr lang="en-US" sz="2400" i="1" dirty="0" err="1" smtClean="0"/>
              <a:t>npq</a:t>
            </a:r>
            <a:r>
              <a:rPr lang="en-US" sz="2400" dirty="0"/>
              <a:t>.</a:t>
            </a:r>
            <a:endParaRPr lang="en-US" sz="2400" dirty="0" smtClean="0"/>
          </a:p>
        </p:txBody>
      </p:sp>
      <p:pic>
        <p:nvPicPr>
          <p:cNvPr id="5" name="Picture 4" descr="bienaym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457200"/>
            <a:ext cx="1078992" cy="10492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105400" y="609601"/>
            <a:ext cx="2743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Irenée</a:t>
            </a:r>
            <a:r>
              <a:rPr lang="en-US" dirty="0"/>
              <a:t>-Jules </a:t>
            </a:r>
            <a:r>
              <a:rPr lang="en-US" dirty="0" err="1"/>
              <a:t>Bienaymé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1796-1878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8331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Chebyshev’s</a:t>
            </a:r>
            <a:r>
              <a:rPr lang="en-US" dirty="0" smtClean="0"/>
              <a:t> Inequality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sz="3300" b="1" dirty="0" err="1" smtClean="0"/>
              <a:t>Chebyschev’s</a:t>
            </a:r>
            <a:r>
              <a:rPr lang="en-US" sz="3300" b="1" dirty="0" smtClean="0"/>
              <a:t> </a:t>
            </a:r>
            <a:r>
              <a:rPr lang="en-US" sz="3300" b="1" dirty="0"/>
              <a:t>Inequality</a:t>
            </a:r>
            <a:r>
              <a:rPr lang="en-US" sz="3300" dirty="0"/>
              <a:t>:  Let </a:t>
            </a:r>
            <a:r>
              <a:rPr lang="en-US" sz="3300" i="1" dirty="0"/>
              <a:t>X</a:t>
            </a:r>
            <a:r>
              <a:rPr lang="en-US" sz="3300" dirty="0"/>
              <a:t> be a  random variable on a sample space </a:t>
            </a:r>
            <a:r>
              <a:rPr lang="en-US" sz="3300" i="1" dirty="0"/>
              <a:t>S</a:t>
            </a:r>
            <a:r>
              <a:rPr lang="en-US" sz="3300" dirty="0"/>
              <a:t>  with probability function </a:t>
            </a:r>
            <a:r>
              <a:rPr lang="en-US" sz="3300" i="1" dirty="0"/>
              <a:t>p</a:t>
            </a:r>
            <a:r>
              <a:rPr lang="en-US" sz="3300" dirty="0"/>
              <a:t>. If </a:t>
            </a:r>
            <a:r>
              <a:rPr lang="en-US" sz="3300" i="1" dirty="0"/>
              <a:t>r</a:t>
            </a:r>
            <a:r>
              <a:rPr lang="en-US" sz="3300" dirty="0"/>
              <a:t> is a positive real number, </a:t>
            </a:r>
            <a:r>
              <a:rPr lang="en-US" sz="3300" dirty="0" smtClean="0"/>
              <a:t>then   p</a:t>
            </a:r>
            <a:r>
              <a:rPr lang="en-US" sz="3300" dirty="0"/>
              <a:t>(|X(s) </a:t>
            </a:r>
            <a:r>
              <a:rPr lang="en-US" sz="3300" dirty="0">
                <a:latin typeface="Cambria Math"/>
                <a:ea typeface="Cambria Math"/>
              </a:rPr>
              <a:t>− </a:t>
            </a:r>
            <a:r>
              <a:rPr lang="en-US" sz="3300" dirty="0"/>
              <a:t> E(X</a:t>
            </a:r>
            <a:r>
              <a:rPr lang="en-US" sz="3300" dirty="0">
                <a:ea typeface="Cambria Math" pitchFamily="18" charset="0"/>
              </a:rPr>
              <a:t>)|</a:t>
            </a:r>
            <a:r>
              <a:rPr lang="en-US" sz="3300" dirty="0"/>
              <a:t> </a:t>
            </a:r>
            <a:r>
              <a:rPr lang="en-US" sz="3300" dirty="0">
                <a:latin typeface="Cambria Math"/>
                <a:ea typeface="Cambria Math"/>
              </a:rPr>
              <a:t>≥ r</a:t>
            </a:r>
            <a:r>
              <a:rPr lang="en-US" sz="3300" dirty="0"/>
              <a:t> </a:t>
            </a:r>
            <a:r>
              <a:rPr lang="en-US" sz="3300" dirty="0">
                <a:ea typeface="Cambria Math" pitchFamily="18" charset="0"/>
              </a:rPr>
              <a:t>)</a:t>
            </a:r>
            <a:r>
              <a:rPr lang="en-US" sz="3300" dirty="0"/>
              <a:t> </a:t>
            </a:r>
            <a:r>
              <a:rPr lang="en-US" sz="3300" dirty="0">
                <a:latin typeface="Cambria Math"/>
                <a:ea typeface="Cambria Math"/>
              </a:rPr>
              <a:t>≤</a:t>
            </a:r>
            <a:r>
              <a:rPr lang="en-US" sz="3300" dirty="0"/>
              <a:t> V(X)/r</a:t>
            </a:r>
            <a:r>
              <a:rPr lang="en-US" sz="33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300" dirty="0"/>
              <a:t>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300" b="1" dirty="0" smtClean="0"/>
              <a:t>Example</a:t>
            </a:r>
            <a:r>
              <a:rPr lang="en-US" sz="3300" dirty="0"/>
              <a:t>: Suppose that </a:t>
            </a:r>
            <a:r>
              <a:rPr lang="en-US" sz="3300" i="1" dirty="0"/>
              <a:t>X</a:t>
            </a:r>
            <a:r>
              <a:rPr lang="en-US" sz="3300" dirty="0"/>
              <a:t> is a random variable that counts the number of tails when a fair coin is tossed </a:t>
            </a:r>
            <a:r>
              <a:rPr lang="en-US" sz="3300" i="1" dirty="0"/>
              <a:t>n</a:t>
            </a:r>
            <a:r>
              <a:rPr lang="en-US" sz="3300" dirty="0"/>
              <a:t> times. Note that </a:t>
            </a:r>
            <a:r>
              <a:rPr lang="en-US" sz="3300" i="1" dirty="0"/>
              <a:t>X</a:t>
            </a:r>
            <a:r>
              <a:rPr lang="en-US" sz="3300" dirty="0"/>
              <a:t> is the number of successes when </a:t>
            </a:r>
            <a:r>
              <a:rPr lang="en-US" sz="3300" i="1" dirty="0"/>
              <a:t>n</a:t>
            </a:r>
            <a:r>
              <a:rPr lang="en-US" sz="3300" dirty="0"/>
              <a:t> independent Bernoulli trials, each with probability of success ½ are done. Hence, (by Theorem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300" dirty="0">
                <a:ea typeface="Cambria Math" pitchFamily="18" charset="0"/>
              </a:rPr>
              <a:t>)</a:t>
            </a:r>
            <a:r>
              <a:rPr lang="en-US" sz="3300" dirty="0"/>
              <a:t>  </a:t>
            </a:r>
            <a:r>
              <a:rPr lang="en-US" sz="3300" i="1" dirty="0"/>
              <a:t>E</a:t>
            </a:r>
            <a:r>
              <a:rPr lang="en-US" sz="3300" dirty="0"/>
              <a:t>(</a:t>
            </a:r>
            <a:r>
              <a:rPr lang="en-US" sz="3300" i="1" dirty="0"/>
              <a:t>X</a:t>
            </a:r>
            <a:r>
              <a:rPr lang="en-US" sz="3300" dirty="0"/>
              <a:t>) = </a:t>
            </a:r>
            <a:r>
              <a:rPr lang="en-US" sz="3300" i="1" dirty="0"/>
              <a:t>n</a:t>
            </a:r>
            <a:r>
              <a:rPr lang="en-US" sz="3300" dirty="0"/>
              <a:t>/</a:t>
            </a:r>
            <a:r>
              <a:rPr lang="en-US" sz="3300" dirty="0">
                <a:ea typeface="Cambria Math" pitchFamily="18" charset="0"/>
              </a:rPr>
              <a:t>2</a:t>
            </a:r>
            <a:r>
              <a:rPr lang="en-US" sz="3300" dirty="0"/>
              <a:t> and (by Example 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18</a:t>
            </a:r>
            <a:r>
              <a:rPr lang="en-US" sz="3300" dirty="0"/>
              <a:t>) </a:t>
            </a:r>
            <a:r>
              <a:rPr lang="en-US" sz="3300" i="1" dirty="0"/>
              <a:t>V</a:t>
            </a:r>
            <a:r>
              <a:rPr lang="en-US" sz="3300" dirty="0"/>
              <a:t>(</a:t>
            </a:r>
            <a:r>
              <a:rPr lang="en-US" sz="3300" i="1" dirty="0"/>
              <a:t>X</a:t>
            </a:r>
            <a:r>
              <a:rPr lang="en-US" sz="3300" dirty="0"/>
              <a:t>) = </a:t>
            </a:r>
            <a:r>
              <a:rPr lang="en-US" sz="3300" i="1" dirty="0"/>
              <a:t>n</a:t>
            </a:r>
            <a:r>
              <a:rPr lang="en-US" sz="3300" dirty="0"/>
              <a:t>/4.</a:t>
            </a:r>
          </a:p>
          <a:p>
            <a:pPr>
              <a:buNone/>
            </a:pPr>
            <a:r>
              <a:rPr lang="en-US" sz="3300" dirty="0" smtClean="0"/>
              <a:t>By </a:t>
            </a:r>
            <a:r>
              <a:rPr lang="en-US" sz="3300" dirty="0" err="1"/>
              <a:t>Chebyschev’s</a:t>
            </a:r>
            <a:r>
              <a:rPr lang="en-US" sz="3300" dirty="0"/>
              <a:t> inequality with </a:t>
            </a:r>
            <a:r>
              <a:rPr lang="en-US" sz="3300" i="1" dirty="0"/>
              <a:t>r</a:t>
            </a:r>
            <a:r>
              <a:rPr lang="en-US" sz="3300" dirty="0"/>
              <a:t> = </a:t>
            </a:r>
            <a:r>
              <a:rPr lang="en-US" sz="2200" dirty="0">
                <a:latin typeface="Cambria Math"/>
                <a:ea typeface="Cambria Math"/>
              </a:rPr>
              <a:t>√</a:t>
            </a:r>
            <a:r>
              <a:rPr lang="en-US" sz="3300" i="1" dirty="0"/>
              <a:t>n</a:t>
            </a:r>
            <a:r>
              <a:rPr lang="en-US" sz="3300" dirty="0"/>
              <a:t>, </a:t>
            </a:r>
            <a:r>
              <a:rPr lang="en-US" sz="3300" dirty="0" smtClean="0"/>
              <a:t>   p</a:t>
            </a:r>
            <a:r>
              <a:rPr lang="en-US" sz="3300" dirty="0"/>
              <a:t>(|X(s) </a:t>
            </a:r>
            <a:r>
              <a:rPr lang="en-US" sz="3300" dirty="0">
                <a:latin typeface="Cambria Math"/>
                <a:ea typeface="Cambria Math"/>
              </a:rPr>
              <a:t>−</a:t>
            </a:r>
            <a:r>
              <a:rPr lang="en-US" sz="3300" dirty="0"/>
              <a:t> </a:t>
            </a:r>
            <a:r>
              <a:rPr lang="en-US" sz="3300" dirty="0" smtClean="0"/>
              <a:t>n/</a:t>
            </a:r>
            <a:r>
              <a:rPr lang="en-US" sz="33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300" dirty="0" smtClean="0">
                <a:ea typeface="Cambria Math" pitchFamily="18" charset="0"/>
              </a:rPr>
              <a:t>|</a:t>
            </a:r>
            <a:r>
              <a:rPr lang="en-US" sz="3300" dirty="0" smtClean="0"/>
              <a:t> </a:t>
            </a:r>
            <a:r>
              <a:rPr lang="en-US" sz="3300" dirty="0">
                <a:latin typeface="Cambria Math"/>
                <a:ea typeface="Cambria Math"/>
              </a:rPr>
              <a:t>≥ </a:t>
            </a:r>
            <a:r>
              <a:rPr lang="en-US" sz="2200" dirty="0">
                <a:latin typeface="Cambria Math"/>
                <a:ea typeface="Cambria Math"/>
              </a:rPr>
              <a:t>√</a:t>
            </a:r>
            <a:r>
              <a:rPr lang="en-US" sz="3300" dirty="0"/>
              <a:t>n </a:t>
            </a:r>
            <a:r>
              <a:rPr lang="en-US" sz="3300" dirty="0">
                <a:ea typeface="Cambria Math" pitchFamily="18" charset="0"/>
              </a:rPr>
              <a:t>)</a:t>
            </a:r>
            <a:r>
              <a:rPr lang="en-US" sz="3300" dirty="0"/>
              <a:t> </a:t>
            </a:r>
            <a:r>
              <a:rPr lang="en-US" sz="3300" dirty="0">
                <a:latin typeface="Cambria Math"/>
                <a:ea typeface="Cambria Math"/>
              </a:rPr>
              <a:t>≤</a:t>
            </a:r>
            <a:r>
              <a:rPr lang="en-US" sz="3300" dirty="0"/>
              <a:t> (n/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3300" dirty="0"/>
              <a:t> )(</a:t>
            </a:r>
            <a:r>
              <a:rPr lang="en-US" sz="2200" dirty="0">
                <a:latin typeface="Cambria Math" pitchFamily="18" charset="0"/>
                <a:ea typeface="Cambria Math" pitchFamily="18" charset="0"/>
              </a:rPr>
              <a:t>√</a:t>
            </a:r>
            <a:r>
              <a:rPr lang="en-US" sz="3300" dirty="0"/>
              <a:t>n )</a:t>
            </a:r>
            <a:r>
              <a:rPr lang="en-US" sz="3300" baseline="30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300" dirty="0">
                <a:latin typeface="Cambria Math"/>
                <a:ea typeface="Cambria Math"/>
              </a:rPr>
              <a:t> =</a:t>
            </a:r>
            <a:r>
              <a:rPr lang="en-US" sz="3300" dirty="0"/>
              <a:t> ¼.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sz="3300" dirty="0" smtClean="0"/>
              <a:t>This </a:t>
            </a:r>
            <a:r>
              <a:rPr lang="en-US" sz="3300" dirty="0"/>
              <a:t>means that the probability that the number of tails that come up on </a:t>
            </a:r>
            <a:r>
              <a:rPr lang="en-US" sz="3300" i="1" dirty="0"/>
              <a:t>n</a:t>
            </a:r>
            <a:r>
              <a:rPr lang="en-US" sz="3300" dirty="0"/>
              <a:t> tosses deviates from the mean , </a:t>
            </a:r>
            <a:r>
              <a:rPr lang="en-US" sz="3300" i="1" dirty="0"/>
              <a:t>n</a:t>
            </a:r>
            <a:r>
              <a:rPr lang="en-US" sz="3300" dirty="0"/>
              <a:t>/</a:t>
            </a:r>
            <a:r>
              <a:rPr lang="en-US" sz="33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3300" dirty="0"/>
              <a:t>, by more than </a:t>
            </a:r>
            <a:r>
              <a:rPr lang="en-US" sz="3300" dirty="0">
                <a:latin typeface="Cambria Math"/>
                <a:ea typeface="Cambria Math"/>
              </a:rPr>
              <a:t>√</a:t>
            </a:r>
            <a:r>
              <a:rPr lang="en-US" sz="3300" i="1" dirty="0"/>
              <a:t>n</a:t>
            </a:r>
            <a:r>
              <a:rPr lang="en-US" sz="3300" dirty="0"/>
              <a:t>  is no larger than ¼.</a:t>
            </a:r>
          </a:p>
          <a:p>
            <a:pPr>
              <a:buNone/>
            </a:pPr>
            <a:r>
              <a:rPr lang="en-US" sz="3300" dirty="0"/>
              <a:t>        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81600" y="203812"/>
            <a:ext cx="2971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Pafnuty</a:t>
            </a:r>
            <a:r>
              <a:rPr lang="en-US" dirty="0"/>
              <a:t> </a:t>
            </a:r>
            <a:r>
              <a:rPr lang="en-US" dirty="0" err="1"/>
              <a:t>Lvovich</a:t>
            </a:r>
            <a:r>
              <a:rPr lang="en-US" dirty="0"/>
              <a:t> </a:t>
            </a:r>
            <a:r>
              <a:rPr lang="en-US" dirty="0" err="1"/>
              <a:t>Chebyshev</a:t>
            </a:r>
            <a:r>
              <a:rPr lang="en-US" dirty="0"/>
              <a:t> </a:t>
            </a:r>
          </a:p>
          <a:p>
            <a:r>
              <a:rPr lang="en-US" dirty="0"/>
              <a:t>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1821-1894</a:t>
            </a:r>
            <a:r>
              <a:rPr lang="en-US" dirty="0"/>
              <a:t>)</a:t>
            </a:r>
          </a:p>
        </p:txBody>
      </p:sp>
      <p:pic>
        <p:nvPicPr>
          <p:cNvPr id="8" name="Picture 7" descr="060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53400" y="228600"/>
            <a:ext cx="898398" cy="103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566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Definition</a:t>
            </a:r>
            <a:r>
              <a:rPr lang="en-US" dirty="0" smtClean="0"/>
              <a:t>: The </a:t>
            </a:r>
            <a:r>
              <a:rPr lang="en-US" i="1" dirty="0" smtClean="0"/>
              <a:t>expected value </a:t>
            </a:r>
            <a:r>
              <a:rPr lang="en-US" dirty="0" smtClean="0"/>
              <a:t>(or </a:t>
            </a:r>
            <a:r>
              <a:rPr lang="en-US" i="1" dirty="0" smtClean="0"/>
              <a:t>expectation </a:t>
            </a:r>
            <a:r>
              <a:rPr lang="en-US" dirty="0" smtClean="0"/>
              <a:t>or </a:t>
            </a:r>
            <a:r>
              <a:rPr lang="en-US" i="1" dirty="0" smtClean="0"/>
              <a:t>mean</a:t>
            </a:r>
            <a:r>
              <a:rPr lang="en-US" dirty="0" smtClean="0"/>
              <a:t>) of the random variable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on the sample space </a:t>
            </a:r>
            <a:r>
              <a:rPr lang="en-US" i="1" dirty="0" smtClean="0"/>
              <a:t>S</a:t>
            </a:r>
            <a:r>
              <a:rPr lang="en-US" dirty="0" smtClean="0"/>
              <a:t> is equal to</a:t>
            </a:r>
          </a:p>
          <a:p>
            <a:pPr>
              <a:buNone/>
            </a:pPr>
            <a:endParaRPr lang="en-US" i="1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Example-Expected Value of a Die</a:t>
            </a:r>
            <a:r>
              <a:rPr lang="en-US" dirty="0" smtClean="0"/>
              <a:t>: Let X be the number that comes up when a fair die is rolled. What is the expected value of </a:t>
            </a:r>
            <a:r>
              <a:rPr lang="en-US" i="1" dirty="0" smtClean="0"/>
              <a:t>X</a:t>
            </a:r>
            <a:r>
              <a:rPr lang="en-US" dirty="0" smtClean="0"/>
              <a:t>?</a:t>
            </a:r>
          </a:p>
          <a:p>
            <a:pPr>
              <a:buNone/>
            </a:pPr>
            <a:r>
              <a:rPr lang="en-US" b="1" dirty="0" smtClean="0"/>
              <a:t>Solution</a:t>
            </a:r>
            <a:r>
              <a:rPr lang="en-US" dirty="0" smtClean="0"/>
              <a:t>: The random variable X takes the values 1, 2, 3, 4, 5, or 6. Each has probability 1/6. It follows that</a:t>
            </a: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/>
          <a:stretch>
            <a:fillRect/>
          </a:stretch>
        </p:blipFill>
        <p:spPr>
          <a:xfrm>
            <a:off x="5181601" y="3124201"/>
            <a:ext cx="2421255" cy="558165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633730" y="5490991"/>
            <a:ext cx="46291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006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: If X is a random variable and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) is the probability that X = r, so that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then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Suppose that </a:t>
            </a:r>
            <a:r>
              <a:rPr lang="en-US" i="1" dirty="0" smtClean="0"/>
              <a:t>X</a:t>
            </a:r>
            <a:r>
              <a:rPr lang="en-US" dirty="0" smtClean="0"/>
              <a:t> is a random variable with range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and let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) be the probability that </a:t>
            </a:r>
            <a:r>
              <a:rPr lang="en-US" i="1" dirty="0" smtClean="0"/>
              <a:t>X</a:t>
            </a:r>
            <a:r>
              <a:rPr lang="en-US" dirty="0" smtClean="0"/>
              <a:t> takes the value </a:t>
            </a:r>
            <a:r>
              <a:rPr lang="en-US" i="1" dirty="0" smtClean="0"/>
              <a:t>r</a:t>
            </a:r>
            <a:r>
              <a:rPr lang="en-US" dirty="0" smtClean="0"/>
              <a:t>. Consequently,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r</a:t>
            </a:r>
            <a:r>
              <a:rPr lang="en-US" dirty="0" smtClean="0"/>
              <a:t>) is the sum of the probabilities of the outcomes </a:t>
            </a:r>
            <a:r>
              <a:rPr lang="en-US" i="1" dirty="0" smtClean="0"/>
              <a:t>s</a:t>
            </a:r>
            <a:r>
              <a:rPr lang="en-US" dirty="0" smtClean="0"/>
              <a:t> such that </a:t>
            </a:r>
            <a:r>
              <a:rPr lang="en-US" i="1" dirty="0" smtClean="0"/>
              <a:t>X</a:t>
            </a:r>
            <a:r>
              <a:rPr lang="en-US" dirty="0" smtClean="0"/>
              <a:t>(</a:t>
            </a:r>
            <a:r>
              <a:rPr lang="en-US" i="1" dirty="0" smtClean="0"/>
              <a:t>s</a:t>
            </a:r>
            <a:r>
              <a:rPr lang="en-US" dirty="0" smtClean="0"/>
              <a:t>) = </a:t>
            </a:r>
            <a:r>
              <a:rPr lang="en-US" i="1" dirty="0" smtClean="0"/>
              <a:t>r</a:t>
            </a:r>
            <a:r>
              <a:rPr lang="en-US" dirty="0" smtClean="0"/>
              <a:t>. Hence,</a:t>
            </a:r>
          </a:p>
          <a:p>
            <a:pPr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3978007" y="2273619"/>
            <a:ext cx="3280410" cy="312420"/>
          </a:xfrm>
          <a:prstGeom prst="rect">
            <a:avLst/>
          </a:prstGeom>
        </p:spPr>
      </p:pic>
      <p:pic>
        <p:nvPicPr>
          <p:cNvPr id="6" name="Picture 5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886200" y="3429001"/>
            <a:ext cx="2876550" cy="600075"/>
          </a:xfrm>
          <a:prstGeom prst="rect">
            <a:avLst/>
          </a:prstGeom>
        </p:spPr>
      </p:pic>
      <p:pic>
        <p:nvPicPr>
          <p:cNvPr id="7" name="Picture 6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3082887" y="5274671"/>
            <a:ext cx="2876550" cy="600075"/>
          </a:xfrm>
          <a:prstGeom prst="rect">
            <a:avLst/>
          </a:prstGeom>
        </p:spPr>
      </p:pic>
      <p:sp>
        <p:nvSpPr>
          <p:cNvPr id="8" name="Isosceles Triangle 7"/>
          <p:cNvSpPr/>
          <p:nvPr/>
        </p:nvSpPr>
        <p:spPr>
          <a:xfrm rot="5400000" flipV="1">
            <a:off x="9753600" y="58674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518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: The expected number of successes when </a:t>
            </a:r>
            <a:r>
              <a:rPr lang="en-US" i="1" dirty="0" smtClean="0"/>
              <a:t>n</a:t>
            </a:r>
            <a:r>
              <a:rPr lang="en-US" dirty="0" smtClean="0"/>
              <a:t> mutually independent Bernoulli trials are performed, where, the probability of success on each trial, </a:t>
            </a:r>
            <a:r>
              <a:rPr lang="en-US" i="1" dirty="0" smtClean="0"/>
              <a:t>p</a:t>
            </a:r>
            <a:r>
              <a:rPr lang="en-US" dirty="0" smtClean="0"/>
              <a:t> = </a:t>
            </a:r>
            <a:r>
              <a:rPr lang="en-US" i="1" dirty="0" smtClean="0"/>
              <a:t>np</a:t>
            </a:r>
            <a:r>
              <a:rPr lang="en-US" dirty="0" smtClean="0"/>
              <a:t>.</a:t>
            </a:r>
          </a:p>
          <a:p>
            <a:pPr>
              <a:buNone/>
            </a:pPr>
            <a:r>
              <a:rPr lang="en-US" b="1" i="1" dirty="0" smtClean="0"/>
              <a:t>Proof</a:t>
            </a:r>
            <a:r>
              <a:rPr lang="en-US" dirty="0" smtClean="0"/>
              <a:t>: Let </a:t>
            </a:r>
            <a:r>
              <a:rPr lang="en-US" i="1" dirty="0" smtClean="0"/>
              <a:t>X</a:t>
            </a:r>
            <a:r>
              <a:rPr lang="en-US" dirty="0" smtClean="0"/>
              <a:t> be the random variable equal to the number of success in </a:t>
            </a:r>
            <a:r>
              <a:rPr lang="en-US" i="1" dirty="0" smtClean="0"/>
              <a:t>n</a:t>
            </a:r>
            <a:r>
              <a:rPr lang="en-US" dirty="0" smtClean="0"/>
              <a:t> trials.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 of section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7.2</a:t>
            </a:r>
            <a:r>
              <a:rPr lang="en-US" dirty="0" smtClean="0"/>
              <a:t>, </a:t>
            </a:r>
            <a:r>
              <a:rPr lang="en-US" i="1" dirty="0" smtClean="0"/>
              <a:t>p</a:t>
            </a:r>
            <a:r>
              <a:rPr lang="en-US" dirty="0" smtClean="0"/>
              <a:t>(</a:t>
            </a:r>
            <a:r>
              <a:rPr lang="en-US" i="1" dirty="0" smtClean="0"/>
              <a:t>X</a:t>
            </a:r>
            <a:r>
              <a:rPr lang="en-US" dirty="0" smtClean="0"/>
              <a:t> = </a:t>
            </a:r>
            <a:r>
              <a:rPr lang="en-US" i="1" dirty="0" smtClean="0"/>
              <a:t>k</a:t>
            </a:r>
            <a:r>
              <a:rPr lang="en-US" dirty="0" smtClean="0"/>
              <a:t>) = </a:t>
            </a:r>
            <a:r>
              <a:rPr lang="en-US" i="1" dirty="0" smtClean="0"/>
              <a:t>C</a:t>
            </a:r>
            <a:r>
              <a:rPr lang="en-US" dirty="0" smtClean="0"/>
              <a:t>(</a:t>
            </a:r>
            <a:r>
              <a:rPr lang="en-US" i="1" dirty="0" err="1" smtClean="0"/>
              <a:t>n</a:t>
            </a:r>
            <a:r>
              <a:rPr lang="en-US" dirty="0" err="1" smtClean="0"/>
              <a:t>,</a:t>
            </a:r>
            <a:r>
              <a:rPr lang="en-US" i="1" dirty="0" err="1" smtClean="0"/>
              <a:t>k</a:t>
            </a:r>
            <a:r>
              <a:rPr lang="en-US" dirty="0" smtClean="0"/>
              <a:t>)</a:t>
            </a:r>
            <a:r>
              <a:rPr lang="en-US" i="1" dirty="0" err="1" smtClean="0"/>
              <a:t>p</a:t>
            </a:r>
            <a:r>
              <a:rPr lang="en-US" i="1" baseline="30000" dirty="0" err="1" smtClean="0"/>
              <a:t>k</a:t>
            </a:r>
            <a:r>
              <a:rPr lang="en-US" i="1" dirty="0" err="1" smtClean="0"/>
              <a:t>q</a:t>
            </a:r>
            <a:r>
              <a:rPr lang="en-US" i="1" baseline="30000" dirty="0" err="1" smtClean="0"/>
              <a:t>n</a:t>
            </a:r>
            <a:r>
              <a:rPr lang="en-US" baseline="30000" dirty="0" smtClean="0">
                <a:latin typeface="Cambria Math"/>
                <a:ea typeface="Cambria Math"/>
              </a:rPr>
              <a:t>−</a:t>
            </a:r>
            <a:r>
              <a:rPr lang="en-US" i="1" baseline="30000" dirty="0" smtClean="0">
                <a:latin typeface="Cambria Math"/>
                <a:ea typeface="Cambria Math"/>
              </a:rPr>
              <a:t>k</a:t>
            </a:r>
            <a:r>
              <a:rPr lang="en-US" i="1" dirty="0" smtClean="0">
                <a:latin typeface="Cambria Math"/>
                <a:ea typeface="Cambria Math"/>
              </a:rPr>
              <a:t>.  </a:t>
            </a:r>
            <a:r>
              <a:rPr lang="en-US" dirty="0" smtClean="0">
                <a:ea typeface="Cambria Math"/>
              </a:rPr>
              <a:t>Hence, </a:t>
            </a:r>
          </a:p>
          <a:p>
            <a:endParaRPr lang="en-US" dirty="0" smtClean="0">
              <a:ea typeface="Cambria Math"/>
            </a:endParaRPr>
          </a:p>
          <a:p>
            <a:pPr>
              <a:buNone/>
            </a:pPr>
            <a:r>
              <a:rPr lang="en-US" dirty="0" smtClean="0">
                <a:ea typeface="Cambria Math"/>
              </a:rPr>
              <a:t>                                                     by Theorem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endParaRPr lang="en-US" dirty="0">
              <a:latin typeface="Cambria Math" pitchFamily="18" charset="0"/>
              <a:ea typeface="Cambria Math" pitchFamily="18" charset="0"/>
            </a:endParaRPr>
          </a:p>
        </p:txBody>
      </p:sp>
      <p:pic>
        <p:nvPicPr>
          <p:cNvPr id="5" name="Picture 4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3429001" y="4876800"/>
            <a:ext cx="2512695" cy="7010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7600" y="61722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continued</a:t>
            </a:r>
            <a:r>
              <a:rPr lang="en-US" dirty="0"/>
              <a:t>  </a:t>
            </a:r>
            <a:r>
              <a:rPr lang="en-US" dirty="0">
                <a:latin typeface="Cambria Math"/>
                <a:ea typeface="Cambria Math"/>
              </a:rPr>
              <a:t>→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379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Value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2024"/>
            <a:ext cx="10515600" cy="4854939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dirty="0" smtClean="0"/>
              <a:t>                                                 </a:t>
            </a:r>
            <a:r>
              <a:rPr lang="en-US" sz="5500" dirty="0" smtClean="0"/>
              <a:t>                                                                                                          from </a:t>
            </a:r>
            <a:r>
              <a:rPr lang="en-US" sz="5500" dirty="0"/>
              <a:t>previous page</a:t>
            </a:r>
          </a:p>
          <a:p>
            <a:pPr>
              <a:buNone/>
            </a:pPr>
            <a:endParaRPr lang="en-US" sz="5500" dirty="0"/>
          </a:p>
          <a:p>
            <a:pPr>
              <a:buNone/>
            </a:pPr>
            <a:r>
              <a:rPr lang="en-US" sz="5500" dirty="0"/>
              <a:t>                                                                                                                                </a:t>
            </a:r>
          </a:p>
          <a:p>
            <a:pPr>
              <a:buNone/>
            </a:pPr>
            <a:r>
              <a:rPr lang="en-US" sz="5500" dirty="0" smtClean="0"/>
              <a:t>                                                                                                           </a:t>
            </a:r>
            <a:r>
              <a:rPr lang="en-US" sz="5500" dirty="0"/>
              <a:t>by Theorem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5500" dirty="0"/>
              <a:t> in Section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7.2</a:t>
            </a:r>
          </a:p>
          <a:p>
            <a:pPr>
              <a:buNone/>
            </a:pPr>
            <a:r>
              <a:rPr lang="en-US" sz="5500" dirty="0">
                <a:latin typeface="Cambria Math" pitchFamily="18" charset="0"/>
                <a:ea typeface="Cambria Math" pitchFamily="18" charset="0"/>
              </a:rPr>
              <a:t>         </a:t>
            </a:r>
          </a:p>
          <a:p>
            <a:pPr>
              <a:buNone/>
            </a:pPr>
            <a:endParaRPr lang="en-US" sz="5500" dirty="0"/>
          </a:p>
          <a:p>
            <a:pPr>
              <a:buNone/>
            </a:pPr>
            <a:r>
              <a:rPr lang="en-US" sz="5500" dirty="0"/>
              <a:t>                                                                                                    by Exercise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21</a:t>
            </a:r>
            <a:r>
              <a:rPr lang="en-US" sz="5500" dirty="0"/>
              <a:t> in Section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6.4</a:t>
            </a:r>
          </a:p>
          <a:p>
            <a:pPr>
              <a:buNone/>
            </a:pPr>
            <a:r>
              <a:rPr lang="en-US" sz="5500" dirty="0" smtClean="0">
                <a:latin typeface="Cambria Math" pitchFamily="18" charset="0"/>
                <a:ea typeface="Cambria Math" pitchFamily="18" charset="0"/>
              </a:rPr>
              <a:t>              </a:t>
            </a:r>
            <a:endParaRPr lang="en-US" sz="5500" dirty="0"/>
          </a:p>
          <a:p>
            <a:pPr>
              <a:buNone/>
            </a:pPr>
            <a:r>
              <a:rPr lang="en-US" sz="5500" dirty="0"/>
              <a:t>                                                                                                    factoring </a:t>
            </a:r>
            <a:r>
              <a:rPr lang="en-US" sz="5500" i="1" dirty="0" err="1"/>
              <a:t>np</a:t>
            </a:r>
            <a:r>
              <a:rPr lang="en-US" sz="5500" dirty="0"/>
              <a:t> from each term</a:t>
            </a:r>
          </a:p>
          <a:p>
            <a:pPr>
              <a:buNone/>
            </a:pPr>
            <a:endParaRPr lang="en-US" sz="5500" dirty="0"/>
          </a:p>
          <a:p>
            <a:pPr>
              <a:buNone/>
            </a:pPr>
            <a:r>
              <a:rPr lang="en-US" sz="5500" dirty="0"/>
              <a:t>                                                                                                     shifting index of summation with </a:t>
            </a:r>
            <a:r>
              <a:rPr lang="en-US" sz="5500" i="1" dirty="0"/>
              <a:t>j</a:t>
            </a:r>
            <a:r>
              <a:rPr lang="en-US" sz="5500" dirty="0"/>
              <a:t> = </a:t>
            </a:r>
            <a:r>
              <a:rPr lang="en-US" sz="5500" i="1" dirty="0"/>
              <a:t>k</a:t>
            </a:r>
            <a:r>
              <a:rPr lang="en-US" sz="5500" dirty="0"/>
              <a:t> </a:t>
            </a:r>
            <a:r>
              <a:rPr lang="en-US" sz="5500" dirty="0">
                <a:latin typeface="Cambria Math"/>
                <a:ea typeface="Cambria Math"/>
              </a:rPr>
              <a:t>−</a:t>
            </a:r>
            <a:r>
              <a:rPr lang="en-US" sz="5500" dirty="0"/>
              <a:t> 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endParaRPr lang="en-US" sz="5500" dirty="0"/>
          </a:p>
          <a:p>
            <a:pPr>
              <a:buNone/>
            </a:pPr>
            <a:r>
              <a:rPr lang="en-US" sz="5500" dirty="0"/>
              <a:t>                                                                                                       by the binomial </a:t>
            </a:r>
            <a:r>
              <a:rPr lang="en-US" sz="5500" dirty="0" err="1"/>
              <a:t>theom</a:t>
            </a:r>
            <a:endParaRPr lang="en-US" sz="5500" dirty="0"/>
          </a:p>
          <a:p>
            <a:pPr>
              <a:buNone/>
            </a:pPr>
            <a:endParaRPr lang="en-US" sz="5500" dirty="0"/>
          </a:p>
          <a:p>
            <a:pPr>
              <a:buNone/>
            </a:pPr>
            <a:r>
              <a:rPr lang="en-US" sz="5500" dirty="0"/>
              <a:t>                                                                                                       because </a:t>
            </a:r>
            <a:r>
              <a:rPr lang="en-US" sz="5500" i="1" dirty="0"/>
              <a:t>p</a:t>
            </a:r>
            <a:r>
              <a:rPr lang="en-US" sz="5500" dirty="0"/>
              <a:t> + </a:t>
            </a:r>
            <a:r>
              <a:rPr lang="en-US" sz="5500" i="1" dirty="0"/>
              <a:t>q</a:t>
            </a:r>
            <a:r>
              <a:rPr lang="en-US" sz="5500" dirty="0"/>
              <a:t> = </a:t>
            </a:r>
            <a:r>
              <a:rPr lang="en-US" sz="5500" dirty="0">
                <a:latin typeface="Cambria Math" pitchFamily="18" charset="0"/>
                <a:ea typeface="Cambria Math" pitchFamily="18" charset="0"/>
              </a:rPr>
              <a:t>1</a:t>
            </a:r>
          </a:p>
          <a:p>
            <a:pPr>
              <a:buNone/>
            </a:pPr>
            <a:endParaRPr lang="en-US" sz="5500" dirty="0"/>
          </a:p>
          <a:p>
            <a:pPr>
              <a:buNone/>
            </a:pPr>
            <a:r>
              <a:rPr lang="en-US" sz="5500" dirty="0"/>
              <a:t>    We see that the expected number of successes in </a:t>
            </a:r>
            <a:r>
              <a:rPr lang="en-US" sz="5500" i="1" dirty="0"/>
              <a:t>n</a:t>
            </a:r>
            <a:r>
              <a:rPr lang="en-US" sz="5500" dirty="0"/>
              <a:t> mutually independent Bernoulli trials is </a:t>
            </a:r>
            <a:r>
              <a:rPr lang="en-US" sz="5500" i="1" dirty="0" err="1"/>
              <a:t>np</a:t>
            </a:r>
            <a:r>
              <a:rPr lang="en-US" sz="5500" dirty="0"/>
              <a:t>.    </a:t>
            </a:r>
          </a:p>
        </p:txBody>
      </p:sp>
      <p:pic>
        <p:nvPicPr>
          <p:cNvPr id="6" name="Picture 5" descr="addin_tmp.pn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/>
          <a:stretch>
            <a:fillRect/>
          </a:stretch>
        </p:blipFill>
        <p:spPr>
          <a:xfrm>
            <a:off x="2165369" y="2040495"/>
            <a:ext cx="1773079" cy="525780"/>
          </a:xfrm>
          <a:prstGeom prst="rect">
            <a:avLst/>
          </a:prstGeom>
        </p:spPr>
      </p:pic>
      <p:pic>
        <p:nvPicPr>
          <p:cNvPr id="8" name="Picture 7" descr="addin_tmp.pn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/>
          <a:stretch>
            <a:fillRect/>
          </a:stretch>
        </p:blipFill>
        <p:spPr>
          <a:xfrm>
            <a:off x="1861760" y="2782491"/>
            <a:ext cx="2436019" cy="525780"/>
          </a:xfrm>
          <a:prstGeom prst="rect">
            <a:avLst/>
          </a:prstGeom>
        </p:spPr>
      </p:pic>
      <p:pic>
        <p:nvPicPr>
          <p:cNvPr id="10" name="Picture 9" descr="addin_tmp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/>
          <a:stretch>
            <a:fillRect/>
          </a:stretch>
        </p:blipFill>
        <p:spPr>
          <a:xfrm>
            <a:off x="1758586" y="3592354"/>
            <a:ext cx="2756059" cy="525780"/>
          </a:xfrm>
          <a:prstGeom prst="rect">
            <a:avLst/>
          </a:prstGeom>
        </p:spPr>
      </p:pic>
      <p:pic>
        <p:nvPicPr>
          <p:cNvPr id="12" name="Picture 11" descr="addin_tmp.png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/>
          <a:stretch>
            <a:fillRect/>
          </a:stretch>
        </p:blipFill>
        <p:spPr>
          <a:xfrm>
            <a:off x="2194355" y="4363555"/>
            <a:ext cx="2394585" cy="578644"/>
          </a:xfrm>
          <a:prstGeom prst="rect">
            <a:avLst/>
          </a:prstGeom>
        </p:spPr>
      </p:pic>
      <p:pic>
        <p:nvPicPr>
          <p:cNvPr id="13" name="Picture 12" descr="addin_tmp.png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 cstate="print"/>
          <a:stretch>
            <a:fillRect/>
          </a:stretch>
        </p:blipFill>
        <p:spPr>
          <a:xfrm>
            <a:off x="3051909" y="5104029"/>
            <a:ext cx="1245870" cy="215741"/>
          </a:xfrm>
          <a:prstGeom prst="rect">
            <a:avLst/>
          </a:prstGeom>
        </p:spPr>
      </p:pic>
      <p:pic>
        <p:nvPicPr>
          <p:cNvPr id="14" name="Picture 13" descr="addin_tmp.png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4" cstate="print"/>
          <a:stretch>
            <a:fillRect/>
          </a:stretch>
        </p:blipFill>
        <p:spPr>
          <a:xfrm>
            <a:off x="3391647" y="5490783"/>
            <a:ext cx="437198" cy="121444"/>
          </a:xfrm>
          <a:prstGeom prst="rect">
            <a:avLst/>
          </a:prstGeom>
        </p:spPr>
      </p:pic>
      <p:sp>
        <p:nvSpPr>
          <p:cNvPr id="15" name="Isosceles Triangle 14"/>
          <p:cNvSpPr/>
          <p:nvPr/>
        </p:nvSpPr>
        <p:spPr>
          <a:xfrm rot="5400000" flipV="1">
            <a:off x="9829800" y="6019800"/>
            <a:ext cx="152400" cy="152400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ddin_tmp.png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5" cstate="print"/>
          <a:stretch>
            <a:fillRect/>
          </a:stretch>
        </p:blipFill>
        <p:spPr>
          <a:xfrm>
            <a:off x="1252095" y="1493522"/>
            <a:ext cx="1884521" cy="525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98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Expectations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The following theorem tells us that expected values are linear. For example, the expected value of the sum of random variables is the sum of their expected values.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Theorem </a:t>
            </a:r>
            <a:r>
              <a:rPr lang="en-US" b="1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: If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i="1" dirty="0" smtClean="0"/>
              <a:t>, </a:t>
            </a:r>
            <a:r>
              <a:rPr lang="en-US" i="1" dirty="0" err="1" smtClean="0"/>
              <a:t>i</a:t>
            </a:r>
            <a:r>
              <a:rPr lang="en-US" i="1" dirty="0" smtClean="0"/>
              <a:t> =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1, 2</a:t>
            </a:r>
            <a:r>
              <a:rPr lang="en-US" i="1" dirty="0" smtClean="0"/>
              <a:t>, …,n </a:t>
            </a:r>
            <a:r>
              <a:rPr lang="en-US" dirty="0" smtClean="0"/>
              <a:t>with </a:t>
            </a:r>
            <a:r>
              <a:rPr lang="en-US" i="1" dirty="0" smtClean="0"/>
              <a:t>n</a:t>
            </a:r>
            <a:r>
              <a:rPr lang="en-US" dirty="0" smtClean="0"/>
              <a:t> a positive integer, are random variables on </a:t>
            </a:r>
            <a:r>
              <a:rPr lang="en-US" i="1" dirty="0" smtClean="0"/>
              <a:t>S</a:t>
            </a:r>
            <a:r>
              <a:rPr lang="en-US" dirty="0" smtClean="0"/>
              <a:t>, and if </a:t>
            </a:r>
            <a:r>
              <a:rPr lang="en-US" i="1" dirty="0" smtClean="0"/>
              <a:t>a</a:t>
            </a:r>
            <a:r>
              <a:rPr lang="en-US" dirty="0" smtClean="0"/>
              <a:t> and </a:t>
            </a:r>
            <a:r>
              <a:rPr lang="en-US" i="1" dirty="0" smtClean="0"/>
              <a:t>b</a:t>
            </a:r>
            <a:r>
              <a:rPr lang="en-US" dirty="0" smtClean="0"/>
              <a:t> are real numbers, then </a:t>
            </a:r>
          </a:p>
          <a:p>
            <a:pPr marL="971550" lvl="1" indent="-514350">
              <a:buNone/>
            </a:pPr>
            <a:r>
              <a:rPr lang="en-US" i="1" dirty="0" smtClean="0"/>
              <a:t>        </a:t>
            </a:r>
            <a:r>
              <a:rPr lang="en-US" dirty="0" smtClean="0"/>
              <a:t>(</a:t>
            </a:r>
            <a:r>
              <a:rPr lang="en-US" i="1" dirty="0" err="1" smtClean="0"/>
              <a:t>i</a:t>
            </a:r>
            <a:r>
              <a:rPr lang="en-US" dirty="0" smtClean="0"/>
              <a:t>)</a:t>
            </a:r>
            <a:r>
              <a:rPr lang="en-US" i="1" dirty="0" smtClean="0"/>
              <a:t> E(X</a:t>
            </a:r>
            <a:r>
              <a:rPr lang="en-US" i="1" baseline="-25000" dirty="0" smtClean="0"/>
              <a:t>1</a:t>
            </a:r>
            <a:r>
              <a:rPr lang="en-US" i="1" dirty="0" smtClean="0"/>
              <a:t> + X</a:t>
            </a:r>
            <a:r>
              <a:rPr lang="en-US" i="1" baseline="-25000" dirty="0" smtClean="0"/>
              <a:t>2</a:t>
            </a:r>
            <a:r>
              <a:rPr lang="en-US" i="1" dirty="0" smtClean="0"/>
              <a:t> + …. + 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 = E(X</a:t>
            </a:r>
            <a:r>
              <a:rPr lang="en-US" i="1" baseline="-25000" dirty="0" smtClean="0"/>
              <a:t>1 </a:t>
            </a:r>
            <a:r>
              <a:rPr lang="en-US" i="1" dirty="0" smtClean="0"/>
              <a:t>)+ E(X</a:t>
            </a:r>
            <a:r>
              <a:rPr lang="en-US" i="1" baseline="-25000" dirty="0" smtClean="0"/>
              <a:t>2</a:t>
            </a:r>
            <a:r>
              <a:rPr lang="en-US" i="1" dirty="0" smtClean="0"/>
              <a:t>) + …. + E(</a:t>
            </a:r>
            <a:r>
              <a:rPr lang="en-US" i="1" dirty="0" err="1" smtClean="0"/>
              <a:t>X</a:t>
            </a:r>
            <a:r>
              <a:rPr lang="en-US" i="1" baseline="-25000" dirty="0" err="1" smtClean="0"/>
              <a:t>n</a:t>
            </a:r>
            <a:r>
              <a:rPr lang="en-US" i="1" dirty="0" smtClean="0"/>
              <a:t>)</a:t>
            </a:r>
          </a:p>
          <a:p>
            <a:pPr marL="971550" lvl="1" indent="-514350">
              <a:buNone/>
            </a:pPr>
            <a:r>
              <a:rPr lang="en-US" i="1" dirty="0" smtClean="0"/>
              <a:t>        </a:t>
            </a:r>
            <a:r>
              <a:rPr lang="en-US" dirty="0" smtClean="0"/>
              <a:t>(</a:t>
            </a:r>
            <a:r>
              <a:rPr lang="en-US" i="1" dirty="0" smtClean="0"/>
              <a:t>ii</a:t>
            </a:r>
            <a:r>
              <a:rPr lang="en-US" dirty="0" smtClean="0"/>
              <a:t>)</a:t>
            </a:r>
            <a:r>
              <a:rPr lang="en-US" i="1" dirty="0" smtClean="0"/>
              <a:t> E(</a:t>
            </a:r>
            <a:r>
              <a:rPr lang="en-US" i="1" dirty="0" err="1" smtClean="0"/>
              <a:t>aX</a:t>
            </a:r>
            <a:r>
              <a:rPr lang="en-US" i="1" dirty="0" smtClean="0"/>
              <a:t> + b) = </a:t>
            </a:r>
            <a:r>
              <a:rPr lang="en-US" i="1" dirty="0" err="1" smtClean="0"/>
              <a:t>aE</a:t>
            </a:r>
            <a:r>
              <a:rPr lang="en-US" i="1" dirty="0" smtClean="0"/>
              <a:t>(X) + b.</a:t>
            </a:r>
          </a:p>
          <a:p>
            <a:pPr marL="605790" indent="-514350">
              <a:buNone/>
            </a:pPr>
            <a:r>
              <a:rPr lang="en-US" dirty="0" smtClean="0"/>
              <a:t> </a:t>
            </a:r>
          </a:p>
          <a:p>
            <a:pPr marL="605790" indent="-514350">
              <a:buNone/>
            </a:pPr>
            <a:r>
              <a:rPr lang="en-US" i="1" dirty="0" smtClean="0"/>
              <a:t>                 see the text for the proof</a:t>
            </a:r>
          </a:p>
          <a:p>
            <a:pPr marL="605790" indent="-51435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59497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</a:t>
            </a:r>
            <a:r>
              <a:rPr lang="en-US" dirty="0" smtClean="0"/>
              <a:t>Expectations</a:t>
            </a:r>
            <a:r>
              <a:rPr lang="lv-LV" dirty="0" smtClean="0"/>
              <a:t> - Hatcheck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2000" b="1" dirty="0" smtClean="0"/>
              <a:t>Expected Value in the Hatcheck Problem</a:t>
            </a:r>
            <a:r>
              <a:rPr lang="en-US" sz="2000" dirty="0" smtClean="0"/>
              <a:t>: A new employee started a job checking hats, but forgot to put the claim check numbers on the hats. So, the </a:t>
            </a:r>
            <a:r>
              <a:rPr lang="en-US" sz="2000" i="1" dirty="0" smtClean="0"/>
              <a:t>n</a:t>
            </a:r>
            <a:r>
              <a:rPr lang="en-US" sz="2000" dirty="0" smtClean="0"/>
              <a:t> customers just receive a random hat from those remaining. What is the expected number of hat returned correctly?</a:t>
            </a:r>
          </a:p>
          <a:p>
            <a:pPr>
              <a:buNone/>
            </a:pPr>
            <a:r>
              <a:rPr lang="en-US" sz="2000" b="1" dirty="0" smtClean="0"/>
              <a:t>Solution</a:t>
            </a:r>
            <a:r>
              <a:rPr lang="en-US" sz="2000" dirty="0" smtClean="0"/>
              <a:t>: Let </a:t>
            </a:r>
            <a:r>
              <a:rPr lang="en-US" sz="2000" i="1" dirty="0" smtClean="0"/>
              <a:t>X</a:t>
            </a:r>
            <a:r>
              <a:rPr lang="en-US" sz="2000" dirty="0" smtClean="0"/>
              <a:t> be the random variable that equals the number of people who receive the correct hat. Note that  </a:t>
            </a:r>
            <a:r>
              <a:rPr lang="en-US" sz="2000" i="1" dirty="0" smtClean="0"/>
              <a:t>X</a:t>
            </a:r>
            <a:r>
              <a:rPr lang="en-US" sz="2000" dirty="0" smtClean="0"/>
              <a:t> = </a:t>
            </a:r>
            <a:r>
              <a:rPr lang="en-US" sz="2000" i="1" dirty="0" smtClean="0"/>
              <a:t>X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+ </a:t>
            </a:r>
            <a:r>
              <a:rPr lang="en-US" sz="2000" i="1" dirty="0" smtClean="0"/>
              <a:t>X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/>
              <a:t> + </a:t>
            </a:r>
            <a:r>
              <a:rPr lang="en-US" sz="2000" dirty="0" smtClean="0">
                <a:latin typeface="Cambria Math"/>
                <a:ea typeface="Cambria Math"/>
              </a:rPr>
              <a:t>∙∙∙</a:t>
            </a:r>
            <a:r>
              <a:rPr lang="en-US" sz="2000" dirty="0" smtClean="0"/>
              <a:t> + 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dirty="0" smtClean="0"/>
              <a:t>,   where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 if the </a:t>
            </a:r>
            <a:r>
              <a:rPr lang="en-US" sz="2000" i="1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person receives the hat and 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/>
              <a:t>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/>
              <a:t> otherwise.  Because it is equally likely that the checker returns any of the hats to the </a:t>
            </a:r>
            <a:r>
              <a:rPr lang="en-US" sz="2000" i="1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person, it follows that the probability that the </a:t>
            </a:r>
            <a:r>
              <a:rPr lang="en-US" sz="2000" i="1" dirty="0" err="1" smtClean="0"/>
              <a:t>i</a:t>
            </a:r>
            <a:r>
              <a:rPr lang="en-US" sz="2000" dirty="0" err="1" smtClean="0"/>
              <a:t>th</a:t>
            </a:r>
            <a:r>
              <a:rPr lang="en-US" sz="2000" dirty="0" smtClean="0"/>
              <a:t> person receives the correct hat is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/</a:t>
            </a:r>
            <a:r>
              <a:rPr lang="en-US" sz="2000" i="1" dirty="0" smtClean="0"/>
              <a:t>n</a:t>
            </a:r>
            <a:r>
              <a:rPr lang="en-US" sz="2000" dirty="0" smtClean="0"/>
              <a:t>. Consequently (by Theorem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), for all </a:t>
            </a:r>
            <a:r>
              <a:rPr lang="en-US" sz="2000" i="1" dirty="0" smtClean="0"/>
              <a:t>I</a:t>
            </a:r>
          </a:p>
          <a:p>
            <a:pPr lvl="1">
              <a:buNone/>
            </a:pPr>
            <a:r>
              <a:rPr lang="en-US" sz="2000" dirty="0" smtClean="0"/>
              <a:t>            </a:t>
            </a:r>
            <a:r>
              <a:rPr lang="en-US" sz="2000" i="1" dirty="0" smtClean="0"/>
              <a:t>E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</a:t>
            </a:r>
            <a:r>
              <a:rPr lang="en-US" sz="2000" dirty="0" smtClean="0">
                <a:ea typeface="Cambria Math" pitchFamily="18" charset="0"/>
              </a:rPr>
              <a:t>)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/>
                <a:ea typeface="Cambria Math"/>
              </a:rPr>
              <a:t> ∙</a:t>
            </a:r>
            <a:r>
              <a:rPr lang="en-US" sz="2000" i="1" dirty="0" smtClean="0">
                <a:latin typeface="Cambria Math"/>
                <a:ea typeface="Cambria Math"/>
              </a:rPr>
              <a:t>p</a:t>
            </a:r>
            <a:r>
              <a:rPr lang="en-US" sz="2000" dirty="0" smtClean="0">
                <a:latin typeface="Cambria Math"/>
                <a:ea typeface="Cambria Math"/>
              </a:rPr>
              <a:t>(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 </a:t>
            </a:r>
            <a:r>
              <a:rPr lang="en-US" sz="2000" dirty="0" smtClean="0">
                <a:ea typeface="Cambria Math" pitchFamily="18" charset="0"/>
              </a:rPr>
              <a:t>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)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latin typeface="Cambria Math"/>
                <a:ea typeface="Cambria Math"/>
              </a:rPr>
              <a:t> ∙</a:t>
            </a:r>
            <a:r>
              <a:rPr lang="en-US" sz="2000" i="1" dirty="0" smtClean="0">
                <a:latin typeface="Cambria Math"/>
                <a:ea typeface="Cambria Math"/>
              </a:rPr>
              <a:t>p</a:t>
            </a:r>
            <a:r>
              <a:rPr lang="en-US" sz="2000" dirty="0" smtClean="0">
                <a:latin typeface="Cambria Math"/>
                <a:ea typeface="Cambria Math"/>
              </a:rPr>
              <a:t>(</a:t>
            </a:r>
            <a:r>
              <a:rPr lang="en-US" sz="2000" i="1" dirty="0" smtClean="0"/>
              <a:t>X</a:t>
            </a:r>
            <a:r>
              <a:rPr lang="en-US" sz="2000" i="1" baseline="-25000" dirty="0" smtClean="0"/>
              <a:t>i </a:t>
            </a:r>
            <a:r>
              <a:rPr lang="en-US" sz="2000" dirty="0" smtClean="0">
                <a:ea typeface="Cambria Math" pitchFamily="18" charset="0"/>
              </a:rPr>
              <a:t>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ea typeface="Cambria Math" pitchFamily="18" charset="0"/>
              </a:rPr>
              <a:t>) =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latin typeface="Cambria Math"/>
                <a:ea typeface="Cambria Math"/>
              </a:rPr>
              <a:t> ∙ 1/</a:t>
            </a:r>
            <a:r>
              <a:rPr lang="en-US" sz="2000" i="1" dirty="0" smtClean="0">
                <a:ea typeface="Cambria Math"/>
              </a:rPr>
              <a:t>n</a:t>
            </a:r>
            <a:r>
              <a:rPr lang="en-US" sz="2000" dirty="0" smtClean="0">
                <a:ea typeface="Cambria Math" pitchFamily="18" charset="0"/>
              </a:rPr>
              <a:t> +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sz="2000" dirty="0" smtClean="0">
                <a:ea typeface="Cambria Math" pitchFamily="18" charset="0"/>
              </a:rPr>
              <a:t> = </a:t>
            </a:r>
            <a:r>
              <a:rPr lang="en-US" sz="2000" dirty="0" smtClean="0">
                <a:latin typeface="Cambria Math"/>
                <a:ea typeface="Cambria Math"/>
              </a:rPr>
              <a:t>1/</a:t>
            </a:r>
            <a:r>
              <a:rPr lang="en-US" sz="2000" i="1" dirty="0" smtClean="0">
                <a:ea typeface="Cambria Math"/>
              </a:rPr>
              <a:t>n .</a:t>
            </a:r>
            <a:endParaRPr lang="en-US" sz="2000" dirty="0" smtClean="0"/>
          </a:p>
          <a:p>
            <a:pPr lvl="1"/>
            <a:r>
              <a:rPr lang="en-US" sz="2000" dirty="0" smtClean="0"/>
              <a:t>By the linearity of expectations (Theorem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2000" dirty="0" smtClean="0"/>
              <a:t>), it follows that:</a:t>
            </a:r>
          </a:p>
          <a:p>
            <a:pPr lvl="1">
              <a:buNone/>
            </a:pPr>
            <a:r>
              <a:rPr lang="en-US" sz="2000" dirty="0" smtClean="0"/>
              <a:t>             </a:t>
            </a:r>
            <a:r>
              <a:rPr lang="en-US" sz="2000" i="1" dirty="0" smtClean="0"/>
              <a:t>E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dirty="0" smtClean="0"/>
              <a:t> )= </a:t>
            </a:r>
            <a:r>
              <a:rPr lang="en-US" sz="2000" i="1" dirty="0" smtClean="0"/>
              <a:t>E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>
                <a:ea typeface="Cambria Math" pitchFamily="18" charset="0"/>
              </a:rPr>
              <a:t>)</a:t>
            </a:r>
            <a:r>
              <a:rPr lang="en-US" sz="2000" dirty="0" smtClean="0"/>
              <a:t> + </a:t>
            </a:r>
            <a:r>
              <a:rPr lang="en-US" sz="2000" i="1" dirty="0" smtClean="0"/>
              <a:t>E</a:t>
            </a:r>
            <a:r>
              <a:rPr lang="en-US" sz="2000" dirty="0" smtClean="0"/>
              <a:t>(</a:t>
            </a:r>
            <a:r>
              <a:rPr lang="en-US" sz="2000" i="1" dirty="0" smtClean="0"/>
              <a:t>X</a:t>
            </a:r>
            <a:r>
              <a:rPr lang="en-US" sz="2000" baseline="-25000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2000" dirty="0" smtClean="0">
                <a:ea typeface="Cambria Math" pitchFamily="18" charset="0"/>
              </a:rPr>
              <a:t>) </a:t>
            </a:r>
            <a:r>
              <a:rPr lang="en-US" sz="2000" dirty="0" smtClean="0"/>
              <a:t>+  </a:t>
            </a:r>
            <a:r>
              <a:rPr lang="en-US" sz="2000" dirty="0" smtClean="0">
                <a:latin typeface="Cambria Math"/>
                <a:ea typeface="Cambria Math"/>
              </a:rPr>
              <a:t>∙∙∙</a:t>
            </a:r>
            <a:r>
              <a:rPr lang="en-US" sz="2000" dirty="0" smtClean="0"/>
              <a:t>  + </a:t>
            </a:r>
            <a:r>
              <a:rPr lang="en-US" sz="2000" i="1" dirty="0" smtClean="0"/>
              <a:t>E</a:t>
            </a:r>
            <a:r>
              <a:rPr lang="en-US" sz="2000" dirty="0" smtClean="0"/>
              <a:t>(</a:t>
            </a:r>
            <a:r>
              <a:rPr lang="en-US" sz="2000" i="1" dirty="0" err="1" smtClean="0"/>
              <a:t>X</a:t>
            </a:r>
            <a:r>
              <a:rPr lang="en-US" sz="2000" i="1" baseline="-25000" dirty="0" err="1" smtClean="0"/>
              <a:t>n</a:t>
            </a:r>
            <a:r>
              <a:rPr lang="en-US" sz="2000" dirty="0" smtClean="0">
                <a:ea typeface="Cambria Math" pitchFamily="18" charset="0"/>
              </a:rPr>
              <a:t>) = </a:t>
            </a:r>
            <a:r>
              <a:rPr lang="en-US" sz="2000" i="1" dirty="0" smtClean="0">
                <a:ea typeface="Cambria Math" pitchFamily="18" charset="0"/>
              </a:rPr>
              <a:t>n</a:t>
            </a:r>
            <a:r>
              <a:rPr lang="en-US" sz="2000" dirty="0" smtClean="0">
                <a:ea typeface="Cambria Math" pitchFamily="18" charset="0"/>
              </a:rPr>
              <a:t> </a:t>
            </a:r>
            <a:r>
              <a:rPr lang="en-US" sz="2000" dirty="0" smtClean="0">
                <a:latin typeface="Cambria Math"/>
                <a:ea typeface="Cambria Math"/>
              </a:rPr>
              <a:t>∙ 1/</a:t>
            </a:r>
            <a:r>
              <a:rPr lang="en-US" sz="2000" i="1" dirty="0" smtClean="0">
                <a:ea typeface="Cambria Math"/>
              </a:rPr>
              <a:t>n</a:t>
            </a:r>
            <a:r>
              <a:rPr lang="en-US" sz="2000" dirty="0" smtClean="0">
                <a:latin typeface="Cambria Math"/>
                <a:ea typeface="Cambria Math"/>
              </a:rPr>
              <a:t> – 1.</a:t>
            </a: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Consequently, the average number of people who receive the correct hat is exactly </a:t>
            </a:r>
            <a:r>
              <a:rPr lang="en-US" sz="2000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000" dirty="0" smtClean="0"/>
              <a:t>. </a:t>
            </a:r>
            <a:br>
              <a:rPr lang="en-US" sz="2000" dirty="0" smtClean="0"/>
            </a:br>
            <a:r>
              <a:rPr lang="en-US" sz="2000" dirty="0" smtClean="0"/>
              <a:t>(Surprisingly, this answer remains the same no matter how many people checked their hats!)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31425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Linearity of </a:t>
            </a:r>
            <a:r>
              <a:rPr lang="en-US" dirty="0" smtClean="0"/>
              <a:t>Expectations</a:t>
            </a:r>
            <a:r>
              <a:rPr lang="lv-LV" dirty="0" smtClean="0"/>
              <a:t> - Inversions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Expected </a:t>
            </a:r>
            <a:r>
              <a:rPr lang="en-US" b="1" dirty="0" smtClean="0"/>
              <a:t>Number of Inversions in a Permutation</a:t>
            </a:r>
            <a:r>
              <a:rPr lang="en-US" dirty="0" smtClean="0"/>
              <a:t>: The ordered pair (</a:t>
            </a:r>
            <a:r>
              <a:rPr lang="en-US" i="1" dirty="0" err="1" smtClean="0"/>
              <a:t>i</a:t>
            </a:r>
            <a:r>
              <a:rPr lang="en-US" dirty="0" err="1" smtClean="0"/>
              <a:t>,</a:t>
            </a:r>
            <a:r>
              <a:rPr lang="en-US" i="1" dirty="0" err="1" smtClean="0"/>
              <a:t>j</a:t>
            </a:r>
            <a:r>
              <a:rPr lang="en-US" dirty="0" smtClean="0"/>
              <a:t>) is an </a:t>
            </a:r>
            <a:r>
              <a:rPr lang="en-US" i="1" dirty="0" smtClean="0"/>
              <a:t>inversion</a:t>
            </a:r>
            <a:r>
              <a:rPr lang="en-US" dirty="0" smtClean="0"/>
              <a:t> in a permutation of the first </a:t>
            </a:r>
            <a:r>
              <a:rPr lang="en-US" i="1" dirty="0" smtClean="0"/>
              <a:t>n</a:t>
            </a:r>
            <a:r>
              <a:rPr lang="en-US" dirty="0" smtClean="0"/>
              <a:t> positive integers if  </a:t>
            </a:r>
            <a:r>
              <a:rPr lang="en-US" i="1" dirty="0" err="1" smtClean="0"/>
              <a:t>i</a:t>
            </a:r>
            <a:r>
              <a:rPr lang="en-US" dirty="0" smtClean="0"/>
              <a:t> &lt; </a:t>
            </a:r>
            <a:r>
              <a:rPr lang="en-US" i="1" dirty="0" smtClean="0"/>
              <a:t>j</a:t>
            </a:r>
            <a:r>
              <a:rPr lang="en-US" dirty="0" smtClean="0"/>
              <a:t>, but </a:t>
            </a:r>
            <a:r>
              <a:rPr lang="en-US" i="1" dirty="0" smtClean="0"/>
              <a:t>j</a:t>
            </a:r>
            <a:r>
              <a:rPr lang="en-US" dirty="0" smtClean="0"/>
              <a:t> precedes </a:t>
            </a:r>
            <a:r>
              <a:rPr lang="en-US" i="1" dirty="0" smtClean="0"/>
              <a:t>i </a:t>
            </a:r>
            <a:r>
              <a:rPr lang="en-US" dirty="0" smtClean="0"/>
              <a:t>in the permutation. </a:t>
            </a:r>
          </a:p>
          <a:p>
            <a:pPr>
              <a:buNone/>
            </a:pPr>
            <a:r>
              <a:rPr lang="en-US" i="1" dirty="0" smtClean="0"/>
              <a:t>Example</a:t>
            </a:r>
            <a:r>
              <a:rPr lang="en-US" dirty="0" smtClean="0"/>
              <a:t>: There are six inversions in the permutation of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3,5, 1, 4, 2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), (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 smtClean="0"/>
              <a:t>, </a:t>
            </a:r>
            <a:r>
              <a:rPr lang="en-US" dirty="0" smtClean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dirty="0" smtClean="0"/>
              <a:t>).</a:t>
            </a:r>
          </a:p>
          <a:p>
            <a:pPr>
              <a:buNone/>
            </a:pPr>
            <a:r>
              <a:rPr lang="en-US" dirty="0" smtClean="0"/>
              <a:t>Find </a:t>
            </a:r>
            <a:r>
              <a:rPr lang="en-US" dirty="0" smtClean="0"/>
              <a:t>the average number of inversions in a random permutation of the first </a:t>
            </a:r>
            <a:r>
              <a:rPr lang="en-US" i="1" dirty="0" smtClean="0"/>
              <a:t>n</a:t>
            </a:r>
            <a:r>
              <a:rPr lang="en-US" dirty="0" smtClean="0"/>
              <a:t> integers.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53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x \in S} p(s) X(s).$$&#10;&#10;&#10;\end{document}"/>
  <p:tag name="IGUANATEXSIZE" val="2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= np\sum_{j = 0}^{n-1}C(n-1,j)p^{j}q^{n-1-j}$$&#10;&#10;&#10;\end{document}"/>
  <p:tag name="IGUANATEXSIZE" val="15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= np(p + 1)^{n-1}$$&#10;&#10;&#10;\end{document}"/>
  <p:tag name="IGUANATEXSIZE" val="15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= np.$$&#10;&#10;&#10;\end{document}"/>
  <p:tag name="IGUANATEXSIZE" val="1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k = 1}^{n}kp(X = k)$$&#10;&#10;&#10;\end{document}"/>
  <p:tag name="IGUANATEXSIZE" val="15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X = \sum_{1 \leq i &lt; j \leq n } I_{i,j}.$$&#10;&#10;&#10;\end{document}"/>
  <p:tag name="IGUANATEXSIZE" val="1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left( &#10;\begin{array}{l} n\\2&#10;\end{array}\right)$$&#10;&#10;&#10;\end{document}"/>
  <p:tag name="IGUANATEXSIZE" val="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1 \leq i &lt; j \leq n } E(I_{i,j}) = \left( &#10;\begin{array}{l} n\\2&#10;\end{array}&#10; \right)&#10;\cdot \frac{1}{2} = \frac{n- 1}{2}\cdot \frac{1}{2}.$$&#10;&#10;&#10;\end{document}"/>
  <p:tag name="IGUANATEXSIZE" val="15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j=1}^{n}p(a_j)X(a_j).$$&#10;&#10;&#10;\end{document}"/>
  <p:tag name="IGUANATEXSIZE" val="2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_i) = \sum^{i}_{k=1}p_i(k)\cdot X_i(k) = \sum_{k=1}^{i}\frac{1}{i}\cdot k$$&#10;&#10;\end{document}"/>
  <p:tag name="IGUANATEXSIZE" val="15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= \frac{1}{i}\sum_{k=1}^{i}k = \frac{1}{i}\cdot \frac{i(i +1)}{2} = \frac{i + 1}{2}$$&#10;&#10;\end{document}"/>
  <p:tag name="IGUANATEXSIZE" val="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frac{1}{6}\cdot 1 + \frac{1}{6}\cdot 2 + \cdots \frac{1}{6}\cdot 6 = \frac{21}{6} = \frac{7}{2}.$$&#10;&#10;&#10;\end{document}"/>
  <p:tag name="IGUANATEXSIZE" val="2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^{n}_{i=2}E(X_i) = \sum_{i=2}^{n}\frac{i + 1}{2} = \frac{1}{2}\sum_{j=3}^{n + 1}j$$&#10;&#10;\end{document}"/>
  <p:tag name="IGUANATEXSIZE" val="15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= \frac{1}{2}\frac{(n+1)(n + 2)}{2} - \frac{1}{2}(1 + 2)  =     \frac{n^2 + 3n -4}{4}$$&#10; &#10;\end{document}"/>
  <p:tag name="IGUANATEXSIZE" val="15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\theta(n^2)$$&#10; &#10;\end{document}"/>
  <p:tag name="IGUANATEXSIZE" val="2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V(X) = \sum_{s \in S} (X(s) - E(X))^{2} p(s).$$&#10; &#10;\end{document}"/>
  <p:tag name="IGUANATEXSIZE" val="15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 \sqrt{V(X)}.$&#10; &#10;\end{document}"/>
  <p:tag name="IGUANATEXSIZE" val="1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 V(X) = \frac{91}{6} - \left( \frac{7}{2}\right)^2 = \frac{35}{12}.$$&#10; &#10;\end{document}"/>
  <p:tag name="IGUANATEXSIZE" val="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p(X = r) = \sum_{s \in S, X(s) = r}p(s), $&#10;&#10;&#10;\end{document}"/>
  <p:tag name="IGUANATEXSIZE" val="2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r \in X(S)}p(X = r)r.$$&#10;&#10;&#10;\end{document}"/>
  <p:tag name="IGUANATEXSIZE" val="2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r \in X(S)}p(X = r)r.$$&#10;&#10;&#10;\end{document}"/>
  <p:tag name="IGUANATEXSIZE" val="2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E(X) = \sum_{k = 1}^{n}kp(X = k)$$&#10;&#10;&#10;\end{document}"/>
  <p:tag name="IGUANATEXSIZE" val="2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= \sum_{k = 1}^{n}kC(n,k)p^{k}q^{n-k}$$&#10;&#10;&#10;\end{document}"/>
  <p:tag name="IGUANATEXSIZE" val="15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= \sum_{k = 1}^{n}nC(n-1,k-1)p^{k}q^{n-k}$$&#10;&#10;&#10;\end{document}"/>
  <p:tag name="IGUANATEXSIZE" val="1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$$= np\sum_{k = 1}^{n}C(n-1,k-1)p^{k-1}q^{n-k}$$&#10;&#10;&#10;\end{document}"/>
  <p:tag name="IGUANATEXSIZE" val="1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1346</TotalTime>
  <Words>2526</Words>
  <Application>Microsoft Office PowerPoint</Application>
  <PresentationFormat>Widescreen</PresentationFormat>
  <Paragraphs>201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Office Theme</vt:lpstr>
      <vt:lpstr>Expected Value and Variance</vt:lpstr>
      <vt:lpstr>Section Summary</vt:lpstr>
      <vt:lpstr>Expected Value</vt:lpstr>
      <vt:lpstr>Expected Value</vt:lpstr>
      <vt:lpstr>Expected Value</vt:lpstr>
      <vt:lpstr>Expected Value</vt:lpstr>
      <vt:lpstr>Linearity of Expectations</vt:lpstr>
      <vt:lpstr>Linearity of Expectations - Hatcheck</vt:lpstr>
      <vt:lpstr>Linearity of Expectations - Inversions</vt:lpstr>
      <vt:lpstr>Linearity of Expectations – Inversions (Solved)</vt:lpstr>
      <vt:lpstr>Average-Case Computational Complexity</vt:lpstr>
      <vt:lpstr>Average-Case Complexity of Linear Search</vt:lpstr>
      <vt:lpstr>Average-Case Complexity of Linear Search </vt:lpstr>
      <vt:lpstr>Average-Case Complexity of Insertion Sort</vt:lpstr>
      <vt:lpstr>Average-Case Complexity of Insertion Sort </vt:lpstr>
      <vt:lpstr>Average-Case Complexity of Insertion Sort </vt:lpstr>
      <vt:lpstr>The Geometric Distribution</vt:lpstr>
      <vt:lpstr>Independent Random Variables</vt:lpstr>
      <vt:lpstr>Variance</vt:lpstr>
      <vt:lpstr>Variance</vt:lpstr>
      <vt:lpstr>Variance</vt:lpstr>
      <vt:lpstr>Chebyshev’s Inequality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Mathematics and Its Applications</dc:title>
  <dc:creator>Kalvis Apsītis</dc:creator>
  <cp:lastModifiedBy>Kalvis Apsītis</cp:lastModifiedBy>
  <cp:revision>112</cp:revision>
  <dcterms:created xsi:type="dcterms:W3CDTF">2021-01-03T18:25:44Z</dcterms:created>
  <dcterms:modified xsi:type="dcterms:W3CDTF">2021-03-16T13:28:09Z</dcterms:modified>
</cp:coreProperties>
</file>