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227" r:id="rId2"/>
    <p:sldId id="1228" r:id="rId3"/>
    <p:sldId id="1229" r:id="rId4"/>
    <p:sldId id="1230" r:id="rId5"/>
    <p:sldId id="1231" r:id="rId6"/>
    <p:sldId id="1232" r:id="rId7"/>
    <p:sldId id="1234" r:id="rId8"/>
    <p:sldId id="1235" r:id="rId9"/>
    <p:sldId id="1236" r:id="rId10"/>
    <p:sldId id="1237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24.03.2021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Advanced Combinatorics:</a:t>
            </a:r>
            <a:br>
              <a:rPr lang="lv-LV" dirty="0"/>
            </a:br>
            <a:r>
              <a:rPr lang="en-US" dirty="0" smtClean="0"/>
              <a:t>Divide-and-Conquer </a:t>
            </a:r>
            <a:r>
              <a:rPr lang="lv-LV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Merge Sort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comparisons used by merge sort.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Since the number of comparisons used by merge  sort to sort a list of </a:t>
            </a:r>
            <a:r>
              <a:rPr lang="en-US" i="1" dirty="0" smtClean="0"/>
              <a:t>n</a:t>
            </a:r>
            <a:r>
              <a:rPr lang="en-US" dirty="0" smtClean="0"/>
              <a:t> elements is less than 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where 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, by the master theorem 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log </a:t>
            </a:r>
            <a:r>
              <a:rPr lang="en-US" sz="2400" i="1" dirty="0"/>
              <a:t>n</a:t>
            </a:r>
            <a:r>
              <a:rPr lang="en-US" sz="2400" dirty="0"/>
              <a:t>). </a:t>
            </a:r>
          </a:p>
          <a:p>
            <a:pPr>
              <a:buNone/>
            </a:pPr>
            <a:endParaRPr lang="en-US" sz="2400" dirty="0"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Divide-and-Conquer Algorithms and Recurrence Relations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Fast Multiplication of Integers</a:t>
            </a:r>
          </a:p>
          <a:p>
            <a:r>
              <a:rPr lang="en-US" dirty="0" smtClean="0"/>
              <a:t>Master Theorem</a:t>
            </a:r>
          </a:p>
          <a:p>
            <a:r>
              <a:rPr lang="en-US" dirty="0" smtClean="0"/>
              <a:t>Closest Pair of Points (</a:t>
            </a:r>
            <a:r>
              <a:rPr lang="en-US" i="1" dirty="0" smtClean="0"/>
              <a:t>not covered yet in these slides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3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Divide-and-Conquer Algorithmic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</a:t>
            </a:r>
            <a:r>
              <a:rPr lang="en-US" sz="2400" i="1" dirty="0" smtClean="0"/>
              <a:t>divide-and-conquer algorithm  </a:t>
            </a:r>
            <a:r>
              <a:rPr lang="en-US" sz="2400" dirty="0" smtClean="0"/>
              <a:t>works by first  </a:t>
            </a:r>
            <a:r>
              <a:rPr lang="en-US" sz="2400" i="1" dirty="0" smtClean="0"/>
              <a:t>dividing</a:t>
            </a:r>
            <a:r>
              <a:rPr lang="en-US" sz="2400" dirty="0" smtClean="0"/>
              <a:t> a problem into one or more instances of the same problem of smaller size and then </a:t>
            </a:r>
            <a:r>
              <a:rPr lang="en-US" sz="2400" i="1" dirty="0" smtClean="0"/>
              <a:t>conquering</a:t>
            </a:r>
            <a:r>
              <a:rPr lang="en-US" sz="2400" dirty="0" smtClean="0"/>
              <a:t> the problem using the solutions of the smaller problems to find a solution of the original problem.</a:t>
            </a:r>
          </a:p>
          <a:p>
            <a:pPr>
              <a:buNone/>
            </a:pPr>
            <a:r>
              <a:rPr lang="en-US" sz="2400" b="1" dirty="0" smtClean="0"/>
              <a:t>Examples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Binary search, covered in Chapters </a:t>
            </a:r>
            <a:r>
              <a:rPr lang="en-US" sz="2400" dirty="0" smtClean="0">
                <a:ea typeface="Cambria Math" pitchFamily="18" charset="0"/>
              </a:rPr>
              <a:t>3 and 5: It works by comparing the element to be located to the middle element. The original list is then split into two lists and the search continues recursively  in the appropriate </a:t>
            </a:r>
            <a:r>
              <a:rPr lang="en-US" sz="2400" dirty="0" err="1" smtClean="0">
                <a:ea typeface="Cambria Math" pitchFamily="18" charset="0"/>
              </a:rPr>
              <a:t>sublist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r>
              <a:rPr lang="en-US" sz="2400" dirty="0" smtClean="0"/>
              <a:t>Merge sort, covered in Chapter </a:t>
            </a:r>
            <a:r>
              <a:rPr lang="en-US" sz="2400" dirty="0" smtClean="0">
                <a:ea typeface="Cambria Math" pitchFamily="18" charset="0"/>
              </a:rPr>
              <a:t>5: A list is  split into two approximately equal sized </a:t>
            </a:r>
            <a:r>
              <a:rPr lang="en-US" sz="2400" dirty="0" err="1" smtClean="0">
                <a:ea typeface="Cambria Math" pitchFamily="18" charset="0"/>
              </a:rPr>
              <a:t>sublists</a:t>
            </a:r>
            <a:r>
              <a:rPr lang="en-US" sz="2400" dirty="0" smtClean="0">
                <a:ea typeface="Cambria Math" pitchFamily="18" charset="0"/>
              </a:rPr>
              <a:t>, each  recursively sorted by merge sort.  Sorting is done by successively merging pairs of lists. </a:t>
            </a:r>
            <a:endParaRPr lang="en-US" sz="24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Divide-and-Conquer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a recursive algorithm divides a problem of size </a:t>
            </a:r>
            <a:r>
              <a:rPr lang="en-US" i="1" dirty="0" smtClean="0"/>
              <a:t>n</a:t>
            </a:r>
            <a:r>
              <a:rPr lang="en-US" dirty="0" smtClean="0"/>
              <a:t> into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Assume each </a:t>
            </a:r>
            <a:r>
              <a:rPr lang="en-US" dirty="0" err="1" smtClean="0"/>
              <a:t>subproblem</a:t>
            </a:r>
            <a:r>
              <a:rPr lang="en-US" dirty="0" smtClean="0"/>
              <a:t> is of size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extra operations are needed in the conquer step.</a:t>
            </a:r>
          </a:p>
          <a:p>
            <a:r>
              <a:rPr lang="en-US" dirty="0" smtClean="0"/>
              <a:t>Then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represents the number of operations to solve a problem of size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satisisfies</a:t>
            </a:r>
            <a:r>
              <a:rPr lang="en-US" dirty="0" smtClean="0"/>
              <a:t> the following recurrence relation:</a:t>
            </a:r>
          </a:p>
          <a:p>
            <a:pPr>
              <a:buNone/>
            </a:pPr>
            <a:r>
              <a:rPr lang="en-US" i="1" dirty="0" smtClean="0"/>
              <a:t>        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called a </a:t>
            </a:r>
            <a:r>
              <a:rPr lang="en-US" i="1" dirty="0" smtClean="0"/>
              <a:t>divide-and-conquer recurrence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Binary search reduces the search for an element in a sequence of size </a:t>
            </a:r>
            <a:r>
              <a:rPr lang="en-US" i="1" dirty="0" smtClean="0"/>
              <a:t>n</a:t>
            </a:r>
            <a:r>
              <a:rPr lang="en-US" dirty="0" smtClean="0"/>
              <a:t> to the search in a sequence of size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Two comparisons are needed to implement this reduction;</a:t>
            </a:r>
          </a:p>
          <a:p>
            <a:pPr lvl="1"/>
            <a:r>
              <a:rPr lang="en-US" dirty="0" smtClean="0"/>
              <a:t>one to decide whether to search the upper or lower half of the sequence and </a:t>
            </a:r>
          </a:p>
          <a:p>
            <a:pPr lvl="1"/>
            <a:r>
              <a:rPr lang="en-US" dirty="0" smtClean="0"/>
              <a:t>the other to determine if the sequence has elements.</a:t>
            </a:r>
          </a:p>
          <a:p>
            <a:r>
              <a:rPr lang="en-US" dirty="0" smtClean="0"/>
              <a:t>Hence, 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the number of comparisons required to search for an element in a sequence of size </a:t>
            </a:r>
            <a:r>
              <a:rPr lang="en-US" i="1" dirty="0" smtClean="0"/>
              <a:t>n</a:t>
            </a:r>
            <a:r>
              <a:rPr lang="en-US" dirty="0" smtClean="0"/>
              <a:t>,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when </a:t>
            </a:r>
            <a:r>
              <a:rPr lang="en-US" i="1" dirty="0" smtClean="0"/>
              <a:t>n</a:t>
            </a:r>
            <a:r>
              <a:rPr lang="en-US" dirty="0" smtClean="0"/>
              <a:t> is even.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4572000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/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/>
              <a:t>) +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69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merge sort algorithm splits a list of </a:t>
            </a:r>
            <a:r>
              <a:rPr lang="en-US" i="1" dirty="0" smtClean="0"/>
              <a:t>n</a:t>
            </a:r>
            <a:r>
              <a:rPr lang="en-US" dirty="0" smtClean="0"/>
              <a:t> (assuming </a:t>
            </a:r>
            <a:r>
              <a:rPr lang="en-US" i="1" dirty="0" smtClean="0"/>
              <a:t>n</a:t>
            </a:r>
            <a:r>
              <a:rPr lang="en-US" dirty="0" smtClean="0"/>
              <a:t> is even) items to be sorted into two lists with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items. It uses fewer than </a:t>
            </a:r>
            <a:r>
              <a:rPr lang="en-US" i="1" dirty="0" smtClean="0"/>
              <a:t>n</a:t>
            </a:r>
            <a:r>
              <a:rPr lang="en-US" dirty="0" smtClean="0"/>
              <a:t> comparisons to merge the two sorted lists.</a:t>
            </a:r>
          </a:p>
          <a:p>
            <a:r>
              <a:rPr lang="en-US" dirty="0" smtClean="0"/>
              <a:t>Hence, the number of comparisons required to sort a sequence of size </a:t>
            </a:r>
            <a:r>
              <a:rPr lang="en-US" i="1" dirty="0" smtClean="0"/>
              <a:t>n</a:t>
            </a:r>
            <a:r>
              <a:rPr lang="en-US" dirty="0" smtClean="0"/>
              <a:t>,  is no more than than 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where</a:t>
            </a:r>
            <a:r>
              <a:rPr lang="lv-LV" dirty="0" smtClean="0"/>
              <a:t>  </a:t>
            </a:r>
            <a:r>
              <a:rPr lang="en-US" i="1" dirty="0"/>
              <a:t> 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Size of Divide-and-Conquer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an increasing function that satisfies the recurrence relation</a:t>
            </a:r>
            <a:r>
              <a:rPr lang="lv-LV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i="1" dirty="0" smtClean="0"/>
              <a:t>c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whenever </a:t>
            </a:r>
            <a:r>
              <a:rPr lang="en-US" i="1" dirty="0" smtClean="0"/>
              <a:t>n</a:t>
            </a:r>
            <a:r>
              <a:rPr lang="en-US" dirty="0" smtClean="0"/>
              <a:t> is divisible by </a:t>
            </a:r>
            <a:r>
              <a:rPr lang="en-US" i="1" dirty="0" smtClean="0"/>
              <a:t>b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 </a:t>
            </a:r>
            <a:r>
              <a:rPr lang="en-US" dirty="0" smtClean="0"/>
              <a:t>is an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is a positive real number.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en-US" dirty="0" smtClean="0"/>
              <a:t>Furthermore,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 positive integer,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+ c/(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ea typeface="Cambria Math"/>
              </a:rPr>
              <a:t>)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c/(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ea typeface="Cambria Math"/>
              </a:rPr>
              <a:t>).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32743" y="3637736"/>
            <a:ext cx="4377716" cy="802061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953000" y="5181601"/>
            <a:ext cx="3027620" cy="4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Binary Search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comparisons used by a binary search.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Since the number of comparisons used by binary search is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 where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even, by Theorem 1, it follows that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i="1" dirty="0"/>
              <a:t>O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).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Size of Divide-and-conquer Functions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2. Master Theorem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an increasing function that satisfies the recurrence relation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dirty="0" err="1" smtClean="0"/>
              <a:t>c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whenever </a:t>
            </a:r>
            <a:r>
              <a:rPr lang="en-US" i="1" dirty="0" smtClean="0"/>
              <a:t>n =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dirty="0" smtClean="0"/>
              <a:t>, where  </a:t>
            </a:r>
            <a:r>
              <a:rPr lang="en-US" i="1" dirty="0" smtClean="0"/>
              <a:t>k </a:t>
            </a:r>
            <a:r>
              <a:rPr lang="en-US" dirty="0" smtClean="0"/>
              <a:t>is a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 and </a:t>
            </a:r>
            <a:r>
              <a:rPr lang="en-US" i="1" dirty="0" smtClean="0"/>
              <a:t>d</a:t>
            </a:r>
            <a:r>
              <a:rPr lang="en-US" dirty="0" smtClean="0"/>
              <a:t> are real numbers with </a:t>
            </a:r>
            <a:r>
              <a:rPr lang="en-US" i="1" dirty="0" smtClean="0"/>
              <a:t>c</a:t>
            </a:r>
            <a:r>
              <a:rPr lang="en-US" dirty="0" smtClean="0"/>
              <a:t> positive and </a:t>
            </a:r>
            <a:r>
              <a:rPr lang="en-US" i="1" dirty="0" smtClean="0"/>
              <a:t>d</a:t>
            </a:r>
            <a:r>
              <a:rPr lang="en-US" dirty="0" smtClean="0"/>
              <a:t> nonnegative.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54777" y="4427864"/>
            <a:ext cx="4891827" cy="1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\begin{array}{lll} O(n^{\mbox{log}_{b}a}) &amp;\mbox{if}&amp; a &gt; 1 \\&#10;O(\mbox{log}\; n)&amp; \mbox{if} &amp; a = 1.\end{array}\right. 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 = C_{1}n^{\mbox{log}_{b}a} + C_{2}$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 &#10;\begin{array}{lll} O(n^d) &amp; \mbox{if} &amp; a &lt; b^{d},\\&#10;O(n^d \mbox{log}\; n)  &amp;\mbox{if}&amp; a = b^d, \\&#10;O(n^{\mbox{log}_b\; a})&amp; \mbox{if} &amp; a &gt; b^d.\end{array}\right. 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701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Advanced Combinatorics: Divide-and-Conquer Algorithms</vt:lpstr>
      <vt:lpstr>Section Summary</vt:lpstr>
      <vt:lpstr>Divide-and-Conquer Algorithmic Paradigm</vt:lpstr>
      <vt:lpstr>Divide-and-Conquer Recurrence Relations</vt:lpstr>
      <vt:lpstr>Example: Binary Search</vt:lpstr>
      <vt:lpstr>Example: Merge Sort</vt:lpstr>
      <vt:lpstr>Estimating the Size of Divide-and-Conquer Functions </vt:lpstr>
      <vt:lpstr>Complexity of Binary Search</vt:lpstr>
      <vt:lpstr>Estimating the Size of Divide-and-conquer Functions (continued)</vt:lpstr>
      <vt:lpstr>Complexity of 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133</cp:revision>
  <dcterms:created xsi:type="dcterms:W3CDTF">2021-01-03T18:25:44Z</dcterms:created>
  <dcterms:modified xsi:type="dcterms:W3CDTF">2021-03-25T00:13:22Z</dcterms:modified>
</cp:coreProperties>
</file>