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227" r:id="rId2"/>
    <p:sldId id="1228" r:id="rId3"/>
    <p:sldId id="1229" r:id="rId4"/>
    <p:sldId id="1230" r:id="rId5"/>
    <p:sldId id="1231" r:id="rId6"/>
    <p:sldId id="1232" r:id="rId7"/>
    <p:sldId id="1234" r:id="rId8"/>
    <p:sldId id="1235" r:id="rId9"/>
    <p:sldId id="1236" r:id="rId10"/>
    <p:sldId id="1237" r:id="rId11"/>
    <p:sldId id="1239" r:id="rId12"/>
    <p:sldId id="1238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Advanced Combinatorics:</a:t>
            </a:r>
            <a:br>
              <a:rPr lang="lv-LV" dirty="0"/>
            </a:br>
            <a:r>
              <a:rPr lang="en-US" dirty="0" smtClean="0"/>
              <a:t>Divide-and-Conquer </a:t>
            </a:r>
            <a:r>
              <a:rPr lang="lv-LV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Merge Sort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comparisons used by merge sort.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Since the number of comparisons used by merge  sort to sort a list of </a:t>
            </a:r>
            <a:r>
              <a:rPr lang="en-US" i="1" dirty="0" smtClean="0"/>
              <a:t>n</a:t>
            </a:r>
            <a:r>
              <a:rPr lang="en-US" dirty="0" smtClean="0"/>
              <a:t> elements is less than 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where 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, by the master theorem 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log </a:t>
            </a:r>
            <a:r>
              <a:rPr lang="en-US" sz="2400" i="1" dirty="0"/>
              <a:t>n</a:t>
            </a:r>
            <a:r>
              <a:rPr lang="en-US" sz="2400" dirty="0"/>
              <a:t>). </a:t>
            </a:r>
          </a:p>
          <a:p>
            <a:pPr>
              <a:buNone/>
            </a:pPr>
            <a:endParaRPr lang="en-US" sz="2400" dirty="0"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Fast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algorithm  for the fast multiplication of  two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-bit integers  (assuming </a:t>
            </a:r>
            <a:r>
              <a:rPr lang="en-US" sz="2000" i="1" dirty="0"/>
              <a:t>n</a:t>
            </a:r>
            <a:r>
              <a:rPr lang="en-US" sz="2000" dirty="0"/>
              <a:t> is even) first splits each of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-bit integers into two blocks, each of </a:t>
            </a:r>
            <a:r>
              <a:rPr lang="en-US" sz="2000" i="1" dirty="0"/>
              <a:t>n</a:t>
            </a:r>
            <a:r>
              <a:rPr lang="en-US" sz="2000" dirty="0"/>
              <a:t> bits.</a:t>
            </a:r>
          </a:p>
          <a:p>
            <a:r>
              <a:rPr lang="en-US" sz="2000" dirty="0"/>
              <a:t>Suppose that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integers with binary expansions of length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. </a:t>
            </a:r>
            <a:r>
              <a:rPr lang="en-US" sz="2000" dirty="0" smtClean="0"/>
              <a:t>Let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−2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   </a:t>
            </a:r>
            <a:r>
              <a:rPr lang="en-US" sz="2000" dirty="0">
                <a:ea typeface="Cambria Math"/>
              </a:rPr>
              <a:t>and</a:t>
            </a:r>
            <a:r>
              <a:rPr lang="en-US" sz="2000" i="1" dirty="0"/>
              <a:t> </a:t>
            </a:r>
            <a:r>
              <a:rPr lang="lv-LV" sz="2000" i="1" dirty="0" smtClean="0"/>
              <a:t/>
            </a:r>
            <a:br>
              <a:rPr lang="lv-LV" sz="2000" i="1" dirty="0" smtClean="0"/>
            </a:b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−2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dirty="0"/>
              <a:t> .</a:t>
            </a:r>
            <a:r>
              <a:rPr lang="en-US" sz="2000" baseline="-25000" dirty="0">
                <a:latin typeface="Cambria Math"/>
                <a:ea typeface="Cambria Math"/>
              </a:rPr>
              <a:t> </a:t>
            </a:r>
            <a:endParaRPr lang="en-US" sz="2000" dirty="0"/>
          </a:p>
          <a:p>
            <a:r>
              <a:rPr lang="en-US" sz="2000" dirty="0"/>
              <a:t>Let 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30000" dirty="0"/>
              <a:t>n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+ 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,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30000" dirty="0"/>
              <a:t>n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+ 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where</a:t>
            </a:r>
            <a:r>
              <a:rPr lang="lv-LV" sz="2000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lv-LV" sz="2000" dirty="0" smtClean="0">
                <a:latin typeface="Cambria Math" pitchFamily="18" charset="0"/>
                <a:ea typeface="Cambria Math" pitchFamily="18" charset="0"/>
              </a:rPr>
            </a:b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+1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/>
              <a:t>,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/>
              <a:t>= (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i="1" dirty="0" smtClean="0">
                <a:ea typeface="Cambria Math"/>
              </a:rPr>
              <a:t>,</a:t>
            </a:r>
            <a:r>
              <a:rPr lang="lv-LV" sz="2000" i="1" dirty="0" smtClean="0">
                <a:ea typeface="Cambria Math"/>
              </a:rPr>
              <a:t/>
            </a:r>
            <a:br>
              <a:rPr lang="lv-LV" sz="2000" i="1" dirty="0" smtClean="0">
                <a:ea typeface="Cambria Math"/>
              </a:rPr>
            </a:br>
            <a:r>
              <a:rPr lang="en-US" sz="2000" i="1" dirty="0" smtClean="0"/>
              <a:t>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+1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/>
              <a:t>,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i="1" dirty="0" smtClean="0"/>
              <a:t>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/>
              <a:t>= (</a:t>
            </a:r>
            <a:r>
              <a:rPr lang="en-US" sz="2000" i="1" dirty="0"/>
              <a:t>b</a:t>
            </a:r>
            <a:r>
              <a:rPr lang="en-US" sz="2000" i="1" baseline="-25000" dirty="0"/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−1 </a:t>
            </a:r>
            <a:r>
              <a:rPr lang="en-US" sz="2000" dirty="0">
                <a:latin typeface="Cambria Math"/>
                <a:ea typeface="Cambria Math"/>
              </a:rPr>
              <a:t>…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1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-25000" dirty="0">
                <a:latin typeface="Cambria Math"/>
                <a:ea typeface="Cambria Math"/>
              </a:rPr>
              <a:t>0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r>
              <a:rPr lang="en-US" sz="2000" baseline="-25000" dirty="0">
                <a:latin typeface="Cambria Math"/>
                <a:ea typeface="Cambria Math"/>
              </a:rPr>
              <a:t>2</a:t>
            </a:r>
            <a:r>
              <a:rPr lang="en-US" sz="2000" dirty="0" smtClean="0">
                <a:latin typeface="Cambria Math"/>
                <a:ea typeface="Cambria Math"/>
              </a:rPr>
              <a:t>.</a:t>
            </a: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algorithm is based on the fact that </a:t>
            </a:r>
            <a:r>
              <a:rPr lang="en-US" sz="1800" i="1" dirty="0"/>
              <a:t>ab</a:t>
            </a:r>
            <a:r>
              <a:rPr lang="en-US" sz="1800" dirty="0"/>
              <a:t> can be rewritten as:</a:t>
            </a:r>
          </a:p>
          <a:p>
            <a:pPr>
              <a:buNone/>
            </a:pPr>
            <a:r>
              <a:rPr lang="en-US" sz="1600" i="1" dirty="0" smtClean="0"/>
              <a:t>ab </a:t>
            </a:r>
            <a:r>
              <a:rPr lang="en-US" sz="1600" dirty="0"/>
              <a:t>= (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)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 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>
                <a:latin typeface="Cambria Math"/>
                <a:ea typeface="Cambria Math"/>
              </a:rPr>
              <a:t>−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)(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>
                <a:latin typeface="Cambria Math"/>
                <a:ea typeface="Cambria Math"/>
              </a:rPr>
              <a:t> − 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) +(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)</a:t>
            </a:r>
            <a:r>
              <a:rPr lang="en-US" sz="1600" i="1" dirty="0"/>
              <a:t>A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i="1" dirty="0"/>
              <a:t>B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.</a:t>
            </a:r>
          </a:p>
          <a:p>
            <a:r>
              <a:rPr lang="en-US" sz="1800" dirty="0"/>
              <a:t>This identity shows that the multiplication of two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/>
              <a:t>n</a:t>
            </a:r>
            <a:r>
              <a:rPr lang="en-US" sz="1800" dirty="0"/>
              <a:t>-bit integers can be carried out using three multiplications of </a:t>
            </a:r>
            <a:r>
              <a:rPr lang="en-US" sz="1800" i="1" dirty="0"/>
              <a:t>n</a:t>
            </a:r>
            <a:r>
              <a:rPr lang="en-US" sz="1800" dirty="0"/>
              <a:t>-bit integers, together with additions, subtractions, and shifts. </a:t>
            </a:r>
          </a:p>
          <a:p>
            <a:r>
              <a:rPr lang="en-US" sz="1800" dirty="0"/>
              <a:t>Hence, if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is the total number of operations needed to multiply two </a:t>
            </a:r>
            <a:r>
              <a:rPr lang="en-US" sz="1800" i="1" dirty="0"/>
              <a:t>n</a:t>
            </a:r>
            <a:r>
              <a:rPr lang="en-US" sz="1800" dirty="0"/>
              <a:t>-bit integers, </a:t>
            </a:r>
            <a:r>
              <a:rPr lang="en-US" sz="1800" dirty="0" smtClean="0"/>
              <a:t>then</a:t>
            </a:r>
            <a:endParaRPr lang="en-US" sz="1800" dirty="0"/>
          </a:p>
          <a:p>
            <a:pPr>
              <a:buNone/>
            </a:pPr>
            <a:r>
              <a:rPr lang="en-US" sz="1800" i="1" dirty="0"/>
              <a:t>                f</a:t>
            </a:r>
            <a:r>
              <a:rPr lang="en-US" sz="1800" dirty="0"/>
              <a:t>(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/>
              <a:t>n</a:t>
            </a:r>
            <a:r>
              <a:rPr lang="en-US" sz="1800" dirty="0"/>
              <a:t>) =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 + </a:t>
            </a:r>
            <a:r>
              <a:rPr lang="en-US" sz="1800" i="1" dirty="0">
                <a:ea typeface="Cambria Math" pitchFamily="18" charset="0"/>
              </a:rPr>
              <a:t>Cn        </a:t>
            </a:r>
          </a:p>
          <a:p>
            <a:pPr>
              <a:buNone/>
            </a:pPr>
            <a:r>
              <a:rPr lang="en-US" sz="1800" dirty="0" smtClean="0">
                <a:ea typeface="Cambria Math" pitchFamily="18" charset="0"/>
              </a:rPr>
              <a:t>where </a:t>
            </a:r>
            <a:r>
              <a:rPr lang="en-US" sz="1800" i="1" dirty="0">
                <a:ea typeface="Cambria Math" pitchFamily="18" charset="0"/>
              </a:rPr>
              <a:t>Cn  </a:t>
            </a:r>
            <a:r>
              <a:rPr lang="en-US" sz="1800" dirty="0">
                <a:ea typeface="Cambria Math" pitchFamily="18" charset="0"/>
              </a:rPr>
              <a:t>represents the total number of bit operations; the additions, subtractions and shifts that are a constant multiple of </a:t>
            </a:r>
            <a:r>
              <a:rPr lang="en-US" sz="1800" i="1" dirty="0">
                <a:ea typeface="Cambria Math" pitchFamily="18" charset="0"/>
              </a:rPr>
              <a:t>n</a:t>
            </a:r>
            <a:r>
              <a:rPr lang="en-US" sz="1800" dirty="0">
                <a:ea typeface="Cambria Math" pitchFamily="18" charset="0"/>
              </a:rPr>
              <a:t>-bit operations.</a:t>
            </a:r>
          </a:p>
          <a:p>
            <a:endParaRPr lang="lv-LV" sz="1800" dirty="0"/>
          </a:p>
        </p:txBody>
      </p:sp>
    </p:spTree>
    <p:extLst>
      <p:ext uri="{BB962C8B-B14F-4D97-AF65-F5344CB8AC3E}">
        <p14:creationId xmlns:p14="http://schemas.microsoft.com/office/powerpoint/2010/main" val="57302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Fast Integer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Integer Multiplication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bit operations used needed to multiply two </a:t>
            </a:r>
            <a:r>
              <a:rPr lang="en-US" i="1" dirty="0" smtClean="0"/>
              <a:t>n</a:t>
            </a:r>
            <a:r>
              <a:rPr lang="en-US" dirty="0" smtClean="0"/>
              <a:t>-bit integers using the fast multiplication algorithm.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have shown that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+ </a:t>
            </a:r>
            <a:r>
              <a:rPr lang="en-US" i="1" dirty="0">
                <a:ea typeface="Cambria Math" pitchFamily="18" charset="0"/>
              </a:rPr>
              <a:t>Cn, </a:t>
            </a:r>
            <a:r>
              <a:rPr lang="en-US" dirty="0">
                <a:ea typeface="Cambria Math" pitchFamily="18" charset="0"/>
              </a:rPr>
              <a:t>when</a:t>
            </a:r>
            <a:r>
              <a:rPr lang="en-US" i="1" dirty="0">
                <a:ea typeface="Cambria Math" pitchFamily="18" charset="0"/>
              </a:rPr>
              <a:t> n</a:t>
            </a:r>
            <a:r>
              <a:rPr lang="en-US" dirty="0">
                <a:ea typeface="Cambria Math" pitchFamily="18" charset="0"/>
              </a:rPr>
              <a:t> is even, where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is the number of bit operations needed to multiply two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-bit integers. Hence by the master theorem  with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d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(so that we have the case where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&gt; 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30000" dirty="0" err="1">
                <a:ea typeface="Cambria Math" pitchFamily="18" charset="0"/>
              </a:rPr>
              <a:t>d</a:t>
            </a:r>
            <a:r>
              <a:rPr lang="en-US" dirty="0">
                <a:ea typeface="Cambria Math" pitchFamily="18" charset="0"/>
              </a:rPr>
              <a:t>), it follows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baseline="30000" dirty="0" err="1"/>
              <a:t>log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Note that log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≈ 1.6. </a:t>
            </a:r>
            <a:r>
              <a:rPr lang="en-US" dirty="0" smtClean="0">
                <a:ea typeface="Cambria Math"/>
              </a:rPr>
              <a:t>Therefore the fast multiplication algorithm is a substantial improvement over the conventional algorithm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that uses </a:t>
            </a:r>
            <a:r>
              <a:rPr lang="en-US" i="1" dirty="0" smtClean="0">
                <a:ea typeface="Cambria Math"/>
              </a:rPr>
              <a:t>O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dirty="0" smtClean="0">
                <a:ea typeface="Cambria Math"/>
              </a:rPr>
              <a:t>bit operations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sz="2200" dirty="0"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Divide-and-Conquer Algorithms and Recurrence Relations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Fast Multiplication of Integers</a:t>
            </a:r>
          </a:p>
          <a:p>
            <a:r>
              <a:rPr lang="en-US" dirty="0" smtClean="0"/>
              <a:t>Master Theorem</a:t>
            </a:r>
          </a:p>
          <a:p>
            <a:r>
              <a:rPr lang="en-US" dirty="0" smtClean="0"/>
              <a:t>Closest Pair of Points (</a:t>
            </a:r>
            <a:r>
              <a:rPr lang="en-US" i="1" dirty="0" smtClean="0"/>
              <a:t>not covered yet in these slides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3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Divide-and-Conquer Algorithmic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</a:t>
            </a:r>
            <a:r>
              <a:rPr lang="en-US" sz="2400" i="1" dirty="0" smtClean="0"/>
              <a:t>divide-and-conquer algorithm  </a:t>
            </a:r>
            <a:r>
              <a:rPr lang="en-US" sz="2400" dirty="0" smtClean="0"/>
              <a:t>works by first  </a:t>
            </a:r>
            <a:r>
              <a:rPr lang="en-US" sz="2400" i="1" dirty="0" smtClean="0"/>
              <a:t>dividing</a:t>
            </a:r>
            <a:r>
              <a:rPr lang="en-US" sz="2400" dirty="0" smtClean="0"/>
              <a:t> a problem into one or more instances of the same problem of smaller size and then </a:t>
            </a:r>
            <a:r>
              <a:rPr lang="en-US" sz="2400" i="1" dirty="0" smtClean="0"/>
              <a:t>conquering</a:t>
            </a:r>
            <a:r>
              <a:rPr lang="en-US" sz="2400" dirty="0" smtClean="0"/>
              <a:t> the problem using the solutions of the smaller problems to find a solution of the original problem.</a:t>
            </a:r>
          </a:p>
          <a:p>
            <a:pPr>
              <a:buNone/>
            </a:pPr>
            <a:r>
              <a:rPr lang="en-US" sz="2400" b="1" dirty="0" smtClean="0"/>
              <a:t>Examples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Binary search, covered in Chapters </a:t>
            </a:r>
            <a:r>
              <a:rPr lang="en-US" sz="2400" dirty="0" smtClean="0">
                <a:ea typeface="Cambria Math" pitchFamily="18" charset="0"/>
              </a:rPr>
              <a:t>3 and 5: It works by comparing the element to be located to the middle element. The original list is then split into two lists and the search continues recursively  in the appropriate </a:t>
            </a:r>
            <a:r>
              <a:rPr lang="en-US" sz="2400" dirty="0" err="1" smtClean="0">
                <a:ea typeface="Cambria Math" pitchFamily="18" charset="0"/>
              </a:rPr>
              <a:t>sublist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r>
              <a:rPr lang="en-US" sz="2400" dirty="0" smtClean="0"/>
              <a:t>Merge sort, covered in Chapter </a:t>
            </a:r>
            <a:r>
              <a:rPr lang="en-US" sz="2400" dirty="0" smtClean="0">
                <a:ea typeface="Cambria Math" pitchFamily="18" charset="0"/>
              </a:rPr>
              <a:t>5: A list is  split into two approximately equal sized </a:t>
            </a:r>
            <a:r>
              <a:rPr lang="en-US" sz="2400" dirty="0" err="1" smtClean="0">
                <a:ea typeface="Cambria Math" pitchFamily="18" charset="0"/>
              </a:rPr>
              <a:t>sublists</a:t>
            </a:r>
            <a:r>
              <a:rPr lang="en-US" sz="2400" dirty="0" smtClean="0">
                <a:ea typeface="Cambria Math" pitchFamily="18" charset="0"/>
              </a:rPr>
              <a:t>, each  recursively sorted by merge sort.  Sorting is done by successively merging pairs of lists. </a:t>
            </a:r>
            <a:endParaRPr lang="en-US" sz="24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Divide-and-Conquer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a recursive algorithm divides a problem of size </a:t>
            </a:r>
            <a:r>
              <a:rPr lang="en-US" i="1" dirty="0" smtClean="0"/>
              <a:t>n</a:t>
            </a:r>
            <a:r>
              <a:rPr lang="en-US" dirty="0" smtClean="0"/>
              <a:t> into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Assume each </a:t>
            </a:r>
            <a:r>
              <a:rPr lang="en-US" dirty="0" err="1" smtClean="0"/>
              <a:t>subproblem</a:t>
            </a:r>
            <a:r>
              <a:rPr lang="en-US" dirty="0" smtClean="0"/>
              <a:t> is of size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extra operations are needed in the conquer step.</a:t>
            </a:r>
          </a:p>
          <a:p>
            <a:r>
              <a:rPr lang="en-US" dirty="0" smtClean="0"/>
              <a:t>Then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represents the number of operations to solve a problem of size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satisisfies</a:t>
            </a:r>
            <a:r>
              <a:rPr lang="en-US" dirty="0" smtClean="0"/>
              <a:t> the following recurrence relation:</a:t>
            </a:r>
          </a:p>
          <a:p>
            <a:pPr>
              <a:buNone/>
            </a:pPr>
            <a:r>
              <a:rPr lang="en-US" i="1" dirty="0" smtClean="0"/>
              <a:t>           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called a </a:t>
            </a:r>
            <a:r>
              <a:rPr lang="en-US" i="1" dirty="0" smtClean="0"/>
              <a:t>divide-and-conquer recurrence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Binary search reduces the search for an element in a sequence of size </a:t>
            </a:r>
            <a:r>
              <a:rPr lang="en-US" i="1" dirty="0" smtClean="0"/>
              <a:t>n</a:t>
            </a:r>
            <a:r>
              <a:rPr lang="en-US" dirty="0" smtClean="0"/>
              <a:t> to the search in a sequence of size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Two comparisons are needed to implement this reduction;</a:t>
            </a:r>
          </a:p>
          <a:p>
            <a:pPr lvl="1"/>
            <a:r>
              <a:rPr lang="en-US" dirty="0" smtClean="0"/>
              <a:t>one to decide whether to search the upper or lower half of the sequence and </a:t>
            </a:r>
          </a:p>
          <a:p>
            <a:pPr lvl="1"/>
            <a:r>
              <a:rPr lang="en-US" dirty="0" smtClean="0"/>
              <a:t>the other to determine if the sequence has elements.</a:t>
            </a:r>
          </a:p>
          <a:p>
            <a:r>
              <a:rPr lang="en-US" dirty="0" smtClean="0"/>
              <a:t>Hence, 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the number of comparisons required to search for an element in a sequence of size </a:t>
            </a:r>
            <a:r>
              <a:rPr lang="en-US" i="1" dirty="0" smtClean="0"/>
              <a:t>n</a:t>
            </a:r>
            <a:r>
              <a:rPr lang="en-US" dirty="0" smtClean="0"/>
              <a:t>,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when </a:t>
            </a:r>
            <a:r>
              <a:rPr lang="en-US" i="1" dirty="0" smtClean="0"/>
              <a:t>n</a:t>
            </a:r>
            <a:r>
              <a:rPr lang="en-US" dirty="0" smtClean="0"/>
              <a:t> is even.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4572000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/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/>
              <a:t>) +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69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merge sort algorithm splits a list of </a:t>
            </a:r>
            <a:r>
              <a:rPr lang="en-US" i="1" dirty="0" smtClean="0"/>
              <a:t>n</a:t>
            </a:r>
            <a:r>
              <a:rPr lang="en-US" dirty="0" smtClean="0"/>
              <a:t> (assuming </a:t>
            </a:r>
            <a:r>
              <a:rPr lang="en-US" i="1" dirty="0" smtClean="0"/>
              <a:t>n</a:t>
            </a:r>
            <a:r>
              <a:rPr lang="en-US" dirty="0" smtClean="0"/>
              <a:t> is even) items to be sorted into two lists with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items. It uses fewer than </a:t>
            </a:r>
            <a:r>
              <a:rPr lang="en-US" i="1" dirty="0" smtClean="0"/>
              <a:t>n</a:t>
            </a:r>
            <a:r>
              <a:rPr lang="en-US" dirty="0" smtClean="0"/>
              <a:t> comparisons to merge the two sorted lists.</a:t>
            </a:r>
          </a:p>
          <a:p>
            <a:r>
              <a:rPr lang="en-US" dirty="0" smtClean="0"/>
              <a:t>Hence, the number of comparisons required to sort a sequence of size </a:t>
            </a:r>
            <a:r>
              <a:rPr lang="en-US" i="1" dirty="0" smtClean="0"/>
              <a:t>n</a:t>
            </a:r>
            <a:r>
              <a:rPr lang="en-US" dirty="0" smtClean="0"/>
              <a:t>,  is no more than than 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where</a:t>
            </a:r>
            <a:r>
              <a:rPr lang="lv-LV" dirty="0" smtClean="0"/>
              <a:t>  </a:t>
            </a:r>
            <a:r>
              <a:rPr lang="en-US" i="1" dirty="0"/>
              <a:t> 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Size of Divide-and-Conquer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an increasing function that satisfies the recurrence relation</a:t>
            </a:r>
            <a:r>
              <a:rPr lang="lv-LV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i="1" dirty="0" smtClean="0"/>
              <a:t>c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whenever </a:t>
            </a:r>
            <a:r>
              <a:rPr lang="en-US" i="1" dirty="0" smtClean="0"/>
              <a:t>n</a:t>
            </a:r>
            <a:r>
              <a:rPr lang="en-US" dirty="0" smtClean="0"/>
              <a:t> is divisible by </a:t>
            </a:r>
            <a:r>
              <a:rPr lang="en-US" i="1" dirty="0" smtClean="0"/>
              <a:t>b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 </a:t>
            </a:r>
            <a:r>
              <a:rPr lang="en-US" dirty="0" smtClean="0"/>
              <a:t>is an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is a positive real number.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en-US" dirty="0" smtClean="0"/>
              <a:t>Furthermore,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 positive integer,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+ c/(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ea typeface="Cambria Math"/>
              </a:rPr>
              <a:t>) and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c/(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ea typeface="Cambria Math"/>
              </a:rPr>
              <a:t>).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32743" y="3637736"/>
            <a:ext cx="4377716" cy="802061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953000" y="5181601"/>
            <a:ext cx="3027620" cy="4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Binary Search Example</a:t>
            </a:r>
            <a:r>
              <a:rPr lang="en-US" dirty="0" smtClean="0"/>
              <a:t>: Give a big-</a:t>
            </a:r>
            <a:r>
              <a:rPr lang="en-US" i="1" dirty="0" smtClean="0"/>
              <a:t>O</a:t>
            </a:r>
            <a:r>
              <a:rPr lang="en-US" dirty="0" smtClean="0"/>
              <a:t> estimate for the number of comparisons used by a binary search.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Since the number of comparisons used by binary search is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 where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even, by Theorem 1, it follows that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i="1" dirty="0"/>
              <a:t>O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). 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Size of Divide-and-conquer Functions (</a:t>
            </a:r>
            <a:r>
              <a:rPr lang="en-US" sz="3200" i="1" dirty="0"/>
              <a:t>continued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2. Master Theorem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an increasing function that satisfies the recurrence relation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err="1" smtClean="0"/>
              <a:t>af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+ </a:t>
            </a:r>
            <a:r>
              <a:rPr lang="en-US" dirty="0" err="1" smtClean="0"/>
              <a:t>c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whenever </a:t>
            </a:r>
            <a:r>
              <a:rPr lang="en-US" i="1" dirty="0" smtClean="0"/>
              <a:t>n =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k</a:t>
            </a:r>
            <a:r>
              <a:rPr lang="en-US" dirty="0" smtClean="0"/>
              <a:t>, where  </a:t>
            </a:r>
            <a:r>
              <a:rPr lang="en-US" i="1" dirty="0" smtClean="0"/>
              <a:t>k </a:t>
            </a:r>
            <a:r>
              <a:rPr lang="en-US" dirty="0" smtClean="0"/>
              <a:t>is a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 and </a:t>
            </a:r>
            <a:r>
              <a:rPr lang="en-US" i="1" dirty="0" smtClean="0"/>
              <a:t>d</a:t>
            </a:r>
            <a:r>
              <a:rPr lang="en-US" dirty="0" smtClean="0"/>
              <a:t> are real numbers with </a:t>
            </a:r>
            <a:r>
              <a:rPr lang="en-US" i="1" dirty="0" smtClean="0"/>
              <a:t>c</a:t>
            </a:r>
            <a:r>
              <a:rPr lang="en-US" dirty="0" smtClean="0"/>
              <a:t> positive and </a:t>
            </a:r>
            <a:r>
              <a:rPr lang="en-US" i="1" dirty="0" smtClean="0"/>
              <a:t>d</a:t>
            </a:r>
            <a:r>
              <a:rPr lang="en-US" dirty="0" smtClean="0"/>
              <a:t> nonnegative.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54778" y="4427864"/>
            <a:ext cx="4455380" cy="11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\begin{array}{lll} O(n^{\mbox{log}_{b}a}) &amp;\mbox{if}&amp; a &gt; 1 \\&#10;O(\mbox{log}\; n)&amp; \mbox{if} &amp; a = 1.\end{array}\right. 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 = C_{1}n^{\mbox{log}_{b}a} + C_{2}$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f(n)\; \mbox{is} \left\{ &#10;\begin{array}{lll} O(n^d) &amp; \mbox{if} &amp; a &lt; b^{d},\\&#10;O(n^d \mbox{log}\; n)  &amp;\mbox{if}&amp; a = b^d, \\&#10;O(n^{\mbox{log}_b\; a})&amp; \mbox{if} &amp; a &gt; b^d.\end{array}\right. 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1011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Advanced Combinatorics: Divide-and-Conquer Algorithms</vt:lpstr>
      <vt:lpstr>Section Summary</vt:lpstr>
      <vt:lpstr>Divide-and-Conquer Algorithmic Paradigm</vt:lpstr>
      <vt:lpstr>Divide-and-Conquer Recurrence Relations</vt:lpstr>
      <vt:lpstr>Example: Binary Search</vt:lpstr>
      <vt:lpstr>Example: Merge Sort</vt:lpstr>
      <vt:lpstr>Estimating the Size of Divide-and-Conquer Functions </vt:lpstr>
      <vt:lpstr>Complexity of Binary Search</vt:lpstr>
      <vt:lpstr>Estimating the Size of Divide-and-conquer Functions (continued)</vt:lpstr>
      <vt:lpstr>Complexity of Merge Sort</vt:lpstr>
      <vt:lpstr>Example: Fast Multiplication of Integers</vt:lpstr>
      <vt:lpstr>Complexity of Fast Integer Multiplication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131</cp:revision>
  <dcterms:created xsi:type="dcterms:W3CDTF">2021-01-03T18:25:44Z</dcterms:created>
  <dcterms:modified xsi:type="dcterms:W3CDTF">2021-03-23T13:16:30Z</dcterms:modified>
</cp:coreProperties>
</file>