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1239" r:id="rId2"/>
    <p:sldId id="1240" r:id="rId3"/>
    <p:sldId id="1241" r:id="rId4"/>
    <p:sldId id="1242" r:id="rId5"/>
    <p:sldId id="1243" r:id="rId6"/>
    <p:sldId id="1244" r:id="rId7"/>
    <p:sldId id="1245" r:id="rId8"/>
    <p:sldId id="1246" r:id="rId9"/>
  </p:sldIdLst>
  <p:sldSz cx="12192000" cy="6858000"/>
  <p:notesSz cx="6858000" cy="9144000"/>
  <p:defaultTextStyle>
    <a:defPPr>
      <a:defRPr lang="lv-LV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CFF99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5870" autoAdjust="0"/>
  </p:normalViewPr>
  <p:slideViewPr>
    <p:cSldViewPr snapToGrid="0">
      <p:cViewPr varScale="1">
        <p:scale>
          <a:sx n="87" d="100"/>
          <a:sy n="87" d="100"/>
        </p:scale>
        <p:origin x="14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v-LV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C6C08E-8AD4-46C5-BAC9-3D04C6463705}" type="datetimeFigureOut">
              <a:rPr lang="lv-LV" smtClean="0"/>
              <a:t>23.03.2021</a:t>
            </a:fld>
            <a:endParaRPr lang="lv-LV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v-LV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566039-0D76-41FD-AC12-640C7F3A8E52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42067609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lv-LV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23.03.2021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418955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23.03.2021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405580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23.03.2021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10866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23.03.2021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630225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23.03.2021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587113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23.03.2021</a:t>
            </a:fld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30448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23.03.2021</a:t>
            </a:fld>
            <a:endParaRPr lang="lv-LV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07247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23.03.2021</a:t>
            </a:fld>
            <a:endParaRPr lang="lv-LV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4066702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23.03.2021</a:t>
            </a:fld>
            <a:endParaRPr lang="lv-LV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955979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23.03.2021</a:t>
            </a:fld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4006456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v-LV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23.03.2021</a:t>
            </a:fld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080133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DEB7B1-3A76-4692-AABD-C23989DC5F71}" type="datetimeFigureOut">
              <a:rPr lang="lv-LV" smtClean="0"/>
              <a:t>23.03.2021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400531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v-LV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3.xml"/><Relationship Id="rId7" Type="http://schemas.openxmlformats.org/officeDocument/2006/relationships/image" Target="../media/image2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.xml"/><Relationship Id="rId9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tags" Target="../tags/tag7.xml"/><Relationship Id="rId7" Type="http://schemas.openxmlformats.org/officeDocument/2006/relationships/image" Target="../media/image7.png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6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8.xml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lv-LV" dirty="0"/>
              <a:t>Advanced Combinatorics: </a:t>
            </a:r>
            <a:r>
              <a:rPr lang="en-US" dirty="0" smtClean="0"/>
              <a:t>Generating Functions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Section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8.4</a:t>
            </a:r>
            <a:endParaRPr lang="en-US" dirty="0">
              <a:latin typeface="Cambria Math" pitchFamily="18" charset="0"/>
              <a:ea typeface="Cambria Math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8679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Generating Functions</a:t>
            </a:r>
          </a:p>
          <a:p>
            <a:r>
              <a:rPr lang="en-US" dirty="0" smtClean="0"/>
              <a:t>Counting Problems and Generating Functions</a:t>
            </a:r>
          </a:p>
          <a:p>
            <a:r>
              <a:rPr lang="en-US" dirty="0" smtClean="0"/>
              <a:t>Useful Generating Functions</a:t>
            </a:r>
          </a:p>
          <a:p>
            <a:r>
              <a:rPr lang="en-US" dirty="0" smtClean="0"/>
              <a:t>Solving Recurrence Relations Using Generating Functions (</a:t>
            </a:r>
            <a:r>
              <a:rPr lang="en-US" i="1" dirty="0" smtClean="0"/>
              <a:t>not yet covered in the slides</a:t>
            </a:r>
            <a:r>
              <a:rPr lang="en-US" dirty="0" smtClean="0"/>
              <a:t>)</a:t>
            </a:r>
          </a:p>
          <a:p>
            <a:r>
              <a:rPr lang="en-US" dirty="0" smtClean="0"/>
              <a:t>Proving Identities Using Generating Functions (</a:t>
            </a:r>
            <a:r>
              <a:rPr lang="en-US" i="1" dirty="0" smtClean="0"/>
              <a:t>not yet covered in the slides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78192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   Definition</a:t>
            </a:r>
            <a:r>
              <a:rPr lang="en-US" dirty="0" smtClean="0"/>
              <a:t>: The </a:t>
            </a:r>
            <a:r>
              <a:rPr lang="en-US" i="1" dirty="0" smtClean="0"/>
              <a:t>generating function for the sequence  a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 smtClean="0"/>
              <a:t>, </a:t>
            </a:r>
            <a:r>
              <a:rPr lang="en-US" i="1" dirty="0" smtClean="0"/>
              <a:t>a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,…, </a:t>
            </a:r>
            <a:r>
              <a:rPr lang="en-US" i="1" dirty="0" err="1" smtClean="0"/>
              <a:t>a</a:t>
            </a:r>
            <a:r>
              <a:rPr lang="en-US" i="1" baseline="-25000" dirty="0" err="1" smtClean="0"/>
              <a:t>k</a:t>
            </a:r>
            <a:r>
              <a:rPr lang="en-US" dirty="0" smtClean="0"/>
              <a:t>, … of real numbers is the infinite series</a:t>
            </a:r>
          </a:p>
          <a:p>
            <a:pPr>
              <a:buNone/>
            </a:pPr>
            <a:endParaRPr lang="en-US" i="1" dirty="0" smtClean="0"/>
          </a:p>
          <a:p>
            <a:pPr>
              <a:buNone/>
            </a:pPr>
            <a:endParaRPr lang="en-US" i="1" dirty="0" smtClean="0"/>
          </a:p>
          <a:p>
            <a:pPr>
              <a:buNone/>
            </a:pPr>
            <a:r>
              <a:rPr lang="en-US" i="1" dirty="0" smtClean="0"/>
              <a:t>    </a:t>
            </a:r>
            <a:r>
              <a:rPr lang="en-US" b="1" dirty="0" smtClean="0"/>
              <a:t>Examples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The sequence {</a:t>
            </a:r>
            <a:r>
              <a:rPr lang="en-US" i="1" dirty="0" err="1" smtClean="0"/>
              <a:t>a</a:t>
            </a:r>
            <a:r>
              <a:rPr lang="en-US" i="1" baseline="-25000" dirty="0" err="1" smtClean="0"/>
              <a:t>k</a:t>
            </a:r>
            <a:r>
              <a:rPr lang="en-US" dirty="0" smtClean="0"/>
              <a:t>} with </a:t>
            </a:r>
            <a:r>
              <a:rPr lang="en-US" i="1" dirty="0" err="1" smtClean="0"/>
              <a:t>a</a:t>
            </a:r>
            <a:r>
              <a:rPr lang="en-US" i="1" baseline="-25000" dirty="0" err="1" smtClean="0"/>
              <a:t>k</a:t>
            </a:r>
            <a:r>
              <a:rPr lang="en-US" dirty="0" smtClean="0"/>
              <a:t>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/>
              <a:t>  has the generating function </a:t>
            </a:r>
          </a:p>
          <a:p>
            <a:pPr lvl="1"/>
            <a:r>
              <a:rPr lang="en-US" dirty="0" smtClean="0"/>
              <a:t>The sequence {</a:t>
            </a:r>
            <a:r>
              <a:rPr lang="en-US" i="1" dirty="0" err="1" smtClean="0"/>
              <a:t>a</a:t>
            </a:r>
            <a:r>
              <a:rPr lang="en-US" i="1" baseline="-25000" dirty="0" err="1" smtClean="0"/>
              <a:t>k</a:t>
            </a:r>
            <a:r>
              <a:rPr lang="en-US" dirty="0" smtClean="0"/>
              <a:t>} with </a:t>
            </a:r>
            <a:r>
              <a:rPr lang="en-US" i="1" dirty="0" err="1" smtClean="0"/>
              <a:t>a</a:t>
            </a:r>
            <a:r>
              <a:rPr lang="en-US" i="1" baseline="-25000" dirty="0" err="1" smtClean="0"/>
              <a:t>k</a:t>
            </a:r>
            <a:r>
              <a:rPr lang="en-US" dirty="0" smtClean="0"/>
              <a:t>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i="1" dirty="0" smtClean="0">
                <a:ea typeface="Cambria Math" pitchFamily="18" charset="0"/>
              </a:rPr>
              <a:t>k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+ 1</a:t>
            </a:r>
            <a:r>
              <a:rPr lang="en-US" dirty="0" smtClean="0"/>
              <a:t> has the generating function  has the generating function</a:t>
            </a:r>
          </a:p>
          <a:p>
            <a:pPr lvl="1"/>
            <a:r>
              <a:rPr lang="en-US" dirty="0" smtClean="0"/>
              <a:t>The sequence {</a:t>
            </a:r>
            <a:r>
              <a:rPr lang="en-US" i="1" dirty="0" err="1" smtClean="0"/>
              <a:t>a</a:t>
            </a:r>
            <a:r>
              <a:rPr lang="en-US" i="1" baseline="-25000" dirty="0" err="1" smtClean="0"/>
              <a:t>k</a:t>
            </a:r>
            <a:r>
              <a:rPr lang="en-US" dirty="0" smtClean="0"/>
              <a:t>} with </a:t>
            </a:r>
            <a:r>
              <a:rPr lang="en-US" i="1" dirty="0" err="1" smtClean="0"/>
              <a:t>a</a:t>
            </a:r>
            <a:r>
              <a:rPr lang="en-US" i="1" baseline="-25000" dirty="0" err="1" smtClean="0"/>
              <a:t>k</a:t>
            </a:r>
            <a:r>
              <a:rPr lang="en-US" dirty="0" smtClean="0"/>
              <a:t>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2</a:t>
            </a:r>
            <a:r>
              <a:rPr lang="en-US" i="1" baseline="30000" dirty="0" smtClean="0">
                <a:ea typeface="Cambria Math" pitchFamily="18" charset="0"/>
              </a:rPr>
              <a:t>k</a:t>
            </a:r>
            <a:r>
              <a:rPr lang="en-US" i="1" dirty="0" smtClean="0">
                <a:ea typeface="Cambria Math" pitchFamily="18" charset="0"/>
              </a:rPr>
              <a:t> </a:t>
            </a:r>
            <a:r>
              <a:rPr lang="en-US" dirty="0" smtClean="0"/>
              <a:t> has the generating function  has the generating function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6" name="Picture 5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3352801" y="2819401"/>
            <a:ext cx="5187315" cy="702945"/>
          </a:xfrm>
          <a:prstGeom prst="rect">
            <a:avLst/>
          </a:prstGeom>
        </p:spPr>
      </p:pic>
      <p:pic>
        <p:nvPicPr>
          <p:cNvPr id="9" name="Picture 8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9073308" y="4112047"/>
            <a:ext cx="632936" cy="527209"/>
          </a:xfrm>
          <a:prstGeom prst="rect">
            <a:avLst/>
          </a:prstGeom>
        </p:spPr>
      </p:pic>
      <p:pic>
        <p:nvPicPr>
          <p:cNvPr id="12" name="Picture 11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tretch>
            <a:fillRect/>
          </a:stretch>
        </p:blipFill>
        <p:spPr>
          <a:xfrm>
            <a:off x="4225887" y="4885064"/>
            <a:ext cx="1087279" cy="527209"/>
          </a:xfrm>
          <a:prstGeom prst="rect">
            <a:avLst/>
          </a:prstGeom>
        </p:spPr>
      </p:pic>
      <p:pic>
        <p:nvPicPr>
          <p:cNvPr id="13" name="Picture 12" descr="addin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/>
          <a:stretch>
            <a:fillRect/>
          </a:stretch>
        </p:blipFill>
        <p:spPr>
          <a:xfrm>
            <a:off x="4225887" y="5649754"/>
            <a:ext cx="727234" cy="527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925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Generating Functions for Finite Sequences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Generating functions for finite sequences of real numbers can be defined by extending a finite sequence  </a:t>
            </a:r>
            <a:r>
              <a:rPr lang="en-US" i="1" dirty="0" smtClean="0"/>
              <a:t>a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 smtClean="0"/>
              <a:t>,</a:t>
            </a:r>
            <a:r>
              <a:rPr lang="en-US" i="1" dirty="0" smtClean="0"/>
              <a:t>a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, … , </a:t>
            </a:r>
            <a:r>
              <a:rPr lang="en-US" i="1" dirty="0" smtClean="0"/>
              <a:t>a</a:t>
            </a:r>
            <a:r>
              <a:rPr lang="en-US" i="1" baseline="-25000" dirty="0" smtClean="0"/>
              <a:t>n   </a:t>
            </a:r>
            <a:r>
              <a:rPr lang="en-US" dirty="0" smtClean="0"/>
              <a:t>into an infinite sequence by setting  </a:t>
            </a:r>
            <a:r>
              <a:rPr lang="en-US" i="1" dirty="0" smtClean="0"/>
              <a:t>a</a:t>
            </a:r>
            <a:r>
              <a:rPr lang="en-US" i="1" baseline="-25000" dirty="0" smtClean="0"/>
              <a:t>n+1 </a:t>
            </a:r>
            <a:r>
              <a:rPr lang="en-US" dirty="0" smtClean="0"/>
              <a:t>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0,</a:t>
            </a:r>
            <a:r>
              <a:rPr lang="en-US" i="1" dirty="0" smtClean="0"/>
              <a:t> a</a:t>
            </a:r>
            <a:r>
              <a:rPr lang="en-US" i="1" baseline="-25000" dirty="0" smtClean="0"/>
              <a:t>n+2 </a:t>
            </a:r>
            <a:r>
              <a:rPr lang="en-US" dirty="0" smtClean="0"/>
              <a:t>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0, </a:t>
            </a:r>
            <a:r>
              <a:rPr lang="en-US" dirty="0" smtClean="0">
                <a:ea typeface="Cambria Math" pitchFamily="18" charset="0"/>
              </a:rPr>
              <a:t>and so on.</a:t>
            </a:r>
          </a:p>
          <a:p>
            <a:r>
              <a:rPr lang="en-US" dirty="0" smtClean="0">
                <a:ea typeface="Cambria Math" pitchFamily="18" charset="0"/>
              </a:rPr>
              <a:t>The generating function </a:t>
            </a:r>
            <a:r>
              <a:rPr lang="en-US" i="1" dirty="0" smtClean="0">
                <a:ea typeface="Cambria Math" pitchFamily="18" charset="0"/>
              </a:rPr>
              <a:t>G</a:t>
            </a:r>
            <a:r>
              <a:rPr lang="en-US" dirty="0" smtClean="0">
                <a:ea typeface="Cambria Math" pitchFamily="18" charset="0"/>
              </a:rPr>
              <a:t>(</a:t>
            </a:r>
            <a:r>
              <a:rPr lang="en-US" i="1" dirty="0" smtClean="0">
                <a:ea typeface="Cambria Math" pitchFamily="18" charset="0"/>
              </a:rPr>
              <a:t>x</a:t>
            </a:r>
            <a:r>
              <a:rPr lang="en-US" dirty="0" smtClean="0">
                <a:ea typeface="Cambria Math" pitchFamily="18" charset="0"/>
              </a:rPr>
              <a:t>) of this infinite sequence {</a:t>
            </a:r>
            <a:r>
              <a:rPr lang="en-US" i="1" dirty="0" smtClean="0"/>
              <a:t>a</a:t>
            </a:r>
            <a:r>
              <a:rPr lang="en-US" i="1" baseline="-25000" dirty="0" smtClean="0"/>
              <a:t>n</a:t>
            </a:r>
            <a:r>
              <a:rPr lang="en-US" dirty="0" smtClean="0">
                <a:ea typeface="Cambria Math" pitchFamily="18" charset="0"/>
              </a:rPr>
              <a:t>} is a polynomial of degree n because no terms of the form </a:t>
            </a:r>
            <a:r>
              <a:rPr lang="en-US" i="1" dirty="0" err="1" smtClean="0">
                <a:ea typeface="Cambria Math" pitchFamily="18" charset="0"/>
              </a:rPr>
              <a:t>a</a:t>
            </a:r>
            <a:r>
              <a:rPr lang="en-US" i="1" baseline="-25000" dirty="0" err="1" smtClean="0">
                <a:ea typeface="Cambria Math" pitchFamily="18" charset="0"/>
              </a:rPr>
              <a:t>j</a:t>
            </a:r>
            <a:r>
              <a:rPr lang="en-US" i="1" dirty="0" err="1" smtClean="0">
                <a:ea typeface="Cambria Math" pitchFamily="18" charset="0"/>
              </a:rPr>
              <a:t>x</a:t>
            </a:r>
            <a:r>
              <a:rPr lang="en-US" i="1" baseline="30000" dirty="0" err="1" smtClean="0">
                <a:ea typeface="Cambria Math" pitchFamily="18" charset="0"/>
              </a:rPr>
              <a:t>j</a:t>
            </a:r>
            <a:r>
              <a:rPr lang="en-US" i="1" dirty="0" smtClean="0">
                <a:ea typeface="Cambria Math" pitchFamily="18" charset="0"/>
              </a:rPr>
              <a:t> </a:t>
            </a:r>
            <a:r>
              <a:rPr lang="en-US" dirty="0" smtClean="0">
                <a:ea typeface="Cambria Math" pitchFamily="18" charset="0"/>
              </a:rPr>
              <a:t>with </a:t>
            </a:r>
            <a:r>
              <a:rPr lang="en-US" i="1" dirty="0" smtClean="0">
                <a:ea typeface="Cambria Math" pitchFamily="18" charset="0"/>
              </a:rPr>
              <a:t>j</a:t>
            </a:r>
            <a:r>
              <a:rPr lang="en-US" dirty="0" smtClean="0">
                <a:ea typeface="Cambria Math" pitchFamily="18" charset="0"/>
              </a:rPr>
              <a:t> &gt; </a:t>
            </a:r>
            <a:r>
              <a:rPr lang="en-US" i="1" dirty="0" smtClean="0">
                <a:ea typeface="Cambria Math" pitchFamily="18" charset="0"/>
              </a:rPr>
              <a:t>n</a:t>
            </a:r>
            <a:r>
              <a:rPr lang="en-US" dirty="0" smtClean="0">
                <a:ea typeface="Cambria Math" pitchFamily="18" charset="0"/>
              </a:rPr>
              <a:t> occur, that is,</a:t>
            </a:r>
          </a:p>
          <a:p>
            <a:pPr>
              <a:buNone/>
            </a:pPr>
            <a:r>
              <a:rPr lang="en-US" dirty="0" smtClean="0">
                <a:ea typeface="Cambria Math" pitchFamily="18" charset="0"/>
              </a:rPr>
              <a:t>                    </a:t>
            </a:r>
            <a:r>
              <a:rPr lang="en-US" i="1" dirty="0" smtClean="0">
                <a:ea typeface="Cambria Math" pitchFamily="18" charset="0"/>
              </a:rPr>
              <a:t>G</a:t>
            </a:r>
            <a:r>
              <a:rPr lang="en-US" dirty="0" smtClean="0">
                <a:ea typeface="Cambria Math" pitchFamily="18" charset="0"/>
              </a:rPr>
              <a:t>(</a:t>
            </a:r>
            <a:r>
              <a:rPr lang="en-US" i="1" dirty="0" smtClean="0">
                <a:ea typeface="Cambria Math" pitchFamily="18" charset="0"/>
              </a:rPr>
              <a:t>x</a:t>
            </a:r>
            <a:r>
              <a:rPr lang="en-US" dirty="0" smtClean="0">
                <a:ea typeface="Cambria Math" pitchFamily="18" charset="0"/>
              </a:rPr>
              <a:t>) = </a:t>
            </a:r>
            <a:r>
              <a:rPr lang="en-US" i="1" dirty="0" smtClean="0"/>
              <a:t>a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 smtClean="0"/>
              <a:t> + </a:t>
            </a:r>
            <a:r>
              <a:rPr lang="en-US" i="1" dirty="0" smtClean="0"/>
              <a:t>a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i="1" dirty="0" smtClean="0"/>
              <a:t>x</a:t>
            </a:r>
            <a:r>
              <a:rPr lang="en-US" dirty="0" smtClean="0"/>
              <a:t> + </a:t>
            </a:r>
            <a:r>
              <a:rPr lang="en-US" dirty="0" smtClean="0">
                <a:latin typeface="Cambria Math"/>
                <a:ea typeface="Cambria Math"/>
              </a:rPr>
              <a:t>⋯ </a:t>
            </a:r>
            <a:r>
              <a:rPr lang="en-US" dirty="0" smtClean="0"/>
              <a:t>+ </a:t>
            </a:r>
            <a:r>
              <a:rPr lang="en-US" i="1" dirty="0" smtClean="0"/>
              <a:t>a</a:t>
            </a:r>
            <a:r>
              <a:rPr lang="en-US" i="1" baseline="-25000" dirty="0" smtClean="0"/>
              <a:t>n </a:t>
            </a:r>
            <a:r>
              <a:rPr lang="en-US" i="1" dirty="0" err="1" smtClean="0"/>
              <a:t>x</a:t>
            </a:r>
            <a:r>
              <a:rPr lang="en-US" i="1" baseline="30000" dirty="0" err="1" smtClean="0"/>
              <a:t>n</a:t>
            </a:r>
            <a:r>
              <a:rPr lang="en-US" i="1" dirty="0" smtClean="0"/>
              <a:t>.</a:t>
            </a:r>
            <a:endParaRPr lang="en-US" dirty="0">
              <a:ea typeface="Cambria Math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9858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Generating Functions for Finite Sequences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/>
              <a:t>Example</a:t>
            </a:r>
            <a:r>
              <a:rPr lang="en-US" sz="2400" dirty="0" smtClean="0"/>
              <a:t>:  What is the generating function for the sequence 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1,1,1,1,1,1</a:t>
            </a:r>
            <a:r>
              <a:rPr lang="en-US" sz="2400" dirty="0" smtClean="0"/>
              <a:t>?</a:t>
            </a:r>
          </a:p>
          <a:p>
            <a:pPr>
              <a:buNone/>
            </a:pPr>
            <a:r>
              <a:rPr lang="en-US" sz="2400" b="1" dirty="0" smtClean="0"/>
              <a:t>Solution</a:t>
            </a:r>
            <a:r>
              <a:rPr lang="en-US" sz="2400" dirty="0" smtClean="0"/>
              <a:t>: The generating function of 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1,1,1,1,1,1  is </a:t>
            </a:r>
          </a:p>
          <a:p>
            <a:pPr>
              <a:buNone/>
            </a:pP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       1 + </a:t>
            </a:r>
            <a:r>
              <a:rPr lang="en-US" sz="2400" i="1" dirty="0" smtClean="0">
                <a:ea typeface="Cambria Math" pitchFamily="18" charset="0"/>
              </a:rPr>
              <a:t>x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 + </a:t>
            </a:r>
            <a:r>
              <a:rPr lang="en-US" sz="2400" i="1" dirty="0" smtClean="0">
                <a:ea typeface="Cambria Math" pitchFamily="18" charset="0"/>
              </a:rPr>
              <a:t>x</a:t>
            </a:r>
            <a:r>
              <a:rPr lang="en-US" sz="2400" baseline="30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 + </a:t>
            </a:r>
            <a:r>
              <a:rPr lang="en-US" sz="2400" i="1" dirty="0" smtClean="0">
                <a:ea typeface="Cambria Math" pitchFamily="18" charset="0"/>
              </a:rPr>
              <a:t>x</a:t>
            </a:r>
            <a:r>
              <a:rPr lang="en-US" sz="2400" baseline="300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 + </a:t>
            </a:r>
            <a:r>
              <a:rPr lang="en-US" sz="2400" i="1" dirty="0" smtClean="0">
                <a:ea typeface="Cambria Math" pitchFamily="18" charset="0"/>
              </a:rPr>
              <a:t>x</a:t>
            </a:r>
            <a:r>
              <a:rPr lang="en-US" sz="2400" baseline="30000" dirty="0" smtClean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 + </a:t>
            </a:r>
            <a:r>
              <a:rPr lang="en-US" sz="2400" i="1" dirty="0" smtClean="0">
                <a:ea typeface="Cambria Math" pitchFamily="18" charset="0"/>
              </a:rPr>
              <a:t>x</a:t>
            </a:r>
            <a:r>
              <a:rPr lang="en-US" sz="2400" baseline="30000" dirty="0" smtClean="0"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.</a:t>
            </a:r>
          </a:p>
          <a:p>
            <a:pPr>
              <a:buNone/>
            </a:pPr>
            <a:r>
              <a:rPr lang="en-US" sz="2400" dirty="0" smtClean="0">
                <a:ea typeface="Cambria Math" pitchFamily="18" charset="0"/>
              </a:rPr>
              <a:t>By Theorem 1 of Section 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2.4</a:t>
            </a:r>
            <a:r>
              <a:rPr lang="en-US" sz="2400" dirty="0" smtClean="0">
                <a:ea typeface="Cambria Math" pitchFamily="18" charset="0"/>
              </a:rPr>
              <a:t>, we have</a:t>
            </a:r>
          </a:p>
          <a:p>
            <a:pPr>
              <a:buNone/>
            </a:pPr>
            <a:r>
              <a:rPr lang="en-US" sz="2400" dirty="0" smtClean="0">
                <a:ea typeface="Cambria Math" pitchFamily="18" charset="0"/>
              </a:rPr>
              <a:t>       (</a:t>
            </a:r>
            <a:r>
              <a:rPr lang="en-US" sz="2400" i="1" dirty="0" smtClean="0">
                <a:ea typeface="Cambria Math" pitchFamily="18" charset="0"/>
              </a:rPr>
              <a:t>x</a:t>
            </a:r>
            <a:r>
              <a:rPr lang="en-US" sz="2400" baseline="30000" dirty="0" smtClean="0">
                <a:latin typeface="Cambria Math" pitchFamily="18" charset="0"/>
                <a:ea typeface="Cambria Math" pitchFamily="18" charset="0"/>
              </a:rPr>
              <a:t>6</a:t>
            </a:r>
            <a:r>
              <a:rPr lang="en-US" sz="2400" dirty="0" smtClean="0">
                <a:ea typeface="Cambria Math" pitchFamily="18" charset="0"/>
              </a:rPr>
              <a:t> </a:t>
            </a:r>
            <a:r>
              <a:rPr lang="en-US" sz="2400" dirty="0" smtClean="0">
                <a:latin typeface="Cambria Math"/>
                <a:ea typeface="Cambria Math"/>
              </a:rPr>
              <a:t>− 1)/(</a:t>
            </a:r>
            <a:r>
              <a:rPr lang="en-US" sz="2400" i="1" dirty="0" smtClean="0">
                <a:ea typeface="Cambria Math"/>
              </a:rPr>
              <a:t>x</a:t>
            </a:r>
            <a:r>
              <a:rPr lang="en-US" sz="2400" dirty="0" smtClean="0">
                <a:latin typeface="Cambria Math"/>
                <a:ea typeface="Cambria Math"/>
              </a:rPr>
              <a:t> −1) = 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1 + </a:t>
            </a:r>
            <a:r>
              <a:rPr lang="en-US" sz="2400" i="1" dirty="0" smtClean="0">
                <a:ea typeface="Cambria Math" pitchFamily="18" charset="0"/>
              </a:rPr>
              <a:t>x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 + </a:t>
            </a:r>
            <a:r>
              <a:rPr lang="en-US" sz="2400" i="1" dirty="0" smtClean="0">
                <a:ea typeface="Cambria Math" pitchFamily="18" charset="0"/>
              </a:rPr>
              <a:t>x</a:t>
            </a:r>
            <a:r>
              <a:rPr lang="en-US" sz="2400" baseline="30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 + </a:t>
            </a:r>
            <a:r>
              <a:rPr lang="en-US" sz="2400" i="1" dirty="0" smtClean="0">
                <a:ea typeface="Cambria Math" pitchFamily="18" charset="0"/>
              </a:rPr>
              <a:t>x</a:t>
            </a:r>
            <a:r>
              <a:rPr lang="en-US" sz="2400" baseline="300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 + </a:t>
            </a:r>
            <a:r>
              <a:rPr lang="en-US" sz="2400" i="1" dirty="0" smtClean="0">
                <a:ea typeface="Cambria Math" pitchFamily="18" charset="0"/>
              </a:rPr>
              <a:t>x</a:t>
            </a:r>
            <a:r>
              <a:rPr lang="en-US" sz="2400" baseline="30000" dirty="0" smtClean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 + </a:t>
            </a:r>
            <a:r>
              <a:rPr lang="en-US" sz="2400" i="1" dirty="0" smtClean="0">
                <a:ea typeface="Cambria Math" pitchFamily="18" charset="0"/>
              </a:rPr>
              <a:t>x</a:t>
            </a:r>
            <a:r>
              <a:rPr lang="en-US" sz="2400" baseline="30000" dirty="0" smtClean="0">
                <a:latin typeface="Cambria Math" pitchFamily="18" charset="0"/>
                <a:ea typeface="Cambria Math" pitchFamily="18" charset="0"/>
              </a:rPr>
              <a:t>5</a:t>
            </a:r>
            <a:r>
              <a:rPr lang="lv-LV" sz="2400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lv-LV" sz="2400" dirty="0" smtClean="0">
                <a:latin typeface="Cambria Math" pitchFamily="18" charset="0"/>
                <a:ea typeface="Cambria Math" pitchFamily="18" charset="0"/>
              </a:rPr>
              <a:t>   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when </a:t>
            </a:r>
            <a:r>
              <a:rPr lang="en-US" sz="2400" i="1" dirty="0" smtClean="0">
                <a:ea typeface="Cambria Math" pitchFamily="18" charset="0"/>
              </a:rPr>
              <a:t>x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400" dirty="0" smtClean="0">
                <a:latin typeface="Cambria Math"/>
                <a:ea typeface="Cambria Math"/>
              </a:rPr>
              <a:t>≠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 1.</a:t>
            </a:r>
          </a:p>
          <a:p>
            <a:pPr>
              <a:buNone/>
            </a:pP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Consequently </a:t>
            </a:r>
            <a:r>
              <a:rPr lang="en-US" sz="2400" i="1" dirty="0" smtClean="0">
                <a:ea typeface="Cambria Math" pitchFamily="18" charset="0"/>
              </a:rPr>
              <a:t>G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(</a:t>
            </a:r>
            <a:r>
              <a:rPr lang="en-US" sz="2400" i="1" dirty="0" smtClean="0">
                <a:ea typeface="Cambria Math" pitchFamily="18" charset="0"/>
              </a:rPr>
              <a:t>x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) = </a:t>
            </a:r>
            <a:r>
              <a:rPr lang="en-US" sz="2400" dirty="0" smtClean="0">
                <a:ea typeface="Cambria Math" pitchFamily="18" charset="0"/>
              </a:rPr>
              <a:t>(</a:t>
            </a:r>
            <a:r>
              <a:rPr lang="en-US" sz="2400" i="1" dirty="0" smtClean="0">
                <a:ea typeface="Cambria Math" pitchFamily="18" charset="0"/>
              </a:rPr>
              <a:t>x</a:t>
            </a:r>
            <a:r>
              <a:rPr lang="en-US" sz="2400" baseline="30000" dirty="0" smtClean="0">
                <a:latin typeface="Cambria Math" pitchFamily="18" charset="0"/>
                <a:ea typeface="Cambria Math" pitchFamily="18" charset="0"/>
              </a:rPr>
              <a:t>6</a:t>
            </a:r>
            <a:r>
              <a:rPr lang="en-US" sz="2400" dirty="0" smtClean="0">
                <a:ea typeface="Cambria Math" pitchFamily="18" charset="0"/>
              </a:rPr>
              <a:t> </a:t>
            </a:r>
            <a:r>
              <a:rPr lang="en-US" sz="2400" dirty="0" smtClean="0">
                <a:latin typeface="Cambria Math"/>
                <a:ea typeface="Cambria Math"/>
              </a:rPr>
              <a:t>− 1)/(</a:t>
            </a:r>
            <a:r>
              <a:rPr lang="en-US" sz="2400" i="1" dirty="0" smtClean="0">
                <a:latin typeface="Cambria Math"/>
                <a:ea typeface="Cambria Math"/>
              </a:rPr>
              <a:t>x</a:t>
            </a:r>
            <a:r>
              <a:rPr lang="en-US" sz="2400" dirty="0" smtClean="0">
                <a:latin typeface="Cambria Math"/>
                <a:ea typeface="Cambria Math"/>
              </a:rPr>
              <a:t> −1) is the generating function of the sequence. </a:t>
            </a:r>
            <a:endParaRPr lang="en-US" sz="2400" dirty="0" smtClean="0">
              <a:ea typeface="Cambria Math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2653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Generating Functions</a:t>
            </a:r>
            <a:endParaRPr lang="en-US" dirty="0"/>
          </a:p>
        </p:txBody>
      </p:sp>
      <p:pic>
        <p:nvPicPr>
          <p:cNvPr id="4" name="Content Placeholder 3" descr="table35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246686" y="1307203"/>
            <a:ext cx="3936311" cy="5421830"/>
          </a:xfrm>
        </p:spPr>
      </p:pic>
    </p:spTree>
    <p:extLst>
      <p:ext uri="{BB962C8B-B14F-4D97-AF65-F5344CB8AC3E}">
        <p14:creationId xmlns:p14="http://schemas.microsoft.com/office/powerpoint/2010/main" val="527279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Counting Problems and Generating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n-US" b="1" dirty="0" smtClean="0"/>
              <a:t>Example</a:t>
            </a:r>
            <a:r>
              <a:rPr lang="en-US" dirty="0" smtClean="0"/>
              <a:t>: Find the number of solutions of </a:t>
            </a:r>
          </a:p>
          <a:p>
            <a:pPr>
              <a:buNone/>
            </a:pPr>
            <a:r>
              <a:rPr lang="en-US" dirty="0" smtClean="0"/>
              <a:t>          </a:t>
            </a:r>
            <a:r>
              <a:rPr lang="en-US" i="1" dirty="0" smtClean="0"/>
              <a:t>e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 + </a:t>
            </a:r>
            <a:r>
              <a:rPr lang="en-US" i="1" dirty="0" smtClean="0"/>
              <a:t>e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 + </a:t>
            </a:r>
            <a:r>
              <a:rPr lang="en-US" i="1" dirty="0" smtClean="0"/>
              <a:t>e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/>
              <a:t>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17,</a:t>
            </a:r>
          </a:p>
          <a:p>
            <a:pPr>
              <a:buNone/>
            </a:pPr>
            <a:r>
              <a:rPr lang="en-US" dirty="0" smtClean="0"/>
              <a:t>where </a:t>
            </a:r>
            <a:r>
              <a:rPr lang="en-US" i="1" dirty="0" smtClean="0"/>
              <a:t>e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, </a:t>
            </a:r>
            <a:r>
              <a:rPr lang="en-US" i="1" dirty="0" smtClean="0"/>
              <a:t>e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, and </a:t>
            </a:r>
            <a:r>
              <a:rPr lang="en-US" i="1" dirty="0" smtClean="0"/>
              <a:t>e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/>
              <a:t> are nonnegative integers with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 </a:t>
            </a:r>
            <a:r>
              <a:rPr lang="en-US" dirty="0" smtClean="0">
                <a:latin typeface="Cambria Math"/>
                <a:ea typeface="Cambria Math"/>
              </a:rPr>
              <a:t>≤</a:t>
            </a:r>
            <a:r>
              <a:rPr lang="en-US" dirty="0" smtClean="0"/>
              <a:t> </a:t>
            </a:r>
            <a:r>
              <a:rPr lang="en-US" i="1" dirty="0" smtClean="0"/>
              <a:t>e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>
                <a:latin typeface="Cambria Math"/>
                <a:ea typeface="Cambria Math"/>
              </a:rPr>
              <a:t>≤ 5</a:t>
            </a:r>
            <a:r>
              <a:rPr lang="en-US" dirty="0" smtClean="0"/>
              <a:t>,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 </a:t>
            </a:r>
            <a:r>
              <a:rPr lang="en-US" dirty="0" smtClean="0">
                <a:latin typeface="Cambria Math"/>
                <a:ea typeface="Cambria Math"/>
              </a:rPr>
              <a:t>≤ </a:t>
            </a:r>
            <a:r>
              <a:rPr lang="en-US" i="1" dirty="0" smtClean="0"/>
              <a:t>e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>
                <a:latin typeface="Cambria Math"/>
                <a:ea typeface="Cambria Math"/>
              </a:rPr>
              <a:t> ≤ 6</a:t>
            </a:r>
            <a:r>
              <a:rPr lang="en-US" dirty="0" smtClean="0"/>
              <a:t>, and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4 </a:t>
            </a:r>
            <a:r>
              <a:rPr lang="en-US" dirty="0" smtClean="0">
                <a:latin typeface="Cambria Math"/>
                <a:ea typeface="Cambria Math"/>
              </a:rPr>
              <a:t>≤ </a:t>
            </a:r>
            <a:r>
              <a:rPr lang="en-US" i="1" dirty="0" smtClean="0"/>
              <a:t>e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≤ 7.</a:t>
            </a:r>
            <a:r>
              <a:rPr lang="en-US" dirty="0" smtClean="0"/>
              <a:t>  </a:t>
            </a:r>
          </a:p>
          <a:p>
            <a:pPr>
              <a:buNone/>
            </a:pPr>
            <a:r>
              <a:rPr lang="en-US" b="1" dirty="0" smtClean="0"/>
              <a:t>Solution</a:t>
            </a:r>
            <a:r>
              <a:rPr lang="en-US" dirty="0" smtClean="0"/>
              <a:t>: The number of solutions is the coefficient of </a:t>
            </a:r>
            <a:r>
              <a:rPr lang="en-US" i="1" dirty="0" smtClean="0"/>
              <a:t>x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17</a:t>
            </a:r>
            <a:r>
              <a:rPr lang="en-US" dirty="0" smtClean="0"/>
              <a:t> in the expansion of  </a:t>
            </a:r>
          </a:p>
          <a:p>
            <a:pPr>
              <a:buNone/>
            </a:pPr>
            <a:r>
              <a:rPr lang="en-US" sz="2200" dirty="0"/>
              <a:t>            (</a:t>
            </a:r>
            <a:r>
              <a:rPr lang="en-US" sz="2200" i="1" dirty="0">
                <a:ea typeface="Cambria Math" pitchFamily="18" charset="0"/>
              </a:rPr>
              <a:t>x</a:t>
            </a:r>
            <a:r>
              <a:rPr lang="en-US" sz="2200" baseline="30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200" dirty="0">
                <a:latin typeface="Cambria Math" pitchFamily="18" charset="0"/>
                <a:ea typeface="Cambria Math" pitchFamily="18" charset="0"/>
              </a:rPr>
              <a:t> + </a:t>
            </a:r>
            <a:r>
              <a:rPr lang="en-US" sz="2200" i="1" dirty="0">
                <a:ea typeface="Cambria Math" pitchFamily="18" charset="0"/>
              </a:rPr>
              <a:t>x</a:t>
            </a:r>
            <a:r>
              <a:rPr lang="en-US" sz="2200" baseline="30000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sz="2200" dirty="0">
                <a:latin typeface="Cambria Math" pitchFamily="18" charset="0"/>
                <a:ea typeface="Cambria Math" pitchFamily="18" charset="0"/>
              </a:rPr>
              <a:t> + </a:t>
            </a:r>
            <a:r>
              <a:rPr lang="en-US" sz="2200" i="1" dirty="0">
                <a:ea typeface="Cambria Math" pitchFamily="18" charset="0"/>
              </a:rPr>
              <a:t>x</a:t>
            </a:r>
            <a:r>
              <a:rPr lang="en-US" sz="2200" baseline="30000" dirty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sz="2200" dirty="0">
                <a:latin typeface="Cambria Math" pitchFamily="18" charset="0"/>
                <a:ea typeface="Cambria Math" pitchFamily="18" charset="0"/>
              </a:rPr>
              <a:t> + </a:t>
            </a:r>
            <a:r>
              <a:rPr lang="en-US" sz="2200" i="1" dirty="0">
                <a:ea typeface="Cambria Math" pitchFamily="18" charset="0"/>
              </a:rPr>
              <a:t>x</a:t>
            </a:r>
            <a:r>
              <a:rPr lang="en-US" sz="2200" baseline="30000" dirty="0"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sz="2200" dirty="0">
                <a:ea typeface="Cambria Math" pitchFamily="18" charset="0"/>
              </a:rPr>
              <a:t>)</a:t>
            </a:r>
            <a:r>
              <a:rPr lang="en-US" sz="2200" dirty="0"/>
              <a:t> (</a:t>
            </a:r>
            <a:r>
              <a:rPr lang="en-US" sz="2200" i="1" dirty="0">
                <a:ea typeface="Cambria Math" pitchFamily="18" charset="0"/>
              </a:rPr>
              <a:t>x</a:t>
            </a:r>
            <a:r>
              <a:rPr lang="en-US" sz="2200" baseline="30000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sz="2200" dirty="0">
                <a:latin typeface="Cambria Math" pitchFamily="18" charset="0"/>
                <a:ea typeface="Cambria Math" pitchFamily="18" charset="0"/>
              </a:rPr>
              <a:t> + </a:t>
            </a:r>
            <a:r>
              <a:rPr lang="en-US" sz="2200" i="1" dirty="0">
                <a:ea typeface="Cambria Math" pitchFamily="18" charset="0"/>
              </a:rPr>
              <a:t>x</a:t>
            </a:r>
            <a:r>
              <a:rPr lang="en-US" sz="2200" baseline="30000" dirty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sz="2200" dirty="0">
                <a:latin typeface="Cambria Math" pitchFamily="18" charset="0"/>
                <a:ea typeface="Cambria Math" pitchFamily="18" charset="0"/>
              </a:rPr>
              <a:t> + </a:t>
            </a:r>
            <a:r>
              <a:rPr lang="en-US" sz="2200" i="1" dirty="0">
                <a:ea typeface="Cambria Math" pitchFamily="18" charset="0"/>
              </a:rPr>
              <a:t>x</a:t>
            </a:r>
            <a:r>
              <a:rPr lang="en-US" sz="2200" baseline="30000" dirty="0"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sz="2200" dirty="0">
                <a:latin typeface="Cambria Math" pitchFamily="18" charset="0"/>
                <a:ea typeface="Cambria Math" pitchFamily="18" charset="0"/>
              </a:rPr>
              <a:t> + </a:t>
            </a:r>
            <a:r>
              <a:rPr lang="en-US" sz="2200" i="1" dirty="0">
                <a:ea typeface="Cambria Math" pitchFamily="18" charset="0"/>
              </a:rPr>
              <a:t>x</a:t>
            </a:r>
            <a:r>
              <a:rPr lang="en-US" sz="2200" baseline="30000" dirty="0">
                <a:latin typeface="Cambria Math" pitchFamily="18" charset="0"/>
                <a:ea typeface="Cambria Math" pitchFamily="18" charset="0"/>
              </a:rPr>
              <a:t>6</a:t>
            </a:r>
            <a:r>
              <a:rPr lang="en-US" sz="2200" dirty="0">
                <a:ea typeface="Cambria Math" pitchFamily="18" charset="0"/>
              </a:rPr>
              <a:t>)</a:t>
            </a:r>
            <a:r>
              <a:rPr lang="en-US" sz="2200" dirty="0"/>
              <a:t> (</a:t>
            </a:r>
            <a:r>
              <a:rPr lang="en-US" sz="2200" i="1" dirty="0">
                <a:ea typeface="Cambria Math" pitchFamily="18" charset="0"/>
              </a:rPr>
              <a:t>x</a:t>
            </a:r>
            <a:r>
              <a:rPr lang="en-US" sz="2200" baseline="30000" dirty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sz="2200" dirty="0">
                <a:latin typeface="Cambria Math" pitchFamily="18" charset="0"/>
                <a:ea typeface="Cambria Math" pitchFamily="18" charset="0"/>
              </a:rPr>
              <a:t> + </a:t>
            </a:r>
            <a:r>
              <a:rPr lang="en-US" sz="2200" i="1" dirty="0">
                <a:ea typeface="Cambria Math" pitchFamily="18" charset="0"/>
              </a:rPr>
              <a:t>x</a:t>
            </a:r>
            <a:r>
              <a:rPr lang="en-US" sz="2200" baseline="30000" dirty="0"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sz="2200" dirty="0">
                <a:latin typeface="Cambria Math" pitchFamily="18" charset="0"/>
                <a:ea typeface="Cambria Math" pitchFamily="18" charset="0"/>
              </a:rPr>
              <a:t> + </a:t>
            </a:r>
            <a:r>
              <a:rPr lang="en-US" sz="2200" i="1" dirty="0">
                <a:ea typeface="Cambria Math" pitchFamily="18" charset="0"/>
              </a:rPr>
              <a:t>x</a:t>
            </a:r>
            <a:r>
              <a:rPr lang="en-US" sz="2200" baseline="30000" dirty="0">
                <a:latin typeface="Cambria Math" pitchFamily="18" charset="0"/>
                <a:ea typeface="Cambria Math" pitchFamily="18" charset="0"/>
              </a:rPr>
              <a:t>6</a:t>
            </a:r>
            <a:r>
              <a:rPr lang="en-US" sz="2200" dirty="0">
                <a:latin typeface="Cambria Math" pitchFamily="18" charset="0"/>
                <a:ea typeface="Cambria Math" pitchFamily="18" charset="0"/>
              </a:rPr>
              <a:t> + </a:t>
            </a:r>
            <a:r>
              <a:rPr lang="en-US" sz="2200" i="1" dirty="0">
                <a:ea typeface="Cambria Math" pitchFamily="18" charset="0"/>
              </a:rPr>
              <a:t>x</a:t>
            </a:r>
            <a:r>
              <a:rPr lang="en-US" sz="2200" baseline="30000" dirty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sz="2200" dirty="0">
                <a:ea typeface="Cambria Math" pitchFamily="18" charset="0"/>
              </a:rPr>
              <a:t>).</a:t>
            </a:r>
          </a:p>
          <a:p>
            <a:pPr>
              <a:buNone/>
            </a:pPr>
            <a:r>
              <a:rPr lang="en-US" dirty="0" smtClean="0">
                <a:ea typeface="Cambria Math" pitchFamily="18" charset="0"/>
              </a:rPr>
              <a:t>This follows because a term equal to  is obtained in the product by picking a term in the first sum </a:t>
            </a:r>
            <a:r>
              <a:rPr lang="en-US" i="1" dirty="0" smtClean="0">
                <a:ea typeface="Cambria Math" pitchFamily="18" charset="0"/>
              </a:rPr>
              <a:t>x</a:t>
            </a:r>
            <a:r>
              <a:rPr lang="en-US" i="1" baseline="30000" dirty="0" smtClean="0">
                <a:ea typeface="Cambria Math" pitchFamily="18" charset="0"/>
              </a:rPr>
              <a:t>e</a:t>
            </a:r>
            <a:r>
              <a:rPr lang="en-US" sz="1500" baseline="30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>
                <a:ea typeface="Cambria Math" pitchFamily="18" charset="0"/>
              </a:rPr>
              <a:t>, a term in the second sum</a:t>
            </a:r>
            <a:r>
              <a:rPr lang="en-US" i="1" dirty="0" smtClean="0">
                <a:ea typeface="Cambria Math" pitchFamily="18" charset="0"/>
              </a:rPr>
              <a:t> x</a:t>
            </a:r>
            <a:r>
              <a:rPr lang="en-US" i="1" baseline="30000" dirty="0" smtClean="0">
                <a:ea typeface="Cambria Math" pitchFamily="18" charset="0"/>
              </a:rPr>
              <a:t>e</a:t>
            </a:r>
            <a:r>
              <a:rPr lang="en-US" sz="1500" baseline="30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>
                <a:ea typeface="Cambria Math" pitchFamily="18" charset="0"/>
              </a:rPr>
              <a:t>, and a term in the third sum</a:t>
            </a:r>
            <a:r>
              <a:rPr lang="en-US" i="1" dirty="0" smtClean="0">
                <a:ea typeface="Cambria Math" pitchFamily="18" charset="0"/>
              </a:rPr>
              <a:t> x</a:t>
            </a:r>
            <a:r>
              <a:rPr lang="en-US" i="1" baseline="30000" dirty="0" smtClean="0">
                <a:ea typeface="Cambria Math" pitchFamily="18" charset="0"/>
              </a:rPr>
              <a:t>e</a:t>
            </a:r>
            <a:r>
              <a:rPr lang="en-US" sz="1500" baseline="30000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>
                <a:ea typeface="Cambria Math" pitchFamily="18" charset="0"/>
              </a:rPr>
              <a:t>, where  </a:t>
            </a:r>
            <a:r>
              <a:rPr lang="en-US" i="1" dirty="0" smtClean="0"/>
              <a:t>e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 + </a:t>
            </a:r>
            <a:r>
              <a:rPr lang="en-US" i="1" dirty="0" smtClean="0"/>
              <a:t>e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 + </a:t>
            </a:r>
            <a:r>
              <a:rPr lang="en-US" i="1" dirty="0" smtClean="0"/>
              <a:t>e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/>
              <a:t>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17.</a:t>
            </a:r>
          </a:p>
          <a:p>
            <a:pPr>
              <a:buNone/>
            </a:pPr>
            <a:r>
              <a:rPr lang="en-US" dirty="0" smtClean="0">
                <a:latin typeface="Cambria Math" pitchFamily="18" charset="0"/>
                <a:ea typeface="Cambria Math" pitchFamily="18" charset="0"/>
              </a:rPr>
              <a:t>There are three solutions since the coefficient of </a:t>
            </a:r>
            <a:r>
              <a:rPr lang="en-US" i="1" dirty="0" smtClean="0"/>
              <a:t>x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17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in the product is 3. 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880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Counting Problems and Generating Functions (</a:t>
            </a:r>
            <a:r>
              <a:rPr lang="en-US" i="1" dirty="0" smtClean="0"/>
              <a:t>continued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b="1" dirty="0" smtClean="0"/>
              <a:t>Example</a:t>
            </a:r>
            <a:r>
              <a:rPr lang="en-US" dirty="0" smtClean="0"/>
              <a:t>: Use generating functions to find the number of </a:t>
            </a:r>
            <a:r>
              <a:rPr lang="en-US" i="1" dirty="0" smtClean="0"/>
              <a:t>k</a:t>
            </a:r>
            <a:r>
              <a:rPr lang="en-US" dirty="0" smtClean="0"/>
              <a:t>-combinations of a set with </a:t>
            </a:r>
            <a:r>
              <a:rPr lang="en-US" i="1" dirty="0" smtClean="0"/>
              <a:t>n</a:t>
            </a:r>
            <a:r>
              <a:rPr lang="en-US" dirty="0" smtClean="0"/>
              <a:t> elements, i.e., </a:t>
            </a:r>
            <a:r>
              <a:rPr lang="en-US" i="1" dirty="0" smtClean="0"/>
              <a:t>C</a:t>
            </a:r>
            <a:r>
              <a:rPr lang="en-US" dirty="0" smtClean="0"/>
              <a:t>(</a:t>
            </a:r>
            <a:r>
              <a:rPr lang="en-US" i="1" dirty="0" err="1" smtClean="0"/>
              <a:t>n</a:t>
            </a:r>
            <a:r>
              <a:rPr lang="en-US" dirty="0" err="1" smtClean="0"/>
              <a:t>,</a:t>
            </a:r>
            <a:r>
              <a:rPr lang="en-US" i="1" dirty="0" err="1" smtClean="0"/>
              <a:t>k</a:t>
            </a:r>
            <a:r>
              <a:rPr lang="en-US" dirty="0" smtClean="0"/>
              <a:t>). </a:t>
            </a:r>
          </a:p>
          <a:p>
            <a:pPr>
              <a:buNone/>
            </a:pPr>
            <a:r>
              <a:rPr lang="en-US" b="1" dirty="0" smtClean="0"/>
              <a:t>Solution</a:t>
            </a:r>
            <a:r>
              <a:rPr lang="en-US" dirty="0" smtClean="0"/>
              <a:t>: Each of the n elements in the set contributes the term (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 + </a:t>
            </a:r>
            <a:r>
              <a:rPr lang="en-US" i="1" dirty="0" smtClean="0"/>
              <a:t>x</a:t>
            </a:r>
            <a:r>
              <a:rPr lang="en-US" dirty="0" smtClean="0"/>
              <a:t>) to the generating function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lv-LV" dirty="0" smtClean="0"/>
          </a:p>
          <a:p>
            <a:pPr>
              <a:buNone/>
            </a:pPr>
            <a:r>
              <a:rPr lang="en-US" dirty="0" smtClean="0"/>
              <a:t>Hence </a:t>
            </a:r>
            <a:r>
              <a:rPr lang="en-US" i="1" dirty="0" smtClean="0"/>
              <a:t>f</a:t>
            </a:r>
            <a:r>
              <a:rPr lang="en-US" dirty="0" smtClean="0"/>
              <a:t>(</a:t>
            </a:r>
            <a:r>
              <a:rPr lang="en-US" i="1" dirty="0" smtClean="0"/>
              <a:t>x</a:t>
            </a:r>
            <a:r>
              <a:rPr lang="en-US" dirty="0" smtClean="0"/>
              <a:t>) = (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 + </a:t>
            </a:r>
            <a:r>
              <a:rPr lang="en-US" i="1" dirty="0" smtClean="0"/>
              <a:t>x</a:t>
            </a:r>
            <a:r>
              <a:rPr lang="en-US" dirty="0" smtClean="0"/>
              <a:t>)</a:t>
            </a:r>
            <a:r>
              <a:rPr lang="en-US" i="1" baseline="30000" dirty="0" smtClean="0"/>
              <a:t>n</a:t>
            </a:r>
            <a:r>
              <a:rPr lang="en-US" dirty="0" smtClean="0"/>
              <a:t> where </a:t>
            </a:r>
            <a:r>
              <a:rPr lang="en-US" i="1" dirty="0" smtClean="0"/>
              <a:t>f</a:t>
            </a:r>
            <a:r>
              <a:rPr lang="en-US" dirty="0" smtClean="0"/>
              <a:t>(</a:t>
            </a:r>
            <a:r>
              <a:rPr lang="en-US" i="1" dirty="0" smtClean="0"/>
              <a:t>x</a:t>
            </a:r>
            <a:r>
              <a:rPr lang="en-US" dirty="0" smtClean="0"/>
              <a:t>) is the generating function for {</a:t>
            </a:r>
            <a:r>
              <a:rPr lang="en-US" i="1" dirty="0" err="1" smtClean="0"/>
              <a:t>a</a:t>
            </a:r>
            <a:r>
              <a:rPr lang="en-US" i="1" baseline="30000" dirty="0" err="1" smtClean="0"/>
              <a:t>k</a:t>
            </a:r>
            <a:r>
              <a:rPr lang="en-US" dirty="0" smtClean="0"/>
              <a:t>}, where </a:t>
            </a:r>
            <a:r>
              <a:rPr lang="en-US" i="1" dirty="0" err="1" smtClean="0"/>
              <a:t>a</a:t>
            </a:r>
            <a:r>
              <a:rPr lang="en-US" i="1" baseline="30000" dirty="0" err="1" smtClean="0"/>
              <a:t>k</a:t>
            </a:r>
            <a:r>
              <a:rPr lang="en-US" dirty="0" smtClean="0"/>
              <a:t> represents the number of </a:t>
            </a:r>
            <a:r>
              <a:rPr lang="en-US" i="1" dirty="0" smtClean="0"/>
              <a:t>k</a:t>
            </a:r>
            <a:r>
              <a:rPr lang="en-US" dirty="0" smtClean="0"/>
              <a:t>-combinations of a set with </a:t>
            </a:r>
            <a:r>
              <a:rPr lang="en-US" i="1" dirty="0" smtClean="0"/>
              <a:t>n</a:t>
            </a:r>
            <a:r>
              <a:rPr lang="en-US" dirty="0" smtClean="0"/>
              <a:t> elements. </a:t>
            </a:r>
          </a:p>
          <a:p>
            <a:pPr>
              <a:buNone/>
            </a:pPr>
            <a:r>
              <a:rPr lang="en-US" dirty="0" smtClean="0"/>
              <a:t>By the binomial theorem, we have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where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Hence,   </a:t>
            </a:r>
          </a:p>
          <a:p>
            <a:pPr>
              <a:buNone/>
            </a:pPr>
            <a:r>
              <a:rPr lang="en-US" dirty="0" smtClean="0"/>
              <a:t>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4821081" y="2832200"/>
            <a:ext cx="2591083" cy="367109"/>
          </a:xfrm>
          <a:prstGeom prst="rect">
            <a:avLst/>
          </a:prstGeom>
        </p:spPr>
      </p:pic>
      <p:pic>
        <p:nvPicPr>
          <p:cNvPr id="5" name="Picture 4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4821081" y="3902554"/>
            <a:ext cx="2156301" cy="640125"/>
          </a:xfrm>
          <a:prstGeom prst="rect">
            <a:avLst/>
          </a:prstGeom>
        </p:spPr>
      </p:pic>
      <p:pic>
        <p:nvPicPr>
          <p:cNvPr id="7" name="Picture 6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tretch>
            <a:fillRect/>
          </a:stretch>
        </p:blipFill>
        <p:spPr>
          <a:xfrm>
            <a:off x="1831013" y="4464950"/>
            <a:ext cx="2311512" cy="625790"/>
          </a:xfrm>
          <a:prstGeom prst="rect">
            <a:avLst/>
          </a:prstGeom>
        </p:spPr>
      </p:pic>
      <p:pic>
        <p:nvPicPr>
          <p:cNvPr id="8" name="Picture 7" descr="addin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/>
          <a:stretch>
            <a:fillRect/>
          </a:stretch>
        </p:blipFill>
        <p:spPr>
          <a:xfrm>
            <a:off x="1831013" y="5308295"/>
            <a:ext cx="2770647" cy="706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70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$ G(x) = a_0 + a_1x + \cdots + a_{k}x^k + \cdots = \sum^{\infty}_{k = 0} a_kx^k .$$&#10;&#10;&#10;\end{document}"/>
  <p:tag name="IGUANATEXSIZE" val="2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$\sum^{\infty}_{k = 0} 3x^k .$$&#10;&#10;&#10;\end{document}"/>
  <p:tag name="IGUANATEXSIZE" val="1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$\sum^{\infty}_{k = 0} (k + 1)x^k .$$&#10;&#10;&#10;\end{document}"/>
  <p:tag name="IGUANATEXSIZE" val="1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$\sum^{\infty}_{k = 0} 2^{k}x^k .$$&#10;&#10;&#10;\end{document}"/>
  <p:tag name="IGUANATEXSIZE" val="1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f(x) = \sum^{n}_{k = 0} a^{k}x^k .$&#10;&#10;&#10;\end{document}"/>
  <p:tag name="IGUANATEXSIZE" val="1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$f(x) = \sum^{n}_{k = 0} \left( \begin{array}{c}n\\k\end{array}\right)x^k ,$$&#10;&#10;&#10;\end{document}"/>
  <p:tag name="IGUANATEXSIZE" val="1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$ \left( \begin{array}{c}n\\k\end{array}\right) = \frac{n!}{k!(n-k)!}.$$&#10;&#10;&#10;\end{document}"/>
  <p:tag name="IGUANATEXSIZE" val="1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$ C(n,k) = \frac{n!}{k!(n-k)!}.$$&#10;&#10;&#10;\end{document}"/>
  <p:tag name="IGUANATEXSIZE" val="15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1859</TotalTime>
  <Words>569</Words>
  <Application>Microsoft Office PowerPoint</Application>
  <PresentationFormat>Widescreen</PresentationFormat>
  <Paragraphs>48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Office Theme</vt:lpstr>
      <vt:lpstr>Advanced Combinatorics: Generating Functions</vt:lpstr>
      <vt:lpstr>Section Summary</vt:lpstr>
      <vt:lpstr>Generating Functions</vt:lpstr>
      <vt:lpstr>Generating Functions for Finite Sequences</vt:lpstr>
      <vt:lpstr>Generating Functions for Finite Sequences (continued)</vt:lpstr>
      <vt:lpstr>Useful Generating Functions</vt:lpstr>
      <vt:lpstr>Counting Problems and Generating Functions</vt:lpstr>
      <vt:lpstr>Counting Problems and Generating Functions (continued)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Discrete Mathematics and Its Applications</dc:title>
  <dc:creator>Kalvis Apsītis</dc:creator>
  <cp:lastModifiedBy>Kalvis Apsītis</cp:lastModifiedBy>
  <cp:revision>129</cp:revision>
  <dcterms:created xsi:type="dcterms:W3CDTF">2021-01-03T18:25:44Z</dcterms:created>
  <dcterms:modified xsi:type="dcterms:W3CDTF">2021-03-23T13:35:02Z</dcterms:modified>
</cp:coreProperties>
</file>