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1247" r:id="rId2"/>
    <p:sldId id="1248" r:id="rId3"/>
    <p:sldId id="1249" r:id="rId4"/>
    <p:sldId id="1250" r:id="rId5"/>
    <p:sldId id="1251" r:id="rId6"/>
    <p:sldId id="1252" r:id="rId7"/>
    <p:sldId id="1253" r:id="rId8"/>
    <p:sldId id="1254" r:id="rId9"/>
    <p:sldId id="1255" r:id="rId10"/>
    <p:sldId id="1256" r:id="rId11"/>
    <p:sldId id="1259" r:id="rId12"/>
    <p:sldId id="1260" r:id="rId13"/>
    <p:sldId id="1261" r:id="rId14"/>
    <p:sldId id="1262" r:id="rId15"/>
    <p:sldId id="1263" r:id="rId16"/>
  </p:sldIdLst>
  <p:sldSz cx="12192000" cy="6858000"/>
  <p:notesSz cx="6858000" cy="9144000"/>
  <p:defaultText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verview to Inclusion-Exclusion" id="{661A9235-DDCD-4BF8-A8ED-FB7527A331BC}">
          <p14:sldIdLst>
            <p14:sldId id="1247"/>
            <p14:sldId id="1248"/>
            <p14:sldId id="1249"/>
            <p14:sldId id="1250"/>
            <p14:sldId id="1251"/>
            <p14:sldId id="1252"/>
            <p14:sldId id="1253"/>
            <p14:sldId id="1254"/>
            <p14:sldId id="1255"/>
            <p14:sldId id="1256"/>
          </p14:sldIdLst>
        </p14:section>
        <p14:section name="Two Famous Examples" id="{B5A5FE97-E21B-46F3-AB42-17A8E9DBEA3D}">
          <p14:sldIdLst>
            <p14:sldId id="1259"/>
            <p14:sldId id="1260"/>
            <p14:sldId id="1261"/>
            <p14:sldId id="1262"/>
            <p14:sldId id="1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FF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870" autoAdjust="0"/>
  </p:normalViewPr>
  <p:slideViewPr>
    <p:cSldViewPr snapToGrid="0">
      <p:cViewPr varScale="1">
        <p:scale>
          <a:sx n="87" d="100"/>
          <a:sy n="87" d="100"/>
        </p:scale>
        <p:origin x="14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v-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6C08E-8AD4-46C5-BAC9-3D04C6463705}" type="datetimeFigureOut">
              <a:rPr lang="lv-LV" smtClean="0"/>
              <a:t>23.03.2021</a:t>
            </a:fld>
            <a:endParaRPr lang="lv-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v-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v-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66039-0D76-41FD-AC12-640C7F3A8E52}" type="slidenum">
              <a:rPr lang="lv-LV" smtClean="0"/>
              <a:t>‹#›</a:t>
            </a:fld>
            <a:endParaRPr lang="lv-LV"/>
          </a:p>
        </p:txBody>
      </p:sp>
    </p:spTree>
    <p:extLst>
      <p:ext uri="{BB962C8B-B14F-4D97-AF65-F5344CB8AC3E}">
        <p14:creationId xmlns:p14="http://schemas.microsoft.com/office/powerpoint/2010/main" val="420676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5C566039-0D76-41FD-AC12-640C7F3A8E52}" type="slidenum">
              <a:rPr lang="lv-LV" smtClean="0"/>
              <a:t>1</a:t>
            </a:fld>
            <a:endParaRPr lang="lv-LV"/>
          </a:p>
        </p:txBody>
      </p:sp>
    </p:spTree>
    <p:extLst>
      <p:ext uri="{BB962C8B-B14F-4D97-AF65-F5344CB8AC3E}">
        <p14:creationId xmlns:p14="http://schemas.microsoft.com/office/powerpoint/2010/main" val="3033867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5C566039-0D76-41FD-AC12-640C7F3A8E52}" type="slidenum">
              <a:rPr lang="lv-LV" smtClean="0"/>
              <a:t>15</a:t>
            </a:fld>
            <a:endParaRPr lang="lv-LV"/>
          </a:p>
        </p:txBody>
      </p:sp>
    </p:spTree>
    <p:extLst>
      <p:ext uri="{BB962C8B-B14F-4D97-AF65-F5344CB8AC3E}">
        <p14:creationId xmlns:p14="http://schemas.microsoft.com/office/powerpoint/2010/main" val="1816843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lv-LV"/>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23.03.2021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41895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23.03.2021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405580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lv-LV"/>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23.03.2021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1086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23.03.2021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63022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lv-LV"/>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DEB7B1-3A76-4692-AABD-C23989DC5F71}" type="datetimeFigureOut">
              <a:rPr lang="lv-LV" smtClean="0"/>
              <a:t>23.03.2021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58711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Date Placeholder 4"/>
          <p:cNvSpPr>
            <a:spLocks noGrp="1"/>
          </p:cNvSpPr>
          <p:nvPr>
            <p:ph type="dt" sz="half" idx="10"/>
          </p:nvPr>
        </p:nvSpPr>
        <p:spPr/>
        <p:txBody>
          <a:bodyPr/>
          <a:lstStyle/>
          <a:p>
            <a:fld id="{5ADEB7B1-3A76-4692-AABD-C23989DC5F71}" type="datetimeFigureOut">
              <a:rPr lang="lv-LV" smtClean="0"/>
              <a:t>23.03.2021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3044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lv-LV"/>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7" name="Date Placeholder 6"/>
          <p:cNvSpPr>
            <a:spLocks noGrp="1"/>
          </p:cNvSpPr>
          <p:nvPr>
            <p:ph type="dt" sz="half" idx="10"/>
          </p:nvPr>
        </p:nvSpPr>
        <p:spPr/>
        <p:txBody>
          <a:bodyPr/>
          <a:lstStyle/>
          <a:p>
            <a:fld id="{5ADEB7B1-3A76-4692-AABD-C23989DC5F71}" type="datetimeFigureOut">
              <a:rPr lang="lv-LV" smtClean="0"/>
              <a:t>23.03.2021</a:t>
            </a:fld>
            <a:endParaRPr lang="lv-LV"/>
          </a:p>
        </p:txBody>
      </p:sp>
      <p:sp>
        <p:nvSpPr>
          <p:cNvPr id="8" name="Footer Placeholder 7"/>
          <p:cNvSpPr>
            <a:spLocks noGrp="1"/>
          </p:cNvSpPr>
          <p:nvPr>
            <p:ph type="ftr" sz="quarter" idx="11"/>
          </p:nvPr>
        </p:nvSpPr>
        <p:spPr/>
        <p:txBody>
          <a:bodyPr/>
          <a:lstStyle/>
          <a:p>
            <a:endParaRPr lang="lv-LV"/>
          </a:p>
        </p:txBody>
      </p:sp>
      <p:sp>
        <p:nvSpPr>
          <p:cNvPr id="9" name="Slide Number Placeholder 8"/>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724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Date Placeholder 2"/>
          <p:cNvSpPr>
            <a:spLocks noGrp="1"/>
          </p:cNvSpPr>
          <p:nvPr>
            <p:ph type="dt" sz="half" idx="10"/>
          </p:nvPr>
        </p:nvSpPr>
        <p:spPr/>
        <p:txBody>
          <a:bodyPr/>
          <a:lstStyle/>
          <a:p>
            <a:fld id="{5ADEB7B1-3A76-4692-AABD-C23989DC5F71}" type="datetimeFigureOut">
              <a:rPr lang="lv-LV" smtClean="0"/>
              <a:t>23.03.2021</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6670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EB7B1-3A76-4692-AABD-C23989DC5F71}" type="datetimeFigureOut">
              <a:rPr lang="lv-LV" smtClean="0"/>
              <a:t>23.03.2021</a:t>
            </a:fld>
            <a:endParaRPr lang="lv-LV"/>
          </a:p>
        </p:txBody>
      </p:sp>
      <p:sp>
        <p:nvSpPr>
          <p:cNvPr id="3" name="Footer Placeholder 2"/>
          <p:cNvSpPr>
            <a:spLocks noGrp="1"/>
          </p:cNvSpPr>
          <p:nvPr>
            <p:ph type="ftr" sz="quarter" idx="11"/>
          </p:nvPr>
        </p:nvSpPr>
        <p:spPr/>
        <p:txBody>
          <a:bodyPr/>
          <a:lstStyle/>
          <a:p>
            <a:endParaRPr lang="lv-LV"/>
          </a:p>
        </p:txBody>
      </p:sp>
      <p:sp>
        <p:nvSpPr>
          <p:cNvPr id="4" name="Slide Number Placeholder 3"/>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9559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23.03.2021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0645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23.03.2021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8013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lv-LV"/>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EB7B1-3A76-4692-AABD-C23989DC5F71}" type="datetimeFigureOut">
              <a:rPr lang="lv-LV" smtClean="0"/>
              <a:t>23.03.2021</a:t>
            </a:fld>
            <a:endParaRPr lang="lv-LV"/>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v-LV"/>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E3E6B-8E4E-4DA9-B438-0B592C56F89D}" type="slidenum">
              <a:rPr lang="lv-LV" smtClean="0"/>
              <a:t>‹#›</a:t>
            </a:fld>
            <a:endParaRPr lang="lv-LV"/>
          </a:p>
        </p:txBody>
      </p:sp>
    </p:spTree>
    <p:extLst>
      <p:ext uri="{BB962C8B-B14F-4D97-AF65-F5344CB8AC3E}">
        <p14:creationId xmlns:p14="http://schemas.microsoft.com/office/powerpoint/2010/main" val="3400531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13.jpe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9.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v-LV" dirty="0"/>
              <a:t>Advanced Combinatorics: </a:t>
            </a:r>
            <a:r>
              <a:rPr lang="en-US" dirty="0" smtClean="0"/>
              <a:t>Inclusion-Exclusion</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8.5 and 8.6</a:t>
            </a:r>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2665175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Principle of Inclusion-Exclusion (cont)</a:t>
            </a:r>
            <a:endParaRPr lang="en-US" dirty="0"/>
          </a:p>
        </p:txBody>
      </p:sp>
      <p:sp>
        <p:nvSpPr>
          <p:cNvPr id="3" name="Content Placeholder 2"/>
          <p:cNvSpPr>
            <a:spLocks noGrp="1"/>
          </p:cNvSpPr>
          <p:nvPr>
            <p:ph idx="1"/>
          </p:nvPr>
        </p:nvSpPr>
        <p:spPr/>
        <p:txBody>
          <a:bodyPr>
            <a:normAutofit/>
          </a:bodyPr>
          <a:lstStyle/>
          <a:p>
            <a:r>
              <a:rPr lang="en-US" dirty="0" smtClean="0"/>
              <a:t>Thus the element is counted exactly</a:t>
            </a:r>
          </a:p>
          <a:p>
            <a:pPr>
              <a:buNone/>
            </a:pPr>
            <a:r>
              <a:rPr lang="en-US" dirty="0" smtClean="0"/>
              <a:t>       </a:t>
            </a:r>
            <a:r>
              <a:rPr lang="en-US" i="1" dirty="0" smtClean="0"/>
              <a:t>C</a:t>
            </a:r>
            <a:r>
              <a:rPr lang="en-US" dirty="0" smtClean="0"/>
              <a:t>(</a:t>
            </a:r>
            <a:r>
              <a:rPr lang="en-US" i="1" dirty="0" smtClean="0"/>
              <a:t>r</a:t>
            </a:r>
            <a:r>
              <a:rPr lang="en-US" dirty="0" smtClean="0"/>
              <a:t>,</a:t>
            </a:r>
            <a:r>
              <a:rPr lang="en-US"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smtClean="0"/>
              <a:t>C</a:t>
            </a:r>
            <a:r>
              <a:rPr lang="en-US" dirty="0" smtClean="0"/>
              <a:t>(</a:t>
            </a:r>
            <a:r>
              <a:rPr lang="en-US" i="1" dirty="0" smtClean="0"/>
              <a:t>r</a:t>
            </a:r>
            <a:r>
              <a:rPr lang="en-US" dirty="0" smtClean="0"/>
              <a:t>,</a:t>
            </a:r>
            <a:r>
              <a:rPr lang="en-US" dirty="0" smtClean="0">
                <a:latin typeface="Cambria Math" pitchFamily="18" charset="0"/>
                <a:ea typeface="Cambria Math" pitchFamily="18" charset="0"/>
              </a:rPr>
              <a:t>2</a:t>
            </a:r>
            <a:r>
              <a:rPr lang="en-US" dirty="0" smtClean="0"/>
              <a:t>) + </a:t>
            </a:r>
            <a:r>
              <a:rPr lang="en-US" i="1" dirty="0" smtClean="0"/>
              <a:t>C</a:t>
            </a:r>
            <a:r>
              <a:rPr lang="en-US" dirty="0" smtClean="0"/>
              <a:t>(</a:t>
            </a:r>
            <a:r>
              <a:rPr lang="en-US" i="1" dirty="0" smtClean="0"/>
              <a:t>r</a:t>
            </a:r>
            <a:r>
              <a:rPr lang="en-US" dirty="0" smtClean="0"/>
              <a:t>,</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a:t>
            </a:r>
            <a:r>
              <a:rPr lang="en-US" dirty="0" smtClean="0"/>
              <a:t> </a:t>
            </a:r>
            <a:r>
              <a:rPr lang="en-US" dirty="0" smtClean="0">
                <a:latin typeface="Cambria Math"/>
                <a:ea typeface="Cambria Math"/>
              </a:rPr>
              <a:t>⋯</a:t>
            </a:r>
            <a:r>
              <a:rPr lang="en-US" dirty="0" smtClean="0"/>
              <a:t> +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a:t>
            </a:r>
            <a:r>
              <a:rPr lang="en-US" i="1" baseline="30000" dirty="0" smtClean="0"/>
              <a:t>r</a:t>
            </a:r>
            <a:r>
              <a:rPr lang="en-US" baseline="30000" dirty="0" smtClean="0"/>
              <a:t>+</a:t>
            </a:r>
            <a:r>
              <a:rPr lang="en-US" baseline="30000" dirty="0" smtClean="0">
                <a:latin typeface="Cambria Math" pitchFamily="18" charset="0"/>
                <a:ea typeface="Cambria Math" pitchFamily="18" charset="0"/>
              </a:rPr>
              <a:t>1</a:t>
            </a:r>
            <a:r>
              <a:rPr lang="en-US" dirty="0" smtClean="0"/>
              <a:t> </a:t>
            </a:r>
            <a:r>
              <a:rPr lang="en-US" i="1" dirty="0" smtClean="0"/>
              <a:t>C</a:t>
            </a:r>
            <a:r>
              <a:rPr lang="en-US" dirty="0" smtClean="0"/>
              <a:t>(</a:t>
            </a:r>
            <a:r>
              <a:rPr lang="en-US" i="1" dirty="0" err="1" smtClean="0"/>
              <a:t>r</a:t>
            </a:r>
            <a:r>
              <a:rPr lang="en-US" dirty="0" err="1" smtClean="0"/>
              <a:t>,</a:t>
            </a:r>
            <a:r>
              <a:rPr lang="en-US" i="1" dirty="0" err="1" smtClean="0"/>
              <a:t>r</a:t>
            </a:r>
            <a:r>
              <a:rPr lang="en-US" dirty="0" smtClean="0"/>
              <a:t>) </a:t>
            </a:r>
          </a:p>
          <a:p>
            <a:pPr>
              <a:buNone/>
            </a:pPr>
            <a:r>
              <a:rPr lang="en-US" dirty="0" smtClean="0"/>
              <a:t>    times by the right hand side of the equation.</a:t>
            </a:r>
          </a:p>
          <a:p>
            <a:r>
              <a:rPr lang="en-US" dirty="0" smtClean="0"/>
              <a:t>By Corollary </a:t>
            </a:r>
            <a:r>
              <a:rPr lang="en-US" dirty="0" smtClean="0">
                <a:latin typeface="Cambria Math" pitchFamily="18" charset="0"/>
                <a:ea typeface="Cambria Math" pitchFamily="18" charset="0"/>
              </a:rPr>
              <a:t>2</a:t>
            </a:r>
            <a:r>
              <a:rPr lang="en-US" dirty="0" smtClean="0"/>
              <a:t> of Section </a:t>
            </a:r>
            <a:r>
              <a:rPr lang="en-US" dirty="0" smtClean="0">
                <a:latin typeface="Cambria Math" pitchFamily="18" charset="0"/>
                <a:ea typeface="Cambria Math" pitchFamily="18" charset="0"/>
              </a:rPr>
              <a:t>6.4</a:t>
            </a:r>
            <a:r>
              <a:rPr lang="en-US" dirty="0" smtClean="0"/>
              <a:t>, we have</a:t>
            </a:r>
          </a:p>
          <a:p>
            <a:pPr>
              <a:buNone/>
            </a:pPr>
            <a:r>
              <a:rPr lang="en-US" dirty="0" smtClean="0"/>
              <a:t>         </a:t>
            </a:r>
            <a:r>
              <a:rPr lang="en-US" i="1" dirty="0" smtClean="0"/>
              <a:t>C</a:t>
            </a:r>
            <a:r>
              <a:rPr lang="en-US" dirty="0" smtClean="0"/>
              <a:t>(</a:t>
            </a:r>
            <a:r>
              <a:rPr lang="en-US" i="1" dirty="0" smtClean="0"/>
              <a:t>r</a:t>
            </a:r>
            <a:r>
              <a:rPr lang="en-US" dirty="0" smtClean="0"/>
              <a:t>,</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a:t>
            </a:r>
            <a:r>
              <a:rPr lang="en-US" dirty="0" smtClean="0"/>
              <a:t> </a:t>
            </a:r>
            <a:r>
              <a:rPr lang="en-US" i="1" dirty="0" smtClean="0"/>
              <a:t>C</a:t>
            </a:r>
            <a:r>
              <a:rPr lang="en-US" dirty="0" smtClean="0"/>
              <a:t>(</a:t>
            </a:r>
            <a:r>
              <a:rPr lang="en-US" i="1" dirty="0" smtClean="0"/>
              <a:t>r</a:t>
            </a:r>
            <a:r>
              <a:rPr lang="en-US" dirty="0" smtClean="0"/>
              <a:t>,</a:t>
            </a:r>
            <a:r>
              <a:rPr lang="en-US" dirty="0" smtClean="0">
                <a:latin typeface="Cambria Math" pitchFamily="18" charset="0"/>
                <a:ea typeface="Cambria Math" pitchFamily="18" charset="0"/>
              </a:rPr>
              <a:t>1</a:t>
            </a:r>
            <a:r>
              <a:rPr lang="en-US" dirty="0" smtClean="0"/>
              <a:t>) + C(</a:t>
            </a:r>
            <a:r>
              <a:rPr lang="en-US" i="1" dirty="0" smtClean="0"/>
              <a:t>r</a:t>
            </a:r>
            <a:r>
              <a:rPr lang="en-US" dirty="0" smtClean="0"/>
              <a:t>,</a:t>
            </a:r>
            <a:r>
              <a:rPr lang="en-US"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dirty="0" smtClean="0">
                <a:latin typeface="Cambria Math"/>
                <a:ea typeface="Cambria Math"/>
              </a:rPr>
              <a:t>⋯</a:t>
            </a:r>
            <a:r>
              <a:rPr lang="en-US" dirty="0" smtClean="0"/>
              <a:t> +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a:t>
            </a:r>
            <a:r>
              <a:rPr lang="en-US" i="1" baseline="30000" dirty="0" smtClean="0"/>
              <a:t>r</a:t>
            </a:r>
            <a:r>
              <a:rPr lang="en-US" dirty="0" smtClean="0"/>
              <a:t> </a:t>
            </a:r>
            <a:r>
              <a:rPr lang="en-US" i="1" dirty="0" smtClean="0"/>
              <a:t>C</a:t>
            </a:r>
            <a:r>
              <a:rPr lang="en-US" dirty="0" smtClean="0"/>
              <a:t>(</a:t>
            </a:r>
            <a:r>
              <a:rPr lang="en-US" i="1" dirty="0" err="1" smtClean="0"/>
              <a:t>r</a:t>
            </a:r>
            <a:r>
              <a:rPr lang="en-US" dirty="0" err="1" smtClean="0"/>
              <a:t>,</a:t>
            </a:r>
            <a:r>
              <a:rPr lang="en-US" i="1" dirty="0" err="1" smtClean="0"/>
              <a:t>r</a:t>
            </a:r>
            <a:r>
              <a:rPr lang="en-US" dirty="0" smtClean="0"/>
              <a:t>) = </a:t>
            </a:r>
            <a:r>
              <a:rPr lang="en-US" dirty="0" smtClean="0">
                <a:latin typeface="Cambria Math" pitchFamily="18" charset="0"/>
                <a:ea typeface="Cambria Math" pitchFamily="18" charset="0"/>
              </a:rPr>
              <a:t>0.</a:t>
            </a:r>
          </a:p>
          <a:p>
            <a:r>
              <a:rPr lang="en-US" dirty="0" smtClean="0"/>
              <a:t>Hence,</a:t>
            </a:r>
          </a:p>
          <a:p>
            <a:pPr>
              <a:buNone/>
            </a:pPr>
            <a:r>
              <a:rPr lang="en-US" dirty="0" smtClean="0"/>
              <a:t>         </a:t>
            </a:r>
            <a:r>
              <a:rPr lang="en-US" dirty="0" smtClean="0">
                <a:latin typeface="Cambria Math" pitchFamily="18" charset="0"/>
                <a:ea typeface="Cambria Math" pitchFamily="18" charset="0"/>
              </a:rPr>
              <a:t>1 </a:t>
            </a:r>
            <a:r>
              <a:rPr lang="en-US" dirty="0" smtClean="0"/>
              <a:t>=  </a:t>
            </a:r>
            <a:r>
              <a:rPr lang="en-US" i="1" dirty="0" smtClean="0"/>
              <a:t>C</a:t>
            </a:r>
            <a:r>
              <a:rPr lang="en-US" dirty="0" smtClean="0"/>
              <a:t>(</a:t>
            </a:r>
            <a:r>
              <a:rPr lang="en-US" i="1" dirty="0" smtClean="0"/>
              <a:t>r</a:t>
            </a:r>
            <a:r>
              <a:rPr lang="en-US" dirty="0" smtClean="0"/>
              <a:t>,</a:t>
            </a:r>
            <a:r>
              <a:rPr lang="en-US" dirty="0" smtClean="0">
                <a:latin typeface="Cambria Math" pitchFamily="18" charset="0"/>
                <a:ea typeface="Cambria Math" pitchFamily="18" charset="0"/>
              </a:rPr>
              <a:t>0</a:t>
            </a:r>
            <a:r>
              <a:rPr lang="en-US" dirty="0" smtClean="0"/>
              <a:t>) = </a:t>
            </a:r>
            <a:r>
              <a:rPr lang="en-US" i="1" dirty="0" smtClean="0"/>
              <a:t>C</a:t>
            </a:r>
            <a:r>
              <a:rPr lang="en-US" dirty="0" smtClean="0"/>
              <a:t>(</a:t>
            </a:r>
            <a:r>
              <a:rPr lang="en-US" i="1" dirty="0" smtClean="0"/>
              <a:t>r</a:t>
            </a:r>
            <a:r>
              <a:rPr lang="en-US" dirty="0" smtClean="0"/>
              <a:t>,</a:t>
            </a:r>
            <a:r>
              <a:rPr lang="en-US"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smtClean="0"/>
              <a:t>C</a:t>
            </a:r>
            <a:r>
              <a:rPr lang="en-US" dirty="0" smtClean="0"/>
              <a:t>(</a:t>
            </a:r>
            <a:r>
              <a:rPr lang="en-US" i="1" dirty="0" smtClean="0"/>
              <a:t>r</a:t>
            </a:r>
            <a:r>
              <a:rPr lang="en-US" dirty="0" smtClean="0"/>
              <a:t>,</a:t>
            </a:r>
            <a:r>
              <a:rPr lang="en-US" dirty="0" smtClean="0">
                <a:latin typeface="Cambria Math" pitchFamily="18" charset="0"/>
                <a:ea typeface="Cambria Math" pitchFamily="18" charset="0"/>
              </a:rPr>
              <a:t>2</a:t>
            </a:r>
            <a:r>
              <a:rPr lang="en-US" dirty="0" smtClean="0"/>
              <a:t>) + </a:t>
            </a:r>
            <a:r>
              <a:rPr lang="en-US" dirty="0" smtClean="0">
                <a:latin typeface="Cambria Math"/>
                <a:ea typeface="Cambria Math"/>
              </a:rPr>
              <a:t>⋯ </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a:t>
            </a:r>
            <a:r>
              <a:rPr lang="en-US" i="1" baseline="30000" dirty="0" smtClean="0"/>
              <a:t>r</a:t>
            </a:r>
            <a:r>
              <a:rPr lang="en-US" baseline="30000" dirty="0" smtClean="0"/>
              <a:t>+</a:t>
            </a:r>
            <a:r>
              <a:rPr lang="en-US" baseline="30000" dirty="0" smtClean="0">
                <a:latin typeface="Cambria Math" pitchFamily="18" charset="0"/>
                <a:ea typeface="Cambria Math" pitchFamily="18" charset="0"/>
              </a:rPr>
              <a:t>1</a:t>
            </a:r>
            <a:r>
              <a:rPr lang="en-US" dirty="0" smtClean="0"/>
              <a:t> </a:t>
            </a:r>
            <a:r>
              <a:rPr lang="en-US" i="1" dirty="0" smtClean="0"/>
              <a:t>C</a:t>
            </a:r>
            <a:r>
              <a:rPr lang="en-US" dirty="0" smtClean="0"/>
              <a:t>(</a:t>
            </a:r>
            <a:r>
              <a:rPr lang="en-US" i="1" dirty="0" err="1" smtClean="0"/>
              <a:t>r</a:t>
            </a:r>
            <a:r>
              <a:rPr lang="en-US" dirty="0" err="1" smtClean="0"/>
              <a:t>,</a:t>
            </a:r>
            <a:r>
              <a:rPr lang="en-US" i="1" dirty="0" err="1" smtClean="0"/>
              <a:t>r</a:t>
            </a:r>
            <a:r>
              <a:rPr lang="en-US" dirty="0" smtClean="0"/>
              <a:t>)</a:t>
            </a:r>
            <a:r>
              <a:rPr lang="en-US" dirty="0" smtClean="0">
                <a:latin typeface="Cambria Math" pitchFamily="18" charset="0"/>
                <a:ea typeface="Cambria Math" pitchFamily="18" charset="0"/>
              </a:rPr>
              <a:t>.</a:t>
            </a:r>
          </a:p>
          <a:p>
            <a:pPr lvl="1">
              <a:buNone/>
            </a:pPr>
            <a:endParaRPr lang="en-US" dirty="0"/>
          </a:p>
        </p:txBody>
      </p:sp>
    </p:spTree>
    <p:extLst>
      <p:ext uri="{BB962C8B-B14F-4D97-AF65-F5344CB8AC3E}">
        <p14:creationId xmlns:p14="http://schemas.microsoft.com/office/powerpoint/2010/main" val="604272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Number of Onto Functions</a:t>
            </a:r>
            <a:endParaRPr lang="en-US" dirty="0"/>
          </a:p>
        </p:txBody>
      </p:sp>
      <p:sp>
        <p:nvSpPr>
          <p:cNvPr id="3" name="Content Placeholder 2"/>
          <p:cNvSpPr>
            <a:spLocks noGrp="1"/>
          </p:cNvSpPr>
          <p:nvPr>
            <p:ph sz="half" idx="1"/>
          </p:nvPr>
        </p:nvSpPr>
        <p:spPr/>
        <p:txBody>
          <a:bodyPr>
            <a:normAutofit fontScale="62500" lnSpcReduction="20000"/>
          </a:bodyPr>
          <a:lstStyle/>
          <a:p>
            <a:pPr>
              <a:buNone/>
            </a:pPr>
            <a:r>
              <a:rPr lang="en-US" b="1" dirty="0" smtClean="0"/>
              <a:t>Example</a:t>
            </a:r>
            <a:r>
              <a:rPr lang="en-US" dirty="0" smtClean="0"/>
              <a:t>: How many onto functions are there from a set with six elements to a set with three elements?</a:t>
            </a:r>
          </a:p>
          <a:p>
            <a:pPr>
              <a:buNone/>
            </a:pPr>
            <a:r>
              <a:rPr lang="en-US" b="1" dirty="0" smtClean="0"/>
              <a:t>Solution</a:t>
            </a:r>
            <a:r>
              <a:rPr lang="en-US" dirty="0" smtClean="0"/>
              <a:t>:  Suppose that the elements in the codomain are </a:t>
            </a:r>
            <a:r>
              <a:rPr lang="en-US" i="1" dirty="0" smtClean="0"/>
              <a:t>b</a:t>
            </a:r>
            <a:r>
              <a:rPr lang="en-US" baseline="-25000" dirty="0" smtClean="0"/>
              <a:t>1</a:t>
            </a:r>
            <a:r>
              <a:rPr lang="en-US" dirty="0" smtClean="0"/>
              <a:t>, </a:t>
            </a:r>
            <a:r>
              <a:rPr lang="en-US" i="1" dirty="0" smtClean="0"/>
              <a:t>b</a:t>
            </a:r>
            <a:r>
              <a:rPr lang="en-US" baseline="-25000" dirty="0" smtClean="0"/>
              <a:t>2</a:t>
            </a:r>
            <a:r>
              <a:rPr lang="en-US" dirty="0" smtClean="0"/>
              <a:t>, and </a:t>
            </a:r>
            <a:r>
              <a:rPr lang="en-US" i="1" dirty="0" smtClean="0"/>
              <a:t>b</a:t>
            </a:r>
            <a:r>
              <a:rPr lang="en-US" baseline="-25000" dirty="0" smtClean="0"/>
              <a:t>3</a:t>
            </a:r>
            <a:r>
              <a:rPr lang="en-US" dirty="0" smtClean="0"/>
              <a:t>. Let </a:t>
            </a:r>
            <a:r>
              <a:rPr lang="en-US" i="1" dirty="0" smtClean="0"/>
              <a:t>P</a:t>
            </a:r>
            <a:r>
              <a:rPr lang="en-US" baseline="-25000" dirty="0" smtClean="0"/>
              <a:t>1</a:t>
            </a:r>
            <a:r>
              <a:rPr lang="en-US" dirty="0" smtClean="0"/>
              <a:t>, </a:t>
            </a:r>
            <a:r>
              <a:rPr lang="en-US" i="1" dirty="0" smtClean="0"/>
              <a:t>P</a:t>
            </a:r>
            <a:r>
              <a:rPr lang="en-US" baseline="-25000" dirty="0" smtClean="0"/>
              <a:t>2</a:t>
            </a:r>
            <a:r>
              <a:rPr lang="en-US" dirty="0" smtClean="0"/>
              <a:t>, and </a:t>
            </a:r>
            <a:r>
              <a:rPr lang="en-US" i="1" dirty="0" smtClean="0"/>
              <a:t>P</a:t>
            </a:r>
            <a:r>
              <a:rPr lang="en-US" baseline="-25000" dirty="0" smtClean="0"/>
              <a:t>3 </a:t>
            </a:r>
            <a:r>
              <a:rPr lang="en-US" dirty="0" smtClean="0"/>
              <a:t> be the properties that </a:t>
            </a:r>
            <a:r>
              <a:rPr lang="en-US" i="1" dirty="0" smtClean="0"/>
              <a:t>b</a:t>
            </a:r>
            <a:r>
              <a:rPr lang="en-US" baseline="-25000" dirty="0" smtClean="0"/>
              <a:t>1</a:t>
            </a:r>
            <a:r>
              <a:rPr lang="en-US" dirty="0" smtClean="0"/>
              <a:t>, </a:t>
            </a:r>
            <a:r>
              <a:rPr lang="en-US" i="1" dirty="0" smtClean="0"/>
              <a:t>b</a:t>
            </a:r>
            <a:r>
              <a:rPr lang="en-US" baseline="-25000" dirty="0" smtClean="0"/>
              <a:t>2</a:t>
            </a:r>
            <a:r>
              <a:rPr lang="en-US" dirty="0" smtClean="0"/>
              <a:t>, and </a:t>
            </a:r>
            <a:r>
              <a:rPr lang="en-US" i="1" dirty="0" smtClean="0"/>
              <a:t>b</a:t>
            </a:r>
            <a:r>
              <a:rPr lang="en-US" baseline="-25000" dirty="0" smtClean="0"/>
              <a:t>3</a:t>
            </a:r>
            <a:r>
              <a:rPr lang="en-US" dirty="0" smtClean="0"/>
              <a:t> are not in the range of the function, respectively. The function is onto if none of the properties </a:t>
            </a:r>
            <a:r>
              <a:rPr lang="en-US" i="1" dirty="0" smtClean="0"/>
              <a:t>P</a:t>
            </a:r>
            <a:r>
              <a:rPr lang="en-US" baseline="-25000" dirty="0" smtClean="0"/>
              <a:t>1</a:t>
            </a:r>
            <a:r>
              <a:rPr lang="en-US" dirty="0" smtClean="0"/>
              <a:t>, </a:t>
            </a:r>
            <a:r>
              <a:rPr lang="en-US" i="1" dirty="0" smtClean="0"/>
              <a:t>P</a:t>
            </a:r>
            <a:r>
              <a:rPr lang="en-US" baseline="-25000" dirty="0" smtClean="0"/>
              <a:t>2</a:t>
            </a:r>
            <a:r>
              <a:rPr lang="en-US" dirty="0" smtClean="0"/>
              <a:t>, and </a:t>
            </a:r>
            <a:r>
              <a:rPr lang="en-US" i="1" dirty="0" smtClean="0"/>
              <a:t>P</a:t>
            </a:r>
            <a:r>
              <a:rPr lang="en-US" baseline="-25000" dirty="0" smtClean="0"/>
              <a:t>3</a:t>
            </a:r>
            <a:r>
              <a:rPr lang="en-US" dirty="0" smtClean="0"/>
              <a:t>  hold. </a:t>
            </a:r>
          </a:p>
          <a:p>
            <a:pPr>
              <a:buNone/>
            </a:pPr>
            <a:endParaRPr lang="en-US" dirty="0" smtClean="0"/>
          </a:p>
          <a:p>
            <a:pPr>
              <a:buNone/>
            </a:pPr>
            <a:r>
              <a:rPr lang="en-US" dirty="0" smtClean="0"/>
              <a:t>By the inclusion-exclusion principle the number of onto functions from a set with six elements to a set with three elements is</a:t>
            </a:r>
          </a:p>
          <a:p>
            <a:pPr>
              <a:buNone/>
            </a:pPr>
            <a:r>
              <a:rPr lang="en-US" dirty="0" smtClean="0"/>
              <a:t>    </a:t>
            </a:r>
          </a:p>
          <a:p>
            <a:pPr>
              <a:buNone/>
            </a:pPr>
            <a:r>
              <a:rPr lang="en-US" dirty="0" smtClean="0"/>
              <a:t>N </a:t>
            </a:r>
            <a:r>
              <a:rPr lang="en-US" dirty="0" smtClean="0">
                <a:latin typeface="Cambria Math"/>
                <a:ea typeface="Cambria Math"/>
              </a:rPr>
              <a:t>− [N(</a:t>
            </a:r>
            <a:r>
              <a:rPr lang="en-US" i="1" dirty="0" smtClean="0"/>
              <a:t>P</a:t>
            </a:r>
            <a:r>
              <a:rPr lang="en-US" baseline="-25000" dirty="0" smtClean="0"/>
              <a:t>1</a:t>
            </a:r>
            <a:r>
              <a:rPr lang="en-US" dirty="0" smtClean="0">
                <a:latin typeface="Cambria Math"/>
                <a:ea typeface="Cambria Math"/>
              </a:rPr>
              <a:t>) + N(</a:t>
            </a:r>
            <a:r>
              <a:rPr lang="en-US" i="1" dirty="0" smtClean="0"/>
              <a:t>P</a:t>
            </a:r>
            <a:r>
              <a:rPr lang="en-US" baseline="-25000" dirty="0" smtClean="0"/>
              <a:t>2</a:t>
            </a:r>
            <a:r>
              <a:rPr lang="en-US" dirty="0" smtClean="0">
                <a:latin typeface="Cambria Math"/>
                <a:ea typeface="Cambria Math"/>
              </a:rPr>
              <a:t>) + N(</a:t>
            </a:r>
            <a:r>
              <a:rPr lang="en-US" i="1" dirty="0" smtClean="0"/>
              <a:t>P</a:t>
            </a:r>
            <a:r>
              <a:rPr lang="en-US" baseline="-25000" dirty="0" smtClean="0"/>
              <a:t>3</a:t>
            </a:r>
            <a:r>
              <a:rPr lang="en-US" dirty="0" smtClean="0">
                <a:latin typeface="Cambria Math"/>
                <a:ea typeface="Cambria Math"/>
              </a:rPr>
              <a:t>)]  + </a:t>
            </a:r>
          </a:p>
          <a:p>
            <a:pPr>
              <a:buNone/>
            </a:pPr>
            <a:r>
              <a:rPr lang="en-US" dirty="0" smtClean="0">
                <a:latin typeface="Cambria Math"/>
                <a:ea typeface="Cambria Math"/>
              </a:rPr>
              <a:t>         [N(</a:t>
            </a:r>
            <a:r>
              <a:rPr lang="en-US" i="1" dirty="0" smtClean="0"/>
              <a:t>P</a:t>
            </a:r>
            <a:r>
              <a:rPr lang="en-US" baseline="-25000" dirty="0" smtClean="0"/>
              <a:t>1</a:t>
            </a:r>
            <a:r>
              <a:rPr lang="en-US" i="1" dirty="0" smtClean="0"/>
              <a:t>P</a:t>
            </a:r>
            <a:r>
              <a:rPr lang="en-US" baseline="-25000" dirty="0" smtClean="0"/>
              <a:t>2</a:t>
            </a:r>
            <a:r>
              <a:rPr lang="en-US" dirty="0" smtClean="0">
                <a:latin typeface="Cambria Math"/>
                <a:ea typeface="Cambria Math"/>
              </a:rPr>
              <a:t>) + N(</a:t>
            </a:r>
            <a:r>
              <a:rPr lang="en-US" i="1" dirty="0" smtClean="0"/>
              <a:t>P</a:t>
            </a:r>
            <a:r>
              <a:rPr lang="en-US" baseline="-25000" dirty="0" smtClean="0"/>
              <a:t>1</a:t>
            </a:r>
            <a:r>
              <a:rPr lang="en-US" i="1" dirty="0" smtClean="0"/>
              <a:t>P</a:t>
            </a:r>
            <a:r>
              <a:rPr lang="en-US" baseline="-25000" dirty="0" smtClean="0"/>
              <a:t>3</a:t>
            </a:r>
            <a:r>
              <a:rPr lang="en-US" dirty="0" smtClean="0">
                <a:latin typeface="Cambria Math"/>
                <a:ea typeface="Cambria Math"/>
              </a:rPr>
              <a:t>) + N(</a:t>
            </a:r>
            <a:r>
              <a:rPr lang="en-US" i="1" dirty="0" smtClean="0"/>
              <a:t>P</a:t>
            </a:r>
            <a:r>
              <a:rPr lang="en-US" baseline="-25000" dirty="0" smtClean="0"/>
              <a:t>2</a:t>
            </a:r>
            <a:r>
              <a:rPr lang="en-US" i="1" dirty="0" smtClean="0"/>
              <a:t>P</a:t>
            </a:r>
            <a:r>
              <a:rPr lang="en-US" baseline="-25000" dirty="0" smtClean="0"/>
              <a:t>3</a:t>
            </a:r>
            <a:r>
              <a:rPr lang="en-US" dirty="0" smtClean="0">
                <a:latin typeface="Cambria Math"/>
                <a:ea typeface="Cambria Math"/>
              </a:rPr>
              <a:t>)] − N(</a:t>
            </a:r>
            <a:r>
              <a:rPr lang="en-US" i="1" dirty="0" smtClean="0"/>
              <a:t>P</a:t>
            </a:r>
            <a:r>
              <a:rPr lang="en-US" baseline="-25000" dirty="0" smtClean="0"/>
              <a:t>1</a:t>
            </a:r>
            <a:r>
              <a:rPr lang="en-US" i="1" dirty="0" smtClean="0"/>
              <a:t>P</a:t>
            </a:r>
            <a:r>
              <a:rPr lang="en-US" baseline="-25000" dirty="0" smtClean="0"/>
              <a:t>2</a:t>
            </a:r>
            <a:r>
              <a:rPr lang="en-US" i="1" dirty="0" smtClean="0"/>
              <a:t>P</a:t>
            </a:r>
            <a:r>
              <a:rPr lang="en-US" baseline="-25000" dirty="0" smtClean="0"/>
              <a:t>3</a:t>
            </a:r>
            <a:r>
              <a:rPr lang="en-US" dirty="0" smtClean="0">
                <a:latin typeface="Cambria Math"/>
                <a:ea typeface="Cambria Math"/>
              </a:rPr>
              <a:t>)</a:t>
            </a:r>
          </a:p>
          <a:p>
            <a:pPr>
              <a:buNone/>
            </a:pPr>
            <a:endParaRPr lang="en-US" dirty="0" smtClean="0">
              <a:latin typeface="Cambria Math"/>
              <a:ea typeface="Cambria Math"/>
            </a:endParaRPr>
          </a:p>
        </p:txBody>
      </p:sp>
      <p:sp>
        <p:nvSpPr>
          <p:cNvPr id="4" name="Content Placeholder 3"/>
          <p:cNvSpPr>
            <a:spLocks noGrp="1"/>
          </p:cNvSpPr>
          <p:nvPr>
            <p:ph sz="half" idx="2"/>
          </p:nvPr>
        </p:nvSpPr>
        <p:spPr/>
        <p:txBody>
          <a:bodyPr>
            <a:normAutofit fontScale="62500" lnSpcReduction="20000"/>
          </a:bodyPr>
          <a:lstStyle/>
          <a:p>
            <a:r>
              <a:rPr lang="en-US" dirty="0">
                <a:latin typeface="Cambria Math"/>
                <a:ea typeface="Cambria Math"/>
              </a:rPr>
              <a:t>Here the total number of functions from a set with six elements to one with three elements is N = 3</a:t>
            </a:r>
            <a:r>
              <a:rPr lang="en-US" baseline="30000" dirty="0">
                <a:latin typeface="Cambria Math"/>
                <a:ea typeface="Cambria Math"/>
              </a:rPr>
              <a:t>6</a:t>
            </a:r>
            <a:r>
              <a:rPr lang="en-US" dirty="0">
                <a:latin typeface="Cambria Math"/>
                <a:ea typeface="Cambria Math"/>
              </a:rPr>
              <a:t>.</a:t>
            </a:r>
          </a:p>
          <a:p>
            <a:r>
              <a:rPr lang="en-US" dirty="0">
                <a:latin typeface="Cambria Math"/>
                <a:ea typeface="Cambria Math"/>
              </a:rPr>
              <a:t>The number of functions that do not have  in the range is N(</a:t>
            </a:r>
            <a:r>
              <a:rPr lang="en-US" i="1" dirty="0"/>
              <a:t>P</a:t>
            </a:r>
            <a:r>
              <a:rPr lang="en-US" baseline="-25000" dirty="0"/>
              <a:t>1</a:t>
            </a:r>
            <a:r>
              <a:rPr lang="en-US" dirty="0">
                <a:latin typeface="Cambria Math"/>
                <a:ea typeface="Cambria Math"/>
              </a:rPr>
              <a:t>) = 2</a:t>
            </a:r>
            <a:r>
              <a:rPr lang="en-US" baseline="30000" dirty="0">
                <a:latin typeface="Cambria Math"/>
                <a:ea typeface="Cambria Math"/>
              </a:rPr>
              <a:t>6</a:t>
            </a:r>
            <a:r>
              <a:rPr lang="en-US" dirty="0">
                <a:latin typeface="Cambria Math"/>
                <a:ea typeface="Cambria Math"/>
              </a:rPr>
              <a:t>. Similarly, N(</a:t>
            </a:r>
            <a:r>
              <a:rPr lang="en-US" i="1" dirty="0"/>
              <a:t>P</a:t>
            </a:r>
            <a:r>
              <a:rPr lang="en-US" baseline="-25000" dirty="0"/>
              <a:t>2</a:t>
            </a:r>
            <a:r>
              <a:rPr lang="en-US" dirty="0">
                <a:latin typeface="Cambria Math"/>
                <a:ea typeface="Cambria Math"/>
              </a:rPr>
              <a:t>) =  N(</a:t>
            </a:r>
            <a:r>
              <a:rPr lang="en-US" i="1" dirty="0"/>
              <a:t>3</a:t>
            </a:r>
            <a:r>
              <a:rPr lang="en-US" baseline="-25000" dirty="0"/>
              <a:t>1</a:t>
            </a:r>
            <a:r>
              <a:rPr lang="en-US" dirty="0">
                <a:latin typeface="Cambria Math"/>
                <a:ea typeface="Cambria Math"/>
              </a:rPr>
              <a:t>) = 2</a:t>
            </a:r>
            <a:r>
              <a:rPr lang="en-US" baseline="30000" dirty="0">
                <a:latin typeface="Cambria Math"/>
                <a:ea typeface="Cambria Math"/>
              </a:rPr>
              <a:t>6</a:t>
            </a:r>
            <a:r>
              <a:rPr lang="en-US" dirty="0">
                <a:latin typeface="Cambria Math"/>
                <a:ea typeface="Cambria Math"/>
              </a:rPr>
              <a:t> .</a:t>
            </a:r>
          </a:p>
          <a:p>
            <a:r>
              <a:rPr lang="en-US" dirty="0">
                <a:latin typeface="Cambria Math"/>
                <a:ea typeface="Cambria Math"/>
              </a:rPr>
              <a:t> Note that N(</a:t>
            </a:r>
            <a:r>
              <a:rPr lang="en-US" i="1" dirty="0"/>
              <a:t>P</a:t>
            </a:r>
            <a:r>
              <a:rPr lang="en-US" baseline="-25000" dirty="0"/>
              <a:t>1</a:t>
            </a:r>
            <a:r>
              <a:rPr lang="en-US" i="1" dirty="0"/>
              <a:t>P</a:t>
            </a:r>
            <a:r>
              <a:rPr lang="en-US" baseline="-25000" dirty="0"/>
              <a:t>2</a:t>
            </a:r>
            <a:r>
              <a:rPr lang="en-US" dirty="0">
                <a:latin typeface="Cambria Math"/>
                <a:ea typeface="Cambria Math"/>
              </a:rPr>
              <a:t>) = N(</a:t>
            </a:r>
            <a:r>
              <a:rPr lang="en-US" i="1" dirty="0"/>
              <a:t>P</a:t>
            </a:r>
            <a:r>
              <a:rPr lang="en-US" baseline="-25000" dirty="0"/>
              <a:t>1</a:t>
            </a:r>
            <a:r>
              <a:rPr lang="en-US" i="1" dirty="0"/>
              <a:t>P</a:t>
            </a:r>
            <a:r>
              <a:rPr lang="en-US" baseline="-25000" dirty="0"/>
              <a:t>3</a:t>
            </a:r>
            <a:r>
              <a:rPr lang="en-US" dirty="0">
                <a:latin typeface="Cambria Math"/>
                <a:ea typeface="Cambria Math"/>
              </a:rPr>
              <a:t>) = N(</a:t>
            </a:r>
            <a:r>
              <a:rPr lang="en-US" i="1" dirty="0"/>
              <a:t>P</a:t>
            </a:r>
            <a:r>
              <a:rPr lang="en-US" baseline="-25000" dirty="0"/>
              <a:t>2</a:t>
            </a:r>
            <a:r>
              <a:rPr lang="en-US" i="1" dirty="0"/>
              <a:t>P</a:t>
            </a:r>
            <a:r>
              <a:rPr lang="en-US" baseline="-25000" dirty="0"/>
              <a:t>3</a:t>
            </a:r>
            <a:r>
              <a:rPr lang="en-US" dirty="0">
                <a:latin typeface="Cambria Math"/>
                <a:ea typeface="Cambria Math"/>
              </a:rPr>
              <a:t>) = 1 and N(</a:t>
            </a:r>
            <a:r>
              <a:rPr lang="en-US" i="1" dirty="0"/>
              <a:t>P</a:t>
            </a:r>
            <a:r>
              <a:rPr lang="en-US" baseline="-25000" dirty="0"/>
              <a:t>1</a:t>
            </a:r>
            <a:r>
              <a:rPr lang="en-US" i="1" dirty="0"/>
              <a:t>P</a:t>
            </a:r>
            <a:r>
              <a:rPr lang="en-US" baseline="-25000" dirty="0"/>
              <a:t>2</a:t>
            </a:r>
            <a:r>
              <a:rPr lang="en-US" i="1" dirty="0"/>
              <a:t>P</a:t>
            </a:r>
            <a:r>
              <a:rPr lang="en-US" baseline="-25000" dirty="0"/>
              <a:t>3</a:t>
            </a:r>
            <a:r>
              <a:rPr lang="en-US" dirty="0">
                <a:latin typeface="Cambria Math"/>
                <a:ea typeface="Cambria Math"/>
              </a:rPr>
              <a:t>)= 0. </a:t>
            </a:r>
          </a:p>
          <a:p>
            <a:pPr>
              <a:buNone/>
            </a:pPr>
            <a:endParaRPr lang="en-US" dirty="0">
              <a:latin typeface="Cambria Math"/>
              <a:ea typeface="Cambria Math"/>
            </a:endParaRPr>
          </a:p>
          <a:p>
            <a:pPr>
              <a:buNone/>
            </a:pPr>
            <a:r>
              <a:rPr lang="en-US" dirty="0" smtClean="0">
                <a:latin typeface="Cambria Math"/>
                <a:ea typeface="Cambria Math"/>
              </a:rPr>
              <a:t>Hence</a:t>
            </a:r>
            <a:r>
              <a:rPr lang="en-US" dirty="0">
                <a:latin typeface="Cambria Math"/>
                <a:ea typeface="Cambria Math"/>
              </a:rPr>
              <a:t>, the number of onto functions from a set with six elements to a set with three elements is</a:t>
            </a:r>
            <a:r>
              <a:rPr lang="en-US" dirty="0" smtClean="0">
                <a:latin typeface="Cambria Math"/>
                <a:ea typeface="Cambria Math"/>
              </a:rPr>
              <a:t>:</a:t>
            </a:r>
            <a:endParaRPr lang="en-US" dirty="0">
              <a:latin typeface="Cambria Math"/>
              <a:ea typeface="Cambria Math"/>
            </a:endParaRPr>
          </a:p>
          <a:p>
            <a:pPr>
              <a:buNone/>
            </a:pPr>
            <a:r>
              <a:rPr lang="en-US" dirty="0" smtClean="0">
                <a:latin typeface="Cambria Math"/>
                <a:ea typeface="Cambria Math"/>
              </a:rPr>
              <a:t>3</a:t>
            </a:r>
            <a:r>
              <a:rPr lang="en-US" baseline="30000" dirty="0" smtClean="0">
                <a:latin typeface="Cambria Math"/>
                <a:ea typeface="Cambria Math"/>
              </a:rPr>
              <a:t>6</a:t>
            </a:r>
            <a:r>
              <a:rPr lang="en-US" dirty="0" smtClean="0">
                <a:latin typeface="Cambria Math"/>
                <a:ea typeface="Cambria Math"/>
              </a:rPr>
              <a:t> </a:t>
            </a:r>
            <a:r>
              <a:rPr lang="en-US" dirty="0">
                <a:latin typeface="Cambria Math"/>
                <a:ea typeface="Cambria Math"/>
              </a:rPr>
              <a:t>− 3∙ 2</a:t>
            </a:r>
            <a:r>
              <a:rPr lang="en-US" baseline="30000" dirty="0">
                <a:latin typeface="Cambria Math"/>
                <a:ea typeface="Cambria Math"/>
              </a:rPr>
              <a:t>6  </a:t>
            </a:r>
            <a:r>
              <a:rPr lang="en-US" dirty="0">
                <a:latin typeface="Cambria Math"/>
                <a:ea typeface="Cambria Math"/>
              </a:rPr>
              <a:t>+ 3  = 729 − 192 </a:t>
            </a:r>
            <a:r>
              <a:rPr lang="en-US" baseline="30000" dirty="0">
                <a:latin typeface="Cambria Math"/>
                <a:ea typeface="Cambria Math"/>
              </a:rPr>
              <a:t>  </a:t>
            </a:r>
            <a:r>
              <a:rPr lang="en-US" dirty="0">
                <a:latin typeface="Cambria Math"/>
                <a:ea typeface="Cambria Math"/>
              </a:rPr>
              <a:t>+ 3  = 540</a:t>
            </a:r>
            <a:endParaRPr lang="en-US" dirty="0"/>
          </a:p>
          <a:p>
            <a:endParaRPr lang="lv-LV" dirty="0"/>
          </a:p>
        </p:txBody>
      </p:sp>
    </p:spTree>
    <p:extLst>
      <p:ext uri="{BB962C8B-B14F-4D97-AF65-F5344CB8AC3E}">
        <p14:creationId xmlns:p14="http://schemas.microsoft.com/office/powerpoint/2010/main" val="596027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Number of Onto Functions (continued)</a:t>
            </a:r>
            <a:endParaRPr lang="en-US" dirty="0"/>
          </a:p>
        </p:txBody>
      </p:sp>
      <p:sp>
        <p:nvSpPr>
          <p:cNvPr id="3" name="Content Placeholder 2"/>
          <p:cNvSpPr>
            <a:spLocks noGrp="1"/>
          </p:cNvSpPr>
          <p:nvPr>
            <p:ph idx="1"/>
          </p:nvPr>
        </p:nvSpPr>
        <p:spPr/>
        <p:txBody>
          <a:bodyPr>
            <a:normAutofit/>
          </a:bodyPr>
          <a:lstStyle/>
          <a:p>
            <a:pPr>
              <a:buNone/>
            </a:pPr>
            <a:r>
              <a:rPr lang="en-US" b="1" dirty="0" smtClean="0"/>
              <a:t>Theorem </a:t>
            </a:r>
            <a:r>
              <a:rPr lang="en-US" b="1" dirty="0" smtClean="0">
                <a:latin typeface="Cambria Math" pitchFamily="18" charset="0"/>
                <a:ea typeface="Cambria Math" pitchFamily="18" charset="0"/>
              </a:rPr>
              <a:t>1</a:t>
            </a:r>
            <a:r>
              <a:rPr lang="en-US" dirty="0" smtClean="0"/>
              <a:t>: Let m and n be positive integer</a:t>
            </a:r>
            <a:r>
              <a:rPr lang="lv-LV" dirty="0" smtClean="0"/>
              <a:t>s, </a:t>
            </a:r>
            <a:r>
              <a:rPr lang="en-US" i="1" dirty="0" smtClean="0"/>
              <a:t>m</a:t>
            </a:r>
            <a:r>
              <a:rPr lang="en-US" dirty="0" smtClean="0"/>
              <a:t> </a:t>
            </a:r>
            <a:r>
              <a:rPr lang="en-US" dirty="0" smtClean="0">
                <a:latin typeface="Cambria Math"/>
                <a:ea typeface="Cambria Math"/>
              </a:rPr>
              <a:t>≥ </a:t>
            </a:r>
            <a:r>
              <a:rPr lang="en-US" i="1" dirty="0" smtClean="0">
                <a:latin typeface="Cambria Math"/>
                <a:ea typeface="Cambria Math"/>
              </a:rPr>
              <a:t>n</a:t>
            </a:r>
            <a:r>
              <a:rPr lang="en-US" dirty="0" smtClean="0">
                <a:latin typeface="Cambria Math"/>
                <a:ea typeface="Cambria Math"/>
              </a:rPr>
              <a:t>.  Then there are </a:t>
            </a:r>
          </a:p>
          <a:p>
            <a:pPr>
              <a:buNone/>
            </a:pPr>
            <a:endParaRPr lang="en-US" dirty="0" smtClean="0">
              <a:latin typeface="Cambria Math"/>
              <a:ea typeface="Cambria Math"/>
            </a:endParaRPr>
          </a:p>
          <a:p>
            <a:pPr>
              <a:buNone/>
            </a:pPr>
            <a:r>
              <a:rPr lang="en-US" dirty="0" smtClean="0">
                <a:latin typeface="Cambria Math"/>
                <a:ea typeface="Cambria Math"/>
              </a:rPr>
              <a:t>onto functions from a set with </a:t>
            </a:r>
            <a:r>
              <a:rPr lang="en-US" i="1" dirty="0" smtClean="0">
                <a:latin typeface="Cambria Math"/>
                <a:ea typeface="Cambria Math"/>
              </a:rPr>
              <a:t>m</a:t>
            </a:r>
            <a:r>
              <a:rPr lang="en-US" dirty="0" smtClean="0">
                <a:latin typeface="Cambria Math"/>
                <a:ea typeface="Cambria Math"/>
              </a:rPr>
              <a:t> elements to a set with </a:t>
            </a:r>
            <a:r>
              <a:rPr lang="en-US" i="1" dirty="0" smtClean="0">
                <a:latin typeface="Cambria Math"/>
                <a:ea typeface="Cambria Math"/>
              </a:rPr>
              <a:t>n</a:t>
            </a:r>
            <a:r>
              <a:rPr lang="en-US" dirty="0" smtClean="0">
                <a:latin typeface="Cambria Math"/>
                <a:ea typeface="Cambria Math"/>
              </a:rPr>
              <a:t> elements. </a:t>
            </a:r>
          </a:p>
          <a:p>
            <a:pPr>
              <a:buNone/>
            </a:pPr>
            <a:endParaRPr lang="en-US" dirty="0" smtClean="0">
              <a:latin typeface="Cambria Math"/>
              <a:ea typeface="Cambria Math"/>
            </a:endParaRPr>
          </a:p>
          <a:p>
            <a:pPr>
              <a:buNone/>
            </a:pPr>
            <a:r>
              <a:rPr lang="en-US" dirty="0" smtClean="0">
                <a:latin typeface="Cambria Math"/>
                <a:ea typeface="Cambria Math"/>
              </a:rPr>
              <a:t>Proof </a:t>
            </a:r>
            <a:r>
              <a:rPr lang="lv-LV" dirty="0" smtClean="0">
                <a:latin typeface="Cambria Math"/>
                <a:ea typeface="Cambria Math"/>
              </a:rPr>
              <a:t>uses</a:t>
            </a:r>
            <a:r>
              <a:rPr lang="en-US" dirty="0" smtClean="0">
                <a:latin typeface="Cambria Math"/>
                <a:ea typeface="Cambria Math"/>
              </a:rPr>
              <a:t> the principle of inclusion-exclusion (</a:t>
            </a:r>
            <a:r>
              <a:rPr lang="en-US" i="1" dirty="0" smtClean="0">
                <a:ea typeface="Cambria Math"/>
              </a:rPr>
              <a:t>see Exercise </a:t>
            </a:r>
            <a:r>
              <a:rPr lang="en-US" dirty="0" smtClean="0">
                <a:latin typeface="Cambria Math"/>
                <a:ea typeface="Cambria Math"/>
              </a:rPr>
              <a:t>27).</a:t>
            </a:r>
            <a:endParaRPr lang="en-US" dirty="0" smtClean="0"/>
          </a:p>
          <a:p>
            <a:pPr>
              <a:buNone/>
            </a:pPr>
            <a:r>
              <a:rPr lang="en-US" b="1" dirty="0" smtClean="0"/>
              <a:t>      </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1030996" y="2442072"/>
            <a:ext cx="10648886" cy="378246"/>
          </a:xfrm>
          <a:prstGeom prst="rect">
            <a:avLst/>
          </a:prstGeom>
        </p:spPr>
      </p:pic>
    </p:spTree>
    <p:extLst>
      <p:ext uri="{BB962C8B-B14F-4D97-AF65-F5344CB8AC3E}">
        <p14:creationId xmlns:p14="http://schemas.microsoft.com/office/powerpoint/2010/main" val="3629482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Derangements</a:t>
            </a:r>
            <a:endParaRPr lang="en-US" dirty="0"/>
          </a:p>
        </p:txBody>
      </p:sp>
      <p:sp>
        <p:nvSpPr>
          <p:cNvPr id="3" name="Content Placeholder 2"/>
          <p:cNvSpPr>
            <a:spLocks noGrp="1"/>
          </p:cNvSpPr>
          <p:nvPr>
            <p:ph idx="1"/>
          </p:nvPr>
        </p:nvSpPr>
        <p:spPr/>
        <p:txBody>
          <a:bodyPr/>
          <a:lstStyle/>
          <a:p>
            <a:pPr>
              <a:buNone/>
            </a:pPr>
            <a:r>
              <a:rPr lang="en-US" b="1" dirty="0" smtClean="0"/>
              <a:t>Definition</a:t>
            </a:r>
            <a:r>
              <a:rPr lang="en-US" dirty="0" smtClean="0"/>
              <a:t>:  A </a:t>
            </a:r>
            <a:r>
              <a:rPr lang="en-US" i="1" dirty="0" smtClean="0"/>
              <a:t>derangement</a:t>
            </a:r>
            <a:r>
              <a:rPr lang="en-US" dirty="0" smtClean="0"/>
              <a:t> is a permutation of objects that leaves no object in the original position.</a:t>
            </a:r>
          </a:p>
          <a:p>
            <a:pPr>
              <a:buNone/>
            </a:pPr>
            <a:endParaRPr lang="en-US" dirty="0" smtClean="0"/>
          </a:p>
          <a:p>
            <a:pPr>
              <a:buNone/>
            </a:pPr>
            <a:r>
              <a:rPr lang="en-US" b="1" dirty="0" smtClean="0"/>
              <a:t>Example</a:t>
            </a:r>
            <a:r>
              <a:rPr lang="en-US" dirty="0" smtClean="0"/>
              <a:t>: The permutation of </a:t>
            </a:r>
            <a:r>
              <a:rPr lang="en-US" dirty="0" smtClean="0">
                <a:latin typeface="Cambria Math" pitchFamily="18" charset="0"/>
                <a:ea typeface="Cambria Math" pitchFamily="18" charset="0"/>
              </a:rPr>
              <a:t>21453 </a:t>
            </a:r>
            <a:r>
              <a:rPr lang="en-US" dirty="0" smtClean="0"/>
              <a:t>is a derangement of </a:t>
            </a:r>
            <a:r>
              <a:rPr lang="en-US" dirty="0" smtClean="0">
                <a:latin typeface="Cambria Math" pitchFamily="18" charset="0"/>
                <a:ea typeface="Cambria Math" pitchFamily="18" charset="0"/>
              </a:rPr>
              <a:t>12345</a:t>
            </a:r>
            <a:r>
              <a:rPr lang="en-US" dirty="0" smtClean="0"/>
              <a:t> because no number is left in its original position. But </a:t>
            </a:r>
            <a:r>
              <a:rPr lang="en-US" dirty="0" smtClean="0">
                <a:latin typeface="Cambria Math" pitchFamily="18" charset="0"/>
                <a:ea typeface="Cambria Math" pitchFamily="18" charset="0"/>
              </a:rPr>
              <a:t>21543</a:t>
            </a:r>
            <a:r>
              <a:rPr lang="en-US" dirty="0" smtClean="0"/>
              <a:t> is not a derangement of </a:t>
            </a:r>
            <a:r>
              <a:rPr lang="en-US" dirty="0" smtClean="0">
                <a:latin typeface="Cambria Math" pitchFamily="18" charset="0"/>
                <a:ea typeface="Cambria Math" pitchFamily="18" charset="0"/>
              </a:rPr>
              <a:t>12345</a:t>
            </a:r>
            <a:r>
              <a:rPr lang="en-US" dirty="0" smtClean="0"/>
              <a:t>, because </a:t>
            </a:r>
            <a:r>
              <a:rPr lang="en-US" dirty="0" smtClean="0">
                <a:latin typeface="Cambria Math" pitchFamily="18" charset="0"/>
                <a:ea typeface="Cambria Math" pitchFamily="18" charset="0"/>
              </a:rPr>
              <a:t>4</a:t>
            </a:r>
            <a:r>
              <a:rPr lang="en-US" dirty="0" smtClean="0"/>
              <a:t> is in its original position. </a:t>
            </a:r>
            <a:endParaRPr lang="en-US" dirty="0"/>
          </a:p>
        </p:txBody>
      </p:sp>
    </p:spTree>
    <p:extLst>
      <p:ext uri="{BB962C8B-B14F-4D97-AF65-F5344CB8AC3E}">
        <p14:creationId xmlns:p14="http://schemas.microsoft.com/office/powerpoint/2010/main" val="3666533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Derangements (continued)</a:t>
            </a:r>
            <a:endParaRPr lang="en-US" dirty="0"/>
          </a:p>
        </p:txBody>
      </p:sp>
      <p:sp>
        <p:nvSpPr>
          <p:cNvPr id="3" name="Content Placeholder 2"/>
          <p:cNvSpPr>
            <a:spLocks noGrp="1"/>
          </p:cNvSpPr>
          <p:nvPr>
            <p:ph idx="1"/>
          </p:nvPr>
        </p:nvSpPr>
        <p:spPr/>
        <p:txBody>
          <a:bodyPr/>
          <a:lstStyle/>
          <a:p>
            <a:pPr>
              <a:buNone/>
            </a:pPr>
            <a:r>
              <a:rPr lang="en-US" b="1" dirty="0" smtClean="0"/>
              <a:t>Theorem </a:t>
            </a:r>
            <a:r>
              <a:rPr lang="en-US" b="1" dirty="0" smtClean="0">
                <a:ea typeface="Cambria Math" pitchFamily="18" charset="0"/>
              </a:rPr>
              <a:t>2</a:t>
            </a:r>
            <a:r>
              <a:rPr lang="en-US" dirty="0" smtClean="0"/>
              <a:t>: The number of derangements of a set with </a:t>
            </a:r>
            <a:r>
              <a:rPr lang="en-US" i="1" dirty="0" smtClean="0"/>
              <a:t>n</a:t>
            </a:r>
            <a:r>
              <a:rPr lang="en-US" dirty="0" smtClean="0"/>
              <a:t> elements is </a:t>
            </a:r>
            <a:endParaRPr lang="lv-LV" dirty="0" smtClean="0"/>
          </a:p>
          <a:p>
            <a:pPr>
              <a:buNone/>
            </a:pPr>
            <a:endParaRPr lang="lv-LV" dirty="0"/>
          </a:p>
          <a:p>
            <a:pPr>
              <a:buNone/>
            </a:pPr>
            <a:endParaRPr lang="lv-LV" dirty="0" smtClean="0"/>
          </a:p>
          <a:p>
            <a:pPr>
              <a:buNone/>
            </a:pPr>
            <a:endParaRPr lang="lv-LV" dirty="0" smtClean="0"/>
          </a:p>
          <a:p>
            <a:pPr>
              <a:buNone/>
            </a:pPr>
            <a:r>
              <a:rPr lang="en-US" dirty="0">
                <a:ea typeface="Cambria Math"/>
              </a:rPr>
              <a:t>Proof follows from the principle of inclusion-exclusion (</a:t>
            </a:r>
            <a:r>
              <a:rPr lang="en-US" i="1" dirty="0">
                <a:ea typeface="Cambria Math"/>
              </a:rPr>
              <a:t>see text</a:t>
            </a:r>
            <a:r>
              <a:rPr lang="en-US" dirty="0">
                <a:ea typeface="Cambria Math"/>
              </a:rPr>
              <a:t>).</a:t>
            </a:r>
            <a:endParaRPr lang="en-US" dirty="0"/>
          </a:p>
          <a:p>
            <a:pPr>
              <a:buNone/>
            </a:pP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2580703" y="2483386"/>
            <a:ext cx="6714617" cy="821674"/>
          </a:xfrm>
          <a:prstGeom prst="rect">
            <a:avLst/>
          </a:prstGeom>
        </p:spPr>
      </p:pic>
    </p:spTree>
    <p:extLst>
      <p:ext uri="{BB962C8B-B14F-4D97-AF65-F5344CB8AC3E}">
        <p14:creationId xmlns:p14="http://schemas.microsoft.com/office/powerpoint/2010/main" val="2436754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Derangements (continued)</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The Hatcheck Problem</a:t>
            </a:r>
            <a:r>
              <a:rPr lang="en-US" dirty="0" smtClean="0"/>
              <a:t>: A new employee checks the hats of </a:t>
            </a:r>
            <a:r>
              <a:rPr lang="en-US" i="1" dirty="0" smtClean="0"/>
              <a:t>n</a:t>
            </a:r>
            <a:r>
              <a:rPr lang="en-US" dirty="0" smtClean="0"/>
              <a:t> people at  restaurant, forgetting to put claim check numbers on the hats. When customers return for their hats, the checker gives them back hats chosen at random from the remaining hats. What is the probability that no one receives the correct hat.</a:t>
            </a:r>
          </a:p>
          <a:p>
            <a:pPr>
              <a:buNone/>
            </a:pPr>
            <a:r>
              <a:rPr lang="en-US" b="1" dirty="0" smtClean="0"/>
              <a:t>Solution</a:t>
            </a:r>
            <a:r>
              <a:rPr lang="en-US" dirty="0" smtClean="0"/>
              <a:t>: The answer is the number of ways the hats can be arranged so that there is no hat in its original position divided by </a:t>
            </a:r>
            <a:r>
              <a:rPr lang="en-US" i="1" dirty="0" smtClean="0"/>
              <a:t>n</a:t>
            </a:r>
            <a:r>
              <a:rPr lang="en-US" dirty="0" smtClean="0"/>
              <a:t>!, the number of permutations of </a:t>
            </a:r>
            <a:r>
              <a:rPr lang="en-US" i="1" dirty="0" smtClean="0"/>
              <a:t>n</a:t>
            </a:r>
            <a:r>
              <a:rPr lang="en-US" dirty="0" smtClean="0"/>
              <a:t> hats. </a:t>
            </a:r>
          </a:p>
          <a:p>
            <a:pPr>
              <a:buNone/>
            </a:pPr>
            <a:endParaRPr lang="en-US" dirty="0" smtClean="0"/>
          </a:p>
          <a:p>
            <a:pPr>
              <a:buNone/>
            </a:pPr>
            <a:endParaRPr lang="en-US" dirty="0" smtClean="0"/>
          </a:p>
          <a:p>
            <a:pPr>
              <a:buNone/>
            </a:pPr>
            <a:endParaRPr lang="en-US" dirty="0" smtClean="0"/>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4953919" y="4074741"/>
            <a:ext cx="4600575" cy="609600"/>
          </a:xfrm>
          <a:prstGeom prst="rect">
            <a:avLst/>
          </a:prstGeom>
        </p:spPr>
      </p:pic>
      <p:pic>
        <p:nvPicPr>
          <p:cNvPr id="5" name="Picture 4" descr="table36.jpg"/>
          <p:cNvPicPr>
            <a:picLocks noChangeAspect="1"/>
          </p:cNvPicPr>
          <p:nvPr/>
        </p:nvPicPr>
        <p:blipFill>
          <a:blip r:embed="rId5" cstate="print"/>
          <a:stretch>
            <a:fillRect/>
          </a:stretch>
        </p:blipFill>
        <p:spPr>
          <a:xfrm>
            <a:off x="3914662" y="4819277"/>
            <a:ext cx="8117223" cy="1357685"/>
          </a:xfrm>
          <a:prstGeom prst="rect">
            <a:avLst/>
          </a:prstGeom>
        </p:spPr>
      </p:pic>
      <p:sp>
        <p:nvSpPr>
          <p:cNvPr id="7" name="TextBox 6"/>
          <p:cNvSpPr txBox="1"/>
          <p:nvPr/>
        </p:nvSpPr>
        <p:spPr>
          <a:xfrm>
            <a:off x="1195331" y="4491210"/>
            <a:ext cx="2362200" cy="1323439"/>
          </a:xfrm>
          <a:prstGeom prst="rect">
            <a:avLst/>
          </a:prstGeom>
          <a:noFill/>
          <a:ln>
            <a:solidFill>
              <a:schemeClr val="tx2"/>
            </a:solidFill>
          </a:ln>
        </p:spPr>
        <p:txBody>
          <a:bodyPr wrap="square" rtlCol="0">
            <a:spAutoFit/>
          </a:bodyPr>
          <a:lstStyle/>
          <a:p>
            <a:r>
              <a:rPr lang="en-US" sz="1600" b="1" dirty="0"/>
              <a:t>Remark</a:t>
            </a:r>
            <a:r>
              <a:rPr lang="en-US" sz="1600" dirty="0"/>
              <a:t>: It can be shown that the probability of a derangement approaches </a:t>
            </a:r>
            <a:r>
              <a:rPr lang="en-US" sz="1600" dirty="0">
                <a:latin typeface="Cambria Math" pitchFamily="18" charset="0"/>
                <a:ea typeface="Cambria Math" pitchFamily="18" charset="0"/>
              </a:rPr>
              <a:t>1</a:t>
            </a:r>
            <a:r>
              <a:rPr lang="en-US" sz="1600" dirty="0"/>
              <a:t>/</a:t>
            </a:r>
            <a:r>
              <a:rPr lang="en-US" sz="1600" i="1" dirty="0"/>
              <a:t>e</a:t>
            </a:r>
            <a:r>
              <a:rPr lang="en-US" sz="1600" dirty="0"/>
              <a:t> as </a:t>
            </a:r>
            <a:r>
              <a:rPr lang="en-US" sz="1600" i="1" dirty="0"/>
              <a:t>n</a:t>
            </a:r>
            <a:r>
              <a:rPr lang="en-US" sz="1600" dirty="0"/>
              <a:t> grows without bound. </a:t>
            </a:r>
          </a:p>
        </p:txBody>
      </p:sp>
    </p:spTree>
    <p:extLst>
      <p:ext uri="{BB962C8B-B14F-4D97-AF65-F5344CB8AC3E}">
        <p14:creationId xmlns:p14="http://schemas.microsoft.com/office/powerpoint/2010/main" val="3530837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The Principle of Inclusion-Exclusion</a:t>
            </a:r>
          </a:p>
          <a:p>
            <a:r>
              <a:rPr lang="en-US" dirty="0" smtClean="0"/>
              <a:t>Examples</a:t>
            </a:r>
          </a:p>
          <a:p>
            <a:r>
              <a:rPr lang="en-US" dirty="0"/>
              <a:t>Counting Onto-Functions</a:t>
            </a:r>
          </a:p>
          <a:p>
            <a:r>
              <a:rPr lang="en-US" dirty="0" smtClean="0"/>
              <a:t>Derangements</a:t>
            </a:r>
            <a:endParaRPr lang="en-US" dirty="0"/>
          </a:p>
        </p:txBody>
      </p:sp>
    </p:spTree>
    <p:extLst>
      <p:ext uri="{BB962C8B-B14F-4D97-AF65-F5344CB8AC3E}">
        <p14:creationId xmlns:p14="http://schemas.microsoft.com/office/powerpoint/2010/main" val="3620319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Inclusion-Exclusion</a:t>
            </a:r>
            <a:endParaRPr lang="en-US" dirty="0"/>
          </a:p>
        </p:txBody>
      </p:sp>
      <p:sp>
        <p:nvSpPr>
          <p:cNvPr id="6" name="Content Placeholder 5"/>
          <p:cNvSpPr>
            <a:spLocks noGrp="1"/>
          </p:cNvSpPr>
          <p:nvPr>
            <p:ph idx="1"/>
          </p:nvPr>
        </p:nvSpPr>
        <p:spPr/>
        <p:txBody>
          <a:bodyPr/>
          <a:lstStyle/>
          <a:p>
            <a:r>
              <a:rPr lang="en-US" dirty="0" smtClean="0"/>
              <a:t>In Section </a:t>
            </a:r>
            <a:r>
              <a:rPr lang="en-US" dirty="0" smtClean="0">
                <a:latin typeface="Cambria Math" pitchFamily="18" charset="0"/>
                <a:ea typeface="Cambria Math" pitchFamily="18" charset="0"/>
              </a:rPr>
              <a:t>2.2</a:t>
            </a:r>
            <a:r>
              <a:rPr lang="en-US" dirty="0" smtClean="0"/>
              <a:t>, we developed the following formula for the number of elements in the union of two finite sets:</a:t>
            </a:r>
          </a:p>
          <a:p>
            <a:endParaRPr lang="en-US" dirty="0" smtClean="0"/>
          </a:p>
          <a:p>
            <a:endParaRPr lang="en-US" dirty="0" smtClean="0"/>
          </a:p>
          <a:p>
            <a:r>
              <a:rPr lang="en-US" dirty="0" smtClean="0"/>
              <a:t>We will generalize this formula to finite sets of any size.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3098494" y="2976391"/>
            <a:ext cx="4812030" cy="380048"/>
          </a:xfrm>
          <a:prstGeom prst="rect">
            <a:avLst/>
          </a:prstGeom>
        </p:spPr>
      </p:pic>
    </p:spTree>
    <p:extLst>
      <p:ext uri="{BB962C8B-B14F-4D97-AF65-F5344CB8AC3E}">
        <p14:creationId xmlns:p14="http://schemas.microsoft.com/office/powerpoint/2010/main" val="2840059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Finite Sets</a:t>
            </a:r>
            <a:endParaRPr lang="en-US" dirty="0"/>
          </a:p>
        </p:txBody>
      </p:sp>
      <p:sp>
        <p:nvSpPr>
          <p:cNvPr id="3" name="Content Placeholder 2"/>
          <p:cNvSpPr>
            <a:spLocks noGrp="1"/>
          </p:cNvSpPr>
          <p:nvPr>
            <p:ph sz="half" idx="1"/>
          </p:nvPr>
        </p:nvSpPr>
        <p:spPr/>
        <p:txBody>
          <a:bodyPr>
            <a:noAutofit/>
          </a:bodyPr>
          <a:lstStyle/>
          <a:p>
            <a:pPr>
              <a:buNone/>
            </a:pPr>
            <a:r>
              <a:rPr lang="en-US" sz="2400" b="1" dirty="0" smtClean="0"/>
              <a:t>Example</a:t>
            </a:r>
            <a:r>
              <a:rPr lang="en-US" sz="2400" dirty="0"/>
              <a:t>: In a discrete mathematics class every student is a major in computer science or mathematics or both. The number of students having computer science as a  major (possibly along with mathematics) is </a:t>
            </a:r>
            <a:r>
              <a:rPr lang="en-US" sz="2400" dirty="0">
                <a:latin typeface="Cambria Math" pitchFamily="18" charset="0"/>
                <a:ea typeface="Cambria Math" pitchFamily="18" charset="0"/>
              </a:rPr>
              <a:t>25</a:t>
            </a:r>
            <a:r>
              <a:rPr lang="en-US" sz="2400" dirty="0"/>
              <a:t>; the number of students having mathematics as a major (possibly along with computer science) is </a:t>
            </a:r>
            <a:r>
              <a:rPr lang="en-US" sz="2400" dirty="0">
                <a:latin typeface="Cambria Math" pitchFamily="18" charset="0"/>
                <a:ea typeface="Cambria Math" pitchFamily="18" charset="0"/>
              </a:rPr>
              <a:t>13</a:t>
            </a:r>
            <a:r>
              <a:rPr lang="en-US" sz="2400" dirty="0"/>
              <a:t>; and the number of students majoring in both computer science and mathematics is </a:t>
            </a:r>
            <a:r>
              <a:rPr lang="en-US" sz="2400" dirty="0">
                <a:latin typeface="Cambria Math" pitchFamily="18" charset="0"/>
                <a:ea typeface="Cambria Math" pitchFamily="18" charset="0"/>
              </a:rPr>
              <a:t>8</a:t>
            </a:r>
            <a:r>
              <a:rPr lang="en-US" sz="2400" dirty="0"/>
              <a:t>. How many students are in the class</a:t>
            </a:r>
            <a:r>
              <a:rPr lang="en-US" sz="2400" dirty="0" smtClean="0"/>
              <a:t>?</a:t>
            </a:r>
            <a:endParaRPr lang="en-US" sz="2400" dirty="0"/>
          </a:p>
        </p:txBody>
      </p:sp>
      <p:sp>
        <p:nvSpPr>
          <p:cNvPr id="6" name="Content Placeholder 5"/>
          <p:cNvSpPr>
            <a:spLocks noGrp="1"/>
          </p:cNvSpPr>
          <p:nvPr>
            <p:ph sz="half" idx="2"/>
          </p:nvPr>
        </p:nvSpPr>
        <p:spPr/>
        <p:txBody>
          <a:bodyPr/>
          <a:lstStyle/>
          <a:p>
            <a:r>
              <a:rPr lang="en-US" b="1" dirty="0"/>
              <a:t>Solution</a:t>
            </a:r>
            <a:r>
              <a:rPr lang="en-US" dirty="0"/>
              <a:t>: |</a:t>
            </a:r>
            <a:r>
              <a:rPr lang="en-US" i="1" dirty="0"/>
              <a:t>A</a:t>
            </a:r>
            <a:r>
              <a:rPr lang="en-US" dirty="0">
                <a:latin typeface="Cambria Math"/>
                <a:ea typeface="Cambria Math"/>
              </a:rPr>
              <a:t>∪</a:t>
            </a:r>
            <a:r>
              <a:rPr lang="en-US" i="1" dirty="0">
                <a:ea typeface="Cambria Math"/>
              </a:rPr>
              <a:t>B</a:t>
            </a:r>
            <a:r>
              <a:rPr lang="en-US" dirty="0">
                <a:latin typeface="Cambria Math"/>
                <a:ea typeface="Cambria Math"/>
              </a:rPr>
              <a:t>| = |</a:t>
            </a:r>
            <a:r>
              <a:rPr lang="en-US" i="1" dirty="0">
                <a:ea typeface="Cambria Math"/>
              </a:rPr>
              <a:t>A</a:t>
            </a:r>
            <a:r>
              <a:rPr lang="en-US" dirty="0">
                <a:latin typeface="Cambria Math"/>
                <a:ea typeface="Cambria Math"/>
              </a:rPr>
              <a:t>| + |</a:t>
            </a:r>
            <a:r>
              <a:rPr lang="en-US" i="1" dirty="0">
                <a:ea typeface="Cambria Math"/>
              </a:rPr>
              <a:t>B</a:t>
            </a:r>
            <a:r>
              <a:rPr lang="en-US" dirty="0">
                <a:latin typeface="Cambria Math"/>
                <a:ea typeface="Cambria Math"/>
              </a:rPr>
              <a:t>| −|</a:t>
            </a:r>
            <a:r>
              <a:rPr lang="en-US" i="1" dirty="0">
                <a:ea typeface="Cambria Math"/>
              </a:rPr>
              <a:t>A</a:t>
            </a:r>
            <a:r>
              <a:rPr lang="en-US" dirty="0">
                <a:latin typeface="Cambria Math"/>
                <a:ea typeface="Cambria Math"/>
              </a:rPr>
              <a:t>∩</a:t>
            </a:r>
            <a:r>
              <a:rPr lang="en-US" i="1" dirty="0">
                <a:ea typeface="Cambria Math"/>
              </a:rPr>
              <a:t>B</a:t>
            </a:r>
            <a:r>
              <a:rPr lang="en-US" dirty="0">
                <a:latin typeface="Cambria Math"/>
                <a:ea typeface="Cambria Math"/>
              </a:rPr>
              <a:t>| </a:t>
            </a:r>
            <a:r>
              <a:rPr lang="lv-LV" dirty="0">
                <a:latin typeface="Cambria Math"/>
                <a:ea typeface="Cambria Math"/>
              </a:rPr>
              <a:t> </a:t>
            </a:r>
            <a:r>
              <a:rPr lang="en-US" dirty="0">
                <a:latin typeface="Cambria Math"/>
                <a:ea typeface="Cambria Math"/>
              </a:rPr>
              <a:t>=  25 + 13 −8 = </a:t>
            </a:r>
            <a:r>
              <a:rPr lang="en-US" dirty="0" smtClean="0">
                <a:latin typeface="Cambria Math"/>
                <a:ea typeface="Cambria Math"/>
              </a:rPr>
              <a:t>30</a:t>
            </a:r>
            <a:endParaRPr lang="en-US" dirty="0"/>
          </a:p>
        </p:txBody>
      </p:sp>
      <p:pic>
        <p:nvPicPr>
          <p:cNvPr id="4" name="Content Placeholder 3" descr="0707.jpg"/>
          <p:cNvPicPr>
            <a:picLocks noChangeAspect="1"/>
          </p:cNvPicPr>
          <p:nvPr/>
        </p:nvPicPr>
        <p:blipFill>
          <a:blip r:embed="rId2" cstate="print"/>
          <a:stretch>
            <a:fillRect/>
          </a:stretch>
        </p:blipFill>
        <p:spPr>
          <a:xfrm>
            <a:off x="6328271" y="2964455"/>
            <a:ext cx="5031035" cy="3722784"/>
          </a:xfrm>
          <a:prstGeom prst="rect">
            <a:avLst/>
          </a:prstGeom>
        </p:spPr>
      </p:pic>
    </p:spTree>
    <p:extLst>
      <p:ext uri="{BB962C8B-B14F-4D97-AF65-F5344CB8AC3E}">
        <p14:creationId xmlns:p14="http://schemas.microsoft.com/office/powerpoint/2010/main" val="2132225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Finite Sets</a:t>
            </a:r>
            <a:endParaRPr lang="en-US" dirty="0"/>
          </a:p>
        </p:txBody>
      </p:sp>
      <p:pic>
        <p:nvPicPr>
          <p:cNvPr id="10" name="Picture 9" descr="addin_tmp.png"/>
          <p:cNvPicPr>
            <a:picLocks noChangeAspect="1"/>
          </p:cNvPicPr>
          <p:nvPr>
            <p:custDataLst>
              <p:tags r:id="rId1"/>
            </p:custDataLst>
          </p:nvPr>
        </p:nvPicPr>
        <p:blipFill>
          <a:blip r:embed="rId4" cstate="print"/>
          <a:stretch>
            <a:fillRect/>
          </a:stretch>
        </p:blipFill>
        <p:spPr>
          <a:xfrm>
            <a:off x="1224914" y="2002859"/>
            <a:ext cx="10047793" cy="387799"/>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354583" y="1485586"/>
            <a:ext cx="2280285" cy="380048"/>
          </a:xfrm>
          <a:prstGeom prst="rect">
            <a:avLst/>
          </a:prstGeom>
        </p:spPr>
      </p:pic>
      <p:pic>
        <p:nvPicPr>
          <p:cNvPr id="5" name="Content Placeholder 3" descr="0709.jpg"/>
          <p:cNvPicPr>
            <a:picLocks noGrp="1" noChangeAspect="1"/>
          </p:cNvPicPr>
          <p:nvPr>
            <p:ph idx="1"/>
          </p:nvPr>
        </p:nvPicPr>
        <p:blipFill>
          <a:blip r:embed="rId6" cstate="print"/>
          <a:stretch>
            <a:fillRect/>
          </a:stretch>
        </p:blipFill>
        <p:spPr>
          <a:xfrm>
            <a:off x="838200" y="2702829"/>
            <a:ext cx="9998311" cy="3984410"/>
          </a:xfrm>
        </p:spPr>
      </p:pic>
    </p:spTree>
    <p:extLst>
      <p:ext uri="{BB962C8B-B14F-4D97-AF65-F5344CB8AC3E}">
        <p14:creationId xmlns:p14="http://schemas.microsoft.com/office/powerpoint/2010/main" val="2567537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Finite Sets Continued</a:t>
            </a:r>
            <a:endParaRPr lang="en-US" dirty="0"/>
          </a:p>
        </p:txBody>
      </p:sp>
      <p:sp>
        <p:nvSpPr>
          <p:cNvPr id="3" name="Content Placeholder 2"/>
          <p:cNvSpPr>
            <a:spLocks noGrp="1"/>
          </p:cNvSpPr>
          <p:nvPr>
            <p:ph sz="half" idx="1"/>
          </p:nvPr>
        </p:nvSpPr>
        <p:spPr/>
        <p:txBody>
          <a:bodyPr>
            <a:normAutofit fontScale="77500" lnSpcReduction="20000"/>
          </a:bodyPr>
          <a:lstStyle/>
          <a:p>
            <a:pPr>
              <a:buNone/>
            </a:pPr>
            <a:r>
              <a:rPr lang="en-US" dirty="0" smtClean="0"/>
              <a:t>   </a:t>
            </a:r>
            <a:r>
              <a:rPr lang="en-US" b="1" dirty="0" smtClean="0"/>
              <a:t>Example</a:t>
            </a:r>
            <a:r>
              <a:rPr lang="en-US" dirty="0" smtClean="0"/>
              <a:t>: A total of </a:t>
            </a:r>
            <a:r>
              <a:rPr lang="en-US" dirty="0" smtClean="0">
                <a:latin typeface="Cambria Math" pitchFamily="18" charset="0"/>
                <a:ea typeface="Cambria Math" pitchFamily="18" charset="0"/>
              </a:rPr>
              <a:t>1232</a:t>
            </a:r>
            <a:r>
              <a:rPr lang="en-US" dirty="0" smtClean="0"/>
              <a:t> students have taken a course in Spanish, </a:t>
            </a:r>
            <a:r>
              <a:rPr lang="en-US" dirty="0" smtClean="0">
                <a:latin typeface="Cambria Math" pitchFamily="18" charset="0"/>
                <a:ea typeface="Cambria Math" pitchFamily="18" charset="0"/>
              </a:rPr>
              <a:t>879</a:t>
            </a:r>
            <a:r>
              <a:rPr lang="en-US" dirty="0" smtClean="0"/>
              <a:t> have taken a course in French, and </a:t>
            </a:r>
            <a:r>
              <a:rPr lang="en-US" dirty="0" smtClean="0">
                <a:latin typeface="Cambria Math" pitchFamily="18" charset="0"/>
                <a:ea typeface="Cambria Math" pitchFamily="18" charset="0"/>
              </a:rPr>
              <a:t>114</a:t>
            </a:r>
            <a:r>
              <a:rPr lang="en-US" dirty="0" smtClean="0"/>
              <a:t> have taken a course in Russian. Further, </a:t>
            </a:r>
            <a:r>
              <a:rPr lang="en-US" dirty="0" smtClean="0">
                <a:latin typeface="Cambria Math" pitchFamily="18" charset="0"/>
                <a:ea typeface="Cambria Math" pitchFamily="18" charset="0"/>
              </a:rPr>
              <a:t>103 </a:t>
            </a:r>
            <a:r>
              <a:rPr lang="en-US" dirty="0" smtClean="0"/>
              <a:t>have taken courses in both Spanish and French, </a:t>
            </a:r>
            <a:r>
              <a:rPr lang="en-US" dirty="0" smtClean="0">
                <a:latin typeface="Cambria Math" pitchFamily="18" charset="0"/>
                <a:ea typeface="Cambria Math" pitchFamily="18" charset="0"/>
              </a:rPr>
              <a:t>23</a:t>
            </a:r>
            <a:r>
              <a:rPr lang="en-US" dirty="0" smtClean="0"/>
              <a:t> have taken courses in both Spanish and Russian, and </a:t>
            </a:r>
            <a:r>
              <a:rPr lang="en-US" dirty="0" smtClean="0">
                <a:latin typeface="Cambria Math" pitchFamily="18" charset="0"/>
                <a:ea typeface="Cambria Math" pitchFamily="18" charset="0"/>
              </a:rPr>
              <a:t>14</a:t>
            </a:r>
            <a:r>
              <a:rPr lang="en-US" dirty="0" smtClean="0"/>
              <a:t> have taken courses in both French and Russian. If </a:t>
            </a:r>
            <a:r>
              <a:rPr lang="en-US" dirty="0" smtClean="0">
                <a:latin typeface="Cambria Math" pitchFamily="18" charset="0"/>
                <a:ea typeface="Cambria Math" pitchFamily="18" charset="0"/>
              </a:rPr>
              <a:t>2092</a:t>
            </a:r>
            <a:r>
              <a:rPr lang="en-US" dirty="0" smtClean="0"/>
              <a:t> students have taken a course in at least one of Spanish French and Russian, how many students have taken a course in all </a:t>
            </a:r>
            <a:r>
              <a:rPr lang="en-US" dirty="0" smtClean="0">
                <a:latin typeface="Cambria Math" pitchFamily="18" charset="0"/>
                <a:ea typeface="Cambria Math" pitchFamily="18" charset="0"/>
              </a:rPr>
              <a:t>3</a:t>
            </a:r>
            <a:r>
              <a:rPr lang="en-US" dirty="0" smtClean="0"/>
              <a:t> languages. </a:t>
            </a:r>
          </a:p>
          <a:p>
            <a:pPr>
              <a:buNone/>
            </a:pPr>
            <a:r>
              <a:rPr lang="en-US" dirty="0" smtClean="0"/>
              <a:t>    </a:t>
            </a:r>
            <a:endParaRPr lang="en-US" dirty="0"/>
          </a:p>
        </p:txBody>
      </p:sp>
      <p:sp>
        <p:nvSpPr>
          <p:cNvPr id="4" name="Content Placeholder 3"/>
          <p:cNvSpPr>
            <a:spLocks noGrp="1"/>
          </p:cNvSpPr>
          <p:nvPr>
            <p:ph sz="half" idx="2"/>
          </p:nvPr>
        </p:nvSpPr>
        <p:spPr/>
        <p:txBody>
          <a:bodyPr>
            <a:normAutofit fontScale="77500" lnSpcReduction="20000"/>
          </a:bodyPr>
          <a:lstStyle/>
          <a:p>
            <a:pPr>
              <a:buNone/>
            </a:pPr>
            <a:r>
              <a:rPr lang="en-US" b="1" dirty="0"/>
              <a:t>Solution</a:t>
            </a:r>
            <a:r>
              <a:rPr lang="en-US" dirty="0"/>
              <a:t>: Let </a:t>
            </a:r>
            <a:r>
              <a:rPr lang="en-US" i="1" dirty="0"/>
              <a:t>S</a:t>
            </a:r>
            <a:r>
              <a:rPr lang="en-US" dirty="0"/>
              <a:t> be the set of students who have taken a course in Spanish, </a:t>
            </a:r>
            <a:r>
              <a:rPr lang="en-US" i="1" dirty="0"/>
              <a:t>F</a:t>
            </a:r>
            <a:r>
              <a:rPr lang="en-US" dirty="0"/>
              <a:t> the set of students who have taken a course in French, and </a:t>
            </a:r>
            <a:r>
              <a:rPr lang="en-US" i="1" dirty="0"/>
              <a:t>R</a:t>
            </a:r>
            <a:r>
              <a:rPr lang="en-US" dirty="0"/>
              <a:t> the set of students who have taken a course in Russian. Then, we have</a:t>
            </a:r>
          </a:p>
          <a:p>
            <a:pPr>
              <a:buNone/>
            </a:pPr>
            <a:r>
              <a:rPr lang="en-US" dirty="0"/>
              <a:t>    |</a:t>
            </a:r>
            <a:r>
              <a:rPr lang="en-US" i="1" dirty="0"/>
              <a:t>S</a:t>
            </a:r>
            <a:r>
              <a:rPr lang="en-US" dirty="0"/>
              <a:t>| = </a:t>
            </a:r>
            <a:r>
              <a:rPr lang="en-US" dirty="0">
                <a:latin typeface="Cambria Math" pitchFamily="18" charset="0"/>
                <a:ea typeface="Cambria Math" pitchFamily="18" charset="0"/>
              </a:rPr>
              <a:t>1232</a:t>
            </a:r>
            <a:r>
              <a:rPr lang="en-US" dirty="0"/>
              <a:t>, |</a:t>
            </a:r>
            <a:r>
              <a:rPr lang="en-US" i="1" dirty="0"/>
              <a:t>F</a:t>
            </a:r>
            <a:r>
              <a:rPr lang="en-US" dirty="0"/>
              <a:t>| = </a:t>
            </a:r>
            <a:r>
              <a:rPr lang="en-US" dirty="0">
                <a:latin typeface="Cambria Math" pitchFamily="18" charset="0"/>
                <a:ea typeface="Cambria Math" pitchFamily="18" charset="0"/>
              </a:rPr>
              <a:t>879</a:t>
            </a:r>
            <a:r>
              <a:rPr lang="en-US" dirty="0"/>
              <a:t>, |</a:t>
            </a:r>
            <a:r>
              <a:rPr lang="en-US" i="1" dirty="0"/>
              <a:t>R</a:t>
            </a:r>
            <a:r>
              <a:rPr lang="en-US" dirty="0"/>
              <a:t>| = </a:t>
            </a:r>
            <a:r>
              <a:rPr lang="en-US" dirty="0">
                <a:latin typeface="Cambria Math" pitchFamily="18" charset="0"/>
                <a:ea typeface="Cambria Math" pitchFamily="18" charset="0"/>
              </a:rPr>
              <a:t>114</a:t>
            </a:r>
            <a:r>
              <a:rPr lang="en-US" dirty="0"/>
              <a:t>, |</a:t>
            </a:r>
            <a:r>
              <a:rPr lang="en-US" i="1" dirty="0"/>
              <a:t>S</a:t>
            </a:r>
            <a:r>
              <a:rPr lang="en-US" dirty="0">
                <a:latin typeface="Cambria Math"/>
                <a:ea typeface="Cambria Math"/>
              </a:rPr>
              <a:t>∩</a:t>
            </a:r>
            <a:r>
              <a:rPr lang="en-US" i="1" dirty="0">
                <a:ea typeface="Cambria Math"/>
              </a:rPr>
              <a:t>F</a:t>
            </a:r>
            <a:r>
              <a:rPr lang="en-US" dirty="0">
                <a:latin typeface="Cambria Math"/>
                <a:ea typeface="Cambria Math"/>
              </a:rPr>
              <a:t>| = 103, </a:t>
            </a:r>
            <a:r>
              <a:rPr lang="en-US" dirty="0"/>
              <a:t>|</a:t>
            </a:r>
            <a:r>
              <a:rPr lang="en-US" i="1" dirty="0"/>
              <a:t>S</a:t>
            </a:r>
            <a:r>
              <a:rPr lang="en-US" dirty="0">
                <a:latin typeface="Cambria Math"/>
                <a:ea typeface="Cambria Math"/>
              </a:rPr>
              <a:t>∩</a:t>
            </a:r>
            <a:r>
              <a:rPr lang="en-US" i="1" dirty="0">
                <a:ea typeface="Cambria Math"/>
              </a:rPr>
              <a:t>R</a:t>
            </a:r>
            <a:r>
              <a:rPr lang="en-US" dirty="0">
                <a:latin typeface="Cambria Math"/>
                <a:ea typeface="Cambria Math"/>
              </a:rPr>
              <a:t>| = 23, </a:t>
            </a:r>
            <a:r>
              <a:rPr lang="en-US" dirty="0"/>
              <a:t>|</a:t>
            </a:r>
            <a:r>
              <a:rPr lang="en-US" i="1" dirty="0"/>
              <a:t>F</a:t>
            </a:r>
            <a:r>
              <a:rPr lang="en-US" dirty="0">
                <a:latin typeface="Cambria Math"/>
                <a:ea typeface="Cambria Math"/>
              </a:rPr>
              <a:t>∩</a:t>
            </a:r>
            <a:r>
              <a:rPr lang="en-US" i="1" dirty="0">
                <a:ea typeface="Cambria Math"/>
              </a:rPr>
              <a:t>R</a:t>
            </a:r>
            <a:r>
              <a:rPr lang="en-US" dirty="0">
                <a:latin typeface="Cambria Math"/>
                <a:ea typeface="Cambria Math"/>
              </a:rPr>
              <a:t>| = 14, and </a:t>
            </a:r>
            <a:r>
              <a:rPr lang="en-US" dirty="0"/>
              <a:t>|</a:t>
            </a:r>
            <a:r>
              <a:rPr lang="en-US" i="1" dirty="0"/>
              <a:t>S</a:t>
            </a:r>
            <a:r>
              <a:rPr lang="en-US" dirty="0">
                <a:latin typeface="Cambria Math"/>
                <a:ea typeface="Cambria Math"/>
              </a:rPr>
              <a:t>∪</a:t>
            </a:r>
            <a:r>
              <a:rPr lang="en-US" i="1" dirty="0">
                <a:ea typeface="Cambria Math"/>
              </a:rPr>
              <a:t>F</a:t>
            </a:r>
            <a:r>
              <a:rPr lang="en-US" dirty="0">
                <a:latin typeface="Cambria Math"/>
                <a:ea typeface="Cambria Math"/>
              </a:rPr>
              <a:t>∪</a:t>
            </a:r>
            <a:r>
              <a:rPr lang="en-US" i="1" dirty="0">
                <a:ea typeface="Cambria Math"/>
              </a:rPr>
              <a:t>R</a:t>
            </a:r>
            <a:r>
              <a:rPr lang="en-US" dirty="0">
                <a:latin typeface="Cambria Math"/>
                <a:ea typeface="Cambria Math"/>
              </a:rPr>
              <a:t>| = 23.</a:t>
            </a:r>
          </a:p>
          <a:p>
            <a:pPr>
              <a:buNone/>
            </a:pPr>
            <a:r>
              <a:rPr lang="en-US" dirty="0" smtClean="0">
                <a:latin typeface="Cambria Math"/>
                <a:ea typeface="Cambria Math"/>
              </a:rPr>
              <a:t>Using </a:t>
            </a:r>
            <a:r>
              <a:rPr lang="en-US" dirty="0">
                <a:latin typeface="Cambria Math"/>
                <a:ea typeface="Cambria Math"/>
              </a:rPr>
              <a:t>the equation </a:t>
            </a:r>
            <a:r>
              <a:rPr lang="lv-LV" dirty="0" smtClean="0">
                <a:latin typeface="Cambria Math"/>
                <a:ea typeface="Cambria Math"/>
              </a:rPr>
              <a:t>  </a:t>
            </a:r>
            <a:r>
              <a:rPr lang="en-US" dirty="0" smtClean="0"/>
              <a:t>|</a:t>
            </a:r>
            <a:r>
              <a:rPr lang="en-US" i="1" dirty="0"/>
              <a:t>S</a:t>
            </a:r>
            <a:r>
              <a:rPr lang="en-US" dirty="0">
                <a:latin typeface="Cambria Math"/>
                <a:ea typeface="Cambria Math"/>
              </a:rPr>
              <a:t>∪</a:t>
            </a:r>
            <a:r>
              <a:rPr lang="en-US" i="1" dirty="0">
                <a:ea typeface="Cambria Math"/>
              </a:rPr>
              <a:t>F</a:t>
            </a:r>
            <a:r>
              <a:rPr lang="en-US" dirty="0">
                <a:latin typeface="Cambria Math"/>
                <a:ea typeface="Cambria Math"/>
              </a:rPr>
              <a:t>∪</a:t>
            </a:r>
            <a:r>
              <a:rPr lang="en-US" i="1" dirty="0">
                <a:ea typeface="Cambria Math"/>
              </a:rPr>
              <a:t>R</a:t>
            </a:r>
            <a:r>
              <a:rPr lang="en-US" dirty="0">
                <a:latin typeface="Cambria Math"/>
                <a:ea typeface="Cambria Math"/>
              </a:rPr>
              <a:t>| = </a:t>
            </a:r>
            <a:r>
              <a:rPr lang="en-US" dirty="0"/>
              <a:t>|</a:t>
            </a:r>
            <a:r>
              <a:rPr lang="en-US" i="1" dirty="0"/>
              <a:t>S</a:t>
            </a:r>
            <a:r>
              <a:rPr lang="en-US" dirty="0"/>
              <a:t>|+ |</a:t>
            </a:r>
            <a:r>
              <a:rPr lang="en-US" i="1" dirty="0"/>
              <a:t>F</a:t>
            </a:r>
            <a:r>
              <a:rPr lang="en-US" dirty="0"/>
              <a:t>|+ |</a:t>
            </a:r>
            <a:r>
              <a:rPr lang="en-US" i="1" dirty="0"/>
              <a:t>R</a:t>
            </a:r>
            <a:r>
              <a:rPr lang="en-US" dirty="0"/>
              <a:t>| </a:t>
            </a:r>
            <a:r>
              <a:rPr lang="en-US" dirty="0">
                <a:latin typeface="Cambria Math"/>
                <a:ea typeface="Cambria Math"/>
              </a:rPr>
              <a:t>−</a:t>
            </a:r>
            <a:r>
              <a:rPr lang="en-US" dirty="0"/>
              <a:t> |</a:t>
            </a:r>
            <a:r>
              <a:rPr lang="en-US" i="1" dirty="0"/>
              <a:t>S</a:t>
            </a:r>
            <a:r>
              <a:rPr lang="en-US" dirty="0">
                <a:latin typeface="Cambria Math"/>
                <a:ea typeface="Cambria Math"/>
              </a:rPr>
              <a:t>∩</a:t>
            </a:r>
            <a:r>
              <a:rPr lang="en-US" i="1" dirty="0">
                <a:ea typeface="Cambria Math"/>
              </a:rPr>
              <a:t>F</a:t>
            </a:r>
            <a:r>
              <a:rPr lang="en-US" dirty="0">
                <a:latin typeface="Cambria Math"/>
                <a:ea typeface="Cambria Math"/>
              </a:rPr>
              <a:t>| −</a:t>
            </a:r>
            <a:r>
              <a:rPr lang="en-US" dirty="0"/>
              <a:t> |</a:t>
            </a:r>
            <a:r>
              <a:rPr lang="en-US" i="1" dirty="0"/>
              <a:t>S</a:t>
            </a:r>
            <a:r>
              <a:rPr lang="en-US" dirty="0">
                <a:latin typeface="Cambria Math"/>
                <a:ea typeface="Cambria Math"/>
              </a:rPr>
              <a:t>∩</a:t>
            </a:r>
            <a:r>
              <a:rPr lang="en-US" i="1" dirty="0">
                <a:ea typeface="Cambria Math"/>
              </a:rPr>
              <a:t>R</a:t>
            </a:r>
            <a:r>
              <a:rPr lang="en-US" dirty="0">
                <a:latin typeface="Cambria Math"/>
                <a:ea typeface="Cambria Math"/>
              </a:rPr>
              <a:t>| −</a:t>
            </a:r>
            <a:r>
              <a:rPr lang="en-US" dirty="0"/>
              <a:t> |</a:t>
            </a:r>
            <a:r>
              <a:rPr lang="en-US" i="1" dirty="0"/>
              <a:t>F</a:t>
            </a:r>
            <a:r>
              <a:rPr lang="en-US" dirty="0">
                <a:latin typeface="Cambria Math"/>
                <a:ea typeface="Cambria Math"/>
              </a:rPr>
              <a:t>∩</a:t>
            </a:r>
            <a:r>
              <a:rPr lang="en-US" i="1" dirty="0">
                <a:ea typeface="Cambria Math"/>
              </a:rPr>
              <a:t>R</a:t>
            </a:r>
            <a:r>
              <a:rPr lang="en-US" dirty="0">
                <a:latin typeface="Cambria Math"/>
                <a:ea typeface="Cambria Math"/>
              </a:rPr>
              <a:t>| + |</a:t>
            </a:r>
            <a:r>
              <a:rPr lang="en-US" i="1" dirty="0">
                <a:ea typeface="Cambria Math"/>
              </a:rPr>
              <a:t>S</a:t>
            </a:r>
            <a:r>
              <a:rPr lang="en-US" dirty="0">
                <a:latin typeface="Cambria Math"/>
                <a:ea typeface="Cambria Math"/>
              </a:rPr>
              <a:t>∩</a:t>
            </a:r>
            <a:r>
              <a:rPr lang="en-US" i="1" dirty="0">
                <a:ea typeface="Cambria Math"/>
              </a:rPr>
              <a:t>F</a:t>
            </a:r>
            <a:r>
              <a:rPr lang="en-US" dirty="0">
                <a:latin typeface="Cambria Math"/>
                <a:ea typeface="Cambria Math"/>
              </a:rPr>
              <a:t>∩</a:t>
            </a:r>
            <a:r>
              <a:rPr lang="en-US" i="1" dirty="0">
                <a:ea typeface="Cambria Math"/>
              </a:rPr>
              <a:t>R</a:t>
            </a:r>
            <a:r>
              <a:rPr lang="en-US" dirty="0">
                <a:latin typeface="Cambria Math"/>
                <a:ea typeface="Cambria Math"/>
              </a:rPr>
              <a:t>|,</a:t>
            </a:r>
          </a:p>
          <a:p>
            <a:pPr>
              <a:buNone/>
            </a:pPr>
            <a:r>
              <a:rPr lang="en-US" dirty="0" smtClean="0">
                <a:latin typeface="Cambria Math"/>
                <a:ea typeface="Cambria Math"/>
              </a:rPr>
              <a:t>we </a:t>
            </a:r>
            <a:r>
              <a:rPr lang="en-US" dirty="0">
                <a:latin typeface="Cambria Math"/>
                <a:ea typeface="Cambria Math"/>
              </a:rPr>
              <a:t>obtain 2092 = 1232 + 879 + 114 −103 −23 −14 + |</a:t>
            </a:r>
            <a:r>
              <a:rPr lang="en-US" i="1" dirty="0">
                <a:ea typeface="Cambria Math"/>
              </a:rPr>
              <a:t>S</a:t>
            </a:r>
            <a:r>
              <a:rPr lang="en-US" dirty="0">
                <a:latin typeface="Cambria Math"/>
                <a:ea typeface="Cambria Math"/>
              </a:rPr>
              <a:t>∩</a:t>
            </a:r>
            <a:r>
              <a:rPr lang="en-US" i="1" dirty="0">
                <a:ea typeface="Cambria Math"/>
              </a:rPr>
              <a:t>F</a:t>
            </a:r>
            <a:r>
              <a:rPr lang="en-US" dirty="0">
                <a:latin typeface="Cambria Math"/>
                <a:ea typeface="Cambria Math"/>
              </a:rPr>
              <a:t>∩</a:t>
            </a:r>
            <a:r>
              <a:rPr lang="en-US" i="1" dirty="0">
                <a:ea typeface="Cambria Math"/>
              </a:rPr>
              <a:t>R</a:t>
            </a:r>
            <a:r>
              <a:rPr lang="en-US" dirty="0">
                <a:latin typeface="Cambria Math"/>
                <a:ea typeface="Cambria Math"/>
              </a:rPr>
              <a:t>|.</a:t>
            </a:r>
          </a:p>
          <a:p>
            <a:pPr>
              <a:buNone/>
            </a:pPr>
            <a:r>
              <a:rPr lang="en-US" dirty="0" smtClean="0">
                <a:latin typeface="Cambria Math"/>
                <a:ea typeface="Cambria Math"/>
              </a:rPr>
              <a:t>Solving </a:t>
            </a:r>
            <a:r>
              <a:rPr lang="en-US" dirty="0">
                <a:latin typeface="Cambria Math"/>
                <a:ea typeface="Cambria Math"/>
              </a:rPr>
              <a:t>for |</a:t>
            </a:r>
            <a:r>
              <a:rPr lang="en-US" i="1" dirty="0">
                <a:ea typeface="Cambria Math"/>
              </a:rPr>
              <a:t>S</a:t>
            </a:r>
            <a:r>
              <a:rPr lang="en-US" dirty="0">
                <a:latin typeface="Cambria Math"/>
                <a:ea typeface="Cambria Math"/>
              </a:rPr>
              <a:t>∩</a:t>
            </a:r>
            <a:r>
              <a:rPr lang="en-US" i="1" dirty="0">
                <a:ea typeface="Cambria Math"/>
              </a:rPr>
              <a:t>F</a:t>
            </a:r>
            <a:r>
              <a:rPr lang="en-US" dirty="0">
                <a:latin typeface="Cambria Math"/>
                <a:ea typeface="Cambria Math"/>
              </a:rPr>
              <a:t>∩</a:t>
            </a:r>
            <a:r>
              <a:rPr lang="en-US" i="1" dirty="0">
                <a:ea typeface="Cambria Math"/>
              </a:rPr>
              <a:t>R</a:t>
            </a:r>
            <a:r>
              <a:rPr lang="en-US" dirty="0">
                <a:latin typeface="Cambria Math"/>
                <a:ea typeface="Cambria Math"/>
              </a:rPr>
              <a:t>| yields 7.</a:t>
            </a:r>
            <a:endParaRPr lang="en-US" dirty="0"/>
          </a:p>
          <a:p>
            <a:endParaRPr lang="lv-LV" dirty="0"/>
          </a:p>
        </p:txBody>
      </p:sp>
    </p:spTree>
    <p:extLst>
      <p:ext uri="{BB962C8B-B14F-4D97-AF65-F5344CB8AC3E}">
        <p14:creationId xmlns:p14="http://schemas.microsoft.com/office/powerpoint/2010/main" val="4042498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Illustration of Three Finite Set Example</a:t>
            </a:r>
            <a:endParaRPr lang="en-US" dirty="0"/>
          </a:p>
        </p:txBody>
      </p:sp>
      <p:pic>
        <p:nvPicPr>
          <p:cNvPr id="4" name="Content Placeholder 3" descr="0710.jpg"/>
          <p:cNvPicPr>
            <a:picLocks noGrp="1" noChangeAspect="1"/>
          </p:cNvPicPr>
          <p:nvPr>
            <p:ph idx="1"/>
          </p:nvPr>
        </p:nvPicPr>
        <p:blipFill>
          <a:blip r:embed="rId2" cstate="print"/>
          <a:stretch>
            <a:fillRect/>
          </a:stretch>
        </p:blipFill>
        <p:spPr>
          <a:xfrm>
            <a:off x="3210893" y="1457909"/>
            <a:ext cx="5371246" cy="4886775"/>
          </a:xfrm>
        </p:spPr>
      </p:pic>
    </p:spTree>
    <p:extLst>
      <p:ext uri="{BB962C8B-B14F-4D97-AF65-F5344CB8AC3E}">
        <p14:creationId xmlns:p14="http://schemas.microsoft.com/office/powerpoint/2010/main" val="1918824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Principle of Inclusion-Exclusion</a:t>
            </a:r>
            <a:endParaRPr lang="en-US" dirty="0"/>
          </a:p>
        </p:txBody>
      </p:sp>
      <p:sp>
        <p:nvSpPr>
          <p:cNvPr id="3" name="Content Placeholder 2"/>
          <p:cNvSpPr>
            <a:spLocks noGrp="1"/>
          </p:cNvSpPr>
          <p:nvPr>
            <p:ph idx="1"/>
          </p:nvPr>
        </p:nvSpPr>
        <p:spPr/>
        <p:txBody>
          <a:bodyPr/>
          <a:lstStyle/>
          <a:p>
            <a:pPr>
              <a:buNone/>
            </a:pPr>
            <a:r>
              <a:rPr lang="en-US" b="1" dirty="0" smtClean="0"/>
              <a:t>Theorem </a:t>
            </a:r>
            <a:r>
              <a:rPr lang="en-US" b="1" dirty="0" smtClean="0">
                <a:latin typeface="Cambria Math" pitchFamily="18" charset="0"/>
                <a:ea typeface="Cambria Math" pitchFamily="18" charset="0"/>
              </a:rPr>
              <a:t>1. </a:t>
            </a:r>
            <a:r>
              <a:rPr lang="en-US" b="1" dirty="0" smtClean="0"/>
              <a:t>The Principle of Inclusion-Exclusion</a:t>
            </a:r>
            <a:r>
              <a:rPr lang="en-US" dirty="0" smtClean="0"/>
              <a:t>:</a:t>
            </a:r>
            <a:r>
              <a:rPr lang="en-US" b="1" dirty="0" smtClean="0"/>
              <a:t> </a:t>
            </a:r>
            <a:r>
              <a:rPr lang="en-US" dirty="0" smtClean="0"/>
              <a:t>Let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 </a:t>
            </a:r>
            <a:r>
              <a:rPr lang="en-US" i="1" dirty="0" smtClean="0"/>
              <a:t>A</a:t>
            </a:r>
            <a:r>
              <a:rPr lang="en-US" i="1" baseline="-25000" dirty="0" smtClean="0"/>
              <a:t>n</a:t>
            </a:r>
            <a:r>
              <a:rPr lang="en-US" i="1" dirty="0" smtClean="0"/>
              <a:t> </a:t>
            </a:r>
            <a:r>
              <a:rPr lang="en-US" dirty="0" smtClean="0"/>
              <a:t>be finite sets. Then:</a:t>
            </a:r>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2286000" y="3048000"/>
            <a:ext cx="3657600" cy="380048"/>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3429000" y="3733800"/>
            <a:ext cx="5169218" cy="871538"/>
          </a:xfrm>
          <a:prstGeom prst="rect">
            <a:avLst/>
          </a:prstGeom>
        </p:spPr>
      </p:pic>
      <p:pic>
        <p:nvPicPr>
          <p:cNvPr id="13" name="Picture 12" descr="addin_tmp.png"/>
          <p:cNvPicPr>
            <a:picLocks noChangeAspect="1"/>
          </p:cNvPicPr>
          <p:nvPr>
            <p:custDataLst>
              <p:tags r:id="rId3"/>
            </p:custDataLst>
          </p:nvPr>
        </p:nvPicPr>
        <p:blipFill>
          <a:blip r:embed="rId7" cstate="print"/>
          <a:stretch>
            <a:fillRect/>
          </a:stretch>
        </p:blipFill>
        <p:spPr>
          <a:xfrm>
            <a:off x="2133600" y="4953000"/>
            <a:ext cx="8001000" cy="784384"/>
          </a:xfrm>
          <a:prstGeom prst="rect">
            <a:avLst/>
          </a:prstGeom>
        </p:spPr>
      </p:pic>
    </p:spTree>
    <p:extLst>
      <p:ext uri="{BB962C8B-B14F-4D97-AF65-F5344CB8AC3E}">
        <p14:creationId xmlns:p14="http://schemas.microsoft.com/office/powerpoint/2010/main" val="2647530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Principle of Inclusion-Exclusion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a:bodyPr>
          <a:lstStyle/>
          <a:p>
            <a:pPr>
              <a:buNone/>
            </a:pPr>
            <a:r>
              <a:rPr lang="en-US" b="1" dirty="0" smtClean="0"/>
              <a:t>   Proof: </a:t>
            </a:r>
            <a:r>
              <a:rPr lang="en-US" dirty="0" smtClean="0"/>
              <a:t>An element in the union is counted exactly once in the right-hand side of the equation.  Consider an element </a:t>
            </a:r>
            <a:r>
              <a:rPr lang="en-US" i="1" dirty="0" smtClean="0"/>
              <a:t>a</a:t>
            </a:r>
            <a:r>
              <a:rPr lang="en-US" dirty="0" smtClean="0"/>
              <a:t> that is a member of </a:t>
            </a:r>
            <a:r>
              <a:rPr lang="en-US" i="1" dirty="0" smtClean="0"/>
              <a:t>r</a:t>
            </a:r>
            <a:r>
              <a:rPr lang="en-US" dirty="0" smtClean="0"/>
              <a:t> of the sets </a:t>
            </a:r>
            <a:r>
              <a:rPr lang="en-US" i="1" dirty="0" smtClean="0"/>
              <a:t>A</a:t>
            </a:r>
            <a:r>
              <a:rPr lang="en-US" baseline="-25000" dirty="0" smtClean="0"/>
              <a:t>1</a:t>
            </a:r>
            <a:r>
              <a:rPr lang="en-US" dirty="0" smtClean="0"/>
              <a:t>,…., </a:t>
            </a:r>
            <a:r>
              <a:rPr lang="en-US" i="1" dirty="0" smtClean="0"/>
              <a:t>A</a:t>
            </a:r>
            <a:r>
              <a:rPr lang="en-US" i="1" baseline="-25000" dirty="0" smtClean="0"/>
              <a:t>n</a:t>
            </a:r>
            <a:r>
              <a:rPr lang="en-US" b="1" dirty="0" smtClean="0"/>
              <a:t> </a:t>
            </a:r>
            <a:r>
              <a:rPr lang="en-US" dirty="0" smtClean="0"/>
              <a:t>where </a:t>
            </a:r>
            <a:r>
              <a:rPr lang="en-US" dirty="0" smtClean="0">
                <a:latin typeface="Cambria Math" pitchFamily="18" charset="0"/>
                <a:ea typeface="Cambria Math" pitchFamily="18" charset="0"/>
              </a:rPr>
              <a:t>1</a:t>
            </a:r>
            <a:r>
              <a:rPr lang="en-US" dirty="0" smtClean="0">
                <a:latin typeface="Cambria Math"/>
                <a:ea typeface="Cambria Math"/>
              </a:rPr>
              <a:t>≤</a:t>
            </a:r>
            <a:r>
              <a:rPr lang="en-US" i="1" dirty="0" smtClean="0"/>
              <a:t>  </a:t>
            </a:r>
            <a:r>
              <a:rPr lang="en-US" dirty="0" smtClean="0"/>
              <a:t>r</a:t>
            </a:r>
            <a:r>
              <a:rPr lang="en-US" i="1" dirty="0" smtClean="0">
                <a:latin typeface="Cambria Math"/>
                <a:ea typeface="Cambria Math"/>
              </a:rPr>
              <a:t> </a:t>
            </a:r>
            <a:r>
              <a:rPr lang="en-US" dirty="0" smtClean="0">
                <a:latin typeface="Cambria Math"/>
                <a:ea typeface="Cambria Math"/>
              </a:rPr>
              <a:t>≤</a:t>
            </a:r>
            <a:r>
              <a:rPr lang="en-US" i="1" dirty="0" smtClean="0"/>
              <a:t>  n</a:t>
            </a:r>
            <a:r>
              <a:rPr lang="en-US" dirty="0" smtClean="0"/>
              <a:t>.</a:t>
            </a:r>
            <a:r>
              <a:rPr lang="en-US" b="1" dirty="0" smtClean="0"/>
              <a:t> </a:t>
            </a:r>
          </a:p>
          <a:p>
            <a:pPr lvl="1"/>
            <a:r>
              <a:rPr lang="en-US" dirty="0" smtClean="0"/>
              <a:t>It is counted </a:t>
            </a:r>
            <a:r>
              <a:rPr lang="en-US" i="1" dirty="0" smtClean="0"/>
              <a:t>C</a:t>
            </a:r>
            <a:r>
              <a:rPr lang="en-US" dirty="0" smtClean="0"/>
              <a:t>(</a:t>
            </a:r>
            <a:r>
              <a:rPr lang="en-US" i="1" dirty="0" smtClean="0"/>
              <a:t>r</a:t>
            </a:r>
            <a:r>
              <a:rPr lang="en-US" dirty="0" smtClean="0"/>
              <a:t>,</a:t>
            </a:r>
            <a:r>
              <a:rPr lang="en-US" dirty="0" smtClean="0">
                <a:latin typeface="Cambria Math" pitchFamily="18" charset="0"/>
                <a:ea typeface="Cambria Math" pitchFamily="18" charset="0"/>
              </a:rPr>
              <a:t>1</a:t>
            </a:r>
            <a:r>
              <a:rPr lang="en-US" dirty="0" smtClean="0"/>
              <a:t>) times by </a:t>
            </a:r>
            <a:r>
              <a:rPr lang="el-GR" sz="4200" dirty="0">
                <a:latin typeface="Calibri"/>
              </a:rPr>
              <a:t>Σ</a:t>
            </a:r>
            <a:r>
              <a:rPr lang="en-US" dirty="0" smtClean="0">
                <a:latin typeface="Calibri"/>
              </a:rPr>
              <a:t>|A</a:t>
            </a:r>
            <a:r>
              <a:rPr lang="en-US" baseline="-25000" dirty="0" smtClean="0">
                <a:latin typeface="Calibri"/>
              </a:rPr>
              <a:t>i</a:t>
            </a:r>
            <a:r>
              <a:rPr lang="en-US" dirty="0" smtClean="0">
                <a:latin typeface="Calibri"/>
              </a:rPr>
              <a:t>|</a:t>
            </a:r>
          </a:p>
          <a:p>
            <a:pPr lvl="1"/>
            <a:r>
              <a:rPr lang="en-US" dirty="0" smtClean="0">
                <a:latin typeface="Calibri"/>
              </a:rPr>
              <a:t>It is counted </a:t>
            </a:r>
            <a:r>
              <a:rPr lang="en-US" i="1" dirty="0" smtClean="0"/>
              <a:t>C</a:t>
            </a:r>
            <a:r>
              <a:rPr lang="en-US" dirty="0" smtClean="0">
                <a:latin typeface="Calibri"/>
              </a:rPr>
              <a:t>(</a:t>
            </a:r>
            <a:r>
              <a:rPr lang="en-US" i="1" dirty="0" smtClean="0">
                <a:latin typeface="Calibri"/>
              </a:rPr>
              <a:t>r</a:t>
            </a:r>
            <a:r>
              <a:rPr lang="en-US" dirty="0" smtClean="0">
                <a:latin typeface="Calibri"/>
              </a:rPr>
              <a:t>,2) times by </a:t>
            </a:r>
            <a:r>
              <a:rPr lang="el-GR" sz="4200" dirty="0"/>
              <a:t>Σ</a:t>
            </a:r>
            <a:r>
              <a:rPr lang="en-US" dirty="0" smtClean="0"/>
              <a:t>|A</a:t>
            </a:r>
            <a:r>
              <a:rPr lang="en-US" i="1" baseline="-25000" dirty="0" smtClean="0"/>
              <a:t>i</a:t>
            </a:r>
            <a:r>
              <a:rPr lang="en-US" baseline="-25000" dirty="0" smtClean="0"/>
              <a:t> </a:t>
            </a:r>
            <a:r>
              <a:rPr lang="en-US" dirty="0" smtClean="0">
                <a:latin typeface="Cambria Math"/>
                <a:ea typeface="Cambria Math"/>
              </a:rPr>
              <a:t>⋂</a:t>
            </a:r>
            <a:r>
              <a:rPr lang="en-US" dirty="0" err="1" smtClean="0">
                <a:latin typeface="Cambria Math"/>
                <a:ea typeface="Cambria Math"/>
              </a:rPr>
              <a:t>A</a:t>
            </a:r>
            <a:r>
              <a:rPr lang="en-US" i="1" baseline="-25000" dirty="0" err="1" smtClean="0">
                <a:ea typeface="Cambria Math"/>
              </a:rPr>
              <a:t>j</a:t>
            </a:r>
            <a:r>
              <a:rPr lang="en-US" dirty="0" smtClean="0"/>
              <a:t>|</a:t>
            </a:r>
          </a:p>
          <a:p>
            <a:pPr lvl="1"/>
            <a:r>
              <a:rPr lang="en-US" dirty="0" smtClean="0"/>
              <a:t>In general, it is counted </a:t>
            </a:r>
            <a:r>
              <a:rPr lang="en-US" i="1" dirty="0" smtClean="0"/>
              <a:t>C</a:t>
            </a:r>
            <a:r>
              <a:rPr lang="en-US" dirty="0" smtClean="0"/>
              <a:t>(</a:t>
            </a:r>
            <a:r>
              <a:rPr lang="en-US" i="1" dirty="0" err="1" smtClean="0"/>
              <a:t>r</a:t>
            </a:r>
            <a:r>
              <a:rPr lang="en-US" dirty="0" err="1" smtClean="0"/>
              <a:t>,</a:t>
            </a:r>
            <a:r>
              <a:rPr lang="en-US" i="1" dirty="0" err="1" smtClean="0"/>
              <a:t>m</a:t>
            </a:r>
            <a:r>
              <a:rPr lang="en-US" dirty="0" smtClean="0"/>
              <a:t>) times by the summation of </a:t>
            </a:r>
            <a:r>
              <a:rPr lang="en-US" i="1" dirty="0" smtClean="0"/>
              <a:t>m</a:t>
            </a:r>
            <a:r>
              <a:rPr lang="en-US" dirty="0" smtClean="0"/>
              <a:t> of the sets </a:t>
            </a:r>
            <a:r>
              <a:rPr lang="en-US" i="1" dirty="0" smtClean="0"/>
              <a:t>A</a:t>
            </a:r>
            <a:r>
              <a:rPr lang="en-US" i="1" baseline="-25000" dirty="0" smtClean="0"/>
              <a:t>i</a:t>
            </a:r>
            <a:r>
              <a:rPr lang="en-US" dirty="0" smtClean="0"/>
              <a:t>.</a:t>
            </a:r>
            <a:endParaRPr lang="en-US" baseline="-25000" dirty="0"/>
          </a:p>
        </p:txBody>
      </p:sp>
    </p:spTree>
    <p:extLst>
      <p:ext uri="{BB962C8B-B14F-4D97-AF65-F5344CB8AC3E}">
        <p14:creationId xmlns:p14="http://schemas.microsoft.com/office/powerpoint/2010/main" val="21825337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A \cup B| = |A| + |B| - |A \cap B|$$&#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 |B| + |C|  - |A \cap B| - |A \cap C| - |B \cap C| + |A \cap B \cap C|$$&#10;&#10;\end{document}"/>
  <p:tag name="IGUANATEXSIZE" val="25"/>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 \cup B \cup C| =$$&#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_1 \cup A_2 \cup \dots \cup A_n| =$$&#10;&#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1 \leq i \leq n} |A_i| - \sum_{1 \leq i \leq j \leq n} |A_i \cap A_j| +$$&#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1 \leq i \leq j\leq k \leq n} |A_i \cap A_j \cap A_k| - ... + (-1)^{n+1}|A_1 \cap A_2 \cap \ldots \cap A_n|$$&#10;&#10;\end{document}"/>
  <p:tag name="IGUANATEXSIZE" val="27"/>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m - C(n,1)(n - 1)^m + C(n,2)(n - 2)^m - \cdots + (-1)^{n -1} C(n,n -1)\cdot 1^m$$&#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_n = n! \left[ 1 - \frac{1}{1!} + \frac{1}{2!} - \frac{1}{3!} + \cdots + (-1)^{n}\frac{1}{n!} \right].$$&#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rac{D_n}{n!} =  \left[ 1 - \frac{1}{1!} + \frac{1}{2!} - \frac{1}{3!} + \cdots + (-1)^{n}\frac{1}{n!} \right]$$&#10;&#10;\end{document}"/>
  <p:tag name="IGUANATEXSIZE" val="2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1881</TotalTime>
  <Words>1167</Words>
  <Application>Microsoft Office PowerPoint</Application>
  <PresentationFormat>Widescreen</PresentationFormat>
  <Paragraphs>88</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Advanced Combinatorics: Inclusion-Exclusion</vt:lpstr>
      <vt:lpstr>Section Summary</vt:lpstr>
      <vt:lpstr>Principle of Inclusion-Exclusion</vt:lpstr>
      <vt:lpstr>Two Finite Sets</vt:lpstr>
      <vt:lpstr>Three Finite Sets</vt:lpstr>
      <vt:lpstr>Three Finite Sets Continued</vt:lpstr>
      <vt:lpstr>Illustration of Three Finite Set Example</vt:lpstr>
      <vt:lpstr>The Principle of Inclusion-Exclusion</vt:lpstr>
      <vt:lpstr>The Principle of Inclusion-Exclusion (continued)</vt:lpstr>
      <vt:lpstr>The Principle of Inclusion-Exclusion (cont)</vt:lpstr>
      <vt:lpstr>The Number of Onto Functions</vt:lpstr>
      <vt:lpstr>The Number of Onto Functions (continued)</vt:lpstr>
      <vt:lpstr>Derangements</vt:lpstr>
      <vt:lpstr>Derangements (continued)</vt:lpstr>
      <vt:lpstr>Derangements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Kalvis Apsītis</dc:creator>
  <cp:lastModifiedBy>Kalvis Apsītis</cp:lastModifiedBy>
  <cp:revision>129</cp:revision>
  <dcterms:created xsi:type="dcterms:W3CDTF">2021-01-03T18:25:44Z</dcterms:created>
  <dcterms:modified xsi:type="dcterms:W3CDTF">2021-03-23T13:49:47Z</dcterms:modified>
</cp:coreProperties>
</file>