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014" r:id="rId2"/>
    <p:sldId id="1015" r:id="rId3"/>
    <p:sldId id="1016" r:id="rId4"/>
    <p:sldId id="1017" r:id="rId5"/>
    <p:sldId id="1018" r:id="rId6"/>
    <p:sldId id="1019" r:id="rId7"/>
    <p:sldId id="1020" r:id="rId8"/>
    <p:sldId id="1021" r:id="rId9"/>
    <p:sldId id="1022" r:id="rId10"/>
    <p:sldId id="1023" r:id="rId11"/>
    <p:sldId id="1029" r:id="rId12"/>
    <p:sldId id="1030" r:id="rId13"/>
    <p:sldId id="1031" r:id="rId14"/>
    <p:sldId id="1032" r:id="rId15"/>
    <p:sldId id="1028" r:id="rId1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22.02.2021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Representing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5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Determining which Properties a Relation has from its 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endParaRPr lang="en-US" i="1" dirty="0" smtClean="0"/>
          </a:p>
          <a:p>
            <a:r>
              <a:rPr lang="en-US" i="1" dirty="0" smtClean="0">
                <a:ea typeface="Cambria Math"/>
              </a:rPr>
              <a:t>Reflexivity</a:t>
            </a:r>
            <a:r>
              <a:rPr lang="en-US" dirty="0" smtClean="0">
                <a:ea typeface="Cambria Math"/>
              </a:rPr>
              <a:t>: A loop must be present at all vertices in the graph.</a:t>
            </a:r>
          </a:p>
          <a:p>
            <a:r>
              <a:rPr lang="en-US" i="1" dirty="0" smtClean="0">
                <a:ea typeface="Cambria Math"/>
              </a:rPr>
              <a:t>Symmetry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is an edge,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then so is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</a:t>
            </a:r>
          </a:p>
          <a:p>
            <a:r>
              <a:rPr lang="en-US" i="1" dirty="0" err="1" smtClean="0">
                <a:ea typeface="Cambria Math"/>
              </a:rPr>
              <a:t>Antisymmetry</a:t>
            </a:r>
            <a:r>
              <a:rPr lang="en-US" dirty="0" smtClean="0">
                <a:ea typeface="Cambria Math"/>
              </a:rPr>
              <a:t>: If 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with 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y</a:t>
            </a:r>
            <a:r>
              <a:rPr lang="en-US" dirty="0" smtClean="0">
                <a:ea typeface="Cambria Math"/>
              </a:rPr>
              <a:t> is an edge, then (</a:t>
            </a:r>
            <a:r>
              <a:rPr lang="en-US" i="1" dirty="0" err="1" smtClean="0">
                <a:ea typeface="Cambria Math"/>
              </a:rPr>
              <a:t>y,x</a:t>
            </a:r>
            <a:r>
              <a:rPr lang="en-US" dirty="0" smtClean="0">
                <a:ea typeface="Cambria Math"/>
              </a:rPr>
              <a:t>) is not an edge. </a:t>
            </a:r>
          </a:p>
          <a:p>
            <a:r>
              <a:rPr lang="en-US" i="1" dirty="0" smtClean="0">
                <a:ea typeface="Cambria Math"/>
              </a:rPr>
              <a:t>Transitivity</a:t>
            </a:r>
            <a:r>
              <a:rPr lang="en-US" dirty="0" smtClean="0">
                <a:latin typeface="Cambria Math"/>
                <a:ea typeface="Cambria Math"/>
              </a:rPr>
              <a:t>: If 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err="1" smtClean="0">
                <a:ea typeface="Cambria Math"/>
              </a:rPr>
              <a:t>x,y</a:t>
            </a:r>
            <a:r>
              <a:rPr lang="en-US" dirty="0" smtClean="0">
                <a:ea typeface="Cambria Math"/>
              </a:rPr>
              <a:t>) and (</a:t>
            </a:r>
            <a:r>
              <a:rPr lang="en-US" i="1" dirty="0" err="1" smtClean="0">
                <a:ea typeface="Cambria Math"/>
              </a:rPr>
              <a:t>y,z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are edges, then so is (</a:t>
            </a:r>
            <a:r>
              <a:rPr lang="en-US" i="1" dirty="0" err="1" smtClean="0">
                <a:ea typeface="Cambria Math"/>
              </a:rPr>
              <a:t>x,z</a:t>
            </a:r>
            <a:r>
              <a:rPr lang="en-US" dirty="0" smtClean="0">
                <a:ea typeface="Cambria Math"/>
              </a:rPr>
              <a:t>)</a:t>
            </a:r>
            <a:r>
              <a:rPr lang="en-US" i="1" dirty="0" smtClean="0">
                <a:ea typeface="Cambria Math"/>
              </a:rPr>
              <a:t>. </a:t>
            </a:r>
            <a:endParaRPr lang="en-US" dirty="0" smtClean="0">
              <a:ea typeface="Cambria Math"/>
            </a:endParaRPr>
          </a:p>
          <a:p>
            <a:pPr lvl="1"/>
            <a:endParaRPr lang="en-US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23992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from Digraph - </a:t>
            </a:r>
            <a:r>
              <a:rPr lang="en-US" dirty="0" smtClean="0"/>
              <a:t>1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Reflexive?</a:t>
            </a:r>
            <a:r>
              <a:rPr lang="en-US" dirty="0"/>
              <a:t> No, not every vertex has a loop</a:t>
            </a:r>
          </a:p>
          <a:p>
            <a:r>
              <a:rPr lang="en-US" i="1" dirty="0"/>
              <a:t>Symmetric?</a:t>
            </a:r>
            <a:r>
              <a:rPr lang="en-US" dirty="0"/>
              <a:t> Yes  (trivially), there is no edge from  one vertex to another</a:t>
            </a:r>
          </a:p>
          <a:p>
            <a:r>
              <a:rPr lang="en-US" dirty="0"/>
              <a:t> </a:t>
            </a:r>
            <a:r>
              <a:rPr lang="en-US" i="1" dirty="0"/>
              <a:t>Antisymmetric?</a:t>
            </a:r>
            <a:r>
              <a:rPr lang="en-US" dirty="0"/>
              <a:t> Yes  (trivially), there is no edge from one vertex to another</a:t>
            </a:r>
          </a:p>
          <a:p>
            <a:r>
              <a:rPr lang="en-US" dirty="0"/>
              <a:t> </a:t>
            </a:r>
            <a:r>
              <a:rPr lang="en-US" i="1" dirty="0"/>
              <a:t>Transitive?</a:t>
            </a:r>
            <a:r>
              <a:rPr lang="en-US" dirty="0"/>
              <a:t> Yes, (trivially) since there is no edge from one vertex to another</a:t>
            </a:r>
          </a:p>
          <a:p>
            <a:endParaRPr lang="lv-LV" dirty="0"/>
          </a:p>
          <a:p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7298675" y="28073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56075" y="28073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432275" y="43313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74875" y="4407546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151092" y="2615715"/>
            <a:ext cx="382419" cy="353085"/>
          </a:xfrm>
          <a:custGeom>
            <a:avLst/>
            <a:gdLst>
              <a:gd name="connsiteX0" fmla="*/ 127968 w 382419"/>
              <a:gd name="connsiteY0" fmla="*/ 353085 h 353085"/>
              <a:gd name="connsiteX1" fmla="*/ 37434 w 382419"/>
              <a:gd name="connsiteY1" fmla="*/ 280658 h 353085"/>
              <a:gd name="connsiteX2" fmla="*/ 19327 w 382419"/>
              <a:gd name="connsiteY2" fmla="*/ 253497 h 353085"/>
              <a:gd name="connsiteX3" fmla="*/ 1220 w 382419"/>
              <a:gd name="connsiteY3" fmla="*/ 226337 h 353085"/>
              <a:gd name="connsiteX4" fmla="*/ 10273 w 382419"/>
              <a:gd name="connsiteY4" fmla="*/ 99588 h 353085"/>
              <a:gd name="connsiteX5" fmla="*/ 73647 w 382419"/>
              <a:gd name="connsiteY5" fmla="*/ 27161 h 353085"/>
              <a:gd name="connsiteX6" fmla="*/ 164182 w 382419"/>
              <a:gd name="connsiteY6" fmla="*/ 0 h 353085"/>
              <a:gd name="connsiteX7" fmla="*/ 290931 w 382419"/>
              <a:gd name="connsiteY7" fmla="*/ 18107 h 353085"/>
              <a:gd name="connsiteX8" fmla="*/ 318091 w 382419"/>
              <a:gd name="connsiteY8" fmla="*/ 36214 h 353085"/>
              <a:gd name="connsiteX9" fmla="*/ 327144 w 382419"/>
              <a:gd name="connsiteY9" fmla="*/ 63375 h 353085"/>
              <a:gd name="connsiteX10" fmla="*/ 345251 w 382419"/>
              <a:gd name="connsiteY10" fmla="*/ 90535 h 353085"/>
              <a:gd name="connsiteX11" fmla="*/ 363358 w 382419"/>
              <a:gd name="connsiteY11" fmla="*/ 144856 h 353085"/>
              <a:gd name="connsiteX12" fmla="*/ 372412 w 382419"/>
              <a:gd name="connsiteY12" fmla="*/ 172016 h 353085"/>
              <a:gd name="connsiteX13" fmla="*/ 381465 w 382419"/>
              <a:gd name="connsiteY13" fmla="*/ 208230 h 35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2419" h="353085">
                <a:moveTo>
                  <a:pt x="127968" y="353085"/>
                </a:moveTo>
                <a:cubicBezTo>
                  <a:pt x="53002" y="328098"/>
                  <a:pt x="84234" y="350860"/>
                  <a:pt x="37434" y="280658"/>
                </a:cubicBezTo>
                <a:lnTo>
                  <a:pt x="19327" y="253497"/>
                </a:lnTo>
                <a:lnTo>
                  <a:pt x="1220" y="226337"/>
                </a:lnTo>
                <a:cubicBezTo>
                  <a:pt x="4238" y="184087"/>
                  <a:pt x="0" y="140681"/>
                  <a:pt x="10273" y="99588"/>
                </a:cubicBezTo>
                <a:cubicBezTo>
                  <a:pt x="17157" y="72052"/>
                  <a:pt x="46063" y="39421"/>
                  <a:pt x="73647" y="27161"/>
                </a:cubicBezTo>
                <a:cubicBezTo>
                  <a:pt x="101983" y="14567"/>
                  <a:pt x="134087" y="7524"/>
                  <a:pt x="164182" y="0"/>
                </a:cubicBezTo>
                <a:cubicBezTo>
                  <a:pt x="189615" y="2312"/>
                  <a:pt x="256099" y="691"/>
                  <a:pt x="290931" y="18107"/>
                </a:cubicBezTo>
                <a:cubicBezTo>
                  <a:pt x="300663" y="22973"/>
                  <a:pt x="309038" y="30178"/>
                  <a:pt x="318091" y="36214"/>
                </a:cubicBezTo>
                <a:cubicBezTo>
                  <a:pt x="321109" y="45268"/>
                  <a:pt x="322876" y="54839"/>
                  <a:pt x="327144" y="63375"/>
                </a:cubicBezTo>
                <a:cubicBezTo>
                  <a:pt x="332010" y="73107"/>
                  <a:pt x="340832" y="80592"/>
                  <a:pt x="345251" y="90535"/>
                </a:cubicBezTo>
                <a:cubicBezTo>
                  <a:pt x="353003" y="107976"/>
                  <a:pt x="357322" y="126749"/>
                  <a:pt x="363358" y="144856"/>
                </a:cubicBezTo>
                <a:lnTo>
                  <a:pt x="372412" y="172016"/>
                </a:lnTo>
                <a:cubicBezTo>
                  <a:pt x="382419" y="202038"/>
                  <a:pt x="381465" y="189634"/>
                  <a:pt x="381465" y="20823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41475" y="2959746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75075" y="4255146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3875" y="4331346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975075" y="2883546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194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from Digraph - </a:t>
            </a:r>
            <a:r>
              <a:rPr lang="en-US" dirty="0" smtClean="0"/>
              <a:t>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Reflexive</a:t>
            </a:r>
            <a:r>
              <a:rPr lang="en-US" i="1" dirty="0"/>
              <a:t>?</a:t>
            </a:r>
            <a:r>
              <a:rPr lang="en-US" dirty="0"/>
              <a:t> No, there are no loops</a:t>
            </a:r>
          </a:p>
          <a:p>
            <a:r>
              <a:rPr lang="en-US" i="1" dirty="0" smtClean="0"/>
              <a:t>Symmetric</a:t>
            </a:r>
            <a:r>
              <a:rPr lang="en-US" i="1" dirty="0"/>
              <a:t>?</a:t>
            </a:r>
            <a:r>
              <a:rPr lang="en-US" dirty="0"/>
              <a:t> No, there is an edge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but not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Antisymmetric?</a:t>
            </a:r>
            <a:r>
              <a:rPr lang="en-US" dirty="0"/>
              <a:t> No, there is an edge from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i="1" dirty="0"/>
              <a:t>Transitive?</a:t>
            </a:r>
            <a:r>
              <a:rPr lang="en-US" dirty="0"/>
              <a:t> No, there are edges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c</a:t>
            </a:r>
            <a:r>
              <a:rPr lang="en-US" dirty="0"/>
              <a:t> and from </a:t>
            </a:r>
            <a:r>
              <a:rPr lang="en-US" i="1" dirty="0"/>
              <a:t>c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dirty="0" smtClean="0"/>
              <a:t>but  </a:t>
            </a:r>
            <a:r>
              <a:rPr lang="en-US" dirty="0"/>
              <a:t>there is no edge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d</a:t>
            </a:r>
            <a:endParaRPr lang="en-US" dirty="0"/>
          </a:p>
          <a:p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7401505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839905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782505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20505" y="2667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82705" y="2895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20505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06505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7477705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839905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839905" y="2971800"/>
            <a:ext cx="0" cy="11430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144705" y="2895600"/>
            <a:ext cx="0" cy="129540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2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from Digraph - </a:t>
            </a:r>
            <a:r>
              <a:rPr lang="en-US" dirty="0" smtClean="0"/>
              <a:t>3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Reflexive?</a:t>
            </a:r>
            <a:r>
              <a:rPr lang="en-US" dirty="0"/>
              <a:t> No, there are no loops</a:t>
            </a:r>
          </a:p>
          <a:p>
            <a:r>
              <a:rPr lang="en-US" i="1" dirty="0"/>
              <a:t>Symmetric?</a:t>
            </a:r>
            <a:r>
              <a:rPr lang="en-US" dirty="0"/>
              <a:t>  No, for example, there is no edge from </a:t>
            </a:r>
            <a:r>
              <a:rPr lang="en-US" i="1" dirty="0"/>
              <a:t>c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r>
              <a:rPr lang="en-US" i="1" dirty="0"/>
              <a:t>Antisymmetric?</a:t>
            </a:r>
            <a:r>
              <a:rPr lang="en-US" dirty="0"/>
              <a:t> Yes, whenever there is an edge from </a:t>
            </a:r>
            <a:r>
              <a:rPr lang="en-US" dirty="0" smtClean="0"/>
              <a:t>one vertex  </a:t>
            </a:r>
            <a:r>
              <a:rPr lang="en-US" dirty="0"/>
              <a:t>to another, there is not one going back  </a:t>
            </a:r>
          </a:p>
          <a:p>
            <a:r>
              <a:rPr lang="en-US" i="1" dirty="0"/>
              <a:t>Transitive? </a:t>
            </a:r>
            <a:r>
              <a:rPr lang="en-US" dirty="0"/>
              <a:t>No, there is no edge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6520153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958553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10953" y="4114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901153" y="2743200"/>
            <a:ext cx="1981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6177253" y="3390900"/>
            <a:ext cx="9906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977353" y="2895600"/>
            <a:ext cx="190500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62953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53753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39153" y="3962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82353" y="2971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5" name="Oval 14"/>
          <p:cNvSpPr/>
          <p:nvPr/>
        </p:nvSpPr>
        <p:spPr>
          <a:xfrm>
            <a:off x="6748753" y="4038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7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from Digraph - </a:t>
            </a:r>
            <a:r>
              <a:rPr lang="en-US" dirty="0" smtClean="0"/>
              <a:t>4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Reflexive</a:t>
            </a:r>
            <a:r>
              <a:rPr lang="en-US" i="1" dirty="0"/>
              <a:t>?</a:t>
            </a:r>
            <a:r>
              <a:rPr lang="en-US" dirty="0"/>
              <a:t> No, there are no loops</a:t>
            </a:r>
          </a:p>
          <a:p>
            <a:r>
              <a:rPr lang="en-US" i="1" dirty="0" smtClean="0"/>
              <a:t>Symmetric</a:t>
            </a:r>
            <a:r>
              <a:rPr lang="en-US" i="1" dirty="0"/>
              <a:t>?</a:t>
            </a:r>
            <a:r>
              <a:rPr lang="en-US" dirty="0"/>
              <a:t> No, for example, there is no edge from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r>
              <a:rPr lang="en-US" i="1" dirty="0" smtClean="0"/>
              <a:t>Antisymmetric</a:t>
            </a:r>
            <a:r>
              <a:rPr lang="en-US" i="1" dirty="0"/>
              <a:t>?</a:t>
            </a:r>
            <a:r>
              <a:rPr lang="en-US" dirty="0"/>
              <a:t> Yes, whenever there is an edge from one </a:t>
            </a:r>
            <a:r>
              <a:rPr lang="en-US" dirty="0" smtClean="0"/>
              <a:t>vertex to </a:t>
            </a:r>
            <a:r>
              <a:rPr lang="en-US" dirty="0"/>
              <a:t>another, there is not one going back  </a:t>
            </a:r>
          </a:p>
          <a:p>
            <a:r>
              <a:rPr lang="en-US" i="1" dirty="0" smtClean="0"/>
              <a:t>Transitive</a:t>
            </a:r>
            <a:r>
              <a:rPr lang="en-US" i="1" dirty="0"/>
              <a:t>? </a:t>
            </a:r>
            <a:r>
              <a:rPr lang="en-US" dirty="0"/>
              <a:t>Yes (trivially), there  are no two edges where the </a:t>
            </a:r>
            <a:r>
              <a:rPr lang="en-US" dirty="0" smtClean="0"/>
              <a:t>first edge </a:t>
            </a:r>
            <a:r>
              <a:rPr lang="en-US" dirty="0"/>
              <a:t>ends at the vertex where the second edge begins</a:t>
            </a:r>
          </a:p>
          <a:p>
            <a:endParaRPr lang="lv-LV" dirty="0"/>
          </a:p>
        </p:txBody>
      </p:sp>
      <p:sp>
        <p:nvSpPr>
          <p:cNvPr id="5" name="Oval 4"/>
          <p:cNvSpPr/>
          <p:nvPr/>
        </p:nvSpPr>
        <p:spPr>
          <a:xfrm>
            <a:off x="7181167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695767" y="2590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33567" y="3962400"/>
            <a:ext cx="304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771967" y="4191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62167" y="2819400"/>
            <a:ext cx="2362200" cy="1295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7638367" y="2743200"/>
            <a:ext cx="190500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23967" y="2590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14767" y="4038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76367" y="3886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62367" y="2286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47153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/>
              <a:t>Example of the Powers of a Relation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078772" y="1274055"/>
            <a:ext cx="2950428" cy="2007950"/>
            <a:chOff x="576144" y="1623585"/>
            <a:chExt cx="5900856" cy="4708808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399"/>
              <a:ext cx="381000" cy="122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6144" y="1623585"/>
              <a:ext cx="773016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29613" y="1205887"/>
            <a:ext cx="2657187" cy="2027316"/>
            <a:chOff x="498329" y="723626"/>
            <a:chExt cx="5978671" cy="4776254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1" y="16764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399" y="4191001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1" y="4267200"/>
              <a:ext cx="380999" cy="123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98329" y="723626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6952129" y="376208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952129" y="4575300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386482" y="4575300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22341" y="3762089"/>
            <a:ext cx="179294" cy="169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629400" y="3762088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15400" y="3694320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22341" y="4812486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987988" y="4846370"/>
            <a:ext cx="17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12806" y="3125501"/>
            <a:ext cx="7530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R</a:t>
            </a:r>
            <a:r>
              <a:rPr lang="en-US" sz="3200" baseline="30000" dirty="0">
                <a:latin typeface="Cambria Math" pitchFamily="18" charset="0"/>
                <a:ea typeface="Cambria Math" pitchFamily="18" charset="0"/>
              </a:rPr>
              <a:t>3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>
            <a:off x="6752777" y="4270325"/>
            <a:ext cx="542141" cy="74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Arrow 62"/>
          <p:cNvSpPr/>
          <p:nvPr/>
        </p:nvSpPr>
        <p:spPr>
          <a:xfrm>
            <a:off x="5715000" y="2143698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7543800" y="3355611"/>
            <a:ext cx="304800" cy="309333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5715000" y="415152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984283" y="3202983"/>
            <a:ext cx="3349719" cy="2170104"/>
            <a:chOff x="674346" y="1005026"/>
            <a:chExt cx="5955056" cy="4298578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1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1" y="1676400"/>
              <a:ext cx="381001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399" y="4191001"/>
              <a:ext cx="380999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399" y="4267201"/>
              <a:ext cx="380999" cy="1036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74346" y="1005026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itchFamily="18" charset="0"/>
                  <a:ea typeface="Cambria Math" pitchFamily="18" charset="0"/>
                </a:rPr>
                <a:t>4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2117398" y="5807775"/>
            <a:ext cx="8229600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pair (</a:t>
            </a:r>
            <a:r>
              <a:rPr lang="en-US" sz="2400" dirty="0" err="1"/>
              <a:t>x,y</a:t>
            </a:r>
            <a:r>
              <a:rPr lang="en-US" sz="2400" dirty="0"/>
              <a:t>) is in  </a:t>
            </a:r>
            <a:r>
              <a:rPr lang="en-US" sz="2400" i="1" dirty="0"/>
              <a:t>R</a:t>
            </a:r>
            <a:r>
              <a:rPr lang="en-US" sz="2400" i="1" baseline="30000" dirty="0">
                <a:ea typeface="Cambria Math" pitchFamily="18" charset="0"/>
              </a:rPr>
              <a:t>n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 if there is a path of length </a:t>
            </a:r>
            <a:r>
              <a:rPr lang="en-US" sz="2400" i="1" dirty="0"/>
              <a:t>n</a:t>
            </a:r>
            <a:r>
              <a:rPr lang="en-US" sz="2400" dirty="0"/>
              <a:t> from </a:t>
            </a:r>
            <a:r>
              <a:rPr lang="en-US" sz="2400" i="1" dirty="0"/>
              <a:t>x</a:t>
            </a:r>
            <a:r>
              <a:rPr lang="en-US" sz="2400" dirty="0"/>
              <a:t> to </a:t>
            </a:r>
            <a:r>
              <a:rPr lang="en-US" sz="2400" i="1" dirty="0"/>
              <a:t>y</a:t>
            </a:r>
            <a:r>
              <a:rPr lang="en-US" sz="2400" dirty="0"/>
              <a:t>  in </a:t>
            </a:r>
            <a:r>
              <a:rPr lang="en-US" sz="2400" i="1" dirty="0" smtClean="0"/>
              <a:t>R</a:t>
            </a:r>
            <a:r>
              <a:rPr lang="en-US" sz="2400" dirty="0"/>
              <a:t> </a:t>
            </a:r>
            <a:r>
              <a:rPr lang="en-US" sz="2400" dirty="0" smtClean="0"/>
              <a:t>(following </a:t>
            </a:r>
            <a:r>
              <a:rPr lang="en-US" sz="2400" dirty="0"/>
              <a:t>the direction of the arrows). </a:t>
            </a:r>
            <a:endParaRPr lang="en-US" sz="2400" baseline="300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3" name="Freeform 92"/>
          <p:cNvSpPr/>
          <p:nvPr/>
        </p:nvSpPr>
        <p:spPr>
          <a:xfrm>
            <a:off x="8534400" y="361812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8458200" y="4456320"/>
            <a:ext cx="33085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94"/>
          <p:cNvSpPr/>
          <p:nvPr/>
        </p:nvSpPr>
        <p:spPr>
          <a:xfrm rot="881162">
            <a:off x="7049642" y="4489259"/>
            <a:ext cx="304800" cy="348856"/>
          </a:xfrm>
          <a:custGeom>
            <a:avLst/>
            <a:gdLst>
              <a:gd name="connsiteX0" fmla="*/ 0 w 330850"/>
              <a:gd name="connsiteY0" fmla="*/ 126749 h 348856"/>
              <a:gd name="connsiteX1" fmla="*/ 45268 w 330850"/>
              <a:gd name="connsiteY1" fmla="*/ 45268 h 348856"/>
              <a:gd name="connsiteX2" fmla="*/ 72428 w 330850"/>
              <a:gd name="connsiteY2" fmla="*/ 36214 h 348856"/>
              <a:gd name="connsiteX3" fmla="*/ 99588 w 330850"/>
              <a:gd name="connsiteY3" fmla="*/ 18107 h 348856"/>
              <a:gd name="connsiteX4" fmla="*/ 153909 w 330850"/>
              <a:gd name="connsiteY4" fmla="*/ 0 h 348856"/>
              <a:gd name="connsiteX5" fmla="*/ 190123 w 330850"/>
              <a:gd name="connsiteY5" fmla="*/ 9054 h 348856"/>
              <a:gd name="connsiteX6" fmla="*/ 244444 w 330850"/>
              <a:gd name="connsiteY6" fmla="*/ 27161 h 348856"/>
              <a:gd name="connsiteX7" fmla="*/ 307818 w 330850"/>
              <a:gd name="connsiteY7" fmla="*/ 108642 h 348856"/>
              <a:gd name="connsiteX8" fmla="*/ 316872 w 330850"/>
              <a:gd name="connsiteY8" fmla="*/ 135802 h 348856"/>
              <a:gd name="connsiteX9" fmla="*/ 289711 w 330850"/>
              <a:gd name="connsiteY9" fmla="*/ 298765 h 348856"/>
              <a:gd name="connsiteX10" fmla="*/ 262551 w 330850"/>
              <a:gd name="connsiteY10" fmla="*/ 307818 h 348856"/>
              <a:gd name="connsiteX11" fmla="*/ 235390 w 330850"/>
              <a:gd name="connsiteY11" fmla="*/ 325925 h 348856"/>
              <a:gd name="connsiteX12" fmla="*/ 90535 w 330850"/>
              <a:gd name="connsiteY12" fmla="*/ 325925 h 348856"/>
              <a:gd name="connsiteX13" fmla="*/ 36214 w 330850"/>
              <a:gd name="connsiteY13" fmla="*/ 307818 h 34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0850" h="348856">
                <a:moveTo>
                  <a:pt x="0" y="126749"/>
                </a:moveTo>
                <a:cubicBezTo>
                  <a:pt x="7972" y="102834"/>
                  <a:pt x="21921" y="53051"/>
                  <a:pt x="45268" y="45268"/>
                </a:cubicBezTo>
                <a:cubicBezTo>
                  <a:pt x="54321" y="42250"/>
                  <a:pt x="63892" y="40482"/>
                  <a:pt x="72428" y="36214"/>
                </a:cubicBezTo>
                <a:cubicBezTo>
                  <a:pt x="82160" y="31348"/>
                  <a:pt x="89645" y="22526"/>
                  <a:pt x="99588" y="18107"/>
                </a:cubicBezTo>
                <a:cubicBezTo>
                  <a:pt x="117029" y="10355"/>
                  <a:pt x="153909" y="0"/>
                  <a:pt x="153909" y="0"/>
                </a:cubicBezTo>
                <a:cubicBezTo>
                  <a:pt x="165980" y="3018"/>
                  <a:pt x="178205" y="5479"/>
                  <a:pt x="190123" y="9054"/>
                </a:cubicBezTo>
                <a:cubicBezTo>
                  <a:pt x="208404" y="14539"/>
                  <a:pt x="244444" y="27161"/>
                  <a:pt x="244444" y="27161"/>
                </a:cubicBezTo>
                <a:cubicBezTo>
                  <a:pt x="267879" y="50596"/>
                  <a:pt x="296988" y="76154"/>
                  <a:pt x="307818" y="108642"/>
                </a:cubicBezTo>
                <a:lnTo>
                  <a:pt x="316872" y="135802"/>
                </a:lnTo>
                <a:cubicBezTo>
                  <a:pt x="315989" y="149048"/>
                  <a:pt x="330850" y="265854"/>
                  <a:pt x="289711" y="298765"/>
                </a:cubicBezTo>
                <a:cubicBezTo>
                  <a:pt x="282259" y="304727"/>
                  <a:pt x="271604" y="304800"/>
                  <a:pt x="262551" y="307818"/>
                </a:cubicBezTo>
                <a:cubicBezTo>
                  <a:pt x="253497" y="313854"/>
                  <a:pt x="245122" y="321059"/>
                  <a:pt x="235390" y="325925"/>
                </a:cubicBezTo>
                <a:cubicBezTo>
                  <a:pt x="189530" y="348856"/>
                  <a:pt x="140940" y="329803"/>
                  <a:pt x="90535" y="325925"/>
                </a:cubicBezTo>
                <a:lnTo>
                  <a:pt x="36214" y="30781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1965232" y="1332164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6041253" y="1242022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2017086" y="3213448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6229143" y="3158675"/>
            <a:ext cx="548640" cy="54864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03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Matrices</a:t>
            </a:r>
          </a:p>
          <a:p>
            <a:r>
              <a:rPr lang="en-US" dirty="0" smtClean="0"/>
              <a:t>Representing Relations using Digraphs</a:t>
            </a:r>
          </a:p>
        </p:txBody>
      </p:sp>
    </p:spTree>
    <p:extLst>
      <p:ext uri="{BB962C8B-B14F-4D97-AF65-F5344CB8AC3E}">
        <p14:creationId xmlns:p14="http://schemas.microsoft.com/office/powerpoint/2010/main" val="317638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relation between finite sets can be represented using a zero-one matrix. </a:t>
            </a:r>
          </a:p>
          <a:p>
            <a:r>
              <a:rPr lang="en-US" dirty="0" smtClean="0"/>
              <a:t>Suppose </a:t>
            </a:r>
            <a:r>
              <a:rPr lang="en-US" i="1" dirty="0" smtClean="0"/>
              <a:t>R</a:t>
            </a:r>
            <a:r>
              <a:rPr lang="en-US" dirty="0" smtClean="0"/>
              <a:t> is a relation from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smtClean="0"/>
              <a:t>a</a:t>
            </a:r>
            <a:r>
              <a:rPr lang="en-US" i="1" baseline="-25000" dirty="0" smtClean="0"/>
              <a:t>m</a:t>
            </a:r>
            <a:r>
              <a:rPr lang="en-US" dirty="0" smtClean="0"/>
              <a:t>} to 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/>
              <a:t>= {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n</a:t>
            </a:r>
            <a:r>
              <a:rPr lang="en-US" dirty="0" smtClean="0"/>
              <a:t>}.</a:t>
            </a:r>
          </a:p>
          <a:p>
            <a:pPr lvl="1"/>
            <a:r>
              <a:rPr lang="en-US" dirty="0" smtClean="0"/>
              <a:t>The elements of the two sets can be listed in any particular arbitrary order. When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we use the same ordering. </a:t>
            </a:r>
          </a:p>
          <a:p>
            <a:r>
              <a:rPr lang="en-US" dirty="0" smtClean="0"/>
              <a:t>The relation </a:t>
            </a:r>
            <a:r>
              <a:rPr lang="en-US" i="1" dirty="0" smtClean="0"/>
              <a:t>R</a:t>
            </a:r>
            <a:r>
              <a:rPr lang="en-US" dirty="0" smtClean="0"/>
              <a:t> is represented by the matrix 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</a:t>
            </a:r>
            <a:r>
              <a:rPr lang="en-US" dirty="0" smtClean="0"/>
              <a:t>= [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], where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matrix representing </a:t>
            </a:r>
            <a:r>
              <a:rPr lang="en-US" i="1" dirty="0" smtClean="0"/>
              <a:t>R</a:t>
            </a:r>
            <a:r>
              <a:rPr lang="en-US" dirty="0" smtClean="0"/>
              <a:t> has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its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entry when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and 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if 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is not related to </a:t>
            </a:r>
            <a:r>
              <a:rPr lang="en-US" i="1" dirty="0" err="1" smtClean="0"/>
              <a:t>b</a:t>
            </a:r>
            <a:r>
              <a:rPr lang="en-US" i="1" baseline="-25000" dirty="0" err="1" smtClean="0"/>
              <a:t>j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26316" y="3696494"/>
            <a:ext cx="4064173" cy="89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3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</a:t>
            </a:r>
            <a:r>
              <a:rPr lang="en-US" dirty="0" smtClean="0"/>
              <a:t>Relations as Matrices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Suppose that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and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}. Let  </a:t>
            </a:r>
            <a:r>
              <a:rPr lang="en-US" i="1" dirty="0" smtClean="0"/>
              <a:t>R</a:t>
            </a:r>
            <a:r>
              <a:rPr lang="en-US" dirty="0" smtClean="0"/>
              <a:t> be  the relation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containing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if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,   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 </a:t>
            </a:r>
            <a:r>
              <a:rPr lang="en-US" i="1" dirty="0" smtClean="0"/>
              <a:t>B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 &gt; </a:t>
            </a:r>
            <a:r>
              <a:rPr lang="en-US" i="1" dirty="0" smtClean="0"/>
              <a:t>b</a:t>
            </a:r>
            <a:r>
              <a:rPr lang="en-US" dirty="0" smtClean="0"/>
              <a:t>. What is the matrix representing </a:t>
            </a:r>
            <a:r>
              <a:rPr lang="en-US" i="1" dirty="0" smtClean="0"/>
              <a:t>R </a:t>
            </a:r>
            <a:r>
              <a:rPr lang="en-US" dirty="0" smtClean="0"/>
              <a:t> (assuming the ordering of elements is the same as the increasing numerical order)?</a:t>
            </a:r>
          </a:p>
          <a:p>
            <a:pPr>
              <a:buNone/>
            </a:pPr>
            <a:r>
              <a:rPr lang="en-US" b="1" dirty="0" smtClean="0"/>
              <a:t>   Solution: </a:t>
            </a:r>
            <a:r>
              <a:rPr lang="en-US" dirty="0" smtClean="0"/>
              <a:t>Because </a:t>
            </a:r>
            <a:r>
              <a:rPr lang="en-US" i="1" dirty="0" smtClean="0"/>
              <a:t>R</a:t>
            </a:r>
            <a:r>
              <a:rPr lang="en-US" dirty="0" smtClean="0"/>
              <a:t> = 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3,1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3,2</a:t>
            </a:r>
            <a:r>
              <a:rPr lang="en-US" dirty="0" smtClean="0"/>
              <a:t>)}, the matrix is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029200" y="4648202"/>
            <a:ext cx="192786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Relations as Matrices –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: Let </a:t>
            </a:r>
            <a:r>
              <a:rPr lang="en-US" sz="2400" i="1" dirty="0" smtClean="0"/>
              <a:t>A</a:t>
            </a:r>
            <a:r>
              <a:rPr lang="en-US" sz="2400" dirty="0" smtClean="0"/>
              <a:t> = {</a:t>
            </a:r>
            <a:r>
              <a:rPr lang="en-US" sz="2400" i="1" dirty="0" smtClean="0"/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 smtClean="0">
                <a:ea typeface="Cambria Math" pitchFamily="18" charset="0"/>
              </a:rPr>
              <a:t>a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/>
              <a:t>} and </a:t>
            </a:r>
            <a:r>
              <a:rPr lang="en-US" sz="2400" i="1" dirty="0" smtClean="0"/>
              <a:t>B</a:t>
            </a:r>
            <a:r>
              <a:rPr lang="en-US" sz="2400" dirty="0" smtClean="0"/>
              <a:t> = {</a:t>
            </a:r>
            <a:r>
              <a:rPr lang="en-US" sz="2400" i="1" dirty="0" smtClean="0"/>
              <a:t>b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sz="2400" i="1" dirty="0" smtClean="0">
                <a:ea typeface="Cambria Math" pitchFamily="18" charset="0"/>
              </a:rPr>
              <a:t>b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/>
              <a:t>}. Which ordered pairs are in the relation </a:t>
            </a:r>
            <a:r>
              <a:rPr lang="en-US" sz="2400" i="1" dirty="0" smtClean="0"/>
              <a:t>R</a:t>
            </a:r>
            <a:r>
              <a:rPr lang="en-US" sz="2400" dirty="0" smtClean="0"/>
              <a:t> represented by the matrix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b="1" dirty="0" smtClean="0"/>
              <a:t>: </a:t>
            </a:r>
            <a:r>
              <a:rPr lang="en-US" sz="2400" dirty="0" smtClean="0"/>
              <a:t>Because </a:t>
            </a:r>
            <a:r>
              <a:rPr lang="en-US" sz="2400" i="1" dirty="0" smtClean="0"/>
              <a:t>R</a:t>
            </a:r>
            <a:r>
              <a:rPr lang="en-US" sz="2400" dirty="0" smtClean="0"/>
              <a:t>  consists of those ordered pairs (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i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i="1" baseline="-25000" dirty="0" err="1" smtClean="0"/>
              <a:t>j</a:t>
            </a:r>
            <a:r>
              <a:rPr lang="en-US" sz="2400" dirty="0" smtClean="0"/>
              <a:t>) with </a:t>
            </a:r>
            <a:r>
              <a:rPr lang="en-US" sz="2400" i="1" dirty="0" err="1" smtClean="0"/>
              <a:t>m</a:t>
            </a:r>
            <a:r>
              <a:rPr lang="en-US" sz="2400" i="1" baseline="-25000" dirty="0" err="1" smtClean="0"/>
              <a:t>ij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it follows </a:t>
            </a:r>
            <a:r>
              <a:rPr lang="en-US" sz="2400" dirty="0" smtClean="0"/>
              <a:t>that:  </a:t>
            </a:r>
            <a:r>
              <a:rPr lang="en-US" sz="2400" i="1" dirty="0" smtClean="0"/>
              <a:t>R </a:t>
            </a:r>
            <a:r>
              <a:rPr lang="en-US" sz="2400" dirty="0"/>
              <a:t>= {(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>
                <a:ea typeface="Cambria Math" pitchFamily="18" charset="0"/>
              </a:rPr>
              <a:t> 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), (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/>
              <a:t> 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),(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>
                <a:ea typeface="Cambria Math" pitchFamily="18" charset="0"/>
              </a:rPr>
              <a:t> 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), (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/>
              <a:t> 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/>
              <a:t>),(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>
                <a:ea typeface="Cambria Math" pitchFamily="18" charset="0"/>
              </a:rPr>
              <a:t> 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), {(</a:t>
            </a:r>
            <a:r>
              <a:rPr lang="en-US" sz="2400" i="1" dirty="0"/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>
                <a:ea typeface="Cambria Math" pitchFamily="18" charset="0"/>
              </a:rPr>
              <a:t> 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), (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sz="2400" i="1" dirty="0"/>
              <a:t> b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/>
              <a:t>)}.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092766" y="2650475"/>
            <a:ext cx="3774075" cy="111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Matrices of Relations 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R</a:t>
            </a:r>
            <a:r>
              <a:rPr lang="en-US" dirty="0" smtClean="0"/>
              <a:t> is a reflexive relation, all the elements on the main diagonal of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are equal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 is a symmetric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whenever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  <a:r>
              <a:rPr lang="en-US" i="1" dirty="0" smtClean="0"/>
              <a:t>R</a:t>
            </a:r>
            <a:r>
              <a:rPr lang="en-US" dirty="0" smtClean="0"/>
              <a:t> is an </a:t>
            </a:r>
            <a:r>
              <a:rPr lang="en-US" dirty="0" err="1" smtClean="0"/>
              <a:t>antisymmetric</a:t>
            </a:r>
            <a:r>
              <a:rPr lang="en-US" dirty="0" smtClean="0"/>
              <a:t> relation, if and only if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ij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 or </a:t>
            </a:r>
            <a:r>
              <a:rPr lang="en-US" i="1" dirty="0" err="1" smtClean="0"/>
              <a:t>m</a:t>
            </a:r>
            <a:r>
              <a:rPr lang="en-US" i="1" baseline="-25000" dirty="0" err="1" smtClean="0"/>
              <a:t>ji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when  </a:t>
            </a:r>
            <a:r>
              <a:rPr lang="en-US" i="1" dirty="0" err="1" smtClean="0">
                <a:ea typeface="Cambria Math" pitchFamily="18" charset="0"/>
              </a:rPr>
              <a:t>i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 j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96200" y="2667000"/>
            <a:ext cx="819150" cy="832104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2800" y="5334000"/>
            <a:ext cx="1937004" cy="9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Relation on a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Suppose that the relation </a:t>
            </a:r>
            <a:r>
              <a:rPr lang="en-US" i="1" dirty="0" smtClean="0"/>
              <a:t>R</a:t>
            </a:r>
            <a:r>
              <a:rPr lang="en-US" dirty="0" smtClean="0"/>
              <a:t> on a set is represented by the matrix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Is </a:t>
            </a:r>
            <a:r>
              <a:rPr lang="en-US" i="1" dirty="0" smtClean="0"/>
              <a:t>R</a:t>
            </a:r>
            <a:r>
              <a:rPr lang="en-US" dirty="0" smtClean="0"/>
              <a:t> reflexive, symmetric, and/or </a:t>
            </a:r>
            <a:r>
              <a:rPr lang="en-US" dirty="0" err="1" smtClean="0"/>
              <a:t>antisymmetric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Because all the diagonal elements are equal to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dirty="0" smtClean="0"/>
              <a:t> is reflexive. Because </a:t>
            </a:r>
            <a:r>
              <a:rPr lang="en-US" i="1" dirty="0" smtClean="0"/>
              <a:t>M</a:t>
            </a:r>
            <a:r>
              <a:rPr lang="en-US" i="1" baseline="-25000" dirty="0" smtClean="0"/>
              <a:t>R</a:t>
            </a:r>
            <a:r>
              <a:rPr lang="en-US" dirty="0" smtClean="0"/>
              <a:t> is symmetric, </a:t>
            </a:r>
            <a:r>
              <a:rPr lang="en-US" i="1" dirty="0" smtClean="0"/>
              <a:t>R</a:t>
            </a:r>
            <a:r>
              <a:rPr lang="en-US" dirty="0" smtClean="0"/>
              <a:t> is symmetric and not </a:t>
            </a:r>
            <a:r>
              <a:rPr lang="en-US" dirty="0" err="1" smtClean="0"/>
              <a:t>antisymmetric</a:t>
            </a:r>
            <a:r>
              <a:rPr lang="en-US" dirty="0" smtClean="0"/>
              <a:t> because both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" pitchFamily="18" charset="0"/>
              </a:rPr>
              <a:t>1,2</a:t>
            </a:r>
            <a:r>
              <a:rPr lang="en-US" dirty="0" smtClean="0"/>
              <a:t> and </a:t>
            </a:r>
            <a:r>
              <a:rPr lang="en-US" i="1" dirty="0" smtClean="0"/>
              <a:t>m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2,1</a:t>
            </a:r>
            <a:r>
              <a:rPr lang="en-US" dirty="0" smtClean="0"/>
              <a:t>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172200" y="2743201"/>
            <a:ext cx="230886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Relations Using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Definition</a:t>
            </a:r>
            <a:r>
              <a:rPr lang="en-US" sz="2400" dirty="0" smtClean="0"/>
              <a:t>: A </a:t>
            </a:r>
            <a:r>
              <a:rPr lang="en-US" sz="2400" i="1" dirty="0" smtClean="0"/>
              <a:t>directed graph</a:t>
            </a:r>
            <a:r>
              <a:rPr lang="en-US" sz="2400" dirty="0" smtClean="0"/>
              <a:t>, or </a:t>
            </a:r>
            <a:r>
              <a:rPr lang="en-US" sz="2400" i="1" dirty="0" smtClean="0"/>
              <a:t>digraph</a:t>
            </a:r>
            <a:r>
              <a:rPr lang="en-US" sz="2400" dirty="0" smtClean="0"/>
              <a:t>, consists of a set </a:t>
            </a:r>
            <a:r>
              <a:rPr lang="en-US" sz="2400" i="1" dirty="0" smtClean="0"/>
              <a:t>V</a:t>
            </a:r>
            <a:r>
              <a:rPr lang="en-US" sz="2400" dirty="0" smtClean="0"/>
              <a:t> of </a:t>
            </a:r>
            <a:r>
              <a:rPr lang="en-US" sz="2400" i="1" dirty="0" smtClean="0"/>
              <a:t>vertices</a:t>
            </a:r>
            <a:r>
              <a:rPr lang="en-US" sz="2400" dirty="0" smtClean="0"/>
              <a:t> (or </a:t>
            </a:r>
            <a:r>
              <a:rPr lang="en-US" sz="2400" i="1" dirty="0" smtClean="0"/>
              <a:t>nodes</a:t>
            </a:r>
            <a:r>
              <a:rPr lang="en-US" sz="2400" dirty="0" smtClean="0"/>
              <a:t>) together with a set </a:t>
            </a:r>
            <a:r>
              <a:rPr lang="en-US" sz="2400" i="1" dirty="0" smtClean="0"/>
              <a:t>E</a:t>
            </a:r>
            <a:r>
              <a:rPr lang="en-US" sz="2400" dirty="0" smtClean="0"/>
              <a:t> of ordered pairs of elements of </a:t>
            </a:r>
            <a:r>
              <a:rPr lang="en-US" sz="2400" i="1" dirty="0" smtClean="0"/>
              <a:t>V</a:t>
            </a:r>
            <a:r>
              <a:rPr lang="en-US" sz="2400" dirty="0" smtClean="0"/>
              <a:t> called </a:t>
            </a:r>
            <a:r>
              <a:rPr lang="en-US" sz="2400" i="1" dirty="0" smtClean="0"/>
              <a:t>edges</a:t>
            </a:r>
            <a:r>
              <a:rPr lang="en-US" sz="2400" dirty="0" smtClean="0"/>
              <a:t> (or </a:t>
            </a:r>
            <a:r>
              <a:rPr lang="en-US" sz="2400" i="1" dirty="0" smtClean="0"/>
              <a:t>arcs</a:t>
            </a:r>
            <a:r>
              <a:rPr lang="en-US" sz="2400" dirty="0" smtClean="0"/>
              <a:t>). The vertex </a:t>
            </a:r>
            <a:r>
              <a:rPr lang="en-US" sz="2400" i="1" dirty="0" smtClean="0"/>
              <a:t>a</a:t>
            </a:r>
            <a:r>
              <a:rPr lang="en-US" sz="2400" dirty="0" smtClean="0"/>
              <a:t> is called the </a:t>
            </a:r>
            <a:r>
              <a:rPr lang="en-US" sz="2400" i="1" dirty="0" smtClean="0"/>
              <a:t>initial vertex</a:t>
            </a:r>
            <a:r>
              <a:rPr lang="en-US" sz="2400" dirty="0" smtClean="0"/>
              <a:t> of the edge 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b</a:t>
            </a:r>
            <a:r>
              <a:rPr lang="en-US" sz="2400" dirty="0" smtClean="0"/>
              <a:t>), and the vertex </a:t>
            </a:r>
            <a:r>
              <a:rPr lang="en-US" sz="2400" i="1" dirty="0" smtClean="0"/>
              <a:t>b</a:t>
            </a:r>
            <a:r>
              <a:rPr lang="en-US" sz="2400" dirty="0" smtClean="0"/>
              <a:t> is called the </a:t>
            </a:r>
            <a:r>
              <a:rPr lang="en-US" sz="2400" i="1" dirty="0" smtClean="0"/>
              <a:t>terminal vertex </a:t>
            </a:r>
            <a:r>
              <a:rPr lang="en-US" sz="2400" dirty="0" smtClean="0"/>
              <a:t>of this </a:t>
            </a:r>
            <a:r>
              <a:rPr lang="en-US" sz="2400" dirty="0" smtClean="0"/>
              <a:t>edge.</a:t>
            </a:r>
          </a:p>
          <a:p>
            <a:pPr>
              <a:buNone/>
            </a:pPr>
            <a:r>
              <a:rPr lang="en-US" sz="2400" dirty="0" smtClean="0"/>
              <a:t>An </a:t>
            </a:r>
            <a:r>
              <a:rPr lang="en-US" sz="2400" dirty="0" smtClean="0"/>
              <a:t>edge of the form (</a:t>
            </a:r>
            <a:r>
              <a:rPr lang="en-US" sz="2400" i="1" dirty="0" err="1" smtClean="0"/>
              <a:t>a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a</a:t>
            </a:r>
            <a:r>
              <a:rPr lang="en-US" sz="2400" dirty="0" smtClean="0"/>
              <a:t>) is called a </a:t>
            </a:r>
            <a:r>
              <a:rPr lang="en-US" sz="2400" i="1" dirty="0" smtClean="0"/>
              <a:t>loop</a:t>
            </a:r>
            <a:r>
              <a:rPr lang="en-US" sz="2400" dirty="0" smtClean="0"/>
              <a:t>.  </a:t>
            </a:r>
            <a:endParaRPr lang="en-US" sz="2400" b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/>
              <a:t>:  A drawing of the directed graph with vertices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d</a:t>
            </a:r>
            <a:r>
              <a:rPr lang="en-US" dirty="0"/>
              <a:t>, and edges  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), (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), (</a:t>
            </a:r>
            <a:r>
              <a:rPr lang="en-US" i="1" dirty="0"/>
              <a:t>c</a:t>
            </a:r>
            <a:r>
              <a:rPr lang="en-US" dirty="0"/>
              <a:t>, a), (</a:t>
            </a:r>
            <a:r>
              <a:rPr lang="en-US" i="1" dirty="0"/>
              <a:t>c,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/>
              <a:t>), and 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) is shown here.</a:t>
            </a:r>
          </a:p>
          <a:p>
            <a:pPr>
              <a:buNone/>
            </a:pPr>
            <a:endParaRPr lang="en-US" dirty="0"/>
          </a:p>
          <a:p>
            <a:endParaRPr lang="lv-LV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9913" y="3738954"/>
            <a:ext cx="2146453" cy="24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Digraphs Representing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/>
              <a:t>8</a:t>
            </a:r>
            <a:r>
              <a:rPr lang="en-US" dirty="0" smtClean="0"/>
              <a:t>: What are the ordered pairs in the relation </a:t>
            </a:r>
            <a:r>
              <a:rPr lang="en-US" dirty="0" smtClean="0"/>
              <a:t>represented </a:t>
            </a:r>
            <a:r>
              <a:rPr lang="en-US" dirty="0" smtClean="0"/>
              <a:t>by this directed graph?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/>
              <a:t>: The ordered pairs in the relation are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1, 3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1, 4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2, 1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2, 2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2, 3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3, 1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3, 3</a:t>
            </a:r>
            <a:r>
              <a:rPr lang="en-US" dirty="0"/>
              <a:t>),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4, 1</a:t>
            </a:r>
            <a:r>
              <a:rPr lang="en-US" dirty="0"/>
              <a:t>),  and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4, 3</a:t>
            </a:r>
            <a:r>
              <a:rPr lang="en-US" dirty="0"/>
              <a:t>)</a:t>
            </a:r>
          </a:p>
          <a:p>
            <a:endParaRPr lang="lv-LV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4936" y="3291288"/>
            <a:ext cx="2571980" cy="27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m_{ij} = \left\{ \begin{array}{l}&#10; 1\; \mbox{if} \;(a_i, b_j) \in R,\\&#10;0\; \mbox{if}\; (a_i,b_j) \not\in R.\end{array}\right.&#10;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1101</Words>
  <Application>Microsoft Office PowerPoint</Application>
  <PresentationFormat>Widescreen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Office Theme</vt:lpstr>
      <vt:lpstr>Representing Relations</vt:lpstr>
      <vt:lpstr>Section Summary</vt:lpstr>
      <vt:lpstr>Representing Relations Using Matrices</vt:lpstr>
      <vt:lpstr>Examples of Relations as Matrices – 1 </vt:lpstr>
      <vt:lpstr>Examples of Relations as Matrices – 2</vt:lpstr>
      <vt:lpstr>Matrices of Relations on Sets</vt:lpstr>
      <vt:lpstr>Example of a Relation on a Set</vt:lpstr>
      <vt:lpstr>Representing Relations Using Digraphs</vt:lpstr>
      <vt:lpstr>Examples of Digraphs Representing Relations</vt:lpstr>
      <vt:lpstr>Determining which Properties a Relation has from its Digraph</vt:lpstr>
      <vt:lpstr>Properties from Digraph - 1</vt:lpstr>
      <vt:lpstr>Properties from Digraph - 2</vt:lpstr>
      <vt:lpstr>Properties from Digraph - 3</vt:lpstr>
      <vt:lpstr>Properties from Digraph - 4</vt:lpstr>
      <vt:lpstr>Example of the Powers of a 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92</cp:revision>
  <dcterms:created xsi:type="dcterms:W3CDTF">2021-01-03T18:25:44Z</dcterms:created>
  <dcterms:modified xsi:type="dcterms:W3CDTF">2021-02-22T01:18:41Z</dcterms:modified>
</cp:coreProperties>
</file>