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1014" r:id="rId2"/>
    <p:sldId id="1015" r:id="rId3"/>
    <p:sldId id="1033" r:id="rId4"/>
    <p:sldId id="1034" r:id="rId5"/>
    <p:sldId id="1016" r:id="rId6"/>
    <p:sldId id="1019" r:id="rId7"/>
    <p:sldId id="1021" r:id="rId8"/>
    <p:sldId id="1022" r:id="rId9"/>
    <p:sldId id="1023" r:id="rId10"/>
    <p:sldId id="1035" r:id="rId11"/>
    <p:sldId id="1036" r:id="rId12"/>
    <p:sldId id="1037" r:id="rId13"/>
    <p:sldId id="1038" r:id="rId14"/>
    <p:sldId id="1039" r:id="rId15"/>
    <p:sldId id="1042" r:id="rId16"/>
    <p:sldId id="1028" r:id="rId17"/>
    <p:sldId id="1040" r:id="rId18"/>
    <p:sldId id="1041" r:id="rId19"/>
    <p:sldId id="1043" r:id="rId20"/>
    <p:sldId id="1044" r:id="rId21"/>
    <p:sldId id="1045" r:id="rId22"/>
    <p:sldId id="1046" r:id="rId23"/>
    <p:sldId id="1047" r:id="rId2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59B65A8-5089-4596-972B-0C074DEBD534}">
          <p14:sldIdLst>
            <p14:sldId id="1014"/>
            <p14:sldId id="1015"/>
            <p14:sldId id="1033"/>
            <p14:sldId id="1034"/>
            <p14:sldId id="1016"/>
            <p14:sldId id="1019"/>
            <p14:sldId id="1021"/>
            <p14:sldId id="1022"/>
          </p14:sldIdLst>
        </p14:section>
        <p14:section name="Closure Examples" id="{63E0A36C-8660-4023-B438-494BE5C7E4AF}">
          <p14:sldIdLst>
            <p14:sldId id="1023"/>
            <p14:sldId id="1035"/>
            <p14:sldId id="1036"/>
            <p14:sldId id="1037"/>
            <p14:sldId id="1038"/>
            <p14:sldId id="1039"/>
          </p14:sldIdLst>
        </p14:section>
        <p14:section name="Relation Powers" id="{8D9005AE-31BD-4921-A49F-BF69098E123A}">
          <p14:sldIdLst>
            <p14:sldId id="1042"/>
            <p14:sldId id="1028"/>
            <p14:sldId id="1040"/>
            <p14:sldId id="1041"/>
            <p14:sldId id="1043"/>
          </p14:sldIdLst>
        </p14:section>
        <p14:section name="Warshall Algorithm" id="{1ED4B34A-E08C-49AF-9B9A-CE756EE46B95}">
          <p14:sldIdLst>
            <p14:sldId id="1044"/>
            <p14:sldId id="1045"/>
            <p14:sldId id="1046"/>
            <p14:sldId id="10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9530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8778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01.03.2021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Closures of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</a:t>
            </a:r>
            <a:r>
              <a:rPr lang="lv-LV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Reflexive Closure – 1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2328" y="1825625"/>
                <a:ext cx="526147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b="1" dirty="0" smtClean="0"/>
                  <a:t>Example 2:</a:t>
                </a:r>
                <a:r>
                  <a:rPr lang="lv-LV" dirty="0" smtClean="0"/>
                  <a:t> </a:t>
                </a:r>
                <a:r>
                  <a:rPr lang="en-US" dirty="0"/>
                  <a:t>The relation </a:t>
                </a:r>
                <a:endParaRPr lang="lv-LV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1, 3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2, 2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en-US" dirty="0" smtClean="0"/>
                  <a:t>on </a:t>
                </a:r>
                <a:r>
                  <a:rPr lang="en-US" dirty="0"/>
                  <a:t>the set {1, 2, 3, 4} is not reflexive. What is the </a:t>
                </a:r>
                <a:r>
                  <a:rPr lang="en-US" i="1" dirty="0">
                    <a:solidFill>
                      <a:srgbClr val="0070C0"/>
                    </a:solidFill>
                  </a:rPr>
                  <a:t>reflexive closure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? </a:t>
                </a:r>
                <a:endParaRPr lang="lv-LV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</a:t>
                </a:r>
                <a:r>
                  <a:rPr lang="lv-LV" b="1" dirty="0" smtClean="0"/>
                  <a:t>:</a:t>
                </a:r>
                <a:r>
                  <a:rPr lang="en-US" dirty="0" smtClean="0"/>
                  <a:t> </a:t>
                </a:r>
                <a:r>
                  <a:rPr lang="lv-LV" dirty="0" smtClean="0"/>
                  <a:t>C</a:t>
                </a:r>
                <a:r>
                  <a:rPr lang="en-US" dirty="0" smtClean="0"/>
                  <a:t>an </a:t>
                </a:r>
                <a:r>
                  <a:rPr lang="en-US" dirty="0"/>
                  <a:t>be done by adding (1, 1),(3, 3), and (4, 4)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20" name="Content Placeholder 1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2328" y="1825625"/>
                <a:ext cx="5261472" cy="4351338"/>
              </a:xfrm>
              <a:blipFill>
                <a:blip r:embed="rId2"/>
                <a:stretch>
                  <a:fillRect l="-2315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0961" y="2114920"/>
            <a:ext cx="2841203" cy="1702448"/>
            <a:chOff x="794594" y="2340012"/>
            <a:chExt cx="5682406" cy="3992381"/>
          </a:xfrm>
        </p:grpSpPr>
        <p:sp>
          <p:nvSpPr>
            <p:cNvPr id="5" name="Oval 4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94594" y="2340012"/>
                  <a:ext cx="773016" cy="137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594" y="2340012"/>
                  <a:ext cx="773016" cy="13713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v-LV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72027" y="4331963"/>
            <a:ext cx="2920111" cy="1592423"/>
            <a:chOff x="640910" y="1905126"/>
            <a:chExt cx="5840222" cy="3734363"/>
          </a:xfrm>
        </p:grpSpPr>
        <p:sp>
          <p:nvSpPr>
            <p:cNvPr id="22" name="Oval 21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00132" y="4412495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52690" y="4412495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40910" y="1905126"/>
                  <a:ext cx="773016" cy="13713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sz="32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lv-LV" sz="3200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3200" i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10" y="1905126"/>
                  <a:ext cx="773016" cy="1371346"/>
                </a:xfrm>
                <a:prstGeom prst="rect">
                  <a:avLst/>
                </a:prstGeom>
                <a:blipFill>
                  <a:blip r:embed="rId4"/>
                  <a:stretch>
                    <a:fillRect r="-28571"/>
                  </a:stretch>
                </a:blipFill>
              </p:spPr>
              <p:txBody>
                <a:bodyPr/>
                <a:lstStyle/>
                <a:p>
                  <a:r>
                    <a:rPr lang="lv-LV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Arc 34"/>
          <p:cNvSpPr/>
          <p:nvPr/>
        </p:nvSpPr>
        <p:spPr>
          <a:xfrm>
            <a:off x="2675722" y="4434744"/>
            <a:ext cx="228600" cy="274912"/>
          </a:xfrm>
          <a:prstGeom prst="arc">
            <a:avLst>
              <a:gd name="adj1" fmla="val 7072626"/>
              <a:gd name="adj2" fmla="val 3206511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6" name="Arc 35"/>
          <p:cNvSpPr/>
          <p:nvPr/>
        </p:nvSpPr>
        <p:spPr>
          <a:xfrm>
            <a:off x="1106048" y="4421907"/>
            <a:ext cx="228600" cy="274912"/>
          </a:xfrm>
          <a:prstGeom prst="arc">
            <a:avLst>
              <a:gd name="adj1" fmla="val 7072626"/>
              <a:gd name="adj2" fmla="val 3206511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7" name="Arc 36"/>
          <p:cNvSpPr/>
          <p:nvPr/>
        </p:nvSpPr>
        <p:spPr>
          <a:xfrm flipV="1">
            <a:off x="1106048" y="5584625"/>
            <a:ext cx="228600" cy="274912"/>
          </a:xfrm>
          <a:prstGeom prst="arc">
            <a:avLst>
              <a:gd name="adj1" fmla="val 7072626"/>
              <a:gd name="adj2" fmla="val 3206511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Arc 37"/>
          <p:cNvSpPr/>
          <p:nvPr/>
        </p:nvSpPr>
        <p:spPr>
          <a:xfrm flipV="1">
            <a:off x="2610998" y="5584625"/>
            <a:ext cx="228600" cy="274912"/>
          </a:xfrm>
          <a:prstGeom prst="arc">
            <a:avLst>
              <a:gd name="adj1" fmla="val 7072626"/>
              <a:gd name="adj2" fmla="val 3206511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9" name="Down Arrow 38"/>
          <p:cNvSpPr/>
          <p:nvPr/>
        </p:nvSpPr>
        <p:spPr>
          <a:xfrm>
            <a:off x="3064697" y="3426269"/>
            <a:ext cx="440675" cy="782198"/>
          </a:xfrm>
          <a:prstGeom prst="down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0" name="TextBox 39"/>
          <p:cNvSpPr txBox="1"/>
          <p:nvPr/>
        </p:nvSpPr>
        <p:spPr>
          <a:xfrm>
            <a:off x="3505372" y="3377470"/>
            <a:ext cx="1305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/>
              <a:t>Reflexive</a:t>
            </a:r>
          </a:p>
          <a:p>
            <a:r>
              <a:rPr lang="lv-LV" sz="2400" dirty="0" smtClean="0"/>
              <a:t>closure</a:t>
            </a:r>
            <a:endParaRPr lang="lv-LV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305994" y="1658795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/>
              <a:t>Example 1:</a:t>
            </a:r>
            <a:endParaRPr lang="lv-LV" sz="2400" b="1" dirty="0"/>
          </a:p>
        </p:txBody>
      </p:sp>
    </p:spTree>
    <p:extLst>
      <p:ext uri="{BB962C8B-B14F-4D97-AF65-F5344CB8AC3E}">
        <p14:creationId xmlns:p14="http://schemas.microsoft.com/office/powerpoint/2010/main" val="143512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Reflexive Closure – </a:t>
            </a:r>
            <a:r>
              <a:rPr lang="lv-LV" dirty="0" smtClean="0"/>
              <a:t>2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Example 3:</a:t>
                </a:r>
                <a:r>
                  <a:rPr lang="lv-LV" dirty="0" smtClean="0"/>
                  <a:t> Let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} </m:t>
                    </m:r>
                  </m:oMath>
                </a14:m>
                <a:r>
                  <a:rPr lang="lv-LV" dirty="0" smtClean="0"/>
                  <a:t>be the relation "less than" on integers </a:t>
                </a:r>
                <a14:m>
                  <m:oMath xmlns:m="http://schemas.openxmlformats.org/officeDocument/2006/math">
                    <m:r>
                      <a:rPr lang="lv-LV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lv-LV" dirty="0" smtClean="0"/>
                  <a:t>.  What is its reflexive closure?</a:t>
                </a:r>
              </a:p>
              <a:p>
                <a:r>
                  <a:rPr lang="lv-LV" dirty="0" smtClean="0"/>
                  <a:t>Solution: Add the "diagonal" relation:</a:t>
                </a:r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∪∆ ≔</m:t>
                    </m:r>
                    <m:d>
                      <m:dPr>
                        <m:begChr m:val="{"/>
                        <m:endChr m:val="|"/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∪{(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lv-LV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lv-LV" dirty="0" smtClean="0"/>
              </a:p>
              <a:p>
                <a:r>
                  <a:rPr lang="lv-LV" dirty="0" smtClean="0"/>
                  <a:t>This is same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p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"Strictly less" relation (LT=less than) becomes "less or equal" (LE)  during reflexive closure.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97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Symmetric Closure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Example 1: </a:t>
            </a:r>
            <a:r>
              <a:rPr lang="en-US" dirty="0"/>
              <a:t>The relation R = {(1, 3),(2, 2),(3, 4)} on the set {1, 2, 3, 4} is not symmetric. What is the symmetric closure of R</a:t>
            </a:r>
            <a:r>
              <a:rPr lang="en-US" dirty="0" smtClean="0"/>
              <a:t>?</a:t>
            </a:r>
            <a:endParaRPr lang="lv-LV" dirty="0" smtClean="0"/>
          </a:p>
          <a:p>
            <a:r>
              <a:rPr lang="lv-LV" b="1" dirty="0" smtClean="0"/>
              <a:t>Solution: </a:t>
            </a:r>
            <a:r>
              <a:rPr lang="lv-LV" dirty="0" smtClean="0"/>
              <a:t>Add pairs (3,1), (4,3) and get closure: </a:t>
            </a:r>
            <a:br>
              <a:rPr lang="lv-LV" dirty="0" smtClean="0"/>
            </a:br>
            <a:r>
              <a:rPr lang="lv-LV" dirty="0" smtClean="0"/>
              <a:t>{(1,3), (2,2), (3,1), (3,4),(4,3)}</a:t>
            </a:r>
          </a:p>
          <a:p>
            <a:endParaRPr lang="lv-LV" dirty="0"/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117038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Symmetric Closure – 2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lv-LV" b="1" dirty="0" smtClean="0"/>
                  <a:t>Example 2:</a:t>
                </a:r>
                <a:r>
                  <a:rPr lang="lv-LV" dirty="0" smtClean="0"/>
                  <a:t> </a:t>
                </a:r>
                <a:r>
                  <a:rPr lang="en-US" dirty="0"/>
                  <a:t>What is the symmetric closure of R, where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{(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divides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on the set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dirty="0" smtClean="0"/>
                  <a:t>?</a:t>
                </a:r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/>
                  <a:t>Solution: </a:t>
                </a:r>
                <a:r>
                  <a:rPr lang="lv-LV" b="1" dirty="0" smtClean="0"/>
                  <a:t/>
                </a:r>
                <a:br>
                  <a:rPr lang="lv-LV" b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lv-LV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lv-LV" i="1" dirty="0">
                          <a:latin typeface="Cambria Math" panose="02040503050406030204" pitchFamily="18" charset="0"/>
                        </a:rPr>
                        <m:t>= {(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lv-LV" i="0" dirty="0">
                          <a:latin typeface="Cambria Math" panose="02040503050406030204" pitchFamily="18" charset="0"/>
                        </a:rPr>
                        <m:t>divides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b="1" i="0" dirty="0">
                          <a:latin typeface="Cambria Math" panose="02040503050406030204" pitchFamily="18" charset="0"/>
                        </a:rPr>
                        <m:t>𝐨𝐫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lv-LV" i="0" dirty="0">
                          <a:latin typeface="Cambria Math" panose="02040503050406030204" pitchFamily="18" charset="0"/>
                        </a:rPr>
                        <m:t>divides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(Here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lv-LV" dirty="0" smtClean="0"/>
                  <a:t> denotes the opposite relation – all arrows point backwards.)</a:t>
                </a:r>
                <a:endParaRPr lang="lv-LV" dirty="0"/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(</a:t>
                </a:r>
                <a:r>
                  <a:rPr lang="lv-LV" b="1" dirty="0" smtClean="0"/>
                  <a:t>A Proverb</a:t>
                </a:r>
                <a:r>
                  <a:rPr lang="lv-LV" b="1" dirty="0"/>
                  <a:t>: </a:t>
                </a:r>
                <a:r>
                  <a:rPr lang="lv-LV" i="1" dirty="0"/>
                  <a:t>Either he stole the spoons from us, or we stole spoons from him – </a:t>
                </a:r>
                <a:r>
                  <a:rPr lang="lv-LV" i="1" dirty="0" smtClean="0"/>
                  <a:t>nobody remembers anymore. </a:t>
                </a:r>
                <a:r>
                  <a:rPr lang="lv-LV" i="1" dirty="0"/>
                  <a:t>The fact is, that the bad feelings still remain.</a:t>
                </a:r>
                <a:r>
                  <a:rPr lang="lv-LV" dirty="0"/>
                  <a:t>)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8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Transitive Closure 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Example: </a:t>
            </a:r>
            <a:r>
              <a:rPr lang="en-US" dirty="0" smtClean="0"/>
              <a:t>Let </a:t>
            </a:r>
            <a:r>
              <a:rPr lang="en-US" dirty="0"/>
              <a:t>A = {0, 1, 2, 3} and consider the relation R on A as follows: R = {(0, 1),(1, 2),(2, 3)}. </a:t>
            </a:r>
            <a:r>
              <a:rPr lang="en-US" dirty="0" smtClean="0"/>
              <a:t>Find </a:t>
            </a:r>
            <a:r>
              <a:rPr lang="en-US" dirty="0"/>
              <a:t>the transitive closure of R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Since (0,1) and (1,2) are in R, then </a:t>
            </a:r>
            <a:r>
              <a:rPr lang="en-US" dirty="0" smtClean="0"/>
              <a:t>(0</a:t>
            </a:r>
            <a:r>
              <a:rPr lang="en-US" dirty="0"/>
              <a:t>, 2) ∈ </a:t>
            </a:r>
            <a:r>
              <a:rPr lang="en-US" dirty="0" smtClean="0"/>
              <a:t>Rt. </a:t>
            </a:r>
            <a:endParaRPr lang="lv-LV" dirty="0" smtClean="0"/>
          </a:p>
          <a:p>
            <a:r>
              <a:rPr lang="lv-LV" dirty="0" smtClean="0"/>
              <a:t>S</a:t>
            </a:r>
            <a:r>
              <a:rPr lang="en-US" dirty="0" err="1" smtClean="0"/>
              <a:t>ince</a:t>
            </a:r>
            <a:r>
              <a:rPr lang="en-US" dirty="0" smtClean="0"/>
              <a:t> </a:t>
            </a:r>
            <a:r>
              <a:rPr lang="en-US" dirty="0"/>
              <a:t>(1, 2) ∈ </a:t>
            </a:r>
            <a:r>
              <a:rPr lang="en-US" dirty="0" smtClean="0"/>
              <a:t>R </a:t>
            </a:r>
            <a:r>
              <a:rPr lang="en-US" dirty="0"/>
              <a:t>and (2, 3) ∈ </a:t>
            </a:r>
            <a:r>
              <a:rPr lang="en-US" dirty="0" smtClean="0"/>
              <a:t>R, </a:t>
            </a:r>
            <a:r>
              <a:rPr lang="en-US" dirty="0"/>
              <a:t>then (1, 3) ∈ </a:t>
            </a:r>
            <a:r>
              <a:rPr lang="en-US" dirty="0" err="1" smtClean="0"/>
              <a:t>Rt</a:t>
            </a:r>
            <a:r>
              <a:rPr lang="lv-LV" dirty="0" smtClean="0"/>
              <a:t>. </a:t>
            </a:r>
          </a:p>
          <a:p>
            <a:r>
              <a:rPr lang="lv-LV" dirty="0" smtClean="0"/>
              <a:t>But that is not all! Need to consider newly added arrows...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20" y="3561145"/>
            <a:ext cx="2030909" cy="20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8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of Relations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4202"/>
            <a:ext cx="10515600" cy="517794"/>
          </a:xfrm>
        </p:spPr>
        <p:txBody>
          <a:bodyPr/>
          <a:lstStyle/>
          <a:p>
            <a:r>
              <a:rPr lang="en-US" dirty="0" smtClean="0"/>
              <a:t>Composition builds paths of length 2, 3, and so on.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669"/>
          <a:stretch/>
        </p:blipFill>
        <p:spPr>
          <a:xfrm>
            <a:off x="-1" y="1549016"/>
            <a:ext cx="11612885" cy="3078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6218" y="4874543"/>
            <a:ext cx="6698251" cy="12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3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Example of the Powers of a Relation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78772" y="1274055"/>
            <a:ext cx="2950428" cy="2007950"/>
            <a:chOff x="576144" y="1623585"/>
            <a:chExt cx="5900856" cy="4708808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6144" y="1623585"/>
              <a:ext cx="773016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29613" y="1205887"/>
            <a:ext cx="2657187" cy="2027316"/>
            <a:chOff x="498329" y="723626"/>
            <a:chExt cx="5978671" cy="4776254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1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399" y="4191001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1" y="42672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98329" y="723626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6952129" y="376208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52129" y="4575300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86482" y="4575300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22341" y="376208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29400" y="3762088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3694320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22341" y="4812486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87988" y="4846370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12806" y="3125501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</a:t>
            </a:r>
            <a:r>
              <a:rPr lang="en-US" sz="3200" baseline="30000" dirty="0"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752777" y="4270325"/>
            <a:ext cx="542141" cy="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5715000" y="2143698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543800" y="3355611"/>
            <a:ext cx="304800" cy="309333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5715000" y="415152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984283" y="3202983"/>
            <a:ext cx="3349719" cy="2170104"/>
            <a:chOff x="674346" y="1005026"/>
            <a:chExt cx="5955056" cy="4298578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1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1" y="1676400"/>
              <a:ext cx="381001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399" y="4191001"/>
              <a:ext cx="380999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399" y="4267201"/>
              <a:ext cx="380999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74346" y="1005026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4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117398" y="5807775"/>
            <a:ext cx="8229600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pair (</a:t>
            </a:r>
            <a:r>
              <a:rPr lang="en-US" sz="2400" dirty="0" err="1"/>
              <a:t>x,y</a:t>
            </a:r>
            <a:r>
              <a:rPr lang="en-US" sz="2400" dirty="0"/>
              <a:t>) is in  </a:t>
            </a:r>
            <a:r>
              <a:rPr lang="en-US" sz="2400" i="1" dirty="0"/>
              <a:t>R</a:t>
            </a:r>
            <a:r>
              <a:rPr lang="en-US" sz="2400" i="1" baseline="30000" dirty="0">
                <a:ea typeface="Cambria Math" pitchFamily="18" charset="0"/>
              </a:rPr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 if there is a path of length </a:t>
            </a:r>
            <a:r>
              <a:rPr lang="lv-LV" sz="2400" dirty="0" smtClean="0"/>
              <a:t>=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i="1" dirty="0"/>
              <a:t>x</a:t>
            </a:r>
            <a:r>
              <a:rPr lang="en-US" sz="2400" dirty="0"/>
              <a:t> to </a:t>
            </a:r>
            <a:r>
              <a:rPr lang="en-US" sz="2400" i="1" dirty="0"/>
              <a:t>y</a:t>
            </a:r>
            <a:r>
              <a:rPr lang="en-US" sz="2400" dirty="0"/>
              <a:t>  in </a:t>
            </a:r>
            <a:r>
              <a:rPr lang="en-US" sz="2400" i="1" dirty="0" smtClean="0"/>
              <a:t>R</a:t>
            </a:r>
            <a:r>
              <a:rPr lang="en-US" sz="2400" dirty="0"/>
              <a:t> </a:t>
            </a:r>
            <a:r>
              <a:rPr lang="en-US" sz="2400" dirty="0" smtClean="0"/>
              <a:t>(following </a:t>
            </a:r>
            <a:r>
              <a:rPr lang="en-US" sz="2400" dirty="0"/>
              <a:t>the direction of the arrows). </a:t>
            </a:r>
            <a:endParaRPr lang="en-US" sz="2400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534400" y="361812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8458200" y="445632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881162">
            <a:off x="7049642" y="4489259"/>
            <a:ext cx="30480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965232" y="1332164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6041253" y="1242022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2017086" y="3213448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229143" y="3158675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3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Transitive Closure in a Directed Graph</a:t>
            </a:r>
            <a:endParaRPr lang="lv-LV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838200" y="4203541"/>
            <a:ext cx="5181600" cy="1973422"/>
          </a:xfrm>
        </p:spPr>
        <p:txBody>
          <a:bodyPr/>
          <a:lstStyle/>
          <a:p>
            <a:r>
              <a:rPr lang="lv-LV" dirty="0" smtClean="0"/>
              <a:t>Find the transitive closure of R. </a:t>
            </a:r>
            <a:endParaRPr lang="lv-LV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2"/>
          </p:nvPr>
        </p:nvSpPr>
        <p:spPr>
          <a:xfrm>
            <a:off x="6172200" y="4315089"/>
            <a:ext cx="5181600" cy="1861874"/>
          </a:xfrm>
        </p:spPr>
        <p:txBody>
          <a:bodyPr/>
          <a:lstStyle/>
          <a:p>
            <a:r>
              <a:rPr lang="lv-LV" dirty="0" smtClean="0"/>
              <a:t>Transitive closure can add some loops (if the path ever returns back to the same vertex.</a:t>
            </a:r>
            <a:endParaRPr lang="lv-LV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166421"/>
            <a:ext cx="2950428" cy="2007950"/>
            <a:chOff x="576144" y="1623585"/>
            <a:chExt cx="5900856" cy="4708808"/>
          </a:xfrm>
        </p:grpSpPr>
        <p:sp>
          <p:nvSpPr>
            <p:cNvPr id="5" name="Oval 4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76144" y="1623585"/>
                  <a:ext cx="773016" cy="1082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4" y="1623585"/>
                  <a:ext cx="773016" cy="1082642"/>
                </a:xfrm>
                <a:prstGeom prst="rect">
                  <a:avLst/>
                </a:prstGeom>
                <a:blipFill>
                  <a:blip r:embed="rId2"/>
                  <a:stretch>
                    <a:fillRect l="-4762" r="-1587"/>
                  </a:stretch>
                </a:blipFill>
              </p:spPr>
              <p:txBody>
                <a:bodyPr/>
                <a:lstStyle/>
                <a:p>
                  <a:r>
                    <a:rPr lang="lv-LV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/>
          <p:cNvSpPr>
            <a:spLocks noChangeAspect="1"/>
          </p:cNvSpPr>
          <p:nvPr/>
        </p:nvSpPr>
        <p:spPr>
          <a:xfrm>
            <a:off x="763488" y="2120411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3" name="Oval 22"/>
          <p:cNvSpPr/>
          <p:nvPr/>
        </p:nvSpPr>
        <p:spPr>
          <a:xfrm>
            <a:off x="7479774" y="254304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479774" y="33228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9009489" y="332289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009489" y="254304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47364" y="2575541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32694" y="2510554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302469" y="3550347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14064" y="3582840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cxnSp>
        <p:nvCxnSpPr>
          <p:cNvPr id="31" name="Straight Arrow Connector 30"/>
          <p:cNvCxnSpPr>
            <a:stCxn id="23" idx="6"/>
            <a:endCxn id="26" idx="2"/>
          </p:cNvCxnSpPr>
          <p:nvPr/>
        </p:nvCxnSpPr>
        <p:spPr>
          <a:xfrm>
            <a:off x="7662654" y="2634488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7"/>
            <a:endCxn id="26" idx="3"/>
          </p:cNvCxnSpPr>
          <p:nvPr/>
        </p:nvCxnSpPr>
        <p:spPr>
          <a:xfrm flipV="1">
            <a:off x="7635872" y="2699146"/>
            <a:ext cx="1400399" cy="65052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4"/>
            <a:endCxn id="25" idx="0"/>
          </p:cNvCxnSpPr>
          <p:nvPr/>
        </p:nvCxnSpPr>
        <p:spPr>
          <a:xfrm>
            <a:off x="9100929" y="2725928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24" idx="6"/>
          </p:cNvCxnSpPr>
          <p:nvPr/>
        </p:nvCxnSpPr>
        <p:spPr>
          <a:xfrm flipH="1">
            <a:off x="7662654" y="3414332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34252" y="2208354"/>
                <a:ext cx="386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52" y="2208354"/>
                <a:ext cx="386508" cy="461665"/>
              </a:xfrm>
              <a:prstGeom prst="rect">
                <a:avLst/>
              </a:prstGeom>
              <a:blipFill>
                <a:blip r:embed="rId3"/>
                <a:stretch>
                  <a:fillRect l="-4762" r="-2063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>
            <a:spLocks noChangeAspect="1"/>
          </p:cNvSpPr>
          <p:nvPr/>
        </p:nvSpPr>
        <p:spPr>
          <a:xfrm>
            <a:off x="6527274" y="2156875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8" name="Arc 37"/>
          <p:cNvSpPr/>
          <p:nvPr/>
        </p:nvSpPr>
        <p:spPr>
          <a:xfrm>
            <a:off x="8976894" y="2313856"/>
            <a:ext cx="228600" cy="274912"/>
          </a:xfrm>
          <a:prstGeom prst="arc">
            <a:avLst>
              <a:gd name="adj1" fmla="val 7072626"/>
              <a:gd name="adj2" fmla="val 37884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9" name="Arc 38"/>
          <p:cNvSpPr/>
          <p:nvPr/>
        </p:nvSpPr>
        <p:spPr>
          <a:xfrm flipV="1">
            <a:off x="7456914" y="3462776"/>
            <a:ext cx="228600" cy="274912"/>
          </a:xfrm>
          <a:prstGeom prst="arc">
            <a:avLst>
              <a:gd name="adj1" fmla="val 7072626"/>
              <a:gd name="adj2" fmla="val 394312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0" name="Arc 39"/>
          <p:cNvSpPr/>
          <p:nvPr/>
        </p:nvSpPr>
        <p:spPr>
          <a:xfrm flipV="1">
            <a:off x="8986629" y="3472437"/>
            <a:ext cx="228600" cy="274912"/>
          </a:xfrm>
          <a:prstGeom prst="arc">
            <a:avLst>
              <a:gd name="adj1" fmla="val 6834303"/>
              <a:gd name="adj2" fmla="val 42837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37" name="Straight Arrow Connector 36"/>
          <p:cNvCxnSpPr>
            <a:stCxn id="23" idx="5"/>
            <a:endCxn id="25" idx="7"/>
          </p:cNvCxnSpPr>
          <p:nvPr/>
        </p:nvCxnSpPr>
        <p:spPr>
          <a:xfrm>
            <a:off x="7635872" y="2699146"/>
            <a:ext cx="1529715" cy="650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4"/>
            <a:endCxn id="24" idx="0"/>
          </p:cNvCxnSpPr>
          <p:nvPr/>
        </p:nvCxnSpPr>
        <p:spPr>
          <a:xfrm>
            <a:off x="7571214" y="2725928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5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"Multiplication" – for Relations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49832438"/>
                  </p:ext>
                </p:extLst>
              </p:nvPr>
            </p:nvGraphicFramePr>
            <p:xfrm>
              <a:off x="1143000" y="3882202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49832438"/>
                  </p:ext>
                </p:extLst>
              </p:nvPr>
            </p:nvGraphicFramePr>
            <p:xfrm>
              <a:off x="1143000" y="3882202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639" r="-2041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39" r="-1013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639" r="-2778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00000" r="-2041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0000" r="-101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00000" r="-277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203279" r="-2041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3279" r="-1013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203279" r="-277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303279" r="-2041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3279" r="-1013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303279" r="-277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roup 7"/>
          <p:cNvGrpSpPr/>
          <p:nvPr/>
        </p:nvGrpSpPr>
        <p:grpSpPr>
          <a:xfrm>
            <a:off x="821472" y="1578855"/>
            <a:ext cx="2950428" cy="2007950"/>
            <a:chOff x="576144" y="1623585"/>
            <a:chExt cx="5900856" cy="4708808"/>
          </a:xfrm>
        </p:grpSpPr>
        <p:sp>
          <p:nvSpPr>
            <p:cNvPr id="9" name="Oval 8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76144" y="1623585"/>
              <a:ext cx="773016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707932" y="1636964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4399" y="4371961"/>
                <a:ext cx="978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99" y="4371961"/>
                <a:ext cx="97860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586779"/>
                  </p:ext>
                </p:extLst>
              </p:nvPr>
            </p:nvGraphicFramePr>
            <p:xfrm>
              <a:off x="4826770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586779"/>
                  </p:ext>
                </p:extLst>
              </p:nvPr>
            </p:nvGraphicFramePr>
            <p:xfrm>
              <a:off x="4826770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00000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0000" r="-1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00000" r="-2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203279" r="-2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3279" r="-1014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203279" r="-2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303279" r="-2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303279" r="-1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303279" r="-2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5" name="Group 24"/>
          <p:cNvGrpSpPr/>
          <p:nvPr/>
        </p:nvGrpSpPr>
        <p:grpSpPr>
          <a:xfrm>
            <a:off x="5143500" y="1498421"/>
            <a:ext cx="2657187" cy="2027316"/>
            <a:chOff x="498329" y="723626"/>
            <a:chExt cx="5978671" cy="4776254"/>
          </a:xfrm>
        </p:grpSpPr>
        <p:sp>
          <p:nvSpPr>
            <p:cNvPr id="26" name="Oval 25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6400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96001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86399" y="4191001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1" y="42672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8329" y="723626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/>
          <p:cNvSpPr>
            <a:spLocks noChangeAspect="1"/>
          </p:cNvSpPr>
          <p:nvPr/>
        </p:nvSpPr>
        <p:spPr>
          <a:xfrm>
            <a:off x="5155140" y="1534556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8812657"/>
                  </p:ext>
                </p:extLst>
              </p:nvPr>
            </p:nvGraphicFramePr>
            <p:xfrm>
              <a:off x="714134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8812657"/>
                  </p:ext>
                </p:extLst>
              </p:nvPr>
            </p:nvGraphicFramePr>
            <p:xfrm>
              <a:off x="714134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00000" r="-3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00000" r="-2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0000" r="-1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00000" r="-289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203279" r="-3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203279" r="-2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203279" r="-1014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203279" r="-289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303279" r="-3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303279" r="-2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303279" r="-1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303279" r="-289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8321514"/>
                  </p:ext>
                </p:extLst>
              </p:nvPr>
            </p:nvGraphicFramePr>
            <p:xfrm>
              <a:off x="966835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8321514"/>
                  </p:ext>
                </p:extLst>
              </p:nvPr>
            </p:nvGraphicFramePr>
            <p:xfrm>
              <a:off x="9668355" y="3882202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1639" r="-30579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1639" r="-2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1639" r="-1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1639" r="-4348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100000" r="-30579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100000" r="-2014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100000" r="-10434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100000" r="-434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203279" r="-30579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203279" r="-20142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203279" r="-1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203279" r="-434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899" t="-303279" r="-305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429" t="-303279" r="-20142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4348" t="-303279" r="-1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4348" t="-303279" r="-434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743802" y="4256361"/>
                <a:ext cx="1136786" cy="555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lv-LV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[2]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02" y="4256361"/>
                <a:ext cx="1136786" cy="5554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91620" y="4350169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620" y="4350169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9020896" y="439304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96" y="4393049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ounded Rectangle 45"/>
          <p:cNvSpPr/>
          <p:nvPr/>
        </p:nvSpPr>
        <p:spPr>
          <a:xfrm>
            <a:off x="4752975" y="3817515"/>
            <a:ext cx="1838645" cy="43884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47" name="Rounded Rectangle 46"/>
          <p:cNvSpPr/>
          <p:nvPr/>
        </p:nvSpPr>
        <p:spPr>
          <a:xfrm>
            <a:off x="7953375" y="3849858"/>
            <a:ext cx="489851" cy="1598441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8458200" y="1962724"/>
                <a:ext cx="2419350" cy="90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lv-LV"/>
                                    <m:t>∧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lv-LV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1962724"/>
                <a:ext cx="2419350" cy="9012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10476139" y="3849858"/>
            <a:ext cx="496662" cy="40650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0" name="Oval 49"/>
          <p:cNvSpPr/>
          <p:nvPr/>
        </p:nvSpPr>
        <p:spPr>
          <a:xfrm>
            <a:off x="5215081" y="3843577"/>
            <a:ext cx="428337" cy="428337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2" name="Oval 51"/>
          <p:cNvSpPr/>
          <p:nvPr/>
        </p:nvSpPr>
        <p:spPr>
          <a:xfrm>
            <a:off x="7977331" y="4215052"/>
            <a:ext cx="428337" cy="428337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8830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Transitive Closure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8" y="1576042"/>
            <a:ext cx="11703139" cy="23239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7769455"/>
                  </p:ext>
                </p:extLst>
              </p:nvPr>
            </p:nvGraphicFramePr>
            <p:xfrm>
              <a:off x="540743" y="4521180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7769455"/>
                  </p:ext>
                </p:extLst>
              </p:nvPr>
            </p:nvGraphicFramePr>
            <p:xfrm>
              <a:off x="540743" y="4521180"/>
              <a:ext cx="1762124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40531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40531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639" r="-2041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639" r="-10137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639" r="-2778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101639" r="-20416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639" r="-10137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101639" r="-2778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201639" r="-20416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1639" r="-10137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201639" r="-2778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70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778" t="-301639" r="-20416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1639" r="-10137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167" t="-301639" r="-2778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498162"/>
                  </p:ext>
                </p:extLst>
              </p:nvPr>
            </p:nvGraphicFramePr>
            <p:xfrm>
              <a:off x="3036304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498162"/>
                  </p:ext>
                </p:extLst>
              </p:nvPr>
            </p:nvGraphicFramePr>
            <p:xfrm>
              <a:off x="3036304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101639" r="-20434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1639" r="-10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101639" r="-289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201639" r="-2043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1639" r="-10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201639" r="-289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29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899" t="-301639" r="-20434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301639" r="-10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4348" t="-301639" r="-289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7468881"/>
                  </p:ext>
                </p:extLst>
              </p:nvPr>
            </p:nvGraphicFramePr>
            <p:xfrm>
              <a:off x="5458073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7468881"/>
                  </p:ext>
                </p:extLst>
              </p:nvPr>
            </p:nvGraphicFramePr>
            <p:xfrm>
              <a:off x="5458073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101639" r="-20434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1639" r="-10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101639" r="-289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201639" r="-2043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01639" r="-10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201639" r="-289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429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899" t="-301639" r="-20434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301639" r="-10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4348" t="-301639" r="-289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5197090"/>
                  </p:ext>
                </p:extLst>
              </p:nvPr>
            </p:nvGraphicFramePr>
            <p:xfrm>
              <a:off x="7795485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55197090"/>
                  </p:ext>
                </p:extLst>
              </p:nvPr>
            </p:nvGraphicFramePr>
            <p:xfrm>
              <a:off x="7795485" y="4521180"/>
              <a:ext cx="1688332" cy="14833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2083">
                      <a:extLst>
                        <a:ext uri="{9D8B030D-6E8A-4147-A177-3AD203B41FA5}">
                          <a16:colId xmlns:a16="http://schemas.microsoft.com/office/drawing/2014/main" val="1445677312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26645025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533289973"/>
                        </a:ext>
                      </a:extLst>
                    </a:gridCol>
                    <a:gridCol w="422083">
                      <a:extLst>
                        <a:ext uri="{9D8B030D-6E8A-4147-A177-3AD203B41FA5}">
                          <a16:colId xmlns:a16="http://schemas.microsoft.com/office/drawing/2014/main" val="31483068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639" r="-300000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639" r="-204348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639" r="-10142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639" r="-289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3865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101639" r="-300000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101639" r="-204348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01639" r="-101429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101639" r="-2899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940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201639" r="-300000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201639" r="-20434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201639" r="-101429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201639" r="-2899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0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429" t="-301639" r="-300000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899" t="-301639" r="-20434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301639" r="-1014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4348" t="-301639" r="-289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7886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395384" y="4970472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lv-LV" sz="3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384" y="4970472"/>
                <a:ext cx="55656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06244" y="4990668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lv-LV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244" y="4990668"/>
                <a:ext cx="5565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9824085" y="36498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824085" y="44297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1353800" y="442974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353800" y="364989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91675" y="3682389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577005" y="3617402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646780" y="4657195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58375" y="4689688"/>
            <a:ext cx="19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cxnSp>
        <p:nvCxnSpPr>
          <p:cNvPr id="22" name="Straight Arrow Connector 21"/>
          <p:cNvCxnSpPr>
            <a:stCxn id="14" idx="6"/>
            <a:endCxn id="17" idx="2"/>
          </p:cNvCxnSpPr>
          <p:nvPr/>
        </p:nvCxnSpPr>
        <p:spPr>
          <a:xfrm>
            <a:off x="10006965" y="3741336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7"/>
            <a:endCxn id="17" idx="3"/>
          </p:cNvCxnSpPr>
          <p:nvPr/>
        </p:nvCxnSpPr>
        <p:spPr>
          <a:xfrm flipV="1">
            <a:off x="9980183" y="3805994"/>
            <a:ext cx="1400399" cy="65052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4"/>
            <a:endCxn id="16" idx="0"/>
          </p:cNvCxnSpPr>
          <p:nvPr/>
        </p:nvCxnSpPr>
        <p:spPr>
          <a:xfrm>
            <a:off x="11445240" y="3832776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6" idx="2"/>
            <a:endCxn id="15" idx="6"/>
          </p:cNvCxnSpPr>
          <p:nvPr/>
        </p:nvCxnSpPr>
        <p:spPr>
          <a:xfrm flipH="1">
            <a:off x="10006965" y="4521180"/>
            <a:ext cx="134683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8878563" y="3315202"/>
                <a:ext cx="386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563" y="3315202"/>
                <a:ext cx="386508" cy="461665"/>
              </a:xfrm>
              <a:prstGeom prst="rect">
                <a:avLst/>
              </a:prstGeom>
              <a:blipFill>
                <a:blip r:embed="rId9"/>
                <a:stretch>
                  <a:fillRect l="-3125" r="-187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>
            <a:spLocks noChangeAspect="1"/>
          </p:cNvSpPr>
          <p:nvPr/>
        </p:nvSpPr>
        <p:spPr>
          <a:xfrm>
            <a:off x="8871585" y="3263723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8" name="Arc 27"/>
          <p:cNvSpPr/>
          <p:nvPr/>
        </p:nvSpPr>
        <p:spPr>
          <a:xfrm>
            <a:off x="11321205" y="3420704"/>
            <a:ext cx="228600" cy="274912"/>
          </a:xfrm>
          <a:prstGeom prst="arc">
            <a:avLst>
              <a:gd name="adj1" fmla="val 7072626"/>
              <a:gd name="adj2" fmla="val 37884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9" name="Arc 28"/>
          <p:cNvSpPr/>
          <p:nvPr/>
        </p:nvSpPr>
        <p:spPr>
          <a:xfrm flipV="1">
            <a:off x="9801225" y="4569624"/>
            <a:ext cx="228600" cy="274912"/>
          </a:xfrm>
          <a:prstGeom prst="arc">
            <a:avLst>
              <a:gd name="adj1" fmla="val 7072626"/>
              <a:gd name="adj2" fmla="val 394312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0" name="Arc 29"/>
          <p:cNvSpPr/>
          <p:nvPr/>
        </p:nvSpPr>
        <p:spPr>
          <a:xfrm flipV="1">
            <a:off x="11330940" y="4579285"/>
            <a:ext cx="228600" cy="274912"/>
          </a:xfrm>
          <a:prstGeom prst="arc">
            <a:avLst>
              <a:gd name="adj1" fmla="val 6834303"/>
              <a:gd name="adj2" fmla="val 4283766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176935" y="4983976"/>
                <a:ext cx="58381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sz="3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935" y="4983976"/>
                <a:ext cx="58381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14" idx="5"/>
            <a:endCxn id="16" idx="0"/>
          </p:cNvCxnSpPr>
          <p:nvPr/>
        </p:nvCxnSpPr>
        <p:spPr>
          <a:xfrm>
            <a:off x="9980183" y="3805994"/>
            <a:ext cx="1465057" cy="62374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4"/>
            <a:endCxn id="15" idx="0"/>
          </p:cNvCxnSpPr>
          <p:nvPr/>
        </p:nvCxnSpPr>
        <p:spPr>
          <a:xfrm>
            <a:off x="9915525" y="3832776"/>
            <a:ext cx="0" cy="596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566930" y="6345716"/>
                <a:ext cx="607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Time complexity: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/>
                  <a:t> times multiply, spend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every time.</a:t>
                </a:r>
                <a:endParaRPr lang="lv-LV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30" y="6345716"/>
                <a:ext cx="6074548" cy="369332"/>
              </a:xfrm>
              <a:prstGeom prst="rect">
                <a:avLst/>
              </a:prstGeom>
              <a:blipFill>
                <a:blip r:embed="rId11"/>
                <a:stretch>
                  <a:fillRect l="-802" t="-9836" r="-100" b="-245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Revisit reflexive, symmetric, transitive concepts. Define closures.</a:t>
            </a:r>
          </a:p>
          <a:p>
            <a:r>
              <a:rPr lang="lv-LV" dirty="0" smtClean="0"/>
              <a:t>Paths in Directed Graphs and Powers of Relations</a:t>
            </a:r>
          </a:p>
          <a:p>
            <a:r>
              <a:rPr lang="lv-LV" dirty="0"/>
              <a:t>How to obtain </a:t>
            </a:r>
            <a:r>
              <a:rPr lang="lv-LV" dirty="0" smtClean="0"/>
              <a:t>closures in Matrices</a:t>
            </a:r>
          </a:p>
          <a:p>
            <a:r>
              <a:rPr lang="lv-LV" dirty="0" smtClean="0"/>
              <a:t>Analyze Warshall's algorithm</a:t>
            </a:r>
          </a:p>
          <a:p>
            <a:endParaRPr lang="lv-LV" dirty="0"/>
          </a:p>
          <a:p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1763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Efficient: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u="sng" dirty="0" smtClean="0"/>
                  <a:t>Warshall(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u="sng" dirty="0" smtClean="0"/>
                  <a:t>: </a:t>
                </a:r>
                <a14:m>
                  <m:oMath xmlns:m="http://schemas.openxmlformats.org/officeDocument/2006/math"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u="sng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u="sng" dirty="0" smtClean="0"/>
                  <a:t> matrix of zeros-ones)</a:t>
                </a:r>
                <a:r>
                  <a:rPr lang="en-US" i="1" dirty="0" smtClean="0"/>
                  <a:t>   </a:t>
                </a:r>
                <a:r>
                  <a:rPr lang="en-US" i="1" dirty="0" smtClean="0">
                    <a:solidFill>
                      <a:srgbClr val="00B050"/>
                    </a:solidFill>
                  </a:rPr>
                  <a:t>// Matrix is for a relation 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for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b="1" dirty="0" smtClean="0"/>
                  <a:t>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</a:t>
                </a:r>
                <a:r>
                  <a:rPr lang="en-US" b="1" dirty="0" smtClean="0"/>
                  <a:t>for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to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:=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Time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bit operations.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8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Warshall's</a:t>
            </a:r>
            <a:r>
              <a:rPr lang="en-US" dirty="0" smtClean="0"/>
              <a:t>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10129"/>
            <a:ext cx="10515600" cy="866833"/>
          </a:xfrm>
        </p:spPr>
        <p:txBody>
          <a:bodyPr/>
          <a:lstStyle/>
          <a:p>
            <a:r>
              <a:rPr lang="en-US" dirty="0" smtClean="0"/>
              <a:t>Relation to the left is given by a matrix. Find its transitive closure.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8" y="1690688"/>
            <a:ext cx="8972550" cy="32670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516916" y="2886419"/>
            <a:ext cx="539826" cy="418641"/>
          </a:xfrm>
          <a:prstGeom prst="rightArrow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58821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is supposed to work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Main </a:t>
            </a:r>
            <a:r>
              <a:rPr lang="en-US" b="1" dirty="0"/>
              <a:t>idea: </a:t>
            </a:r>
            <a:r>
              <a:rPr lang="en-US" dirty="0" smtClean="0"/>
              <a:t>A </a:t>
            </a:r>
            <a:r>
              <a:rPr lang="en-US" dirty="0"/>
              <a:t>path exists between two vertices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err="1"/>
              <a:t>iff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i</a:t>
            </a:r>
            <a:r>
              <a:rPr lang="en-US" dirty="0"/>
              <a:t> to j; or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path from </a:t>
            </a:r>
            <a:r>
              <a:rPr lang="en-US" dirty="0" err="1"/>
              <a:t>i</a:t>
            </a:r>
            <a:r>
              <a:rPr lang="en-US" dirty="0"/>
              <a:t> to j going through vertex 1; or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path from </a:t>
            </a:r>
            <a:r>
              <a:rPr lang="en-US" dirty="0" err="1"/>
              <a:t>i</a:t>
            </a:r>
            <a:r>
              <a:rPr lang="en-US" dirty="0"/>
              <a:t> to j going through vertex 1 and/or 2; or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a path from </a:t>
            </a:r>
            <a:r>
              <a:rPr lang="en-US" dirty="0" err="1"/>
              <a:t>i</a:t>
            </a:r>
            <a:r>
              <a:rPr lang="en-US" dirty="0"/>
              <a:t> to j going through vertex 1, 2, and/or 3; or </a:t>
            </a:r>
            <a:endParaRPr lang="en-US" dirty="0" smtClean="0"/>
          </a:p>
          <a:p>
            <a:r>
              <a:rPr lang="en-US" dirty="0" smtClean="0"/>
              <a:t>... </a:t>
            </a:r>
            <a:r>
              <a:rPr lang="en-US" dirty="0"/>
              <a:t>a</a:t>
            </a:r>
            <a:r>
              <a:rPr lang="en-US" dirty="0" smtClean="0"/>
              <a:t>nd so on…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59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Warshall</a:t>
            </a:r>
            <a:r>
              <a:rPr lang="en-US" dirty="0" smtClean="0"/>
              <a:t> Algorithm on a Real Graph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31316"/>
                <a:ext cx="10515600" cy="1046602"/>
              </a:xfrm>
            </p:spPr>
            <p:txBody>
              <a:bodyPr/>
              <a:lstStyle/>
              <a:p>
                <a:r>
                  <a:rPr lang="en-US" dirty="0" smtClean="0"/>
                  <a:t>Cannot be impatient and finish faster than after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iterations.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31316"/>
                <a:ext cx="10515600" cy="1046602"/>
              </a:xfrm>
              <a:blipFill>
                <a:blip r:embed="rId2"/>
                <a:stretch>
                  <a:fillRect l="-1043" t="-988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9" y="1690688"/>
            <a:ext cx="10918590" cy="374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4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Definitions of Reflexive, Symmetric, Transitive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45735"/>
                <a:ext cx="10515600" cy="2431228"/>
              </a:xfrm>
            </p:spPr>
            <p:txBody>
              <a:bodyPr/>
              <a:lstStyle/>
              <a:p>
                <a:r>
                  <a:rPr lang="lv-LV" dirty="0" smtClean="0"/>
                  <a:t>Sometimes relations do not have these properties (but we can add some new pairs to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lv-LV" dirty="0" smtClean="0"/>
                  <a:t> to satisfy these properties) -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45735"/>
                <a:ext cx="10515600" cy="2431228"/>
              </a:xfrm>
              <a:blipFill>
                <a:blip r:embed="rId2"/>
                <a:stretch>
                  <a:fillRect l="-1043" t="-401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434" y="1690688"/>
            <a:ext cx="10126366" cy="158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Check Some Predicate Expressions</a:t>
            </a:r>
            <a:endParaRPr lang="lv-LV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484"/>
            <a:ext cx="2228571" cy="212381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349128" y="1825625"/>
                <a:ext cx="800467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l-PL" i="1" dirty="0" smtClean="0">
                        <a:latin typeface="Cambria Math" panose="02040503050406030204" pitchFamily="18" charset="0"/>
                      </a:rPr>
                      <m:t>∨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Represent the relation as a graph.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49128" y="1825625"/>
                <a:ext cx="8004672" cy="4351338"/>
              </a:xfrm>
              <a:blipFill>
                <a:blip r:embed="rId4"/>
                <a:stretch>
                  <a:fillRect l="-137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1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relation between finite sets can be represented using a zero-one matrix. </a:t>
                </a:r>
              </a:p>
              <a:p>
                <a:r>
                  <a:rPr lang="en-US" dirty="0" smtClean="0"/>
                  <a:t>Suppose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is a </a:t>
                </a:r>
                <a:r>
                  <a:rPr lang="lv-LV" dirty="0" smtClean="0"/>
                  <a:t>binary </a:t>
                </a:r>
                <a:r>
                  <a:rPr lang="en-US" dirty="0" smtClean="0"/>
                  <a:t>relation </a:t>
                </a:r>
                <a:r>
                  <a:rPr lang="lv-LV" dirty="0" smtClean="0"/>
                  <a:t>on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= {</a:t>
                </a:r>
                <a:r>
                  <a:rPr lang="en-US" i="1" dirty="0" smtClean="0"/>
                  <a:t>a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a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, …, </a:t>
                </a:r>
                <a:r>
                  <a:rPr lang="en-US" i="1" dirty="0" smtClean="0"/>
                  <a:t>a</a:t>
                </a:r>
                <a:r>
                  <a:rPr lang="en-US" i="1" baseline="-25000" dirty="0" smtClean="0"/>
                  <a:t>m</a:t>
                </a:r>
                <a:r>
                  <a:rPr lang="en-US" dirty="0" smtClean="0"/>
                  <a:t>}</a:t>
                </a:r>
                <a:r>
                  <a:rPr lang="lv-LV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The elements </a:t>
                </a:r>
                <a:r>
                  <a:rPr lang="lv-LV" dirty="0" smtClean="0"/>
                  <a:t>are </a:t>
                </a:r>
                <a:r>
                  <a:rPr lang="en-US" dirty="0" smtClean="0"/>
                  <a:t>listed in any particular arbitrary order.</a:t>
                </a:r>
              </a:p>
              <a:p>
                <a:r>
                  <a:rPr lang="en-US" dirty="0" smtClean="0"/>
                  <a:t>The relation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is represented by the matrix  </a:t>
                </a:r>
                <a:r>
                  <a:rPr lang="en-US" i="1" dirty="0" smtClean="0"/>
                  <a:t>M</a:t>
                </a:r>
                <a:r>
                  <a:rPr lang="en-US" i="1" baseline="-25000" dirty="0" smtClean="0"/>
                  <a:t>R</a:t>
                </a:r>
                <a:r>
                  <a:rPr lang="en-US" dirty="0" smtClean="0"/>
                  <a:t> = [</a:t>
                </a:r>
                <a:r>
                  <a:rPr lang="en-US" i="1" dirty="0" err="1" smtClean="0"/>
                  <a:t>m</a:t>
                </a:r>
                <a:r>
                  <a:rPr lang="en-US" i="1" baseline="-25000" dirty="0" err="1" smtClean="0"/>
                  <a:t>ij</a:t>
                </a:r>
                <a:r>
                  <a:rPr lang="en-US" dirty="0" smtClean="0"/>
                  <a:t>], where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en-US" dirty="0" smtClean="0"/>
                  <a:t>The matrix representing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𝑚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itchFamily="18" charset="0"/>
                          </a:rPr>
                          <m:t>𝑖𝑗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when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lv-LV" i="1" dirty="0" smtClean="0"/>
                  <a:t> (two elements are in relation R) </a:t>
                </a:r>
                <a:r>
                  <a:rPr lang="en-US" dirty="0" smtClean="0"/>
                  <a:t>and a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 smtClean="0"/>
                  <a:t> </a:t>
                </a:r>
                <a:r>
                  <a:rPr lang="lv-LV" dirty="0" smtClean="0"/>
                  <a:t>otherwise.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361063" y="4133498"/>
            <a:ext cx="4064173" cy="8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of Relations 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 is a reflexive relation, all the elements on the main diagonal of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are equal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symmetric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whenever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r>
              <a:rPr lang="en-US" i="1" dirty="0" smtClean="0"/>
              <a:t>R</a:t>
            </a:r>
            <a:r>
              <a:rPr lang="en-US" dirty="0" smtClean="0"/>
              <a:t> is an </a:t>
            </a:r>
            <a:r>
              <a:rPr lang="en-US" dirty="0" err="1" smtClean="0"/>
              <a:t>antisymmetric</a:t>
            </a:r>
            <a:r>
              <a:rPr lang="en-US" dirty="0" smtClean="0"/>
              <a:t>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 or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when  </a:t>
            </a:r>
            <a:r>
              <a:rPr lang="en-US" i="1" dirty="0" err="1" smtClean="0">
                <a:ea typeface="Cambria Math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 j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80103" y="2072089"/>
            <a:ext cx="1535935" cy="1560224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80102" y="4013714"/>
            <a:ext cx="3971743" cy="20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A </a:t>
            </a:r>
            <a:r>
              <a:rPr lang="en-US" sz="2400" i="1" dirty="0" smtClean="0"/>
              <a:t>directed graph</a:t>
            </a:r>
            <a:r>
              <a:rPr lang="en-US" sz="2400" dirty="0" smtClean="0"/>
              <a:t>, or </a:t>
            </a:r>
            <a:r>
              <a:rPr lang="en-US" sz="2400" i="1" dirty="0" smtClean="0"/>
              <a:t>digraph</a:t>
            </a:r>
            <a:r>
              <a:rPr lang="en-US" sz="2400" dirty="0" smtClean="0"/>
              <a:t>, consists of a set </a:t>
            </a:r>
            <a:r>
              <a:rPr lang="en-US" sz="2400" i="1" dirty="0" smtClean="0"/>
              <a:t>V</a:t>
            </a:r>
            <a:r>
              <a:rPr lang="en-US" sz="2400" dirty="0" smtClean="0"/>
              <a:t> of </a:t>
            </a:r>
            <a:r>
              <a:rPr lang="en-US" sz="2400" i="1" dirty="0" smtClean="0"/>
              <a:t>vertices</a:t>
            </a:r>
            <a:r>
              <a:rPr lang="en-US" sz="2400" dirty="0" smtClean="0"/>
              <a:t> (or </a:t>
            </a:r>
            <a:r>
              <a:rPr lang="en-US" sz="2400" i="1" dirty="0" smtClean="0"/>
              <a:t>nodes</a:t>
            </a:r>
            <a:r>
              <a:rPr lang="en-US" sz="2400" dirty="0" smtClean="0"/>
              <a:t>) together with a set </a:t>
            </a:r>
            <a:r>
              <a:rPr lang="en-US" sz="2400" i="1" dirty="0" smtClean="0"/>
              <a:t>E</a:t>
            </a:r>
            <a:r>
              <a:rPr lang="en-US" sz="2400" dirty="0" smtClean="0"/>
              <a:t> of ordered pairs of elements of </a:t>
            </a:r>
            <a:r>
              <a:rPr lang="en-US" sz="2400" i="1" dirty="0" smtClean="0"/>
              <a:t>V</a:t>
            </a:r>
            <a:r>
              <a:rPr lang="en-US" sz="2400" dirty="0" smtClean="0"/>
              <a:t> called </a:t>
            </a:r>
            <a:r>
              <a:rPr lang="en-US" sz="2400" i="1" dirty="0" smtClean="0"/>
              <a:t>edges</a:t>
            </a:r>
            <a:r>
              <a:rPr lang="en-US" sz="2400" dirty="0" smtClean="0"/>
              <a:t> (or </a:t>
            </a:r>
            <a:r>
              <a:rPr lang="en-US" sz="2400" i="1" dirty="0" smtClean="0"/>
              <a:t>arcs</a:t>
            </a:r>
            <a:r>
              <a:rPr lang="en-US" sz="2400" dirty="0" smtClean="0"/>
              <a:t>). The vertex </a:t>
            </a:r>
            <a:r>
              <a:rPr lang="en-US" sz="2400" i="1" dirty="0" smtClean="0"/>
              <a:t>a</a:t>
            </a:r>
            <a:r>
              <a:rPr lang="en-US" sz="2400" dirty="0" smtClean="0"/>
              <a:t> is called the </a:t>
            </a:r>
            <a:r>
              <a:rPr lang="en-US" sz="2400" i="1" dirty="0" smtClean="0"/>
              <a:t>initial vertex</a:t>
            </a:r>
            <a:r>
              <a:rPr lang="en-US" sz="2400" dirty="0" smtClean="0"/>
              <a:t> of the edge 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dirty="0" smtClean="0"/>
              <a:t>), and the vertex </a:t>
            </a:r>
            <a:r>
              <a:rPr lang="en-US" sz="2400" i="1" dirty="0" smtClean="0"/>
              <a:t>b</a:t>
            </a:r>
            <a:r>
              <a:rPr lang="en-US" sz="2400" dirty="0" smtClean="0"/>
              <a:t> is called the </a:t>
            </a:r>
            <a:r>
              <a:rPr lang="en-US" sz="2400" i="1" dirty="0" smtClean="0"/>
              <a:t>terminal vertex </a:t>
            </a:r>
            <a:r>
              <a:rPr lang="en-US" sz="2400" dirty="0" smtClean="0"/>
              <a:t>of this edge.</a:t>
            </a:r>
          </a:p>
          <a:p>
            <a:pPr>
              <a:buNone/>
            </a:pPr>
            <a:r>
              <a:rPr lang="en-US" sz="2400" dirty="0" smtClean="0"/>
              <a:t>An edge of the form 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a</a:t>
            </a:r>
            <a:r>
              <a:rPr lang="en-US" sz="2400" dirty="0" smtClean="0"/>
              <a:t>) is called a </a:t>
            </a:r>
            <a:r>
              <a:rPr lang="en-US" sz="2400" i="1" dirty="0" smtClean="0"/>
              <a:t>loop</a:t>
            </a:r>
            <a:r>
              <a:rPr lang="en-US" sz="2400" dirty="0" smtClean="0"/>
              <a:t>.  </a:t>
            </a:r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:  A drawing of the directed graph with vertices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d</a:t>
            </a:r>
            <a:r>
              <a:rPr lang="en-US" dirty="0"/>
              <a:t>, and edges  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c</a:t>
            </a:r>
            <a:r>
              <a:rPr lang="en-US" dirty="0"/>
              <a:t>, a), (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), and 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is shown here.</a:t>
            </a:r>
          </a:p>
          <a:p>
            <a:pPr>
              <a:buNone/>
            </a:pPr>
            <a:endParaRPr lang="en-US" dirty="0"/>
          </a:p>
          <a:p>
            <a:endParaRPr lang="lv-LV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9913" y="3738954"/>
            <a:ext cx="2146453" cy="24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Digraphs Representing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8</a:t>
            </a:r>
            <a:r>
              <a:rPr lang="en-US" dirty="0" smtClean="0"/>
              <a:t>: What are the ordered pairs in the relation represented by this directed graph?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/>
              <a:t>: The ordered pairs in the relation are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dirty="0"/>
              <a:t>),  and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dirty="0"/>
              <a:t>)</a:t>
            </a:r>
          </a:p>
          <a:p>
            <a:endParaRPr lang="lv-LV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4936" y="3291288"/>
            <a:ext cx="2571980" cy="27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Defining Closure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None/>
                </a:pPr>
                <a:r>
                  <a:rPr lang="en-US" b="1" dirty="0" smtClean="0"/>
                  <a:t>Definition.</a:t>
                </a:r>
                <a:r>
                  <a:rPr lang="en-US" dirty="0" smtClean="0"/>
                  <a:t>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relation on the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  <a:r>
                  <a:rPr lang="lv-LV" dirty="0"/>
                  <a:t> </a:t>
                </a:r>
                <a:r>
                  <a:rPr lang="lv-LV" dirty="0" smtClean="0"/>
                  <a:t>(</a:t>
                </a:r>
                <a:r>
                  <a:rPr lang="en-US" i="1" dirty="0" smtClean="0"/>
                  <a:t>R </a:t>
                </a:r>
                <a:r>
                  <a:rPr lang="en-US" i="1" dirty="0"/>
                  <a:t>may or may not have some property P </a:t>
                </a:r>
                <a:r>
                  <a:rPr lang="lv-LV" i="1" dirty="0" smtClean="0"/>
                  <a:t>such as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reflexiv</a:t>
                </a:r>
                <a:r>
                  <a:rPr lang="lv-LV" i="1" dirty="0" smtClean="0"/>
                  <a:t>ity.</a:t>
                </a:r>
                <a:r>
                  <a:rPr lang="en-US" dirty="0" smtClean="0"/>
                  <a:t>)</a:t>
                </a:r>
                <a:endParaRPr lang="lv-LV" dirty="0" smtClean="0"/>
              </a:p>
              <a:p>
                <a:pPr>
                  <a:buNone/>
                </a:pPr>
                <a:r>
                  <a:rPr lang="lv-LV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lv-LV" dirty="0" smtClean="0"/>
                  <a:t> be</a:t>
                </a:r>
                <a:r>
                  <a:rPr lang="en-US" dirty="0" smtClean="0"/>
                  <a:t> </a:t>
                </a:r>
                <a:r>
                  <a:rPr lang="en-US" dirty="0"/>
                  <a:t>a relation </a:t>
                </a:r>
                <a:r>
                  <a:rPr lang="en-US" dirty="0" smtClean="0"/>
                  <a:t>such that</a:t>
                </a:r>
                <a:endParaRPr lang="lv-LV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the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lv-LV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endParaRPr lang="lv-LV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</a:t>
                </a:r>
                <a:r>
                  <a:rPr lang="lv-LV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relation </a:t>
                </a:r>
                <a:r>
                  <a:rPr lang="en-US" dirty="0" smtClean="0"/>
                  <a:t>contain</a:t>
                </a:r>
                <a:r>
                  <a:rPr lang="lv-LV" dirty="0" smtClean="0"/>
                  <a:t>ing </a:t>
                </a:r>
                <a:r>
                  <a:rPr lang="en-US" dirty="0" smtClean="0"/>
                  <a:t>R </a:t>
                </a:r>
                <a:r>
                  <a:rPr lang="en-US" dirty="0"/>
                  <a:t>and has the property P, then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</a:t>
                </a:r>
                <a:endParaRPr lang="lv-LV" dirty="0" smtClean="0"/>
              </a:p>
              <a:p>
                <a:pPr>
                  <a:buNone/>
                </a:pPr>
                <a:r>
                  <a:rPr lang="lv-LV" dirty="0" smtClean="0"/>
                  <a:t>Such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lv-LV" dirty="0" smtClean="0"/>
                  <a:t> </a:t>
                </a:r>
                <a:r>
                  <a:rPr lang="en-US" dirty="0" smtClean="0"/>
                  <a:t>is </a:t>
                </a:r>
                <a:r>
                  <a:rPr lang="lv-LV" dirty="0" smtClean="0"/>
                  <a:t>named </a:t>
                </a:r>
                <a:r>
                  <a:rPr lang="en-US" dirty="0" smtClean="0"/>
                  <a:t>the </a:t>
                </a:r>
                <a:r>
                  <a:rPr lang="en-US" i="1" dirty="0">
                    <a:solidFill>
                      <a:srgbClr val="0070C0"/>
                    </a:solidFill>
                  </a:rPr>
                  <a:t>P-closure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pPr>
                  <a:buNone/>
                </a:pPr>
                <a:endParaRPr lang="lv-LV" dirty="0"/>
              </a:p>
              <a:p>
                <a:pPr>
                  <a:buNone/>
                </a:pPr>
                <a:r>
                  <a:rPr lang="lv-LV" i="1" dirty="0" smtClean="0"/>
                  <a:t>What is the minimum # of pairs to add to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lv-LV" i="1" dirty="0" smtClean="0"/>
                  <a:t>, so it satisfies property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lv-LV" i="1" dirty="0" smtClean="0"/>
                  <a:t>?</a:t>
                </a:r>
                <a:endParaRPr lang="en-US" i="1" dirty="0" smtClean="0"/>
              </a:p>
              <a:p>
                <a:pPr lvl="1"/>
                <a:endParaRPr lang="en-US" i="1" dirty="0" smtClean="0"/>
              </a:p>
              <a:p>
                <a:pPr lvl="1"/>
                <a:endParaRPr lang="en-US" i="1" dirty="0" smtClean="0"/>
              </a:p>
              <a:p>
                <a:pPr lvl="1"/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1205</Words>
  <Application>Microsoft Office PowerPoint</Application>
  <PresentationFormat>Widescreen</PresentationFormat>
  <Paragraphs>298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Closures of Relations</vt:lpstr>
      <vt:lpstr>Section Summary</vt:lpstr>
      <vt:lpstr>Definitions of Reflexive, Symmetric, Transitive</vt:lpstr>
      <vt:lpstr>Check Some Predicate Expressions</vt:lpstr>
      <vt:lpstr>Representing Relations Using Matrices</vt:lpstr>
      <vt:lpstr>Matrices of Relations on Sets</vt:lpstr>
      <vt:lpstr>Representing Relations Using Digraphs</vt:lpstr>
      <vt:lpstr>Examples of Digraphs Representing Relations</vt:lpstr>
      <vt:lpstr>Defining Closure</vt:lpstr>
      <vt:lpstr>Reflexive Closure – 1 </vt:lpstr>
      <vt:lpstr>Reflexive Closure – 2 </vt:lpstr>
      <vt:lpstr>Symmetric Closure – 1 </vt:lpstr>
      <vt:lpstr>Symmetric Closure – 2 </vt:lpstr>
      <vt:lpstr>Transitive Closure </vt:lpstr>
      <vt:lpstr>Composition of Relations</vt:lpstr>
      <vt:lpstr>Example of the Powers of a Relation</vt:lpstr>
      <vt:lpstr>Transitive Closure in a Directed Graph</vt:lpstr>
      <vt:lpstr>Matrix "Multiplication" – for Relations</vt:lpstr>
      <vt:lpstr>Computing Transitive Closure</vt:lpstr>
      <vt:lpstr>More Efficient: Warshall Algorithm</vt:lpstr>
      <vt:lpstr>Example of Warshall's Algorithm</vt:lpstr>
      <vt:lpstr>How it is supposed to work</vt:lpstr>
      <vt:lpstr>Warshall Algorithm on a Real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112</cp:revision>
  <dcterms:created xsi:type="dcterms:W3CDTF">2021-01-03T18:25:44Z</dcterms:created>
  <dcterms:modified xsi:type="dcterms:W3CDTF">2021-03-01T00:24:31Z</dcterms:modified>
</cp:coreProperties>
</file>