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1029" r:id="rId2"/>
    <p:sldId id="1030" r:id="rId3"/>
    <p:sldId id="1031" r:id="rId4"/>
    <p:sldId id="1032" r:id="rId5"/>
    <p:sldId id="1033" r:id="rId6"/>
    <p:sldId id="1034" r:id="rId7"/>
    <p:sldId id="1035" r:id="rId8"/>
    <p:sldId id="1040" r:id="rId9"/>
    <p:sldId id="1036" r:id="rId10"/>
    <p:sldId id="1037" r:id="rId11"/>
    <p:sldId id="1038" r:id="rId12"/>
    <p:sldId id="1039" r:id="rId13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870" autoAdjust="0"/>
  </p:normalViewPr>
  <p:slideViewPr>
    <p:cSldViewPr snapToGrid="0">
      <p:cViewPr varScale="1">
        <p:scale>
          <a:sx n="87" d="100"/>
          <a:sy n="87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23.02.2021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23.02.2021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23.02.2021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23.02.2021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23.02.2021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Equivalence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9.5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5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of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A </a:t>
            </a:r>
            <a:r>
              <a:rPr lang="en-US" i="1" dirty="0" smtClean="0"/>
              <a:t>partition</a:t>
            </a:r>
            <a:r>
              <a:rPr lang="en-US" dirty="0" smtClean="0"/>
              <a:t> of a set </a:t>
            </a:r>
            <a:r>
              <a:rPr lang="en-US" i="1" dirty="0" smtClean="0"/>
              <a:t>S </a:t>
            </a:r>
            <a:r>
              <a:rPr lang="en-US" dirty="0" smtClean="0"/>
              <a:t>is a collection of disjoint nonempty subsets of </a:t>
            </a:r>
            <a:r>
              <a:rPr lang="en-US" i="1" dirty="0" smtClean="0"/>
              <a:t>S</a:t>
            </a:r>
            <a:r>
              <a:rPr lang="en-US" dirty="0" smtClean="0"/>
              <a:t> that have </a:t>
            </a:r>
            <a:r>
              <a:rPr lang="en-US" i="1" dirty="0" smtClean="0"/>
              <a:t>S</a:t>
            </a:r>
            <a:r>
              <a:rPr lang="en-US" dirty="0" smtClean="0"/>
              <a:t> as their union. In other words, the collection of subsets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, where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I</a:t>
            </a:r>
            <a:r>
              <a:rPr lang="en-US" dirty="0" smtClean="0"/>
              <a:t> (where </a:t>
            </a:r>
            <a:r>
              <a:rPr lang="en-US" i="1" dirty="0" smtClean="0"/>
              <a:t>I</a:t>
            </a:r>
            <a:r>
              <a:rPr lang="en-US" dirty="0" smtClean="0"/>
              <a:t> is an index set), forms a partition of </a:t>
            </a:r>
            <a:r>
              <a:rPr lang="en-US" i="1" dirty="0" smtClean="0"/>
              <a:t>S</a:t>
            </a:r>
            <a:r>
              <a:rPr lang="en-US" dirty="0" smtClean="0"/>
              <a:t> if and only if</a:t>
            </a:r>
          </a:p>
          <a:p>
            <a:pPr lvl="1"/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>
                <a:latin typeface="Cambria Math"/>
                <a:ea typeface="Cambria Math"/>
              </a:rPr>
              <a:t> ≠ ∅ for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I,</a:t>
            </a:r>
          </a:p>
          <a:p>
            <a:pPr lvl="1"/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=</a:t>
            </a:r>
            <a:r>
              <a:rPr lang="en-US" dirty="0" smtClean="0">
                <a:latin typeface="Cambria Math"/>
                <a:ea typeface="Cambria Math"/>
              </a:rPr>
              <a:t>∅ </a:t>
            </a:r>
            <a:r>
              <a:rPr lang="en-US" dirty="0" smtClean="0"/>
              <a:t>when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 </a:t>
            </a:r>
            <a:r>
              <a:rPr lang="en-US" i="1" dirty="0" smtClean="0"/>
              <a:t>j,</a:t>
            </a:r>
          </a:p>
          <a:p>
            <a:pPr lvl="1"/>
            <a:r>
              <a:rPr lang="en-US" dirty="0" smtClean="0"/>
              <a:t>and</a:t>
            </a:r>
            <a:r>
              <a:rPr lang="en-US" i="1" dirty="0" smtClean="0"/>
              <a:t> </a:t>
            </a:r>
            <a:endParaRPr lang="en-US" i="1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380562" y="4368189"/>
            <a:ext cx="1163955" cy="558165"/>
          </a:xfrm>
          <a:prstGeom prst="rect">
            <a:avLst/>
          </a:prstGeom>
        </p:spPr>
      </p:pic>
      <p:pic>
        <p:nvPicPr>
          <p:cNvPr id="5" name="Picture 4" descr="082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45733" y="3515299"/>
            <a:ext cx="3591412" cy="22923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9000" y="6172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Partition of a Set</a:t>
            </a:r>
          </a:p>
        </p:txBody>
      </p:sp>
    </p:spTree>
    <p:extLst>
      <p:ext uri="{BB962C8B-B14F-4D97-AF65-F5344CB8AC3E}">
        <p14:creationId xmlns:p14="http://schemas.microsoft.com/office/powerpoint/2010/main" val="286505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Equivalence and Partitions of a Set –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</a:t>
            </a:r>
            <a:r>
              <a:rPr lang="en-US" i="1" dirty="0" smtClean="0"/>
              <a:t>R</a:t>
            </a:r>
            <a:r>
              <a:rPr lang="en-US" dirty="0" smtClean="0"/>
              <a:t> be an equivalence relation on a set </a:t>
            </a:r>
            <a:r>
              <a:rPr lang="en-US" i="1" dirty="0" smtClean="0"/>
              <a:t>A</a:t>
            </a:r>
            <a:r>
              <a:rPr lang="en-US" dirty="0" smtClean="0"/>
              <a:t>.  The union of all the equivalence classes of </a:t>
            </a:r>
            <a:r>
              <a:rPr lang="en-US" i="1" dirty="0" smtClean="0"/>
              <a:t>R</a:t>
            </a:r>
            <a:r>
              <a:rPr lang="en-US" dirty="0" smtClean="0"/>
              <a:t> is all of </a:t>
            </a:r>
            <a:r>
              <a:rPr lang="en-US" i="1" dirty="0" smtClean="0"/>
              <a:t>A</a:t>
            </a:r>
            <a:r>
              <a:rPr lang="en-US" dirty="0" smtClean="0"/>
              <a:t>, since  an element </a:t>
            </a:r>
            <a:r>
              <a:rPr lang="en-US" i="1" dirty="0" smtClean="0"/>
              <a:t>a</a:t>
            </a:r>
            <a:r>
              <a:rPr lang="en-US" dirty="0" smtClean="0"/>
              <a:t> of </a:t>
            </a:r>
            <a:r>
              <a:rPr lang="en-US" i="1" dirty="0" smtClean="0"/>
              <a:t>A</a:t>
            </a:r>
            <a:r>
              <a:rPr lang="en-US" dirty="0" smtClean="0"/>
              <a:t> is in its own equivalence class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en-US" dirty="0" smtClean="0"/>
              <a:t>.  In other words,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From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it follows that these equivalence classes are either equal or disjoint, so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dirty="0" smtClean="0"/>
              <a:t>[</a:t>
            </a:r>
            <a:r>
              <a:rPr lang="en-US" i="1" dirty="0" smtClean="0"/>
              <a:t>b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en-US" i="1" dirty="0" smtClean="0"/>
              <a:t>=</a:t>
            </a:r>
            <a:r>
              <a:rPr lang="en-US" dirty="0" smtClean="0">
                <a:latin typeface="Cambria Math"/>
                <a:ea typeface="Cambria Math"/>
              </a:rPr>
              <a:t>∅ </a:t>
            </a:r>
            <a:r>
              <a:rPr lang="en-US" dirty="0" smtClean="0"/>
              <a:t>when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 </a:t>
            </a:r>
            <a:r>
              <a:rPr lang="en-US" dirty="0" smtClean="0"/>
              <a:t>[</a:t>
            </a:r>
            <a:r>
              <a:rPr lang="en-US" i="1" dirty="0" smtClean="0"/>
              <a:t>b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Therefore, the equivalence classes form a partition of </a:t>
            </a:r>
            <a:r>
              <a:rPr lang="en-US" i="1" dirty="0" smtClean="0"/>
              <a:t>A</a:t>
            </a:r>
            <a:r>
              <a:rPr lang="en-US" dirty="0" smtClean="0"/>
              <a:t>, because they split </a:t>
            </a:r>
            <a:r>
              <a:rPr lang="en-US" i="1" dirty="0" smtClean="0"/>
              <a:t>A</a:t>
            </a:r>
            <a:r>
              <a:rPr lang="en-US" dirty="0" smtClean="0"/>
              <a:t> into disjoint subsets.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828800" y="3352802"/>
            <a:ext cx="5044440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5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Equivalence and Partitions of a Set –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/>
              <a:t>Theorem </a:t>
            </a:r>
            <a:r>
              <a:rPr lang="en-US" sz="2200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/>
              <a:t>: Let </a:t>
            </a:r>
            <a:r>
              <a:rPr lang="en-US" sz="2200" i="1" dirty="0" smtClean="0"/>
              <a:t>R</a:t>
            </a:r>
            <a:r>
              <a:rPr lang="en-US" sz="2200" dirty="0" smtClean="0"/>
              <a:t> be an equivalence relation on a set </a:t>
            </a:r>
            <a:r>
              <a:rPr lang="en-US" sz="2200" i="1" dirty="0" smtClean="0"/>
              <a:t>S</a:t>
            </a:r>
            <a:r>
              <a:rPr lang="en-US" sz="2200" dirty="0" smtClean="0"/>
              <a:t>.  Then the equivalence classes of </a:t>
            </a:r>
            <a:r>
              <a:rPr lang="en-US" sz="2200" i="1" dirty="0" smtClean="0"/>
              <a:t>R</a:t>
            </a:r>
            <a:r>
              <a:rPr lang="en-US" sz="2200" dirty="0" smtClean="0"/>
              <a:t> form a partition of </a:t>
            </a:r>
            <a:r>
              <a:rPr lang="en-US" sz="2200" i="1" dirty="0" smtClean="0"/>
              <a:t>S</a:t>
            </a:r>
            <a:r>
              <a:rPr lang="en-US" sz="2200" dirty="0" smtClean="0"/>
              <a:t>. Conversely, given a partition {</a:t>
            </a:r>
            <a:r>
              <a:rPr lang="en-US" sz="2200" i="1" dirty="0" smtClean="0"/>
              <a:t>A</a:t>
            </a:r>
            <a:r>
              <a:rPr lang="en-US" sz="2200" i="1" baseline="-25000" dirty="0" smtClean="0"/>
              <a:t>i</a:t>
            </a:r>
            <a:r>
              <a:rPr lang="en-US" sz="2200" dirty="0" smtClean="0"/>
              <a:t> | </a:t>
            </a:r>
            <a:r>
              <a:rPr lang="en-US" sz="2200" i="1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ambria Math"/>
                <a:ea typeface="Cambria Math"/>
              </a:rPr>
              <a:t>∈</a:t>
            </a:r>
            <a:r>
              <a:rPr lang="en-US" sz="2200" dirty="0" smtClean="0"/>
              <a:t>  </a:t>
            </a:r>
            <a:r>
              <a:rPr lang="en-US" sz="2200" i="1" dirty="0" smtClean="0"/>
              <a:t>I</a:t>
            </a:r>
            <a:r>
              <a:rPr lang="en-US" sz="2200" dirty="0" smtClean="0"/>
              <a:t>} of the set </a:t>
            </a:r>
            <a:r>
              <a:rPr lang="en-US" sz="2200" i="1" dirty="0" smtClean="0"/>
              <a:t>S</a:t>
            </a:r>
            <a:r>
              <a:rPr lang="en-US" sz="2200" dirty="0" smtClean="0"/>
              <a:t>, there is an equivalence relation </a:t>
            </a:r>
            <a:r>
              <a:rPr lang="en-US" sz="2200" i="1" dirty="0" smtClean="0"/>
              <a:t>R</a:t>
            </a:r>
            <a:r>
              <a:rPr lang="en-US" sz="2200" dirty="0" smtClean="0"/>
              <a:t> that has the sets </a:t>
            </a:r>
            <a:r>
              <a:rPr lang="en-US" sz="2200" i="1" dirty="0" smtClean="0"/>
              <a:t>A</a:t>
            </a:r>
            <a:r>
              <a:rPr lang="en-US" sz="2200" i="1" baseline="-25000" dirty="0" smtClean="0"/>
              <a:t>i</a:t>
            </a:r>
            <a:r>
              <a:rPr lang="en-US" sz="2200" dirty="0" smtClean="0"/>
              <a:t>, </a:t>
            </a:r>
            <a:r>
              <a:rPr lang="en-US" sz="2200" i="1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ambria Math"/>
                <a:ea typeface="Cambria Math"/>
              </a:rPr>
              <a:t>∈</a:t>
            </a:r>
            <a:r>
              <a:rPr lang="en-US" sz="2200" dirty="0" smtClean="0"/>
              <a:t> </a:t>
            </a:r>
            <a:r>
              <a:rPr lang="en-US" sz="2200" i="1" dirty="0" smtClean="0"/>
              <a:t>I</a:t>
            </a:r>
            <a:r>
              <a:rPr lang="en-US" sz="2200" dirty="0" smtClean="0"/>
              <a:t>, as its equivalence classes. </a:t>
            </a:r>
          </a:p>
          <a:p>
            <a:pPr marL="0" indent="0">
              <a:buNone/>
            </a:pPr>
            <a:r>
              <a:rPr lang="en-US" sz="2200" b="1" dirty="0" smtClean="0"/>
              <a:t>Proof</a:t>
            </a:r>
            <a:r>
              <a:rPr lang="en-US" sz="2200" dirty="0" smtClean="0"/>
              <a:t>: We have already shown the first part of the theorem.</a:t>
            </a:r>
          </a:p>
          <a:p>
            <a:pPr marL="0" indent="0">
              <a:buNone/>
            </a:pPr>
            <a:r>
              <a:rPr lang="en-US" sz="2200" dirty="0" smtClean="0"/>
              <a:t>For the second part, assume that {</a:t>
            </a:r>
            <a:r>
              <a:rPr lang="en-US" sz="2200" i="1" dirty="0" smtClean="0"/>
              <a:t>A</a:t>
            </a:r>
            <a:r>
              <a:rPr lang="en-US" sz="2200" i="1" baseline="-25000" dirty="0" smtClean="0"/>
              <a:t>i</a:t>
            </a:r>
            <a:r>
              <a:rPr lang="en-US" sz="2200" dirty="0" smtClean="0"/>
              <a:t> | </a:t>
            </a:r>
            <a:r>
              <a:rPr lang="en-US" sz="2200" i="1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ambria Math"/>
                <a:ea typeface="Cambria Math"/>
              </a:rPr>
              <a:t>∈</a:t>
            </a:r>
            <a:r>
              <a:rPr lang="en-US" sz="2200" dirty="0" smtClean="0"/>
              <a:t> </a:t>
            </a:r>
            <a:r>
              <a:rPr lang="en-US" sz="2200" i="1" dirty="0" smtClean="0"/>
              <a:t>I</a:t>
            </a:r>
            <a:r>
              <a:rPr lang="en-US" sz="2200" dirty="0" smtClean="0"/>
              <a:t>} is a partition of </a:t>
            </a:r>
            <a:r>
              <a:rPr lang="en-US" sz="2200" i="1" dirty="0" smtClean="0"/>
              <a:t>S</a:t>
            </a:r>
            <a:r>
              <a:rPr lang="en-US" sz="2200" dirty="0" smtClean="0"/>
              <a:t>. Let </a:t>
            </a:r>
            <a:r>
              <a:rPr lang="en-US" sz="2200" i="1" dirty="0" smtClean="0"/>
              <a:t>R</a:t>
            </a:r>
            <a:r>
              <a:rPr lang="en-US" sz="2200" dirty="0" smtClean="0"/>
              <a:t> be the relation on </a:t>
            </a:r>
            <a:r>
              <a:rPr lang="en-US" sz="2200" i="1" dirty="0" smtClean="0"/>
              <a:t>S</a:t>
            </a:r>
            <a:r>
              <a:rPr lang="en-US" sz="2200" dirty="0" smtClean="0"/>
              <a:t> consisting of the pairs (</a:t>
            </a:r>
            <a:r>
              <a:rPr lang="en-US" sz="2200" i="1" dirty="0" smtClean="0"/>
              <a:t>x</a:t>
            </a:r>
            <a:r>
              <a:rPr lang="en-US" sz="2200" dirty="0" smtClean="0"/>
              <a:t>, </a:t>
            </a:r>
            <a:r>
              <a:rPr lang="en-US" sz="2200" i="1" dirty="0" smtClean="0"/>
              <a:t>y</a:t>
            </a:r>
            <a:r>
              <a:rPr lang="en-US" sz="2200" dirty="0" smtClean="0"/>
              <a:t>) where </a:t>
            </a:r>
            <a:r>
              <a:rPr lang="en-US" sz="2200" i="1" dirty="0" smtClean="0"/>
              <a:t>x</a:t>
            </a:r>
            <a:r>
              <a:rPr lang="en-US" sz="2200" dirty="0" smtClean="0"/>
              <a:t> and </a:t>
            </a:r>
            <a:r>
              <a:rPr lang="en-US" sz="2200" i="1" dirty="0" smtClean="0"/>
              <a:t>y</a:t>
            </a:r>
            <a:r>
              <a:rPr lang="en-US" sz="2200" dirty="0" smtClean="0"/>
              <a:t> belong to the same subset </a:t>
            </a:r>
            <a:r>
              <a:rPr lang="en-US" sz="2200" i="1" dirty="0" smtClean="0"/>
              <a:t>A</a:t>
            </a:r>
            <a:r>
              <a:rPr lang="en-US" sz="2200" i="1" baseline="-25000" dirty="0" smtClean="0"/>
              <a:t>i</a:t>
            </a:r>
            <a:r>
              <a:rPr lang="en-US" sz="2200" dirty="0" smtClean="0"/>
              <a:t> in the partition. We must show that </a:t>
            </a:r>
            <a:r>
              <a:rPr lang="en-US" sz="2200" i="1" dirty="0" smtClean="0"/>
              <a:t>R</a:t>
            </a:r>
            <a:r>
              <a:rPr lang="en-US" sz="2200" dirty="0" smtClean="0"/>
              <a:t> satisfies the properties of an equivalence relation.</a:t>
            </a:r>
          </a:p>
          <a:p>
            <a:pPr marL="0" lvl="1" indent="0"/>
            <a:r>
              <a:rPr lang="en-US" sz="2200" i="1" dirty="0" smtClean="0"/>
              <a:t>Reflexivity</a:t>
            </a:r>
            <a:r>
              <a:rPr lang="en-US" sz="2200" dirty="0" smtClean="0"/>
              <a:t>: For every </a:t>
            </a:r>
            <a:r>
              <a:rPr lang="en-US" sz="2200" i="1" dirty="0" smtClean="0"/>
              <a:t>a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ambria Math"/>
                <a:ea typeface="Cambria Math"/>
              </a:rPr>
              <a:t>∈ </a:t>
            </a:r>
            <a:r>
              <a:rPr lang="en-US" sz="2200" i="1" dirty="0" smtClean="0"/>
              <a:t>S</a:t>
            </a:r>
            <a:r>
              <a:rPr lang="en-US" sz="2200" dirty="0" smtClean="0"/>
              <a:t>, (</a:t>
            </a:r>
            <a:r>
              <a:rPr lang="en-US" sz="2200" i="1" dirty="0" err="1" smtClean="0"/>
              <a:t>a,a</a:t>
            </a:r>
            <a:r>
              <a:rPr lang="en-US" sz="2200" dirty="0" smtClean="0"/>
              <a:t>) </a:t>
            </a:r>
            <a:r>
              <a:rPr lang="en-US" sz="2200" dirty="0" smtClean="0">
                <a:latin typeface="Cambria Math"/>
                <a:ea typeface="Cambria Math"/>
              </a:rPr>
              <a:t>∈</a:t>
            </a:r>
            <a:r>
              <a:rPr lang="en-US" sz="2200" dirty="0" smtClean="0"/>
              <a:t> </a:t>
            </a:r>
            <a:r>
              <a:rPr lang="en-US" sz="2200" i="1" dirty="0" smtClean="0"/>
              <a:t>R</a:t>
            </a:r>
            <a:r>
              <a:rPr lang="en-US" sz="2200" dirty="0" smtClean="0"/>
              <a:t>, because </a:t>
            </a:r>
            <a:r>
              <a:rPr lang="en-US" sz="2200" i="1" dirty="0" smtClean="0"/>
              <a:t>a</a:t>
            </a:r>
            <a:r>
              <a:rPr lang="en-US" sz="2200" dirty="0" smtClean="0"/>
              <a:t> is in the same subset as itself. </a:t>
            </a:r>
          </a:p>
          <a:p>
            <a:pPr marL="0" lvl="1" indent="0"/>
            <a:r>
              <a:rPr lang="en-US" sz="2200" i="1" dirty="0" smtClean="0"/>
              <a:t>Symmetry</a:t>
            </a:r>
            <a:r>
              <a:rPr lang="en-US" sz="2200" dirty="0" smtClean="0"/>
              <a:t>: If (</a:t>
            </a:r>
            <a:r>
              <a:rPr lang="en-US" sz="2200" i="1" dirty="0" err="1" smtClean="0"/>
              <a:t>a,b</a:t>
            </a:r>
            <a:r>
              <a:rPr lang="en-US" sz="2200" dirty="0" smtClean="0"/>
              <a:t>) </a:t>
            </a:r>
            <a:r>
              <a:rPr lang="en-US" sz="2200" dirty="0" smtClean="0">
                <a:latin typeface="Cambria Math"/>
                <a:ea typeface="Cambria Math"/>
              </a:rPr>
              <a:t>∈</a:t>
            </a:r>
            <a:r>
              <a:rPr lang="en-US" sz="2200" dirty="0" smtClean="0"/>
              <a:t> </a:t>
            </a:r>
            <a:r>
              <a:rPr lang="en-US" sz="2200" i="1" dirty="0" smtClean="0"/>
              <a:t>R</a:t>
            </a:r>
            <a:r>
              <a:rPr lang="en-US" sz="2200" dirty="0" smtClean="0"/>
              <a:t>, then </a:t>
            </a:r>
            <a:r>
              <a:rPr lang="en-US" sz="2200" i="1" dirty="0" smtClean="0"/>
              <a:t>b</a:t>
            </a:r>
            <a:r>
              <a:rPr lang="en-US" sz="2200" dirty="0" smtClean="0"/>
              <a:t> and </a:t>
            </a:r>
            <a:r>
              <a:rPr lang="en-US" sz="2200" i="1" dirty="0" smtClean="0"/>
              <a:t>a</a:t>
            </a:r>
            <a:r>
              <a:rPr lang="en-US" sz="2200" dirty="0" smtClean="0"/>
              <a:t> are in the same subset of the partition, so (</a:t>
            </a:r>
            <a:r>
              <a:rPr lang="en-US" sz="2200" i="1" dirty="0" err="1" smtClean="0"/>
              <a:t>b,a</a:t>
            </a:r>
            <a:r>
              <a:rPr lang="en-US" sz="2200" dirty="0" smtClean="0"/>
              <a:t>) </a:t>
            </a:r>
            <a:r>
              <a:rPr lang="en-US" sz="2200" dirty="0" smtClean="0">
                <a:latin typeface="Cambria Math"/>
                <a:ea typeface="Cambria Math"/>
              </a:rPr>
              <a:t>∈</a:t>
            </a:r>
            <a:r>
              <a:rPr lang="en-US" sz="2200" dirty="0" smtClean="0"/>
              <a:t> </a:t>
            </a:r>
            <a:r>
              <a:rPr lang="en-US" sz="2200" i="1" dirty="0" smtClean="0"/>
              <a:t>R</a:t>
            </a:r>
            <a:r>
              <a:rPr lang="en-US" sz="2200" dirty="0" smtClean="0"/>
              <a:t>. </a:t>
            </a:r>
          </a:p>
          <a:p>
            <a:pPr marL="0" lvl="1" indent="0"/>
            <a:r>
              <a:rPr lang="en-US" sz="2200" i="1" dirty="0" smtClean="0"/>
              <a:t>Transitivity</a:t>
            </a:r>
            <a:r>
              <a:rPr lang="en-US" sz="2200" dirty="0" smtClean="0"/>
              <a:t>: If (</a:t>
            </a:r>
            <a:r>
              <a:rPr lang="en-US" sz="2200" i="1" dirty="0" err="1" smtClean="0"/>
              <a:t>a,b</a:t>
            </a:r>
            <a:r>
              <a:rPr lang="en-US" sz="2200" dirty="0" smtClean="0"/>
              <a:t>) </a:t>
            </a:r>
            <a:r>
              <a:rPr lang="en-US" sz="2200" dirty="0" smtClean="0">
                <a:latin typeface="Cambria Math"/>
                <a:ea typeface="Cambria Math"/>
              </a:rPr>
              <a:t>∈</a:t>
            </a:r>
            <a:r>
              <a:rPr lang="en-US" sz="2200" dirty="0" smtClean="0"/>
              <a:t> </a:t>
            </a:r>
            <a:r>
              <a:rPr lang="en-US" sz="2200" i="1" dirty="0" smtClean="0"/>
              <a:t>R</a:t>
            </a:r>
            <a:r>
              <a:rPr lang="en-US" sz="2200" dirty="0" smtClean="0"/>
              <a:t> and  (</a:t>
            </a:r>
            <a:r>
              <a:rPr lang="en-US" sz="2200" i="1" dirty="0" err="1" smtClean="0"/>
              <a:t>b,c</a:t>
            </a:r>
            <a:r>
              <a:rPr lang="en-US" sz="2200" dirty="0" smtClean="0"/>
              <a:t>) </a:t>
            </a:r>
            <a:r>
              <a:rPr lang="en-US" sz="2200" dirty="0" smtClean="0">
                <a:latin typeface="Cambria Math"/>
                <a:ea typeface="Cambria Math"/>
              </a:rPr>
              <a:t>∈</a:t>
            </a:r>
            <a:r>
              <a:rPr lang="en-US" sz="2200" dirty="0" smtClean="0"/>
              <a:t> </a:t>
            </a:r>
            <a:r>
              <a:rPr lang="en-US" sz="2200" i="1" dirty="0" smtClean="0"/>
              <a:t>R</a:t>
            </a:r>
            <a:r>
              <a:rPr lang="en-US" sz="2200" dirty="0" smtClean="0"/>
              <a:t>, then </a:t>
            </a:r>
            <a:r>
              <a:rPr lang="en-US" sz="2200" i="1" dirty="0" smtClean="0"/>
              <a:t>a</a:t>
            </a:r>
            <a:r>
              <a:rPr lang="en-US" sz="2200" dirty="0" smtClean="0"/>
              <a:t> and </a:t>
            </a:r>
            <a:r>
              <a:rPr lang="en-US" sz="2200" i="1" dirty="0" smtClean="0"/>
              <a:t>b</a:t>
            </a:r>
            <a:r>
              <a:rPr lang="en-US" sz="2200" dirty="0" smtClean="0"/>
              <a:t> are in the same subset of the partition, as are </a:t>
            </a:r>
            <a:r>
              <a:rPr lang="en-US" sz="2200" i="1" dirty="0" smtClean="0"/>
              <a:t> b</a:t>
            </a:r>
            <a:r>
              <a:rPr lang="en-US" sz="2200" dirty="0" smtClean="0"/>
              <a:t> and </a:t>
            </a:r>
            <a:r>
              <a:rPr lang="en-US" sz="2200" i="1" dirty="0" smtClean="0"/>
              <a:t>c</a:t>
            </a:r>
            <a:r>
              <a:rPr lang="en-US" sz="2200" dirty="0" smtClean="0"/>
              <a:t>. Since the subsets are disjoint and </a:t>
            </a:r>
            <a:r>
              <a:rPr lang="en-US" sz="2200" i="1" dirty="0" smtClean="0"/>
              <a:t>b</a:t>
            </a:r>
            <a:r>
              <a:rPr lang="en-US" sz="2200" dirty="0" smtClean="0"/>
              <a:t> belongs to both, the  two subsets of the partition must be identical. Therefore, (</a:t>
            </a:r>
            <a:r>
              <a:rPr lang="en-US" sz="2200" i="1" dirty="0" err="1" smtClean="0"/>
              <a:t>a,c</a:t>
            </a:r>
            <a:r>
              <a:rPr lang="en-US" sz="2200" dirty="0" smtClean="0"/>
              <a:t>) </a:t>
            </a:r>
            <a:r>
              <a:rPr lang="en-US" sz="2200" dirty="0" smtClean="0">
                <a:latin typeface="Cambria Math"/>
                <a:ea typeface="Cambria Math"/>
              </a:rPr>
              <a:t>∈</a:t>
            </a:r>
            <a:r>
              <a:rPr lang="en-US" sz="2200" dirty="0" smtClean="0"/>
              <a:t> </a:t>
            </a:r>
            <a:r>
              <a:rPr lang="en-US" sz="2200" i="1" dirty="0" smtClean="0"/>
              <a:t>R</a:t>
            </a:r>
            <a:r>
              <a:rPr lang="en-US" sz="2200" dirty="0" smtClean="0"/>
              <a:t> since </a:t>
            </a:r>
            <a:r>
              <a:rPr lang="en-US" sz="2200" i="1" dirty="0" smtClean="0"/>
              <a:t>a</a:t>
            </a:r>
            <a:r>
              <a:rPr lang="en-US" sz="2200" dirty="0" smtClean="0"/>
              <a:t> and </a:t>
            </a:r>
            <a:r>
              <a:rPr lang="en-US" sz="2200" i="1" dirty="0" smtClean="0"/>
              <a:t>c</a:t>
            </a:r>
            <a:r>
              <a:rPr lang="en-US" sz="2200" dirty="0" smtClean="0"/>
              <a:t> belong to the same subset of the partition. </a:t>
            </a:r>
          </a:p>
          <a:p>
            <a:pPr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0694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Equivalence Relations</a:t>
            </a:r>
          </a:p>
          <a:p>
            <a:r>
              <a:rPr lang="en-US" dirty="0" smtClean="0"/>
              <a:t>Equivalence Classes</a:t>
            </a:r>
          </a:p>
          <a:p>
            <a:r>
              <a:rPr lang="en-US" dirty="0" smtClean="0"/>
              <a:t>Equivalence Classes and Partitions</a:t>
            </a:r>
          </a:p>
        </p:txBody>
      </p:sp>
    </p:spTree>
    <p:extLst>
      <p:ext uri="{BB962C8B-B14F-4D97-AF65-F5344CB8AC3E}">
        <p14:creationId xmlns:p14="http://schemas.microsoft.com/office/powerpoint/2010/main" val="165329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 A relation on a set </a:t>
            </a:r>
            <a:r>
              <a:rPr lang="en-US" i="1" dirty="0" smtClean="0"/>
              <a:t>A</a:t>
            </a:r>
            <a:r>
              <a:rPr lang="en-US" dirty="0" smtClean="0"/>
              <a:t> is called an </a:t>
            </a:r>
            <a:r>
              <a:rPr lang="en-US" i="1" dirty="0" smtClean="0"/>
              <a:t>equivalence relation </a:t>
            </a:r>
            <a:r>
              <a:rPr lang="en-US" dirty="0" smtClean="0"/>
              <a:t>if it is reflexive, symmetric, and transitive.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Definition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 Two elements </a:t>
            </a:r>
            <a:r>
              <a:rPr lang="en-US" i="1" dirty="0" smtClean="0"/>
              <a:t>a</a:t>
            </a:r>
            <a:r>
              <a:rPr lang="en-US" dirty="0" smtClean="0"/>
              <a:t>, and </a:t>
            </a:r>
            <a:r>
              <a:rPr lang="en-US" i="1" dirty="0" smtClean="0"/>
              <a:t>b</a:t>
            </a:r>
            <a:r>
              <a:rPr lang="en-US" dirty="0" smtClean="0"/>
              <a:t> that are related by an equivalence relation are called  </a:t>
            </a:r>
            <a:r>
              <a:rPr lang="en-US" i="1" dirty="0" smtClean="0"/>
              <a:t>equivalent.  </a:t>
            </a:r>
            <a:r>
              <a:rPr lang="en-US" dirty="0" smtClean="0"/>
              <a:t>The notation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∼ </a:t>
            </a:r>
            <a:r>
              <a:rPr lang="en-US" i="1" dirty="0" smtClean="0"/>
              <a:t>b</a:t>
            </a:r>
            <a:r>
              <a:rPr lang="en-US" dirty="0" smtClean="0"/>
              <a:t> is often used to denote that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equivalent elements with respect to a particular equivalence relation.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0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Example</a:t>
            </a:r>
            <a:r>
              <a:rPr lang="en-US" sz="2400" dirty="0"/>
              <a:t>: Suppose that </a:t>
            </a:r>
            <a:r>
              <a:rPr lang="en-US" sz="2400" i="1" dirty="0"/>
              <a:t>R</a:t>
            </a:r>
            <a:r>
              <a:rPr lang="en-US" sz="2400" dirty="0"/>
              <a:t> is the relation on the set of strings of English letters such that </a:t>
            </a:r>
            <a:r>
              <a:rPr lang="en-US" sz="2400" i="1" dirty="0" err="1"/>
              <a:t>aRb</a:t>
            </a:r>
            <a:r>
              <a:rPr lang="en-US" sz="2400" dirty="0"/>
              <a:t> if and only if </a:t>
            </a:r>
            <a:r>
              <a:rPr lang="en-US" sz="2400" i="1" dirty="0"/>
              <a:t>l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) = </a:t>
            </a:r>
            <a:r>
              <a:rPr lang="en-US" sz="2400" i="1" dirty="0"/>
              <a:t>l</a:t>
            </a:r>
            <a:r>
              <a:rPr lang="en-US" sz="2400" dirty="0"/>
              <a:t>(</a:t>
            </a:r>
            <a:r>
              <a:rPr lang="en-US" sz="2400" i="1" dirty="0"/>
              <a:t>b</a:t>
            </a:r>
            <a:r>
              <a:rPr lang="en-US" sz="2400" dirty="0"/>
              <a:t>), where </a:t>
            </a:r>
            <a:r>
              <a:rPr lang="en-US" sz="2400" i="1" dirty="0"/>
              <a:t>l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is the length of the string </a:t>
            </a:r>
            <a:r>
              <a:rPr lang="en-US" sz="2400" i="1" dirty="0"/>
              <a:t>x</a:t>
            </a:r>
            <a:r>
              <a:rPr lang="en-US" sz="2400" dirty="0"/>
              <a:t>. Is </a:t>
            </a:r>
            <a:r>
              <a:rPr lang="en-US" sz="2400" i="1" dirty="0"/>
              <a:t>R</a:t>
            </a:r>
            <a:r>
              <a:rPr lang="en-US" sz="2400" dirty="0"/>
              <a:t> an equivalence relation?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dirty="0" smtClean="0"/>
              <a:t>Solution</a:t>
            </a:r>
            <a:r>
              <a:rPr lang="en-US" sz="2400" dirty="0"/>
              <a:t>: Show that all of the properties of an equivalence relation hold.</a:t>
            </a:r>
          </a:p>
          <a:p>
            <a:pPr lvl="1"/>
            <a:r>
              <a:rPr lang="en-US" i="1" dirty="0"/>
              <a:t>Reflexivity</a:t>
            </a:r>
            <a:r>
              <a:rPr lang="en-US" dirty="0"/>
              <a:t>: Because</a:t>
            </a:r>
            <a:r>
              <a:rPr lang="en-US" i="1" dirty="0"/>
              <a:t> l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), it follows that </a:t>
            </a:r>
            <a:r>
              <a:rPr lang="en-US" i="1" dirty="0" err="1"/>
              <a:t>aRa</a:t>
            </a:r>
            <a:r>
              <a:rPr lang="en-US" dirty="0"/>
              <a:t> for all strings </a:t>
            </a:r>
            <a:r>
              <a:rPr lang="en-US" i="1" dirty="0"/>
              <a:t>a</a:t>
            </a:r>
            <a:r>
              <a:rPr lang="en-US" dirty="0"/>
              <a:t>. </a:t>
            </a:r>
          </a:p>
          <a:p>
            <a:pPr lvl="1"/>
            <a:r>
              <a:rPr lang="en-US" i="1" dirty="0"/>
              <a:t>Symmetry</a:t>
            </a:r>
            <a:r>
              <a:rPr lang="en-US" dirty="0"/>
              <a:t>: Suppose that </a:t>
            </a:r>
            <a:r>
              <a:rPr lang="en-US" i="1" dirty="0" err="1"/>
              <a:t>aRb</a:t>
            </a:r>
            <a:r>
              <a:rPr lang="en-US" i="1" dirty="0"/>
              <a:t>.</a:t>
            </a:r>
            <a:r>
              <a:rPr lang="en-US" dirty="0"/>
              <a:t>  Since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),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 =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also holds  and </a:t>
            </a:r>
            <a:r>
              <a:rPr lang="en-US" i="1" dirty="0" err="1"/>
              <a:t>bRa</a:t>
            </a:r>
            <a:r>
              <a:rPr lang="en-US" dirty="0"/>
              <a:t>. </a:t>
            </a:r>
          </a:p>
          <a:p>
            <a:pPr lvl="1"/>
            <a:r>
              <a:rPr lang="en-US" i="1" dirty="0"/>
              <a:t>Transitivity</a:t>
            </a:r>
            <a:r>
              <a:rPr lang="en-US" dirty="0"/>
              <a:t>: Suppose that </a:t>
            </a:r>
            <a:r>
              <a:rPr lang="en-US" dirty="0" err="1"/>
              <a:t>a</a:t>
            </a:r>
            <a:r>
              <a:rPr lang="en-US" i="1" dirty="0" err="1"/>
              <a:t>R</a:t>
            </a:r>
            <a:r>
              <a:rPr lang="en-US" dirty="0" err="1"/>
              <a:t>b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bRc</a:t>
            </a:r>
            <a:r>
              <a:rPr lang="en-US" dirty="0"/>
              <a:t>. Since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),and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 =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),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also holds and </a:t>
            </a:r>
            <a:r>
              <a:rPr lang="en-US" i="1" dirty="0" err="1"/>
              <a:t>aRc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Congruence Modulo </a:t>
            </a:r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 Let </a:t>
            </a:r>
            <a:r>
              <a:rPr lang="en-US" sz="2400" i="1" dirty="0" smtClean="0"/>
              <a:t>m</a:t>
            </a:r>
            <a:r>
              <a:rPr lang="en-US" sz="2400" dirty="0" smtClean="0"/>
              <a:t> be an integer with </a:t>
            </a:r>
            <a:r>
              <a:rPr lang="en-US" sz="2400" i="1" dirty="0" smtClean="0"/>
              <a:t>m</a:t>
            </a:r>
            <a:r>
              <a:rPr lang="en-US" sz="2400" dirty="0" smtClean="0"/>
              <a:t> &gt;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. Show that the relation </a:t>
            </a:r>
          </a:p>
          <a:p>
            <a:pPr>
              <a:buNone/>
            </a:pPr>
            <a:r>
              <a:rPr lang="en-US" sz="2400" dirty="0" smtClean="0"/>
              <a:t>         </a:t>
            </a:r>
            <a:r>
              <a:rPr lang="en-US" sz="2400" i="1" dirty="0" smtClean="0"/>
              <a:t>R</a:t>
            </a:r>
            <a:r>
              <a:rPr lang="en-US" sz="2400" dirty="0" smtClean="0"/>
              <a:t> = {(</a:t>
            </a:r>
            <a:r>
              <a:rPr lang="en-US" sz="2400" i="1" dirty="0" err="1" smtClean="0"/>
              <a:t>a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b</a:t>
            </a:r>
            <a:r>
              <a:rPr lang="en-US" sz="2400" dirty="0" smtClean="0"/>
              <a:t>) |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≡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r>
              <a:rPr lang="en-US" sz="2400" dirty="0" smtClean="0"/>
              <a:t> (mod </a:t>
            </a:r>
            <a:r>
              <a:rPr lang="en-US" sz="2400" i="1" dirty="0" smtClean="0"/>
              <a:t>m</a:t>
            </a:r>
            <a:r>
              <a:rPr lang="en-US" sz="2400" dirty="0" smtClean="0"/>
              <a:t>)}       is an equivalence relation on the set of integers.</a:t>
            </a:r>
          </a:p>
          <a:p>
            <a:pPr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 Recall that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≡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r>
              <a:rPr lang="en-US" sz="2400" dirty="0" smtClean="0"/>
              <a:t> (mod </a:t>
            </a:r>
            <a:r>
              <a:rPr lang="en-US" sz="2400" i="1" dirty="0" smtClean="0"/>
              <a:t>m</a:t>
            </a:r>
            <a:r>
              <a:rPr lang="en-US" sz="2400" dirty="0" smtClean="0"/>
              <a:t>) if and only if </a:t>
            </a:r>
            <a:r>
              <a:rPr lang="en-US" sz="2400" i="1" dirty="0" smtClean="0"/>
              <a:t>m</a:t>
            </a:r>
            <a:r>
              <a:rPr lang="en-US" sz="2400" dirty="0" smtClean="0"/>
              <a:t>  divides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−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r>
              <a:rPr lang="en-US" sz="2400" dirty="0" smtClean="0"/>
              <a:t>.</a:t>
            </a:r>
          </a:p>
          <a:p>
            <a:pPr lvl="1"/>
            <a:r>
              <a:rPr lang="en-US" i="1" dirty="0" smtClean="0"/>
              <a:t>Reflexivity</a:t>
            </a:r>
            <a:r>
              <a:rPr lang="en-US" dirty="0" smtClean="0"/>
              <a:t>: 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 since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a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is divisible by </a:t>
            </a:r>
            <a:r>
              <a:rPr lang="en-US" i="1" dirty="0" smtClean="0"/>
              <a:t>m</a:t>
            </a:r>
            <a:r>
              <a:rPr lang="en-US" dirty="0" smtClean="0"/>
              <a:t> since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∙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Symmetry</a:t>
            </a:r>
            <a:r>
              <a:rPr lang="en-US" dirty="0" smtClean="0"/>
              <a:t>:  Suppose that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). Then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is divisible by </a:t>
            </a:r>
            <a:r>
              <a:rPr lang="en-US" i="1" dirty="0" smtClean="0"/>
              <a:t>m</a:t>
            </a:r>
            <a:r>
              <a:rPr lang="en-US" dirty="0" smtClean="0"/>
              <a:t>, and so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i="1" dirty="0" smtClean="0"/>
              <a:t>m</a:t>
            </a:r>
            <a:r>
              <a:rPr lang="en-US" dirty="0" smtClean="0"/>
              <a:t>, where </a:t>
            </a:r>
            <a:r>
              <a:rPr lang="en-US" i="1" dirty="0" smtClean="0"/>
              <a:t>k</a:t>
            </a:r>
            <a:r>
              <a:rPr lang="en-US" dirty="0" smtClean="0"/>
              <a:t> is an integer. It follows that</a:t>
            </a:r>
            <a:r>
              <a:rPr lang="en-US" i="1" dirty="0" smtClean="0"/>
              <a:t> 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= (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dirty="0" smtClean="0">
                <a:ea typeface="Cambria Math" pitchFamily="18" charset="0"/>
              </a:rPr>
              <a:t>)</a:t>
            </a:r>
            <a:r>
              <a:rPr lang="en-US" dirty="0" smtClean="0"/>
              <a:t> </a:t>
            </a:r>
            <a:r>
              <a:rPr lang="en-US" i="1" dirty="0" smtClean="0"/>
              <a:t>m, so 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). </a:t>
            </a:r>
          </a:p>
          <a:p>
            <a:pPr lvl="1"/>
            <a:r>
              <a:rPr lang="en-US" i="1" dirty="0" smtClean="0"/>
              <a:t>Transitivity</a:t>
            </a:r>
            <a:r>
              <a:rPr lang="en-US" dirty="0" smtClean="0"/>
              <a:t>: Suppose that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 and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). Then </a:t>
            </a:r>
            <a:r>
              <a:rPr lang="en-US" i="1" dirty="0" smtClean="0"/>
              <a:t>m</a:t>
            </a:r>
            <a:r>
              <a:rPr lang="en-US" dirty="0" smtClean="0"/>
              <a:t> divides both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c.</a:t>
            </a:r>
            <a:r>
              <a:rPr lang="en-US" dirty="0" smtClean="0"/>
              <a:t> Hence, there are integers </a:t>
            </a:r>
            <a:r>
              <a:rPr lang="en-US" i="1" dirty="0" smtClean="0"/>
              <a:t>k</a:t>
            </a:r>
            <a:r>
              <a:rPr lang="en-US" dirty="0" smtClean="0"/>
              <a:t> and </a:t>
            </a:r>
            <a:r>
              <a:rPr lang="en-US" i="1" dirty="0" smtClean="0"/>
              <a:t>l </a:t>
            </a:r>
            <a:r>
              <a:rPr lang="en-US" dirty="0" smtClean="0"/>
              <a:t>with</a:t>
            </a:r>
            <a:r>
              <a:rPr lang="en-US" i="1" dirty="0" smtClean="0"/>
              <a:t> 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i="1" dirty="0" smtClean="0"/>
              <a:t>m  and 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>
                <a:ea typeface="Cambria Math" pitchFamily="18" charset="0"/>
              </a:rPr>
              <a:t>l</a:t>
            </a:r>
            <a:r>
              <a:rPr lang="en-US" i="1" dirty="0" smtClean="0"/>
              <a:t>m. </a:t>
            </a:r>
            <a:r>
              <a:rPr lang="en-US" dirty="0" smtClean="0"/>
              <a:t>We obtain by adding the equations: </a:t>
            </a:r>
          </a:p>
          <a:p>
            <a:pPr lvl="1">
              <a:buNone/>
            </a:pPr>
            <a:r>
              <a:rPr lang="en-US" dirty="0" smtClean="0"/>
              <a:t>              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= (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) </a:t>
            </a:r>
            <a:r>
              <a:rPr lang="en-US" i="1" dirty="0" smtClean="0">
                <a:ea typeface="Cambria Math" pitchFamily="18" charset="0"/>
              </a:rPr>
              <a:t> + 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)  =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i="1" dirty="0" smtClean="0"/>
              <a:t>m</a:t>
            </a:r>
            <a:r>
              <a:rPr lang="en-US" dirty="0" smtClean="0"/>
              <a:t> +</a:t>
            </a:r>
            <a:r>
              <a:rPr lang="en-US" i="1" dirty="0" smtClean="0">
                <a:ea typeface="Cambria Math" pitchFamily="18" charset="0"/>
              </a:rPr>
              <a:t> l</a:t>
            </a:r>
            <a:r>
              <a:rPr lang="en-US" i="1" dirty="0" smtClean="0"/>
              <a:t>m = </a:t>
            </a:r>
            <a:r>
              <a:rPr lang="en-US" dirty="0" smtClean="0"/>
              <a:t>(</a:t>
            </a:r>
            <a:r>
              <a:rPr lang="en-US" i="1" dirty="0" smtClean="0"/>
              <a:t>k + l</a:t>
            </a:r>
            <a:r>
              <a:rPr lang="en-US" dirty="0" smtClean="0"/>
              <a:t>)</a:t>
            </a:r>
            <a:r>
              <a:rPr lang="en-US" i="1" dirty="0" smtClean="0"/>
              <a:t> m.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 Therefore,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0615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 Show that the “divides” relation on the set of positive integers is not an equivalence relation.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The properties of reflexivity, and transitivity do hold, but there relation is not transitive. Hence, “divides” is not an equivalence relation.</a:t>
            </a:r>
          </a:p>
          <a:p>
            <a:pPr lvl="1"/>
            <a:r>
              <a:rPr lang="en-US" i="1" dirty="0" smtClean="0"/>
              <a:t>Reflexivity</a:t>
            </a:r>
            <a:r>
              <a:rPr lang="en-US" dirty="0" smtClean="0"/>
              <a:t>: 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∣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 for all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. </a:t>
            </a:r>
            <a:endParaRPr lang="en-US" dirty="0" smtClean="0"/>
          </a:p>
          <a:p>
            <a:pPr lvl="1"/>
            <a:r>
              <a:rPr lang="en-US" i="1" dirty="0" smtClean="0"/>
              <a:t>Not Symmetric</a:t>
            </a:r>
            <a:r>
              <a:rPr lang="en-US" dirty="0" smtClean="0"/>
              <a:t>: For example,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∣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, but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∤ 2. </a:t>
            </a:r>
            <a:r>
              <a:rPr lang="en-US" dirty="0" smtClean="0">
                <a:ea typeface="Cambria Math"/>
              </a:rPr>
              <a:t>Hence, the relation is not symmetric. </a:t>
            </a:r>
            <a:endParaRPr lang="en-US" dirty="0" smtClean="0"/>
          </a:p>
          <a:p>
            <a:pPr lvl="1"/>
            <a:r>
              <a:rPr lang="en-US" i="1" dirty="0" smtClean="0"/>
              <a:t>Transitivity</a:t>
            </a:r>
            <a:r>
              <a:rPr lang="en-US" dirty="0" smtClean="0"/>
              <a:t>:  Suppose that </a:t>
            </a:r>
            <a:r>
              <a:rPr lang="en-US" i="1" dirty="0" smtClean="0"/>
              <a:t>a</a:t>
            </a:r>
            <a:r>
              <a:rPr lang="en-US" dirty="0" smtClean="0"/>
              <a:t> divides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divides </a:t>
            </a:r>
            <a:r>
              <a:rPr lang="en-US" i="1" dirty="0" smtClean="0"/>
              <a:t>c</a:t>
            </a:r>
            <a:r>
              <a:rPr lang="en-US" dirty="0" smtClean="0"/>
              <a:t>. Then there are positive integers </a:t>
            </a:r>
            <a:r>
              <a:rPr lang="en-US" i="1" dirty="0" smtClean="0"/>
              <a:t>k</a:t>
            </a:r>
            <a:r>
              <a:rPr lang="en-US" dirty="0" smtClean="0"/>
              <a:t> and </a:t>
            </a:r>
            <a:r>
              <a:rPr lang="en-US" i="1" dirty="0" smtClean="0"/>
              <a:t>l </a:t>
            </a:r>
            <a:r>
              <a:rPr lang="en-US" dirty="0" smtClean="0"/>
              <a:t>such that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err="1" smtClean="0"/>
              <a:t>ak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/>
              <a:t>bl</a:t>
            </a:r>
            <a:r>
              <a:rPr lang="en-US" dirty="0" smtClean="0"/>
              <a:t>. Hence,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err="1" smtClean="0"/>
              <a:t>kl</a:t>
            </a:r>
            <a:r>
              <a:rPr lang="en-US" dirty="0" smtClean="0"/>
              <a:t>), so </a:t>
            </a:r>
            <a:r>
              <a:rPr lang="en-US" i="1" dirty="0" smtClean="0"/>
              <a:t>a</a:t>
            </a:r>
            <a:r>
              <a:rPr lang="en-US" dirty="0" smtClean="0"/>
              <a:t> divides </a:t>
            </a:r>
            <a:r>
              <a:rPr lang="en-US" i="1" dirty="0" smtClean="0"/>
              <a:t>c</a:t>
            </a:r>
            <a:r>
              <a:rPr lang="en-US" dirty="0" smtClean="0"/>
              <a:t>. Therefore, the relation is transitive.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1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Definition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/>
              <a:t>:  Let </a:t>
            </a:r>
            <a:r>
              <a:rPr lang="en-US" sz="2400" i="1" dirty="0" smtClean="0"/>
              <a:t>R</a:t>
            </a:r>
            <a:r>
              <a:rPr lang="en-US" sz="2400" dirty="0" smtClean="0"/>
              <a:t> be an equivalence relation on a set </a:t>
            </a:r>
            <a:r>
              <a:rPr lang="en-US" sz="2400" i="1" dirty="0" smtClean="0"/>
              <a:t>A. </a:t>
            </a:r>
            <a:r>
              <a:rPr lang="en-US" sz="2400" dirty="0" smtClean="0"/>
              <a:t>The set of all elements that are related to an element </a:t>
            </a:r>
            <a:r>
              <a:rPr lang="en-US" sz="2400" i="1" dirty="0" smtClean="0"/>
              <a:t>a</a:t>
            </a:r>
            <a:r>
              <a:rPr lang="en-US" sz="2400" dirty="0" smtClean="0"/>
              <a:t> of </a:t>
            </a:r>
            <a:r>
              <a:rPr lang="en-US" sz="2400" i="1" dirty="0" smtClean="0"/>
              <a:t>A</a:t>
            </a:r>
            <a:r>
              <a:rPr lang="en-US" sz="2400" dirty="0" smtClean="0"/>
              <a:t> is called the </a:t>
            </a:r>
            <a:r>
              <a:rPr lang="en-US" sz="2400" i="1" dirty="0" smtClean="0"/>
              <a:t>equivalence class </a:t>
            </a:r>
            <a:r>
              <a:rPr lang="en-US" sz="2400" dirty="0" smtClean="0"/>
              <a:t>of </a:t>
            </a:r>
            <a:r>
              <a:rPr lang="en-US" sz="2400" i="1" dirty="0" smtClean="0"/>
              <a:t>a</a:t>
            </a:r>
            <a:r>
              <a:rPr lang="en-US" sz="2400" dirty="0" smtClean="0"/>
              <a:t>. The equivalence class of </a:t>
            </a:r>
            <a:r>
              <a:rPr lang="en-US" sz="2400" i="1" dirty="0" smtClean="0"/>
              <a:t>a</a:t>
            </a:r>
            <a:r>
              <a:rPr lang="en-US" sz="2400" dirty="0" smtClean="0"/>
              <a:t> with respect to </a:t>
            </a:r>
            <a:r>
              <a:rPr lang="en-US" sz="2400" i="1" dirty="0" smtClean="0"/>
              <a:t>R</a:t>
            </a:r>
            <a:r>
              <a:rPr lang="en-US" sz="2400" dirty="0" smtClean="0"/>
              <a:t> is denoted by [</a:t>
            </a:r>
            <a:r>
              <a:rPr lang="en-US" sz="2400" i="1" dirty="0" smtClean="0"/>
              <a:t>a</a:t>
            </a:r>
            <a:r>
              <a:rPr lang="en-US" sz="2400" dirty="0" smtClean="0"/>
              <a:t>]</a:t>
            </a:r>
            <a:r>
              <a:rPr lang="en-US" sz="2400" i="1" baseline="-25000" dirty="0" smtClean="0"/>
              <a:t>R</a:t>
            </a:r>
            <a:r>
              <a:rPr lang="en-US" sz="2400" dirty="0" smtClean="0"/>
              <a:t>.  </a:t>
            </a:r>
          </a:p>
          <a:p>
            <a:pPr marL="0" indent="0">
              <a:buNone/>
            </a:pPr>
            <a:r>
              <a:rPr lang="en-US" sz="2400" dirty="0" smtClean="0"/>
              <a:t>When only one relation is under consideration, we can write [</a:t>
            </a:r>
            <a:r>
              <a:rPr lang="en-US" sz="2400" i="1" dirty="0" smtClean="0"/>
              <a:t>a</a:t>
            </a:r>
            <a:r>
              <a:rPr lang="en-US" sz="2400" dirty="0" smtClean="0"/>
              <a:t>], without the subscript </a:t>
            </a:r>
            <a:r>
              <a:rPr lang="en-US" sz="2400" i="1" dirty="0" smtClean="0"/>
              <a:t>R</a:t>
            </a:r>
            <a:r>
              <a:rPr lang="en-US" sz="2400" dirty="0" smtClean="0"/>
              <a:t>,  for this equivalence class. </a:t>
            </a:r>
            <a:r>
              <a:rPr lang="en-US" sz="2400" dirty="0"/>
              <a:t> </a:t>
            </a:r>
            <a:r>
              <a:rPr lang="en-US" sz="2400" dirty="0" smtClean="0"/>
              <a:t>Note that  [</a:t>
            </a:r>
            <a:r>
              <a:rPr lang="en-US" sz="2400" i="1" dirty="0" smtClean="0"/>
              <a:t>a</a:t>
            </a:r>
            <a:r>
              <a:rPr lang="en-US" sz="2400" dirty="0" smtClean="0"/>
              <a:t>]</a:t>
            </a:r>
            <a:r>
              <a:rPr lang="en-US" sz="2400" i="1" baseline="-25000" dirty="0" smtClean="0"/>
              <a:t>R </a:t>
            </a:r>
            <a:r>
              <a:rPr lang="en-US" sz="2400" i="1" dirty="0" smtClean="0"/>
              <a:t>= </a:t>
            </a:r>
            <a:r>
              <a:rPr lang="en-US" sz="2400" dirty="0" smtClean="0"/>
              <a:t>{</a:t>
            </a:r>
            <a:r>
              <a:rPr lang="en-US" sz="2400" i="1" dirty="0" smtClean="0"/>
              <a:t>s|</a:t>
            </a:r>
            <a:r>
              <a:rPr lang="en-US" sz="2400" dirty="0" smtClean="0"/>
              <a:t>(</a:t>
            </a:r>
            <a:r>
              <a:rPr lang="en-US" sz="2400" i="1" dirty="0" err="1" smtClean="0"/>
              <a:t>a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s</a:t>
            </a:r>
            <a:r>
              <a:rPr lang="en-US" sz="2400" dirty="0" smtClean="0"/>
              <a:t>)</a:t>
            </a:r>
            <a:r>
              <a:rPr lang="en-US" sz="2400" i="1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∈</a:t>
            </a:r>
            <a:r>
              <a:rPr lang="en-US" sz="2400" i="1" dirty="0" smtClean="0"/>
              <a:t> R</a:t>
            </a:r>
            <a:r>
              <a:rPr lang="en-US" sz="2400" dirty="0" smtClean="0"/>
              <a:t>}</a:t>
            </a:r>
            <a:r>
              <a:rPr lang="en-US" sz="2400" i="1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</a:t>
            </a:r>
            <a:r>
              <a:rPr lang="en-US" sz="2400" i="1" dirty="0" smtClean="0"/>
              <a:t>  b </a:t>
            </a:r>
            <a:r>
              <a:rPr lang="en-US" sz="2400" dirty="0" smtClean="0">
                <a:latin typeface="Cambria Math"/>
                <a:ea typeface="Cambria Math"/>
              </a:rPr>
              <a:t>∈ </a:t>
            </a:r>
            <a:r>
              <a:rPr lang="en-US" sz="2400" dirty="0" smtClean="0"/>
              <a:t>[</a:t>
            </a:r>
            <a:r>
              <a:rPr lang="en-US" sz="2400" i="1" dirty="0" smtClean="0"/>
              <a:t>a</a:t>
            </a:r>
            <a:r>
              <a:rPr lang="en-US" sz="2400" dirty="0" smtClean="0"/>
              <a:t>]</a:t>
            </a:r>
            <a:r>
              <a:rPr lang="en-US" sz="2400" i="1" baseline="-25000" dirty="0" smtClean="0"/>
              <a:t>R</a:t>
            </a:r>
            <a:r>
              <a:rPr lang="en-US" sz="2400" dirty="0" smtClean="0"/>
              <a:t>, then </a:t>
            </a:r>
            <a:r>
              <a:rPr lang="en-US" sz="2400" i="1" dirty="0" smtClean="0"/>
              <a:t>b</a:t>
            </a:r>
            <a:r>
              <a:rPr lang="en-US" sz="2400" dirty="0" smtClean="0"/>
              <a:t> is called a representative of this equivalence class. Any element of a class can be used as a representative of the class. </a:t>
            </a:r>
          </a:p>
        </p:txBody>
      </p:sp>
    </p:spTree>
    <p:extLst>
      <p:ext uri="{BB962C8B-B14F-4D97-AF65-F5344CB8AC3E}">
        <p14:creationId xmlns:p14="http://schemas.microsoft.com/office/powerpoint/2010/main" val="28687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Congruence Classes (mod m)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equivalence classes of the relation congruence modulo </a:t>
            </a:r>
            <a:r>
              <a:rPr lang="en-US" sz="2400" i="1" dirty="0"/>
              <a:t>m</a:t>
            </a:r>
            <a:r>
              <a:rPr lang="en-US" sz="2400" dirty="0"/>
              <a:t> are called the </a:t>
            </a:r>
            <a:r>
              <a:rPr lang="en-US" sz="2400" i="1" dirty="0"/>
              <a:t>congruence classes modulo m</a:t>
            </a:r>
            <a:r>
              <a:rPr lang="en-US" sz="2400" dirty="0"/>
              <a:t>. The congruence class of an integer a modulo m is denoted by [</a:t>
            </a:r>
            <a:r>
              <a:rPr lang="en-US" sz="2400" i="1" dirty="0"/>
              <a:t>a</a:t>
            </a:r>
            <a:r>
              <a:rPr lang="en-US" sz="2400" dirty="0"/>
              <a:t>]</a:t>
            </a:r>
            <a:r>
              <a:rPr lang="en-US" sz="2400" i="1" baseline="-25000" dirty="0"/>
              <a:t>m</a:t>
            </a:r>
            <a:r>
              <a:rPr lang="en-US" sz="2400" dirty="0"/>
              <a:t>, so [</a:t>
            </a:r>
            <a:r>
              <a:rPr lang="en-US" sz="2400" i="1" dirty="0"/>
              <a:t>a</a:t>
            </a:r>
            <a:r>
              <a:rPr lang="en-US" sz="2400" dirty="0"/>
              <a:t>]</a:t>
            </a:r>
            <a:r>
              <a:rPr lang="en-US" sz="2400" i="1" baseline="-25000" dirty="0"/>
              <a:t>m</a:t>
            </a:r>
            <a:r>
              <a:rPr lang="en-US" sz="2400" i="1" dirty="0"/>
              <a:t> = </a:t>
            </a:r>
            <a:r>
              <a:rPr lang="en-US" sz="2400" dirty="0"/>
              <a:t>{…, </a:t>
            </a:r>
            <a:r>
              <a:rPr lang="en-US" sz="2400" i="1" dirty="0"/>
              <a:t>a</a:t>
            </a:r>
            <a:r>
              <a:rPr lang="en-US" sz="2400" dirty="0">
                <a:latin typeface="Cambria Math"/>
                <a:ea typeface="Cambria Math"/>
              </a:rPr>
              <a:t>−2</a:t>
            </a:r>
            <a:r>
              <a:rPr lang="en-US" sz="2400" i="1" dirty="0">
                <a:ea typeface="Cambria Math"/>
              </a:rPr>
              <a:t>m</a:t>
            </a:r>
            <a:r>
              <a:rPr lang="en-US" sz="2400" dirty="0">
                <a:latin typeface="Cambria Math"/>
                <a:ea typeface="Cambria Math"/>
              </a:rPr>
              <a:t>,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>
                <a:latin typeface="Cambria Math"/>
                <a:ea typeface="Cambria Math"/>
              </a:rPr>
              <a:t>−</a:t>
            </a:r>
            <a:r>
              <a:rPr lang="en-US" sz="2400" i="1" dirty="0">
                <a:ea typeface="Cambria Math"/>
              </a:rPr>
              <a:t>m</a:t>
            </a:r>
            <a:r>
              <a:rPr lang="en-US" sz="2400" dirty="0">
                <a:latin typeface="Cambria Math"/>
                <a:ea typeface="Cambria Math"/>
              </a:rPr>
              <a:t>, </a:t>
            </a:r>
            <a:r>
              <a:rPr lang="en-US" sz="2400" i="1" dirty="0"/>
              <a:t>a</a:t>
            </a:r>
            <a:r>
              <a:rPr lang="en-US" sz="2400" dirty="0">
                <a:latin typeface="Cambria Math"/>
                <a:ea typeface="Cambria Math"/>
              </a:rPr>
              <a:t>+2</a:t>
            </a:r>
            <a:r>
              <a:rPr lang="en-US" sz="2400" i="1" dirty="0">
                <a:ea typeface="Cambria Math"/>
              </a:rPr>
              <a:t>m</a:t>
            </a:r>
            <a:r>
              <a:rPr lang="en-US" sz="2400" dirty="0">
                <a:latin typeface="Cambria Math"/>
                <a:ea typeface="Cambria Math"/>
              </a:rPr>
              <a:t>, </a:t>
            </a:r>
            <a:r>
              <a:rPr lang="en-US" sz="2400" i="1" dirty="0"/>
              <a:t>a</a:t>
            </a:r>
            <a:r>
              <a:rPr lang="en-US" sz="2400" dirty="0">
                <a:latin typeface="Cambria Math"/>
                <a:ea typeface="Cambria Math"/>
              </a:rPr>
              <a:t>+2</a:t>
            </a:r>
            <a:r>
              <a:rPr lang="en-US" sz="2400" i="1" dirty="0">
                <a:latin typeface="Cambria Math"/>
                <a:ea typeface="Cambria Math"/>
              </a:rPr>
              <a:t>m</a:t>
            </a:r>
            <a:r>
              <a:rPr lang="en-US" sz="2400" dirty="0">
                <a:latin typeface="Cambria Math"/>
                <a:ea typeface="Cambria Math"/>
              </a:rPr>
              <a:t>, … </a:t>
            </a:r>
            <a:r>
              <a:rPr lang="en-US" sz="2400" dirty="0"/>
              <a:t>}</a:t>
            </a:r>
            <a:r>
              <a:rPr lang="en-US" sz="2400" i="1" dirty="0"/>
              <a:t>. </a:t>
            </a:r>
            <a:r>
              <a:rPr lang="en-US" sz="2400" dirty="0"/>
              <a:t>For example, </a:t>
            </a:r>
          </a:p>
          <a:p>
            <a:pPr marL="0" lvl="1" indent="0">
              <a:buNone/>
            </a:pPr>
            <a:r>
              <a:rPr lang="en-US" dirty="0" smtClean="0"/>
              <a:t>[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]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= {…,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8,</a:t>
            </a:r>
            <a:r>
              <a:rPr lang="en-US" dirty="0">
                <a:latin typeface="Cambria Math"/>
                <a:ea typeface="Cambria Math"/>
              </a:rPr>
              <a:t> 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 , 0, 4 , 8 , …} 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0" lvl="1" indent="0">
              <a:buNone/>
            </a:pPr>
            <a:r>
              <a:rPr lang="en-US" dirty="0" smtClean="0"/>
              <a:t>[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]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= {…,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7,</a:t>
            </a:r>
            <a:r>
              <a:rPr lang="en-US" dirty="0">
                <a:latin typeface="Cambria Math"/>
                <a:ea typeface="Cambria Math"/>
              </a:rPr>
              <a:t> 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3 , 1, 5 , 9 ,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…}</a:t>
            </a:r>
          </a:p>
          <a:p>
            <a:pPr marL="0" lvl="1" indent="0">
              <a:buNone/>
            </a:pPr>
            <a:r>
              <a:rPr lang="en-US" dirty="0" smtClean="0"/>
              <a:t>[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]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= {…,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6,</a:t>
            </a:r>
            <a:r>
              <a:rPr lang="en-US" dirty="0">
                <a:latin typeface="Cambria Math"/>
                <a:ea typeface="Cambria Math"/>
              </a:rPr>
              <a:t> 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, 2, 6 , 10 , …} 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0" lvl="1" indent="0">
              <a:buNone/>
            </a:pPr>
            <a:r>
              <a:rPr lang="en-US" dirty="0" smtClean="0"/>
              <a:t>[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]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= {…,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5,</a:t>
            </a:r>
            <a:r>
              <a:rPr lang="en-US" dirty="0">
                <a:latin typeface="Cambria Math"/>
                <a:ea typeface="Cambria Math"/>
              </a:rPr>
              <a:t> 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, 3, 7 , 11 , …}</a:t>
            </a:r>
          </a:p>
          <a:p>
            <a:pPr>
              <a:buNone/>
            </a:pPr>
            <a:endParaRPr lang="en-US" sz="2400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69816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Equivalence Classes and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Theorem 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 let </a:t>
            </a:r>
            <a:r>
              <a:rPr lang="en-US" i="1" dirty="0" smtClean="0"/>
              <a:t>R</a:t>
            </a:r>
            <a:r>
              <a:rPr lang="en-US" dirty="0" smtClean="0"/>
              <a:t> be an equivalence relation on a set </a:t>
            </a:r>
            <a:r>
              <a:rPr lang="en-US" i="1" dirty="0" smtClean="0"/>
              <a:t>A. </a:t>
            </a:r>
            <a:r>
              <a:rPr lang="en-US" dirty="0" smtClean="0"/>
              <a:t> These statements for elements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of </a:t>
            </a:r>
            <a:r>
              <a:rPr lang="en-US" i="1" dirty="0" smtClean="0"/>
              <a:t>A </a:t>
            </a:r>
            <a:r>
              <a:rPr lang="en-US" dirty="0" smtClean="0"/>
              <a:t>are equivalent: </a:t>
            </a:r>
          </a:p>
          <a:p>
            <a:pPr lvl="1">
              <a:buNone/>
            </a:pPr>
            <a:r>
              <a:rPr lang="en-US" dirty="0" smtClean="0"/>
              <a:t>    (</a:t>
            </a:r>
            <a:r>
              <a:rPr lang="en-US" i="1" dirty="0" err="1" smtClean="0"/>
              <a:t>i</a:t>
            </a:r>
            <a:r>
              <a:rPr lang="en-US" dirty="0" smtClean="0"/>
              <a:t>)   </a:t>
            </a:r>
            <a:r>
              <a:rPr lang="en-US" i="1" dirty="0" err="1" smtClean="0"/>
              <a:t>aRb</a:t>
            </a:r>
            <a:endParaRPr lang="en-US" i="1" dirty="0" smtClean="0"/>
          </a:p>
          <a:p>
            <a:pPr lvl="1">
              <a:buNone/>
            </a:pPr>
            <a:r>
              <a:rPr lang="en-US" dirty="0" smtClean="0"/>
              <a:t>    (</a:t>
            </a:r>
            <a:r>
              <a:rPr lang="en-US" i="1" dirty="0" smtClean="0"/>
              <a:t>ii</a:t>
            </a:r>
            <a:r>
              <a:rPr lang="en-US" dirty="0" smtClean="0"/>
              <a:t>)  [</a:t>
            </a:r>
            <a:r>
              <a:rPr lang="en-US" i="1" dirty="0" smtClean="0"/>
              <a:t>a</a:t>
            </a:r>
            <a:r>
              <a:rPr lang="en-US" dirty="0" smtClean="0"/>
              <a:t>] = [</a:t>
            </a:r>
            <a:r>
              <a:rPr lang="en-US" i="1" dirty="0" smtClean="0"/>
              <a:t>b</a:t>
            </a:r>
            <a:r>
              <a:rPr lang="en-US" dirty="0" smtClean="0"/>
              <a:t>]</a:t>
            </a:r>
          </a:p>
          <a:p>
            <a:pPr lvl="1">
              <a:buNone/>
            </a:pPr>
            <a:r>
              <a:rPr lang="en-US" dirty="0" smtClean="0"/>
              <a:t>    (</a:t>
            </a:r>
            <a:r>
              <a:rPr lang="en-US" i="1" dirty="0" smtClean="0"/>
              <a:t>iii</a:t>
            </a:r>
            <a:r>
              <a:rPr lang="en-US" dirty="0" smtClean="0"/>
              <a:t>) [</a:t>
            </a:r>
            <a:r>
              <a:rPr lang="en-US" i="1" dirty="0" smtClean="0"/>
              <a:t>a</a:t>
            </a:r>
            <a:r>
              <a:rPr lang="en-US" dirty="0" smtClean="0"/>
              <a:t>] 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dirty="0" smtClean="0"/>
              <a:t> [</a:t>
            </a:r>
            <a:r>
              <a:rPr lang="en-US" i="1" dirty="0" smtClean="0"/>
              <a:t>b</a:t>
            </a:r>
            <a:r>
              <a:rPr lang="en-US" dirty="0" smtClean="0"/>
              <a:t>] = </a:t>
            </a:r>
            <a:r>
              <a:rPr lang="en-US" dirty="0" smtClean="0">
                <a:latin typeface="Cambria Math"/>
                <a:ea typeface="Cambria Math"/>
              </a:rPr>
              <a:t>∅</a:t>
            </a:r>
          </a:p>
          <a:p>
            <a:pPr lvl="1">
              <a:buNone/>
            </a:pPr>
            <a:r>
              <a:rPr lang="en-US" b="1" dirty="0" smtClean="0">
                <a:latin typeface="Cambria Math"/>
                <a:ea typeface="Cambria Math"/>
              </a:rPr>
              <a:t>Proof</a:t>
            </a:r>
            <a:r>
              <a:rPr lang="en-US" dirty="0" smtClean="0">
                <a:latin typeface="Cambria Math"/>
                <a:ea typeface="Cambria Math"/>
              </a:rPr>
              <a:t>: We show that (</a:t>
            </a:r>
            <a:r>
              <a:rPr lang="en-US" i="1" dirty="0" err="1" smtClean="0">
                <a:ea typeface="Cambria Math"/>
              </a:rPr>
              <a:t>i</a:t>
            </a:r>
            <a:r>
              <a:rPr lang="en-US" dirty="0" smtClean="0">
                <a:latin typeface="Cambria Math"/>
                <a:ea typeface="Cambria Math"/>
              </a:rPr>
              <a:t>) implies (</a:t>
            </a:r>
            <a:r>
              <a:rPr lang="en-US" i="1" dirty="0" smtClean="0">
                <a:ea typeface="Cambria Math" pitchFamily="18" charset="0"/>
              </a:rPr>
              <a:t>ii</a:t>
            </a:r>
            <a:r>
              <a:rPr lang="en-US" dirty="0" smtClean="0">
                <a:latin typeface="Cambria Math"/>
                <a:ea typeface="Cambria Math"/>
              </a:rPr>
              <a:t>). Assume that </a:t>
            </a:r>
            <a:r>
              <a:rPr lang="en-US" i="1" dirty="0" err="1" smtClean="0">
                <a:ea typeface="Cambria Math"/>
              </a:rPr>
              <a:t>aRb</a:t>
            </a:r>
            <a:r>
              <a:rPr lang="en-US" dirty="0" smtClean="0">
                <a:latin typeface="Cambria Math"/>
                <a:ea typeface="Cambria Math"/>
              </a:rPr>
              <a:t>. Now suppose that c ∈</a:t>
            </a:r>
            <a:r>
              <a:rPr lang="en-US" dirty="0" smtClean="0"/>
              <a:t> [</a:t>
            </a:r>
            <a:r>
              <a:rPr lang="en-US" i="1" dirty="0" smtClean="0"/>
              <a:t>a</a:t>
            </a:r>
            <a:r>
              <a:rPr lang="en-US" dirty="0" smtClean="0"/>
              <a:t>]. Then </a:t>
            </a:r>
            <a:r>
              <a:rPr lang="en-US" i="1" dirty="0" err="1" smtClean="0"/>
              <a:t>aRc</a:t>
            </a:r>
            <a:r>
              <a:rPr lang="en-US" dirty="0" smtClean="0"/>
              <a:t>. Because </a:t>
            </a:r>
            <a:r>
              <a:rPr lang="en-US" i="1" dirty="0" err="1" smtClean="0"/>
              <a:t>aRb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dirty="0" smtClean="0"/>
              <a:t> is symmetric, </a:t>
            </a:r>
            <a:r>
              <a:rPr lang="en-US" i="1" dirty="0" err="1" smtClean="0"/>
              <a:t>bRa</a:t>
            </a:r>
            <a:r>
              <a:rPr lang="en-US" dirty="0" smtClean="0"/>
              <a:t>. Because </a:t>
            </a:r>
            <a:r>
              <a:rPr lang="en-US" i="1" dirty="0" smtClean="0"/>
              <a:t>R</a:t>
            </a:r>
            <a:r>
              <a:rPr lang="en-US" dirty="0" smtClean="0"/>
              <a:t> is transitive and </a:t>
            </a:r>
            <a:r>
              <a:rPr lang="en-US" i="1" dirty="0" err="1" smtClean="0"/>
              <a:t>bRa</a:t>
            </a:r>
            <a:r>
              <a:rPr lang="en-US" dirty="0" smtClean="0"/>
              <a:t> and </a:t>
            </a:r>
            <a:r>
              <a:rPr lang="en-US" i="1" dirty="0" err="1" smtClean="0"/>
              <a:t>aRc</a:t>
            </a:r>
            <a:r>
              <a:rPr lang="en-US" dirty="0" smtClean="0"/>
              <a:t>, it follows that </a:t>
            </a:r>
            <a:r>
              <a:rPr lang="en-US" i="1" dirty="0" err="1" smtClean="0"/>
              <a:t>bRc</a:t>
            </a:r>
            <a:r>
              <a:rPr lang="en-US" dirty="0" smtClean="0"/>
              <a:t>. Hence,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c</a:t>
            </a:r>
            <a:r>
              <a:rPr lang="en-US" dirty="0" smtClean="0">
                <a:latin typeface="Cambria Math"/>
                <a:ea typeface="Cambria Math"/>
              </a:rPr>
              <a:t> ∈</a:t>
            </a:r>
            <a:r>
              <a:rPr lang="en-US" dirty="0" smtClean="0"/>
              <a:t> [</a:t>
            </a:r>
            <a:r>
              <a:rPr lang="en-US" i="1" dirty="0" smtClean="0"/>
              <a:t>b</a:t>
            </a:r>
            <a:r>
              <a:rPr lang="en-US" dirty="0" smtClean="0"/>
              <a:t>]. Therefore,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[</a:t>
            </a:r>
            <a:r>
              <a:rPr lang="en-US" i="1" dirty="0" smtClean="0"/>
              <a:t>b</a:t>
            </a:r>
            <a:r>
              <a:rPr lang="en-US" dirty="0" smtClean="0"/>
              <a:t>].  A similar argument (omitted here) shows that [</a:t>
            </a:r>
            <a:r>
              <a:rPr lang="en-US" i="1" dirty="0" smtClean="0"/>
              <a:t>b</a:t>
            </a:r>
            <a:r>
              <a:rPr lang="en-US" dirty="0" smtClean="0"/>
              <a:t>]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[</a:t>
            </a:r>
            <a:r>
              <a:rPr lang="en-US" i="1" dirty="0" smtClean="0"/>
              <a:t>a</a:t>
            </a:r>
            <a:r>
              <a:rPr lang="en-US" dirty="0" smtClean="0"/>
              <a:t>]. Since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[</a:t>
            </a:r>
            <a:r>
              <a:rPr lang="en-US" i="1" dirty="0" smtClean="0"/>
              <a:t>b</a:t>
            </a:r>
            <a:r>
              <a:rPr lang="en-US" dirty="0" smtClean="0"/>
              <a:t>] and [</a:t>
            </a:r>
            <a:r>
              <a:rPr lang="en-US" i="1" dirty="0" smtClean="0"/>
              <a:t>b</a:t>
            </a:r>
            <a:r>
              <a:rPr lang="en-US" dirty="0" smtClean="0"/>
              <a:t>]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[</a:t>
            </a:r>
            <a:r>
              <a:rPr lang="en-US" i="1" dirty="0" smtClean="0"/>
              <a:t>a</a:t>
            </a:r>
            <a:r>
              <a:rPr lang="en-US" dirty="0" smtClean="0"/>
              <a:t>],  we have shown that [</a:t>
            </a:r>
            <a:r>
              <a:rPr lang="en-US" i="1" dirty="0" smtClean="0"/>
              <a:t>a</a:t>
            </a:r>
            <a:r>
              <a:rPr lang="en-US" dirty="0" smtClean="0"/>
              <a:t>] = [</a:t>
            </a:r>
            <a:r>
              <a:rPr lang="en-US" i="1" dirty="0" smtClean="0"/>
              <a:t>b</a:t>
            </a:r>
            <a:r>
              <a:rPr lang="en-US" dirty="0" smtClean="0"/>
              <a:t>].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60960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i="1" dirty="0"/>
              <a:t>see text for proof  that </a:t>
            </a:r>
            <a:r>
              <a:rPr lang="en-US" dirty="0"/>
              <a:t>(</a:t>
            </a:r>
            <a:r>
              <a:rPr lang="en-US" i="1" dirty="0"/>
              <a:t>ii</a:t>
            </a:r>
            <a:r>
              <a:rPr lang="en-US" dirty="0"/>
              <a:t>) </a:t>
            </a:r>
            <a:r>
              <a:rPr lang="en-US" i="1" dirty="0"/>
              <a:t>implies </a:t>
            </a:r>
            <a:r>
              <a:rPr lang="en-US" dirty="0"/>
              <a:t>(</a:t>
            </a:r>
            <a:r>
              <a:rPr lang="en-US" i="1" dirty="0"/>
              <a:t>iii</a:t>
            </a:r>
            <a:r>
              <a:rPr lang="en-US" dirty="0"/>
              <a:t>) </a:t>
            </a:r>
            <a:r>
              <a:rPr lang="en-US" i="1" dirty="0"/>
              <a:t>and </a:t>
            </a:r>
            <a:r>
              <a:rPr lang="en-US" dirty="0"/>
              <a:t>(</a:t>
            </a:r>
            <a:r>
              <a:rPr lang="en-US" i="1" dirty="0"/>
              <a:t>iii</a:t>
            </a:r>
            <a:r>
              <a:rPr lang="en-US" dirty="0"/>
              <a:t>) </a:t>
            </a:r>
            <a:r>
              <a:rPr lang="en-US" i="1" dirty="0"/>
              <a:t>implies 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71051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bigcup_{i \in I} A_{i} = S.$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bigcup_{a \in A}[a]_{R} = A.$$.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1499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Equivalence Relations</vt:lpstr>
      <vt:lpstr>Section Summary</vt:lpstr>
      <vt:lpstr>Equivalence Relations</vt:lpstr>
      <vt:lpstr>Strings</vt:lpstr>
      <vt:lpstr>Congruence Modulo m</vt:lpstr>
      <vt:lpstr>Divides</vt:lpstr>
      <vt:lpstr>Equivalence Classes</vt:lpstr>
      <vt:lpstr>Example: Congruence Classes (mod m)</vt:lpstr>
      <vt:lpstr>Equivalence Classes and Partitions</vt:lpstr>
      <vt:lpstr>Partition of a Set</vt:lpstr>
      <vt:lpstr>An Equivalence and Partitions of a Set – 1 </vt:lpstr>
      <vt:lpstr>An Equivalence and Partitions of a Set –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94</cp:revision>
  <dcterms:created xsi:type="dcterms:W3CDTF">2021-01-03T18:25:44Z</dcterms:created>
  <dcterms:modified xsi:type="dcterms:W3CDTF">2021-02-23T17:45:19Z</dcterms:modified>
</cp:coreProperties>
</file>