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908" r:id="rId2"/>
    <p:sldId id="909" r:id="rId3"/>
    <p:sldId id="910" r:id="rId4"/>
    <p:sldId id="911" r:id="rId5"/>
    <p:sldId id="912" r:id="rId6"/>
    <p:sldId id="913" r:id="rId7"/>
    <p:sldId id="914" r:id="rId8"/>
    <p:sldId id="915" r:id="rId9"/>
    <p:sldId id="904" r:id="rId10"/>
    <p:sldId id="905" r:id="rId11"/>
    <p:sldId id="906" r:id="rId1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01P2" id="{542633F9-2712-4BF4-A781-60A62FDD690E}">
          <p14:sldIdLst>
            <p14:sldId id="908"/>
            <p14:sldId id="909"/>
          </p14:sldIdLst>
        </p14:section>
        <p14:section name="Ch01P3" id="{36413062-4087-40E1-9633-AF27FFF46167}">
          <p14:sldIdLst>
            <p14:sldId id="910"/>
            <p14:sldId id="911"/>
            <p14:sldId id="912"/>
            <p14:sldId id="913"/>
            <p14:sldId id="914"/>
            <p14:sldId id="915"/>
          </p14:sldIdLst>
        </p14:section>
        <p14:section name="Ch04P4" id="{0CBEBFC2-DEFD-4984-AF6A-8A39129EA147}">
          <p14:sldIdLst>
            <p14:sldId id="904"/>
            <p14:sldId id="905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Circuits </a:t>
            </a:r>
            <a:br>
              <a:rPr lang="en-US" dirty="0" smtClean="0"/>
            </a:br>
            <a:r>
              <a:rPr lang="en-US" dirty="0" smtClean="0"/>
              <a:t>(Studied in depth in Chapter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Electronic circuits; each input/output signal  can be viewed as a 0 or 1. </a:t>
            </a:r>
          </a:p>
          <a:p>
            <a:pPr lvl="1"/>
            <a:r>
              <a:rPr lang="en-US" sz="2000" dirty="0"/>
              <a:t>0    represents </a:t>
            </a:r>
            <a:r>
              <a:rPr lang="en-US" sz="2000" b="1" dirty="0"/>
              <a:t>False</a:t>
            </a:r>
          </a:p>
          <a:p>
            <a:pPr lvl="1"/>
            <a:r>
              <a:rPr lang="en-US" sz="2000" dirty="0"/>
              <a:t>1    represents </a:t>
            </a:r>
            <a:r>
              <a:rPr lang="en-US" sz="2000" b="1" dirty="0"/>
              <a:t>True</a:t>
            </a:r>
          </a:p>
          <a:p>
            <a:r>
              <a:rPr lang="en-US" sz="2000" dirty="0"/>
              <a:t>Complicated circuits are constructed from three basic circuits called gates.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1800" dirty="0"/>
              <a:t>The inverter  (</a:t>
            </a:r>
            <a:r>
              <a:rPr lang="en-US" sz="1800" b="1" dirty="0"/>
              <a:t>NOT gate</a:t>
            </a:r>
            <a:r>
              <a:rPr lang="en-US" sz="1800" dirty="0" smtClean="0"/>
              <a:t>)</a:t>
            </a:r>
            <a:r>
              <a:rPr lang="lv-LV" sz="1800" dirty="0" smtClean="0"/>
              <a:t> computes negation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OR gate </a:t>
            </a:r>
            <a:r>
              <a:rPr lang="en-US" sz="1800" dirty="0"/>
              <a:t>takes two input bits and produces the </a:t>
            </a:r>
            <a:r>
              <a:rPr lang="en-US" sz="1800" dirty="0" smtClean="0"/>
              <a:t>disjunction.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AND gate </a:t>
            </a:r>
            <a:r>
              <a:rPr lang="en-US" sz="1800" dirty="0"/>
              <a:t>takes two input bits and produces </a:t>
            </a:r>
            <a:r>
              <a:rPr lang="en-US" sz="1800" dirty="0" smtClean="0"/>
              <a:t>the </a:t>
            </a:r>
            <a:r>
              <a:rPr lang="en-US" sz="1800" dirty="0"/>
              <a:t>conjunction of the two bits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complicated digital circuits can be constructed by combining these basic circuits  to produce the desired output given the input signals by building a circuit for each piece of the output expression and then combining them. For example:</a:t>
            </a:r>
          </a:p>
          <a:p>
            <a:endParaRPr lang="lv-LV" dirty="0"/>
          </a:p>
        </p:txBody>
      </p:sp>
      <p:pic>
        <p:nvPicPr>
          <p:cNvPr id="4" name="Picture 3" descr="new_figure_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194" y="3929644"/>
            <a:ext cx="4210812" cy="543306"/>
          </a:xfrm>
          <a:prstGeom prst="rect">
            <a:avLst/>
          </a:prstGeom>
        </p:spPr>
      </p:pic>
      <p:pic>
        <p:nvPicPr>
          <p:cNvPr id="5" name="Picture 4" descr="new_figure_2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1183" y="5270863"/>
            <a:ext cx="3016758" cy="6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positive integer </a:t>
            </a:r>
            <a:r>
              <a:rPr lang="en-US" i="1" dirty="0" smtClean="0"/>
              <a:t>n</a:t>
            </a:r>
            <a:r>
              <a:rPr lang="en-US" dirty="0" smtClean="0"/>
              <a:t>, such that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):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does not satisfy the congruence, it is composite.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does satisfy the congruence, it is either prime or a </a:t>
            </a:r>
            <a:r>
              <a:rPr lang="en-US" dirty="0" err="1" smtClean="0">
                <a:ea typeface="Cambria Math" pitchFamily="18" charset="0"/>
              </a:rPr>
              <a:t>pseudoprime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r>
              <a:rPr lang="en-US" dirty="0" smtClean="0">
                <a:ea typeface="Cambria Math" pitchFamily="18" charset="0"/>
              </a:rPr>
              <a:t>Doing similar tests with additional bases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, provides more evidence as to whether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is prime.</a:t>
            </a:r>
          </a:p>
          <a:p>
            <a:r>
              <a:rPr lang="en-US" dirty="0" smtClean="0">
                <a:ea typeface="Cambria Math" pitchFamily="18" charset="0"/>
              </a:rPr>
              <a:t>Among the positive integers not exceeding a positive real number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compared to primes, there are relatively few </a:t>
            </a:r>
            <a:r>
              <a:rPr lang="en-US" dirty="0" err="1" smtClean="0">
                <a:ea typeface="Cambria Math" pitchFamily="18" charset="0"/>
              </a:rPr>
              <a:t>pseudoprimes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For example, among the positive integers less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ea typeface="Cambria Math" pitchFamily="18" charset="0"/>
              </a:rPr>
              <a:t>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455,052,512</a:t>
            </a:r>
            <a:r>
              <a:rPr lang="en-US" dirty="0" smtClean="0">
                <a:ea typeface="Cambria Math" pitchFamily="18" charset="0"/>
              </a:rPr>
              <a:t> primes, but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14,884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err="1" smtClean="0">
                <a:ea typeface="Cambria Math" pitchFamily="18" charset="0"/>
              </a:rPr>
              <a:t>pseudoprimes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2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Carmichael Numbers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Cambria Math" pitchFamily="18" charset="0"/>
              </a:rPr>
              <a:t>There are composite integers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that pass all tests with bases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such that </a:t>
            </a:r>
            <a:r>
              <a:rPr lang="en-US" dirty="0" err="1" smtClean="0">
                <a:ea typeface="Cambria Math" pitchFamily="18" charset="0"/>
              </a:rPr>
              <a:t>gcd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b,n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Definition</a:t>
            </a:r>
            <a:r>
              <a:rPr lang="en-US" dirty="0" smtClean="0"/>
              <a:t>: A composite integer n that satisfies the congruence 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for all positive integers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with </a:t>
            </a:r>
            <a:r>
              <a:rPr lang="en-US" dirty="0" err="1" smtClean="0">
                <a:ea typeface="Cambria Math" pitchFamily="18" charset="0"/>
              </a:rPr>
              <a:t>gcd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dirty="0" err="1" smtClean="0">
                <a:ea typeface="Cambria Math" pitchFamily="18" charset="0"/>
              </a:rPr>
              <a:t>,</a:t>
            </a:r>
            <a:r>
              <a:rPr lang="en-US" i="1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is called a </a:t>
            </a:r>
            <a:r>
              <a:rPr lang="en-US" i="1" dirty="0" smtClean="0">
                <a:ea typeface="Cambria Math" pitchFamily="18" charset="0"/>
              </a:rPr>
              <a:t>Carmichael</a:t>
            </a:r>
            <a:r>
              <a:rPr lang="en-US" dirty="0" smtClean="0">
                <a:ea typeface="Cambria Math" pitchFamily="18" charset="0"/>
              </a:rPr>
              <a:t> number.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</a:t>
            </a:r>
            <a:r>
              <a:rPr lang="en-US" b="1" dirty="0" smtClean="0">
                <a:ea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</a:rPr>
              <a:t>: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 pitchFamily="18" charset="0"/>
              </a:rPr>
              <a:t> is a Carmichael number. To see this: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 pitchFamily="18" charset="0"/>
              </a:rPr>
              <a:t> is composite,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13.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If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561) = 1, then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3) = 1, then    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11) =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17) =1.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Using Fermat’s Little Theorem: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3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>
                <a:ea typeface="Cambria Math" pitchFamily="18" charset="0"/>
              </a:rPr>
              <a:t>  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11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>
                <a:ea typeface="Cambria Math" pitchFamily="18" charset="0"/>
              </a:rPr>
              <a:t>  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17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Then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i="1" dirty="0" smtClean="0">
                <a:ea typeface="Cambria Math" pitchFamily="18" charset="0"/>
              </a:rPr>
              <a:t> (b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280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3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i="1" dirty="0" smtClean="0">
                <a:ea typeface="Cambria Math" pitchFamily="18" charset="0"/>
              </a:rPr>
              <a:t> (b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ea typeface="Cambria Math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56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11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>
                <a:ea typeface="Cambria Math" pitchFamily="18" charset="0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i="1" dirty="0" smtClean="0">
                <a:ea typeface="Cambria Math" pitchFamily="18" charset="0"/>
              </a:rPr>
              <a:t> (b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>
                <a:ea typeface="Cambria Math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35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17</a:t>
            </a:r>
            <a:r>
              <a:rPr lang="en-US" dirty="0" smtClean="0">
                <a:ea typeface="Cambria Math"/>
              </a:rPr>
              <a:t>).</a:t>
            </a:r>
          </a:p>
          <a:p>
            <a:pPr lvl="1"/>
            <a:r>
              <a:rPr lang="en-US" dirty="0" smtClean="0">
                <a:ea typeface="Cambria Math"/>
              </a:rPr>
              <a:t>It follows (</a:t>
            </a:r>
            <a:r>
              <a:rPr lang="en-US" i="1" dirty="0" smtClean="0">
                <a:ea typeface="Cambria Math"/>
              </a:rPr>
              <a:t>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29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that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561</a:t>
            </a:r>
            <a:r>
              <a:rPr lang="en-US" dirty="0" smtClean="0">
                <a:ea typeface="Cambria Math"/>
              </a:rPr>
              <a:t>) for all positive integers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with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. Hence,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/>
              </a:rPr>
              <a:t> is a Carmichael number.</a:t>
            </a:r>
          </a:p>
          <a:p>
            <a:r>
              <a:rPr lang="en-US" dirty="0" smtClean="0">
                <a:ea typeface="Cambria Math"/>
              </a:rPr>
              <a:t>Even though there are infinitely many Carmichael numbers, there are other tests (described in the exercises) that form the basis for efficient probabilistic </a:t>
            </a:r>
            <a:r>
              <a:rPr lang="en-US" dirty="0" err="1" smtClean="0">
                <a:ea typeface="Cambria Math"/>
              </a:rPr>
              <a:t>primality</a:t>
            </a:r>
            <a:r>
              <a:rPr lang="en-US" dirty="0" smtClean="0">
                <a:ea typeface="Cambria Math"/>
              </a:rPr>
              <a:t> testing. (</a:t>
            </a:r>
            <a:r>
              <a:rPr lang="en-US" i="1" dirty="0" smtClean="0">
                <a:ea typeface="Cambria Math"/>
              </a:rPr>
              <a:t>see Chapter </a:t>
            </a:r>
            <a:r>
              <a:rPr lang="en-US" dirty="0" smtClean="0">
                <a:ea typeface="Cambria Math"/>
              </a:rPr>
              <a:t>7) </a:t>
            </a:r>
          </a:p>
          <a:p>
            <a:pPr lvl="1"/>
            <a:endParaRPr lang="en-US" dirty="0" smtClean="0">
              <a:ea typeface="Cambria Math" pitchFamily="18" charset="0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>
              <a:ea typeface="Cambria Math" pitchFamily="18" charset="0"/>
            </a:endParaRPr>
          </a:p>
        </p:txBody>
      </p:sp>
      <p:pic>
        <p:nvPicPr>
          <p:cNvPr id="4" name="Picture 3" descr="carmicha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902208" cy="127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2954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Carmichael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1879-1967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7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Electrical System Diagram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2667000" y="5181600"/>
            <a:ext cx="6096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038600" y="5257800"/>
            <a:ext cx="6096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438400" y="4800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7719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95600" y="4343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67200" y="4267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76800" y="175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57800" y="1676400"/>
            <a:ext cx="2286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054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cb1</a:t>
            </a:r>
          </a:p>
        </p:txBody>
      </p:sp>
      <p:cxnSp>
        <p:nvCxnSpPr>
          <p:cNvPr id="32" name="Straight Connector 31"/>
          <p:cNvCxnSpPr>
            <a:stCxn id="29" idx="6"/>
          </p:cNvCxnSpPr>
          <p:nvPr/>
        </p:nvCxnSpPr>
        <p:spPr>
          <a:xfrm>
            <a:off x="5486400" y="1752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152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Power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43300" y="30861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4648200" y="4267200"/>
            <a:ext cx="228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48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48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434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3048000" y="25908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3276600" y="27432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3276600" y="41910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V="1">
            <a:off x="3124200" y="4038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009900" y="4152900"/>
            <a:ext cx="228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670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59" name="Oval 58"/>
          <p:cNvSpPr/>
          <p:nvPr/>
        </p:nvSpPr>
        <p:spPr>
          <a:xfrm>
            <a:off x="31242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48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672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10800000">
            <a:off x="4724400" y="2209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648200" y="22860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6999" y="2590801"/>
            <a:ext cx="4966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Have lights </a:t>
            </a:r>
            <a:r>
              <a:rPr lang="en-US" sz="2800" dirty="0" smtClean="0"/>
              <a:t>(</a:t>
            </a:r>
            <a:r>
              <a:rPr lang="lv-LV" sz="2800" dirty="0" smtClean="0"/>
              <a:t>L</a:t>
            </a:r>
            <a:r>
              <a:rPr lang="en-US" sz="2800" dirty="0" smtClean="0"/>
              <a:t>1</a:t>
            </a:r>
            <a:r>
              <a:rPr lang="en-US" sz="2800" dirty="0"/>
              <a:t>, </a:t>
            </a:r>
            <a:r>
              <a:rPr lang="lv-LV" sz="2800" dirty="0" smtClean="0"/>
              <a:t>L</a:t>
            </a:r>
            <a:r>
              <a:rPr lang="en-US" sz="2800" dirty="0" smtClean="0"/>
              <a:t>2</a:t>
            </a:r>
            <a:r>
              <a:rPr lang="en-US" sz="2800" dirty="0"/>
              <a:t>), </a:t>
            </a:r>
            <a:r>
              <a:rPr lang="en-US" sz="2800" dirty="0" smtClean="0"/>
              <a:t>switches </a:t>
            </a:r>
            <a:r>
              <a:rPr lang="en-US" sz="2800" dirty="0"/>
              <a:t>(s1, s2, s3), and circuit breakers (cb1</a:t>
            </a:r>
            <a:r>
              <a:rPr lang="en-US" sz="2800" dirty="0" smtClean="0"/>
              <a:t>)</a:t>
            </a:r>
            <a:endParaRPr lang="lv-LV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How to do disjunction with electric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Conjunction with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Biconditional with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Negation with switches?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3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52800" y="2209801"/>
            <a:ext cx="5969318" cy="477203"/>
          </a:xfr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0" y="3276601"/>
            <a:ext cx="5969318" cy="477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Needed for the next example.</a:t>
            </a:r>
          </a:p>
        </p:txBody>
      </p:sp>
    </p:spTree>
    <p:extLst>
      <p:ext uri="{BB962C8B-B14F-4D97-AF65-F5344CB8AC3E}">
        <p14:creationId xmlns:p14="http://schemas.microsoft.com/office/powerpoint/2010/main" val="4156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764" y="1690688"/>
            <a:ext cx="2960254" cy="2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as a </a:t>
            </a:r>
            <a:r>
              <a:rPr lang="en-US" dirty="0" err="1" smtClean="0"/>
              <a:t>Satisfiability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number </a:t>
            </a:r>
            <a:r>
              <a:rPr lang="en-US" i="1" dirty="0" smtClean="0"/>
              <a:t>n</a:t>
            </a:r>
            <a:r>
              <a:rPr lang="en-US" dirty="0" smtClean="0"/>
              <a:t> is in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5,1,6</a:t>
            </a:r>
            <a:r>
              <a:rPr lang="en-US" dirty="0" smtClean="0"/>
              <a:t>) is true, but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i="1" dirty="0" smtClean="0"/>
              <a:t>j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is false for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2,3,…9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764" y="1690688"/>
            <a:ext cx="2960254" cy="2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value, assert </a:t>
            </a:r>
            <a:r>
              <a:rPr lang="en-US" i="1" dirty="0" err="1" smtClean="0"/>
              <a:t>p</a:t>
            </a:r>
            <a:r>
              <a:rPr lang="en-US" dirty="0" err="1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00601" y="3352801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72001" y="4876801"/>
            <a:ext cx="205549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that each of the 3 x 3 blocks contain every number.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(this is tricky - ideas from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help)</a:t>
            </a:r>
          </a:p>
          <a:p>
            <a:r>
              <a:rPr lang="en-US" dirty="0" smtClean="0"/>
              <a:t>Assert that no cell contains more than one  number. Take the conjunction over all values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/>
              <a:t>, </a:t>
            </a:r>
            <a:r>
              <a:rPr lang="en-US" i="1" dirty="0" smtClean="0"/>
              <a:t>n’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and j, where each variable ranges from 1 to 9 and             ,</a:t>
            </a:r>
          </a:p>
          <a:p>
            <a:pPr>
              <a:buNone/>
            </a:pPr>
            <a:r>
              <a:rPr lang="en-US" dirty="0" smtClean="0"/>
              <a:t>    of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81600" y="2514601"/>
            <a:ext cx="3950970" cy="77152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28458" y="4678046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67201" y="5181601"/>
            <a:ext cx="360902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solve a  Sudoku puzzle, we need to find an assignment of truth values to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variables of the form  </a:t>
            </a:r>
            <a:r>
              <a:rPr lang="en-US" i="1" dirty="0" smtClean="0"/>
              <a:t>p(</a:t>
            </a:r>
            <a:r>
              <a:rPr lang="en-US" i="1" dirty="0" err="1" smtClean="0"/>
              <a:t>i,j,n</a:t>
            </a:r>
            <a:r>
              <a:rPr lang="en-US" i="1" dirty="0" smtClean="0"/>
              <a:t>) </a:t>
            </a:r>
            <a:r>
              <a:rPr lang="en-US" dirty="0" smtClean="0"/>
              <a:t>that makes the conjunction of the assertions true. Those variables that are assigned T yield a solution to the puzzle.</a:t>
            </a:r>
          </a:p>
          <a:p>
            <a:r>
              <a:rPr lang="en-US" dirty="0" smtClean="0"/>
              <a:t>A truth table can always be used to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a compound proposition. But this is too complex even for modern computers for large problems. </a:t>
            </a:r>
          </a:p>
          <a:p>
            <a:r>
              <a:rPr lang="en-US" dirty="0" smtClean="0"/>
              <a:t>There has been much work on developing efficient methods for 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 as many practical problems can be translated into </a:t>
            </a:r>
            <a:r>
              <a:rPr lang="en-US" dirty="0" err="1" smtClean="0"/>
              <a:t>satisfiability</a:t>
            </a:r>
            <a:r>
              <a:rPr lang="en-US" dirty="0" smtClean="0"/>
              <a:t>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Fermat’s little theorem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prime, where</a:t>
            </a:r>
          </a:p>
          <a:p>
            <a:pPr>
              <a:buNone/>
            </a:pPr>
            <a:r>
              <a:rPr lang="en-US" i="1" dirty="0" smtClean="0"/>
              <a:t> 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).</a:t>
            </a:r>
            <a:endParaRPr lang="en-US" dirty="0" smtClean="0"/>
          </a:p>
          <a:p>
            <a:r>
              <a:rPr lang="en-US" dirty="0" smtClean="0"/>
              <a:t>But if this congruence holds, </a:t>
            </a:r>
            <a:r>
              <a:rPr lang="en-US" i="1" dirty="0" smtClean="0"/>
              <a:t>n</a:t>
            </a:r>
            <a:r>
              <a:rPr lang="en-US" dirty="0" smtClean="0"/>
              <a:t> may not be prime. Composite integers </a:t>
            </a:r>
            <a:r>
              <a:rPr lang="en-US" i="1" dirty="0" smtClean="0"/>
              <a:t>n</a:t>
            </a:r>
            <a:r>
              <a:rPr lang="en-US" dirty="0" smtClean="0"/>
              <a:t> such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are called </a:t>
            </a:r>
            <a:r>
              <a:rPr lang="en-US" i="1" dirty="0" err="1" smtClean="0">
                <a:ea typeface="Cambria Math" pitchFamily="18" charset="0"/>
              </a:rPr>
              <a:t>pseudoprimes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</a:rPr>
              <a:t>: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 smtClean="0">
                <a:ea typeface="Cambria Math" pitchFamily="18" charset="0"/>
              </a:rPr>
              <a:t> is a </a:t>
            </a:r>
            <a:r>
              <a:rPr lang="en-US" dirty="0" err="1" smtClean="0">
                <a:ea typeface="Cambria Math" pitchFamily="18" charset="0"/>
              </a:rPr>
              <a:t>pseudoprime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 smtClean="0"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31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340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 smtClean="0">
                <a:ea typeface="Cambria Math" pitchFamily="18" charset="0"/>
              </a:rPr>
              <a:t>) (</a:t>
            </a:r>
            <a:r>
              <a:rPr lang="en-US" i="1" dirty="0" smtClean="0">
                <a:ea typeface="Cambria Math" pitchFamily="18" charset="0"/>
              </a:rPr>
              <a:t>see in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r>
              <a:rPr lang="en-US" dirty="0" smtClean="0"/>
              <a:t>We can replace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by any integer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Definition</a:t>
            </a:r>
            <a:r>
              <a:rPr lang="en-US" dirty="0" smtClean="0"/>
              <a:t>: Let </a:t>
            </a:r>
            <a:r>
              <a:rPr lang="en-US" i="1" dirty="0" smtClean="0"/>
              <a:t>b</a:t>
            </a:r>
            <a:r>
              <a:rPr lang="en-US" dirty="0" smtClean="0"/>
              <a:t> be a positive integer. If </a:t>
            </a:r>
            <a:r>
              <a:rPr lang="en-US" i="1" dirty="0" smtClean="0"/>
              <a:t>n</a:t>
            </a:r>
            <a:r>
              <a:rPr lang="en-US" dirty="0" smtClean="0"/>
              <a:t> is a composite integer, and 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), then </a:t>
            </a:r>
            <a:r>
              <a:rPr lang="en-US" i="1" dirty="0" smtClean="0">
                <a:ea typeface="Cambria Math" pitchFamily="18" charset="0"/>
              </a:rPr>
              <a:t>n </a:t>
            </a:r>
            <a:r>
              <a:rPr lang="en-US" dirty="0" smtClean="0">
                <a:ea typeface="Cambria Math" pitchFamily="18" charset="0"/>
              </a:rPr>
              <a:t>is called a </a:t>
            </a:r>
            <a:r>
              <a:rPr lang="en-US" i="1" dirty="0" err="1" smtClean="0">
                <a:ea typeface="Cambria Math" pitchFamily="18" charset="0"/>
              </a:rPr>
              <a:t>pseudoprime</a:t>
            </a:r>
            <a:r>
              <a:rPr lang="en-US" i="1" dirty="0" smtClean="0">
                <a:ea typeface="Cambria Math" pitchFamily="18" charset="0"/>
              </a:rPr>
              <a:t> to the base b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vee_{j = 1}^{n} p_j \; \mbox{is used for}\; p_1 \vee p_2 \vee \ldots \vee p_n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wedge_{j = 1}^{n} p_j \; \mbox{is used for}\; p_1 \wedge p_2 \wedge \ldots \wedge p_n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r = 0}^{2}\bigwedge_{s=0}^{2}\bigwedge_{n = 1}^{9}\bigwedge_{i=1}^{3}\bigvee_{j=1}^{3} p(3r +i,3s +j,n)$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1016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Logic Circuits  (Studied in depth in Chapter 12)</vt:lpstr>
      <vt:lpstr>Electrical System Diagram</vt:lpstr>
      <vt:lpstr>Notation</vt:lpstr>
      <vt:lpstr>Sudoku</vt:lpstr>
      <vt:lpstr>Encoding as a Satisfiability Problem</vt:lpstr>
      <vt:lpstr>Encoding (cont)</vt:lpstr>
      <vt:lpstr>Encoding (cont)</vt:lpstr>
      <vt:lpstr>Solving Satisfiability Problems</vt:lpstr>
      <vt:lpstr>Pseudoprimes</vt:lpstr>
      <vt:lpstr>Pseudoprimes</vt:lpstr>
      <vt:lpstr>Carmichael Numbers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73</cp:revision>
  <dcterms:created xsi:type="dcterms:W3CDTF">2021-01-03T18:25:44Z</dcterms:created>
  <dcterms:modified xsi:type="dcterms:W3CDTF">2021-02-06T23:33:47Z</dcterms:modified>
</cp:coreProperties>
</file>