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770" r:id="rId2"/>
    <p:sldMasterId id="2147483768" r:id="rId3"/>
  </p:sldMasterIdLst>
  <p:notesMasterIdLst>
    <p:notesMasterId r:id="rId65"/>
  </p:notesMasterIdLst>
  <p:handoutMasterIdLst>
    <p:handoutMasterId r:id="rId66"/>
  </p:handoutMasterIdLst>
  <p:sldIdLst>
    <p:sldId id="272" r:id="rId4"/>
    <p:sldId id="620" r:id="rId5"/>
    <p:sldId id="585" r:id="rId6"/>
    <p:sldId id="619" r:id="rId7"/>
    <p:sldId id="595" r:id="rId8"/>
    <p:sldId id="614" r:id="rId9"/>
    <p:sldId id="615" r:id="rId10"/>
    <p:sldId id="640" r:id="rId11"/>
    <p:sldId id="639" r:id="rId12"/>
    <p:sldId id="624" r:id="rId13"/>
    <p:sldId id="616" r:id="rId14"/>
    <p:sldId id="629" r:id="rId15"/>
    <p:sldId id="625" r:id="rId16"/>
    <p:sldId id="627" r:id="rId17"/>
    <p:sldId id="626" r:id="rId18"/>
    <p:sldId id="628" r:id="rId19"/>
    <p:sldId id="608" r:id="rId20"/>
    <p:sldId id="647" r:id="rId21"/>
    <p:sldId id="586" r:id="rId22"/>
    <p:sldId id="588" r:id="rId23"/>
    <p:sldId id="589" r:id="rId24"/>
    <p:sldId id="613" r:id="rId25"/>
    <p:sldId id="630" r:id="rId26"/>
    <p:sldId id="631" r:id="rId27"/>
    <p:sldId id="632" r:id="rId28"/>
    <p:sldId id="633" r:id="rId29"/>
    <p:sldId id="634" r:id="rId30"/>
    <p:sldId id="635" r:id="rId31"/>
    <p:sldId id="599" r:id="rId32"/>
    <p:sldId id="600" r:id="rId33"/>
    <p:sldId id="601" r:id="rId34"/>
    <p:sldId id="602" r:id="rId35"/>
    <p:sldId id="603" r:id="rId36"/>
    <p:sldId id="642" r:id="rId37"/>
    <p:sldId id="611" r:id="rId38"/>
    <p:sldId id="650" r:id="rId39"/>
    <p:sldId id="651" r:id="rId40"/>
    <p:sldId id="565" r:id="rId41"/>
    <p:sldId id="564" r:id="rId42"/>
    <p:sldId id="568" r:id="rId43"/>
    <p:sldId id="577" r:id="rId44"/>
    <p:sldId id="636" r:id="rId45"/>
    <p:sldId id="578" r:id="rId46"/>
    <p:sldId id="579" r:id="rId47"/>
    <p:sldId id="637" r:id="rId48"/>
    <p:sldId id="580" r:id="rId49"/>
    <p:sldId id="612" r:id="rId50"/>
    <p:sldId id="621" r:id="rId51"/>
    <p:sldId id="623" r:id="rId52"/>
    <p:sldId id="622" r:id="rId53"/>
    <p:sldId id="581" r:id="rId54"/>
    <p:sldId id="583" r:id="rId55"/>
    <p:sldId id="618" r:id="rId56"/>
    <p:sldId id="582" r:id="rId57"/>
    <p:sldId id="641" r:id="rId58"/>
    <p:sldId id="638" r:id="rId59"/>
    <p:sldId id="643" r:id="rId60"/>
    <p:sldId id="644" r:id="rId61"/>
    <p:sldId id="646" r:id="rId62"/>
    <p:sldId id="648" r:id="rId63"/>
    <p:sldId id="645" r:id="rId64"/>
  </p:sldIdLst>
  <p:sldSz cx="9144000" cy="5143500" type="screen16x9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evads" id="{FA9B0D58-8C3A-4184-B3C8-81ABCF175461}">
          <p14:sldIdLst>
            <p14:sldId id="272"/>
            <p14:sldId id="620"/>
            <p14:sldId id="585"/>
            <p14:sldId id="619"/>
            <p14:sldId id="595"/>
          </p14:sldIdLst>
        </p14:section>
        <p14:section name="Iracionalitātes pierādījumi" id="{FE3BE684-70DA-43AF-B282-E2F1171995A7}">
          <p14:sldIdLst>
            <p14:sldId id="614"/>
            <p14:sldId id="615"/>
            <p14:sldId id="640"/>
            <p14:sldId id="639"/>
            <p14:sldId id="624"/>
            <p14:sldId id="616"/>
            <p14:sldId id="629"/>
          </p14:sldIdLst>
        </p14:section>
        <p14:section name="Tuī-Morzes virkne" id="{8CF27C48-D1B5-457B-8831-03C40FB9B57A}">
          <p14:sldIdLst>
            <p14:sldId id="625"/>
            <p14:sldId id="627"/>
            <p14:sldId id="626"/>
            <p14:sldId id="628"/>
          </p14:sldIdLst>
        </p14:section>
        <p14:section name="Kopu sanumurējamība" id="{E7880012-91ED-4BCD-8EDD-EB0B5E3D8160}">
          <p14:sldIdLst>
            <p14:sldId id="608"/>
            <p14:sldId id="647"/>
            <p14:sldId id="586"/>
            <p14:sldId id="588"/>
            <p14:sldId id="589"/>
            <p14:sldId id="613"/>
          </p14:sldIdLst>
        </p14:section>
        <p14:section name="Ģeometrisku figūru kardinalitāte" id="{DCDD60A2-61E1-421A-9DE7-7077EC36B6F7}">
          <p14:sldIdLst>
            <p14:sldId id="630"/>
            <p14:sldId id="631"/>
            <p14:sldId id="632"/>
            <p14:sldId id="633"/>
            <p14:sldId id="634"/>
            <p14:sldId id="635"/>
          </p14:sldIdLst>
        </p14:section>
        <p14:section name="Sajukumi" id="{9CF69495-3760-4D77-AC16-4E551366059D}">
          <p14:sldIdLst>
            <p14:sldId id="599"/>
            <p14:sldId id="600"/>
            <p14:sldId id="601"/>
            <p14:sldId id="602"/>
            <p14:sldId id="603"/>
          </p14:sldIdLst>
        </p14:section>
        <p14:section name="Rekurentas virknes ar kvadrātsaknēm" id="{D95A6E24-AA4D-454A-927D-06E4BC99E63E}">
          <p14:sldIdLst>
            <p14:sldId id="642"/>
            <p14:sldId id="611"/>
            <p14:sldId id="650"/>
            <p14:sldId id="651"/>
          </p14:sldIdLst>
        </p14:section>
        <p14:section name="Racionāli tuvinājumi" id="{3730EF7F-60DC-4A18-9FED-7B5C9BAE22E2}">
          <p14:sldIdLst>
            <p14:sldId id="565"/>
            <p14:sldId id="564"/>
            <p14:sldId id="568"/>
            <p14:sldId id="577"/>
            <p14:sldId id="636"/>
            <p14:sldId id="578"/>
            <p14:sldId id="579"/>
            <p14:sldId id="637"/>
            <p14:sldId id="580"/>
          </p14:sldIdLst>
        </p14:section>
        <p14:section name="Uzkonstruējami skaitļi" id="{6417F254-4C11-48E2-B9C7-A4CE610BBC40}">
          <p14:sldIdLst>
            <p14:sldId id="612"/>
            <p14:sldId id="621"/>
            <p14:sldId id="623"/>
            <p14:sldId id="622"/>
            <p14:sldId id="581"/>
            <p14:sldId id="583"/>
            <p14:sldId id="618"/>
            <p14:sldId id="582"/>
            <p14:sldId id="641"/>
          </p14:sldIdLst>
        </p14:section>
        <p14:section name="Veselās daļas īpašības" id="{AE2D7797-E9BA-4901-9E2C-F905DDAD3FBA}">
          <p14:sldIdLst>
            <p14:sldId id="638"/>
            <p14:sldId id="643"/>
            <p14:sldId id="644"/>
            <p14:sldId id="646"/>
            <p14:sldId id="648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pos="220">
          <p15:clr>
            <a:srgbClr val="A4A3A4"/>
          </p15:clr>
        </p15:guide>
        <p15:guide id="3" pos="55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00"/>
    <a:srgbClr val="FF9999"/>
    <a:srgbClr val="CC99FF"/>
    <a:srgbClr val="9CBDD8"/>
    <a:srgbClr val="00395E"/>
    <a:srgbClr val="FF6C0C"/>
    <a:srgbClr val="299D37"/>
    <a:srgbClr val="80808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65175" autoAdjust="0"/>
  </p:normalViewPr>
  <p:slideViewPr>
    <p:cSldViewPr snapToGrid="0" snapToObjects="1" showGuides="1">
      <p:cViewPr varScale="1">
        <p:scale>
          <a:sx n="99" d="100"/>
          <a:sy n="99" d="100"/>
        </p:scale>
        <p:origin x="1122" y="96"/>
      </p:cViewPr>
      <p:guideLst>
        <p:guide orient="horz" pos="3064"/>
        <p:guide pos="220"/>
        <p:guide pos="55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326"/>
    </p:cViewPr>
  </p:sorterViewPr>
  <p:notesViewPr>
    <p:cSldViewPr snapToGrid="0" snapToObjects="1" showGuides="1">
      <p:cViewPr>
        <p:scale>
          <a:sx n="70" d="100"/>
          <a:sy n="70" d="100"/>
        </p:scale>
        <p:origin x="-3048" y="-5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3E62D330-A21E-4CA8-B066-FB950CEE6323}" type="datetimeFigureOut">
              <a:rPr lang="en-GB" smtClean="0"/>
              <a:t>28/03/2021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9C7C7189-B2F5-4D8E-B522-BCD40F60C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5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6D4765DB-18AC-3F42-8A01-45EA04C553EE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8" tIns="49519" rIns="99038" bIns="495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2836B008-1A7D-0F4F-ABE4-6B8E2FFE7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aseline="0" dirty="0"/>
          </a:p>
        </p:txBody>
      </p:sp>
    </p:spTree>
    <p:extLst>
      <p:ext uri="{BB962C8B-B14F-4D97-AF65-F5344CB8AC3E}">
        <p14:creationId xmlns:p14="http://schemas.microsoft.com/office/powerpoint/2010/main" val="3373521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list(map(lambda x: ( (1 + math.sqrt(5))/2  )**x/math.sqrt(5), range(0,20)))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282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Dirihlē princips.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4838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4509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https://en.wikipedia.org/wiki/Farey_sequence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838344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https://en.wikipedia.org/wiki/Stern%E2%80%93Brocot_tree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683485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Atbilde: Var, bet tad vajadzīgs</a:t>
            </a:r>
            <a:r>
              <a:rPr lang="lv-LV" baseline="0" dirty="0" smtClean="0"/>
              <a:t> arī vienības nogrieznis, jo citādi kvadrātsakne kā attālums nav definēta.</a:t>
            </a:r>
          </a:p>
          <a:p>
            <a:endParaRPr lang="lv-LV" baseline="0" dirty="0" smtClean="0"/>
          </a:p>
          <a:p>
            <a:r>
              <a:rPr lang="lv-LV" dirty="0" smtClean="0"/>
              <a:t>https://www.cut-the-knot.org/arithmetic/rational.shtml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378074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7124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Summary: </a:t>
            </a:r>
            <a:br>
              <a:rPr lang="lv-LV" dirty="0" smtClean="0"/>
            </a:br>
            <a:r>
              <a:rPr lang="lv-LV" dirty="0" smtClean="0"/>
              <a:t>Reāli skaitļi kā neperiodiskas decimāldaļas. </a:t>
            </a:r>
          </a:p>
          <a:p>
            <a:r>
              <a:rPr lang="lv-LV" dirty="0" smtClean="0"/>
              <a:t>Pamatojumi, ka skaitlis ir racionāls/iracionāls (pamatmetodes – sqrt(2); logaritms; e). </a:t>
            </a:r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3188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Reāli skaitļi ir racionālu skaitļu virknes robežas.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0462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(sqrt(a)  + sqrt(b)  + sqrt(c))*....</a:t>
            </a:r>
            <a:r>
              <a:rPr lang="lv-LV" baseline="0" dirty="0" smtClean="0"/>
              <a:t> = 4*a*b – (a+b – c)^2 = 2ab+2ac+2bc – a^2-b^2-c^2</a:t>
            </a:r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43400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78213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9127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Šrēdera-Bernšteina</a:t>
            </a:r>
            <a:r>
              <a:rPr lang="lv-LV" baseline="0" dirty="0" smtClean="0"/>
              <a:t> teorēma ļauj šo visu pamatot labāk...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70469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51501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32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0823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8081752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57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5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55827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0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04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8043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612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26292" y="1435065"/>
            <a:ext cx="453443" cy="426042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46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2686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4</a:t>
            </a:r>
            <a:r>
              <a:rPr lang="en-US" sz="1000" baseline="0" dirty="0" smtClean="0">
                <a:solidFill>
                  <a:schemeClr val="tx2"/>
                </a:solidFill>
              </a:rPr>
              <a:t>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2" r:id="rId2"/>
    <p:sldLayoutId id="2147483766" r:id="rId3"/>
    <p:sldLayoutId id="2147483767" r:id="rId4"/>
    <p:sldLayoutId id="2147483773" r:id="rId5"/>
    <p:sldLayoutId id="2147483783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4-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5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726854" y="450583"/>
            <a:ext cx="1040400" cy="442800"/>
          </a:xfrm>
          <a:prstGeom prst="roundRect">
            <a:avLst/>
          </a:prstGeom>
          <a:solidFill>
            <a:srgbClr val="00395E"/>
          </a:solidFill>
          <a:ln w="6350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647700" y="368300"/>
            <a:ext cx="1193979" cy="596990"/>
          </a:xfrm>
          <a:prstGeom prst="roundRect">
            <a:avLst/>
          </a:prstGeom>
          <a:noFill/>
          <a:ln w="4445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1942" y="397537"/>
            <a:ext cx="576238" cy="538157"/>
            <a:chOff x="1231942" y="397537"/>
            <a:chExt cx="576238" cy="538157"/>
          </a:xfrm>
        </p:grpSpPr>
        <p:sp>
          <p:nvSpPr>
            <p:cNvPr id="5" name="Rectangle 4"/>
            <p:cNvSpPr/>
            <p:nvPr userDrawn="1"/>
          </p:nvSpPr>
          <p:spPr>
            <a:xfrm>
              <a:off x="1231942" y="397537"/>
              <a:ext cx="499505" cy="538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700163" y="433321"/>
              <a:ext cx="108017" cy="472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693157" y="404163"/>
              <a:ext cx="86309" cy="62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689599" y="874247"/>
              <a:ext cx="93426" cy="48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 userDrawn="1"/>
        </p:nvCxnSpPr>
        <p:spPr>
          <a:xfrm flipV="1">
            <a:off x="0" y="1502229"/>
            <a:ext cx="9144000" cy="0"/>
          </a:xfrm>
          <a:prstGeom prst="line">
            <a:avLst/>
          </a:prstGeom>
          <a:ln w="44450">
            <a:solidFill>
              <a:srgbClr val="0039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 userDrawn="1"/>
        </p:nvSpPr>
        <p:spPr>
          <a:xfrm>
            <a:off x="3987800" y="1866900"/>
            <a:ext cx="4889500" cy="3022600"/>
          </a:xfrm>
          <a:prstGeom prst="roundRect">
            <a:avLst>
              <a:gd name="adj" fmla="val 82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26854" y="459520"/>
            <a:ext cx="453443" cy="426042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50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6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67.png"/><Relationship Id="rId5" Type="http://schemas.openxmlformats.org/officeDocument/2006/relationships/tags" Target="../tags/tag11.xml"/><Relationship Id="rId10" Type="http://schemas.openxmlformats.org/officeDocument/2006/relationships/image" Target="../media/image66.png"/><Relationship Id="rId4" Type="http://schemas.openxmlformats.org/officeDocument/2006/relationships/tags" Target="../tags/tag10.xml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945640"/>
            <a:ext cx="3609975" cy="872034"/>
          </a:xfrm>
        </p:spPr>
        <p:txBody>
          <a:bodyPr/>
          <a:lstStyle/>
          <a:p>
            <a:r>
              <a:rPr lang="lv-LV" dirty="0" smtClean="0"/>
              <a:t>Racionāli un iracionāli skaitļi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</a:rPr>
              <a:t>Pamatot atsevišķu skaitļu racionalitāti/iracionalitāti.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</a:rPr>
              <a:t>Konstruēt funkcijas starp racionālu/iracionālu skaitļu kopām vai pamatot to neesamību.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  <a:sym typeface="Wingdings" panose="05000000000000000000" pitchFamily="2" charset="2"/>
              </a:rPr>
              <a:t>Tuvināt </a:t>
            </a:r>
            <a:r>
              <a:rPr lang="lv-LV" dirty="0" smtClean="0">
                <a:solidFill>
                  <a:schemeClr val="tx2"/>
                </a:solidFill>
                <a:sym typeface="Wingdings" panose="05000000000000000000" pitchFamily="2" charset="2"/>
              </a:rPr>
              <a:t>ar racionālu virkni</a:t>
            </a: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  <a:sym typeface="Wingdings" panose="05000000000000000000" pitchFamily="2" charset="2"/>
              </a:rPr>
              <a:t>Iracionalitātes, kas ļauj izteikt veselus/racionālus skaitļus (rekurentas virknes)</a:t>
            </a: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</a:rPr>
              <a:t>Lietot veselās daļas īpašības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Skaitļa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dirty="0" smtClean="0"/>
                  <a:t>decimālpierakstu veido, izrakstot aiz komata visu naturālo skaitļu ciparus: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=0.12345678910111213141516171819…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Pierādīt, ka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lv-LV" dirty="0" smtClean="0"/>
                  <a:t> ir iracionāls.</a:t>
                </a:r>
                <a:endParaRPr lang="lv-LV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4534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lv-LV" b="1" dirty="0" smtClean="0"/>
                  <a:t>Definīcija: </a:t>
                </a:r>
                <a:r>
                  <a:rPr lang="lv-LV" dirty="0" smtClean="0"/>
                  <a:t>Ar skaitli e apzīmējam sekojošu summu: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lv-LV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b="1" dirty="0" smtClean="0"/>
                  <a:t>Apgalvojums: </a:t>
                </a:r>
                <a:r>
                  <a:rPr lang="lv-LV" dirty="0" smtClean="0"/>
                  <a:t>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lv-LV" dirty="0" smtClean="0"/>
                  <a:t> ir </a:t>
                </a:r>
                <a:r>
                  <a:rPr lang="lv-LV" dirty="0" smtClean="0"/>
                  <a:t>iracionāls</a:t>
                </a:r>
                <a:r>
                  <a:rPr lang="lv-LV" dirty="0" smtClean="0"/>
                  <a:t>.</a:t>
                </a:r>
              </a:p>
              <a:p>
                <a:r>
                  <a:rPr lang="lv-LV" dirty="0" smtClean="0"/>
                  <a:t>No pretējā. Pieņemam, ka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lv-LV" dirty="0" smtClean="0"/>
                  <a:t>. Aplūkojam izteiksmi:</a:t>
                </a:r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1+1+</m:t>
                            </m:r>
                            <m:f>
                              <m:f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f>
                              <m:f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lv-LV" dirty="0" smtClean="0"/>
                  <a:t>, kas pēc pieņēmuma ir vesels.</a:t>
                </a:r>
              </a:p>
              <a:p>
                <a:r>
                  <a:rPr lang="lv-LV" dirty="0" smtClean="0"/>
                  <a:t>No otras puses, šī starpība ir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lv-LV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lv-LV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  <m:r>
                          <a:rPr lang="lv-LV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lv-LV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lv-LV" dirty="0" smtClean="0"/>
                  <a:t>, kas ir mazāka par ģeometrisku progresiju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lv-LV" dirty="0" smtClean="0"/>
                  <a:t>, kas nav vesels.</a:t>
                </a:r>
                <a:endParaRPr lang="lv-LV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19" t="-39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Iracionalitāte ātri konverģējošām rindām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2772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lv-LV" sz="2000" dirty="0" smtClean="0"/>
              <a:t>Vai sekojošs skaitlis:</a:t>
            </a:r>
          </a:p>
          <a:p>
            <a:endParaRPr lang="lv-LV" sz="2000" dirty="0"/>
          </a:p>
          <a:p>
            <a:endParaRPr lang="lv-LV" sz="2000" dirty="0" smtClean="0"/>
          </a:p>
          <a:p>
            <a:r>
              <a:rPr lang="lv-LV" sz="2000" dirty="0" smtClean="0"/>
              <a:t>ir racionāls vai iracionāls?</a:t>
            </a:r>
            <a:endParaRPr lang="lv-LV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4" y="1059129"/>
            <a:ext cx="86677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z="1600" i="1" dirty="0"/>
              <a:t>T</a:t>
            </a:r>
            <a:r>
              <a:rPr lang="lv-LV" sz="1600" baseline="-25000" dirty="0"/>
              <a:t>0</a:t>
            </a:r>
            <a:r>
              <a:rPr lang="lv-LV" sz="1600" dirty="0"/>
              <a:t> = 0.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1</a:t>
            </a:r>
            <a:r>
              <a:rPr lang="lv-LV" sz="1600" dirty="0"/>
              <a:t> = 01.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2</a:t>
            </a:r>
            <a:r>
              <a:rPr lang="lv-LV" sz="1600" dirty="0"/>
              <a:t> = 0110.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3</a:t>
            </a:r>
            <a:r>
              <a:rPr lang="lv-LV" sz="1600" dirty="0"/>
              <a:t> = 01101001.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4</a:t>
            </a:r>
            <a:r>
              <a:rPr lang="lv-LV" sz="1600" dirty="0"/>
              <a:t> = 0110100110010110.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5</a:t>
            </a:r>
            <a:r>
              <a:rPr lang="lv-LV" sz="1600" dirty="0"/>
              <a:t> = 01101001100101101001011001101001.</a:t>
            </a:r>
          </a:p>
          <a:p>
            <a:endParaRPr lang="lv-LV" sz="1600" dirty="0" smtClean="0"/>
          </a:p>
          <a:p>
            <a:endParaRPr lang="lv-LV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269612687"/>
                  </p:ext>
                </p:extLst>
              </p:nvPr>
            </p:nvGraphicFramePr>
            <p:xfrm>
              <a:off x="4616878" y="582669"/>
              <a:ext cx="4106863" cy="448681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9014">
                      <a:extLst>
                        <a:ext uri="{9D8B030D-6E8A-4147-A177-3AD203B41FA5}">
                          <a16:colId xmlns:a16="http://schemas.microsoft.com/office/drawing/2014/main" val="2817933217"/>
                        </a:ext>
                      </a:extLst>
                    </a:gridCol>
                    <a:gridCol w="1078399">
                      <a:extLst>
                        <a:ext uri="{9D8B030D-6E8A-4147-A177-3AD203B41FA5}">
                          <a16:colId xmlns:a16="http://schemas.microsoft.com/office/drawing/2014/main" val="447392940"/>
                        </a:ext>
                      </a:extLst>
                    </a:gridCol>
                    <a:gridCol w="1309035">
                      <a:extLst>
                        <a:ext uri="{9D8B030D-6E8A-4147-A177-3AD203B41FA5}">
                          <a16:colId xmlns:a16="http://schemas.microsoft.com/office/drawing/2014/main" val="489962239"/>
                        </a:ext>
                      </a:extLst>
                    </a:gridCol>
                    <a:gridCol w="1360415">
                      <a:extLst>
                        <a:ext uri="{9D8B030D-6E8A-4147-A177-3AD203B41FA5}">
                          <a16:colId xmlns:a16="http://schemas.microsoft.com/office/drawing/2014/main" val="1568678741"/>
                        </a:ext>
                      </a:extLst>
                    </a:gridCol>
                  </a:tblGrid>
                  <a:tr h="254729"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n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Bināri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Vieninieki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T.M.virkne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984942452"/>
                      </a:ext>
                    </a:extLst>
                  </a:tr>
                  <a:tr h="22536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1248220402"/>
                      </a:ext>
                    </a:extLst>
                  </a:tr>
                  <a:tr h="22536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0001</m:t>
                                </m:r>
                              </m:oMath>
                            </m:oMathPara>
                          </a14:m>
                          <a:endParaRPr lang="lv-LV" sz="1400" dirty="0" smtClean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3122007500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163557246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0011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345243298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65230792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3245080698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0110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47266829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0111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105586554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117015700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225938640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53780899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1011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449065609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306804233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313628716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lv-LV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lv-LV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3922191525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lv-LV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2212571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269612687"/>
                  </p:ext>
                </p:extLst>
              </p:nvPr>
            </p:nvGraphicFramePr>
            <p:xfrm>
              <a:off x="4616878" y="582669"/>
              <a:ext cx="4106863" cy="448681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9014">
                      <a:extLst>
                        <a:ext uri="{9D8B030D-6E8A-4147-A177-3AD203B41FA5}">
                          <a16:colId xmlns:a16="http://schemas.microsoft.com/office/drawing/2014/main" val="2817933217"/>
                        </a:ext>
                      </a:extLst>
                    </a:gridCol>
                    <a:gridCol w="1078399">
                      <a:extLst>
                        <a:ext uri="{9D8B030D-6E8A-4147-A177-3AD203B41FA5}">
                          <a16:colId xmlns:a16="http://schemas.microsoft.com/office/drawing/2014/main" val="447392940"/>
                        </a:ext>
                      </a:extLst>
                    </a:gridCol>
                    <a:gridCol w="1309035">
                      <a:extLst>
                        <a:ext uri="{9D8B030D-6E8A-4147-A177-3AD203B41FA5}">
                          <a16:colId xmlns:a16="http://schemas.microsoft.com/office/drawing/2014/main" val="489962239"/>
                        </a:ext>
                      </a:extLst>
                    </a:gridCol>
                    <a:gridCol w="1360415">
                      <a:extLst>
                        <a:ext uri="{9D8B030D-6E8A-4147-A177-3AD203B41FA5}">
                          <a16:colId xmlns:a16="http://schemas.microsoft.com/office/drawing/2014/main" val="1568678741"/>
                        </a:ext>
                      </a:extLst>
                    </a:gridCol>
                  </a:tblGrid>
                  <a:tr h="254729"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n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Bināri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Vieninieki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T.M.virkne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984942452"/>
                      </a:ext>
                    </a:extLst>
                  </a:tr>
                  <a:tr h="225369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37838" r="-1050847" b="-17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37838" r="-250282" b="-17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37838" r="-106047" b="-17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37838" r="-1786" b="-17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220402"/>
                      </a:ext>
                    </a:extLst>
                  </a:tr>
                  <a:tr h="225369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237838" r="-1050847" b="-16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237838" r="-250282" b="-16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237838" r="-106047" b="-16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237838" r="-1786" b="-16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007500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284091" r="-1050847" b="-13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284091" r="-250282" b="-13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284091" r="-106047" b="-13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284091" r="-1786" b="-1315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3557246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375556" r="-1050847" b="-1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375556" r="-250282" b="-1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375556" r="-106047" b="-1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375556" r="-1786" b="-1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243298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486364" r="-1050847" b="-1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486364" r="-250282" b="-1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486364" r="-106047" b="-1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486364" r="-1786" b="-1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30792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586364" r="-1050847" b="-10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586364" r="-250282" b="-10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586364" r="-106047" b="-10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586364" r="-1786" b="-10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080698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671111" r="-1050847" b="-8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671111" r="-250282" b="-8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671111" r="-106047" b="-8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671111" r="-1786" b="-89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266829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788636" r="-1050847" b="-8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788636" r="-250282" b="-8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788636" r="-106047" b="-8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788636" r="-1786" b="-8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86554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888636" r="-1050847" b="-7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888636" r="-250282" b="-7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888636" r="-106047" b="-7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888636" r="-1786" b="-7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15700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966667" r="-1050847" b="-5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966667" r="-250282" b="-5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966667" r="-106047" b="-5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966667" r="-1786" b="-59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938640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090909" r="-1050847" b="-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090909" r="-250282" b="-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090909" r="-106047" b="-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090909" r="-1786" b="-5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80899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164444" r="-1050847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164444" r="-250282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164444" r="-106047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164444" r="-1786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065609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293182" r="-1050847" b="-3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293182" r="-250282" b="-3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293182" r="-106047" b="-3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293182" r="-1786" b="-3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804233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393182" r="-1050847" b="-2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393182" r="-250282" b="-2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393182" r="-106047" b="-2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393182" r="-1786" b="-2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628716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460000" r="-1050847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460000" r="-250282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460000" r="-106047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460000" r="-1786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191525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595455" r="-1050847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595455" r="-250282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595455" r="-106047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595455" r="-1786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12571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Tuī-Morzes virkne (Thue-Morse Sequence)</a:t>
            </a:r>
            <a:endParaRPr lang="lv-LV" dirty="0"/>
          </a:p>
        </p:txBody>
      </p:sp>
      <p:sp>
        <p:nvSpPr>
          <p:cNvPr id="7" name="Rounded Rectangle 6"/>
          <p:cNvSpPr/>
          <p:nvPr/>
        </p:nvSpPr>
        <p:spPr>
          <a:xfrm>
            <a:off x="7854215" y="856648"/>
            <a:ext cx="413887" cy="4212832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Rounded Rectangle 7"/>
          <p:cNvSpPr/>
          <p:nvPr/>
        </p:nvSpPr>
        <p:spPr>
          <a:xfrm rot="16200000">
            <a:off x="1542155" y="1080141"/>
            <a:ext cx="308255" cy="1920581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608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7471" y="3429897"/>
            <a:ext cx="8456803" cy="1008754"/>
          </a:xfrm>
        </p:spPr>
        <p:txBody>
          <a:bodyPr>
            <a:noAutofit/>
          </a:bodyPr>
          <a:lstStyle/>
          <a:p>
            <a:r>
              <a:rPr lang="lv-LV" dirty="0" smtClean="0"/>
              <a:t>Sākumā uzraksta simbolu "0". Katrā nākamajā solī </a:t>
            </a:r>
          </a:p>
          <a:p>
            <a:r>
              <a:rPr lang="lv-LV" dirty="0" smtClean="0"/>
              <a:t>"0" </a:t>
            </a:r>
            <a:r>
              <a:rPr lang="lv-LV" dirty="0" smtClean="0">
                <a:sym typeface="Wingdings" panose="05000000000000000000" pitchFamily="2" charset="2"/>
              </a:rPr>
              <a:t> "01"</a:t>
            </a:r>
          </a:p>
          <a:p>
            <a:r>
              <a:rPr lang="lv-LV" dirty="0" smtClean="0">
                <a:sym typeface="Wingdings" panose="05000000000000000000" pitchFamily="2" charset="2"/>
              </a:rPr>
              <a:t>"1"  "10"</a:t>
            </a:r>
            <a:endParaRPr lang="lv-LV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Virknes iegūšana ar simbolu pārrakstīšanu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623752"/>
            <a:ext cx="5313146" cy="26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0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47471" y="3359217"/>
                <a:ext cx="8456803" cy="107943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lv-LV" dirty="0" smtClean="0"/>
                  <a:t>Izrakstām kopai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{0,1,2,…,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lv-LV" dirty="0" smtClean="0"/>
                  <a:t> visas iespējamās apakškopas (leksikogrāfiski sakārtotas no beigām). Iekrāsojam rūtiņu t.t.t. ja kopu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 smtClean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 smtClean="0"/>
                  <a:t> simetriskā starpība ir ar nepāru elementiem: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2)</m:t>
                    </m:r>
                  </m:oMath>
                </a14:m>
                <a:endParaRPr lang="lv-LV" dirty="0" smtClean="0"/>
              </a:p>
              <a:p>
                <a:r>
                  <a:rPr lang="lv-LV" dirty="0" smtClean="0"/>
                  <a:t>Iegūstam Tuī-Morzes virkni, ja kādu no kvadrātiem lasa "pa rindiņām".</a:t>
                </a:r>
                <a:endParaRPr lang="lv-LV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3359217"/>
                <a:ext cx="8456803" cy="1079433"/>
              </a:xfrm>
              <a:blipFill>
                <a:blip r:embed="rId2"/>
                <a:stretch>
                  <a:fillRect l="-1802" t="-12429" r="-793" b="-1129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Ģeometriska konstrukcija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1" y="571852"/>
            <a:ext cx="8613649" cy="26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5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Pamatot, ka Tuī-Morzes virkne ir neperiodiska. T.i. skaitlis, kura binārais pieraksts ir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0.0110100110010110…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ir iracionāls.</a:t>
                </a:r>
                <a:endParaRPr lang="lv-LV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6981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Elementu skaitu kopā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 smtClean="0"/>
                  <a:t> apzīmē ar 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lv-LV" dirty="0" smtClean="0"/>
                  <a:t>. </a:t>
                </a:r>
              </a:p>
              <a:p>
                <a:r>
                  <a:rPr lang="lv-LV" dirty="0" smtClean="0"/>
                  <a:t>Tukšajā kopā ir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lv-LV" dirty="0" smtClean="0"/>
                  <a:t> elementu; citās ir vairāk. </a:t>
                </a:r>
              </a:p>
              <a:p>
                <a:r>
                  <a:rPr lang="lv-LV" dirty="0" smtClean="0"/>
                  <a:t>Kad var apgalvot, ka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|=|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lv-LV" dirty="0" smtClean="0"/>
                  <a:t>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Abās kopās (ja tās ir galīgas) elementu skaitu var saskaitīt.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Ko dara tad, ja abas kopas ir bezgalīgas?</a:t>
                </a:r>
                <a:endParaRPr lang="lv-LV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2318" r="-36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Kopas kardinalitāte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434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719" y="614165"/>
            <a:ext cx="4105776" cy="1378303"/>
          </a:xfrm>
        </p:spPr>
        <p:txBody>
          <a:bodyPr/>
          <a:lstStyle/>
          <a:p>
            <a:r>
              <a:rPr lang="lv-LV" dirty="0" smtClean="0"/>
              <a:t>Funkcija f:A</a:t>
            </a:r>
            <a:r>
              <a:rPr lang="lv-LV" dirty="0" smtClean="0">
                <a:sym typeface="Wingdings" panose="05000000000000000000" pitchFamily="2" charset="2"/>
              </a:rPr>
              <a:t>B</a:t>
            </a:r>
            <a:r>
              <a:rPr lang="lv-LV" dirty="0" smtClean="0"/>
              <a:t> ir </a:t>
            </a:r>
            <a:r>
              <a:rPr lang="lv-LV" i="1" dirty="0" smtClean="0">
                <a:solidFill>
                  <a:srgbClr val="0070C0"/>
                </a:solidFill>
              </a:rPr>
              <a:t>injektīva</a:t>
            </a:r>
            <a:r>
              <a:rPr lang="lv-LV" dirty="0" smtClean="0"/>
              <a:t>, ja katram elementam no B ir </a:t>
            </a:r>
            <a:r>
              <a:rPr lang="lv-LV" u="sng" dirty="0" smtClean="0"/>
              <a:t>ne vairāk kā viens</a:t>
            </a:r>
            <a:r>
              <a:rPr lang="lv-LV" dirty="0" smtClean="0"/>
              <a:t> elements no A, kurš par to attēlojas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lv-LV" dirty="0"/>
              <a:t>Funkcija f:A</a:t>
            </a:r>
            <a:r>
              <a:rPr lang="lv-LV" dirty="0">
                <a:sym typeface="Wingdings" panose="05000000000000000000" pitchFamily="2" charset="2"/>
              </a:rPr>
              <a:t>B</a:t>
            </a:r>
            <a:r>
              <a:rPr lang="lv-LV" dirty="0"/>
              <a:t> ir </a:t>
            </a:r>
            <a:r>
              <a:rPr lang="lv-LV" i="1" dirty="0" smtClean="0">
                <a:solidFill>
                  <a:srgbClr val="0070C0"/>
                </a:solidFill>
              </a:rPr>
              <a:t>bijektīva</a:t>
            </a:r>
            <a:r>
              <a:rPr lang="lv-LV" dirty="0"/>
              <a:t>, ja katram elementam no B ir </a:t>
            </a:r>
            <a:r>
              <a:rPr lang="lv-LV" u="sng" dirty="0" smtClean="0"/>
              <a:t>tieši </a:t>
            </a:r>
            <a:r>
              <a:rPr lang="lv-LV" u="sng" dirty="0"/>
              <a:t>viens</a:t>
            </a:r>
            <a:r>
              <a:rPr lang="lv-LV" dirty="0"/>
              <a:t> elements no A, kurš par to attēlojas</a:t>
            </a:r>
          </a:p>
          <a:p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Injektīvas un bijektīvas funkcijas</a:t>
            </a:r>
            <a:endParaRPr lang="lv-LV" dirty="0"/>
          </a:p>
        </p:txBody>
      </p:sp>
      <p:sp>
        <p:nvSpPr>
          <p:cNvPr id="7" name="Flowchart: Connector 6"/>
          <p:cNvSpPr/>
          <p:nvPr/>
        </p:nvSpPr>
        <p:spPr>
          <a:xfrm>
            <a:off x="2588150" y="2435038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2588150" y="4504648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1108396" y="3281040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1108396" y="3723610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108396" y="2749957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Flowchart: Connector 6"/>
          <p:cNvSpPr/>
          <p:nvPr/>
        </p:nvSpPr>
        <p:spPr>
          <a:xfrm>
            <a:off x="1108396" y="4166179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2588150" y="3458068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2588150" y="3989151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893" y="2504096"/>
            <a:ext cx="388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9780" y="2554318"/>
            <a:ext cx="388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7" name="Straight Arrow Connector 16"/>
          <p:cNvCxnSpPr>
            <a:stCxn id="9" idx="6"/>
            <a:endCxn id="13" idx="2"/>
          </p:cNvCxnSpPr>
          <p:nvPr/>
        </p:nvCxnSpPr>
        <p:spPr>
          <a:xfrm>
            <a:off x="1474156" y="3463920"/>
            <a:ext cx="1113994" cy="177028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1"/>
          </p:cNvCxnSpPr>
          <p:nvPr/>
        </p:nvCxnSpPr>
        <p:spPr>
          <a:xfrm>
            <a:off x="1474156" y="2932837"/>
            <a:ext cx="1167558" cy="1109878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2588150" y="2954903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0" idx="6"/>
            <a:endCxn id="7" idx="2"/>
          </p:cNvCxnSpPr>
          <p:nvPr/>
        </p:nvCxnSpPr>
        <p:spPr>
          <a:xfrm flipV="1">
            <a:off x="1474156" y="2617918"/>
            <a:ext cx="1113994" cy="1288572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  <a:endCxn id="8" idx="2"/>
          </p:cNvCxnSpPr>
          <p:nvPr/>
        </p:nvCxnSpPr>
        <p:spPr>
          <a:xfrm>
            <a:off x="1474156" y="4349059"/>
            <a:ext cx="1113994" cy="338469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62526" y="2338939"/>
            <a:ext cx="673770" cy="2627697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4" name="Rounded Rectangle 23"/>
          <p:cNvSpPr/>
          <p:nvPr/>
        </p:nvSpPr>
        <p:spPr>
          <a:xfrm>
            <a:off x="2403935" y="2337335"/>
            <a:ext cx="673770" cy="2629301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5" name="Flowchart: Connector 24"/>
          <p:cNvSpPr/>
          <p:nvPr/>
        </p:nvSpPr>
        <p:spPr>
          <a:xfrm>
            <a:off x="6716741" y="2423198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5236987" y="3028575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5236987" y="3471145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5236987" y="2497492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Flowchart: Connector 6"/>
          <p:cNvSpPr/>
          <p:nvPr/>
        </p:nvSpPr>
        <p:spPr>
          <a:xfrm>
            <a:off x="5236987" y="3913714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6716741" y="3446228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6716741" y="3977311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4484" y="2492256"/>
            <a:ext cx="388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28371" y="2542478"/>
            <a:ext cx="388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35" name="Straight Arrow Connector 34"/>
          <p:cNvCxnSpPr>
            <a:stCxn id="27" idx="6"/>
            <a:endCxn id="37" idx="2"/>
          </p:cNvCxnSpPr>
          <p:nvPr/>
        </p:nvCxnSpPr>
        <p:spPr>
          <a:xfrm flipV="1">
            <a:off x="5602747" y="3125943"/>
            <a:ext cx="1113994" cy="85512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6"/>
            <a:endCxn id="32" idx="1"/>
          </p:cNvCxnSpPr>
          <p:nvPr/>
        </p:nvCxnSpPr>
        <p:spPr>
          <a:xfrm>
            <a:off x="5602747" y="2680372"/>
            <a:ext cx="1167558" cy="1350503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/>
          <p:cNvSpPr/>
          <p:nvPr/>
        </p:nvSpPr>
        <p:spPr>
          <a:xfrm>
            <a:off x="6716741" y="2943063"/>
            <a:ext cx="365760" cy="365760"/>
          </a:xfrm>
          <a:prstGeom prst="flowChartConnector">
            <a:avLst/>
          </a:prstGeom>
          <a:solidFill>
            <a:srgbClr val="4F81BD">
              <a:alpha val="27059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28" idx="6"/>
            <a:endCxn id="25" idx="2"/>
          </p:cNvCxnSpPr>
          <p:nvPr/>
        </p:nvCxnSpPr>
        <p:spPr>
          <a:xfrm flipV="1">
            <a:off x="5602747" y="2606078"/>
            <a:ext cx="1113994" cy="1047947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1" idx="2"/>
          </p:cNvCxnSpPr>
          <p:nvPr/>
        </p:nvCxnSpPr>
        <p:spPr>
          <a:xfrm flipV="1">
            <a:off x="5602747" y="3629108"/>
            <a:ext cx="1113994" cy="467486"/>
          </a:xfrm>
          <a:prstGeom prst="straightConnector1">
            <a:avLst/>
          </a:prstGeom>
          <a:ln w="63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091117" y="2327100"/>
            <a:ext cx="673770" cy="220484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1" name="Rounded Rectangle 40"/>
          <p:cNvSpPr/>
          <p:nvPr/>
        </p:nvSpPr>
        <p:spPr>
          <a:xfrm>
            <a:off x="6532526" y="2325496"/>
            <a:ext cx="673770" cy="2194604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10704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1350" dirty="0" smtClean="0"/>
              <a:t>Sanumurētas bezgalīgi daudzas istabas. Viesnīcā vienmēr var iemitināt jaunus viesus – arī tad, ja tā ir pilna (visas istabas ir aizņemtas).</a:t>
            </a:r>
          </a:p>
          <a:p>
            <a:pPr>
              <a:buNone/>
            </a:pPr>
            <a:endParaRPr lang="lv-LV" sz="1350" dirty="0"/>
          </a:p>
          <a:p>
            <a:r>
              <a:rPr lang="lv-LV" sz="1400" b="1" dirty="0" smtClean="0"/>
              <a:t>Konstrukcija</a:t>
            </a:r>
            <a:r>
              <a:rPr lang="en-US" sz="1400" dirty="0" smtClean="0"/>
              <a:t>: </a:t>
            </a:r>
            <a:r>
              <a:rPr lang="lv-LV" sz="1400" dirty="0" smtClean="0"/>
              <a:t>Kad ierodas jauns viesis, esošo iemītnieku no istabas #1 pārceļ uz istabu #2 utt.  (no istabas #n uz istabu #n+1 visiem naturāliem skaitļiem.) Šādi atbrīvojas istaba #1.</a:t>
            </a:r>
          </a:p>
          <a:p>
            <a:endParaRPr lang="lv-LV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1400" dirty="0" smtClean="0"/>
              <a:t>Var iemitināt jebkuru galīgu skaitu viesu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1400" dirty="0" smtClean="0"/>
              <a:t>Jebkuru sanumurējami bezgalīgu skaitu viesu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1400" dirty="0" smtClean="0"/>
              <a:t>Sanumurējami daudzus bezgalīgus autobusus ar viesiem.</a:t>
            </a:r>
            <a:endParaRPr lang="en-US" sz="1400" dirty="0"/>
          </a:p>
          <a:p>
            <a:endParaRPr lang="en-US" sz="1400" dirty="0"/>
          </a:p>
          <a:p>
            <a:pPr>
              <a:buNone/>
            </a:pPr>
            <a:endParaRPr lang="en-US" sz="135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</a:t>
            </a:r>
            <a:r>
              <a:rPr lang="lv-LV" dirty="0" smtClean="0"/>
              <a:t>a viesnīca (Hilbert's Hotel)</a:t>
            </a:r>
            <a:endParaRPr lang="en-US" dirty="0"/>
          </a:p>
        </p:txBody>
      </p:sp>
      <p:pic>
        <p:nvPicPr>
          <p:cNvPr id="8" name="Picture 7" descr="hilb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9687" y="822960"/>
            <a:ext cx="676656" cy="9601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91087" y="1680210"/>
            <a:ext cx="1428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2"/>
                </a:solidFill>
              </a:rPr>
              <a:t>David Hilbert</a:t>
            </a:r>
          </a:p>
        </p:txBody>
      </p:sp>
      <p:pic>
        <p:nvPicPr>
          <p:cNvPr id="6" name="Content Placeholder 6" descr="hilberthot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3302" y="2423054"/>
            <a:ext cx="4113888" cy="18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lv-LV" dirty="0" smtClean="0"/>
              <a:t>Pamatot iracionalitāti skaitļiem ar dažādām metodēm.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Aplūkot "kvaziperiodisko" Tuī-Morzes virkni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Pamatot, ka kopas ir/nav sanumurējamas; veidot injektīvus, bijektīvus attēlojumus, lietot Kantora diagonalizācijas metodi.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Parādīt kā iracionāla robeža rodas, skaitot permutācijas-sajukumus.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Parādīt kā iracionāla robeža rodas, aprēķinot rekurentu virkņu blakus locekļu attiecības.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Konstruēt Fareja virknes, papildinot tās ar racionālu skaitļu mediānām; tuvināt iracionālu skaitli optimālā veidā.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Aprakstīt uzkonstruējamus skaitļus ģeometrijā.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Lietot veselās daļas īpašības.</a:t>
            </a:r>
          </a:p>
          <a:p>
            <a:pPr marL="457200" indent="-457200">
              <a:buFont typeface="+mj-lt"/>
              <a:buAutoNum type="arabicPeriod"/>
            </a:pPr>
            <a:endParaRPr lang="lv-LV" dirty="0" smtClean="0"/>
          </a:p>
          <a:p>
            <a:pPr marL="457200" indent="-457200">
              <a:buFont typeface="+mj-lt"/>
              <a:buAutoNum type="arabicPeriod"/>
            </a:pPr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Kopsavilkums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56986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v-LV" b="1" dirty="0" smtClean="0"/>
              <a:t>Konstrukcija: </a:t>
            </a:r>
            <a:r>
              <a:rPr lang="lv-LV" dirty="0" smtClean="0"/>
              <a:t>Var uzskaitīt veselos skaitļus virknē: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0, 1,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2, 3,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,………..</a:t>
            </a:r>
          </a:p>
          <a:p>
            <a:pPr>
              <a:buNone/>
            </a:pPr>
            <a:r>
              <a:rPr lang="lv-LV" dirty="0" smtClean="0"/>
              <a:t>Var definēt bijekciju no</a:t>
            </a:r>
            <a:r>
              <a:rPr lang="en-US" dirty="0" smtClean="0"/>
              <a:t> </a:t>
            </a:r>
            <a:r>
              <a:rPr lang="en-US" b="1" dirty="0" smtClean="0"/>
              <a:t>N</a:t>
            </a:r>
            <a:r>
              <a:rPr lang="en-US" dirty="0" smtClean="0"/>
              <a:t>  </a:t>
            </a:r>
            <a:r>
              <a:rPr lang="lv-LV" dirty="0" smtClean="0"/>
              <a:t>uz</a:t>
            </a:r>
            <a:r>
              <a:rPr lang="en-US" dirty="0" smtClean="0"/>
              <a:t> </a:t>
            </a:r>
            <a:r>
              <a:rPr lang="en-US" b="1" dirty="0" smtClean="0"/>
              <a:t>Z</a:t>
            </a:r>
            <a:r>
              <a:rPr lang="en-US" dirty="0" smtClean="0"/>
              <a:t>:</a:t>
            </a:r>
          </a:p>
          <a:p>
            <a:pPr lvl="1"/>
            <a:r>
              <a:rPr lang="lv-LV" dirty="0" smtClean="0"/>
              <a:t>Pāra n</a:t>
            </a:r>
            <a:r>
              <a:rPr lang="en-US" dirty="0" smtClean="0"/>
              <a:t>:  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 = n/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lvl="1"/>
            <a:r>
              <a:rPr lang="lv-LV" dirty="0" smtClean="0"/>
              <a:t>Nepāra n</a:t>
            </a:r>
            <a:r>
              <a:rPr lang="en-US" dirty="0" smtClean="0"/>
              <a:t>:     </a:t>
            </a:r>
            <a:r>
              <a:rPr lang="en-US" i="1" dirty="0" smtClean="0"/>
              <a:t>f</a:t>
            </a:r>
            <a:r>
              <a:rPr lang="en-US" dirty="0" smtClean="0"/>
              <a:t>(n) = 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lvl="1">
              <a:buNone/>
            </a:pP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Visus veselos skaitļus var sanumurēt</a:t>
            </a:r>
            <a:endParaRPr lang="en-US" dirty="0"/>
          </a:p>
        </p:txBody>
      </p:sp>
      <p:pic>
        <p:nvPicPr>
          <p:cNvPr id="1026" name="Picture 2" descr="https://upload.wikimedia.org/wikipedia/commons/thumb/0/07/Hilbert%27s_Hotel.png/1920px-Hilbert%27s_Ho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85" y="3215475"/>
            <a:ext cx="3359536" cy="158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73130" y="2421775"/>
            <a:ext cx="31854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350" dirty="0" smtClean="0"/>
              <a:t>Divas bezgalīgas rindas apvieno vienā.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971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2809614" cy="3680145"/>
          </a:xfrm>
        </p:spPr>
        <p:txBody>
          <a:bodyPr>
            <a:normAutofit/>
          </a:bodyPr>
          <a:lstStyle/>
          <a:p>
            <a:r>
              <a:rPr lang="lv-LV" b="1" dirty="0" smtClean="0"/>
              <a:t>Definīcija</a:t>
            </a:r>
            <a:r>
              <a:rPr lang="en-US" dirty="0" smtClean="0"/>
              <a:t>: </a:t>
            </a:r>
            <a:r>
              <a:rPr lang="lv-LV" dirty="0" smtClean="0"/>
              <a:t>Racionāla daļa ir pierakstāma kā divu naturālu skaitļu dalījums. </a:t>
            </a:r>
          </a:p>
          <a:p>
            <a:r>
              <a:rPr lang="lv-LV" b="1" dirty="0" smtClean="0"/>
              <a:t>Apgalvojums:</a:t>
            </a:r>
            <a:r>
              <a:rPr lang="lv-LV" dirty="0" smtClean="0"/>
              <a:t> Visas racionālās daļas var sanumurēt.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v-LV" sz="3000" dirty="0" smtClean="0"/>
              <a:t>Racionālie skaitļi (&gt;0) ir sanumurējami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658" y="608297"/>
            <a:ext cx="33242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000" dirty="0" smtClean="0"/>
                  <a:t>Intuitīvi: No divām injektīvām funkcijām no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sz="2000" dirty="0" smtClean="0"/>
                  <a:t> uz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sz="2000" dirty="0" smtClean="0"/>
                  <a:t> un no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sz="2000" dirty="0" smtClean="0"/>
                  <a:t> uz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sz="2000" dirty="0" smtClean="0"/>
                  <a:t> var izveidot vienu bijekciju (attēlojumu, kas uzreiz darbojas abos virzienos).</a:t>
                </a:r>
              </a:p>
              <a:p>
                <a:r>
                  <a:rPr lang="lv-LV" sz="2000" b="1" dirty="0" smtClean="0"/>
                  <a:t>Teorēma (Schröder–Bernstein)</a:t>
                </a:r>
                <a:r>
                  <a:rPr lang="en-US" sz="2000" dirty="0"/>
                  <a:t> </a:t>
                </a:r>
                <a:r>
                  <a:rPr lang="lv-LV" sz="2000" dirty="0" smtClean="0"/>
                  <a:t>Ja eksistē injektīvas funkcijas </a:t>
                </a:r>
                <a:r>
                  <a:rPr lang="en-US" sz="2000" dirty="0"/>
                  <a:t> </a:t>
                </a:r>
                <a:r>
                  <a:rPr lang="lv-LV" sz="2000" i="1" dirty="0" smtClean="0">
                    <a:latin typeface="Cambria Math" panose="02040503050406030204" pitchFamily="18" charset="0"/>
                  </a:rPr>
                  <a:t/>
                </a:r>
                <a:br>
                  <a:rPr lang="lv-LV" sz="20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 and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 </a:t>
                </a:r>
                <a:r>
                  <a:rPr lang="lv-LV" sz="2000" dirty="0" smtClean="0"/>
                  <a:t>starp kopām</a:t>
                </a:r>
                <a:r>
                  <a:rPr lang="en-US" sz="2000" dirty="0"/>
                  <a:t>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 </a:t>
                </a:r>
                <a:r>
                  <a:rPr lang="lv-LV" sz="2000" dirty="0" smtClean="0"/>
                  <a:t>un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lv-LV" sz="2000" dirty="0" smtClean="0"/>
                  <a:t>tad eksistē</a:t>
                </a:r>
                <a:r>
                  <a:rPr lang="en-US" sz="2000" dirty="0" smtClean="0"/>
                  <a:t> </a:t>
                </a:r>
                <a:r>
                  <a:rPr lang="lv-LV" sz="2000" dirty="0" smtClean="0"/>
                  <a:t>bijektīva funkcija</a:t>
                </a:r>
                <a:r>
                  <a:rPr lang="en-US" sz="2000" dirty="0"/>
                  <a:t>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lv-LV" sz="2000" dirty="0" smtClean="0"/>
                  <a:t>Kopu kardinalitātes apzīmējumos tas nozīmē sekojošo: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lv-LV" sz="2000" dirty="0" smtClean="0"/>
                  <a:t>Ja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lv-LV" sz="2000" dirty="0" smtClean="0"/>
                  <a:t>un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, </a:t>
                </a:r>
                <a:r>
                  <a:rPr lang="lv-LV" sz="2000" dirty="0" smtClean="0"/>
                  <a:t>tad arī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i="1" dirty="0" smtClean="0"/>
                  <a:t>(</a:t>
                </a:r>
                <a:r>
                  <a:rPr lang="lv-LV" sz="2000" i="1" dirty="0" smtClean="0"/>
                  <a:t>Rakstām</a:t>
                </a:r>
                <a:r>
                  <a:rPr lang="en-US" sz="20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lv-LV" sz="2000" i="1" dirty="0" smtClean="0"/>
                  <a:t>, ja ir injekcija no</a:t>
                </a:r>
                <a:r>
                  <a:rPr lang="en-US" sz="2000" i="1" dirty="0" smtClean="0"/>
                  <a:t> </a:t>
                </a:r>
                <a:r>
                  <a:rPr lang="en-US" sz="2000" i="1" dirty="0"/>
                  <a:t>A </a:t>
                </a:r>
                <a:r>
                  <a:rPr lang="lv-LV" sz="2000" i="1" dirty="0" smtClean="0"/>
                  <a:t>iekš</a:t>
                </a:r>
                <a:r>
                  <a:rPr lang="en-US" sz="2000" i="1" dirty="0" smtClean="0"/>
                  <a:t> B</a:t>
                </a:r>
                <a:r>
                  <a:rPr lang="lv-LV" sz="2000" i="1" dirty="0" smtClean="0"/>
                  <a:t>: Varbūt attēli f(a) nepārklāj visu kopu B, bet kopā A noteikti nav vairāk elementu kā kopā B, ja tos visus var "sasēdināt" kopā B bez saskriešanās jeb kolīzijām.</a:t>
                </a:r>
                <a:r>
                  <a:rPr lang="en-US" sz="2000" i="1" dirty="0" smtClean="0"/>
                  <a:t>)</a:t>
                </a:r>
                <a:endParaRPr lang="en-US" sz="2000" i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2" t="-1987" r="-209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Šrēdera-Bernšteina teorēma</a:t>
            </a:r>
          </a:p>
        </p:txBody>
      </p:sp>
    </p:spTree>
    <p:extLst>
      <p:ext uri="{BB962C8B-B14F-4D97-AF65-F5344CB8AC3E}">
        <p14:creationId xmlns:p14="http://schemas.microsoft.com/office/powerpoint/2010/main" val="3666318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lv-LV" b="1" dirty="0" smtClean="0"/>
              <a:t>Jautājums 1:</a:t>
            </a:r>
            <a:r>
              <a:rPr lang="lv-LV" dirty="0" smtClean="0"/>
              <a:t> Vai uz gara reālo skaitļu taisnes nogriežņa ir vairāk punktu nekā uz īsa?</a:t>
            </a:r>
          </a:p>
          <a:p>
            <a:r>
              <a:rPr lang="lv-LV" b="1" dirty="0" smtClean="0"/>
              <a:t>Jautājums 2:</a:t>
            </a:r>
            <a:r>
              <a:rPr lang="lv-LV" dirty="0" smtClean="0"/>
              <a:t> Vai uz slēgta nogriežņa vairāk punktu nekā uz vaļēja?</a:t>
            </a:r>
          </a:p>
          <a:p>
            <a:r>
              <a:rPr lang="lv-LV" b="1" dirty="0" smtClean="0"/>
              <a:t>Jautājums 3: </a:t>
            </a:r>
            <a:r>
              <a:rPr lang="lv-LV" dirty="0" smtClean="0"/>
              <a:t>Vai vairāk punktu uz taisnes vai uz riņķa līnijas?</a:t>
            </a:r>
          </a:p>
          <a:p>
            <a:r>
              <a:rPr lang="lv-LV" b="1" dirty="0" smtClean="0"/>
              <a:t>Jautājums 4:</a:t>
            </a:r>
            <a:r>
              <a:rPr lang="lv-LV" dirty="0" smtClean="0"/>
              <a:t> Vai vairāk punktu uz taisnes vai plaknē?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Formalizējot: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Vai | [0;1] | = | [0;2] | 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Vai </a:t>
                </a:r>
                <a:r>
                  <a:rPr lang="lv-LV" dirty="0"/>
                  <a:t>| [0;1] | = | [</a:t>
                </a:r>
                <a:r>
                  <a:rPr lang="lv-LV" dirty="0" smtClean="0"/>
                  <a:t>0;1) </a:t>
                </a:r>
                <a:r>
                  <a:rPr lang="lv-LV" dirty="0"/>
                  <a:t>| ? </a:t>
                </a:r>
                <a:endParaRPr lang="lv-LV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/>
                  <a:t>Vai | [</a:t>
                </a:r>
                <a:r>
                  <a:rPr lang="lv-LV" dirty="0" smtClean="0"/>
                  <a:t>0;1) </a:t>
                </a:r>
                <a:r>
                  <a:rPr lang="lv-LV" dirty="0"/>
                  <a:t>| = | </a:t>
                </a:r>
                <a:r>
                  <a:rPr lang="lv-LV" b="1" dirty="0" smtClean="0"/>
                  <a:t>R</a:t>
                </a:r>
                <a:r>
                  <a:rPr lang="lv-LV" dirty="0" smtClean="0"/>
                  <a:t> | </a:t>
                </a:r>
                <a:r>
                  <a:rPr lang="lv-LV" dirty="0"/>
                  <a:t>? </a:t>
                </a:r>
                <a:endParaRPr lang="lv-LV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Vai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lv-LV" b="1" i="0" dirty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| = |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1" i="0" dirty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lv-LV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lv-LV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lv-LV" dirty="0" smtClean="0"/>
              </a:p>
              <a:p>
                <a:endParaRPr lang="lv-LV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4606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644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lv-LV" dirty="0" smtClean="0"/>
              <a:t>Par "dilation" angliski sauc "homotētiju". </a:t>
            </a:r>
          </a:p>
          <a:p>
            <a:r>
              <a:rPr lang="lv-LV" dirty="0" smtClean="0"/>
              <a:t>Tas ir līdzības attēlojums – katram punktam vienā nogrieznī piekārtots viens punkts otrā nogrieznī. </a:t>
            </a:r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8" y="830380"/>
            <a:ext cx="42100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Picture 2" descr="How to define a bijection between $(0,1)$ and $(0,1]$? - Mathematics Stack 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" y="1039529"/>
            <a:ext cx="4312018" cy="379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lv-LV" dirty="0" smtClean="0"/>
                  <a:t>Vai vairāk punktu uz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lv-LV" dirty="0" smtClean="0"/>
                  <a:t>vai uz bezgalīgas taisnes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? 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19" t="-215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Funkcija starp punktiem uz riņķa līnijas un taisnes</a:t>
            </a:r>
            <a:endParaRPr lang="lv-LV" dirty="0"/>
          </a:p>
        </p:txBody>
      </p:sp>
      <p:pic>
        <p:nvPicPr>
          <p:cNvPr id="4" name="Picture 2" descr="https://2.bp.blogspot.com/-SmykDdYg_mA/VeSytC9VMpI/AAAAAAAADC4/hA2MC1ngW1w/s640/projective-line-diagr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2" y="2143916"/>
            <a:ext cx="7069538" cy="204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lv-LV" b="1" dirty="0" smtClean="0"/>
                  <a:t>Apgalvojums:</a:t>
                </a:r>
                <a:r>
                  <a:rPr lang="lv-LV" dirty="0" smtClean="0"/>
                  <a:t> Kvadrātu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[0;1]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[0;1]</m:t>
                    </m:r>
                  </m:oMath>
                </a14:m>
                <a:r>
                  <a:rPr lang="lv-LV" dirty="0" smtClean="0"/>
                  <a:t> var attēlot ar injekciju par nogriezni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[0;1]</m:t>
                    </m:r>
                  </m:oMath>
                </a14:m>
                <a:r>
                  <a:rPr lang="lv-LV" dirty="0" smtClean="0"/>
                  <a:t>. </a:t>
                </a:r>
                <a:br>
                  <a:rPr lang="lv-LV" dirty="0" smtClean="0"/>
                </a:br>
                <a:r>
                  <a:rPr lang="lv-LV" dirty="0" smtClean="0"/>
                  <a:t>(</a:t>
                </a:r>
                <a:r>
                  <a:rPr lang="lv-LV" i="1" dirty="0" smtClean="0"/>
                  <a:t>Intuitīvi: </a:t>
                </a:r>
                <a:r>
                  <a:rPr lang="lv-LV" dirty="0" smtClean="0"/>
                  <a:t>Pāreja no 1-dimensiju figūrām uz 2-dimensiju figūrām punktu skaitu šajās kopās nepalielina.)</a:t>
                </a:r>
                <a:endParaRPr lang="lv-LV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19" t="-215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2D nav vairāk punktu kā 1D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497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Pieņemam no pretējā, ka reālus skaitļus starp [0;1] var sanumurēt kādā secībā: </a:t>
            </a:r>
            <a:br>
              <a:rPr lang="lv-LV" dirty="0" smtClean="0"/>
            </a:br>
            <a:r>
              <a:rPr lang="en-US" i="1" dirty="0" smtClean="0"/>
              <a:t>r</a:t>
            </a:r>
            <a:r>
              <a:rPr lang="en-US" baseline="-25000" dirty="0" smtClean="0"/>
              <a:t>1 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 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3 </a:t>
            </a:r>
            <a:r>
              <a:rPr lang="en-US" dirty="0"/>
              <a:t>,… 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Katru no skaitļiem uzrakstām kā bezgalīgu decimāldaļu.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056322" y="1081240"/>
            <a:ext cx="4001052" cy="159655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139892" y="3630330"/>
            <a:ext cx="2223074" cy="19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800" dirty="0" smtClean="0"/>
              <a:t>Sajukumi (Derangements)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2261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7472" y="758505"/>
            <a:ext cx="2453480" cy="3680145"/>
          </a:xfrm>
        </p:spPr>
        <p:txBody>
          <a:bodyPr>
            <a:noAutofit/>
          </a:bodyPr>
          <a:lstStyle/>
          <a:p>
            <a:r>
              <a:rPr lang="lv-LV" dirty="0" smtClean="0"/>
              <a:t>Mazākā skaitļu kopa, kas satur skaitļus 0 un 1, kurā var veikt </a:t>
            </a:r>
            <a:r>
              <a:rPr lang="lv-LV" i="1" dirty="0" smtClean="0">
                <a:solidFill>
                  <a:srgbClr val="0070C0"/>
                </a:solidFill>
              </a:rPr>
              <a:t>saskaitīšanu</a:t>
            </a:r>
            <a:r>
              <a:rPr lang="lv-LV" dirty="0" smtClean="0"/>
              <a:t>. </a:t>
            </a:r>
            <a:endParaRPr lang="lv-LV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5861784" y="758505"/>
            <a:ext cx="2930615" cy="3680145"/>
          </a:xfrm>
        </p:spPr>
        <p:txBody>
          <a:bodyPr/>
          <a:lstStyle/>
          <a:p>
            <a:r>
              <a:rPr lang="lv-LV" dirty="0"/>
              <a:t>Mazākā skaitļu kopa, kas satur skaitļus 0 un </a:t>
            </a:r>
            <a:r>
              <a:rPr lang="lv-LV" dirty="0" smtClean="0"/>
              <a:t>1, kurā var </a:t>
            </a:r>
            <a:r>
              <a:rPr lang="lv-LV" dirty="0"/>
              <a:t>veikt visas </a:t>
            </a:r>
            <a:r>
              <a:rPr lang="lv-LV" dirty="0" smtClean="0"/>
              <a:t>četras </a:t>
            </a:r>
            <a:r>
              <a:rPr lang="lv-LV" dirty="0"/>
              <a:t>aritmētiskās darbības </a:t>
            </a:r>
            <a:r>
              <a:rPr lang="lv-LV" dirty="0" smtClean="0"/>
              <a:t>(dabisks izņēmums: nevar </a:t>
            </a:r>
            <a:r>
              <a:rPr lang="lv-LV" dirty="0"/>
              <a:t>dalīt ar 0).</a:t>
            </a:r>
          </a:p>
          <a:p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Kāpēc ir būtiska racionālo skaitļu kopa?</a:t>
            </a:r>
            <a:endParaRPr lang="lv-LV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936186" y="758504"/>
            <a:ext cx="2790364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5613" indent="-223838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9450" indent="-2095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96112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Mazākā skaitļu kopa, </a:t>
            </a:r>
            <a:r>
              <a:rPr lang="lv-LV" dirty="0" smtClean="0"/>
              <a:t>kas satur skaitļus 0 un 1, kurā var veikt </a:t>
            </a:r>
            <a:r>
              <a:rPr lang="lv-LV" i="1" dirty="0" smtClean="0">
                <a:solidFill>
                  <a:srgbClr val="0070C0"/>
                </a:solidFill>
              </a:rPr>
              <a:t>saskaitīšanu</a:t>
            </a:r>
            <a:r>
              <a:rPr lang="lv-LV" dirty="0" smtClean="0"/>
              <a:t>. </a:t>
            </a:r>
            <a:r>
              <a:rPr lang="lv-LV" i="1" dirty="0" smtClean="0">
                <a:solidFill>
                  <a:srgbClr val="0070C0"/>
                </a:solidFill>
              </a:rPr>
              <a:t>atņemšanu</a:t>
            </a:r>
            <a:r>
              <a:rPr lang="lv-LV" dirty="0" smtClean="0"/>
              <a:t> un </a:t>
            </a:r>
            <a:r>
              <a:rPr lang="lv-LV" i="1" dirty="0" smtClean="0">
                <a:solidFill>
                  <a:srgbClr val="0070C0"/>
                </a:solidFill>
              </a:rPr>
              <a:t>reizināšanu</a:t>
            </a:r>
            <a:r>
              <a:rPr lang="lv-LV" dirty="0" smtClean="0"/>
              <a:t>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184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v-LV" b="1" dirty="0" smtClean="0"/>
              <a:t>Definīcija</a:t>
            </a:r>
            <a:r>
              <a:rPr lang="en-US" dirty="0" smtClean="0"/>
              <a:t>:  </a:t>
            </a:r>
            <a:r>
              <a:rPr lang="lv-LV" dirty="0" smtClean="0"/>
              <a:t>Par sajukumu</a:t>
            </a:r>
            <a:r>
              <a:rPr lang="en-US" dirty="0" smtClean="0"/>
              <a:t> </a:t>
            </a:r>
            <a:r>
              <a:rPr lang="lv-LV" dirty="0" smtClean="0"/>
              <a:t>(</a:t>
            </a:r>
            <a:r>
              <a:rPr lang="en-US" i="1" dirty="0" smtClean="0"/>
              <a:t>derangement</a:t>
            </a:r>
            <a:r>
              <a:rPr lang="lv-LV" dirty="0" smtClean="0"/>
              <a:t>) saucam objektu permutāciju, kas nesatur nekustīgus punktus.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lv-LV" b="1" dirty="0" smtClean="0"/>
              <a:t>Piemērs</a:t>
            </a:r>
            <a:r>
              <a:rPr lang="en-US" dirty="0" smtClean="0"/>
              <a:t>: </a:t>
            </a:r>
            <a:r>
              <a:rPr lang="lv-LV" dirty="0" smtClean="0"/>
              <a:t>Permutācija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21453 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ir sajaukums (derangement) </a:t>
            </a:r>
            <a:r>
              <a:rPr lang="lv-LV" dirty="0" smtClean="0"/>
              <a:t>neatstāj nekustīgus punktus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, jo </a:t>
            </a:r>
            <a:r>
              <a:rPr lang="lv-LV" dirty="0" smtClean="0"/>
              <a:t>neviens elements nepaliek sākotnējā pozīcijā.</a:t>
            </a:r>
          </a:p>
          <a:p>
            <a:pPr>
              <a:buNone/>
            </a:pPr>
            <a:r>
              <a:rPr lang="lv-LV" dirty="0" smtClean="0"/>
              <a:t>Permutācijai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21543</a:t>
            </a:r>
            <a:r>
              <a:rPr lang="en-US" dirty="0" smtClean="0"/>
              <a:t> </a:t>
            </a:r>
            <a:r>
              <a:rPr lang="lv-LV" dirty="0" smtClean="0"/>
              <a:t>ir nekustīgs punkts (4 paliek uz vietas).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Permutācijas ar/bez nekustīgiem punktiem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v-LV" b="1" dirty="0" smtClean="0"/>
              <a:t>Apgalvojums</a:t>
            </a:r>
            <a:r>
              <a:rPr lang="en-US" dirty="0" smtClean="0"/>
              <a:t>: </a:t>
            </a:r>
            <a:r>
              <a:rPr lang="lv-LV" dirty="0" smtClean="0"/>
              <a:t>Kopā ar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element</a:t>
            </a:r>
            <a:r>
              <a:rPr lang="lv-LV" dirty="0" smtClean="0"/>
              <a:t>iem sajukumu skaits:</a:t>
            </a:r>
            <a:r>
              <a:rPr lang="en-US" dirty="0" smtClean="0"/>
              <a:t> </a:t>
            </a:r>
            <a:endParaRPr lang="lv-LV" dirty="0" smtClean="0"/>
          </a:p>
          <a:p>
            <a:pPr>
              <a:buNone/>
            </a:pPr>
            <a:endParaRPr lang="lv-LV" dirty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>
                <a:ea typeface="Cambria Math"/>
              </a:rPr>
              <a:t>Pierādījumā izmantojam ieslēgšanas/izslēgšanas principu.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Derangements (continued)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35528" y="1862539"/>
            <a:ext cx="5035963" cy="6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471" y="758505"/>
                <a:ext cx="8456803" cy="2485209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lv-LV" b="1" dirty="0" smtClean="0"/>
                  <a:t>Cepuru uzdevums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cilvēki steigā pamet teātri; garderobists katram iedod kaut kādu cepuri. Kāda ir varbūtība, ka neviens nedabūs savu cepuri?</a:t>
                </a:r>
                <a:endParaRPr lang="en-US" dirty="0" smtClean="0"/>
              </a:p>
              <a:p>
                <a:pPr>
                  <a:buNone/>
                </a:pPr>
                <a:r>
                  <a:rPr lang="lv-LV" b="1" dirty="0" smtClean="0"/>
                  <a:t>Atrisinājums: </a:t>
                </a:r>
                <a:r>
                  <a:rPr lang="lv-LV" dirty="0" smtClean="0"/>
                  <a:t>Sajukumu skaits jādala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lv-LV" dirty="0" smtClean="0"/>
                  <a:t> (visu permutāciju skaitu)</a:t>
                </a:r>
                <a:r>
                  <a:rPr lang="en-US" dirty="0" smtClean="0"/>
                  <a:t> </a:t>
                </a:r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    </a:t>
                </a:r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758505"/>
                <a:ext cx="8456803" cy="2485209"/>
              </a:xfrm>
              <a:blipFill>
                <a:blip r:embed="rId4"/>
                <a:stretch>
                  <a:fillRect l="-2163" t="-3431" r="-187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Sajukumi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01448" y="2510143"/>
            <a:ext cx="4809751" cy="6373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912980"/>
                  </p:ext>
                </p:extLst>
              </p:nvPr>
            </p:nvGraphicFramePr>
            <p:xfrm>
              <a:off x="231007" y="3405625"/>
              <a:ext cx="8573265" cy="1315212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394396">
                      <a:extLst>
                        <a:ext uri="{9D8B030D-6E8A-4147-A177-3AD203B41FA5}">
                          <a16:colId xmlns:a16="http://schemas.microsoft.com/office/drawing/2014/main" val="3992360315"/>
                        </a:ext>
                      </a:extLst>
                    </a:gridCol>
                    <a:gridCol w="809789">
                      <a:extLst>
                        <a:ext uri="{9D8B030D-6E8A-4147-A177-3AD203B41FA5}">
                          <a16:colId xmlns:a16="http://schemas.microsoft.com/office/drawing/2014/main" val="2009689385"/>
                        </a:ext>
                      </a:extLst>
                    </a:gridCol>
                    <a:gridCol w="952901">
                      <a:extLst>
                        <a:ext uri="{9D8B030D-6E8A-4147-A177-3AD203B41FA5}">
                          <a16:colId xmlns:a16="http://schemas.microsoft.com/office/drawing/2014/main" val="352584527"/>
                        </a:ext>
                      </a:extLst>
                    </a:gridCol>
                    <a:gridCol w="827772">
                      <a:extLst>
                        <a:ext uri="{9D8B030D-6E8A-4147-A177-3AD203B41FA5}">
                          <a16:colId xmlns:a16="http://schemas.microsoft.com/office/drawing/2014/main" val="3462744148"/>
                        </a:ext>
                      </a:extLst>
                    </a:gridCol>
                    <a:gridCol w="866274">
                      <a:extLst>
                        <a:ext uri="{9D8B030D-6E8A-4147-A177-3AD203B41FA5}">
                          <a16:colId xmlns:a16="http://schemas.microsoft.com/office/drawing/2014/main" val="2078919851"/>
                        </a:ext>
                      </a:extLst>
                    </a:gridCol>
                    <a:gridCol w="864378">
                      <a:extLst>
                        <a:ext uri="{9D8B030D-6E8A-4147-A177-3AD203B41FA5}">
                          <a16:colId xmlns:a16="http://schemas.microsoft.com/office/drawing/2014/main" val="2223752069"/>
                        </a:ext>
                      </a:extLst>
                    </a:gridCol>
                    <a:gridCol w="952585">
                      <a:extLst>
                        <a:ext uri="{9D8B030D-6E8A-4147-A177-3AD203B41FA5}">
                          <a16:colId xmlns:a16="http://schemas.microsoft.com/office/drawing/2014/main" val="1599664124"/>
                        </a:ext>
                      </a:extLst>
                    </a:gridCol>
                    <a:gridCol w="952585">
                      <a:extLst>
                        <a:ext uri="{9D8B030D-6E8A-4147-A177-3AD203B41FA5}">
                          <a16:colId xmlns:a16="http://schemas.microsoft.com/office/drawing/2014/main" val="1888202935"/>
                        </a:ext>
                      </a:extLst>
                    </a:gridCol>
                    <a:gridCol w="952585">
                      <a:extLst>
                        <a:ext uri="{9D8B030D-6E8A-4147-A177-3AD203B41FA5}">
                          <a16:colId xmlns:a16="http://schemas.microsoft.com/office/drawing/2014/main" val="26203933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lv-LV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lv-LV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lv-LV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lv-LV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lv-LV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617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lv-LV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v-LV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lv-LV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lv-LV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lv-LV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lv-LV" b="0" i="1" dirty="0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lv-LV" b="0" dirty="0"/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0/1</m:t>
                                </m:r>
                              </m:oMath>
                            </m:oMathPara>
                          </a14:m>
                          <a:endParaRPr lang="lv-LV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lv-LV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2/6</m:t>
                                </m:r>
                              </m:oMath>
                            </m:oMathPara>
                          </a14:m>
                          <a:endParaRPr lang="lv-LV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9/24</m:t>
                                </m:r>
                              </m:oMath>
                            </m:oMathPara>
                          </a14:m>
                          <a:endParaRPr lang="lv-LV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44/120</m:t>
                                </m:r>
                              </m:oMath>
                            </m:oMathPara>
                          </a14:m>
                          <a:endParaRPr lang="lv-LV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265/720</m:t>
                                </m:r>
                              </m:oMath>
                            </m:oMathPara>
                          </a14:m>
                          <a:endParaRPr lang="lv-LV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1854/5040</m:t>
                                </m:r>
                              </m:oMath>
                            </m:oMathPara>
                          </a14:m>
                          <a:endParaRPr lang="lv-LV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14833/40320</m:t>
                                </m:r>
                              </m:oMath>
                            </m:oMathPara>
                          </a14:m>
                          <a:endParaRPr lang="lv-LV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2032423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sz="1400" b="0" dirty="0" smtClean="0"/>
                            <a:t>Varbūtība</a:t>
                          </a:r>
                          <a:endParaRPr lang="lv-LV" sz="1400" b="0" dirty="0"/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0.00000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0.50000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0.33333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0.37500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0.66667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0.36806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0.36786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0.36788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4514366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912980"/>
                  </p:ext>
                </p:extLst>
              </p:nvPr>
            </p:nvGraphicFramePr>
            <p:xfrm>
              <a:off x="231007" y="3405625"/>
              <a:ext cx="8573265" cy="1315212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394396">
                      <a:extLst>
                        <a:ext uri="{9D8B030D-6E8A-4147-A177-3AD203B41FA5}">
                          <a16:colId xmlns:a16="http://schemas.microsoft.com/office/drawing/2014/main" val="3992360315"/>
                        </a:ext>
                      </a:extLst>
                    </a:gridCol>
                    <a:gridCol w="809789">
                      <a:extLst>
                        <a:ext uri="{9D8B030D-6E8A-4147-A177-3AD203B41FA5}">
                          <a16:colId xmlns:a16="http://schemas.microsoft.com/office/drawing/2014/main" val="2009689385"/>
                        </a:ext>
                      </a:extLst>
                    </a:gridCol>
                    <a:gridCol w="952901">
                      <a:extLst>
                        <a:ext uri="{9D8B030D-6E8A-4147-A177-3AD203B41FA5}">
                          <a16:colId xmlns:a16="http://schemas.microsoft.com/office/drawing/2014/main" val="352584527"/>
                        </a:ext>
                      </a:extLst>
                    </a:gridCol>
                    <a:gridCol w="827772">
                      <a:extLst>
                        <a:ext uri="{9D8B030D-6E8A-4147-A177-3AD203B41FA5}">
                          <a16:colId xmlns:a16="http://schemas.microsoft.com/office/drawing/2014/main" val="3462744148"/>
                        </a:ext>
                      </a:extLst>
                    </a:gridCol>
                    <a:gridCol w="866274">
                      <a:extLst>
                        <a:ext uri="{9D8B030D-6E8A-4147-A177-3AD203B41FA5}">
                          <a16:colId xmlns:a16="http://schemas.microsoft.com/office/drawing/2014/main" val="2078919851"/>
                        </a:ext>
                      </a:extLst>
                    </a:gridCol>
                    <a:gridCol w="864378">
                      <a:extLst>
                        <a:ext uri="{9D8B030D-6E8A-4147-A177-3AD203B41FA5}">
                          <a16:colId xmlns:a16="http://schemas.microsoft.com/office/drawing/2014/main" val="2223752069"/>
                        </a:ext>
                      </a:extLst>
                    </a:gridCol>
                    <a:gridCol w="952585">
                      <a:extLst>
                        <a:ext uri="{9D8B030D-6E8A-4147-A177-3AD203B41FA5}">
                          <a16:colId xmlns:a16="http://schemas.microsoft.com/office/drawing/2014/main" val="1599664124"/>
                        </a:ext>
                      </a:extLst>
                    </a:gridCol>
                    <a:gridCol w="952585">
                      <a:extLst>
                        <a:ext uri="{9D8B030D-6E8A-4147-A177-3AD203B41FA5}">
                          <a16:colId xmlns:a16="http://schemas.microsoft.com/office/drawing/2014/main" val="1888202935"/>
                        </a:ext>
                      </a:extLst>
                    </a:gridCol>
                    <a:gridCol w="952585">
                      <a:extLst>
                        <a:ext uri="{9D8B030D-6E8A-4147-A177-3AD203B41FA5}">
                          <a16:colId xmlns:a16="http://schemas.microsoft.com/office/drawing/2014/main" val="26203933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6"/>
                          <a:stretch>
                            <a:fillRect l="-437" t="-1639" r="-515721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45720" marR="45720">
                        <a:blipFill>
                          <a:blip r:embed="rId6"/>
                          <a:stretch>
                            <a:fillRect l="-172932" t="-1639" r="-787970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45720" marR="45720">
                        <a:blipFill>
                          <a:blip r:embed="rId6"/>
                          <a:stretch>
                            <a:fillRect l="-232692" t="-1639" r="-571795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6"/>
                          <a:stretch>
                            <a:fillRect l="-381618" t="-1639" r="-555882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6"/>
                          <a:stretch>
                            <a:fillRect l="-458042" t="-1639" r="-428671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6"/>
                          <a:stretch>
                            <a:fillRect l="-561972" t="-1639" r="-331690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6"/>
                          <a:stretch>
                            <a:fillRect l="-602564" t="-1639" r="-201923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6"/>
                          <a:stretch>
                            <a:fillRect l="-698089" t="-1639" r="-100637" b="-2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6"/>
                          <a:stretch>
                            <a:fillRect l="-803205" t="-1639" r="-1282" b="-2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17791"/>
                      </a:ext>
                    </a:extLst>
                  </a:tr>
                  <a:tr h="573532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45720" marR="45720">
                        <a:blipFill>
                          <a:blip r:embed="rId6"/>
                          <a:stretch>
                            <a:fillRect l="-437" t="-65263" r="-515721" b="-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45720" marR="45720">
                        <a:blipFill>
                          <a:blip r:embed="rId6"/>
                          <a:stretch>
                            <a:fillRect l="-172932" t="-65263" r="-787970" b="-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45720" marR="45720">
                        <a:blipFill>
                          <a:blip r:embed="rId6"/>
                          <a:stretch>
                            <a:fillRect l="-232692" t="-65263" r="-571795" b="-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45720" marR="45720">
                        <a:blipFill>
                          <a:blip r:embed="rId6"/>
                          <a:stretch>
                            <a:fillRect l="-381618" t="-65263" r="-555882" b="-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45720" marR="45720">
                        <a:blipFill>
                          <a:blip r:embed="rId6"/>
                          <a:stretch>
                            <a:fillRect l="-458042" t="-65263" r="-428671" b="-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45720" marR="45720">
                        <a:blipFill>
                          <a:blip r:embed="rId6"/>
                          <a:stretch>
                            <a:fillRect l="-561972" t="-65263" r="-331690" b="-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45720" marR="45720">
                        <a:blipFill>
                          <a:blip r:embed="rId6"/>
                          <a:stretch>
                            <a:fillRect l="-602564" t="-65263" r="-201923" b="-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45720" marR="45720">
                        <a:blipFill>
                          <a:blip r:embed="rId6"/>
                          <a:stretch>
                            <a:fillRect l="-698089" t="-65263" r="-100637" b="-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L="45720" marR="45720">
                        <a:blipFill>
                          <a:blip r:embed="rId6"/>
                          <a:stretch>
                            <a:fillRect l="-803205" t="-65263" r="-1282" b="-6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423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sz="1400" b="0" dirty="0" smtClean="0"/>
                            <a:t>Varbūtība</a:t>
                          </a:r>
                          <a:endParaRPr lang="lv-LV" sz="1400" b="0" dirty="0"/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0.00000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0.50000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0.33333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0.37500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0.66667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0.36806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0.36786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>
                              <a:solidFill>
                                <a:schemeClr val="tx2"/>
                              </a:solidFill>
                            </a:rPr>
                            <a:t>0.36788</a:t>
                          </a:r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45720" marR="45720"/>
                    </a:tc>
                    <a:extLst>
                      <a:ext uri="{0D108BD9-81ED-4DB2-BD59-A6C34878D82A}">
                        <a16:rowId xmlns:a16="http://schemas.microsoft.com/office/drawing/2014/main" val="14514366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80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Ieslēgšanas-izslēgšanas princips</a:t>
            </a:r>
            <a:endParaRPr lang="lv-LV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35643" y="1391036"/>
            <a:ext cx="8419599" cy="324958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9454" y="754554"/>
            <a:ext cx="1945855" cy="324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2" y="2175359"/>
            <a:ext cx="74961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2.kārtas rekurenču risināšana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43020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lv-LV" dirty="0" smtClean="0"/>
                  <a:t>Aplūkosim rekurentu virkni: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lv-LV" dirty="0" smtClean="0"/>
              </a:p>
              <a:p>
                <a:r>
                  <a:rPr lang="lv-LV" b="1" dirty="0" smtClean="0"/>
                  <a:t>Apgalvojums: </a:t>
                </a:r>
                <a:r>
                  <a:rPr lang="lv-LV" dirty="0" smtClean="0"/>
                  <a:t>Ja kvadrātvienādojumam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lv-LV" dirty="0" smtClean="0"/>
                  <a:t> ir divas dažādas reālas saknes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dirty="0" smtClean="0"/>
                  <a:t>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dirty="0" smtClean="0"/>
                  <a:t>, tad virknes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lv-LV" dirty="0" smtClean="0"/>
                  <a:t> vispārīgo locekli var izteikt ar sakarību</a:t>
                </a:r>
                <a:endParaRPr lang="lv-LV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 smtClean="0"/>
                  <a:t>kur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dirty="0" smtClean="0"/>
                  <a:t>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dirty="0" smtClean="0"/>
                  <a:t> var izteikt, zinot virknes sākumnosacījumus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dirty="0" smtClean="0"/>
                  <a:t>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dirty="0" smtClean="0"/>
                  <a:t>).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19" t="-2152" r="-79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Rekurentas virknes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55914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Aplūkosim kvadrātvienādojumu, kuram ir divas saknes: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/>
                  <a:t>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=1−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 smtClean="0"/>
                  <a:t>.</a:t>
                </a:r>
              </a:p>
              <a:p>
                <a:r>
                  <a:rPr lang="lv-LV" dirty="0" smtClean="0"/>
                  <a:t>Pēc Vjeta teorēmas, kvadrātvienādojums 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r>
                  <a:rPr lang="lv-LV" dirty="0" smtClean="0"/>
                  <a:t>Tātad formula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izsaka rekurentu sakarību: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29004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47472" y="2791326"/>
                <a:ext cx="4105776" cy="1647324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lv-LV" dirty="0" smtClean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1, 2, 6, 14, 34, 82, 198, 478,…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Otrs saskaitāmais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lv-LV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 strauji tiecas uz 0.</a:t>
                </a:r>
                <a:endParaRPr lang="lv-LV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2" y="2791326"/>
                <a:ext cx="4105776" cy="1647324"/>
              </a:xfrm>
              <a:blipFill>
                <a:blip r:embed="rId2"/>
                <a:stretch>
                  <a:fillRect l="-4451" b="-19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0"/>
              </p:nvPr>
            </p:nvSpPr>
            <p:spPr>
              <a:xfrm>
                <a:off x="4686624" y="2289731"/>
                <a:ext cx="4105776" cy="2148919"/>
              </a:xfrm>
            </p:spPr>
            <p:txBody>
              <a:bodyPr/>
              <a:lstStyle/>
              <a:p>
                <a:r>
                  <a:rPr lang="lv-LV" dirty="0" smtClean="0"/>
                  <a:t>Arī Fibonači skaitļus var izteikt kā divu ģeometrisku progresiju summu (no kurām viena strauji dilst uz 0. Otra ir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lv-LV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lv-LV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lv-LV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lv-LV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lv-LV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lv-LV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lv-LV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lv-LV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86624" y="2289731"/>
                <a:ext cx="4105776" cy="2148919"/>
              </a:xfrm>
              <a:blipFill>
                <a:blip r:embed="rId3"/>
                <a:stretch>
                  <a:fillRect l="-4606" t="-4261" r="-6092" b="-1079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Aprēķinu piemēri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73" y="783390"/>
            <a:ext cx="4235075" cy="1852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312" y="783390"/>
            <a:ext cx="4220400" cy="11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70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800" dirty="0" smtClean="0"/>
              <a:t>Tuvināšana ar racionālu virkni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37085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400" dirty="0" smtClean="0"/>
                  <a:t>Pierādīt, ka eksistē tāds naturāls skaitlis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sz="2400" dirty="0" smtClean="0"/>
                  <a:t>, ka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sz="2400" dirty="0" smtClean="0"/>
                  <a:t> decimālais </a:t>
                </a:r>
                <a:r>
                  <a:rPr lang="lv-LV" sz="2400" dirty="0"/>
                  <a:t>pieraksts sākas ar </a:t>
                </a:r>
                <a:r>
                  <a:rPr lang="lv-LV" sz="2400" dirty="0" smtClean="0"/>
                  <a:t>cipariem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2021…</m:t>
                    </m:r>
                  </m:oMath>
                </a14:m>
                <a:r>
                  <a:rPr lang="lv-LV" sz="2400" dirty="0" smtClean="0"/>
                  <a:t>.</a:t>
                </a:r>
                <a:endParaRPr lang="lv-LV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5526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Racionālie skaitļi 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Ar efektīviem algoritmiem var saskaitīt, atņemt, utt.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Var ērti pierakstīt un saglabāt datora atmiņā (vienīgi bažas par saīsināšanu)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Kādēļ </a:t>
            </a:r>
            <a:r>
              <a:rPr lang="lv-LV" dirty="0"/>
              <a:t>vajadzīgi arī reālie skaitļi</a:t>
            </a:r>
            <a:r>
              <a:rPr lang="lv-LV" dirty="0" smtClean="0"/>
              <a:t>?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Daži attālumi ģeometrijas uzdevumos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Saknes, logaritmi, trigonometriskās funkcijas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Virkņu robežas</a:t>
            </a:r>
            <a:endParaRPr lang="lv-LV" dirty="0"/>
          </a:p>
          <a:p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5178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lv-LV" b="1" dirty="0" smtClean="0"/>
                  <a:t>Risinājuma plāns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Pierakstām nevienādības, kas izsaka uzdevuma apgalvojumu.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Skaitļa 2 kāpināšanu (pēc logaritmēšanas) var izteikt kā iracionāla skaitļa pieskaitīšanu pakāpes decimāllogaritmam.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Lietojam Dirihlē teorēmu, lai pamatotu, ka lieliem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dažas vērtības nonāks ļoti tuvu (pēc decimāllogaritma daļveida daļas).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Izmantojot šo mazāko soli, nonākam vajadzīgajā intervālā.</a:t>
                </a:r>
                <a:endParaRPr lang="lv-LV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3311" r="-1009" b="-264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 pamatot, ka 2 pakāpes var sākties ar to, ko vajag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15716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Uzdevums: </a:t>
                </a:r>
                <a:r>
                  <a:rPr lang="lv-LV" dirty="0" smtClean="0"/>
                  <a:t>Pierādīt</a:t>
                </a:r>
                <a:r>
                  <a:rPr lang="lv-LV" dirty="0"/>
                  <a:t>, ka eksistē tāds naturāls 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/>
                  <a:t>, ka vienlaicīgi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sākas ar cipariem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1995… </m:t>
                    </m:r>
                  </m:oMath>
                </a14:m>
                <a:r>
                  <a:rPr lang="lv-LV" dirty="0"/>
                  <a:t>, bet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 sākas ar cipariem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5991…</m:t>
                    </m:r>
                  </m:oMath>
                </a14:m>
                <a:r>
                  <a:rPr lang="lv-LV" dirty="0" smtClean="0"/>
                  <a:t>. </a:t>
                </a:r>
                <a:endParaRPr lang="lv-LV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7502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Uzdevums: </a:t>
                </a:r>
                <a:r>
                  <a:rPr lang="lv-LV" dirty="0" smtClean="0"/>
                  <a:t>Pierādīt</a:t>
                </a:r>
                <a:r>
                  <a:rPr lang="lv-LV" dirty="0"/>
                  <a:t>, ka funkcija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lv-LV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⁡</m:t>
                    </m:r>
                    <m:rad>
                      <m:radPr>
                        <m:degHide m:val="on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nav periodiska.</a:t>
                </a:r>
              </a:p>
              <a:p>
                <a:endParaRPr lang="lv-LV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149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94812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lv-LV" i="1" dirty="0" smtClean="0">
                        <a:latin typeface="Cambria Math" panose="02040503050406030204" pitchFamily="18" charset="0"/>
                      </a:rPr>
                      <m:t>=1.4142135623731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lv-LV" dirty="0"/>
                  <a:t>. </a:t>
                </a:r>
                <a:r>
                  <a:rPr lang="lv-LV" dirty="0" smtClean="0"/>
                  <a:t>Tuvinājumi </a:t>
                </a:r>
                <a:r>
                  <a:rPr lang="lv-LV" dirty="0"/>
                  <a:t>skaitlim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ir: </a:t>
                </a:r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ar kļūdu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0.41421…</m:t>
                    </m:r>
                  </m:oMath>
                </a14:m>
                <a:r>
                  <a:rPr lang="lv-LV" dirty="0" smtClean="0"/>
                  <a:t>; </a:t>
                </a:r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ar kļūdu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0.01421…</m:t>
                    </m:r>
                  </m:oMath>
                </a14:m>
                <a:r>
                  <a:rPr lang="lv-LV" dirty="0" smtClean="0"/>
                  <a:t>; </a:t>
                </a:r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1.41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ar kļūdu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0.00421…</m:t>
                    </m:r>
                  </m:oMath>
                </a14:m>
                <a:r>
                  <a:rPr lang="lv-LV" dirty="0" smtClean="0"/>
                  <a:t>; </a:t>
                </a:r>
                <a:r>
                  <a:rPr lang="lv-LV" dirty="0" smtClean="0"/>
                  <a:t>utt</a:t>
                </a:r>
                <a:r>
                  <a:rPr lang="lv-LV" dirty="0" smtClean="0"/>
                  <a:t>.</a:t>
                </a:r>
                <a:endParaRPr lang="lv-LV" dirty="0"/>
              </a:p>
              <a:p>
                <a:r>
                  <a:rPr lang="lv-LV" dirty="0" smtClean="0"/>
                  <a:t>Bet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141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lv-LV" dirty="0" smtClean="0"/>
                  <a:t> nav optimāls racionālais tuvinājums, jo citām daļām kļūda ir vēl mazāka:</a:t>
                </a:r>
                <a:endParaRPr lang="lv-LV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≈0.00245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Aplūkosim, kā tos var atrast (un cik labi var tuvināt).</a:t>
                </a:r>
                <a:endParaRPr lang="lv-LV" dirty="0" smtClean="0"/>
              </a:p>
              <a:p>
                <a:endParaRPr lang="lv-LV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483" b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Katru racionālu skaitli var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15518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b="1" dirty="0" smtClean="0"/>
                  <a:t>Teorēma:  </a:t>
                </a:r>
                <a:r>
                  <a:rPr lang="lv-LV" dirty="0" smtClean="0"/>
                  <a:t>Katram </a:t>
                </a:r>
                <a:r>
                  <a:rPr lang="lv-LV" dirty="0"/>
                  <a:t>pozitīvam reālam skaitlim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 var atrast bezgalīgi daudz racionālus tuvinājumus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lv-LV" dirty="0"/>
                  <a:t> ar dažādiem saucējiem, no kuriem katram ir spēkā </a:t>
                </a:r>
                <a:r>
                  <a:rPr lang="lv-LV" dirty="0" smtClean="0"/>
                  <a:t>nevienādība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lv-LV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lv-LV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i="1" dirty="0" smtClean="0"/>
                  <a:t>Šie </a:t>
                </a:r>
                <a:r>
                  <a:rPr lang="lv-LV" i="1" dirty="0" smtClean="0"/>
                  <a:t>tuvinājumi ir daudz labāki nekā </a:t>
                </a:r>
                <a:r>
                  <a:rPr lang="lv-LV" i="1" dirty="0" smtClean="0"/>
                  <a:t>(pareizi noapaļotas) galīgās </a:t>
                </a:r>
                <a:r>
                  <a:rPr lang="lv-LV" i="1" dirty="0" smtClean="0"/>
                  <a:t>decimāldaļas, jo 1.414 jeb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1414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lv-LV" i="1" dirty="0" smtClean="0"/>
                  <a:t> tuvina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i="1" dirty="0" smtClean="0"/>
                  <a:t> ar kļūdu, kas var sasniegt 0.0005 (nevis 0.000001)</a:t>
                </a:r>
                <a:endParaRPr lang="lv-LV" i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180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Teorēma par kvadrātisko tuvināšanu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22545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0"/>
              </p:nvPr>
            </p:nvSpPr>
            <p:spPr>
              <a:xfrm>
                <a:off x="6708808" y="758505"/>
                <a:ext cx="2083592" cy="3680145"/>
              </a:xfrm>
            </p:spPr>
            <p:txBody>
              <a:bodyPr/>
              <a:lstStyle/>
              <a:p>
                <a:r>
                  <a:rPr lang="lv-LV" sz="2000" dirty="0" smtClean="0"/>
                  <a:t>Izrakstām augošā secībā visas daļas no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[0;1]</m:t>
                    </m:r>
                  </m:oMath>
                </a14:m>
                <a:r>
                  <a:rPr lang="lv-LV" sz="2000" dirty="0" smtClean="0"/>
                  <a:t>, kuru saucēji nepārsniedz fiksētu skaitli (piemēram, 9).</a:t>
                </a:r>
              </a:p>
              <a:p>
                <a:r>
                  <a:rPr lang="lv-LV" sz="2000" b="1" dirty="0" smtClean="0"/>
                  <a:t>Jautājums:</a:t>
                </a:r>
                <a:r>
                  <a:rPr lang="lv-LV" sz="2000" dirty="0" smtClean="0"/>
                  <a:t> Kā uzzināt, vai daļas a/b, c/d ir "kaimiņi" Fareja virknē?</a:t>
                </a:r>
                <a:endParaRPr lang="lv-LV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708808" y="758505"/>
                <a:ext cx="2083592" cy="3680145"/>
              </a:xfrm>
              <a:blipFill>
                <a:blip r:embed="rId3"/>
                <a:stretch>
                  <a:fillRect l="-7625" t="-1987" r="-10557" b="-546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Fareja virknes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1" y="840786"/>
            <a:ext cx="6254840" cy="35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79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47472" y="758505"/>
                <a:ext cx="2876991" cy="3680145"/>
              </a:xfrm>
            </p:spPr>
            <p:txBody>
              <a:bodyPr>
                <a:noAutofit/>
              </a:bodyPr>
              <a:lstStyle/>
              <a:p>
                <a:r>
                  <a:rPr lang="lv-LV" sz="2000" dirty="0" smtClean="0"/>
                  <a:t>Kā iegūt vislabākos (ar mazāko saucēju) racionālos tuvinājumus skaitļiem 2 un 5? </a:t>
                </a:r>
                <a:r>
                  <a:rPr lang="lv-LV" sz="2000" dirty="0" smtClean="0"/>
                  <a:t>Skaitļiem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lv-LV" sz="2000" dirty="0" smtClean="0"/>
                  <a:t> un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lv-LV" sz="2000" dirty="0" smtClean="0"/>
                  <a:t>.</a:t>
                </a:r>
              </a:p>
              <a:p>
                <a:r>
                  <a:rPr lang="lv-LV" sz="2000" dirty="0" smtClean="0"/>
                  <a:t>Optimāli tuvinājumi no augšas un no apakšas.</a:t>
                </a:r>
                <a:endParaRPr lang="lv-LV" sz="20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2" y="758505"/>
                <a:ext cx="2876991" cy="3680145"/>
              </a:xfrm>
              <a:blipFill>
                <a:blip r:embed="rId3"/>
                <a:stretch>
                  <a:fillRect l="-5297" t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Tuvināšana ar Fareja virknēm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7953" y="778438"/>
            <a:ext cx="5553157" cy="312119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41508" y="3599847"/>
            <a:ext cx="0" cy="644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446872" y="4265394"/>
                <a:ext cx="29207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=0.3678794…</m:t>
                    </m:r>
                  </m:oMath>
                </a14:m>
                <a:r>
                  <a:rPr lang="lv-LV" sz="2400" dirty="0" smtClean="0"/>
                  <a:t> </a:t>
                </a:r>
                <a:endParaRPr lang="lv-LV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72" y="4265394"/>
                <a:ext cx="2920736" cy="461665"/>
              </a:xfrm>
              <a:prstGeom prst="rect">
                <a:avLst/>
              </a:prstGeom>
              <a:blipFill>
                <a:blip r:embed="rId5"/>
                <a:stretch>
                  <a:fillRect l="-417" b="-2133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37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u="sng" dirty="0" smtClean="0"/>
              <a:t>Uzkonstruējami skaitļi:</a:t>
            </a:r>
          </a:p>
          <a:p>
            <a:r>
              <a:rPr lang="lv-LV" dirty="0" smtClean="0"/>
              <a:t>https</a:t>
            </a:r>
            <a:r>
              <a:rPr lang="lv-LV" dirty="0"/>
              <a:t>://www.cut-the-knot.org/arithmetic/rational.shtml</a:t>
            </a:r>
            <a:endParaRPr lang="lv-LV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Iracionalitāte </a:t>
            </a:r>
            <a:r>
              <a:rPr lang="lv-LV" dirty="0" smtClean="0"/>
              <a:t>ģeometrijā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65674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Ģeometriskos uzdevumos var aplūkot visus reālos skaitļus.</a:t>
            </a:r>
          </a:p>
          <a:p>
            <a:r>
              <a:rPr lang="lv-LV" dirty="0" smtClean="0"/>
              <a:t>Svarīga ģeometrijas apakšnozare: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Aplūkojam tās figūras un konstrukcijas, ko var veikt ar cirkuli un lineālu.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lv-LV" dirty="0" smtClean="0"/>
                  <a:t>Sāk ar vienības nogriezni (ar garumu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 smtClean="0"/>
                  <a:t>). 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 ir konstruējams, ja tas ir garums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, kur punktus M, K konstruē ar cirkuli un lineālu.</a:t>
                </a:r>
                <a:endParaRPr lang="lv-LV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4606" t="-2318" r="-564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60758" y="3445846"/>
            <a:ext cx="3840480" cy="1049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659655" y="4215867"/>
            <a:ext cx="91440" cy="91440"/>
          </a:xfrm>
          <a:prstGeom prst="ellipse">
            <a:avLst/>
          </a:prstGeom>
          <a:gradFill>
            <a:gsLst>
              <a:gs pos="0">
                <a:srgbClr val="00206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1" name="Oval 10"/>
          <p:cNvSpPr/>
          <p:nvPr/>
        </p:nvSpPr>
        <p:spPr>
          <a:xfrm>
            <a:off x="6841955" y="3886998"/>
            <a:ext cx="91440" cy="91440"/>
          </a:xfrm>
          <a:prstGeom prst="ellipse">
            <a:avLst/>
          </a:prstGeom>
          <a:gradFill>
            <a:gsLst>
              <a:gs pos="0">
                <a:srgbClr val="00206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TextBox 11"/>
          <p:cNvSpPr txBox="1"/>
          <p:nvPr/>
        </p:nvSpPr>
        <p:spPr>
          <a:xfrm>
            <a:off x="5662062" y="43103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chemeClr val="tx2"/>
                </a:solidFill>
              </a:rPr>
              <a:t>A</a:t>
            </a:r>
            <a:endParaRPr lang="lv-LV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7090" y="39704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chemeClr val="tx2"/>
                </a:solidFill>
              </a:rPr>
              <a:t>B</a:t>
            </a:r>
            <a:endParaRPr lang="lv-LV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55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lv-LV" sz="2000" b="1" dirty="0" smtClean="0"/>
                  <a:t>Uzdevums: </a:t>
                </a:r>
                <a:r>
                  <a:rPr lang="lv-LV" sz="2000" dirty="0"/>
                  <a:t>Uz taisnes atzīmēts vienības nogrieznis garumā 1, arī nogriežņi </a:t>
                </a:r>
                <a14:m>
                  <m:oMath xmlns:m="http://schemas.openxmlformats.org/officeDocument/2006/math">
                    <m:r>
                      <a:rPr lang="lv-LV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000" dirty="0"/>
                  <a:t> un </a:t>
                </a:r>
                <a14:m>
                  <m:oMath xmlns:m="http://schemas.openxmlformats.org/officeDocument/2006/math">
                    <m:r>
                      <a:rPr lang="lv-LV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lv-LV" sz="2000" dirty="0"/>
                  <a:t>. </a:t>
                </a:r>
                <a:r>
                  <a:rPr lang="lv-LV" sz="2000" dirty="0"/>
                  <a:t>Vai var uzkonstruēt to </a:t>
                </a:r>
                <a:r>
                  <a:rPr lang="lv-LV" sz="2000" dirty="0" smtClean="0"/>
                  <a:t>dalījumu </a:t>
                </a:r>
                <a:r>
                  <a:rPr lang="lv-LV" sz="2000" dirty="0"/>
                  <a:t>(nogriezni garumā </a:t>
                </a:r>
                <a14:m>
                  <m:oMath xmlns:m="http://schemas.openxmlformats.org/officeDocument/2006/math">
                    <m:r>
                      <a:rPr lang="lv-LV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0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lv-LV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lv-LV" sz="2000" dirty="0"/>
                  <a:t>)?</a:t>
                </a:r>
                <a:endParaRPr lang="lv-LV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3863" t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 cirkuli/lineālu var reizināt un dalīt</a:t>
            </a:r>
            <a:endParaRPr lang="lv-LV" dirty="0"/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7" y="3017785"/>
            <a:ext cx="3789836" cy="142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5349" y="758505"/>
                <a:ext cx="37898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v-LV" b="1" dirty="0" smtClean="0">
                    <a:solidFill>
                      <a:schemeClr val="tx2"/>
                    </a:solidFill>
                  </a:rPr>
                  <a:t>Uzdevums: </a:t>
                </a:r>
                <a:r>
                  <a:rPr lang="lv-LV" dirty="0" smtClean="0">
                    <a:solidFill>
                      <a:schemeClr val="tx2"/>
                    </a:solidFill>
                  </a:rPr>
                  <a:t>Uz taisnes atzīmēts vienības nogrieznis garumā 1, arī nogriežņi </a:t>
                </a: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>
                    <a:solidFill>
                      <a:schemeClr val="tx2"/>
                    </a:solidFill>
                  </a:rPr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lv-LV" dirty="0" smtClean="0">
                    <a:solidFill>
                      <a:schemeClr val="tx2"/>
                    </a:solidFill>
                  </a:rPr>
                  <a:t>. Vai var uzkonstruēt to reizinājumu (nogriezni garumā </a:t>
                </a: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lv-LV" dirty="0" smtClean="0">
                    <a:solidFill>
                      <a:schemeClr val="tx2"/>
                    </a:solidFill>
                  </a:rPr>
                  <a:t>)?</a:t>
                </a:r>
                <a:endParaRPr lang="lv-LV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9" y="758505"/>
                <a:ext cx="3789836" cy="1477328"/>
              </a:xfrm>
              <a:prstGeom prst="rect">
                <a:avLst/>
              </a:prstGeom>
              <a:blipFill>
                <a:blip r:embed="rId4"/>
                <a:stretch>
                  <a:fillRect l="-1447" t="-2058" b="-535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7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Racionālu skaitli var pierakstīt kā racionālu daļu p/q. (Dažreiz ir vairāki pieraksti, bet var pārveidot saīsinātā formā un veikt visas darbības). </a:t>
                </a:r>
              </a:p>
              <a:p>
                <a:r>
                  <a:rPr lang="lv-LV" dirty="0" smtClean="0"/>
                  <a:t>Ko nozīmē definēt iracionālu skaitli. Ko nozīmē tas, ka matemātikā pazīstamas konstantes </a:t>
                </a:r>
                <a14:m>
                  <m:oMath xmlns:m="http://schemas.openxmlformats.org/officeDocument/2006/math"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lv-LV" dirty="0" smtClean="0"/>
                  <a:t> vai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 smtClean="0"/>
                  <a:t>, vai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lv-LV" dirty="0" smtClean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Bezgalīgas decimāldaļas</a:t>
                </a:r>
                <a:endParaRPr lang="lv-LV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Racionālo skaitļu Košī virknes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Dedekinda šķēlumi</a:t>
                </a:r>
                <a:endParaRPr lang="lv-LV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64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Ko nozīmē definēt iracionālu skaitli?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974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jwilson.coe.uga.edu/MATH7200/Thm4.10b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663" y="1539312"/>
            <a:ext cx="4105275" cy="211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lv-LV" dirty="0" smtClean="0"/>
                  <a:t>Var konstruēt arī atsevišķus iracionāla garuma nogriežņus. Piemēram, ja doti nogriežņi garumā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 smtClean="0"/>
                  <a:t>, var konstruēt nogriezni, kura garums ir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lv-LV" dirty="0" smtClean="0"/>
                  <a:t>.</a:t>
                </a:r>
              </a:p>
              <a:p>
                <a:endParaRPr lang="lv-LV" dirty="0"/>
              </a:p>
              <a:p>
                <a:r>
                  <a:rPr lang="lv-LV" b="1" dirty="0" smtClean="0"/>
                  <a:t>Jautājums: </a:t>
                </a:r>
                <a:r>
                  <a:rPr lang="lv-LV" dirty="0" smtClean="0"/>
                  <a:t>Dots nogrieznis garumā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. Vai var konstruēt nogriezni garumā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lv-LV" dirty="0" smtClean="0"/>
                  <a:t> ?</a:t>
                </a:r>
                <a:endParaRPr lang="lv-LV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4606" t="-2318" r="-6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Kvadrātsakņu konstruēšana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057210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078941" y="758505"/>
                <a:ext cx="4725333" cy="3680145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lv-LV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72</m:t>
                            </m:r>
                          </m:e>
                          <m:sup>
                            <m:r>
                              <a:rPr lang="lv-LV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e>
                    </m:d>
                    <m:r>
                      <a:rPr lang="lv-LV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lv-LV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lv-LV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lv-LV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v-LV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lv-LV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lv-LV" dirty="0" smtClean="0"/>
              </a:p>
              <a:p>
                <a:r>
                  <a:rPr lang="lv-LV" dirty="0" smtClean="0"/>
                  <a:t>kur «Zelta </a:t>
                </a:r>
                <a:r>
                  <a:rPr lang="lv-LV" dirty="0"/>
                  <a:t>attiecība»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lv-LV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lv-LV" dirty="0" smtClean="0"/>
                  <a:t>.</a:t>
                </a:r>
              </a:p>
              <a:p>
                <a:endParaRPr lang="lv-LV" dirty="0" smtClean="0"/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lv-LV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lv-LV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lv-LV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72</m:t>
                                </m:r>
                              </m:e>
                              <m:sup>
                                <m:r>
                                  <a:rPr lang="lv-LV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sup>
                            </m:sSup>
                          </m:e>
                        </m:d>
                        <m:r>
                          <a:rPr lang="lv-LV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lv-LV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lv-LV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lv-LV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v-LV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lv-LV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lv-LV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lv-LV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10+2</m:t>
                        </m:r>
                        <m:rad>
                          <m:radPr>
                            <m:degHide m:val="on"/>
                            <m:ctrlPr>
                              <a:rPr lang="lv-LV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v-LV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endParaRPr lang="lv-LV" dirty="0" smtClean="0">
                  <a:solidFill>
                    <a:schemeClr val="tx2"/>
                  </a:solidFill>
                </a:endParaRP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:endParaRPr lang="lv-LV" dirty="0" smtClean="0"/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:endParaRPr lang="lv-LV" dirty="0"/>
              </a:p>
              <a:p>
                <a:r>
                  <a:rPr lang="lv-LV" b="1" dirty="0" smtClean="0"/>
                  <a:t>Jautājums: </a:t>
                </a:r>
                <a:r>
                  <a:rPr lang="lv-LV" dirty="0" smtClean="0"/>
                  <a:t>Vai var uzrakstīt kvadrātvienādojumu ar veseliem koeficientiem, kura sakne 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lv-LV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lv-LV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lv-LV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lv-LV" dirty="0" smtClean="0"/>
                  <a:t>? 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1" y="758505"/>
                <a:ext cx="4725333" cy="3680145"/>
              </a:xfrm>
              <a:blipFill>
                <a:blip r:embed="rId2"/>
                <a:stretch>
                  <a:fillRect l="-3226" t="-33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Piemērs: Regulāra piecstūra konstruēšana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5875" y="758505"/>
            <a:ext cx="3589591" cy="4048489"/>
            <a:chOff x="493059" y="944852"/>
            <a:chExt cx="2814918" cy="3174781"/>
          </a:xfrm>
        </p:grpSpPr>
        <p:pic>
          <p:nvPicPr>
            <p:cNvPr id="6" name="Picture 2" descr="PentagonConstruc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59" y="944852"/>
              <a:ext cx="2814918" cy="3174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2187388" y="1201271"/>
              <a:ext cx="0" cy="1237129"/>
            </a:xfrm>
            <a:prstGeom prst="line">
              <a:avLst/>
            </a:prstGeom>
            <a:ln w="412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92941" y="2438400"/>
              <a:ext cx="394447" cy="0"/>
            </a:xfrm>
            <a:prstGeom prst="line">
              <a:avLst/>
            </a:prstGeom>
            <a:ln w="41275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744071" y="4563035"/>
            <a:ext cx="3738282" cy="421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13488" y="1085491"/>
            <a:ext cx="503000" cy="157759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Kāda veida vienādsānu trijstūrus veido punkti šajā zīmējumā? (Kādi ir to leņķi?)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Kādas ir attiecības starp izkrāsotajiem nogriežņiem?</a:t>
            </a:r>
          </a:p>
          <a:p>
            <a:endParaRPr lang="lv-LV" dirty="0" smtClean="0"/>
          </a:p>
          <a:p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Piemērs: Piecstaru zvaigzne</a:t>
            </a:r>
            <a:endParaRPr lang="lv-LV" dirty="0"/>
          </a:p>
        </p:txBody>
      </p:sp>
      <p:pic>
        <p:nvPicPr>
          <p:cNvPr id="2050" name="Picture 2" descr="https://upload.wikimedia.org/wikipedia/commons/thumb/3/30/Pentagram-phi.svg/800px-Pentagram-phi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758505"/>
            <a:ext cx="3836032" cy="383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26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Pierādīt</a:t>
                </a:r>
                <a:r>
                  <a:rPr lang="lv-LV" dirty="0"/>
                  <a:t>, ka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/>
                  <a:t> nevar izteikt formā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rad>
                  </m:oMath>
                </a14:m>
                <a:r>
                  <a:rPr lang="lv-LV" dirty="0" smtClean="0"/>
                  <a:t>, </a:t>
                </a:r>
                <a:r>
                  <a:rPr lang="lv-LV" dirty="0"/>
                  <a:t>kur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ir racionāli skaitļi. 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132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Piemērs: Kuba dubultošana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57483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Antīkās Grieķijas rezultāts: </a:t>
            </a:r>
            <a:r>
              <a:rPr lang="lv-LV" dirty="0" smtClean="0"/>
              <a:t>Ar cirkuli un lineālu var uzkonstruēt regulāru 5-stūri. </a:t>
            </a:r>
          </a:p>
          <a:p>
            <a:r>
              <a:rPr lang="lv-LV" b="1" dirty="0" smtClean="0"/>
              <a:t>K.F.Gauss (19.gs.): </a:t>
            </a:r>
            <a:r>
              <a:rPr lang="lv-LV" dirty="0" smtClean="0"/>
              <a:t>Ar cirkuli un lineālu var uzkonstruēt regulāru 17-stūri. </a:t>
            </a:r>
            <a:r>
              <a:rPr lang="lv-LV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Par dažādu leņķu konstruēšanu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Piemērs: </a:t>
                </a:r>
                <a:r>
                  <a:rPr lang="lv-LV" dirty="0" smtClean="0"/>
                  <a:t>Ar </a:t>
                </a:r>
                <a:r>
                  <a:rPr lang="lv-LV" dirty="0"/>
                  <a:t>cirkuli un lineālu nevar uzkonstruēt regulāru 9-stūri - leņķa trisekcijas uzdevums neizpildāms 60 grādu leņķim</a:t>
                </a:r>
                <a:r>
                  <a:rPr lang="lv-LV" dirty="0" smtClean="0"/>
                  <a:t>.</a:t>
                </a:r>
              </a:p>
              <a:p>
                <a:r>
                  <a:rPr lang="lv-LV" b="1" dirty="0" smtClean="0"/>
                  <a:t>Jautājums:</a:t>
                </a:r>
                <a:r>
                  <a:rPr lang="lv-LV" dirty="0" smtClean="0"/>
                  <a:t> Vai var uzrakstīt algebrisku vienādojumu ar veseliem koeficientiem, kura sakne 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lv-LV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lv-LV" dirty="0" smtClean="0"/>
                  <a:t> ?</a:t>
                </a:r>
                <a:endParaRPr lang="en-US" dirty="0"/>
              </a:p>
              <a:p>
                <a:endParaRPr lang="lv-LV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065550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Veselās daļas īpašības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660517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i="1" dirty="0" smtClean="0">
                    <a:solidFill>
                      <a:srgbClr val="0070C0"/>
                    </a:solidFill>
                  </a:rPr>
                  <a:t>Apakšējā veselā daļa </a:t>
                </a:r>
                <a:r>
                  <a:rPr lang="lv-LV" dirty="0" smtClean="0"/>
                  <a:t>(floor) </a:t>
                </a:r>
                <a:endParaRPr lang="en-US" dirty="0"/>
              </a:p>
              <a:p>
                <a:r>
                  <a:rPr lang="lv-LV" dirty="0" smtClean="0"/>
                  <a:t>ir lielākais veselais skaitlis, kas nepārsniedz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  <a:p>
                <a:r>
                  <a:rPr lang="lv-LV" i="1" dirty="0" smtClean="0">
                    <a:solidFill>
                      <a:srgbClr val="0070C0"/>
                    </a:solidFill>
                  </a:rPr>
                  <a:t>Daļveida daļa </a:t>
                </a:r>
                <a:r>
                  <a:rPr lang="lv-LV" dirty="0" smtClean="0"/>
                  <a:t>(fractional part):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lv-LV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lv-LV" i="1" dirty="0" smtClean="0">
                    <a:solidFill>
                      <a:srgbClr val="0070C0"/>
                    </a:solidFill>
                  </a:rPr>
                  <a:t>Augšējā veselā daļa</a:t>
                </a:r>
                <a:r>
                  <a:rPr lang="lv-LV" dirty="0" smtClean="0"/>
                  <a:t> (ceiling)</a:t>
                </a:r>
                <a:br>
                  <a:rPr lang="lv-LV" dirty="0" smtClean="0"/>
                </a:br>
                <a:r>
                  <a:rPr lang="lv-LV" dirty="0" smtClean="0"/>
                  <a:t>ir mazākais veselais skaitlis, kas nav mazāks par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  <a:p>
                <a:endParaRPr lang="lv-LV" b="1" dirty="0" smtClean="0"/>
              </a:p>
              <a:p>
                <a:r>
                  <a:rPr lang="lv-LV" b="1" dirty="0" smtClean="0"/>
                  <a:t>Piemēri: </a:t>
                </a:r>
                <a:endParaRPr lang="en-US" b="1" dirty="0"/>
              </a:p>
              <a:p>
                <a:endParaRPr lang="lv-LV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Veselās daļas</a:t>
            </a:r>
            <a:endParaRPr lang="lv-LV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5613" indent="-223838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9450" indent="-2095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96112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478354" y="758505"/>
            <a:ext cx="1714500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575872" y="2024219"/>
            <a:ext cx="1714500" cy="38290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919438" y="3299686"/>
            <a:ext cx="1443038" cy="38290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4251961" y="3295606"/>
            <a:ext cx="1437323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163403" y="3907102"/>
            <a:ext cx="2014538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3965139" y="3887896"/>
            <a:ext cx="2025968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962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Apakšējās un augšējās veselās daļas grafiki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76325"/>
            <a:ext cx="6838950" cy="2990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11680" y="4196788"/>
                <a:ext cx="1234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lv-LV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0" y="4196788"/>
                <a:ext cx="1234825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110438" y="4061860"/>
                <a:ext cx="1234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lv-LV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lv-LV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38" y="4061860"/>
                <a:ext cx="1234825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36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Dažas acīmredzamas īpašības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8" y="662253"/>
            <a:ext cx="52673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3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 smtClean="0"/>
                  <a:t>(Plaši zināms: Kvadrātsakne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 smtClean="0"/>
                  <a:t> ir iracionāla).</a:t>
                </a:r>
              </a:p>
              <a:p>
                <a:r>
                  <a:rPr lang="lv-LV" b="1" dirty="0" smtClean="0"/>
                  <a:t>Apgalvojums:</a:t>
                </a:r>
                <a:r>
                  <a:rPr lang="lv-LV" dirty="0" smtClean="0"/>
                  <a:t> Jebkuriem naturāliem skaitļiem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vai nu izrādās, ka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lv-LV" dirty="0" smtClean="0"/>
                  <a:t> ir naturāls skaitlis, vai arī tas ir iracionāls skaitlis.</a:t>
                </a:r>
              </a:p>
              <a:p>
                <a:r>
                  <a:rPr lang="lv-LV" b="1" dirty="0" smtClean="0"/>
                  <a:t>Pierādījums: </a:t>
                </a:r>
                <a:r>
                  <a:rPr lang="lv-LV" dirty="0" smtClean="0"/>
                  <a:t>Pietiek pārbaudīt, ka </a:t>
                </a:r>
                <a:r>
                  <a:rPr lang="lv-LV" dirty="0" smtClean="0"/>
                  <a:t>neviena sakne nevar būt racionāla daļa (kas nav vesela). No pretējā: Pieņemam, ka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lv-LV" dirty="0" smtClean="0"/>
                  <a:t>.   </a:t>
                </a:r>
                <a:r>
                  <a:rPr lang="lv-LV" dirty="0" smtClean="0"/>
                  <a:t>Ja daļa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lv-LV" dirty="0" smtClean="0"/>
                  <a:t> ir nesaīsināma, tad kāpinot katru skaitli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-tajā pakāpē, arī daļa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lv-LV" dirty="0" smtClean="0"/>
                  <a:t> būs nesaīsināma. Pretruna, jo pieņēmām, ka a ir vesels.</a:t>
                </a:r>
                <a:endParaRPr lang="lv-LV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1325" r="-1226" b="-1109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Sakņu iracionalitāte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12982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000" dirty="0" smtClean="0"/>
                  <a:t>(5) Ja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𝑞𝑏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lv-LV" sz="2000" dirty="0" smtClean="0"/>
                  <a:t> ir dalījums veseliem skaitļiem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sz="2000" dirty="0" smtClean="0"/>
                  <a:t> un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sz="2000" dirty="0" smtClean="0"/>
                  <a:t> (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lv-LV" sz="2000" dirty="0" smtClean="0"/>
                  <a:t>), tad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lv-LV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lv-LV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lv-LV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lv-LV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lv-LV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sz="2000" dirty="0" smtClean="0"/>
              </a:p>
              <a:p>
                <a:r>
                  <a:rPr lang="lv-LV" sz="2000" dirty="0" smtClean="0"/>
                  <a:t>(6) Izteiksme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lv-LV" sz="2000" dirty="0" smtClean="0"/>
                  <a:t> noapaļo skaitli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000" dirty="0" smtClean="0"/>
                  <a:t> līdz tuvākajam veselajam skaitlim (puses apaļo uz augšu)</a:t>
                </a:r>
              </a:p>
              <a:p>
                <a:r>
                  <a:rPr lang="lv-LV" sz="2000" dirty="0" smtClean="0"/>
                  <a:t>(7)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lv-LV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lv-LV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lv-LV" sz="2000" dirty="0" smtClean="0"/>
              </a:p>
              <a:p>
                <a:r>
                  <a:rPr lang="lv-LV" sz="2000" dirty="0" smtClean="0"/>
                  <a:t>(8) Skaitļa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sz="2000" dirty="0" smtClean="0"/>
                  <a:t> daudzkārtņu skaits, kas nepārsniedz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000" dirty="0" smtClean="0"/>
                  <a:t> ir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lv-LV" sz="2000" dirty="0" smtClean="0"/>
                  <a:t>.</a:t>
                </a:r>
              </a:p>
              <a:p>
                <a:r>
                  <a:rPr lang="lv-LV" sz="2000" dirty="0" smtClean="0"/>
                  <a:t>(9) Visiem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000" dirty="0" smtClean="0"/>
                  <a:t> un naturāliem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sz="2000" dirty="0" smtClean="0"/>
                  <a:t> izpildās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⌊"/>
                                <m:endChr m:val="⌋"/>
                                <m:ctrlPr>
                                  <a:rPr lang="lv-LV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lv-LV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lv-LV" sz="2000" dirty="0" smtClean="0"/>
                  <a:t>.</a:t>
                </a:r>
                <a:endParaRPr lang="lv-LV" sz="20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2" t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Citas īpašības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87256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lv-LV" b="1" dirty="0" smtClean="0"/>
                  <a:t>Piemērs</a:t>
                </a:r>
                <a:r>
                  <a:rPr lang="en-US" dirty="0" smtClean="0"/>
                  <a:t>: </a:t>
                </a:r>
                <a:r>
                  <a:rPr lang="lv-LV" dirty="0" smtClean="0"/>
                  <a:t>Dots reāls 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. Pierādīt, ka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⌋= 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⌋ + 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 + 1/2⌋</m:t>
                    </m:r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endParaRPr lang="lv-LV" dirty="0" smtClean="0"/>
              </a:p>
              <a:p>
                <a:r>
                  <a:rPr lang="lv-LV" b="1" dirty="0" smtClean="0"/>
                  <a:t>Pierādījums: </a:t>
                </a:r>
                <a:r>
                  <a:rPr lang="lv-LV" dirty="0" smtClean="0"/>
                  <a:t>Apzīmējam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/>
                      </a:rPr>
                      <m:t>𝜀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, </a:t>
                </a:r>
                <a:r>
                  <a:rPr lang="lv-LV" dirty="0" smtClean="0">
                    <a:ea typeface="Cambria Math"/>
                  </a:rPr>
                  <a:t>kur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𝑛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:r>
                  <a:rPr lang="lv-LV" dirty="0" smtClean="0">
                    <a:ea typeface="Cambria Math"/>
                  </a:rPr>
                  <a:t>ir vesels skaitlis un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0≤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𝜀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&lt;1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. </a:t>
                </a:r>
              </a:p>
              <a:p>
                <a:r>
                  <a:rPr lang="en-US" u="sng" dirty="0" smtClean="0">
                    <a:latin typeface="Cambria Math"/>
                    <a:ea typeface="Cambria Math"/>
                  </a:rPr>
                  <a:t>1</a:t>
                </a:r>
                <a:r>
                  <a:rPr lang="lv-LV" u="sng" dirty="0" smtClean="0">
                    <a:latin typeface="Cambria Math"/>
                    <a:ea typeface="Cambria Math"/>
                  </a:rPr>
                  <a:t>.gadījums</a:t>
                </a:r>
                <a:r>
                  <a:rPr lang="en-US" u="sng" dirty="0" smtClean="0">
                    <a:latin typeface="Cambria Math"/>
                    <a:ea typeface="Cambria Math"/>
                  </a:rPr>
                  <a:t>: </a:t>
                </a:r>
                <a:r>
                  <a:rPr lang="en-US" i="1" dirty="0" smtClean="0">
                    <a:latin typeface="Cambria Math"/>
                    <a:ea typeface="Cambria Math"/>
                  </a:rPr>
                  <a:t>  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l-GR" dirty="0">
                    <a:latin typeface="Cambria Math"/>
                    <a:ea typeface="Cambria Math"/>
                  </a:rPr>
                  <a:t>ε </a:t>
                </a:r>
                <a:r>
                  <a:rPr lang="en-US" dirty="0">
                    <a:latin typeface="Cambria Math"/>
                    <a:ea typeface="Cambria Math"/>
                  </a:rPr>
                  <a:t>&lt; ½</a:t>
                </a:r>
              </a:p>
              <a:p>
                <a:pPr lvl="1"/>
                <a:r>
                  <a:rPr lang="en-US" dirty="0">
                    <a:latin typeface="Cambria Math"/>
                    <a:ea typeface="Cambria Math"/>
                  </a:rPr>
                  <a:t>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+ 2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 </a:t>
                </a:r>
                <a:r>
                  <a:rPr lang="lv-LV" dirty="0" smtClean="0">
                    <a:latin typeface="Cambria Math"/>
                    <a:ea typeface="Cambria Math"/>
                  </a:rPr>
                  <a:t>un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⌊2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= 2</a:t>
                </a:r>
                <a:r>
                  <a:rPr lang="en-US" i="1" dirty="0">
                    <a:latin typeface="Cambria Math"/>
                    <a:ea typeface="Cambria Math"/>
                  </a:rPr>
                  <a:t>n,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lv-LV" dirty="0" smtClean="0">
                    <a:latin typeface="Cambria Math"/>
                    <a:ea typeface="Cambria Math"/>
                  </a:rPr>
                  <a:t>jo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dirty="0">
                    <a:latin typeface="Cambria Math"/>
                    <a:ea typeface="Cambria Math"/>
                  </a:rPr>
                  <a:t>≤</a:t>
                </a:r>
                <a:r>
                  <a:rPr lang="en-US" dirty="0">
                    <a:ea typeface="Cambria Math"/>
                  </a:rPr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&lt; 1.</a:t>
                </a:r>
              </a:p>
              <a:p>
                <a:pPr lvl="1"/>
                <a:r>
                  <a:rPr lang="en-US" dirty="0">
                    <a:latin typeface="Cambria Math"/>
                    <a:ea typeface="Cambria Math"/>
                  </a:rPr>
                  <a:t>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+ 1/2⌋ = </a:t>
                </a:r>
                <a:r>
                  <a:rPr lang="en-US" i="1" dirty="0">
                    <a:latin typeface="Cambria Math"/>
                    <a:ea typeface="Cambria Math"/>
                  </a:rPr>
                  <a:t>n,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lv-LV" dirty="0" smtClean="0">
                    <a:latin typeface="Cambria Math"/>
                    <a:ea typeface="Cambria Math"/>
                  </a:rPr>
                  <a:t> jo</a:t>
                </a:r>
                <a:r>
                  <a:rPr lang="en-US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½ =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(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1/2</a:t>
                </a:r>
                <a:r>
                  <a:rPr lang="en-US" dirty="0">
                    <a:latin typeface="Cambria Math"/>
                    <a:ea typeface="Cambria Math"/>
                  </a:rPr>
                  <a:t> +</a:t>
                </a:r>
                <a:r>
                  <a:rPr lang="el-GR" dirty="0">
                    <a:latin typeface="Cambria Math"/>
                    <a:ea typeface="Cambria Math"/>
                  </a:rPr>
                  <a:t> ε</a:t>
                </a:r>
                <a:r>
                  <a:rPr lang="en-US" dirty="0">
                    <a:latin typeface="Cambria Math"/>
                    <a:ea typeface="Cambria Math"/>
                  </a:rPr>
                  <a:t> ) </a:t>
                </a:r>
                <a:r>
                  <a:rPr lang="lv-LV" dirty="0" smtClean="0">
                    <a:latin typeface="Cambria Math"/>
                    <a:ea typeface="Cambria Math"/>
                  </a:rPr>
                  <a:t>un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dirty="0">
                    <a:latin typeface="Cambria Math"/>
                    <a:ea typeface="Cambria Math"/>
                  </a:rPr>
                  <a:t>≤</a:t>
                </a:r>
                <a:r>
                  <a:rPr lang="en-US" dirty="0">
                    <a:ea typeface="Cambria Math"/>
                  </a:rPr>
                  <a:t> ½ +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&lt; 1. </a:t>
                </a:r>
              </a:p>
              <a:p>
                <a:pPr lvl="1"/>
                <a:r>
                  <a:rPr lang="lv-LV" dirty="0" smtClean="0">
                    <a:latin typeface="Cambria Math"/>
                    <a:ea typeface="Cambria Math"/>
                  </a:rPr>
                  <a:t>Tātad</a:t>
                </a:r>
                <a:r>
                  <a:rPr lang="en-US" dirty="0" smtClean="0">
                    <a:latin typeface="Cambria Math"/>
                    <a:ea typeface="Cambria Math"/>
                  </a:rPr>
                  <a:t>, </a:t>
                </a:r>
                <a:r>
                  <a:rPr lang="en-US" dirty="0">
                    <a:latin typeface="Cambria Math"/>
                    <a:ea typeface="Cambria Math"/>
                  </a:rPr>
                  <a:t>⌊2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lv-LV" dirty="0" smtClean="0">
                    <a:ea typeface="Cambria Math"/>
                  </a:rPr>
                  <a:t> un </a:t>
                </a:r>
                <a:r>
                  <a:rPr lang="en-US" dirty="0" smtClean="0"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+ 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+ 1/2⌋ =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.</a:t>
                </a:r>
                <a:endParaRPr lang="en-US" dirty="0">
                  <a:ea typeface="Cambria Math"/>
                </a:endParaRPr>
              </a:p>
              <a:p>
                <a:r>
                  <a:rPr lang="lv-LV" u="sng" dirty="0" smtClean="0">
                    <a:latin typeface="Cambria Math"/>
                    <a:ea typeface="Cambria Math"/>
                  </a:rPr>
                  <a:t>2.gadījums</a:t>
                </a:r>
                <a:r>
                  <a:rPr lang="en-US" i="1" u="sng" dirty="0" smtClean="0">
                    <a:latin typeface="Cambria Math"/>
                    <a:ea typeface="Cambria Math"/>
                  </a:rPr>
                  <a:t>:</a:t>
                </a:r>
                <a:r>
                  <a:rPr lang="en-US" i="1" dirty="0" smtClean="0">
                    <a:latin typeface="Cambria Math"/>
                    <a:ea typeface="Cambria Math"/>
                  </a:rPr>
                  <a:t>     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≥ ½ </a:t>
                </a:r>
              </a:p>
              <a:p>
                <a:pPr lvl="1"/>
                <a:r>
                  <a:rPr lang="en-US" dirty="0">
                    <a:latin typeface="Cambria Math"/>
                    <a:ea typeface="Cambria Math"/>
                  </a:rPr>
                  <a:t>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+ 2</a:t>
                </a:r>
                <a:r>
                  <a:rPr lang="el-GR" dirty="0">
                    <a:latin typeface="Cambria Math" pitchFamily="18" charset="0"/>
                    <a:ea typeface="Cambria Math" pitchFamily="18" charset="0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=  (2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+ 1) +(2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 − 1)  </a:t>
                </a:r>
                <a:r>
                  <a:rPr lang="lv-LV" dirty="0" smtClean="0">
                    <a:latin typeface="Cambria Math"/>
                    <a:ea typeface="Cambria Math"/>
                  </a:rPr>
                  <a:t>un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⌊2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=2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+ 1, </a:t>
                </a:r>
                <a:r>
                  <a:rPr lang="lv-LV" dirty="0" smtClean="0">
                    <a:latin typeface="Cambria Math"/>
                    <a:ea typeface="Cambria Math"/>
                  </a:rPr>
                  <a:t>jo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0≤2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−1&lt;1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. </a:t>
                </a:r>
                <a:endParaRPr lang="en-US" dirty="0">
                  <a:latin typeface="Cambria Math"/>
                  <a:ea typeface="Cambria Math"/>
                </a:endParaRPr>
              </a:p>
              <a:p>
                <a:pPr lvl="1"/>
                <a:r>
                  <a:rPr lang="en-US" dirty="0">
                    <a:latin typeface="Cambria Math"/>
                    <a:ea typeface="Cambria Math"/>
                  </a:rPr>
                  <a:t>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+ 1/2⌋ = ⌊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(1/2 +</a:t>
                </a:r>
                <a:r>
                  <a:rPr lang="el-GR" dirty="0">
                    <a:latin typeface="Cambria Math" pitchFamily="18" charset="0"/>
                    <a:ea typeface="Cambria Math" pitchFamily="18" charset="0"/>
                  </a:rPr>
                  <a:t> ε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dirty="0">
                    <a:latin typeface="Cambria Math"/>
                    <a:ea typeface="Cambria Math"/>
                  </a:rPr>
                  <a:t>⌋ = ⌊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 +  (</a:t>
                </a:r>
                <a:r>
                  <a:rPr lang="el-GR" dirty="0">
                    <a:latin typeface="Cambria Math" pitchFamily="18" charset="0"/>
                    <a:ea typeface="Cambria Math" pitchFamily="18" charset="0"/>
                  </a:rPr>
                  <a:t>ε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– 1/2)</a:t>
                </a:r>
                <a:r>
                  <a:rPr lang="en-US" dirty="0">
                    <a:latin typeface="Cambria Math"/>
                    <a:ea typeface="Cambria Math"/>
                  </a:rPr>
                  <a:t>⌋ =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</a:t>
                </a:r>
                <a:r>
                  <a:rPr lang="en-US" dirty="0" smtClean="0">
                    <a:latin typeface="Cambria Math"/>
                    <a:ea typeface="Cambria Math"/>
                  </a:rPr>
                  <a:t>1. </a:t>
                </a:r>
                <a:endParaRPr lang="en-US" dirty="0">
                  <a:latin typeface="Cambria Math"/>
                  <a:ea typeface="Cambria Math"/>
                </a:endParaRPr>
              </a:p>
              <a:p>
                <a:pPr lvl="1"/>
                <a:r>
                  <a:rPr lang="lv-LV" dirty="0" smtClean="0">
                    <a:latin typeface="Cambria Math"/>
                    <a:ea typeface="Cambria Math"/>
                  </a:rPr>
                  <a:t>Tātad</a:t>
                </a:r>
                <a:r>
                  <a:rPr lang="en-US" dirty="0" smtClean="0">
                    <a:latin typeface="Cambria Math"/>
                    <a:ea typeface="Cambria Math"/>
                  </a:rPr>
                  <a:t>,  </a:t>
                </a:r>
                <a:r>
                  <a:rPr lang="en-US" dirty="0">
                    <a:latin typeface="Cambria Math"/>
                    <a:ea typeface="Cambria Math"/>
                  </a:rPr>
                  <a:t>⌊2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 </a:t>
                </a:r>
                <a:r>
                  <a:rPr lang="en-US" dirty="0">
                    <a:ea typeface="Cambria Math"/>
                  </a:rPr>
                  <a:t>and </a:t>
                </a:r>
                <a:r>
                  <a:rPr lang="en-US" dirty="0">
                    <a:latin typeface="Cambria Math"/>
                    <a:ea typeface="Cambria Math"/>
                  </a:rPr>
                  <a:t>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+ 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+ 1/2⌋ =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(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+ 1) 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+ 1.           </a:t>
                </a:r>
                <a:endParaRPr lang="en-US" dirty="0">
                  <a:ea typeface="Cambria Math"/>
                </a:endParaRPr>
              </a:p>
              <a:p>
                <a:endParaRPr lang="lv-LV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2" t="-2815" r="-649" b="-298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2115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b="1" dirty="0" smtClean="0"/>
                  <a:t>Piemērs:</a:t>
                </a:r>
                <a:r>
                  <a:rPr lang="lv-LV" dirty="0" smtClean="0"/>
                  <a:t> Pamatot, ka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func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3.321928…</m:t>
                    </m:r>
                  </m:oMath>
                </a14:m>
                <a:r>
                  <a:rPr lang="lv-LV" dirty="0" smtClean="0"/>
                  <a:t> ir iracionāls.</a:t>
                </a:r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Intuitīvi – šis logaritms rāda, par cik jāpalielina kāpinātājs, lai pakāpe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 palielinātos 10 reizes.</a:t>
                </a:r>
              </a:p>
              <a:p>
                <a:endParaRPr lang="lv-LV" dirty="0"/>
              </a:p>
              <a:p>
                <a:endParaRPr lang="lv-LV" b="1" dirty="0" smtClean="0"/>
              </a:p>
              <a:p>
                <a:endParaRPr lang="lv-LV" b="1" dirty="0"/>
              </a:p>
              <a:p>
                <a:endParaRPr lang="lv-LV" b="1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51" t="-2318" r="-1039" b="-1258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6092792" y="758505"/>
            <a:ext cx="2699607" cy="3680145"/>
          </a:xfrm>
        </p:spPr>
        <p:txBody>
          <a:bodyPr/>
          <a:lstStyle/>
          <a:p>
            <a:r>
              <a:rPr lang="lv-LV" dirty="0" smtClean="0"/>
              <a:t>Attēlā redzamas 2 pakāpes no 0-tās līdz 29-tajai. </a:t>
            </a:r>
            <a:endParaRPr lang="lv-LV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9" y="1947536"/>
            <a:ext cx="3932659" cy="1264069"/>
          </a:xfrm>
          <a:prstGeom prst="rect">
            <a:avLst/>
          </a:prstGeom>
        </p:spPr>
      </p:pic>
      <p:pic>
        <p:nvPicPr>
          <p:cNvPr id="2050" name="Picture 2" descr="Art of Problem Solv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72" y="840631"/>
            <a:ext cx="897193" cy="41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1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Apgalvojums: </a:t>
                </a:r>
                <a:r>
                  <a:rPr lang="lv-LV" dirty="0" smtClean="0"/>
                  <a:t>Naturālā skaitļa n decimālpierakstā ciparu skaits ir tieši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lv-LV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v-LV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r>
                  <a:rPr lang="lv-LV" b="1" dirty="0" smtClean="0"/>
                  <a:t>Piemērs: </a:t>
                </a:r>
                <a:r>
                  <a:rPr lang="lv-LV" dirty="0" smtClean="0"/>
                  <a:t>Atrast skaitļa 2 pakāpes, kuru decimālpierakstā ir tieši 300 cipari.</a:t>
                </a:r>
              </a:p>
              <a:p>
                <a:r>
                  <a:rPr lang="lv-LV" b="1" dirty="0" smtClean="0"/>
                  <a:t>Atbilde: </a:t>
                </a:r>
                <a:r>
                  <a:rPr lang="lv-LV" dirty="0" smtClean="0"/>
                  <a:t>Tās ir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994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995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51" t="-2318" r="-1335" b="-447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877" y="853626"/>
            <a:ext cx="4378721" cy="306670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6355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/>
                  <a:t>Apgalvojums: </a:t>
                </a:r>
                <a:r>
                  <a:rPr lang="lv-LV" dirty="0"/>
                  <a:t>Jebkuriem racionāliem skaitļiem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/>
                  <a:t> logaritms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v-LV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lv-LV" dirty="0"/>
              </a:p>
              <a:p>
                <a:r>
                  <a:rPr lang="lv-LV" dirty="0"/>
                  <a:t>ir iracionāls (ja vien a un b nav tā paša racionāla skaitļa divas veselas pakāpes). </a:t>
                </a:r>
              </a:p>
              <a:p>
                <a:endParaRPr lang="lv-LV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100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Logaritmi ir iracionāli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27812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tabular}{l}&#10;$r_1 = 0.d_{11}d_{12}d_{13}d_{14}d_{15}d_{16}\ldots$\\&#10;$r_2 = 0.d_{21}d_{22}d_{23}d_{24}d_{25}d_{26}\ldots$\\&#10;$r_3 = 0.d_{31}d_{32}d_{33}d_{34}d_{35}d_{36}\ldots$\\&#10;\hspace{.5cm}$\vdots$&#10;\end{tabular}&#10;\end{document}"/>
  <p:tag name="IGUANATEXSIZ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3.5\rfloor = 3$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-1.5\rceil = -1$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-1.5\rfloor = -2$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r = .r_1r_2r_3r_4\ldots$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D_n = n! \left[ 1 - \frac{1}{1!} + \frac{1}{2!} - \frac{1}{3!} + \cdots + (-1)^{n}\frac{1}{n!} \right].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frac{D_n}{n!} =  \left[ 1 - \frac{1}{1!} + \frac{1}{2!} - \frac{1}{3!} + \cdots + (-1)^{n}\frac{1}{n!} \right]$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|A| + |B| + |C|  - |A \cap B| - |A \cap C| - |B \cap C| + |A \cap B \cap C|$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|A \cup B \cup C| =$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floor x\rfloor$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ceil x\rceil$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3.5\rceil = 4$&#10;&#10;&#10;&#10;\end{document}"/>
  <p:tag name="IGUANATEXSIZE" val="30"/>
</p:tagLst>
</file>

<file path=ppt/theme/theme1.xml><?xml version="1.0" encoding="utf-8"?>
<a:theme xmlns:a="http://schemas.openxmlformats.org/drawingml/2006/main" name="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2.xml><?xml version="1.0" encoding="utf-8"?>
<a:theme xmlns:a="http://schemas.openxmlformats.org/drawingml/2006/main" name="1_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3.xml><?xml version="1.0" encoding="utf-8"?>
<a:theme xmlns:a="http://schemas.openxmlformats.org/drawingml/2006/main" name="1_Title Slide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A8EEB839-6761-4E9E-9A82-056589DF385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Forcepoint PPTX Template - 2016-01-22a</Template>
  <TotalTime>18389</TotalTime>
  <Words>2124</Words>
  <Application>Microsoft Office PowerPoint</Application>
  <PresentationFormat>On-screen Show (16:9)</PresentationFormat>
  <Paragraphs>422</Paragraphs>
  <Slides>61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Cambria Math</vt:lpstr>
      <vt:lpstr>Webdings</vt:lpstr>
      <vt:lpstr>Wingdings</vt:lpstr>
      <vt:lpstr>Forcepoint PPTX Template - 2016-01-22a</vt:lpstr>
      <vt:lpstr>1_Forcepoint PPTX Template - 2016-01-22a</vt:lpstr>
      <vt:lpstr>1_Title Slide</vt:lpstr>
      <vt:lpstr>Racionāli un iracionāli skaitļi</vt:lpstr>
      <vt:lpstr>Kopsavilkums</vt:lpstr>
      <vt:lpstr>Kāpēc ir būtiska racionālo skaitļu kopa?</vt:lpstr>
      <vt:lpstr>PowerPoint Presentation</vt:lpstr>
      <vt:lpstr>Ko nozīmē definēt iracionālu skaitli?</vt:lpstr>
      <vt:lpstr>Sakņu iracionalitāte</vt:lpstr>
      <vt:lpstr>PowerPoint Presentation</vt:lpstr>
      <vt:lpstr>Piemērs</vt:lpstr>
      <vt:lpstr>Logaritmi ir iracionāli</vt:lpstr>
      <vt:lpstr>Piemērs</vt:lpstr>
      <vt:lpstr>Iracionalitāte ātri konverģējošām rindām</vt:lpstr>
      <vt:lpstr>Piemērs</vt:lpstr>
      <vt:lpstr>Tuī-Morzes virkne (Thue-Morse Sequence)</vt:lpstr>
      <vt:lpstr>Virknes iegūšana ar simbolu pārrakstīšanu</vt:lpstr>
      <vt:lpstr>Ģeometriska konstrukcija</vt:lpstr>
      <vt:lpstr>Piemērs</vt:lpstr>
      <vt:lpstr>Kopas kardinalitāte</vt:lpstr>
      <vt:lpstr>Injektīvas un bijektīvas funkcijas</vt:lpstr>
      <vt:lpstr>Hilberta viesnīca (Hilbert's Hotel)</vt:lpstr>
      <vt:lpstr>Visus veselos skaitļus var sanumurēt</vt:lpstr>
      <vt:lpstr>Racionālie skaitļi (&gt;0) ir sanumurējami</vt:lpstr>
      <vt:lpstr>Šrēdera-Bernšteina teorēma</vt:lpstr>
      <vt:lpstr>PowerPoint Presentation</vt:lpstr>
      <vt:lpstr>PowerPoint Presentation</vt:lpstr>
      <vt:lpstr>PowerPoint Presentation</vt:lpstr>
      <vt:lpstr>Funkcija starp punktiem uz riņķa līnijas un taisnes</vt:lpstr>
      <vt:lpstr>2D nav vairāk punktu kā 1D</vt:lpstr>
      <vt:lpstr>PowerPoint Presentation</vt:lpstr>
      <vt:lpstr>Sajukumi (Derangements)</vt:lpstr>
      <vt:lpstr>Permutācijas ar/bez nekustīgiem punktiem</vt:lpstr>
      <vt:lpstr>Derangements (continued)</vt:lpstr>
      <vt:lpstr>Sajukumi</vt:lpstr>
      <vt:lpstr>Ieslēgšanas-izslēgšanas princips</vt:lpstr>
      <vt:lpstr>2.kārtas rekurenču risināšana</vt:lpstr>
      <vt:lpstr>Rekurentas virknes</vt:lpstr>
      <vt:lpstr>Piemērs</vt:lpstr>
      <vt:lpstr>Aprēķinu piemēri</vt:lpstr>
      <vt:lpstr>Tuvināšana ar racionālu virkni</vt:lpstr>
      <vt:lpstr>Piemērs</vt:lpstr>
      <vt:lpstr>Kā pamatot, ka 2 pakāpes var sākties ar to, ko vajag</vt:lpstr>
      <vt:lpstr>Piemērs</vt:lpstr>
      <vt:lpstr>Piemērs</vt:lpstr>
      <vt:lpstr>Katru racionālu skaitli var </vt:lpstr>
      <vt:lpstr>Teorēma par kvadrātisko tuvināšanu</vt:lpstr>
      <vt:lpstr>Fareja virknes</vt:lpstr>
      <vt:lpstr>Tuvināšana ar Fareja virknēm</vt:lpstr>
      <vt:lpstr>Iracionalitāte ģeometrijā</vt:lpstr>
      <vt:lpstr>PowerPoint Presentation</vt:lpstr>
      <vt:lpstr>Ar cirkuli/lineālu var reizināt un dalīt</vt:lpstr>
      <vt:lpstr>Kvadrātsakņu konstruēšana</vt:lpstr>
      <vt:lpstr>Piemērs: Regulāra piecstūra konstruēšana</vt:lpstr>
      <vt:lpstr>Piemērs: Piecstaru zvaigzne</vt:lpstr>
      <vt:lpstr>Piemērs: Kuba dubultošana</vt:lpstr>
      <vt:lpstr>Par dažādu leņķu konstruēšanu</vt:lpstr>
      <vt:lpstr>PowerPoint Presentation</vt:lpstr>
      <vt:lpstr>Veselās daļas īpašības</vt:lpstr>
      <vt:lpstr>Veselās daļas</vt:lpstr>
      <vt:lpstr>Apakšējās un augšējās veselās daļas grafiki</vt:lpstr>
      <vt:lpstr>Dažas acīmredzamas īpašības</vt:lpstr>
      <vt:lpstr>Citas īpašības</vt:lpstr>
      <vt:lpstr>Piemērs</vt:lpstr>
    </vt:vector>
  </TitlesOfParts>
  <Company>Websense,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Skaitļu teorija olimpiādēs</dc:title>
  <dc:subject>Forcepoint</dc:subject>
  <dc:creator>Apsitis, Kalvis</dc:creator>
  <cp:lastModifiedBy>Kalvis Apsītis</cp:lastModifiedBy>
  <cp:revision>672</cp:revision>
  <cp:lastPrinted>2016-11-05T06:20:46Z</cp:lastPrinted>
  <dcterms:created xsi:type="dcterms:W3CDTF">2016-04-09T20:26:42Z</dcterms:created>
  <dcterms:modified xsi:type="dcterms:W3CDTF">2021-03-28T20:03:33Z</dcterms:modified>
</cp:coreProperties>
</file>