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6"/>
  </p:notesMasterIdLst>
  <p:sldIdLst>
    <p:sldId id="258" r:id="rId2"/>
    <p:sldId id="285" r:id="rId3"/>
    <p:sldId id="307" r:id="rId4"/>
    <p:sldId id="308" r:id="rId5"/>
    <p:sldId id="293" r:id="rId6"/>
    <p:sldId id="323" r:id="rId7"/>
    <p:sldId id="313" r:id="rId8"/>
    <p:sldId id="315" r:id="rId9"/>
    <p:sldId id="312" r:id="rId10"/>
    <p:sldId id="318" r:id="rId11"/>
    <p:sldId id="319" r:id="rId12"/>
    <p:sldId id="311" r:id="rId13"/>
    <p:sldId id="314" r:id="rId14"/>
    <p:sldId id="316" r:id="rId15"/>
    <p:sldId id="320" r:id="rId16"/>
    <p:sldId id="317" r:id="rId17"/>
    <p:sldId id="310" r:id="rId18"/>
    <p:sldId id="326" r:id="rId19"/>
    <p:sldId id="309" r:id="rId20"/>
    <p:sldId id="322" r:id="rId21"/>
    <p:sldId id="325" r:id="rId22"/>
    <p:sldId id="304" r:id="rId23"/>
    <p:sldId id="302" r:id="rId24"/>
    <p:sldId id="327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7102A76-E3B9-4254-AA5F-772478579E0B}">
          <p14:sldIdLst>
            <p14:sldId id="258"/>
            <p14:sldId id="285"/>
            <p14:sldId id="307"/>
            <p14:sldId id="308"/>
          </p14:sldIdLst>
        </p14:section>
        <p14:section name="Functional Specification" id="{97C7FA97-446E-495E-B1AB-5498AFBC0611}">
          <p14:sldIdLst>
            <p14:sldId id="293"/>
            <p14:sldId id="323"/>
            <p14:sldId id="313"/>
            <p14:sldId id="315"/>
            <p14:sldId id="312"/>
            <p14:sldId id="318"/>
            <p14:sldId id="319"/>
          </p14:sldIdLst>
        </p14:section>
        <p14:section name="Jargon in Designing" id="{C1511D5F-F1C6-48C2-8CE7-569D49FFBC26}">
          <p14:sldIdLst>
            <p14:sldId id="311"/>
            <p14:sldId id="314"/>
            <p14:sldId id="316"/>
            <p14:sldId id="320"/>
            <p14:sldId id="317"/>
            <p14:sldId id="310"/>
            <p14:sldId id="326"/>
          </p14:sldIdLst>
        </p14:section>
        <p14:section name="Configuration Management" id="{CE15700E-DFC9-41B2-BACB-D231625B8F4F}">
          <p14:sldIdLst>
            <p14:sldId id="309"/>
            <p14:sldId id="322"/>
          </p14:sldIdLst>
        </p14:section>
        <p14:section name="Summary" id="{674F971D-5EE4-46CD-830E-B9B3A30186AA}">
          <p14:sldIdLst>
            <p14:sldId id="325"/>
            <p14:sldId id="304"/>
            <p14:sldId id="302"/>
            <p14:sldId id="3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595959"/>
    <a:srgbClr val="800000"/>
    <a:srgbClr val="404040"/>
    <a:srgbClr val="40065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0755" autoAdjust="0"/>
  </p:normalViewPr>
  <p:slideViewPr>
    <p:cSldViewPr snapToGrid="0">
      <p:cViewPr varScale="1">
        <p:scale>
          <a:sx n="93" d="100"/>
          <a:sy n="93" d="100"/>
        </p:scale>
        <p:origin x="49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5A6F0A-C154-445A-9E45-9D43F5E388EE}" type="datetimeFigureOut">
              <a:rPr lang="lv-LV" smtClean="0"/>
              <a:t>02.10.2020</a:t>
            </a:fld>
            <a:endParaRPr lang="lv-LV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v-LV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v-LV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v-LV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490CAE-A362-40A8-A2BC-DBFDDDD121A4}" type="slidenum">
              <a:rPr lang="lv-LV" smtClean="0"/>
              <a:t>‹#›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524648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v-LV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7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6785008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specification answers the question: What the product should do?</a:t>
            </a:r>
          </a:p>
          <a:p>
            <a:r>
              <a:rPr lang="en-US" dirty="0" smtClean="0"/>
              <a:t>Agile method is about customer value (working prototype &gt; documentation).</a:t>
            </a:r>
          </a:p>
          <a:p>
            <a:r>
              <a:rPr lang="en-US" dirty="0" smtClean="0"/>
              <a:t>Unfortunately, some level of documentation is still required to keep stakeholders outside of the team informed of software functionality, or to hand off to a maintenance team after delivery. 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3490CAE-A362-40A8-A2BC-DBFDDDD121A4}" type="slidenum">
              <a:rPr lang="lv-LV" smtClean="0"/>
              <a:t>8</a:t>
            </a:fld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472243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rsraksta slaid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535951"/>
            <a:ext cx="9144000" cy="1974012"/>
          </a:xfrm>
        </p:spPr>
        <p:txBody>
          <a:bodyPr anchor="b"/>
          <a:lstStyle>
            <a:lvl1pPr algn="ctr">
              <a:defRPr sz="60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lv-LV"/>
              <a:t>Rediģēt šablona virsraksta stilu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060578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40404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15" name="Shape 56">
            <a:extLst>
              <a:ext uri="{FF2B5EF4-FFF2-40B4-BE49-F238E27FC236}">
                <a16:creationId xmlns:a16="http://schemas.microsoft.com/office/drawing/2014/main" id="{2C6032C5-E572-4FAA-84DC-B95741D67819}"/>
              </a:ext>
            </a:extLst>
          </p:cNvPr>
          <p:cNvSpPr/>
          <p:nvPr userDrawn="1"/>
        </p:nvSpPr>
        <p:spPr>
          <a:xfrm>
            <a:off x="11223258" y="5322049"/>
            <a:ext cx="886144" cy="426425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</p:sp>
      <p:sp>
        <p:nvSpPr>
          <p:cNvPr id="16" name="Shape 59">
            <a:extLst>
              <a:ext uri="{FF2B5EF4-FFF2-40B4-BE49-F238E27FC236}">
                <a16:creationId xmlns:a16="http://schemas.microsoft.com/office/drawing/2014/main" id="{9204FBC7-4FFF-460B-9DFF-238278A9F8B0}"/>
              </a:ext>
            </a:extLst>
          </p:cNvPr>
          <p:cNvSpPr/>
          <p:nvPr userDrawn="1"/>
        </p:nvSpPr>
        <p:spPr>
          <a:xfrm>
            <a:off x="10073540" y="4929203"/>
            <a:ext cx="2118460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lang="sv-SE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Internationally </a:t>
            </a:r>
            <a:r>
              <a:rPr lang="lv-LV"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a</a:t>
            </a:r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ccredited by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7354B53-A8CD-417D-B61F-5447F720B25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222" y="5290935"/>
            <a:ext cx="477311" cy="482247"/>
          </a:xfrm>
          <a:prstGeom prst="rect">
            <a:avLst/>
          </a:prstGeom>
        </p:spPr>
      </p:pic>
      <p:sp>
        <p:nvSpPr>
          <p:cNvPr id="18" name="Shape 58">
            <a:extLst>
              <a:ext uri="{FF2B5EF4-FFF2-40B4-BE49-F238E27FC236}">
                <a16:creationId xmlns:a16="http://schemas.microsoft.com/office/drawing/2014/main" id="{12ACC618-412C-415B-86F6-405B05B79696}"/>
              </a:ext>
            </a:extLst>
          </p:cNvPr>
          <p:cNvSpPr/>
          <p:nvPr userDrawn="1"/>
        </p:nvSpPr>
        <p:spPr>
          <a:xfrm>
            <a:off x="674563" y="5140964"/>
            <a:ext cx="1893399" cy="250047"/>
          </a:xfrm>
          <a:prstGeom prst="rect">
            <a:avLst/>
          </a:prstGeom>
          <a:noFill/>
          <a:ln>
            <a:noFill/>
          </a:ln>
        </p:spPr>
        <p:txBody>
          <a:bodyPr wrap="square" lIns="81637" tIns="40820" rIns="81637" bIns="40820" anchor="t" anchorCtr="0">
            <a:spAutoFit/>
          </a:bodyPr>
          <a:lstStyle/>
          <a:p>
            <a:pPr defTabSz="829503"/>
            <a:r>
              <a:rPr sz="1089" b="1" kern="0" dirty="0">
                <a:solidFill>
                  <a:srgbClr val="800000"/>
                </a:solidFill>
                <a:latin typeface="Arial" panose="00000000000000000000"/>
                <a:cs typeface="Arial" panose="00000000000000000000"/>
                <a:sym typeface="Arial" panose="00000000000000000000"/>
              </a:rPr>
              <a:t>In alliance  with</a:t>
            </a:r>
          </a:p>
        </p:txBody>
      </p:sp>
      <p:pic>
        <p:nvPicPr>
          <p:cNvPr id="19" name="Picture 2">
            <a:extLst>
              <a:ext uri="{FF2B5EF4-FFF2-40B4-BE49-F238E27FC236}">
                <a16:creationId xmlns:a16="http://schemas.microsoft.com/office/drawing/2014/main" id="{A147E595-8DC8-4EC7-BFF5-45052FB2754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/>
          <a:srcRect/>
          <a:stretch>
            <a:fillRect/>
          </a:stretch>
        </p:blipFill>
        <p:spPr bwMode="auto">
          <a:xfrm>
            <a:off x="1698094" y="5408275"/>
            <a:ext cx="1239353" cy="504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0" name="Picture 3">
            <a:extLst>
              <a:ext uri="{FF2B5EF4-FFF2-40B4-BE49-F238E27FC236}">
                <a16:creationId xmlns:a16="http://schemas.microsoft.com/office/drawing/2014/main" id="{ACDA0023-0306-468E-A670-A971E21A305D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/>
          <a:srcRect/>
          <a:stretch>
            <a:fillRect/>
          </a:stretch>
        </p:blipFill>
        <p:spPr bwMode="auto">
          <a:xfrm>
            <a:off x="167825" y="5582020"/>
            <a:ext cx="1297417" cy="349383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21" name="Picture 20" descr="jpg_eng_c.jpg">
            <a:extLst>
              <a:ext uri="{FF2B5EF4-FFF2-40B4-BE49-F238E27FC236}">
                <a16:creationId xmlns:a16="http://schemas.microsoft.com/office/drawing/2014/main" id="{DBCA3AB9-1431-4D88-8F70-2508539E365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6"/>
          <a:srcRect l="11888" t="12724" r="10658" b="10961"/>
          <a:stretch/>
        </p:blipFill>
        <p:spPr>
          <a:xfrm>
            <a:off x="4886508" y="120047"/>
            <a:ext cx="2468412" cy="1399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2596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rsraksts un satu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25415E75-F6F5-4A08-B970-69A984C5246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28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ivi satura blok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387495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E73B4458-CAAF-45CE-9729-2DC82C0908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952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līdzināju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22022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EAC4A0C-D43B-4B84-8C5D-A80571A93A2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398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kai virsrak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2F825C9E-48DF-4892-A85C-7F53BD08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901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uk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B824940-1674-44C6-8DDB-B3A704DD016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6353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turs ar paraks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solidFill>
                  <a:schemeClr val="tx1"/>
                </a:solidFill>
              </a:defRPr>
            </a:lvl1pPr>
          </a:lstStyle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688445"/>
          </a:xfrm>
        </p:spPr>
        <p:txBody>
          <a:bodyPr/>
          <a:lstStyle>
            <a:lvl1pPr>
              <a:defRPr sz="3200">
                <a:solidFill>
                  <a:schemeClr val="tx1"/>
                </a:solidFill>
              </a:defRPr>
            </a:lvl1pPr>
            <a:lvl2pPr>
              <a:defRPr sz="2800">
                <a:solidFill>
                  <a:schemeClr val="tx1"/>
                </a:solidFill>
              </a:defRPr>
            </a:lvl2pPr>
            <a:lvl3pPr>
              <a:defRPr sz="2400">
                <a:solidFill>
                  <a:schemeClr val="tx1"/>
                </a:solidFill>
              </a:defRPr>
            </a:lvl3pPr>
            <a:lvl4pPr>
              <a:defRPr sz="20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618470"/>
          </a:xfrm>
        </p:spPr>
        <p:txBody>
          <a:bodyPr/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lv-LV" dirty="0"/>
              <a:t>Noklikšķiniet, lai rediģētu šablona teksta stilus</a:t>
            </a:r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8B42A1A6-B0AD-4104-84AC-0ED5362AD22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1485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838200" y="365126"/>
            <a:ext cx="10515600" cy="788172"/>
          </a:xfrm>
        </p:spPr>
        <p:txBody>
          <a:bodyPr>
            <a:normAutofit/>
          </a:bodyPr>
          <a:lstStyle>
            <a:lvl1pPr algn="ctr">
              <a:defRPr sz="18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References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3376DBD-6CFB-407F-995D-4206664C48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3914"/>
            <a:ext cx="10515600" cy="4362969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97D1C4C-448B-48A7-AB34-6FEC1CEA16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/>
            </a:lvl1pPr>
          </a:lstStyle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954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">
    <p:bg>
      <p:bgPr>
        <a:solidFill>
          <a:srgbClr val="8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6">
            <a:extLst>
              <a:ext uri="{FF2B5EF4-FFF2-40B4-BE49-F238E27FC236}">
                <a16:creationId xmlns:a16="http://schemas.microsoft.com/office/drawing/2014/main" id="{0F67B387-9FCE-4C43-A685-FD6D8731AE87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58289"/>
            <a:ext cx="12192000" cy="1045549"/>
          </a:xfrm>
          <a:prstGeom prst="flowChartDocumen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77011" tIns="38506" rIns="77011" bIns="38506" anchor="ctr"/>
          <a:lstStyle/>
          <a:p>
            <a:endParaRPr lang="en-US" sz="1633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8CCABE-65E0-43D5-8D54-A60F70E97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723182"/>
            <a:ext cx="9144000" cy="1325563"/>
          </a:xfrm>
        </p:spPr>
        <p:txBody>
          <a:bodyPr anchor="b"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lv-LV"/>
              <a:t>Rediģēt šablona virsraksta stilu</a:t>
            </a:r>
            <a:endParaRPr lang="lv-LV" dirty="0"/>
          </a:p>
        </p:txBody>
      </p:sp>
      <p:pic>
        <p:nvPicPr>
          <p:cNvPr id="6" name="Picture 5" descr="C:\Users\glazdans\Desktop\jpg_eng_l.jpg">
            <a:extLst>
              <a:ext uri="{FF2B5EF4-FFF2-40B4-BE49-F238E27FC236}">
                <a16:creationId xmlns:a16="http://schemas.microsoft.com/office/drawing/2014/main" id="{CA62C85D-F31E-48B7-9C52-F04351718A1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7301" y="6049787"/>
            <a:ext cx="2711304" cy="711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ubtitle 2">
            <a:extLst>
              <a:ext uri="{FF2B5EF4-FFF2-40B4-BE49-F238E27FC236}">
                <a16:creationId xmlns:a16="http://schemas.microsoft.com/office/drawing/2014/main" id="{152BC2CF-B2DD-43A4-82ED-ED18F6149C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119780"/>
            <a:ext cx="9144000" cy="1624914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  <a:effectLst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lv-LV"/>
              <a:t>Noklikšķiniet, lai rediģētu šablona apakšvirsraksta stilu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9D6B72D9-4645-4369-903C-D445046F17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6537" y="6293617"/>
            <a:ext cx="2743200" cy="365125"/>
          </a:xfrm>
        </p:spPr>
        <p:txBody>
          <a:bodyPr/>
          <a:lstStyle>
            <a:lvl1pPr>
              <a:defRPr lang="en-US" smtClean="0">
                <a:solidFill>
                  <a:schemeClr val="tx1"/>
                </a:solidFill>
              </a:defRPr>
            </a:lvl1pPr>
          </a:lstStyle>
          <a:p>
            <a:fld id="{2741A8F5-2F38-4777-B39D-6B66F133CAE3}" type="datetime4">
              <a:rPr lang="en-US" smtClean="0"/>
              <a:pPr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272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7">
            <a:extLst>
              <a:ext uri="{FF2B5EF4-FFF2-40B4-BE49-F238E27FC236}">
                <a16:creationId xmlns:a16="http://schemas.microsoft.com/office/drawing/2014/main" id="{F73F2BA8-CCAC-4F97-B2EA-5679F9A15530}"/>
              </a:ext>
            </a:extLst>
          </p:cNvPr>
          <p:cNvSpPr>
            <a:spLocks noChangeArrowheads="1"/>
          </p:cNvSpPr>
          <p:nvPr userDrawn="1"/>
        </p:nvSpPr>
        <p:spPr bwMode="auto">
          <a:xfrm flipH="1" flipV="1">
            <a:off x="0" y="5860463"/>
            <a:ext cx="12192000" cy="1045549"/>
          </a:xfrm>
          <a:prstGeom prst="flowChartDocument">
            <a:avLst/>
          </a:prstGeom>
          <a:solidFill>
            <a:srgbClr val="80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57758" tIns="28880" rIns="57758" bIns="28880" anchor="ctr"/>
          <a:lstStyle/>
          <a:p>
            <a:endParaRPr lang="en-US" sz="122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lv-LV" dirty="0"/>
              <a:t>Rediģēt šablona virsraksta stilu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781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lv-LV" dirty="0"/>
              <a:t>Noklikšķiniet, lai rediģētu šablona teksta stilus</a:t>
            </a:r>
          </a:p>
          <a:p>
            <a:pPr lvl="1"/>
            <a:r>
              <a:rPr lang="lv-LV" dirty="0"/>
              <a:t>Otrais līmenis</a:t>
            </a:r>
          </a:p>
          <a:p>
            <a:pPr lvl="2"/>
            <a:r>
              <a:rPr lang="lv-LV" dirty="0"/>
              <a:t>Trešais līmenis</a:t>
            </a:r>
          </a:p>
          <a:p>
            <a:pPr lvl="3"/>
            <a:r>
              <a:rPr lang="lv-LV" dirty="0"/>
              <a:t>Ceturtais līmenis</a:t>
            </a:r>
          </a:p>
          <a:p>
            <a:pPr lvl="4"/>
            <a:r>
              <a:rPr lang="lv-LV" dirty="0"/>
              <a:t>Piektais līmenis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bg1"/>
                </a:solidFill>
              </a:defRPr>
            </a:lvl1pPr>
          </a:lstStyle>
          <a:p>
            <a:fld id="{EAD2D4D8-6BAF-4FB2-81B5-DE8B3F9B2AC8}" type="datetime4">
              <a:rPr lang="en-US" smtClean="0"/>
              <a:t>October 2, 2020</a:t>
            </a:fld>
            <a:endParaRPr lang="lv-LV" dirty="0"/>
          </a:p>
        </p:txBody>
      </p:sp>
      <p:pic>
        <p:nvPicPr>
          <p:cNvPr id="9" name="Picture 5">
            <a:extLst>
              <a:ext uri="{FF2B5EF4-FFF2-40B4-BE49-F238E27FC236}">
                <a16:creationId xmlns:a16="http://schemas.microsoft.com/office/drawing/2014/main" id="{1F1DB415-6039-41A8-A5B6-505645DBE2C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541" y="6109696"/>
            <a:ext cx="2587859" cy="5921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34645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800000"/>
        </a:buClr>
        <a:buSzPct val="110000"/>
        <a:buFont typeface="Courier New" panose="02070309020205020404" pitchFamily="49" charset="0"/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backlinko.com/hub/seo/long-tail-keywords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uit.stanford.edu/sites/default/files/2017/08/30/Functional%20Specification%20Document%20Template.docx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irsraksts 1">
            <a:extLst>
              <a:ext uri="{FF2B5EF4-FFF2-40B4-BE49-F238E27FC236}">
                <a16:creationId xmlns:a16="http://schemas.microsoft.com/office/drawing/2014/main" id="{7A376040-88E7-4CDE-888B-4D78E8434B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lv-LV" dirty="0" smtClean="0"/>
              <a:t>First Year Seminar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Fall 2020, </a:t>
            </a:r>
            <a:r>
              <a:rPr lang="lv-LV" dirty="0" smtClean="0"/>
              <a:t>Week </a:t>
            </a:r>
            <a:r>
              <a:rPr lang="en-US" dirty="0"/>
              <a:t>5</a:t>
            </a:r>
            <a:endParaRPr lang="en-GB" dirty="0"/>
          </a:p>
        </p:txBody>
      </p:sp>
      <p:sp>
        <p:nvSpPr>
          <p:cNvPr id="3" name="Apakšvirsraksts 2">
            <a:extLst>
              <a:ext uri="{FF2B5EF4-FFF2-40B4-BE49-F238E27FC236}">
                <a16:creationId xmlns:a16="http://schemas.microsoft.com/office/drawing/2014/main" id="{5047B1A8-EAD5-4F47-B8F5-9348D9EF4BF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lv-LV" dirty="0" smtClean="0"/>
              <a:t>Kalvis Apsītis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35152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should be in your Functional Specification?</a:t>
            </a:r>
            <a:br>
              <a:rPr lang="en-US" dirty="0" smtClean="0"/>
            </a:br>
            <a:r>
              <a:rPr lang="en-US" dirty="0" smtClean="0"/>
              <a:t>(Can use Classic or Agile style – Your Choice)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dirty="0" smtClean="0"/>
              <a:t>Title.</a:t>
            </a:r>
          </a:p>
          <a:p>
            <a:pPr fontAlgn="base"/>
            <a:r>
              <a:rPr lang="en-US" dirty="0" smtClean="0"/>
              <a:t>Document changes (small table).</a:t>
            </a:r>
            <a:endParaRPr lang="en-US" dirty="0"/>
          </a:p>
          <a:p>
            <a:pPr fontAlgn="base"/>
            <a:r>
              <a:rPr lang="en-US" dirty="0"/>
              <a:t>Project </a:t>
            </a:r>
            <a:r>
              <a:rPr lang="en-US" dirty="0" smtClean="0"/>
              <a:t>scope: What </a:t>
            </a:r>
            <a:r>
              <a:rPr lang="en-US" dirty="0"/>
              <a:t>is covered by your </a:t>
            </a:r>
            <a:r>
              <a:rPr lang="en-US" dirty="0" smtClean="0"/>
              <a:t>product </a:t>
            </a:r>
            <a:r>
              <a:rPr lang="en-US" dirty="0"/>
              <a:t>and what is </a:t>
            </a:r>
            <a:r>
              <a:rPr lang="en-US" dirty="0" smtClean="0"/>
              <a:t>not</a:t>
            </a:r>
            <a:r>
              <a:rPr lang="en-US" dirty="0"/>
              <a:t>.</a:t>
            </a:r>
            <a:endParaRPr lang="en-US" dirty="0"/>
          </a:p>
          <a:p>
            <a:pPr fontAlgn="base"/>
            <a:r>
              <a:rPr lang="en-US" dirty="0"/>
              <a:t>Explicit assumptions and risks. (Your solution may be affected by some factors not under your control).</a:t>
            </a:r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fontAlgn="base"/>
            <a:r>
              <a:rPr lang="en-US" b="1" dirty="0"/>
              <a:t>Functional requirements:</a:t>
            </a:r>
            <a:endParaRPr lang="en-US" dirty="0"/>
          </a:p>
          <a:p>
            <a:pPr lvl="1" fontAlgn="base"/>
            <a:r>
              <a:rPr lang="en-US" dirty="0"/>
              <a:t>Solution Overview (Actors/Roles in your system; how they will interact with your system)</a:t>
            </a:r>
          </a:p>
          <a:p>
            <a:pPr lvl="1" fontAlgn="base"/>
            <a:r>
              <a:rPr lang="en-US" dirty="0"/>
              <a:t>Data used in your solution</a:t>
            </a:r>
          </a:p>
          <a:p>
            <a:pPr fontAlgn="base"/>
            <a:r>
              <a:rPr lang="en-US" b="1" dirty="0"/>
              <a:t>Non-functional requirements:</a:t>
            </a:r>
            <a:endParaRPr lang="en-US" dirty="0"/>
          </a:p>
          <a:p>
            <a:pPr lvl="1" fontAlgn="base"/>
            <a:r>
              <a:rPr lang="en-US" dirty="0"/>
              <a:t>Performance/speed</a:t>
            </a:r>
          </a:p>
          <a:p>
            <a:pPr lvl="1" fontAlgn="base"/>
            <a:r>
              <a:rPr lang="en-US" dirty="0"/>
              <a:t>Audit and logging</a:t>
            </a:r>
          </a:p>
          <a:p>
            <a:pPr lvl="1" fontAlgn="base"/>
            <a:r>
              <a:rPr lang="en-US" dirty="0"/>
              <a:t>Integrations with other systems (if any)</a:t>
            </a:r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63135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Technical/Implementation Part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Some teams might need technical specification (as a chapter in their functional specification) – to document the implementation details.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fontAlgn="base"/>
            <a:r>
              <a:rPr lang="en-US" dirty="0" smtClean="0"/>
              <a:t>Your implementation and architecture </a:t>
            </a:r>
            <a:r>
              <a:rPr lang="en-US" dirty="0"/>
              <a:t>- what systems and components you will </a:t>
            </a:r>
            <a:r>
              <a:rPr lang="en-US" dirty="0" smtClean="0"/>
              <a:t>use, how they are mutually integrated.</a:t>
            </a:r>
            <a:endParaRPr lang="en-US" dirty="0"/>
          </a:p>
          <a:p>
            <a:pPr fontAlgn="base"/>
            <a:r>
              <a:rPr lang="en-US" dirty="0"/>
              <a:t>How the users will interact with your system.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9125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Pareto Principle 80/20 Rule</a:t>
            </a:r>
            <a:endParaRPr lang="lv-LV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4422169" cy="387495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About </a:t>
            </a:r>
            <a:r>
              <a:rPr lang="en-US" dirty="0"/>
              <a:t>80% of the effects come from 20% of the </a:t>
            </a:r>
            <a:r>
              <a:rPr lang="en-US" dirty="0" smtClean="0"/>
              <a:t>causes. </a:t>
            </a:r>
          </a:p>
          <a:p>
            <a:r>
              <a:rPr lang="en-US" dirty="0" smtClean="0"/>
              <a:t>Finishing 80% of the planned work takes 20% effort.</a:t>
            </a:r>
          </a:p>
          <a:p>
            <a:r>
              <a:rPr lang="en-US" dirty="0" smtClean="0"/>
              <a:t>Time </a:t>
            </a:r>
            <a:r>
              <a:rPr lang="en-US" dirty="0"/>
              <a:t>is </a:t>
            </a:r>
            <a:r>
              <a:rPr lang="en-US" dirty="0" smtClean="0"/>
              <a:t>limited </a:t>
            </a:r>
            <a:r>
              <a:rPr lang="en-US" dirty="0" smtClean="0">
                <a:sym typeface="Wingdings" panose="05000000000000000000" pitchFamily="2" charset="2"/>
              </a:rPr>
              <a:t> </a:t>
            </a:r>
            <a:r>
              <a:rPr lang="en-US" dirty="0" smtClean="0"/>
              <a:t>Find </a:t>
            </a:r>
            <a:r>
              <a:rPr lang="en-US" dirty="0"/>
              <a:t>how to work on the most important </a:t>
            </a:r>
            <a:r>
              <a:rPr lang="en-US" dirty="0" smtClean="0"/>
              <a:t>area first.</a:t>
            </a:r>
            <a:endParaRPr lang="lv-LV" dirty="0"/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3178" y="1825625"/>
            <a:ext cx="6114568" cy="3506342"/>
          </a:xfrm>
          <a:prstGeom prst="rect">
            <a:avLst/>
          </a:prstGeom>
        </p:spPr>
      </p:pic>
      <p:sp>
        <p:nvSpPr>
          <p:cNvPr id="8" name="Rounded Rectangle 7"/>
          <p:cNvSpPr/>
          <p:nvPr/>
        </p:nvSpPr>
        <p:spPr bwMode="auto">
          <a:xfrm>
            <a:off x="379288" y="230188"/>
            <a:ext cx="2918716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Jargon: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Pareto Principle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6907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Pareto</a:t>
            </a:r>
            <a:br>
              <a:rPr lang="en-US" dirty="0" smtClean="0"/>
            </a:br>
            <a:r>
              <a:rPr lang="en-US" dirty="0" smtClean="0"/>
              <a:t>Actionable?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548920" cy="3874959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How do you categorize your world to enjoy Pareto Principle?</a:t>
            </a:r>
          </a:p>
          <a:p>
            <a:r>
              <a:rPr lang="en-US" dirty="0" smtClean="0"/>
              <a:t>Implement the 20% of the most needed functions of your software application?</a:t>
            </a:r>
          </a:p>
          <a:p>
            <a:r>
              <a:rPr lang="en-US" dirty="0" smtClean="0"/>
              <a:t>Find the few largest types of wrongly sorted garbage?</a:t>
            </a:r>
          </a:p>
          <a:p>
            <a:r>
              <a:rPr lang="en-US" dirty="0" smtClean="0"/>
              <a:t>Identify the easiest 20% of activities to avoid 80% of the infection risks?</a:t>
            </a:r>
          </a:p>
          <a:p>
            <a:r>
              <a:rPr lang="en-US" dirty="0" smtClean="0"/>
              <a:t>Identify the 20% "hardest cases" that will cause  80% of all the work for </a:t>
            </a:r>
            <a:r>
              <a:rPr lang="en-US" dirty="0" err="1" smtClean="0"/>
              <a:t>Bauska</a:t>
            </a:r>
            <a:r>
              <a:rPr lang="en-US" dirty="0" smtClean="0"/>
              <a:t> social workers?</a:t>
            </a:r>
          </a:p>
          <a:p>
            <a:r>
              <a:rPr lang="en-US" b="1" dirty="0" smtClean="0"/>
              <a:t>BUT: </a:t>
            </a:r>
            <a:r>
              <a:rPr lang="en-US" dirty="0" smtClean="0"/>
              <a:t>Sometimes the focus is on the "long tail".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 </a:t>
            </a:r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</a:t>
            </a:r>
            <a:r>
              <a:rPr lang="en-US" dirty="0" smtClean="0">
                <a:hlinkClick r:id="rId2"/>
              </a:rPr>
              <a:t>backlinko.com/hub/seo/long-tail-keywords</a:t>
            </a:r>
            <a:r>
              <a:rPr lang="en-US" dirty="0" smtClean="0"/>
              <a:t> )</a:t>
            </a:r>
            <a:endParaRPr lang="en-US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pic>
        <p:nvPicPr>
          <p:cNvPr id="3074" name="Picture 2" descr="Long tail keywords make up the majority of search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1780" y="810204"/>
            <a:ext cx="4550870" cy="5013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4543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of Concept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408488" cy="3874959"/>
          </a:xfrm>
        </p:spPr>
        <p:txBody>
          <a:bodyPr>
            <a:normAutofit/>
          </a:bodyPr>
          <a:lstStyle/>
          <a:p>
            <a:r>
              <a:rPr lang="en-US" sz="2400" b="1" i="1" dirty="0" smtClean="0">
                <a:solidFill>
                  <a:srgbClr val="0070C0"/>
                </a:solidFill>
              </a:rPr>
              <a:t>Proof of Concept </a:t>
            </a:r>
            <a:r>
              <a:rPr lang="en-US" sz="2400" dirty="0" smtClean="0"/>
              <a:t>(POC) or </a:t>
            </a:r>
            <a:r>
              <a:rPr lang="en-US" sz="2400" b="1" i="1" dirty="0" smtClean="0">
                <a:solidFill>
                  <a:srgbClr val="0070C0"/>
                </a:solidFill>
              </a:rPr>
              <a:t>Proof</a:t>
            </a:r>
            <a:r>
              <a:rPr lang="en-US" sz="2400" b="1" i="1" dirty="0">
                <a:solidFill>
                  <a:srgbClr val="0070C0"/>
                </a:solidFill>
              </a:rPr>
              <a:t> of </a:t>
            </a:r>
            <a:r>
              <a:rPr lang="en-US" sz="2400" b="1" i="1" dirty="0" smtClean="0">
                <a:solidFill>
                  <a:srgbClr val="0070C0"/>
                </a:solidFill>
              </a:rPr>
              <a:t>Principle</a:t>
            </a:r>
            <a:r>
              <a:rPr lang="en-US" sz="2400" dirty="0"/>
              <a:t>, is a realization of a certain method or idea in order to demonstrate its feasibility, </a:t>
            </a:r>
            <a:r>
              <a:rPr lang="en-US" sz="2400" dirty="0" smtClean="0"/>
              <a:t>or to verify </a:t>
            </a:r>
            <a:r>
              <a:rPr lang="en-US" sz="2400" dirty="0"/>
              <a:t>that </a:t>
            </a:r>
            <a:r>
              <a:rPr lang="en-US" sz="2400" dirty="0" smtClean="0"/>
              <a:t>the chosen approach</a:t>
            </a:r>
            <a:r>
              <a:rPr lang="en-US" sz="2400" dirty="0"/>
              <a:t> </a:t>
            </a:r>
            <a:r>
              <a:rPr lang="en-US" sz="2400" dirty="0" smtClean="0"/>
              <a:t>(or "concept") </a:t>
            </a:r>
            <a:r>
              <a:rPr lang="en-US" sz="2400" dirty="0"/>
              <a:t>has </a:t>
            </a:r>
            <a:r>
              <a:rPr lang="en-US" sz="2400" dirty="0" smtClean="0"/>
              <a:t>practical use.</a:t>
            </a:r>
          </a:p>
          <a:p>
            <a:r>
              <a:rPr lang="en-US" sz="2400" dirty="0"/>
              <a:t>Starting with "low-hanging fruit" (as in Pareto Principle) is fine, but there may be </a:t>
            </a:r>
            <a:r>
              <a:rPr lang="en-US" sz="2400" b="1" i="1" dirty="0">
                <a:solidFill>
                  <a:srgbClr val="0070C0"/>
                </a:solidFill>
              </a:rPr>
              <a:t>showstoppers</a:t>
            </a:r>
            <a:r>
              <a:rPr lang="en-US" sz="2400" dirty="0"/>
              <a:t>.</a:t>
            </a:r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82954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You can plan </a:t>
            </a:r>
            <a:r>
              <a:rPr lang="en-US" sz="2400" dirty="0"/>
              <a:t>around the risks (and take the riskier steps early). </a:t>
            </a:r>
            <a:endParaRPr lang="en-US" sz="2400" dirty="0" smtClean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 bwMode="auto">
          <a:xfrm>
            <a:off x="379287" y="230188"/>
            <a:ext cx="3226941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Jargon: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POC</a:t>
            </a:r>
            <a:r>
              <a:rPr kumimoji="0" lang="en-US" sz="2400" b="0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?  Showstopper?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170" name="Picture 2" descr="https://images.squarespace-cdn.com/content/v1/568a65ddd82d5eb4328515d6/1493966303118-P120HXQ9ZF7GCZJ01CJL/ke17ZwdGBToddI8pDm48kHIxrtOaijAwxBoqtNjm5ShZw-zPPgdn4jUwVcJE1ZvWQUxwkmyExglNqGp0IvTJZamWLI2zvYWH8K3-s_4yszcp2ryTI0HqTOaaUohrI8PID0p4bxXcZ0pLpT09NAOkgRXSre11hCVe5q7oVEARhKg/image-asset.png?format=750w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6701" y="2846120"/>
            <a:ext cx="4278722" cy="298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/>
          <p:cNvCxnSpPr/>
          <p:nvPr/>
        </p:nvCxnSpPr>
        <p:spPr>
          <a:xfrm>
            <a:off x="7212458" y="3154166"/>
            <a:ext cx="965771" cy="267128"/>
          </a:xfrm>
          <a:prstGeom prst="straightConnector1">
            <a:avLst/>
          </a:prstGeom>
          <a:ln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026089" y="2790105"/>
            <a:ext cx="15071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POC is mainly </a:t>
            </a:r>
          </a:p>
          <a:p>
            <a:pPr algn="ctr"/>
            <a:r>
              <a:rPr lang="en-US" dirty="0" smtClean="0"/>
              <a:t>about</a:t>
            </a:r>
          </a:p>
          <a:p>
            <a:pPr algn="ctr"/>
            <a:r>
              <a:rPr lang="en-US" dirty="0" smtClean="0"/>
              <a:t>Feasibility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5078582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POC </a:t>
            </a:r>
            <a:r>
              <a:rPr lang="en-US" dirty="0" smtClean="0"/>
              <a:t>Examples: Stuff that does not happen by itself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b="1" dirty="0" smtClean="0"/>
              <a:t>If </a:t>
            </a:r>
            <a:r>
              <a:rPr lang="en-US" b="1" dirty="0"/>
              <a:t>you plan to use </a:t>
            </a:r>
            <a:r>
              <a:rPr lang="en-US" b="1" dirty="0" smtClean="0"/>
              <a:t>a cellphone company </a:t>
            </a:r>
            <a:r>
              <a:rPr lang="en-US" dirty="0" smtClean="0"/>
              <a:t>– how do you locate </a:t>
            </a:r>
            <a:r>
              <a:rPr lang="en-US" dirty="0" smtClean="0"/>
              <a:t>people approaching </a:t>
            </a:r>
            <a:r>
              <a:rPr lang="en-US" dirty="0" err="1" smtClean="0"/>
              <a:t>Bauska</a:t>
            </a:r>
            <a:r>
              <a:rPr lang="en-US" dirty="0"/>
              <a:t>?</a:t>
            </a:r>
            <a:endParaRPr lang="en-US" dirty="0" smtClean="0"/>
          </a:p>
          <a:p>
            <a:pPr fontAlgn="base"/>
            <a:r>
              <a:rPr lang="en-US" b="1" dirty="0" smtClean="0"/>
              <a:t>If you plan marketing videos </a:t>
            </a:r>
            <a:r>
              <a:rPr lang="en-US" dirty="0" smtClean="0"/>
              <a:t>– can you publish </a:t>
            </a:r>
            <a:r>
              <a:rPr lang="en-US" dirty="0"/>
              <a:t>it </a:t>
            </a:r>
            <a:r>
              <a:rPr lang="en-US" dirty="0" smtClean="0"/>
              <a:t>in the way you want? </a:t>
            </a:r>
            <a:r>
              <a:rPr lang="en-US" dirty="0" smtClean="0"/>
              <a:t>Can you measure </a:t>
            </a:r>
            <a:r>
              <a:rPr lang="en-US" dirty="0" smtClean="0"/>
              <a:t>metrics </a:t>
            </a:r>
            <a:r>
              <a:rPr lang="en-US" dirty="0" smtClean="0"/>
              <a:t>of </a:t>
            </a:r>
            <a:r>
              <a:rPr lang="en-US" dirty="0" smtClean="0"/>
              <a:t>user engagement</a:t>
            </a:r>
            <a:r>
              <a:rPr lang="en-US" dirty="0"/>
              <a:t>?</a:t>
            </a:r>
            <a:endParaRPr lang="en-US" dirty="0"/>
          </a:p>
          <a:p>
            <a:pPr fontAlgn="base"/>
            <a:r>
              <a:rPr lang="en-US" b="1" dirty="0" smtClean="0"/>
              <a:t>If </a:t>
            </a:r>
            <a:r>
              <a:rPr lang="en-US" b="1" dirty="0"/>
              <a:t>you plan </a:t>
            </a:r>
            <a:r>
              <a:rPr lang="en-US" b="1" dirty="0" smtClean="0"/>
              <a:t>to poll the inhabitants of </a:t>
            </a:r>
            <a:r>
              <a:rPr lang="en-US" b="1" dirty="0" err="1" smtClean="0"/>
              <a:t>Bauska</a:t>
            </a:r>
            <a:r>
              <a:rPr lang="en-US" b="1" dirty="0" smtClean="0"/>
              <a:t> </a:t>
            </a:r>
            <a:r>
              <a:rPr lang="en-US" dirty="0" smtClean="0"/>
              <a:t>– does your authentication method work?</a:t>
            </a:r>
            <a:endParaRPr lang="en-US" dirty="0"/>
          </a:p>
          <a:p>
            <a:pPr fontAlgn="base"/>
            <a:r>
              <a:rPr lang="en-US" b="1" dirty="0" smtClean="0"/>
              <a:t>If you </a:t>
            </a:r>
            <a:r>
              <a:rPr lang="en-US" b="1" dirty="0"/>
              <a:t>plan to integrate with </a:t>
            </a:r>
            <a:r>
              <a:rPr lang="en-US" b="1" dirty="0" smtClean="0"/>
              <a:t>an </a:t>
            </a:r>
            <a:r>
              <a:rPr lang="en-US" b="1" dirty="0"/>
              <a:t>existing </a:t>
            </a:r>
            <a:r>
              <a:rPr lang="en-US" b="1" dirty="0" smtClean="0"/>
              <a:t>Webpage - </a:t>
            </a:r>
            <a:r>
              <a:rPr lang="en-US" dirty="0" smtClean="0"/>
              <a:t>do </a:t>
            </a:r>
            <a:r>
              <a:rPr lang="en-US" dirty="0"/>
              <a:t>the owners of the Website </a:t>
            </a:r>
            <a:r>
              <a:rPr lang="en-US" dirty="0" smtClean="0"/>
              <a:t>give </a:t>
            </a:r>
            <a:r>
              <a:rPr lang="en-US" dirty="0"/>
              <a:t>you the right </a:t>
            </a:r>
            <a:r>
              <a:rPr lang="en-US" dirty="0" smtClean="0"/>
              <a:t>permissions?</a:t>
            </a:r>
            <a:endParaRPr lang="en-US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243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Development vs. Production</a:t>
            </a:r>
            <a:endParaRPr lang="lv-LV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i="1" dirty="0">
                <a:solidFill>
                  <a:srgbClr val="0070C0"/>
                </a:solidFill>
              </a:rPr>
              <a:t>Development </a:t>
            </a:r>
            <a:r>
              <a:rPr lang="en-US" b="1" i="1" dirty="0" smtClean="0">
                <a:solidFill>
                  <a:srgbClr val="0070C0"/>
                </a:solidFill>
              </a:rPr>
              <a:t>Environment</a:t>
            </a:r>
            <a:r>
              <a:rPr lang="en-US" b="1" i="1" dirty="0">
                <a:solidFill>
                  <a:srgbClr val="0070C0"/>
                </a:solidFill>
              </a:rPr>
              <a:t> </a:t>
            </a:r>
            <a:r>
              <a:rPr lang="en-US" dirty="0" smtClean="0"/>
              <a:t>(all the files you create on your laptop to </a:t>
            </a:r>
            <a:r>
              <a:rPr lang="en-US" dirty="0" smtClean="0"/>
              <a:t>run your prototype)</a:t>
            </a:r>
            <a:endParaRPr lang="en-US" dirty="0" smtClean="0"/>
          </a:p>
          <a:p>
            <a:r>
              <a:rPr lang="en-US" b="1" i="1" dirty="0" smtClean="0">
                <a:solidFill>
                  <a:srgbClr val="0070C0"/>
                </a:solidFill>
              </a:rPr>
              <a:t>Production Environment </a:t>
            </a:r>
            <a:r>
              <a:rPr lang="en-US" dirty="0" smtClean="0"/>
              <a:t>(all the files you </a:t>
            </a:r>
            <a:r>
              <a:rPr lang="en-US" dirty="0" smtClean="0"/>
              <a:t>run to serve other people)</a:t>
            </a:r>
            <a:endParaRPr lang="en-US" dirty="0" smtClean="0"/>
          </a:p>
          <a:p>
            <a:r>
              <a:rPr lang="en-US" dirty="0" smtClean="0"/>
              <a:t>These </a:t>
            </a:r>
            <a:r>
              <a:rPr lang="en-US" dirty="0" smtClean="0"/>
              <a:t>are </a:t>
            </a:r>
            <a:r>
              <a:rPr lang="en-US" dirty="0" smtClean="0"/>
              <a:t>related, but different</a:t>
            </a:r>
            <a:r>
              <a:rPr lang="en-US" dirty="0" smtClean="0"/>
              <a:t>. Development </a:t>
            </a:r>
            <a:r>
              <a:rPr lang="en-US" dirty="0" smtClean="0"/>
              <a:t>changes frequently ("</a:t>
            </a:r>
            <a:r>
              <a:rPr lang="en-US" dirty="0" smtClean="0"/>
              <a:t>nightly builds" etc</a:t>
            </a:r>
            <a:r>
              <a:rPr lang="en-US" dirty="0" smtClean="0"/>
              <a:t>.). </a:t>
            </a:r>
            <a:r>
              <a:rPr lang="en-US" dirty="0" smtClean="0">
                <a:sym typeface="Wingdings" panose="05000000000000000000" pitchFamily="2" charset="2"/>
              </a:rPr>
              <a:t>Production </a:t>
            </a:r>
            <a:r>
              <a:rPr lang="en-US" dirty="0" smtClean="0">
                <a:sym typeface="Wingdings" panose="05000000000000000000" pitchFamily="2" charset="2"/>
              </a:rPr>
              <a:t>environment </a:t>
            </a:r>
            <a:r>
              <a:rPr lang="en-US" dirty="0" smtClean="0">
                <a:sym typeface="Wingdings" panose="05000000000000000000" pitchFamily="2" charset="2"/>
              </a:rPr>
              <a:t>has </a:t>
            </a:r>
            <a:r>
              <a:rPr lang="en-US" dirty="0" smtClean="0">
                <a:sym typeface="Wingdings" panose="05000000000000000000" pitchFamily="2" charset="2"/>
              </a:rPr>
              <a:t>"releases</a:t>
            </a:r>
            <a:r>
              <a:rPr lang="en-US" dirty="0" smtClean="0">
                <a:sym typeface="Wingdings" panose="05000000000000000000" pitchFamily="2" charset="2"/>
              </a:rPr>
              <a:t>".</a:t>
            </a:r>
          </a:p>
          <a:p>
            <a:r>
              <a:rPr lang="en-US" b="1" dirty="0" smtClean="0">
                <a:sym typeface="Wingdings" panose="05000000000000000000" pitchFamily="2" charset="2"/>
              </a:rPr>
              <a:t>Agile principle: </a:t>
            </a:r>
            <a:r>
              <a:rPr lang="en-US" dirty="0" smtClean="0">
                <a:sym typeface="Wingdings" panose="05000000000000000000" pitchFamily="2" charset="2"/>
              </a:rPr>
              <a:t>Deliver early and often (so you can </a:t>
            </a:r>
            <a:r>
              <a:rPr lang="en-US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validat</a:t>
            </a:r>
            <a:r>
              <a:rPr lang="en-US" b="1" i="1" dirty="0" smtClean="0">
                <a:solidFill>
                  <a:srgbClr val="0070C0"/>
                </a:solidFill>
                <a:sym typeface="Wingdings" panose="05000000000000000000" pitchFamily="2" charset="2"/>
              </a:rPr>
              <a:t>e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8" name="Rounded Rectangle 7"/>
          <p:cNvSpPr/>
          <p:nvPr/>
        </p:nvSpPr>
        <p:spPr bwMode="auto">
          <a:xfrm>
            <a:off x="112159" y="113997"/>
            <a:ext cx="3185845" cy="1344934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Jargon: </a:t>
            </a: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Development Environment? Production</a:t>
            </a:r>
            <a:r>
              <a:rPr kumimoji="0" lang="en-US" b="0" i="0" u="none" strike="noStrike" cap="none" normalizeH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Environment?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1250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Minimum Viable Product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55512"/>
            <a:ext cx="10515600" cy="423158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Minimum </a:t>
            </a:r>
            <a:r>
              <a:rPr lang="en-US" b="1" dirty="0"/>
              <a:t>Viable Product (MVC</a:t>
            </a:r>
            <a:r>
              <a:rPr lang="en-US" b="1" dirty="0" smtClean="0"/>
              <a:t>) </a:t>
            </a:r>
            <a:r>
              <a:rPr lang="en-US" b="1" dirty="0" smtClean="0"/>
              <a:t>by </a:t>
            </a:r>
            <a:r>
              <a:rPr lang="en-US" b="1" dirty="0"/>
              <a:t>Eric </a:t>
            </a:r>
            <a:r>
              <a:rPr lang="en-US" b="1" dirty="0" err="1"/>
              <a:t>Ries</a:t>
            </a:r>
            <a:r>
              <a:rPr lang="en-US" b="1" dirty="0"/>
              <a:t> - a consultant on </a:t>
            </a:r>
            <a:r>
              <a:rPr lang="en-US" b="1" dirty="0" smtClean="0"/>
              <a:t>startups:</a:t>
            </a:r>
            <a:endParaRPr lang="en-US" b="1" dirty="0"/>
          </a:p>
          <a:p>
            <a:pPr fontAlgn="base"/>
            <a:r>
              <a:rPr lang="en-US" dirty="0"/>
              <a:t>A minimum viable product (MVP) is the </a:t>
            </a:r>
            <a:r>
              <a:rPr lang="en-US" dirty="0" err="1"/>
              <a:t>the</a:t>
            </a:r>
            <a:r>
              <a:rPr lang="en-US" dirty="0"/>
              <a:t> most limited version of a product that can still be released. An MVP has three key characteristics</a:t>
            </a:r>
            <a:r>
              <a:rPr lang="en-US" dirty="0" smtClean="0"/>
              <a:t>:</a:t>
            </a:r>
          </a:p>
          <a:p>
            <a:pPr lvl="1" fontAlgn="base"/>
            <a:r>
              <a:rPr lang="en-US" dirty="0" smtClean="0"/>
              <a:t>It </a:t>
            </a:r>
            <a:r>
              <a:rPr lang="en-US" dirty="0"/>
              <a:t>has enough value that people are willing to use it or buy it.</a:t>
            </a:r>
          </a:p>
          <a:p>
            <a:pPr lvl="1" fontAlgn="base"/>
            <a:r>
              <a:rPr lang="en-US" dirty="0"/>
              <a:t>It demonstrates enough future benefit to retain early adopters.</a:t>
            </a:r>
          </a:p>
          <a:p>
            <a:pPr lvl="1" fontAlgn="base"/>
            <a:r>
              <a:rPr lang="en-US" dirty="0"/>
              <a:t>It provides a feedback loop to guide future development.</a:t>
            </a:r>
          </a:p>
          <a:p>
            <a:pPr lvl="1" fontAlgn="base"/>
            <a:r>
              <a:rPr lang="en-US" dirty="0"/>
              <a:t>The MVP technique assumes that early adopters can see the vision or promise of the final product and provide their feedback. Feedback is essential to move </a:t>
            </a:r>
            <a:r>
              <a:rPr lang="en-US" dirty="0" smtClean="0"/>
              <a:t>ahead</a:t>
            </a:r>
          </a:p>
          <a:p>
            <a:pPr fontAlgn="base"/>
            <a:r>
              <a:rPr lang="en-US" dirty="0" smtClean="0"/>
              <a:t>You can have super-optimistic assumptions about your customers, but still need to follow this MVP definition.</a:t>
            </a:r>
            <a:endParaRPr lang="en-US" dirty="0"/>
          </a:p>
          <a:p>
            <a:endParaRPr lang="lv-LV" dirty="0"/>
          </a:p>
          <a:p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9287" y="230187"/>
            <a:ext cx="2353639" cy="1290387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Jargon: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Minimum Viable Product</a:t>
            </a:r>
          </a:p>
        </p:txBody>
      </p:sp>
    </p:spTree>
    <p:extLst>
      <p:ext uri="{BB962C8B-B14F-4D97-AF65-F5344CB8AC3E}">
        <p14:creationId xmlns:p14="http://schemas.microsoft.com/office/powerpoint/2010/main" val="1100523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= Real-world feedback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02769"/>
            <a:ext cx="10515600" cy="4004114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/>
              <a:t>When</a:t>
            </a:r>
            <a:r>
              <a:rPr lang="en-US" dirty="0" smtClean="0"/>
              <a:t> will you know that your solution for a </a:t>
            </a:r>
            <a:r>
              <a:rPr lang="en-US" dirty="0" err="1" smtClean="0"/>
              <a:t>Bauska</a:t>
            </a:r>
            <a:r>
              <a:rPr lang="en-US" dirty="0" smtClean="0"/>
              <a:t> problem topic was successful? (That moment is named </a:t>
            </a:r>
            <a:r>
              <a:rPr lang="en-US" b="1" i="1" dirty="0" smtClean="0">
                <a:solidFill>
                  <a:srgbClr val="0070C0"/>
                </a:solidFill>
              </a:rPr>
              <a:t>validation</a:t>
            </a:r>
            <a:r>
              <a:rPr lang="en-US" dirty="0" smtClean="0"/>
              <a:t>.)</a:t>
            </a:r>
          </a:p>
          <a:p>
            <a:r>
              <a:rPr lang="en-US" dirty="0"/>
              <a:t>What should happen </a:t>
            </a:r>
            <a:r>
              <a:rPr lang="en-US" dirty="0" smtClean="0"/>
              <a:t>to expose anyone to </a:t>
            </a:r>
            <a:r>
              <a:rPr lang="en-US" dirty="0"/>
              <a:t>your product</a:t>
            </a:r>
            <a:r>
              <a:rPr lang="en-US" dirty="0" smtClean="0"/>
              <a:t>?</a:t>
            </a:r>
          </a:p>
          <a:p>
            <a:r>
              <a:rPr lang="en-US" dirty="0" smtClean="0"/>
              <a:t>Instructor(s) may be wrong in this course, but your customer is always right.</a:t>
            </a:r>
            <a:br>
              <a:rPr lang="en-US" dirty="0" smtClean="0"/>
            </a:br>
            <a:endParaRPr lang="en-US" dirty="0" smtClean="0"/>
          </a:p>
          <a:p>
            <a:r>
              <a:rPr lang="en-US" b="1" dirty="0" smtClean="0"/>
              <a:t>Empirical philosophy: </a:t>
            </a:r>
            <a:r>
              <a:rPr lang="en-US" dirty="0" smtClean="0"/>
              <a:t>Practice is the only criterion of truth (not any logical reasoning, authority, applying tried and tested procedures etc.).</a:t>
            </a:r>
          </a:p>
          <a:p>
            <a:r>
              <a:rPr lang="en-US" dirty="0" smtClean="0"/>
              <a:t>Practice </a:t>
            </a:r>
            <a:r>
              <a:rPr lang="en-US" dirty="0"/>
              <a:t>also shows that this criterion can be tricky</a:t>
            </a:r>
            <a:r>
              <a:rPr lang="en-US" dirty="0" smtClean="0"/>
              <a:t>.)</a:t>
            </a:r>
            <a:br>
              <a:rPr lang="en-US" dirty="0" smtClean="0"/>
            </a:br>
            <a:r>
              <a:rPr lang="en-US" dirty="0" smtClean="0"/>
              <a:t>If </a:t>
            </a:r>
            <a:r>
              <a:rPr lang="en-US" dirty="0"/>
              <a:t>You Are So Clever, Show Me Your </a:t>
            </a:r>
            <a:r>
              <a:rPr lang="en-US" dirty="0" smtClean="0"/>
              <a:t>Money…</a:t>
            </a:r>
            <a:br>
              <a:rPr lang="en-US" dirty="0" smtClean="0"/>
            </a:br>
            <a:r>
              <a:rPr lang="en-US" dirty="0" smtClean="0"/>
              <a:t>The more progressive societies win wars…</a:t>
            </a:r>
            <a:br>
              <a:rPr lang="en-US" dirty="0" smtClean="0"/>
            </a:br>
            <a:r>
              <a:rPr lang="en-US" b="1" dirty="0" smtClean="0"/>
              <a:t>Environment considerations: </a:t>
            </a:r>
            <a:r>
              <a:rPr lang="en-US" dirty="0" smtClean="0"/>
              <a:t>Efficient is not quite the same as effective.</a:t>
            </a:r>
            <a:br>
              <a:rPr lang="en-US" dirty="0" smtClean="0"/>
            </a:b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379287" y="230188"/>
            <a:ext cx="2353639" cy="908704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1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Jargon: </a:t>
            </a: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Validation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6"/>
          <p:cNvSpPr/>
          <p:nvPr/>
        </p:nvSpPr>
        <p:spPr bwMode="auto">
          <a:xfrm>
            <a:off x="838200" y="2629097"/>
            <a:ext cx="10278438" cy="504521"/>
          </a:xfrm>
          <a:prstGeom prst="round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81141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Define: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Configuration Management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11" name="Rounded Rectangle 10"/>
          <p:cNvSpPr/>
          <p:nvPr/>
        </p:nvSpPr>
        <p:spPr bwMode="auto">
          <a:xfrm>
            <a:off x="379288" y="230188"/>
            <a:ext cx="2497476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Configuration Management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623" y="1690688"/>
            <a:ext cx="4508281" cy="269158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150440" y="4382276"/>
            <a:ext cx="308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Roman fort (</a:t>
            </a:r>
            <a:r>
              <a:rPr lang="en-US" sz="2400" i="1" dirty="0" err="1" smtClean="0"/>
              <a:t>Castrum</a:t>
            </a:r>
            <a:r>
              <a:rPr lang="en-US" sz="2400" i="1" dirty="0" smtClean="0"/>
              <a:t>)</a:t>
            </a:r>
            <a:endParaRPr lang="lv-LV" sz="2400" i="1" dirty="0"/>
          </a:p>
        </p:txBody>
      </p:sp>
      <p:pic>
        <p:nvPicPr>
          <p:cNvPr id="2050" name="Picture 2" descr="McDonald's kitchen - YouTu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6647" y="1690688"/>
            <a:ext cx="5742730" cy="3230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7377819" y="4920974"/>
            <a:ext cx="30821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1" dirty="0" smtClean="0"/>
              <a:t>McDonald's kitchen</a:t>
            </a:r>
            <a:endParaRPr lang="lv-LV" sz="2400" i="1" dirty="0"/>
          </a:p>
        </p:txBody>
      </p:sp>
    </p:spTree>
    <p:extLst>
      <p:ext uri="{BB962C8B-B14F-4D97-AF65-F5344CB8AC3E}">
        <p14:creationId xmlns:p14="http://schemas.microsoft.com/office/powerpoint/2010/main" val="26911757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 </a:t>
            </a:r>
            <a:r>
              <a:rPr lang="lv-LV" dirty="0" smtClean="0"/>
              <a:t>G</a:t>
            </a:r>
            <a:r>
              <a:rPr lang="en-US" dirty="0" err="1" smtClean="0"/>
              <a:t>rading</a:t>
            </a:r>
            <a:r>
              <a:rPr lang="en-US" dirty="0" smtClean="0"/>
              <a:t> </a:t>
            </a:r>
            <a:r>
              <a:rPr lang="en-US" dirty="0"/>
              <a:t>(max 300 points</a:t>
            </a:r>
            <a:r>
              <a:rPr lang="en-US" dirty="0" smtClean="0"/>
              <a:t>)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25381382"/>
              </p:ext>
            </p:extLst>
          </p:nvPr>
        </p:nvGraphicFramePr>
        <p:xfrm>
          <a:off x="466535" y="1510301"/>
          <a:ext cx="11174085" cy="420213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225294">
                  <a:extLst>
                    <a:ext uri="{9D8B030D-6E8A-4147-A177-3AD203B41FA5}">
                      <a16:colId xmlns:a16="http://schemas.microsoft.com/office/drawing/2014/main" val="3915297910"/>
                    </a:ext>
                  </a:extLst>
                </a:gridCol>
                <a:gridCol w="2476072">
                  <a:extLst>
                    <a:ext uri="{9D8B030D-6E8A-4147-A177-3AD203B41FA5}">
                      <a16:colId xmlns:a16="http://schemas.microsoft.com/office/drawing/2014/main" val="1848376959"/>
                    </a:ext>
                  </a:extLst>
                </a:gridCol>
                <a:gridCol w="2167847">
                  <a:extLst>
                    <a:ext uri="{9D8B030D-6E8A-4147-A177-3AD203B41FA5}">
                      <a16:colId xmlns:a16="http://schemas.microsoft.com/office/drawing/2014/main" val="1837662971"/>
                    </a:ext>
                  </a:extLst>
                </a:gridCol>
                <a:gridCol w="2070055">
                  <a:extLst>
                    <a:ext uri="{9D8B030D-6E8A-4147-A177-3AD203B41FA5}">
                      <a16:colId xmlns:a16="http://schemas.microsoft.com/office/drawing/2014/main" val="4417224"/>
                    </a:ext>
                  </a:extLst>
                </a:gridCol>
                <a:gridCol w="2234817">
                  <a:extLst>
                    <a:ext uri="{9D8B030D-6E8A-4147-A177-3AD203B41FA5}">
                      <a16:colId xmlns:a16="http://schemas.microsoft.com/office/drawing/2014/main" val="1357616735"/>
                    </a:ext>
                  </a:extLst>
                </a:gridCol>
              </a:tblGrid>
              <a:tr h="4202130"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Teamwork</a:t>
                      </a:r>
                      <a:br>
                        <a:rPr lang="lv-LV" sz="1800" b="1" dirty="0" smtClean="0">
                          <a:latin typeface="+mn-lt"/>
                        </a:rPr>
                      </a:br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50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Team Working Agreement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="0" baseline="0" dirty="0" smtClean="0">
                          <a:latin typeface="+mn-lt"/>
                        </a:rPr>
                        <a:t>Delegation </a:t>
                      </a:r>
                      <a:r>
                        <a:rPr lang="en-US" sz="2000" b="0" baseline="0" dirty="0" smtClean="0">
                          <a:latin typeface="+mn-lt"/>
                        </a:rPr>
                        <a:t> and </a:t>
                      </a:r>
                      <a:r>
                        <a:rPr lang="lv-LV" sz="2000" b="0" baseline="0" dirty="0" smtClean="0">
                          <a:latin typeface="+mn-lt"/>
                        </a:rPr>
                        <a:t>Task/Issue Management</a:t>
                      </a:r>
                      <a:endParaRPr lang="en-US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baseline="0" dirty="0" smtClean="0">
                          <a:latin typeface="+mn-lt"/>
                        </a:rPr>
                        <a:t>Bookmarks in GitHub.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lv-LV" sz="2000" b="0" baseline="0" dirty="0" smtClean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lv-LV" sz="1800" b="1" dirty="0" smtClean="0">
                          <a:latin typeface="+mn-lt"/>
                        </a:rPr>
                        <a:t>Functional </a:t>
                      </a:r>
                      <a:r>
                        <a:rPr lang="en-US" sz="1800" b="1" dirty="0" smtClean="0">
                          <a:latin typeface="+mn-lt"/>
                        </a:rPr>
                        <a:t>Specification </a:t>
                      </a:r>
                      <a:r>
                        <a:rPr lang="lv-LV" sz="1800" b="1" dirty="0" smtClean="0">
                          <a:latin typeface="+mn-lt"/>
                        </a:rPr>
                        <a:t>(50 points)</a:t>
                      </a:r>
                      <a:endParaRPr lang="lv-LV" sz="180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Requirements alligned</a:t>
                      </a:r>
                      <a:r>
                        <a:rPr lang="lv-LV" sz="2000" baseline="0" dirty="0" smtClean="0">
                          <a:latin typeface="+mn-lt"/>
                        </a:rPr>
                        <a:t> with </a:t>
                      </a:r>
                      <a:r>
                        <a:rPr lang="en-US" sz="2000" baseline="0" dirty="0" smtClean="0">
                          <a:latin typeface="+mn-lt"/>
                        </a:rPr>
                        <a:t>Value Proposition.</a:t>
                      </a:r>
                      <a:endParaRPr lang="lv-LV" sz="2000" baseline="0" dirty="0" smtClean="0">
                        <a:latin typeface="+mn-lt"/>
                      </a:endParaRP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Functional Design document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Peer-reviews and reacting to these reviews.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Config. Mgmt.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</a:t>
                      </a:r>
                      <a:r>
                        <a:rPr lang="lv-LV" sz="1800" b="1" baseline="0" dirty="0" smtClean="0">
                          <a:latin typeface="+mn-lt"/>
                        </a:rPr>
                        <a:t> 100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Orderly procedure to apply changes.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latin typeface="+mn-lt"/>
                        </a:rPr>
                        <a:t>"Deliver</a:t>
                      </a:r>
                      <a:r>
                        <a:rPr lang="lv-LV" sz="2000" baseline="0" dirty="0" smtClean="0">
                          <a:latin typeface="+mn-lt"/>
                        </a:rPr>
                        <a:t> Early and Often"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baseline="0" dirty="0" smtClean="0">
                          <a:latin typeface="+mn-lt"/>
                        </a:rPr>
                        <a:t>Testability of your solution.</a:t>
                      </a:r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>
                          <a:latin typeface="+mn-lt"/>
                        </a:rPr>
                        <a:t>Iteration Planning</a:t>
                      </a:r>
                    </a:p>
                    <a:p>
                      <a:r>
                        <a:rPr lang="lv-LV" sz="1800" b="1" dirty="0" smtClean="0">
                          <a:latin typeface="+mn-lt"/>
                        </a:rPr>
                        <a:t>(max </a:t>
                      </a:r>
                      <a:r>
                        <a:rPr lang="en-US" sz="1800" b="1" dirty="0" smtClean="0">
                          <a:latin typeface="+mn-lt"/>
                        </a:rPr>
                        <a:t>50</a:t>
                      </a:r>
                      <a:r>
                        <a:rPr lang="lv-LV" sz="1800" b="1" dirty="0" smtClean="0">
                          <a:latin typeface="+mn-lt"/>
                        </a:rPr>
                        <a:t> points):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Planning, reviewing and </a:t>
                      </a:r>
                      <a:r>
                        <a:rPr lang="en-US" sz="2000" kern="120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retrospecting</a:t>
                      </a:r>
                      <a:r>
                        <a:rPr lang="en-US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your iterations by Agile/Scrum methodology.</a:t>
                      </a:r>
                      <a:endParaRPr lang="lv-LV" sz="200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1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2</a:t>
                      </a:r>
                    </a:p>
                    <a:p>
                      <a:pPr marL="342900" marR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lv-LV" sz="200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Iteration 3</a:t>
                      </a:r>
                    </a:p>
                    <a:p>
                      <a:endParaRPr lang="lv-LV" sz="2000" dirty="0">
                        <a:latin typeface="+mn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lv-LV" sz="1800" b="1" dirty="0" smtClean="0"/>
                        <a:t>Validation/Data</a:t>
                      </a:r>
                    </a:p>
                    <a:p>
                      <a:r>
                        <a:rPr lang="lv-LV" sz="1800" b="1" dirty="0" smtClean="0"/>
                        <a:t>(max</a:t>
                      </a:r>
                      <a:r>
                        <a:rPr lang="lv-LV" sz="1800" b="1" baseline="0" dirty="0" smtClean="0"/>
                        <a:t> </a:t>
                      </a:r>
                      <a:r>
                        <a:rPr lang="en-US" sz="1800" b="1" baseline="0" dirty="0" smtClean="0"/>
                        <a:t>50</a:t>
                      </a:r>
                      <a:r>
                        <a:rPr lang="lv-LV" sz="1800" b="1" baseline="0" dirty="0" smtClean="0"/>
                        <a:t> points):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Perceiving real-world feedback.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/>
                        <a:t>Metrics and</a:t>
                      </a:r>
                      <a:r>
                        <a:rPr lang="lv-LV" sz="2000" baseline="0" dirty="0" smtClean="0"/>
                        <a:t> </a:t>
                      </a:r>
                      <a:r>
                        <a:rPr lang="lv-LV" sz="2000" dirty="0" smtClean="0"/>
                        <a:t>Reports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lv-LV" sz="2000" dirty="0" smtClean="0">
                          <a:solidFill>
                            <a:srgbClr val="0000FF"/>
                          </a:solidFill>
                        </a:rPr>
                        <a:t>External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 data integration (</a:t>
                      </a:r>
                      <a:r>
                        <a:rPr lang="lv-LV" sz="2000" b="1" baseline="0" dirty="0" smtClean="0">
                          <a:solidFill>
                            <a:srgbClr val="0000FF"/>
                          </a:solidFill>
                        </a:rPr>
                        <a:t>mandatory for BITL teams</a:t>
                      </a:r>
                      <a:r>
                        <a:rPr lang="lv-LV" sz="2000" baseline="0" dirty="0" smtClean="0">
                          <a:solidFill>
                            <a:srgbClr val="0000FF"/>
                          </a:solidFill>
                        </a:rPr>
                        <a:t>)</a:t>
                      </a:r>
                      <a:endParaRPr lang="lv-LV" sz="2000" dirty="0">
                        <a:solidFill>
                          <a:srgbClr val="0000FF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9736208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3" name="Rounded Rectangle 2"/>
          <p:cNvSpPr/>
          <p:nvPr/>
        </p:nvSpPr>
        <p:spPr>
          <a:xfrm>
            <a:off x="2650733" y="1510301"/>
            <a:ext cx="4633645" cy="67099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v-LV"/>
          </a:p>
        </p:txBody>
      </p:sp>
    </p:spTree>
    <p:extLst>
      <p:ext uri="{BB962C8B-B14F-4D97-AF65-F5344CB8AC3E}">
        <p14:creationId xmlns:p14="http://schemas.microsoft.com/office/powerpoint/2010/main" val="11656725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Configuration Management Questions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POC </a:t>
            </a:r>
            <a:r>
              <a:rPr lang="en-US" b="1" dirty="0"/>
              <a:t>in your </a:t>
            </a:r>
            <a:r>
              <a:rPr lang="en-US" b="1" dirty="0" smtClean="0"/>
              <a:t>case?</a:t>
            </a:r>
            <a:r>
              <a:rPr lang="en-US" dirty="0" smtClean="0"/>
              <a:t> What </a:t>
            </a:r>
            <a:r>
              <a:rPr lang="en-US" dirty="0"/>
              <a:t>is the first </a:t>
            </a:r>
            <a:r>
              <a:rPr lang="en-US" dirty="0" smtClean="0"/>
              <a:t>high-value step </a:t>
            </a:r>
            <a:r>
              <a:rPr lang="en-US" dirty="0"/>
              <a:t>that involves risks and does not seem trivial</a:t>
            </a:r>
            <a:r>
              <a:rPr lang="en-US" dirty="0" smtClean="0"/>
              <a:t>?</a:t>
            </a:r>
            <a:endParaRPr lang="en-US" dirty="0"/>
          </a:p>
          <a:p>
            <a:r>
              <a:rPr lang="en-US" b="1" dirty="0" smtClean="0"/>
              <a:t>Artefacts in your case? </a:t>
            </a:r>
            <a:r>
              <a:rPr lang="en-US" dirty="0" smtClean="0"/>
              <a:t>What files </a:t>
            </a:r>
            <a:r>
              <a:rPr lang="en-US" dirty="0"/>
              <a:t>your developers will </a:t>
            </a:r>
            <a:r>
              <a:rPr lang="en-US" dirty="0" smtClean="0"/>
              <a:t>create? How to store/update? Other pieces of data or physical reality?</a:t>
            </a:r>
          </a:p>
          <a:p>
            <a:r>
              <a:rPr lang="en-US" b="1" dirty="0" smtClean="0"/>
              <a:t>Change Management in your case? </a:t>
            </a:r>
            <a:r>
              <a:rPr lang="en-US" dirty="0" smtClean="0"/>
              <a:t>How do you apply modifications to your solution. Who can be a contributor?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8476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70513"/>
          </a:xfrm>
        </p:spPr>
        <p:txBody>
          <a:bodyPr/>
          <a:lstStyle/>
          <a:p>
            <a:r>
              <a:rPr lang="en-US" dirty="0" smtClean="0"/>
              <a:t>Suggested Timeline</a:t>
            </a:r>
            <a:endParaRPr lang="lv-LV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/>
          </p:nvPr>
        </p:nvGraphicFramePr>
        <p:xfrm>
          <a:off x="844193" y="1335638"/>
          <a:ext cx="10827250" cy="4724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19372">
                  <a:extLst>
                    <a:ext uri="{9D8B030D-6E8A-4147-A177-3AD203B41FA5}">
                      <a16:colId xmlns:a16="http://schemas.microsoft.com/office/drawing/2014/main" val="673461749"/>
                    </a:ext>
                  </a:extLst>
                </a:gridCol>
                <a:gridCol w="7407878">
                  <a:extLst>
                    <a:ext uri="{9D8B030D-6E8A-4147-A177-3AD203B41FA5}">
                      <a16:colId xmlns:a16="http://schemas.microsoft.com/office/drawing/2014/main" val="2215433476"/>
                    </a:ext>
                  </a:extLst>
                </a:gridCol>
              </a:tblGrid>
              <a:tr h="475840"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Four</a:t>
                      </a:r>
                      <a:r>
                        <a:rPr lang="en-US" sz="2400" baseline="0" dirty="0" smtClean="0"/>
                        <a:t> 2-week Slots</a:t>
                      </a:r>
                      <a:endParaRPr lang="lv-LV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 smtClean="0"/>
                        <a:t>What</a:t>
                      </a:r>
                      <a:r>
                        <a:rPr lang="en-US" sz="2400" baseline="0" dirty="0" smtClean="0"/>
                        <a:t> </a:t>
                      </a:r>
                      <a:endParaRPr lang="lv-LV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3642344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smtClean="0">
                          <a:effectLst/>
                          <a:latin typeface="inherit"/>
                        </a:rPr>
                        <a:t>T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oday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to 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2019-10-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16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</a:rPr>
                        <a:t>Iteration </a:t>
                      </a:r>
                      <a:r>
                        <a:rPr lang="en-US" sz="2400" b="1" dirty="0" smtClean="0">
                          <a:effectLst/>
                        </a:rPr>
                        <a:t>0: </a:t>
                      </a:r>
                      <a:r>
                        <a:rPr lang="en-US" sz="2400" b="0" dirty="0" smtClean="0">
                          <a:effectLst/>
                        </a:rPr>
                        <a:t>POC</a:t>
                      </a:r>
                      <a:r>
                        <a:rPr lang="en-US" sz="2400" b="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is </a:t>
                      </a:r>
                      <a:r>
                        <a:rPr lang="en-US" sz="2400" dirty="0">
                          <a:effectLst/>
                        </a:rPr>
                        <a:t>done. Development Environment </a:t>
                      </a:r>
                      <a:r>
                        <a:rPr lang="en-US" sz="2400" dirty="0" smtClean="0">
                          <a:effectLst/>
                        </a:rPr>
                        <a:t>exists.</a:t>
                      </a:r>
                      <a:r>
                        <a:rPr lang="en-US" sz="2400" baseline="0" dirty="0" smtClean="0">
                          <a:effectLst/>
                        </a:rPr>
                        <a:t> Everybody knows how to contribute.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65010294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2019-10-1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6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2019-1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0-30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1: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(Plan by yourselves. Depends </a:t>
                      </a:r>
                      <a:r>
                        <a:rPr lang="en-US" sz="2400" dirty="0">
                          <a:effectLst/>
                        </a:rPr>
                        <a:t>on </a:t>
                      </a:r>
                      <a:r>
                        <a:rPr lang="en-US" sz="2400" dirty="0" smtClean="0">
                          <a:effectLst/>
                        </a:rPr>
                        <a:t>project</a:t>
                      </a:r>
                      <a:r>
                        <a:rPr lang="en-US" sz="2400" dirty="0">
                          <a:effectLst/>
                        </a:rPr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6983911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2019-10-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30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2019-11-1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2: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(Plan by yourselves. Depends on project)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6339329"/>
                  </a:ext>
                </a:extLst>
              </a:tr>
              <a:tr h="856512">
                <a:tc>
                  <a:txBody>
                    <a:bodyPr/>
                    <a:lstStyle/>
                    <a:p>
                      <a:pPr algn="ctr" fontAlgn="base"/>
                      <a:r>
                        <a:rPr lang="lv-LV" sz="2400" b="1" dirty="0" smtClean="0">
                          <a:effectLst/>
                          <a:latin typeface="inherit"/>
                        </a:rPr>
                        <a:t>2019-1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1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-1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3</a:t>
                      </a:r>
                      <a:r>
                        <a:rPr lang="lv-LV" sz="2400" b="1" dirty="0" smtClean="0">
                          <a:effectLst/>
                          <a:latin typeface="inherit"/>
                        </a:rPr>
                        <a:t> </a:t>
                      </a:r>
                      <a:r>
                        <a:rPr lang="lv-LV" sz="2400" b="1" dirty="0">
                          <a:effectLst/>
                          <a:latin typeface="inherit"/>
                        </a:rPr>
                        <a:t>… 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/>
                      </a:r>
                      <a:br>
                        <a:rPr lang="en-US" sz="2400" b="1" dirty="0" smtClean="0">
                          <a:effectLst/>
                          <a:latin typeface="inherit"/>
                        </a:rPr>
                      </a:br>
                      <a:r>
                        <a:rPr lang="lv-LV" sz="2400" b="1" dirty="0" smtClean="0">
                          <a:effectLst/>
                          <a:latin typeface="inherit"/>
                        </a:rPr>
                        <a:t>2019-11-</a:t>
                      </a:r>
                      <a:r>
                        <a:rPr lang="en-US" sz="2400" b="1" dirty="0" smtClean="0">
                          <a:effectLst/>
                          <a:latin typeface="inherit"/>
                        </a:rPr>
                        <a:t>27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b="1" dirty="0">
                          <a:effectLst/>
                          <a:latin typeface="inherit"/>
                        </a:rPr>
                        <a:t>Iteration 3:</a:t>
                      </a:r>
                      <a:r>
                        <a:rPr lang="en-US" sz="2400" dirty="0">
                          <a:effectLst/>
                        </a:rPr>
                        <a:t> </a:t>
                      </a:r>
                      <a:r>
                        <a:rPr lang="en-US" sz="2400" dirty="0" smtClean="0">
                          <a:effectLst/>
                        </a:rPr>
                        <a:t>(Depends </a:t>
                      </a:r>
                      <a:r>
                        <a:rPr lang="en-US" sz="2400" dirty="0">
                          <a:effectLst/>
                        </a:rPr>
                        <a:t>on </a:t>
                      </a:r>
                      <a:r>
                        <a:rPr lang="en-US" sz="2400" dirty="0" smtClean="0">
                          <a:effectLst/>
                        </a:rPr>
                        <a:t>project.</a:t>
                      </a:r>
                      <a:r>
                        <a:rPr lang="en-US" sz="2400" baseline="0" dirty="0" smtClean="0">
                          <a:effectLst/>
                        </a:rPr>
                        <a:t> </a:t>
                      </a:r>
                      <a:r>
                        <a:rPr lang="en-US" sz="2400" dirty="0" smtClean="0">
                          <a:effectLst/>
                        </a:rPr>
                        <a:t>Can </a:t>
                      </a:r>
                      <a:r>
                        <a:rPr lang="en-US" sz="2400" dirty="0" smtClean="0">
                          <a:effectLst/>
                        </a:rPr>
                        <a:t>release </a:t>
                      </a:r>
                      <a:r>
                        <a:rPr lang="en-US" sz="2400" dirty="0" smtClean="0">
                          <a:effectLst/>
                        </a:rPr>
                        <a:t>MVP)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27680840"/>
                  </a:ext>
                </a:extLst>
              </a:tr>
              <a:tr h="475840">
                <a:tc>
                  <a:txBody>
                    <a:bodyPr/>
                    <a:lstStyle/>
                    <a:p>
                      <a:pPr algn="ctr" fontAlgn="base"/>
                      <a:r>
                        <a:rPr lang="en-US" sz="2400" b="1" dirty="0" smtClean="0">
                          <a:effectLst/>
                          <a:latin typeface="inherit"/>
                        </a:rPr>
                        <a:t>After Nov.2</a:t>
                      </a:r>
                      <a:r>
                        <a:rPr lang="en-US" sz="2400" b="1" baseline="0" dirty="0" smtClean="0">
                          <a:effectLst/>
                          <a:latin typeface="inherit"/>
                        </a:rPr>
                        <a:t>7</a:t>
                      </a:r>
                      <a:endParaRPr lang="lv-LV" sz="2400" b="1" dirty="0">
                        <a:effectLst/>
                        <a:latin typeface="inheri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base"/>
                      <a:r>
                        <a:rPr lang="en-US" sz="2400" dirty="0" smtClean="0">
                          <a:effectLst/>
                        </a:rPr>
                        <a:t>Product</a:t>
                      </a:r>
                      <a:r>
                        <a:rPr lang="en-US" sz="2400" baseline="0" dirty="0" smtClean="0">
                          <a:effectLst/>
                        </a:rPr>
                        <a:t> is live, can demo, can get real-world interactions, final presentations, other </a:t>
                      </a:r>
                      <a:r>
                        <a:rPr lang="en-US" sz="2400" dirty="0" smtClean="0">
                          <a:effectLst/>
                        </a:rPr>
                        <a:t>TOI/</a:t>
                      </a:r>
                      <a:r>
                        <a:rPr lang="en-US" sz="2400" baseline="0" dirty="0" smtClean="0">
                          <a:effectLst/>
                        </a:rPr>
                        <a:t>conservation activity.</a:t>
                      </a:r>
                      <a:endParaRPr lang="en-US" sz="2400" dirty="0">
                        <a:effectLst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2379215"/>
                  </a:ext>
                </a:extLst>
              </a:tr>
            </a:tbl>
          </a:graphicData>
        </a:graphic>
      </p:graphicFrame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46040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Objectives: Summary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Discussed where Design Activities (Functional Specification and others) fit in your team's project lifetime?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Reviewed 2 approaches to do Functional Specification</a:t>
            </a:r>
            <a:br>
              <a:rPr lang="en-US" dirty="0" smtClean="0"/>
            </a:br>
            <a:r>
              <a:rPr lang="en-US" dirty="0" smtClean="0"/>
              <a:t>(Classical and Agile).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Introduced some jargon used during design activities. 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Discussed </a:t>
            </a:r>
            <a:r>
              <a:rPr lang="en-US" dirty="0" smtClean="0"/>
              <a:t>what is Configuration Management and how to start </a:t>
            </a:r>
            <a:r>
              <a:rPr lang="en-US" dirty="0" smtClean="0"/>
              <a:t>it with a </a:t>
            </a:r>
            <a:r>
              <a:rPr lang="en-US" dirty="0" smtClean="0"/>
              <a:t>POC.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5" name="Rounded Rectangle 4"/>
          <p:cNvSpPr/>
          <p:nvPr/>
        </p:nvSpPr>
        <p:spPr bwMode="auto">
          <a:xfrm>
            <a:off x="615593" y="490591"/>
            <a:ext cx="1676400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30517966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of Your Tasks</a:t>
            </a:r>
            <a:endParaRPr lang="lv-LV" dirty="0">
              <a:solidFill>
                <a:srgbClr val="FF0000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1530457"/>
            <a:ext cx="9083566" cy="4294990"/>
          </a:xfrm>
        </p:spPr>
        <p:txBody>
          <a:bodyPr>
            <a:normAutofit fontScale="85000" lnSpcReduction="20000"/>
          </a:bodyPr>
          <a:lstStyle/>
          <a:p>
            <a:r>
              <a:rPr lang="en-US" b="1" dirty="0" smtClean="0"/>
              <a:t>Functional Specification for Review</a:t>
            </a:r>
            <a:r>
              <a:rPr lang="en-US" dirty="0" smtClean="0"/>
              <a:t> (Due on </a:t>
            </a:r>
            <a:r>
              <a:rPr lang="en-US" dirty="0" smtClean="0">
                <a:solidFill>
                  <a:srgbClr val="FF0000"/>
                </a:solidFill>
              </a:rPr>
              <a:t>October 6</a:t>
            </a:r>
            <a:r>
              <a:rPr lang="en-US" dirty="0" smtClean="0"/>
              <a:t>). </a:t>
            </a:r>
          </a:p>
          <a:p>
            <a:pPr lvl="1"/>
            <a:r>
              <a:rPr lang="en-US" sz="2400" dirty="0" smtClean="0"/>
              <a:t>Functional requirements (use-cases; mock UI – "screenshots")?</a:t>
            </a:r>
          </a:p>
          <a:p>
            <a:pPr lvl="1"/>
            <a:r>
              <a:rPr lang="en-US" sz="2400" dirty="0" smtClean="0"/>
              <a:t>Integrations with other systems?</a:t>
            </a:r>
            <a:endParaRPr lang="en-US" sz="2400" dirty="0"/>
          </a:p>
          <a:p>
            <a:pPr lvl="1"/>
            <a:r>
              <a:rPr lang="en-US" sz="2400" dirty="0" smtClean="0"/>
              <a:t>Non-functional requirements?</a:t>
            </a:r>
            <a:endParaRPr lang="lv-LV" sz="2400" dirty="0"/>
          </a:p>
          <a:p>
            <a:r>
              <a:rPr lang="en-US" b="1" dirty="0" smtClean="0"/>
              <a:t>Peer-reviewing Functional Specifications for 2 other teams 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(Due on </a:t>
            </a:r>
            <a:r>
              <a:rPr lang="en-US" dirty="0" smtClean="0">
                <a:solidFill>
                  <a:srgbClr val="FF0000"/>
                </a:solidFill>
              </a:rPr>
              <a:t>October 13</a:t>
            </a:r>
            <a:r>
              <a:rPr lang="en-US" dirty="0" smtClean="0"/>
              <a:t> – instructions will follow).</a:t>
            </a:r>
          </a:p>
          <a:p>
            <a:r>
              <a:rPr lang="en-US" b="1" dirty="0" smtClean="0"/>
              <a:t>Proof of </a:t>
            </a:r>
            <a:r>
              <a:rPr lang="en-US" b="1" dirty="0" smtClean="0"/>
              <a:t>Concept (POC)</a:t>
            </a:r>
            <a:r>
              <a:rPr lang="en-US" dirty="0"/>
              <a:t> </a:t>
            </a:r>
            <a:r>
              <a:rPr lang="en-US" dirty="0" smtClean="0"/>
              <a:t>Discussed </a:t>
            </a:r>
            <a:r>
              <a:rPr lang="en-US" dirty="0" smtClean="0"/>
              <a:t>during an Office </a:t>
            </a:r>
            <a:r>
              <a:rPr lang="en-US" dirty="0" smtClean="0"/>
              <a:t>Hour</a:t>
            </a:r>
            <a:r>
              <a:rPr lang="en-US" b="1" dirty="0" smtClean="0"/>
              <a:t>:</a:t>
            </a:r>
            <a:r>
              <a:rPr lang="en-US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Some non-trivial step towards your goal that adds most value for the effort (and also presents some risks). Tell me in the class – what it could be. Perform this step as your </a:t>
            </a:r>
            <a:r>
              <a:rPr lang="en-US" sz="2400" b="1" dirty="0" smtClean="0"/>
              <a:t>Iteration 0 before Friday, October 16 </a:t>
            </a:r>
            <a:r>
              <a:rPr lang="en-US" sz="2400" dirty="0"/>
              <a:t>=</a:t>
            </a:r>
            <a:r>
              <a:rPr lang="en-US" sz="2400" dirty="0" smtClean="0"/>
              <a:t> </a:t>
            </a:r>
            <a:r>
              <a:rPr lang="en-US" sz="2400" b="1" dirty="0" smtClean="0"/>
              <a:t>Start of Iteration 1</a:t>
            </a:r>
            <a:r>
              <a:rPr lang="en-US" sz="2400" dirty="0" smtClean="0"/>
              <a:t>.</a:t>
            </a:r>
          </a:p>
          <a:p>
            <a:r>
              <a:rPr lang="en-US" b="1" dirty="0" err="1" smtClean="0"/>
              <a:t>Config</a:t>
            </a:r>
            <a:r>
              <a:rPr lang="en-US" b="1" dirty="0" smtClean="0"/>
              <a:t> </a:t>
            </a:r>
            <a:r>
              <a:rPr lang="en-US" b="1" dirty="0" err="1" smtClean="0"/>
              <a:t>Mgmt</a:t>
            </a:r>
            <a:r>
              <a:rPr lang="en-US" b="1" dirty="0" smtClean="0"/>
              <a:t> Guide (Job Aid) for 1 role in your project.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Discussed </a:t>
            </a:r>
            <a:r>
              <a:rPr lang="en-US" dirty="0"/>
              <a:t>during an Office </a:t>
            </a:r>
            <a:r>
              <a:rPr lang="en-US" dirty="0" smtClean="0"/>
              <a:t>Hour: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400" dirty="0" smtClean="0"/>
              <a:t>Outline the process – how can a team member contribute to your solution (Continuous integration or other approach as appropriate.)</a:t>
            </a:r>
            <a:endParaRPr lang="en-US" sz="2800" dirty="0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pic>
        <p:nvPicPr>
          <p:cNvPr id="1026" name="Picture 2" descr="Uses for Post-It Notes | ThriftyFun"/>
          <p:cNvPicPr>
            <a:picLocks noChangeAspect="1" noChangeArrowheads="1"/>
          </p:cNvPicPr>
          <p:nvPr/>
        </p:nvPicPr>
        <p:blipFill rotWithShape="1">
          <a:blip r:embed="rId2" cstate="hq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075" r="15676"/>
          <a:stretch/>
        </p:blipFill>
        <p:spPr bwMode="auto">
          <a:xfrm>
            <a:off x="10382829" y="3671808"/>
            <a:ext cx="1328788" cy="13940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848193" y="4946229"/>
            <a:ext cx="2324488" cy="830997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One Physical A4 Page (single side)</a:t>
            </a:r>
            <a:endParaRPr lang="lv-LV" sz="2400" dirty="0"/>
          </a:p>
        </p:txBody>
      </p:sp>
      <p:pic>
        <p:nvPicPr>
          <p:cNvPr id="1028" name="Picture 4" descr="Microsoft, office, word Free Icon of Microsoft Offi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0437" y="1472990"/>
            <a:ext cx="934401" cy="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9312166" y="1484062"/>
            <a:ext cx="1754266" cy="92333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5-8 pages.</a:t>
            </a:r>
          </a:p>
          <a:p>
            <a:pPr algn="ctr"/>
            <a:r>
              <a:rPr lang="en-US" dirty="0" smtClean="0"/>
              <a:t>Should be </a:t>
            </a:r>
            <a:r>
              <a:rPr lang="en-US" dirty="0" err="1" smtClean="0"/>
              <a:t>sth</a:t>
            </a:r>
            <a:r>
              <a:rPr lang="en-US" dirty="0" smtClean="0"/>
              <a:t> interesting…</a:t>
            </a:r>
          </a:p>
        </p:txBody>
      </p:sp>
      <p:pic>
        <p:nvPicPr>
          <p:cNvPr id="9" name="Picture 4" descr="Microsoft, office, word Free Icon of Microsoft Office Icons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86599" y="2595184"/>
            <a:ext cx="934401" cy="9344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0673533" y="3896059"/>
            <a:ext cx="845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One </a:t>
            </a:r>
          </a:p>
          <a:p>
            <a:r>
              <a:rPr lang="en-US" dirty="0" smtClean="0"/>
              <a:t>post-it </a:t>
            </a:r>
          </a:p>
          <a:p>
            <a:r>
              <a:rPr lang="en-US" dirty="0" smtClean="0"/>
              <a:t>note</a:t>
            </a:r>
            <a:endParaRPr lang="lv-LV" dirty="0"/>
          </a:p>
        </p:txBody>
      </p:sp>
      <p:sp>
        <p:nvSpPr>
          <p:cNvPr id="8" name="TextBox 7"/>
          <p:cNvSpPr txBox="1"/>
          <p:nvPr/>
        </p:nvSpPr>
        <p:spPr>
          <a:xfrm>
            <a:off x="9784540" y="2711432"/>
            <a:ext cx="809517" cy="646331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2x</a:t>
            </a:r>
          </a:p>
          <a:p>
            <a:pPr algn="ctr"/>
            <a:r>
              <a:rPr lang="en-US" dirty="0" smtClean="0"/>
              <a:t>1 page</a:t>
            </a:r>
            <a:endParaRPr lang="lv-LV" dirty="0"/>
          </a:p>
        </p:txBody>
      </p:sp>
    </p:spTree>
    <p:extLst>
      <p:ext uri="{BB962C8B-B14F-4D97-AF65-F5344CB8AC3E}">
        <p14:creationId xmlns:p14="http://schemas.microsoft.com/office/powerpoint/2010/main" val="303971874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Before your Team Leaves (on October 2)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Explain your Proof of Concept (can be very short).</a:t>
            </a:r>
          </a:p>
          <a:p>
            <a:r>
              <a:rPr lang="en-US" dirty="0" smtClean="0"/>
              <a:t>Have a short talk regarding your </a:t>
            </a:r>
            <a:r>
              <a:rPr lang="en-US" dirty="0" err="1" smtClean="0"/>
              <a:t>func</a:t>
            </a:r>
            <a:r>
              <a:rPr lang="en-US" smtClean="0"/>
              <a:t> spec.</a:t>
            </a:r>
            <a:endParaRPr lang="lv-LV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9398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Prototype </a:t>
            </a:r>
            <a:r>
              <a:rPr lang="lv-LV" dirty="0" smtClean="0"/>
              <a:t>Activi</a:t>
            </a:r>
            <a:r>
              <a:rPr lang="en-US" dirty="0" smtClean="0"/>
              <a:t>ty</a:t>
            </a:r>
            <a:r>
              <a:rPr lang="lv-LV" dirty="0" smtClean="0"/>
              <a:t> </a:t>
            </a:r>
            <a:r>
              <a:rPr lang="lv-LV" dirty="0" smtClean="0">
                <a:solidFill>
                  <a:srgbClr val="FF0000"/>
                </a:solidFill>
              </a:rPr>
              <a:t>#2</a:t>
            </a:r>
            <a:r>
              <a:rPr lang="lv-LV" dirty="0" smtClean="0"/>
              <a:t>: Functional Design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Functional </a:t>
            </a:r>
            <a:r>
              <a:rPr lang="lv-LV" b="1" dirty="0" smtClean="0"/>
              <a:t>design</a:t>
            </a:r>
            <a:r>
              <a:rPr lang="en-US" b="1" dirty="0" smtClean="0"/>
              <a:t> answer</a:t>
            </a:r>
            <a:r>
              <a:rPr lang="lv-LV" b="1" dirty="0" smtClean="0"/>
              <a:t>s</a:t>
            </a:r>
            <a:r>
              <a:rPr lang="en-US" b="1" dirty="0" smtClean="0"/>
              <a:t> </a:t>
            </a:r>
            <a:r>
              <a:rPr lang="en-US" b="1" dirty="0"/>
              <a:t>the question: </a:t>
            </a:r>
            <a:r>
              <a:rPr lang="en-US" dirty="0"/>
              <a:t>What the product or solution should </a:t>
            </a:r>
            <a:r>
              <a:rPr lang="en-US" dirty="0" smtClean="0"/>
              <a:t>do</a:t>
            </a:r>
            <a:r>
              <a:rPr lang="lv-LV" dirty="0" smtClean="0"/>
              <a:t>?</a:t>
            </a:r>
            <a:endParaRPr lang="en-US" dirty="0"/>
          </a:p>
          <a:p>
            <a:r>
              <a:rPr lang="en-US" dirty="0"/>
              <a:t>Large projects may have a separate list of </a:t>
            </a:r>
            <a:r>
              <a:rPr lang="en-US" b="1" dirty="0"/>
              <a:t>requirements</a:t>
            </a:r>
            <a:r>
              <a:rPr lang="en-US" dirty="0"/>
              <a:t> (traceable to the customer communication) and the </a:t>
            </a:r>
            <a:r>
              <a:rPr lang="en-US" b="1" dirty="0"/>
              <a:t>Functional Design</a:t>
            </a:r>
            <a:r>
              <a:rPr lang="en-US" dirty="0" smtClean="0"/>
              <a:t>.</a:t>
            </a:r>
            <a:r>
              <a:rPr lang="lv-LV" dirty="0" smtClean="0"/>
              <a:t> </a:t>
            </a:r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lv-LV" i="1" dirty="0" smtClean="0">
                <a:solidFill>
                  <a:srgbClr val="0070C0"/>
                </a:solidFill>
              </a:rPr>
              <a:t>Functional designs </a:t>
            </a:r>
            <a:r>
              <a:rPr lang="lv-LV" dirty="0" smtClean="0"/>
              <a:t>and requirements </a:t>
            </a:r>
            <a:r>
              <a:rPr lang="en-US" dirty="0" smtClean="0"/>
              <a:t>should be easy to understand for external people (and peer-review).</a:t>
            </a:r>
            <a:endParaRPr lang="lv-LV" dirty="0" smtClean="0"/>
          </a:p>
          <a:p>
            <a:r>
              <a:rPr lang="en-US" dirty="0" smtClean="0"/>
              <a:t>C</a:t>
            </a:r>
            <a:r>
              <a:rPr lang="lv-LV" dirty="0" smtClean="0"/>
              <a:t>reate a coherent story about your functionality – with screenshots and technical hints </a:t>
            </a:r>
            <a:r>
              <a:rPr lang="en-US" dirty="0" smtClean="0"/>
              <a:t>on implementation (</a:t>
            </a:r>
            <a:r>
              <a:rPr lang="lv-LV" i="1" dirty="0" smtClean="0">
                <a:solidFill>
                  <a:srgbClr val="0070C0"/>
                </a:solidFill>
              </a:rPr>
              <a:t>Technical design</a:t>
            </a:r>
            <a:r>
              <a:rPr lang="lv-LV" i="1" dirty="0">
                <a:solidFill>
                  <a:srgbClr val="0070C0"/>
                </a:solidFill>
              </a:rPr>
              <a:t> </a:t>
            </a:r>
            <a:r>
              <a:rPr lang="lv-LV" dirty="0" smtClean="0"/>
              <a:t>is optional</a:t>
            </a:r>
            <a:r>
              <a:rPr lang="en-US" dirty="0" smtClean="0"/>
              <a:t>).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35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lv-LV" dirty="0"/>
              <a:t>Prototype </a:t>
            </a:r>
            <a:r>
              <a:rPr lang="lv-LV" dirty="0" smtClean="0"/>
              <a:t>Activit</a:t>
            </a:r>
            <a:r>
              <a:rPr lang="en-US" dirty="0" smtClean="0"/>
              <a:t>y</a:t>
            </a:r>
            <a:r>
              <a:rPr lang="lv-LV" dirty="0" smtClean="0"/>
              <a:t> </a:t>
            </a:r>
            <a:r>
              <a:rPr lang="lv-LV" dirty="0" smtClean="0">
                <a:solidFill>
                  <a:srgbClr val="FF0000"/>
                </a:solidFill>
              </a:rPr>
              <a:t>#3</a:t>
            </a:r>
            <a:r>
              <a:rPr lang="lv-LV" dirty="0" smtClean="0"/>
              <a:t>: Configuration Management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lv-LV" b="1" dirty="0" smtClean="0"/>
              <a:t>Definition:</a:t>
            </a:r>
            <a:r>
              <a:rPr lang="lv-LV" dirty="0" smtClean="0"/>
              <a:t> A </a:t>
            </a:r>
            <a:r>
              <a:rPr lang="lv-LV" i="1" dirty="0" smtClean="0">
                <a:solidFill>
                  <a:srgbClr val="0070C0"/>
                </a:solidFill>
              </a:rPr>
              <a:t>configuration</a:t>
            </a:r>
            <a:r>
              <a:rPr lang="lv-LV" dirty="0" smtClean="0"/>
              <a:t> is a set of artefacts (hardware, software items, files, settings) that enable </a:t>
            </a:r>
            <a:r>
              <a:rPr lang="en-US" dirty="0" smtClean="0"/>
              <a:t>to create </a:t>
            </a:r>
            <a:r>
              <a:rPr lang="lv-LV" dirty="0" smtClean="0"/>
              <a:t>your </a:t>
            </a:r>
            <a:r>
              <a:rPr lang="lv-LV" dirty="0" smtClean="0"/>
              <a:t>solution.</a:t>
            </a:r>
          </a:p>
          <a:p>
            <a:r>
              <a:rPr lang="lv-LV" dirty="0" smtClean="0"/>
              <a:t>Even a static website or a social-media ad campaign has a configuration.</a:t>
            </a:r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lv-LV" b="1" dirty="0" smtClean="0"/>
              <a:t>Configurations will be reviewed; they should be:</a:t>
            </a:r>
          </a:p>
          <a:p>
            <a:r>
              <a:rPr lang="lv-LV" dirty="0" smtClean="0"/>
              <a:t>Easy to change </a:t>
            </a:r>
            <a:r>
              <a:rPr lang="en-US" dirty="0" smtClean="0"/>
              <a:t>yet stable</a:t>
            </a:r>
            <a:endParaRPr lang="lv-LV" dirty="0" smtClean="0"/>
          </a:p>
          <a:p>
            <a:r>
              <a:rPr lang="lv-LV" dirty="0" smtClean="0"/>
              <a:t>Easy to replicate</a:t>
            </a:r>
          </a:p>
          <a:p>
            <a:r>
              <a:rPr lang="lv-LV" dirty="0" smtClean="0"/>
              <a:t>Ensure early </a:t>
            </a:r>
            <a:r>
              <a:rPr lang="lv-LV" dirty="0" smtClean="0"/>
              <a:t>prototyp</a:t>
            </a:r>
            <a:r>
              <a:rPr lang="en-US" dirty="0" err="1" smtClean="0"/>
              <a:t>ing</a:t>
            </a:r>
            <a:r>
              <a:rPr lang="lv-LV" dirty="0" smtClean="0"/>
              <a:t> </a:t>
            </a:r>
            <a:r>
              <a:rPr lang="lv-LV" dirty="0" smtClean="0"/>
              <a:t>and "</a:t>
            </a:r>
            <a:r>
              <a:rPr lang="lv-LV" dirty="0" smtClean="0"/>
              <a:t>proof </a:t>
            </a:r>
            <a:r>
              <a:rPr lang="lv-LV" dirty="0" smtClean="0"/>
              <a:t>of concept"</a:t>
            </a:r>
          </a:p>
          <a:p>
            <a:r>
              <a:rPr lang="lv-LV" dirty="0" smtClean="0"/>
              <a:t>Testable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585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Make us Human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530833"/>
            <a:ext cx="4843409" cy="4169751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 smtClean="0"/>
              <a:t>Middle Paleolithic (</a:t>
            </a:r>
            <a:r>
              <a:rPr lang="lv-LV" sz="2800" dirty="0" smtClean="0"/>
              <a:t>300</a:t>
            </a:r>
            <a:r>
              <a:rPr lang="en-US" sz="2800" dirty="0" smtClean="0"/>
              <a:t> </a:t>
            </a:r>
            <a:r>
              <a:rPr lang="lv-LV" sz="2800" dirty="0" smtClean="0"/>
              <a:t>–50 </a:t>
            </a:r>
            <a:r>
              <a:rPr lang="en-US" sz="2800" dirty="0" smtClean="0"/>
              <a:t>thousands of </a:t>
            </a:r>
            <a:r>
              <a:rPr lang="en-US" sz="2800" dirty="0" smtClean="0"/>
              <a:t>years ago</a:t>
            </a:r>
            <a:r>
              <a:rPr lang="lv-LV" sz="2800" dirty="0" smtClean="0"/>
              <a:t>)</a:t>
            </a:r>
            <a:r>
              <a:rPr lang="en-US" sz="2800" dirty="0" smtClean="0"/>
              <a:t>.</a:t>
            </a:r>
          </a:p>
          <a:p>
            <a:pPr lvl="1"/>
            <a:r>
              <a:rPr lang="en-US" sz="2400" dirty="0" smtClean="0"/>
              <a:t>Tool-making in steps,</a:t>
            </a:r>
          </a:p>
          <a:p>
            <a:pPr lvl="1"/>
            <a:r>
              <a:rPr lang="en-US" sz="2400" dirty="0" smtClean="0"/>
              <a:t>Resource planning,</a:t>
            </a:r>
            <a:r>
              <a:rPr lang="en-US" sz="2400" dirty="0" smtClean="0"/>
              <a:t> </a:t>
            </a:r>
          </a:p>
          <a:p>
            <a:pPr lvl="1"/>
            <a:r>
              <a:rPr lang="en-US" sz="2400" dirty="0" smtClean="0"/>
              <a:t>Art</a:t>
            </a:r>
            <a:r>
              <a:rPr lang="en-US" sz="2400" dirty="0" smtClean="0"/>
              <a:t>, </a:t>
            </a:r>
            <a:endParaRPr lang="en-US" sz="2400" dirty="0" smtClean="0"/>
          </a:p>
          <a:p>
            <a:pPr lvl="1"/>
            <a:r>
              <a:rPr lang="en-US" sz="2400" dirty="0"/>
              <a:t>L</a:t>
            </a:r>
            <a:r>
              <a:rPr lang="en-US" sz="2400" dirty="0" smtClean="0"/>
              <a:t>anguage, </a:t>
            </a:r>
          </a:p>
          <a:p>
            <a:pPr lvl="1"/>
            <a:r>
              <a:rPr lang="en-US" sz="2400" dirty="0" smtClean="0"/>
              <a:t>Religion.</a:t>
            </a:r>
          </a:p>
          <a:p>
            <a:r>
              <a:rPr lang="en-US" sz="2800" dirty="0" smtClean="0"/>
              <a:t>Humans near the top of the food-chain (Yuval Harari)</a:t>
            </a:r>
            <a:endParaRPr lang="en-US" sz="2800" dirty="0" smtClean="0"/>
          </a:p>
          <a:p>
            <a:r>
              <a:rPr lang="en-US" sz="2800" dirty="0" smtClean="0"/>
              <a:t>Happened </a:t>
            </a:r>
            <a:r>
              <a:rPr lang="en-US" sz="2800" dirty="0" smtClean="0"/>
              <a:t>at </a:t>
            </a:r>
            <a:r>
              <a:rPr lang="en-US" sz="2800" dirty="0" smtClean="0"/>
              <a:t>about the </a:t>
            </a:r>
            <a:r>
              <a:rPr lang="en-US" sz="2800" dirty="0" smtClean="0"/>
              <a:t>same </a:t>
            </a:r>
            <a:r>
              <a:rPr lang="en-US" sz="2800" dirty="0" smtClean="0"/>
              <a:t>time.</a:t>
            </a:r>
            <a:endParaRPr lang="lv-LV" sz="28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13" name="Rounded Rectangle 12"/>
          <p:cNvSpPr/>
          <p:nvPr/>
        </p:nvSpPr>
        <p:spPr bwMode="auto">
          <a:xfrm>
            <a:off x="379287" y="230188"/>
            <a:ext cx="2281719" cy="914400"/>
          </a:xfrm>
          <a:prstGeom prst="roundRect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9144" rIns="91440" bIns="9144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400" b="0" i="0" u="none" strike="noStrike" cap="none" normalizeH="0" baseline="0" dirty="0" smtClean="0">
                <a:ln>
                  <a:noFill/>
                </a:ln>
                <a:solidFill>
                  <a:srgbClr val="43B02A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Functional Specifications</a:t>
            </a:r>
            <a:endParaRPr kumimoji="0" lang="en-US" sz="2400" b="0" i="0" u="none" strike="noStrike" cap="none" normalizeH="0" baseline="0" dirty="0" smtClean="0">
              <a:ln>
                <a:noFill/>
              </a:ln>
              <a:solidFill>
                <a:srgbClr val="43B02A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122" name="Picture 2" descr="https://upload.wikimedia.org/wikipedia/commons/thumb/6/6b/Stone_Core_for_Making_Blades_-_Boqer_Tachtit%2C_Negev%2C_circa_40000_BP_%28detail%29.jpg/800px-Stone_Core_for_Making_Blades_-_Boqer_Tachtit%2C_Negev%2C_circa_40000_BP_%28detail%29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0735" y="1325350"/>
            <a:ext cx="5412045" cy="38425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6678202" y="5167901"/>
            <a:ext cx="48205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 smtClean="0"/>
              <a:t>Stone tools: Prepared </a:t>
            </a:r>
            <a:r>
              <a:rPr lang="en-US" sz="2400" i="1" dirty="0"/>
              <a:t>core </a:t>
            </a:r>
            <a:r>
              <a:rPr lang="en-US" sz="2400" i="1" dirty="0" smtClean="0"/>
              <a:t>technique</a:t>
            </a:r>
            <a:endParaRPr lang="lv-LV" sz="2400" i="1" dirty="0"/>
          </a:p>
        </p:txBody>
      </p:sp>
    </p:spTree>
    <p:extLst>
      <p:ext uri="{BB962C8B-B14F-4D97-AF65-F5344CB8AC3E}">
        <p14:creationId xmlns:p14="http://schemas.microsoft.com/office/powerpoint/2010/main" val="10407871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smtClean="0">
                <a:sym typeface="Wingdings" panose="05000000000000000000" pitchFamily="2" charset="2"/>
              </a:rPr>
              <a:t> How  What 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6" name="Rounded Rectangle 5"/>
          <p:cNvSpPr/>
          <p:nvPr/>
        </p:nvSpPr>
        <p:spPr>
          <a:xfrm>
            <a:off x="667820" y="1825625"/>
            <a:ext cx="3482940" cy="3855981"/>
          </a:xfrm>
          <a:prstGeom prst="roundRect">
            <a:avLst>
              <a:gd name="adj" fmla="val 9912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u="sng" dirty="0" err="1" smtClean="0">
                <a:solidFill>
                  <a:schemeClr val="tx1"/>
                </a:solidFill>
              </a:rPr>
              <a:t>BusDev</a:t>
            </a:r>
            <a:r>
              <a:rPr lang="en-US" sz="2400" b="1" u="sng" dirty="0" smtClean="0">
                <a:solidFill>
                  <a:schemeClr val="tx1"/>
                </a:solidFill>
              </a:rPr>
              <a:t>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3 lenses of innovation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Customer segments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Gains/Pains/Jobs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Competitors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Differentiators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4549739" y="1825624"/>
            <a:ext cx="3482940" cy="3855982"/>
          </a:xfrm>
          <a:prstGeom prst="roundRect">
            <a:avLst>
              <a:gd name="adj" fmla="val 9912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Design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Functional specification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FF"/>
                </a:solidFill>
              </a:rPr>
              <a:t>(</a:t>
            </a:r>
            <a:r>
              <a:rPr lang="en-US" sz="2400" dirty="0">
                <a:solidFill>
                  <a:srgbClr val="0000FF"/>
                </a:solidFill>
              </a:rPr>
              <a:t>O</a:t>
            </a:r>
            <a:r>
              <a:rPr lang="en-US" sz="2400" dirty="0" smtClean="0">
                <a:solidFill>
                  <a:srgbClr val="0000FF"/>
                </a:solidFill>
              </a:rPr>
              <a:t>ptionally)</a:t>
            </a:r>
            <a:r>
              <a:rPr lang="en-US" sz="2400" b="1" dirty="0" smtClean="0">
                <a:solidFill>
                  <a:srgbClr val="00B050"/>
                </a:solidFill>
              </a:rPr>
              <a:t/>
            </a:r>
            <a:br>
              <a:rPr lang="en-US" sz="2400" b="1" dirty="0" smtClean="0">
                <a:solidFill>
                  <a:srgbClr val="00B050"/>
                </a:solidFill>
              </a:rPr>
            </a:br>
            <a:r>
              <a:rPr lang="en-US" sz="2400" b="1" dirty="0" smtClean="0">
                <a:solidFill>
                  <a:srgbClr val="0000FF"/>
                </a:solidFill>
              </a:rPr>
              <a:t>Technical specification </a:t>
            </a:r>
            <a:r>
              <a:rPr lang="en-US" sz="2400" dirty="0" smtClean="0">
                <a:solidFill>
                  <a:srgbClr val="0000FF"/>
                </a:solidFill>
              </a:rPr>
              <a:t>– </a:t>
            </a:r>
            <a:r>
              <a:rPr lang="en-US" sz="2400" dirty="0" err="1" smtClean="0">
                <a:solidFill>
                  <a:srgbClr val="0000FF"/>
                </a:solidFill>
              </a:rPr>
              <a:t>data+software</a:t>
            </a:r>
            <a:r>
              <a:rPr lang="en-US" sz="2400" dirty="0" smtClean="0">
                <a:solidFill>
                  <a:srgbClr val="0000FF"/>
                </a:solidFill>
              </a:rPr>
              <a:t> architectures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613042" y="1302404"/>
            <a:ext cx="14450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Problem</a:t>
            </a:r>
            <a:endParaRPr lang="lv-LV" sz="28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556606" y="1302404"/>
            <a:ext cx="14253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Solution</a:t>
            </a:r>
            <a:endParaRPr lang="lv-LV" sz="2800" b="1" dirty="0"/>
          </a:p>
        </p:txBody>
      </p:sp>
      <p:sp>
        <p:nvSpPr>
          <p:cNvPr id="10" name="Rounded Rectangle 9"/>
          <p:cNvSpPr/>
          <p:nvPr/>
        </p:nvSpPr>
        <p:spPr>
          <a:xfrm>
            <a:off x="8431658" y="1825624"/>
            <a:ext cx="3482940" cy="1893621"/>
          </a:xfrm>
          <a:prstGeom prst="roundRect">
            <a:avLst>
              <a:gd name="adj" fmla="val 9912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New Product(s)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Software coding/configuration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err="1" smtClean="0">
                <a:solidFill>
                  <a:schemeClr val="tx1"/>
                </a:solidFill>
              </a:rPr>
              <a:t>Mgmt</a:t>
            </a:r>
            <a:r>
              <a:rPr lang="en-US" sz="2400" dirty="0" smtClean="0">
                <a:solidFill>
                  <a:schemeClr val="tx1"/>
                </a:solidFill>
              </a:rPr>
              <a:t>: Tasks/Backlog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431658" y="4059662"/>
            <a:ext cx="3482940" cy="1621944"/>
          </a:xfrm>
          <a:prstGeom prst="roundRect">
            <a:avLst>
              <a:gd name="adj" fmla="val 9912"/>
            </a:avLst>
          </a:prstGeom>
          <a:noFill/>
          <a:ln w="254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Maintenance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Content creation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Software coding/configuration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 smtClean="0">
              <a:solidFill>
                <a:schemeClr val="tx1"/>
              </a:solidFill>
            </a:endParaRPr>
          </a:p>
          <a:p>
            <a:endParaRPr lang="lv-LV" sz="24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560259" y="1295313"/>
            <a:ext cx="16380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Execution</a:t>
            </a:r>
            <a:endParaRPr lang="lv-LV" sz="2800" b="1" dirty="0"/>
          </a:p>
        </p:txBody>
      </p:sp>
      <p:sp>
        <p:nvSpPr>
          <p:cNvPr id="13" name="TextBox 12"/>
          <p:cNvSpPr txBox="1"/>
          <p:nvPr/>
        </p:nvSpPr>
        <p:spPr>
          <a:xfrm>
            <a:off x="8695576" y="3627844"/>
            <a:ext cx="295510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</a:rPr>
              <a:t>Iterations 0, 1, 2, 3</a:t>
            </a:r>
            <a:endParaRPr lang="lv-LV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39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67774"/>
          </a:xfrm>
        </p:spPr>
        <p:txBody>
          <a:bodyPr/>
          <a:lstStyle/>
          <a:p>
            <a:r>
              <a:rPr lang="en-US" dirty="0" smtClean="0"/>
              <a:t>Hierarchy of Agile Tasks</a:t>
            </a:r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61744" y="945932"/>
            <a:ext cx="1452937" cy="506445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en-US" sz="2800" b="1" dirty="0" smtClean="0"/>
              <a:t>Your Region,</a:t>
            </a:r>
          </a:p>
          <a:p>
            <a:pPr algn="ctr"/>
            <a:r>
              <a:rPr lang="en-US" sz="2800" b="1" dirty="0" smtClean="0"/>
              <a:t> Organization, </a:t>
            </a:r>
          </a:p>
          <a:p>
            <a:pPr algn="ctr"/>
            <a:r>
              <a:rPr lang="en-US" sz="2800" b="1" dirty="0" smtClean="0"/>
              <a:t>Environment</a:t>
            </a:r>
            <a:endParaRPr lang="lv-LV" sz="2800" b="1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5824" y="1808614"/>
            <a:ext cx="7456176" cy="435040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096721" y="1232900"/>
            <a:ext cx="873636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Epic</a:t>
            </a:r>
            <a:r>
              <a:rPr lang="en-US" sz="2400" dirty="0" smtClean="0"/>
              <a:t> – </a:t>
            </a:r>
            <a:r>
              <a:rPr lang="en-US" sz="2400" dirty="0" smtClean="0"/>
              <a:t>usually the same as your current project</a:t>
            </a:r>
            <a:r>
              <a:rPr lang="en-US" sz="2400" dirty="0" smtClean="0"/>
              <a:t>.  </a:t>
            </a:r>
          </a:p>
          <a:p>
            <a:r>
              <a:rPr lang="en-US" sz="2400" b="1" dirty="0" smtClean="0"/>
              <a:t>Theme</a:t>
            </a:r>
            <a:r>
              <a:rPr lang="en-US" sz="2400" dirty="0" smtClean="0"/>
              <a:t> – Related activities in an organization towards the same goal.</a:t>
            </a:r>
            <a:endParaRPr lang="lv-LV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2825393" y="2486346"/>
            <a:ext cx="205483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Is every </a:t>
            </a:r>
            <a:r>
              <a:rPr lang="en-US" sz="2000" b="1" i="1" dirty="0" smtClean="0">
                <a:solidFill>
                  <a:srgbClr val="0070C0"/>
                </a:solidFill>
              </a:rPr>
              <a:t>requirement</a:t>
            </a:r>
            <a:r>
              <a:rPr lang="en-US" sz="2000" dirty="0" smtClean="0"/>
              <a:t> </a:t>
            </a:r>
          </a:p>
          <a:p>
            <a:r>
              <a:rPr lang="en-US" sz="2000" dirty="0" smtClean="0"/>
              <a:t>also a </a:t>
            </a:r>
            <a:r>
              <a:rPr lang="en-US" sz="2000" b="1" i="1" dirty="0" smtClean="0">
                <a:solidFill>
                  <a:srgbClr val="0070C0"/>
                </a:solidFill>
              </a:rPr>
              <a:t>user story</a:t>
            </a:r>
            <a:r>
              <a:rPr lang="en-US" sz="2000" dirty="0" smtClean="0"/>
              <a:t>?</a:t>
            </a:r>
          </a:p>
          <a:p>
            <a:endParaRPr lang="en-US" sz="2000" dirty="0"/>
          </a:p>
          <a:p>
            <a:r>
              <a:rPr lang="en-US" sz="2000" dirty="0" smtClean="0"/>
              <a:t>Is every </a:t>
            </a:r>
            <a:r>
              <a:rPr lang="en-US" sz="2000" b="1" i="1" dirty="0" smtClean="0">
                <a:solidFill>
                  <a:srgbClr val="0070C0"/>
                </a:solidFill>
              </a:rPr>
              <a:t>activity</a:t>
            </a:r>
            <a:r>
              <a:rPr lang="en-US" sz="2000" dirty="0" smtClean="0"/>
              <a:t> also a </a:t>
            </a:r>
            <a:r>
              <a:rPr lang="en-US" sz="2000" b="1" i="1" dirty="0" smtClean="0">
                <a:solidFill>
                  <a:srgbClr val="0070C0"/>
                </a:solidFill>
              </a:rPr>
              <a:t>project</a:t>
            </a:r>
            <a:r>
              <a:rPr lang="en-US" sz="2000" dirty="0" smtClean="0"/>
              <a:t> (or part of a project)?</a:t>
            </a:r>
            <a:endParaRPr lang="lv-LV" sz="2000" dirty="0"/>
          </a:p>
        </p:txBody>
      </p:sp>
    </p:spTree>
    <p:extLst>
      <p:ext uri="{BB962C8B-B14F-4D97-AF65-F5344CB8AC3E}">
        <p14:creationId xmlns:p14="http://schemas.microsoft.com/office/powerpoint/2010/main" val="1673817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Parts are Included in the Functional Design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Traditional Design</a:t>
            </a:r>
            <a:endParaRPr lang="en-US" dirty="0" smtClean="0">
              <a:hlinkClick r:id="rId3"/>
            </a:endParaRPr>
          </a:p>
          <a:p>
            <a:r>
              <a:rPr lang="lv-LV" dirty="0" smtClean="0">
                <a:hlinkClick r:id="rId3"/>
              </a:rPr>
              <a:t>Functional </a:t>
            </a:r>
            <a:r>
              <a:rPr lang="lv-LV" dirty="0">
                <a:hlinkClick r:id="rId3"/>
              </a:rPr>
              <a:t>Design </a:t>
            </a:r>
            <a:r>
              <a:rPr lang="lv-LV" dirty="0" smtClean="0">
                <a:hlinkClick r:id="rId3"/>
              </a:rPr>
              <a:t>template</a:t>
            </a:r>
            <a:endParaRPr lang="en-US" dirty="0" smtClean="0"/>
          </a:p>
          <a:p>
            <a:r>
              <a:rPr lang="en-US" dirty="0" smtClean="0"/>
              <a:t>Preamble:</a:t>
            </a:r>
            <a:br>
              <a:rPr lang="en-US" dirty="0" smtClean="0"/>
            </a:br>
            <a:r>
              <a:rPr lang="en-US" sz="2400" dirty="0" smtClean="0"/>
              <a:t>Authors; Change History; Approvals</a:t>
            </a:r>
            <a:endParaRPr lang="en-US" dirty="0" smtClean="0"/>
          </a:p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Solution </a:t>
            </a:r>
            <a:r>
              <a:rPr lang="en-US" dirty="0" smtClean="0"/>
              <a:t>Overview</a:t>
            </a:r>
          </a:p>
          <a:p>
            <a:r>
              <a:rPr lang="en-US" dirty="0" smtClean="0"/>
              <a:t>Functional Requirements</a:t>
            </a:r>
          </a:p>
          <a:p>
            <a:r>
              <a:rPr lang="en-US" dirty="0" smtClean="0"/>
              <a:t>Non-functional Requirements</a:t>
            </a:r>
            <a:endParaRPr lang="en-US" dirty="0" smtClean="0"/>
          </a:p>
          <a:p>
            <a:endParaRPr lang="lv-LV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smtClean="0"/>
              <a:t>Agile is Shorter and Trickier:</a:t>
            </a:r>
          </a:p>
          <a:p>
            <a:r>
              <a:rPr lang="en-US" dirty="0" smtClean="0"/>
              <a:t>Ask </a:t>
            </a:r>
            <a:r>
              <a:rPr lang="en-US" dirty="0"/>
              <a:t>the same questions one would ask when creating a user story:  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“As a ____ I want _____  so I can _____.”  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The identification of the consumer and its value can dramatically change the documentation approach.  </a:t>
            </a:r>
            <a:endParaRPr lang="lv-LV" dirty="0"/>
          </a:p>
          <a:p>
            <a:endParaRPr lang="lv-LV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2628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 not Overdo </a:t>
            </a:r>
            <a:r>
              <a:rPr lang="en-US" dirty="0" err="1" smtClean="0"/>
              <a:t>Func.Spec</a:t>
            </a:r>
            <a:r>
              <a:rPr lang="en-US" dirty="0" smtClean="0"/>
              <a:t> + Cut the Fluff</a:t>
            </a:r>
            <a:endParaRPr lang="lv-LV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2757755" cy="3781258"/>
          </a:xfrm>
        </p:spPr>
        <p:txBody>
          <a:bodyPr>
            <a:normAutofit/>
          </a:bodyPr>
          <a:lstStyle/>
          <a:p>
            <a:pPr fontAlgn="base"/>
            <a:r>
              <a:rPr lang="en-US" sz="2400" dirty="0" smtClean="0"/>
              <a:t>Classical Functional Specification documents (and templates) are meant to look frightening.</a:t>
            </a:r>
          </a:p>
          <a:p>
            <a:pPr fontAlgn="base"/>
            <a:r>
              <a:rPr lang="en-US" sz="2400" dirty="0" smtClean="0">
                <a:solidFill>
                  <a:srgbClr val="FF0000"/>
                </a:solidFill>
              </a:rPr>
              <a:t>Drop the stuff that is irrelevant for your project.</a:t>
            </a:r>
            <a:endParaRPr lang="en-US" sz="2400" dirty="0" smtClean="0">
              <a:solidFill>
                <a:srgbClr val="FF0000"/>
              </a:solidFill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41A8F5-2F38-4777-B39D-6B66F133CAE3}" type="datetime4">
              <a:rPr lang="en-US" smtClean="0"/>
              <a:t>October 2, 2020</a:t>
            </a:fld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0341" y="1357784"/>
            <a:ext cx="8218470" cy="4716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5881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dizains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B5EAA1B-E230-475B-A22B-CC837997F137}" vid="{C07CB3B4-ABFF-4EFA-AA79-D7C8665086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3055</TotalTime>
  <Words>1418</Words>
  <Application>Microsoft Office PowerPoint</Application>
  <PresentationFormat>Widescreen</PresentationFormat>
  <Paragraphs>234</Paragraphs>
  <Slides>24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inherit</vt:lpstr>
      <vt:lpstr>Wingdings</vt:lpstr>
      <vt:lpstr>Office dizains</vt:lpstr>
      <vt:lpstr>First Year Seminar Fall 2020, Week 5</vt:lpstr>
      <vt:lpstr>Prototype Grading (max 300 points)</vt:lpstr>
      <vt:lpstr>Prototype Activity #2: Functional Design</vt:lpstr>
      <vt:lpstr>Prototype Activity #3: Configuration Management</vt:lpstr>
      <vt:lpstr>Designing Make us Human</vt:lpstr>
      <vt:lpstr>Why  How  What </vt:lpstr>
      <vt:lpstr>Hierarchy of Agile Tasks</vt:lpstr>
      <vt:lpstr>What Parts are Included in the Functional Design</vt:lpstr>
      <vt:lpstr>Do not Overdo Func.Spec + Cut the Fluff</vt:lpstr>
      <vt:lpstr>What should be in your Functional Specification? (Can use Classic or Agile style – Your Choice)</vt:lpstr>
      <vt:lpstr>Technical/Implementation Part</vt:lpstr>
      <vt:lpstr>Pareto Principle 80/20 Rule</vt:lpstr>
      <vt:lpstr>Is Pareto Actionable?</vt:lpstr>
      <vt:lpstr>Proof of Concept</vt:lpstr>
      <vt:lpstr>POC Examples: Stuff that does not happen by itself</vt:lpstr>
      <vt:lpstr>Development vs. Production</vt:lpstr>
      <vt:lpstr>Minimum Viable Product</vt:lpstr>
      <vt:lpstr>Validation = Real-world feedback</vt:lpstr>
      <vt:lpstr>Define:  Configuration Management</vt:lpstr>
      <vt:lpstr>Configuration Management Questions</vt:lpstr>
      <vt:lpstr>Suggested Timeline</vt:lpstr>
      <vt:lpstr>Objectives: Summary</vt:lpstr>
      <vt:lpstr>Summary of Your Tasks</vt:lpstr>
      <vt:lpstr>Before your Team Leaves (on October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Arithmetic compression</dc:title>
  <dc:creator>Annija Vītoliņa</dc:creator>
  <cp:lastModifiedBy>Kalvis Apsītis</cp:lastModifiedBy>
  <cp:revision>199</cp:revision>
  <dcterms:created xsi:type="dcterms:W3CDTF">2020-03-09T07:12:56Z</dcterms:created>
  <dcterms:modified xsi:type="dcterms:W3CDTF">2020-10-02T08:10:00Z</dcterms:modified>
</cp:coreProperties>
</file>