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91"/>
  </p:notesMasterIdLst>
  <p:handoutMasterIdLst>
    <p:handoutMasterId r:id="rId92"/>
  </p:handoutMasterIdLst>
  <p:sldIdLst>
    <p:sldId id="280" r:id="rId2"/>
    <p:sldId id="303" r:id="rId3"/>
    <p:sldId id="306" r:id="rId4"/>
    <p:sldId id="415" r:id="rId5"/>
    <p:sldId id="416" r:id="rId6"/>
    <p:sldId id="429" r:id="rId7"/>
    <p:sldId id="421" r:id="rId8"/>
    <p:sldId id="431" r:id="rId9"/>
    <p:sldId id="417" r:id="rId10"/>
    <p:sldId id="418" r:id="rId11"/>
    <p:sldId id="422" r:id="rId12"/>
    <p:sldId id="420" r:id="rId13"/>
    <p:sldId id="358" r:id="rId14"/>
    <p:sldId id="414" r:id="rId15"/>
    <p:sldId id="430" r:id="rId16"/>
    <p:sldId id="359" r:id="rId17"/>
    <p:sldId id="360" r:id="rId18"/>
    <p:sldId id="423" r:id="rId19"/>
    <p:sldId id="432" r:id="rId20"/>
    <p:sldId id="426" r:id="rId21"/>
    <p:sldId id="427" r:id="rId22"/>
    <p:sldId id="428" r:id="rId23"/>
    <p:sldId id="361" r:id="rId24"/>
    <p:sldId id="362" r:id="rId25"/>
    <p:sldId id="363" r:id="rId26"/>
    <p:sldId id="364" r:id="rId27"/>
    <p:sldId id="365" r:id="rId28"/>
    <p:sldId id="433" r:id="rId29"/>
    <p:sldId id="434" r:id="rId30"/>
    <p:sldId id="366" r:id="rId31"/>
    <p:sldId id="367" r:id="rId32"/>
    <p:sldId id="368" r:id="rId33"/>
    <p:sldId id="369" r:id="rId34"/>
    <p:sldId id="435" r:id="rId35"/>
    <p:sldId id="370" r:id="rId36"/>
    <p:sldId id="371" r:id="rId37"/>
    <p:sldId id="372" r:id="rId38"/>
    <p:sldId id="373" r:id="rId39"/>
    <p:sldId id="374" r:id="rId40"/>
    <p:sldId id="375" r:id="rId41"/>
    <p:sldId id="376" r:id="rId42"/>
    <p:sldId id="377" r:id="rId43"/>
    <p:sldId id="378" r:id="rId44"/>
    <p:sldId id="379" r:id="rId45"/>
    <p:sldId id="387" r:id="rId46"/>
    <p:sldId id="388" r:id="rId47"/>
    <p:sldId id="391" r:id="rId48"/>
    <p:sldId id="392" r:id="rId49"/>
    <p:sldId id="393" r:id="rId50"/>
    <p:sldId id="394" r:id="rId51"/>
    <p:sldId id="395" r:id="rId52"/>
    <p:sldId id="396" r:id="rId53"/>
    <p:sldId id="397" r:id="rId54"/>
    <p:sldId id="398" r:id="rId55"/>
    <p:sldId id="399" r:id="rId56"/>
    <p:sldId id="400" r:id="rId57"/>
    <p:sldId id="401" r:id="rId58"/>
    <p:sldId id="402" r:id="rId59"/>
    <p:sldId id="403" r:id="rId60"/>
    <p:sldId id="404" r:id="rId61"/>
    <p:sldId id="405" r:id="rId62"/>
    <p:sldId id="406" r:id="rId63"/>
    <p:sldId id="407" r:id="rId64"/>
    <p:sldId id="408" r:id="rId65"/>
    <p:sldId id="409" r:id="rId66"/>
    <p:sldId id="410" r:id="rId67"/>
    <p:sldId id="411" r:id="rId68"/>
    <p:sldId id="412" r:id="rId69"/>
    <p:sldId id="413" r:id="rId70"/>
    <p:sldId id="330" r:id="rId71"/>
    <p:sldId id="332" r:id="rId72"/>
    <p:sldId id="333" r:id="rId73"/>
    <p:sldId id="334" r:id="rId74"/>
    <p:sldId id="335" r:id="rId75"/>
    <p:sldId id="336" r:id="rId76"/>
    <p:sldId id="337" r:id="rId77"/>
    <p:sldId id="338" r:id="rId78"/>
    <p:sldId id="339" r:id="rId79"/>
    <p:sldId id="340" r:id="rId80"/>
    <p:sldId id="341" r:id="rId81"/>
    <p:sldId id="342" r:id="rId82"/>
    <p:sldId id="343" r:id="rId83"/>
    <p:sldId id="344" r:id="rId84"/>
    <p:sldId id="345" r:id="rId85"/>
    <p:sldId id="346" r:id="rId86"/>
    <p:sldId id="347" r:id="rId87"/>
    <p:sldId id="348" r:id="rId88"/>
    <p:sldId id="349" r:id="rId89"/>
    <p:sldId id="350" r:id="rId90"/>
  </p:sldIdLst>
  <p:sldSz cx="12192000" cy="6858000"/>
  <p:notesSz cx="6858000" cy="9144000"/>
  <p:defaultTextStyle>
    <a:defPPr>
      <a:defRPr lang="en-US"/>
    </a:defPPr>
    <a:lvl1pPr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1pPr>
    <a:lvl2pPr marL="4572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2pPr>
    <a:lvl3pPr marL="9144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3pPr>
    <a:lvl4pPr marL="13716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4pPr>
    <a:lvl5pPr marL="1828800" algn="l" rtl="0" eaLnBrk="0" fontAlgn="base" hangingPunct="0">
      <a:spcBef>
        <a:spcPct val="0"/>
      </a:spcBef>
      <a:spcAft>
        <a:spcPct val="0"/>
      </a:spcAft>
      <a:defRPr sz="2400" kern="1200">
        <a:solidFill>
          <a:schemeClr val="tx1"/>
        </a:solidFill>
        <a:latin typeface="Times New Roman" panose="02020603050405020304" pitchFamily="18" charset="0"/>
        <a:ea typeface="+mn-ea"/>
        <a:cs typeface="+mn-cs"/>
      </a:defRPr>
    </a:lvl5pPr>
    <a:lvl6pPr marL="2286000" algn="l" defTabSz="914400" rtl="0" eaLnBrk="1" latinLnBrk="0" hangingPunct="1">
      <a:defRPr sz="2400" kern="1200">
        <a:solidFill>
          <a:schemeClr val="tx1"/>
        </a:solidFill>
        <a:latin typeface="Times New Roman" panose="02020603050405020304" pitchFamily="18" charset="0"/>
        <a:ea typeface="+mn-ea"/>
        <a:cs typeface="+mn-cs"/>
      </a:defRPr>
    </a:lvl6pPr>
    <a:lvl7pPr marL="2743200" algn="l" defTabSz="914400" rtl="0" eaLnBrk="1" latinLnBrk="0" hangingPunct="1">
      <a:defRPr sz="2400" kern="1200">
        <a:solidFill>
          <a:schemeClr val="tx1"/>
        </a:solidFill>
        <a:latin typeface="Times New Roman" panose="02020603050405020304" pitchFamily="18" charset="0"/>
        <a:ea typeface="+mn-ea"/>
        <a:cs typeface="+mn-cs"/>
      </a:defRPr>
    </a:lvl7pPr>
    <a:lvl8pPr marL="3200400" algn="l" defTabSz="914400" rtl="0" eaLnBrk="1" latinLnBrk="0" hangingPunct="1">
      <a:defRPr sz="2400" kern="1200">
        <a:solidFill>
          <a:schemeClr val="tx1"/>
        </a:solidFill>
        <a:latin typeface="Times New Roman" panose="02020603050405020304" pitchFamily="18" charset="0"/>
        <a:ea typeface="+mn-ea"/>
        <a:cs typeface="+mn-cs"/>
      </a:defRPr>
    </a:lvl8pPr>
    <a:lvl9pPr marL="3657600" algn="l" defTabSz="914400" rtl="0" eaLnBrk="1" latinLnBrk="0" hangingPunct="1">
      <a:defRPr sz="2400" kern="1200">
        <a:solidFill>
          <a:schemeClr val="tx1"/>
        </a:solidFill>
        <a:latin typeface="Times New Roman" panose="02020603050405020304" pitchFamily="18" charset="0"/>
        <a:ea typeface="+mn-ea"/>
        <a:cs typeface="+mn-cs"/>
      </a:defRPr>
    </a:lvl9pPr>
  </p:defaultTextStyle>
  <p:extLst>
    <p:ext uri="{521415D9-36F7-43E2-AB2F-B90AF26B5E84}">
      <p14:sectionLst xmlns:p14="http://schemas.microsoft.com/office/powerpoint/2010/main">
        <p14:section name="Introduction" id="{02BB7856-BF30-437E-817C-33DCE9BC3D06}">
          <p14:sldIdLst>
            <p14:sldId id="280"/>
            <p14:sldId id="303"/>
            <p14:sldId id="306"/>
            <p14:sldId id="415"/>
          </p14:sldIdLst>
        </p14:section>
        <p14:section name="Fundamental Types Revisited" id="{771E4712-AAFC-41F3-AEAC-DB88B3E75584}">
          <p14:sldIdLst>
            <p14:sldId id="416"/>
            <p14:sldId id="429"/>
            <p14:sldId id="421"/>
            <p14:sldId id="431"/>
            <p14:sldId id="417"/>
            <p14:sldId id="418"/>
            <p14:sldId id="422"/>
            <p14:sldId id="420"/>
          </p14:sldIdLst>
        </p14:section>
        <p14:section name="Expressions" id="{95644BDC-B5F3-4CC7-B43E-884AFC05F84C}">
          <p14:sldIdLst>
            <p14:sldId id="358"/>
            <p14:sldId id="414"/>
            <p14:sldId id="430"/>
            <p14:sldId id="359"/>
            <p14:sldId id="360"/>
          </p14:sldIdLst>
        </p14:section>
        <p14:section name="Input/Output Revisited" id="{7A8CEB75-2C9C-40AD-8487-CAE1DECB014B}">
          <p14:sldIdLst>
            <p14:sldId id="423"/>
            <p14:sldId id="432"/>
            <p14:sldId id="426"/>
            <p14:sldId id="427"/>
            <p14:sldId id="428"/>
          </p14:sldIdLst>
        </p14:section>
        <p14:section name="If-Else, Switch Statements" id="{A5C0E240-0141-44BB-A734-BBB86D255B75}">
          <p14:sldIdLst>
            <p14:sldId id="361"/>
            <p14:sldId id="362"/>
          </p14:sldIdLst>
        </p14:section>
        <p14:section name="Loop Statements" id="{E654DA00-6E59-4DC0-A113-05F46AA2E826}">
          <p14:sldIdLst>
            <p14:sldId id="363"/>
            <p14:sldId id="364"/>
            <p14:sldId id="365"/>
            <p14:sldId id="433"/>
            <p14:sldId id="434"/>
          </p14:sldIdLst>
        </p14:section>
        <p14:section name="Functions in C++" id="{0F2ADC2A-292C-4817-8828-589DA05B353E}">
          <p14:sldIdLst>
            <p14:sldId id="366"/>
            <p14:sldId id="367"/>
            <p14:sldId id="368"/>
            <p14:sldId id="369"/>
          </p14:sldIdLst>
        </p14:section>
        <p14:section name="Vectors" id="{F2633385-8337-43DA-9456-C868B9433C2A}">
          <p14:sldIdLst>
            <p14:sldId id="435"/>
            <p14:sldId id="370"/>
            <p14:sldId id="371"/>
            <p14:sldId id="372"/>
            <p14:sldId id="373"/>
            <p14:sldId id="374"/>
            <p14:sldId id="375"/>
            <p14:sldId id="376"/>
            <p14:sldId id="377"/>
            <p14:sldId id="378"/>
            <p14:sldId id="379"/>
          </p14:sldIdLst>
        </p14:section>
        <p14:section name="Declarations and Headers" id="{687C06DA-CE6C-4AB4-B2F6-4EAE6FF10204}">
          <p14:sldIdLst>
            <p14:sldId id="387"/>
            <p14:sldId id="388"/>
            <p14:sldId id="391"/>
            <p14:sldId id="392"/>
            <p14:sldId id="393"/>
            <p14:sldId id="394"/>
            <p14:sldId id="395"/>
            <p14:sldId id="396"/>
            <p14:sldId id="397"/>
            <p14:sldId id="398"/>
            <p14:sldId id="399"/>
          </p14:sldIdLst>
        </p14:section>
        <p14:section name="Untitled Section" id="{3040DE10-1A5A-436F-9A81-2E7522290A5D}">
          <p14:sldIdLst>
            <p14:sldId id="400"/>
            <p14:sldId id="401"/>
            <p14:sldId id="402"/>
            <p14:sldId id="403"/>
            <p14:sldId id="404"/>
            <p14:sldId id="405"/>
            <p14:sldId id="406"/>
            <p14:sldId id="407"/>
            <p14:sldId id="408"/>
            <p14:sldId id="409"/>
          </p14:sldIdLst>
        </p14:section>
        <p14:section name="Namespaces" id="{96B00537-C40C-4B66-BA62-6AC0B4AA52EC}">
          <p14:sldIdLst>
            <p14:sldId id="410"/>
            <p14:sldId id="411"/>
            <p14:sldId id="412"/>
            <p14:sldId id="413"/>
          </p14:sldIdLst>
        </p14:section>
        <p14:section name="Exceptions and Errors" id="{924FDEF0-7797-4946-8C8B-AC105903AFF9}">
          <p14:sldIdLst>
            <p14:sldId id="330"/>
            <p14:sldId id="332"/>
            <p14:sldId id="333"/>
            <p14:sldId id="334"/>
            <p14:sldId id="335"/>
            <p14:sldId id="336"/>
            <p14:sldId id="337"/>
            <p14:sldId id="338"/>
            <p14:sldId id="339"/>
            <p14:sldId id="340"/>
            <p14:sldId id="341"/>
            <p14:sldId id="342"/>
            <p14:sldId id="343"/>
            <p14:sldId id="344"/>
            <p14:sldId id="345"/>
            <p14:sldId id="346"/>
            <p14:sldId id="347"/>
            <p14:sldId id="348"/>
            <p14:sldId id="349"/>
          </p14:sldIdLst>
        </p14:section>
        <p14:section name="Summary" id="{FB85EB57-8D8A-411C-BEE6-51D96C03304A}">
          <p14:sldIdLst>
            <p14:sldId id="350"/>
          </p14:sldIdLst>
        </p14:section>
      </p14:sectionLst>
    </p:ex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33CC"/>
    <a:srgbClr val="43B02A"/>
    <a:srgbClr val="43B050"/>
    <a:srgbClr val="FF3300"/>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25930" autoAdjust="0"/>
    <p:restoredTop sz="79930" autoAdjust="0"/>
  </p:normalViewPr>
  <p:slideViewPr>
    <p:cSldViewPr>
      <p:cViewPr varScale="1">
        <p:scale>
          <a:sx n="92" d="100"/>
          <a:sy n="92" d="100"/>
        </p:scale>
        <p:origin x="684" y="90"/>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notesViewPr>
    <p:cSldViewPr>
      <p:cViewPr varScale="1">
        <p:scale>
          <a:sx n="88" d="100"/>
          <a:sy n="88" d="100"/>
        </p:scale>
        <p:origin x="3822" y="84"/>
      </p:cViewPr>
      <p:guideLst/>
    </p:cSldViewPr>
  </p:notesViewPr>
  <p:gridSpacing cx="76200" cy="76200"/>
</p:viewPr>
</file>

<file path=ppt/_rels/presentation.xml.rels><?xml version="1.0" encoding="UTF-8" standalone="yes"?>
<Relationships xmlns="http://schemas.openxmlformats.org/package/2006/relationships"><Relationship Id="rId26" Type="http://schemas.openxmlformats.org/officeDocument/2006/relationships/slide" Target="slides/slide25.xml"/><Relationship Id="rId21" Type="http://schemas.openxmlformats.org/officeDocument/2006/relationships/slide" Target="slides/slide20.xml"/><Relationship Id="rId42" Type="http://schemas.openxmlformats.org/officeDocument/2006/relationships/slide" Target="slides/slide41.xml"/><Relationship Id="rId47" Type="http://schemas.openxmlformats.org/officeDocument/2006/relationships/slide" Target="slides/slide46.xml"/><Relationship Id="rId63" Type="http://schemas.openxmlformats.org/officeDocument/2006/relationships/slide" Target="slides/slide62.xml"/><Relationship Id="rId68" Type="http://schemas.openxmlformats.org/officeDocument/2006/relationships/slide" Target="slides/slide67.xml"/><Relationship Id="rId84" Type="http://schemas.openxmlformats.org/officeDocument/2006/relationships/slide" Target="slides/slide83.xml"/><Relationship Id="rId89" Type="http://schemas.openxmlformats.org/officeDocument/2006/relationships/slide" Target="slides/slide88.xml"/><Relationship Id="rId16" Type="http://schemas.openxmlformats.org/officeDocument/2006/relationships/slide" Target="slides/slide15.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theme" Target="theme/theme1.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80" Type="http://schemas.openxmlformats.org/officeDocument/2006/relationships/slide" Target="slides/slide79.xml"/><Relationship Id="rId85" Type="http://schemas.openxmlformats.org/officeDocument/2006/relationships/slide" Target="slides/slide84.xml"/><Relationship Id="rId93" Type="http://schemas.openxmlformats.org/officeDocument/2006/relationships/presProps" Target="presProps.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59" Type="http://schemas.openxmlformats.org/officeDocument/2006/relationships/slide" Target="slides/slide58.xml"/><Relationship Id="rId67" Type="http://schemas.openxmlformats.org/officeDocument/2006/relationships/slide" Target="slides/slide66.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slide" Target="slides/slide53.xml"/><Relationship Id="rId62" Type="http://schemas.openxmlformats.org/officeDocument/2006/relationships/slide" Target="slides/slide61.xml"/><Relationship Id="rId70" Type="http://schemas.openxmlformats.org/officeDocument/2006/relationships/slide" Target="slides/slide69.xml"/><Relationship Id="rId75" Type="http://schemas.openxmlformats.org/officeDocument/2006/relationships/slide" Target="slides/slide74.xml"/><Relationship Id="rId83" Type="http://schemas.openxmlformats.org/officeDocument/2006/relationships/slide" Target="slides/slide82.xml"/><Relationship Id="rId88" Type="http://schemas.openxmlformats.org/officeDocument/2006/relationships/slide" Target="slides/slide87.xml"/><Relationship Id="rId91" Type="http://schemas.openxmlformats.org/officeDocument/2006/relationships/notesMaster" Target="notesMasters/notesMaster1.xml"/><Relationship Id="rId96"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slide" Target="slides/slide56.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 Id="rId60" Type="http://schemas.openxmlformats.org/officeDocument/2006/relationships/slide" Target="slides/slide59.xml"/><Relationship Id="rId65" Type="http://schemas.openxmlformats.org/officeDocument/2006/relationships/slide" Target="slides/slide64.xml"/><Relationship Id="rId73" Type="http://schemas.openxmlformats.org/officeDocument/2006/relationships/slide" Target="slides/slide72.xml"/><Relationship Id="rId78" Type="http://schemas.openxmlformats.org/officeDocument/2006/relationships/slide" Target="slides/slide77.xml"/><Relationship Id="rId81" Type="http://schemas.openxmlformats.org/officeDocument/2006/relationships/slide" Target="slides/slide80.xml"/><Relationship Id="rId86" Type="http://schemas.openxmlformats.org/officeDocument/2006/relationships/slide" Target="slides/slide85.xml"/><Relationship Id="rId94"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slide" Target="slides/slide8.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handoutMaster" Target="handoutMasters/handoutMaster1.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61" Type="http://schemas.openxmlformats.org/officeDocument/2006/relationships/slide" Target="slides/slide60.xml"/><Relationship Id="rId82" Type="http://schemas.openxmlformats.org/officeDocument/2006/relationships/slide" Target="slides/slide81.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6149" name="Rectangle 5"/>
          <p:cNvSpPr>
            <a:spLocks noGrp="1" noChangeArrowheads="1"/>
          </p:cNvSpPr>
          <p:nvPr>
            <p:ph type="sldNum" sz="quarter" idx="3"/>
          </p:nvPr>
        </p:nvSpPr>
        <p:spPr bwMode="auto">
          <a:xfrm>
            <a:off x="3884613" y="8685213"/>
            <a:ext cx="29718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algn="r" eaLnBrk="1" hangingPunct="1">
              <a:defRPr sz="1200">
                <a:latin typeface="Arial" panose="020B0604020202020204" pitchFamily="34" charset="0"/>
              </a:defRPr>
            </a:lvl1pPr>
          </a:lstStyle>
          <a:p>
            <a:pPr>
              <a:defRPr/>
            </a:pPr>
            <a:fld id="{130855F9-0CBE-4B9F-9F38-AFF7FF199BAC}"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4100" name="Rectangle 4"/>
          <p:cNvSpPr>
            <a:spLocks noGrp="1" noRot="1" noChangeAspect="1" noChangeArrowheads="1" noTextEdit="1"/>
          </p:cNvSpPr>
          <p:nvPr>
            <p:ph type="sldImg" idx="2"/>
          </p:nvPr>
        </p:nvSpPr>
        <p:spPr bwMode="auto">
          <a:xfrm>
            <a:off x="381000" y="685800"/>
            <a:ext cx="6096000" cy="3429000"/>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7173" name="Rectangle 5"/>
          <p:cNvSpPr>
            <a:spLocks noGrp="1" noChangeArrowheads="1"/>
          </p:cNvSpPr>
          <p:nvPr>
            <p:ph type="body" sz="quarter" idx="3"/>
          </p:nvPr>
        </p:nvSpPr>
        <p:spPr bwMode="auto">
          <a:xfrm>
            <a:off x="685800" y="4343400"/>
            <a:ext cx="54864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noProof="0" dirty="0" smtClean="0"/>
              <a:t>Click to edit Master text styles</a:t>
            </a:r>
          </a:p>
          <a:p>
            <a:pPr lvl="1"/>
            <a:r>
              <a:rPr lang="lv-LV" noProof="0" dirty="0" smtClean="0"/>
              <a:t>Second level</a:t>
            </a:r>
          </a:p>
          <a:p>
            <a:pPr lvl="2"/>
            <a:r>
              <a:rPr lang="lv-LV" noProof="0" dirty="0" smtClean="0"/>
              <a:t>Third level</a:t>
            </a:r>
          </a:p>
          <a:p>
            <a:pPr lvl="3"/>
            <a:r>
              <a:rPr lang="lv-LV" noProof="0" dirty="0" smtClean="0"/>
              <a:t>Fourth level</a:t>
            </a:r>
          </a:p>
          <a:p>
            <a:pPr lvl="4"/>
            <a:r>
              <a:rPr lang="lv-LV" noProof="0" dirty="0" smtClean="0"/>
              <a:t>Fifth level</a:t>
            </a:r>
          </a:p>
        </p:txBody>
      </p:sp>
    </p:spTree>
  </p:cSld>
  <p:clrMap bg1="lt1" tx1="dk1" bg2="lt2" tx2="dk2" accent1="accent1" accent2="accent2" accent3="accent3" accent4="accent4" accent5="accent5" accent6="accent6" hlink="hlink" folHlink="folHlink"/>
  <p:hf dt="0"/>
  <p:notesStyle>
    <a:lvl1pPr algn="l" rtl="0" eaLnBrk="0" fontAlgn="base" hangingPunct="0">
      <a:spcBef>
        <a:spcPct val="30000"/>
      </a:spcBef>
      <a:spcAft>
        <a:spcPct val="0"/>
      </a:spcAft>
      <a:defRPr sz="1200" kern="1200">
        <a:solidFill>
          <a:schemeClr val="tx1"/>
        </a:solidFill>
        <a:latin typeface="Arial" charset="0"/>
        <a:ea typeface="+mn-ea"/>
        <a:cs typeface="+mn-cs"/>
      </a:defRPr>
    </a:lvl1pPr>
    <a:lvl2pPr marL="457200" algn="l" rtl="0" eaLnBrk="0" fontAlgn="base" hangingPunct="0">
      <a:spcBef>
        <a:spcPct val="30000"/>
      </a:spcBef>
      <a:spcAft>
        <a:spcPct val="0"/>
      </a:spcAft>
      <a:defRPr sz="1200" kern="1200">
        <a:solidFill>
          <a:schemeClr val="tx1"/>
        </a:solidFill>
        <a:latin typeface="Arial" charset="0"/>
        <a:ea typeface="+mn-ea"/>
        <a:cs typeface="+mn-cs"/>
      </a:defRPr>
    </a:lvl2pPr>
    <a:lvl3pPr marL="914400" algn="l" rtl="0" eaLnBrk="0" fontAlgn="base" hangingPunct="0">
      <a:spcBef>
        <a:spcPct val="30000"/>
      </a:spcBef>
      <a:spcAft>
        <a:spcPct val="0"/>
      </a:spcAft>
      <a:defRPr sz="1200" kern="1200">
        <a:solidFill>
          <a:schemeClr val="tx1"/>
        </a:solidFill>
        <a:latin typeface="Arial" charset="0"/>
        <a:ea typeface="+mn-ea"/>
        <a:cs typeface="+mn-cs"/>
      </a:defRPr>
    </a:lvl3pPr>
    <a:lvl4pPr marL="1371600" algn="l" rtl="0" eaLnBrk="0" fontAlgn="base" hangingPunct="0">
      <a:spcBef>
        <a:spcPct val="30000"/>
      </a:spcBef>
      <a:spcAft>
        <a:spcPct val="0"/>
      </a:spcAft>
      <a:defRPr sz="1200" kern="1200">
        <a:solidFill>
          <a:schemeClr val="tx1"/>
        </a:solidFill>
        <a:latin typeface="Arial" charset="0"/>
        <a:ea typeface="+mn-ea"/>
        <a:cs typeface="+mn-cs"/>
      </a:defRPr>
    </a:lvl4pPr>
    <a:lvl5pPr marL="1828800" algn="l" rtl="0" eaLnBrk="0" fontAlgn="base" hangingPunct="0">
      <a:spcBef>
        <a:spcPct val="30000"/>
      </a:spcBef>
      <a:spcAft>
        <a:spcPct val="0"/>
      </a:spcAft>
      <a:defRPr sz="1200" kern="1200">
        <a:solidFill>
          <a:schemeClr val="tx1"/>
        </a:solidFill>
        <a:latin typeface="Arial"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2" Type="http://schemas.openxmlformats.org/officeDocument/2006/relationships/slide" Target="../slides/slide40.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43.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7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Slide Image Placeholder 1"/>
          <p:cNvSpPr>
            <a:spLocks noGrp="1" noRot="1" noChangeAspect="1" noTextEdit="1"/>
          </p:cNvSpPr>
          <p:nvPr>
            <p:ph type="sldImg"/>
          </p:nvPr>
        </p:nvSpPr>
        <p:spPr>
          <a:xfrm>
            <a:off x="381000" y="685800"/>
            <a:ext cx="6096000" cy="3429000"/>
          </a:xfrm>
          <a:ln/>
        </p:spPr>
      </p:sp>
      <p:sp>
        <p:nvSpPr>
          <p:cNvPr id="7171" name="Notes Placeholder 2"/>
          <p:cNvSpPr>
            <a:spLocks noGrp="1"/>
          </p:cNvSpPr>
          <p:nvPr>
            <p:ph type="body" idx="1"/>
          </p:nvPr>
        </p:nvSpPr>
        <p:spPr>
          <a:noFill/>
        </p:spPr>
        <p:txBody>
          <a:bodyPr/>
          <a:lstStyle/>
          <a:p>
            <a:r>
              <a:rPr lang="en-US" altLang="lv-LV" dirty="0" smtClean="0">
                <a:latin typeface="Arial" panose="020B0604020202020204" pitchFamily="34" charset="0"/>
              </a:rPr>
              <a:t>**Terminology:**</a:t>
            </a:r>
            <a:br>
              <a:rPr lang="en-US" altLang="lv-LV" dirty="0" smtClean="0">
                <a:latin typeface="Arial" panose="020B0604020202020204" pitchFamily="34" charset="0"/>
              </a:rPr>
            </a:br>
            <a:r>
              <a:rPr lang="en-US" altLang="lv-LV" dirty="0" smtClean="0">
                <a:latin typeface="Arial" panose="020B0604020202020204" pitchFamily="34" charset="0"/>
              </a:rPr>
              <a:t>*</a:t>
            </a:r>
            <a:r>
              <a:rPr lang="en-US" altLang="lv-LV" baseline="0" dirty="0" smtClean="0">
                <a:latin typeface="Arial" panose="020B0604020202020204" pitchFamily="34" charset="0"/>
              </a:rPr>
              <a:t> Operator – operators (lv)</a:t>
            </a:r>
          </a:p>
          <a:p>
            <a:r>
              <a:rPr lang="en-US" altLang="lv-LV" baseline="0" dirty="0" smtClean="0">
                <a:latin typeface="Arial" panose="020B0604020202020204" pitchFamily="34" charset="0"/>
              </a:rPr>
              <a:t>* Expression – </a:t>
            </a:r>
            <a:r>
              <a:rPr lang="en-US" altLang="lv-LV" baseline="0" dirty="0" err="1" smtClean="0">
                <a:latin typeface="Arial" panose="020B0604020202020204" pitchFamily="34" charset="0"/>
              </a:rPr>
              <a:t>izteiksme</a:t>
            </a:r>
            <a:r>
              <a:rPr lang="en-US" altLang="lv-LV" baseline="0" dirty="0" smtClean="0">
                <a:latin typeface="Arial" panose="020B0604020202020204" pitchFamily="34" charset="0"/>
              </a:rPr>
              <a:t> (lv)</a:t>
            </a:r>
          </a:p>
          <a:p>
            <a:r>
              <a:rPr lang="en-US" altLang="lv-LV" baseline="0" dirty="0" smtClean="0">
                <a:latin typeface="Arial" panose="020B0604020202020204" pitchFamily="34" charset="0"/>
              </a:rPr>
              <a:t>* Statement – </a:t>
            </a:r>
            <a:r>
              <a:rPr lang="en-US" altLang="lv-LV" baseline="0" dirty="0" err="1" smtClean="0">
                <a:latin typeface="Arial" panose="020B0604020202020204" pitchFamily="34" charset="0"/>
              </a:rPr>
              <a:t>komanda</a:t>
            </a:r>
            <a:r>
              <a:rPr lang="en-US" altLang="lv-LV" baseline="0" dirty="0" smtClean="0">
                <a:latin typeface="Arial" panose="020B0604020202020204" pitchFamily="34" charset="0"/>
              </a:rPr>
              <a:t> (lv)</a:t>
            </a:r>
            <a:endParaRPr lang="lv-LV" altLang="lv-LV" dirty="0" smtClean="0">
              <a:latin typeface="Arial" panose="020B0604020202020204" pitchFamily="34" charset="0"/>
            </a:endParaRPr>
          </a:p>
        </p:txBody>
      </p:sp>
      <p:sp>
        <p:nvSpPr>
          <p:cNvPr id="7174"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F081ACFC-FDB6-4759-95D8-FE45B43790B9}" type="slidenum">
              <a:rPr lang="lv-LV" altLang="lv-LV" sz="1200" smtClean="0">
                <a:latin typeface="Arial" panose="020B0604020202020204" pitchFamily="34" charset="0"/>
              </a:rPr>
              <a:pPr/>
              <a:t>1</a:t>
            </a:fld>
            <a:endParaRPr lang="lv-LV" altLang="lv-LV" sz="1200" smtClean="0">
              <a:latin typeface="Arial" panose="020B0604020202020204" pitchFamily="34" charset="0"/>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AECE9435-9BFF-470E-95C0-86CDFAD13428}" type="slidenum">
              <a:rPr lang="en-US" altLang="en-US"/>
              <a:pPr>
                <a:spcBef>
                  <a:spcPct val="0"/>
                </a:spcBef>
              </a:pPr>
              <a:t>18</a:t>
            </a:fld>
            <a:endParaRPr lang="en-US" altLang="en-US"/>
          </a:p>
        </p:txBody>
      </p:sp>
      <p:sp>
        <p:nvSpPr>
          <p:cNvPr id="45059" name="Rectangle 2"/>
          <p:cNvSpPr>
            <a:spLocks noGrp="1" noRot="1" noChangeAspect="1" noChangeArrowheads="1" noTextEdit="1"/>
          </p:cNvSpPr>
          <p:nvPr>
            <p:ph type="sldImg"/>
          </p:nvPr>
        </p:nvSpPr>
        <p:spPr>
          <a:ln/>
        </p:spPr>
      </p:sp>
      <p:sp>
        <p:nvSpPr>
          <p:cNvPr id="450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385647008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93BBB426-E524-4DAB-AE98-3CDF6CEE52BD}" type="slidenum">
              <a:rPr lang="en-US" altLang="en-US"/>
              <a:pPr>
                <a:spcBef>
                  <a:spcPct val="0"/>
                </a:spcBef>
              </a:pPr>
              <a:t>20</a:t>
            </a:fld>
            <a:endParaRPr lang="en-US" altLang="en-US"/>
          </a:p>
        </p:txBody>
      </p:sp>
      <p:sp>
        <p:nvSpPr>
          <p:cNvPr id="51203" name="Rectangle 2"/>
          <p:cNvSpPr>
            <a:spLocks noGrp="1" noRot="1" noChangeAspect="1" noChangeArrowheads="1" noTextEdit="1"/>
          </p:cNvSpPr>
          <p:nvPr>
            <p:ph type="sldImg"/>
          </p:nvPr>
        </p:nvSpPr>
        <p:spPr>
          <a:ln/>
        </p:spPr>
      </p:sp>
      <p:sp>
        <p:nvSpPr>
          <p:cNvPr id="512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5416853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7EF442FE-FA22-4D72-9C06-AFBB857AC405}" type="slidenum">
              <a:rPr lang="en-US" altLang="en-US"/>
              <a:pPr>
                <a:spcBef>
                  <a:spcPct val="0"/>
                </a:spcBef>
              </a:pPr>
              <a:t>21</a:t>
            </a:fld>
            <a:endParaRPr lang="en-US" altLang="en-US"/>
          </a:p>
        </p:txBody>
      </p:sp>
      <p:sp>
        <p:nvSpPr>
          <p:cNvPr id="53251" name="Rectangle 2"/>
          <p:cNvSpPr>
            <a:spLocks noGrp="1" noRot="1" noChangeAspect="1" noChangeArrowheads="1" noTextEdit="1"/>
          </p:cNvSpPr>
          <p:nvPr>
            <p:ph type="sldImg"/>
          </p:nvPr>
        </p:nvSpPr>
        <p:spPr>
          <a:ln/>
        </p:spPr>
      </p:sp>
      <p:sp>
        <p:nvSpPr>
          <p:cNvPr id="532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184986709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spcBef>
                <a:spcPct val="30000"/>
              </a:spcBef>
              <a:defRPr sz="1200">
                <a:solidFill>
                  <a:schemeClr val="tx1"/>
                </a:solidFill>
                <a:latin typeface="Arial" panose="020B0604020202020204" pitchFamily="34" charset="0"/>
                <a:ea typeface="ＭＳ Ｐゴシック" panose="020B0600070205080204" pitchFamily="34" charset="-128"/>
                <a:cs typeface="Arial" panose="020B0604020202020204" pitchFamily="34" charset="0"/>
              </a:defRPr>
            </a:lvl1pPr>
            <a:lvl2pPr marL="742950" indent="-28575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2pPr>
            <a:lvl3pPr marL="11430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3pPr>
            <a:lvl4pPr marL="16002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4pPr>
            <a:lvl5pPr marL="2057400" indent="-228600">
              <a:spcBef>
                <a:spcPct val="30000"/>
              </a:spcBef>
              <a:defRPr sz="1200">
                <a:solidFill>
                  <a:schemeClr val="tx1"/>
                </a:solidFill>
                <a:latin typeface="Arial" panose="020B0604020202020204" pitchFamily="34" charset="0"/>
                <a:ea typeface="Arial" panose="020B0604020202020204" pitchFamily="34" charset="0"/>
                <a:cs typeface="Arial" panose="020B0604020202020204" pitchFamily="34" charset="0"/>
              </a:defRPr>
            </a:lvl5pPr>
            <a:lvl6pPr marL="25146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6pPr>
            <a:lvl7pPr marL="29718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7pPr>
            <a:lvl8pPr marL="34290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8pPr>
            <a:lvl9pPr marL="3886200" indent="-228600" eaLnBrk="0" fontAlgn="base" hangingPunct="0">
              <a:spcBef>
                <a:spcPct val="30000"/>
              </a:spcBef>
              <a:spcAft>
                <a:spcPct val="0"/>
              </a:spcAft>
              <a:defRPr sz="1200">
                <a:solidFill>
                  <a:schemeClr val="tx1"/>
                </a:solidFill>
                <a:latin typeface="Arial" panose="020B0604020202020204" pitchFamily="34" charset="0"/>
                <a:ea typeface="Arial" panose="020B0604020202020204" pitchFamily="34" charset="0"/>
                <a:cs typeface="Arial" panose="020B0604020202020204" pitchFamily="34" charset="0"/>
              </a:defRPr>
            </a:lvl9pPr>
          </a:lstStyle>
          <a:p>
            <a:pPr>
              <a:spcBef>
                <a:spcPct val="0"/>
              </a:spcBef>
            </a:pPr>
            <a:fld id="{185B1CF5-36E6-4B4A-8DBB-076131C91932}" type="slidenum">
              <a:rPr lang="en-US" altLang="en-US"/>
              <a:pPr>
                <a:spcBef>
                  <a:spcPct val="0"/>
                </a:spcBef>
              </a:pPr>
              <a:t>22</a:t>
            </a:fld>
            <a:endParaRPr lang="en-US" altLang="en-US"/>
          </a:p>
        </p:txBody>
      </p:sp>
      <p:sp>
        <p:nvSpPr>
          <p:cNvPr id="55299" name="Rectangle 2"/>
          <p:cNvSpPr>
            <a:spLocks noGrp="1" noRot="1" noChangeAspect="1" noChangeArrowheads="1" noTextEdit="1"/>
          </p:cNvSpPr>
          <p:nvPr>
            <p:ph type="sldImg"/>
          </p:nvPr>
        </p:nvSpPr>
        <p:spPr>
          <a:ln/>
        </p:spPr>
      </p:sp>
      <p:sp>
        <p:nvSpPr>
          <p:cNvPr id="553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Arial" panose="020B0604020202020204" pitchFamily="34" charset="0"/>
              <a:ea typeface="ＭＳ Ｐゴシック" panose="020B0600070205080204" pitchFamily="34" charset="-128"/>
              <a:cs typeface="Arial" panose="020B0604020202020204" pitchFamily="34" charset="0"/>
            </a:endParaRPr>
          </a:p>
        </p:txBody>
      </p:sp>
    </p:spTree>
    <p:extLst>
      <p:ext uri="{BB962C8B-B14F-4D97-AF65-F5344CB8AC3E}">
        <p14:creationId xmlns:p14="http://schemas.microsoft.com/office/powerpoint/2010/main" val="2750104825"/>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7AA15377-BEC2-4905-94C3-C69E0B240864}" type="slidenum">
              <a:rPr lang="en-US" altLang="en-US">
                <a:latin typeface="Times New Roman" panose="02020603050405020304" pitchFamily="18" charset="0"/>
              </a:rPr>
              <a:pPr algn="r"/>
              <a:t>23</a:t>
            </a:fld>
            <a:endParaRPr lang="en-US" altLang="en-US">
              <a:latin typeface="Times New Roman" panose="02020603050405020304" pitchFamily="18" charset="0"/>
            </a:endParaRPr>
          </a:p>
        </p:txBody>
      </p:sp>
      <p:sp>
        <p:nvSpPr>
          <p:cNvPr id="25603" name="Rectangle 2"/>
          <p:cNvSpPr>
            <a:spLocks noGrp="1" noRot="1" noChangeAspect="1" noChangeArrowheads="1" noTextEdit="1"/>
          </p:cNvSpPr>
          <p:nvPr>
            <p:ph type="sldImg"/>
          </p:nvPr>
        </p:nvSpPr>
        <p:spPr>
          <a:ln/>
        </p:spPr>
      </p:sp>
      <p:sp>
        <p:nvSpPr>
          <p:cNvPr id="2560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942719350"/>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962F20D5-69D2-4739-9F02-EA13DF92BA60}" type="slidenum">
              <a:rPr lang="en-US" altLang="en-US">
                <a:latin typeface="Times New Roman" panose="02020603050405020304" pitchFamily="18" charset="0"/>
              </a:rPr>
              <a:pPr algn="r"/>
              <a:t>24</a:t>
            </a:fld>
            <a:endParaRPr lang="en-US" altLang="en-US">
              <a:latin typeface="Times New Roman" panose="02020603050405020304" pitchFamily="18" charset="0"/>
            </a:endParaRPr>
          </a:p>
        </p:txBody>
      </p:sp>
      <p:sp>
        <p:nvSpPr>
          <p:cNvPr id="27651" name="Rectangle 2"/>
          <p:cNvSpPr>
            <a:spLocks noGrp="1" noRot="1" noChangeAspect="1" noChangeArrowheads="1" noTextEdit="1"/>
          </p:cNvSpPr>
          <p:nvPr>
            <p:ph type="sldImg"/>
          </p:nvPr>
        </p:nvSpPr>
        <p:spPr>
          <a:ln/>
        </p:spPr>
      </p:sp>
      <p:sp>
        <p:nvSpPr>
          <p:cNvPr id="2765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063435814"/>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B50E3EAF-62E7-4849-8F0B-C885E67A25A7}" type="slidenum">
              <a:rPr lang="en-US" altLang="en-US">
                <a:latin typeface="Times New Roman" panose="02020603050405020304" pitchFamily="18" charset="0"/>
              </a:rPr>
              <a:pPr algn="r"/>
              <a:t>25</a:t>
            </a:fld>
            <a:endParaRPr lang="en-US" altLang="en-US">
              <a:latin typeface="Times New Roman" panose="02020603050405020304" pitchFamily="18" charset="0"/>
            </a:endParaRPr>
          </a:p>
        </p:txBody>
      </p:sp>
      <p:sp>
        <p:nvSpPr>
          <p:cNvPr id="29699" name="Rectangle 2"/>
          <p:cNvSpPr>
            <a:spLocks noGrp="1" noRot="1" noChangeAspect="1" noChangeArrowheads="1" noTextEdit="1"/>
          </p:cNvSpPr>
          <p:nvPr>
            <p:ph type="sldImg"/>
          </p:nvPr>
        </p:nvSpPr>
        <p:spPr>
          <a:ln/>
        </p:spPr>
      </p:sp>
      <p:sp>
        <p:nvSpPr>
          <p:cNvPr id="2970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7033065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A840BAC9-3612-42F7-9F0A-D1C6517516F2}" type="slidenum">
              <a:rPr lang="en-US" altLang="en-US">
                <a:latin typeface="Times New Roman" panose="02020603050405020304" pitchFamily="18" charset="0"/>
              </a:rPr>
              <a:pPr algn="r"/>
              <a:t>26</a:t>
            </a:fld>
            <a:endParaRPr lang="en-US" altLang="en-US">
              <a:latin typeface="Times New Roman" panose="02020603050405020304" pitchFamily="18" charset="0"/>
            </a:endParaRPr>
          </a:p>
        </p:txBody>
      </p:sp>
      <p:sp>
        <p:nvSpPr>
          <p:cNvPr id="31747" name="Rectangle 2"/>
          <p:cNvSpPr>
            <a:spLocks noGrp="1" noRot="1" noChangeAspect="1" noChangeArrowheads="1" noTextEdit="1"/>
          </p:cNvSpPr>
          <p:nvPr>
            <p:ph type="sldImg"/>
          </p:nvPr>
        </p:nvSpPr>
        <p:spPr>
          <a:ln/>
        </p:spPr>
      </p:sp>
      <p:sp>
        <p:nvSpPr>
          <p:cNvPr id="3174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56217577"/>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41BDCD01-E21F-46DD-94B8-A53035584E78}" type="slidenum">
              <a:rPr lang="en-US" altLang="en-US">
                <a:latin typeface="Times New Roman" panose="02020603050405020304" pitchFamily="18" charset="0"/>
              </a:rPr>
              <a:pPr algn="r"/>
              <a:t>27</a:t>
            </a:fld>
            <a:endParaRPr lang="en-US" altLang="en-US">
              <a:latin typeface="Times New Roman" panose="02020603050405020304" pitchFamily="18" charset="0"/>
            </a:endParaRPr>
          </a:p>
        </p:txBody>
      </p:sp>
      <p:sp>
        <p:nvSpPr>
          <p:cNvPr id="33795" name="Rectangle 2"/>
          <p:cNvSpPr>
            <a:spLocks noGrp="1" noRot="1" noChangeAspect="1" noChangeArrowheads="1" noTextEdit="1"/>
          </p:cNvSpPr>
          <p:nvPr>
            <p:ph type="sldImg"/>
          </p:nvPr>
        </p:nvSpPr>
        <p:spPr>
          <a:ln/>
        </p:spPr>
      </p:sp>
      <p:sp>
        <p:nvSpPr>
          <p:cNvPr id="3379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8637575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DD255F6-4F2B-402D-B27E-98C492388D89}" type="slidenum">
              <a:rPr lang="en-US" altLang="en-US">
                <a:latin typeface="Times New Roman" panose="02020603050405020304" pitchFamily="18" charset="0"/>
              </a:rPr>
              <a:pPr algn="r"/>
              <a:t>30</a:t>
            </a:fld>
            <a:endParaRPr lang="en-US" altLang="en-US">
              <a:latin typeface="Times New Roman" panose="02020603050405020304" pitchFamily="18" charset="0"/>
            </a:endParaRPr>
          </a:p>
        </p:txBody>
      </p:sp>
      <p:sp>
        <p:nvSpPr>
          <p:cNvPr id="35843" name="Rectangle 2"/>
          <p:cNvSpPr>
            <a:spLocks noGrp="1" noRot="1" noChangeAspect="1" noChangeArrowheads="1" noTextEdit="1"/>
          </p:cNvSpPr>
          <p:nvPr>
            <p:ph type="sldImg"/>
          </p:nvPr>
        </p:nvSpPr>
        <p:spPr>
          <a:ln/>
        </p:spPr>
      </p:sp>
      <p:sp>
        <p:nvSpPr>
          <p:cNvPr id="3584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558090526"/>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Slide Image Placeholder 1"/>
          <p:cNvSpPr>
            <a:spLocks noGrp="1" noRot="1" noChangeAspect="1" noTextEdit="1"/>
          </p:cNvSpPr>
          <p:nvPr>
            <p:ph type="sldImg"/>
          </p:nvPr>
        </p:nvSpPr>
        <p:spPr>
          <a:xfrm>
            <a:off x="381000" y="685800"/>
            <a:ext cx="6096000" cy="3429000"/>
          </a:xfrm>
          <a:ln/>
        </p:spPr>
      </p:sp>
      <p:sp>
        <p:nvSpPr>
          <p:cNvPr id="9219" name="Notes Placeholder 2"/>
          <p:cNvSpPr>
            <a:spLocks noGrp="1"/>
          </p:cNvSpPr>
          <p:nvPr>
            <p:ph type="body" idx="1"/>
          </p:nvPr>
        </p:nvSpPr>
        <p:spPr>
          <a:noFill/>
        </p:spPr>
        <p:txBody>
          <a:bodyPr/>
          <a:lstStyle/>
          <a:p>
            <a:endParaRPr lang="lv-LV" altLang="lv-LV" smtClean="0">
              <a:latin typeface="Arial" panose="020B0604020202020204" pitchFamily="34" charset="0"/>
            </a:endParaRPr>
          </a:p>
        </p:txBody>
      </p:sp>
      <p:sp>
        <p:nvSpPr>
          <p:cNvPr id="9220" name="Header Placeholder 3"/>
          <p:cNvSpPr>
            <a:spLocks noGrp="1"/>
          </p:cNvSpPr>
          <p:nvPr>
            <p:ph type="hdr" sz="quarter"/>
          </p:nvPr>
        </p:nvSpPr>
        <p:spPr>
          <a:xfrm>
            <a:off x="0" y="0"/>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Algoritmu testēšana un atkļūdošana mācību programmēšanas uzdevumiem</a:t>
            </a:r>
          </a:p>
        </p:txBody>
      </p:sp>
      <p:sp>
        <p:nvSpPr>
          <p:cNvPr id="9221" name="Footer Placeholder 4"/>
          <p:cNvSpPr>
            <a:spLocks noGrp="1"/>
          </p:cNvSpPr>
          <p:nvPr>
            <p:ph type="ftr" sz="quarter" idx="4"/>
          </p:nvPr>
        </p:nvSpPr>
        <p:spPr>
          <a:xfrm>
            <a:off x="0"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r>
              <a:rPr lang="lv-LV" altLang="lv-LV" sz="1200" smtClean="0">
                <a:latin typeface="Arial" panose="020B0604020202020204" pitchFamily="34" charset="0"/>
              </a:rPr>
              <a:t>Guntis Arnicāns</a:t>
            </a:r>
          </a:p>
        </p:txBody>
      </p:sp>
      <p:sp>
        <p:nvSpPr>
          <p:cNvPr id="9222" name="Slide Number Placeholder 5"/>
          <p:cNvSpPr>
            <a:spLocks noGrp="1"/>
          </p:cNvSpPr>
          <p:nvPr>
            <p:ph type="sldNum" sz="quarter" idx="5"/>
          </p:nvPr>
        </p:nvSpPr>
        <p:spPr>
          <a:xfrm>
            <a:off x="3884613" y="8685213"/>
            <a:ext cx="2971800" cy="457200"/>
          </a:xfrm>
          <a:prstGeom prst="rect">
            <a:avLst/>
          </a:prstGeom>
          <a:noFill/>
        </p:spPr>
        <p:txBody>
          <a:bodyPr/>
          <a:lstStyle>
            <a:lvl1pPr>
              <a:defRPr sz="2400">
                <a:solidFill>
                  <a:schemeClr val="tx1"/>
                </a:solidFill>
                <a:latin typeface="Times New Roman" panose="02020603050405020304" pitchFamily="18" charset="0"/>
              </a:defRPr>
            </a:lvl1pPr>
            <a:lvl2pPr marL="742950" indent="-285750">
              <a:defRPr sz="2400">
                <a:solidFill>
                  <a:schemeClr val="tx1"/>
                </a:solidFill>
                <a:latin typeface="Times New Roman" panose="02020603050405020304" pitchFamily="18" charset="0"/>
              </a:defRPr>
            </a:lvl2pPr>
            <a:lvl3pPr marL="1143000" indent="-228600">
              <a:defRPr sz="2400">
                <a:solidFill>
                  <a:schemeClr val="tx1"/>
                </a:solidFill>
                <a:latin typeface="Times New Roman" panose="02020603050405020304" pitchFamily="18" charset="0"/>
              </a:defRPr>
            </a:lvl3pPr>
            <a:lvl4pPr marL="1600200" indent="-228600">
              <a:defRPr sz="2400">
                <a:solidFill>
                  <a:schemeClr val="tx1"/>
                </a:solidFill>
                <a:latin typeface="Times New Roman" panose="02020603050405020304" pitchFamily="18" charset="0"/>
              </a:defRPr>
            </a:lvl4pPr>
            <a:lvl5pPr marL="2057400" indent="-22860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fld id="{D21DB7BB-F0AC-4EB2-BBC0-DD4C3463AA75}" type="slidenum">
              <a:rPr lang="lv-LV" altLang="lv-LV" sz="1200" smtClean="0">
                <a:latin typeface="Arial" panose="020B0604020202020204" pitchFamily="34" charset="0"/>
              </a:rPr>
              <a:pPr/>
              <a:t>2</a:t>
            </a:fld>
            <a:endParaRPr lang="lv-LV" altLang="lv-LV" sz="1200" smtClean="0">
              <a:latin typeface="Arial" panose="020B0604020202020204" pitchFamily="34" charset="0"/>
            </a:endParaRPr>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89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6C2CB8AE-DD97-4FC2-83AD-C469C4AFD43E}" type="slidenum">
              <a:rPr lang="en-US" altLang="en-US">
                <a:latin typeface="Times New Roman" panose="02020603050405020304" pitchFamily="18" charset="0"/>
              </a:rPr>
              <a:pPr algn="r"/>
              <a:t>31</a:t>
            </a:fld>
            <a:endParaRPr lang="en-US" altLang="en-US">
              <a:latin typeface="Times New Roman" panose="02020603050405020304" pitchFamily="18" charset="0"/>
            </a:endParaRPr>
          </a:p>
        </p:txBody>
      </p:sp>
      <p:sp>
        <p:nvSpPr>
          <p:cNvPr id="37891" name="Rectangle 2"/>
          <p:cNvSpPr>
            <a:spLocks noGrp="1" noRot="1" noChangeAspect="1" noChangeArrowheads="1" noTextEdit="1"/>
          </p:cNvSpPr>
          <p:nvPr>
            <p:ph type="sldImg"/>
          </p:nvPr>
        </p:nvSpPr>
        <p:spPr>
          <a:ln/>
        </p:spPr>
      </p:sp>
      <p:sp>
        <p:nvSpPr>
          <p:cNvPr id="3789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21185987"/>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096B2E11-A67A-41B4-B821-1CB74AACE4AE}" type="slidenum">
              <a:rPr lang="en-US" altLang="en-US">
                <a:latin typeface="Times New Roman" panose="02020603050405020304" pitchFamily="18" charset="0"/>
              </a:rPr>
              <a:pPr algn="r"/>
              <a:t>32</a:t>
            </a:fld>
            <a:endParaRPr lang="en-US" altLang="en-US">
              <a:latin typeface="Times New Roman" panose="02020603050405020304" pitchFamily="18" charset="0"/>
            </a:endParaRPr>
          </a:p>
        </p:txBody>
      </p:sp>
      <p:sp>
        <p:nvSpPr>
          <p:cNvPr id="39939" name="Rectangle 2"/>
          <p:cNvSpPr>
            <a:spLocks noGrp="1" noRot="1" noChangeAspect="1" noChangeArrowheads="1" noTextEdit="1"/>
          </p:cNvSpPr>
          <p:nvPr>
            <p:ph type="sldImg"/>
          </p:nvPr>
        </p:nvSpPr>
        <p:spPr>
          <a:ln/>
        </p:spPr>
      </p:sp>
      <p:sp>
        <p:nvSpPr>
          <p:cNvPr id="3994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077877779"/>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7AE3F638-1A32-41AD-8A6A-4A8899535DEC}" type="slidenum">
              <a:rPr lang="en-US" altLang="en-US">
                <a:latin typeface="Times New Roman" panose="02020603050405020304" pitchFamily="18" charset="0"/>
              </a:rPr>
              <a:pPr algn="r"/>
              <a:t>33</a:t>
            </a:fld>
            <a:endParaRPr lang="en-US" altLang="en-US">
              <a:latin typeface="Times New Roman" panose="02020603050405020304" pitchFamily="18" charset="0"/>
            </a:endParaRPr>
          </a:p>
        </p:txBody>
      </p:sp>
      <p:sp>
        <p:nvSpPr>
          <p:cNvPr id="41987" name="Rectangle 2"/>
          <p:cNvSpPr>
            <a:spLocks noGrp="1" noRot="1" noChangeAspect="1" noChangeArrowheads="1" noTextEdit="1"/>
          </p:cNvSpPr>
          <p:nvPr>
            <p:ph type="sldImg"/>
          </p:nvPr>
        </p:nvSpPr>
        <p:spPr>
          <a:ln/>
        </p:spPr>
      </p:sp>
      <p:sp>
        <p:nvSpPr>
          <p:cNvPr id="4198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2417476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C4C6503-A963-42B1-B2A4-07A0E46DD5F6}" type="slidenum">
              <a:rPr lang="en-US" altLang="en-US">
                <a:latin typeface="Times New Roman" panose="02020603050405020304" pitchFamily="18" charset="0"/>
              </a:rPr>
              <a:pPr algn="r"/>
              <a:t>35</a:t>
            </a:fld>
            <a:endParaRPr lang="en-US" altLang="en-US">
              <a:latin typeface="Times New Roman" panose="02020603050405020304" pitchFamily="18" charset="0"/>
            </a:endParaRPr>
          </a:p>
        </p:txBody>
      </p:sp>
      <p:sp>
        <p:nvSpPr>
          <p:cNvPr id="44035" name="Rectangle 2"/>
          <p:cNvSpPr>
            <a:spLocks noGrp="1" noRot="1" noChangeAspect="1" noChangeArrowheads="1" noTextEdit="1"/>
          </p:cNvSpPr>
          <p:nvPr>
            <p:ph type="sldImg"/>
          </p:nvPr>
        </p:nvSpPr>
        <p:spPr>
          <a:ln/>
        </p:spPr>
      </p:sp>
      <p:sp>
        <p:nvSpPr>
          <p:cNvPr id="4403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534322988"/>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2D8C2E1-7360-4B34-B232-AB706BCA459B}" type="slidenum">
              <a:rPr lang="en-US" altLang="en-US">
                <a:latin typeface="Times New Roman" panose="02020603050405020304" pitchFamily="18" charset="0"/>
              </a:rPr>
              <a:pPr algn="r"/>
              <a:t>36</a:t>
            </a:fld>
            <a:endParaRPr lang="en-US" altLang="en-US">
              <a:latin typeface="Times New Roman" panose="02020603050405020304" pitchFamily="18" charset="0"/>
            </a:endParaRPr>
          </a:p>
        </p:txBody>
      </p:sp>
      <p:sp>
        <p:nvSpPr>
          <p:cNvPr id="46083" name="Rectangle 2"/>
          <p:cNvSpPr>
            <a:spLocks noGrp="1" noRot="1" noChangeAspect="1" noChangeArrowheads="1" noTextEdit="1"/>
          </p:cNvSpPr>
          <p:nvPr>
            <p:ph type="sldImg"/>
          </p:nvPr>
        </p:nvSpPr>
        <p:spPr>
          <a:ln/>
        </p:spPr>
      </p:sp>
      <p:sp>
        <p:nvSpPr>
          <p:cNvPr id="4608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759483318"/>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13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D921F8E-B02F-4433-A16D-5AD25A1F39A7}" type="slidenum">
              <a:rPr lang="en-US" altLang="en-US">
                <a:latin typeface="Times New Roman" panose="02020603050405020304" pitchFamily="18" charset="0"/>
              </a:rPr>
              <a:pPr algn="r"/>
              <a:t>37</a:t>
            </a:fld>
            <a:endParaRPr lang="en-US" altLang="en-US">
              <a:latin typeface="Times New Roman" panose="02020603050405020304" pitchFamily="18" charset="0"/>
            </a:endParaRPr>
          </a:p>
        </p:txBody>
      </p:sp>
      <p:sp>
        <p:nvSpPr>
          <p:cNvPr id="48131" name="Rectangle 2"/>
          <p:cNvSpPr>
            <a:spLocks noGrp="1" noRot="1" noChangeAspect="1" noChangeArrowheads="1" noTextEdit="1"/>
          </p:cNvSpPr>
          <p:nvPr>
            <p:ph type="sldImg"/>
          </p:nvPr>
        </p:nvSpPr>
        <p:spPr>
          <a:ln/>
        </p:spPr>
      </p:sp>
      <p:sp>
        <p:nvSpPr>
          <p:cNvPr id="4813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461177049"/>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330D7283-97F6-427A-A833-5882C48CC32C}" type="slidenum">
              <a:rPr lang="en-US" altLang="en-US">
                <a:latin typeface="Times New Roman" panose="02020603050405020304" pitchFamily="18" charset="0"/>
              </a:rPr>
              <a:pPr algn="r"/>
              <a:t>38</a:t>
            </a:fld>
            <a:endParaRPr lang="en-US" altLang="en-US">
              <a:latin typeface="Times New Roman" panose="02020603050405020304" pitchFamily="18" charset="0"/>
            </a:endParaRPr>
          </a:p>
        </p:txBody>
      </p:sp>
      <p:sp>
        <p:nvSpPr>
          <p:cNvPr id="50179" name="Rectangle 2"/>
          <p:cNvSpPr>
            <a:spLocks noGrp="1" noRot="1" noChangeAspect="1" noChangeArrowheads="1" noTextEdit="1"/>
          </p:cNvSpPr>
          <p:nvPr>
            <p:ph type="sldImg"/>
          </p:nvPr>
        </p:nvSpPr>
        <p:spPr>
          <a:ln/>
        </p:spPr>
      </p:sp>
      <p:sp>
        <p:nvSpPr>
          <p:cNvPr id="5018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879384079"/>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3B7745E9-A7EB-47C4-89BD-5147155122FF}" type="slidenum">
              <a:rPr lang="en-US" altLang="en-US">
                <a:latin typeface="Times New Roman" panose="02020603050405020304" pitchFamily="18" charset="0"/>
              </a:rPr>
              <a:pPr algn="r"/>
              <a:t>39</a:t>
            </a:fld>
            <a:endParaRPr lang="en-US" altLang="en-US">
              <a:latin typeface="Times New Roman" panose="02020603050405020304" pitchFamily="18" charset="0"/>
            </a:endParaRPr>
          </a:p>
        </p:txBody>
      </p:sp>
      <p:sp>
        <p:nvSpPr>
          <p:cNvPr id="52227" name="Rectangle 2"/>
          <p:cNvSpPr>
            <a:spLocks noGrp="1" noRot="1" noChangeAspect="1" noChangeArrowheads="1" noTextEdit="1"/>
          </p:cNvSpPr>
          <p:nvPr>
            <p:ph type="sldImg"/>
          </p:nvPr>
        </p:nvSpPr>
        <p:spPr>
          <a:ln/>
        </p:spPr>
      </p:sp>
      <p:sp>
        <p:nvSpPr>
          <p:cNvPr id="5222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477198301"/>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2524FE22-5749-4827-B78C-6F5B3B9EC607}" type="slidenum">
              <a:rPr lang="en-US" altLang="en-US">
                <a:latin typeface="Times New Roman" panose="02020603050405020304" pitchFamily="18" charset="0"/>
              </a:rPr>
              <a:pPr algn="r"/>
              <a:t>40</a:t>
            </a:fld>
            <a:endParaRPr lang="en-US" altLang="en-US">
              <a:latin typeface="Times New Roman" panose="02020603050405020304" pitchFamily="18" charset="0"/>
            </a:endParaRPr>
          </a:p>
        </p:txBody>
      </p:sp>
      <p:sp>
        <p:nvSpPr>
          <p:cNvPr id="54275" name="Rectangle 2"/>
          <p:cNvSpPr>
            <a:spLocks noGrp="1" noRot="1" noChangeAspect="1" noChangeArrowheads="1" noTextEdit="1"/>
          </p:cNvSpPr>
          <p:nvPr>
            <p:ph type="sldImg"/>
          </p:nvPr>
        </p:nvSpPr>
        <p:spPr>
          <a:ln/>
        </p:spPr>
      </p:sp>
      <p:sp>
        <p:nvSpPr>
          <p:cNvPr id="5427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955735100"/>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8C93B1AC-3FE1-47F8-A3A5-25123BB8907E}" type="slidenum">
              <a:rPr lang="en-US" altLang="en-US">
                <a:latin typeface="Times New Roman" panose="02020603050405020304" pitchFamily="18" charset="0"/>
              </a:rPr>
              <a:pPr algn="r"/>
              <a:t>41</a:t>
            </a:fld>
            <a:endParaRPr lang="en-US" altLang="en-US">
              <a:latin typeface="Times New Roman" panose="02020603050405020304" pitchFamily="18" charset="0"/>
            </a:endParaRPr>
          </a:p>
        </p:txBody>
      </p:sp>
      <p:sp>
        <p:nvSpPr>
          <p:cNvPr id="56323" name="Rectangle 2"/>
          <p:cNvSpPr>
            <a:spLocks noGrp="1" noRot="1" noChangeAspect="1" noChangeArrowheads="1" noTextEdit="1"/>
          </p:cNvSpPr>
          <p:nvPr>
            <p:ph type="sldImg"/>
          </p:nvPr>
        </p:nvSpPr>
        <p:spPr>
          <a:ln/>
        </p:spPr>
      </p:sp>
      <p:sp>
        <p:nvSpPr>
          <p:cNvPr id="56324"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1499516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lv-LV" dirty="0"/>
          </a:p>
        </p:txBody>
      </p:sp>
      <p:sp>
        <p:nvSpPr>
          <p:cNvPr id="4" name="Header Placeholder 3"/>
          <p:cNvSpPr>
            <a:spLocks noGrp="1"/>
          </p:cNvSpPr>
          <p:nvPr>
            <p:ph type="hdr" sz="quarter" idx="10"/>
          </p:nvPr>
        </p:nvSpPr>
        <p:spPr>
          <a:xfrm>
            <a:off x="0" y="0"/>
            <a:ext cx="2971800" cy="457200"/>
          </a:xfrm>
          <a:prstGeom prst="rect">
            <a:avLst/>
          </a:prstGeom>
        </p:spPr>
        <p:txBody>
          <a:bodyPr/>
          <a:lstStyle/>
          <a:p>
            <a:pPr>
              <a:defRPr/>
            </a:pPr>
            <a:r>
              <a:rPr lang="lv-LV" smtClean="0"/>
              <a:t>Algoritmu testēšana un atkļūdošana mācību programmēšanas uzdevumiem</a:t>
            </a:r>
            <a:endParaRPr lang="lv-LV"/>
          </a:p>
        </p:txBody>
      </p:sp>
      <p:sp>
        <p:nvSpPr>
          <p:cNvPr id="5" name="Footer Placeholder 4"/>
          <p:cNvSpPr>
            <a:spLocks noGrp="1"/>
          </p:cNvSpPr>
          <p:nvPr>
            <p:ph type="ftr" sz="quarter" idx="11"/>
          </p:nvPr>
        </p:nvSpPr>
        <p:spPr>
          <a:xfrm>
            <a:off x="0" y="8685213"/>
            <a:ext cx="2971800" cy="457200"/>
          </a:xfrm>
          <a:prstGeom prst="rect">
            <a:avLst/>
          </a:prstGeom>
        </p:spPr>
        <p:txBody>
          <a:bodyPr/>
          <a:lstStyle/>
          <a:p>
            <a:pPr>
              <a:defRPr/>
            </a:pPr>
            <a:r>
              <a:rPr lang="lv-LV" smtClean="0"/>
              <a:t>Guntis Arnicāns</a:t>
            </a:r>
            <a:endParaRPr lang="lv-LV"/>
          </a:p>
        </p:txBody>
      </p:sp>
      <p:sp>
        <p:nvSpPr>
          <p:cNvPr id="6" name="Slide Number Placeholder 5"/>
          <p:cNvSpPr>
            <a:spLocks noGrp="1"/>
          </p:cNvSpPr>
          <p:nvPr>
            <p:ph type="sldNum" sz="quarter" idx="12"/>
          </p:nvPr>
        </p:nvSpPr>
        <p:spPr>
          <a:xfrm>
            <a:off x="3884613" y="8685213"/>
            <a:ext cx="2971800" cy="457200"/>
          </a:xfrm>
          <a:prstGeom prst="rect">
            <a:avLst/>
          </a:prstGeom>
        </p:spPr>
        <p:txBody>
          <a:bodyPr/>
          <a:lstStyle/>
          <a:p>
            <a:pPr>
              <a:defRPr/>
            </a:pPr>
            <a:fld id="{3E89F685-7AEB-4270-85A2-26614EE23AAE}" type="slidenum">
              <a:rPr lang="lv-LV" altLang="lv-LV" smtClean="0"/>
              <a:pPr>
                <a:defRPr/>
              </a:pPr>
              <a:t>3</a:t>
            </a:fld>
            <a:endParaRPr lang="lv-LV" altLang="lv-LV"/>
          </a:p>
        </p:txBody>
      </p:sp>
    </p:spTree>
    <p:extLst>
      <p:ext uri="{BB962C8B-B14F-4D97-AF65-F5344CB8AC3E}">
        <p14:creationId xmlns:p14="http://schemas.microsoft.com/office/powerpoint/2010/main" val="3171082616"/>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AC19C8AB-DCF5-46EB-8F49-F1E34CA1230B}" type="slidenum">
              <a:rPr lang="en-US" altLang="en-US">
                <a:latin typeface="Times New Roman" panose="02020603050405020304" pitchFamily="18" charset="0"/>
              </a:rPr>
              <a:pPr algn="r"/>
              <a:t>42</a:t>
            </a:fld>
            <a:endParaRPr lang="en-US" altLang="en-US">
              <a:latin typeface="Times New Roman" panose="02020603050405020304" pitchFamily="18" charset="0"/>
            </a:endParaRPr>
          </a:p>
        </p:txBody>
      </p:sp>
      <p:sp>
        <p:nvSpPr>
          <p:cNvPr id="58371" name="Rectangle 2"/>
          <p:cNvSpPr>
            <a:spLocks noGrp="1" noRot="1" noChangeAspect="1" noChangeArrowheads="1" noTextEdit="1"/>
          </p:cNvSpPr>
          <p:nvPr>
            <p:ph type="sldImg"/>
          </p:nvPr>
        </p:nvSpPr>
        <p:spPr>
          <a:ln/>
        </p:spPr>
      </p:sp>
      <p:sp>
        <p:nvSpPr>
          <p:cNvPr id="58372"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686093186"/>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3B4650E5-E829-4432-80CB-D2EFD64BB934}" type="slidenum">
              <a:rPr lang="en-US" altLang="en-US">
                <a:latin typeface="Times New Roman" panose="02020603050405020304" pitchFamily="18" charset="0"/>
              </a:rPr>
              <a:pPr algn="r"/>
              <a:t>43</a:t>
            </a:fld>
            <a:endParaRPr lang="en-US" altLang="en-US">
              <a:latin typeface="Times New Roman" panose="02020603050405020304" pitchFamily="18" charset="0"/>
            </a:endParaRPr>
          </a:p>
        </p:txBody>
      </p:sp>
      <p:sp>
        <p:nvSpPr>
          <p:cNvPr id="60419" name="Rectangle 2"/>
          <p:cNvSpPr>
            <a:spLocks noGrp="1" noRot="1" noChangeAspect="1" noChangeArrowheads="1" noTextEdit="1"/>
          </p:cNvSpPr>
          <p:nvPr>
            <p:ph type="sldImg"/>
          </p:nvPr>
        </p:nvSpPr>
        <p:spPr>
          <a:ln/>
        </p:spPr>
      </p:sp>
      <p:sp>
        <p:nvSpPr>
          <p:cNvPr id="6042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60116156"/>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6A7447C3-C1C1-4C5C-8B3B-F02F10CDF7D4}" type="slidenum">
              <a:rPr lang="en-US" altLang="en-US">
                <a:latin typeface="Times New Roman" panose="02020603050405020304" pitchFamily="18" charset="0"/>
              </a:rPr>
              <a:pPr algn="r"/>
              <a:t>44</a:t>
            </a:fld>
            <a:endParaRPr lang="en-US" altLang="en-US">
              <a:latin typeface="Times New Roman" panose="02020603050405020304" pitchFamily="18" charset="0"/>
            </a:endParaRPr>
          </a:p>
        </p:txBody>
      </p:sp>
      <p:sp>
        <p:nvSpPr>
          <p:cNvPr id="62467" name="Rectangle 2"/>
          <p:cNvSpPr>
            <a:spLocks noGrp="1" noRot="1" noChangeAspect="1" noChangeArrowheads="1" noTextEdit="1"/>
          </p:cNvSpPr>
          <p:nvPr>
            <p:ph type="sldImg"/>
          </p:nvPr>
        </p:nvSpPr>
        <p:spPr>
          <a:ln/>
        </p:spPr>
      </p:sp>
      <p:sp>
        <p:nvSpPr>
          <p:cNvPr id="6246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89468082"/>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Slide Image Placeholder 1"/>
          <p:cNvSpPr>
            <a:spLocks noGrp="1" noRot="1" noChangeAspect="1" noTextEdit="1"/>
          </p:cNvSpPr>
          <p:nvPr>
            <p:ph type="sldImg"/>
          </p:nvPr>
        </p:nvSpPr>
        <p:spPr>
          <a:ln/>
        </p:spPr>
      </p:sp>
      <p:sp>
        <p:nvSpPr>
          <p:cNvPr id="6147" name="Notes Placeholder 2"/>
          <p:cNvSpPr>
            <a:spLocks noGrp="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lv-LV" altLang="lv-LV" smtClean="0">
              <a:cs typeface="Arial" panose="020B0604020202020204" pitchFamily="34" charset="0"/>
            </a:endParaRPr>
          </a:p>
        </p:txBody>
      </p:sp>
      <p:sp>
        <p:nvSpPr>
          <p:cNvPr id="6148" name="Slide Number Placeholder 3"/>
          <p:cNvSpPr>
            <a:spLocks noGrp="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sz="2400">
                <a:solidFill>
                  <a:schemeClr val="tx1"/>
                </a:solidFill>
                <a:latin typeface="Times New Roman" panose="02020603050405020304" pitchFamily="18" charset="0"/>
                <a:cs typeface="Arial" panose="020B0604020202020204" pitchFamily="34" charset="0"/>
              </a:defRPr>
            </a:lvl1pPr>
            <a:lvl2pPr marL="742950" indent="-285750">
              <a:defRPr sz="2400">
                <a:solidFill>
                  <a:schemeClr val="tx1"/>
                </a:solidFill>
                <a:latin typeface="Times New Roman" panose="02020603050405020304" pitchFamily="18" charset="0"/>
                <a:cs typeface="Arial" panose="020B0604020202020204" pitchFamily="34" charset="0"/>
              </a:defRPr>
            </a:lvl2pPr>
            <a:lvl3pPr marL="1143000" indent="-228600">
              <a:defRPr sz="2400">
                <a:solidFill>
                  <a:schemeClr val="tx1"/>
                </a:solidFill>
                <a:latin typeface="Times New Roman" panose="02020603050405020304" pitchFamily="18" charset="0"/>
                <a:cs typeface="Arial" panose="020B0604020202020204" pitchFamily="34" charset="0"/>
              </a:defRPr>
            </a:lvl3pPr>
            <a:lvl4pPr marL="1600200" indent="-228600">
              <a:defRPr sz="2400">
                <a:solidFill>
                  <a:schemeClr val="tx1"/>
                </a:solidFill>
                <a:latin typeface="Times New Roman" panose="02020603050405020304" pitchFamily="18" charset="0"/>
                <a:cs typeface="Arial" panose="020B0604020202020204" pitchFamily="34" charset="0"/>
              </a:defRPr>
            </a:lvl4pPr>
            <a:lvl5pPr marL="2057400" indent="-22860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fld id="{61205ECA-05E1-47B0-89FA-B288AA2E4508}" type="slidenum">
              <a:rPr lang="en-US" altLang="en-US" sz="1200"/>
              <a:pPr/>
              <a:t>71</a:t>
            </a:fld>
            <a:endParaRPr lang="en-US" altLang="en-US" sz="1200"/>
          </a:p>
        </p:txBody>
      </p:sp>
    </p:spTree>
    <p:extLst>
      <p:ext uri="{BB962C8B-B14F-4D97-AF65-F5344CB8AC3E}">
        <p14:creationId xmlns:p14="http://schemas.microsoft.com/office/powerpoint/2010/main" val="151714046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eaLnBrk="1" hangingPunct="1">
              <a:lnSpc>
                <a:spcPct val="90000"/>
              </a:lnSpc>
              <a:defRPr/>
            </a:pPr>
            <a:r>
              <a:rPr lang="en-US" sz="2800" dirty="0" smtClean="0"/>
              <a:t>Language constructs </a:t>
            </a:r>
            <a:r>
              <a:rPr lang="lv-LV" sz="2800" dirty="0" smtClean="0"/>
              <a:t>to express algorithms</a:t>
            </a:r>
            <a:endParaRPr lang="en-US" sz="2800" dirty="0" smtClean="0"/>
          </a:p>
          <a:p>
            <a:pPr eaLnBrk="1" hangingPunct="1">
              <a:lnSpc>
                <a:spcPct val="90000"/>
              </a:lnSpc>
              <a:defRPr/>
            </a:pPr>
            <a:r>
              <a:rPr lang="en-US" sz="2800" dirty="0" smtClean="0"/>
              <a:t>*</a:t>
            </a:r>
            <a:r>
              <a:rPr lang="en-US" sz="2800" baseline="0" dirty="0" smtClean="0"/>
              <a:t> </a:t>
            </a:r>
            <a:r>
              <a:rPr lang="en-US" dirty="0" smtClean="0"/>
              <a:t>Sequential order of execution</a:t>
            </a:r>
          </a:p>
          <a:p>
            <a:pPr eaLnBrk="1" hangingPunct="1">
              <a:lnSpc>
                <a:spcPct val="90000"/>
              </a:lnSpc>
              <a:defRPr/>
            </a:pPr>
            <a:r>
              <a:rPr lang="en-US" dirty="0" smtClean="0"/>
              <a:t>*</a:t>
            </a:r>
            <a:r>
              <a:rPr lang="en-US" baseline="0" dirty="0" smtClean="0"/>
              <a:t> </a:t>
            </a:r>
            <a:r>
              <a:rPr lang="en-US" dirty="0" smtClean="0"/>
              <a:t>Expressions and Statements</a:t>
            </a:r>
          </a:p>
          <a:p>
            <a:pPr eaLnBrk="1" hangingPunct="1">
              <a:lnSpc>
                <a:spcPct val="90000"/>
              </a:lnSpc>
              <a:defRPr/>
            </a:pPr>
            <a:r>
              <a:rPr lang="en-US" dirty="0" smtClean="0"/>
              <a:t>*</a:t>
            </a:r>
            <a:r>
              <a:rPr lang="en-US" baseline="0" dirty="0" smtClean="0"/>
              <a:t> </a:t>
            </a:r>
            <a:r>
              <a:rPr lang="en-US" dirty="0" smtClean="0"/>
              <a:t>Selection </a:t>
            </a:r>
          </a:p>
          <a:p>
            <a:pPr eaLnBrk="1" hangingPunct="1">
              <a:lnSpc>
                <a:spcPct val="90000"/>
              </a:lnSpc>
              <a:defRPr/>
            </a:pPr>
            <a:r>
              <a:rPr lang="en-US" dirty="0" smtClean="0"/>
              <a:t>*</a:t>
            </a:r>
            <a:r>
              <a:rPr lang="en-US" baseline="0" dirty="0" smtClean="0"/>
              <a:t> </a:t>
            </a:r>
            <a:r>
              <a:rPr lang="en-US" dirty="0" smtClean="0"/>
              <a:t>Iteration</a:t>
            </a:r>
          </a:p>
          <a:p>
            <a:pPr eaLnBrk="1" hangingPunct="1">
              <a:lnSpc>
                <a:spcPct val="90000"/>
              </a:lnSpc>
              <a:defRPr/>
            </a:pPr>
            <a:r>
              <a:rPr lang="en-US" dirty="0" smtClean="0"/>
              <a:t>*</a:t>
            </a:r>
            <a:r>
              <a:rPr lang="en-US" baseline="0" dirty="0" smtClean="0"/>
              <a:t> </a:t>
            </a:r>
            <a:r>
              <a:rPr lang="en-US" dirty="0" smtClean="0"/>
              <a:t>Functions </a:t>
            </a:r>
          </a:p>
          <a:p>
            <a:pPr eaLnBrk="1" hangingPunct="1">
              <a:lnSpc>
                <a:spcPct val="90000"/>
              </a:lnSpc>
              <a:defRPr/>
            </a:pPr>
            <a:r>
              <a:rPr lang="en-US" dirty="0" smtClean="0"/>
              <a:t>*</a:t>
            </a:r>
            <a:r>
              <a:rPr lang="en-US" baseline="0" dirty="0" smtClean="0"/>
              <a:t> </a:t>
            </a:r>
            <a:r>
              <a:rPr lang="en-US" dirty="0" smtClean="0"/>
              <a:t>Vectors</a:t>
            </a:r>
          </a:p>
          <a:p>
            <a:pPr eaLnBrk="1" hangingPunct="1"/>
            <a:endParaRPr lang="en-US" altLang="en-US" dirty="0" smtClean="0">
              <a:latin typeface="Times New Roman" panose="02020603050405020304" pitchFamily="18" charset="0"/>
              <a:cs typeface="Arial" panose="020B0604020202020204" pitchFamily="34" charset="0"/>
            </a:endParaRPr>
          </a:p>
          <a:p>
            <a:endParaRPr lang="lv-LV" dirty="0"/>
          </a:p>
        </p:txBody>
      </p:sp>
    </p:spTree>
    <p:extLst>
      <p:ext uri="{BB962C8B-B14F-4D97-AF65-F5344CB8AC3E}">
        <p14:creationId xmlns:p14="http://schemas.microsoft.com/office/powerpoint/2010/main" val="2718623272"/>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lv-LV" dirty="0" smtClean="0"/>
              <a:t>https://android.jlelse.eu/magic-lies-here-statically-typed-vs-dynamically-typed-languages-d151c7f95e2b</a:t>
            </a:r>
            <a:endParaRPr lang="en-US" dirty="0" smtClean="0"/>
          </a:p>
          <a:p>
            <a:endParaRPr lang="en-US" dirty="0" smtClean="0"/>
          </a:p>
          <a:p>
            <a:pPr eaLnBrk="1" hangingPunct="1">
              <a:lnSpc>
                <a:spcPct val="80000"/>
              </a:lnSpc>
              <a:defRPr/>
            </a:pPr>
            <a:r>
              <a:rPr lang="en-US" dirty="0" smtClean="0">
                <a:ea typeface="Times New Roman" pitchFamily="18" charset="0"/>
              </a:rPr>
              <a:t>Every object will be used only according to its type</a:t>
            </a:r>
          </a:p>
          <a:p>
            <a:pPr lvl="1" eaLnBrk="1" hangingPunct="1">
              <a:lnSpc>
                <a:spcPct val="80000"/>
              </a:lnSpc>
              <a:defRPr/>
            </a:pPr>
            <a:r>
              <a:rPr lang="en-US" dirty="0" smtClean="0">
                <a:ea typeface="Times New Roman" pitchFamily="18" charset="0"/>
              </a:rPr>
              <a:t>A variable will be used only after it has been initialized</a:t>
            </a:r>
          </a:p>
          <a:p>
            <a:pPr lvl="1" eaLnBrk="1" hangingPunct="1">
              <a:lnSpc>
                <a:spcPct val="80000"/>
              </a:lnSpc>
              <a:defRPr/>
            </a:pPr>
            <a:r>
              <a:rPr lang="en-US" dirty="0" smtClean="0">
                <a:ea typeface="Times New Roman" pitchFamily="18" charset="0"/>
              </a:rPr>
              <a:t>Only operations defined for the variable's declared type will be applied</a:t>
            </a:r>
          </a:p>
          <a:p>
            <a:pPr lvl="1" eaLnBrk="1" hangingPunct="1">
              <a:lnSpc>
                <a:spcPct val="80000"/>
              </a:lnSpc>
              <a:defRPr/>
            </a:pPr>
            <a:r>
              <a:rPr lang="en-US" dirty="0" smtClean="0">
                <a:ea typeface="Times New Roman" pitchFamily="18" charset="0"/>
              </a:rPr>
              <a:t>Every operation defined for a variable leaves the variable with a valid value</a:t>
            </a:r>
          </a:p>
          <a:p>
            <a:pPr eaLnBrk="1" hangingPunct="1">
              <a:lnSpc>
                <a:spcPct val="80000"/>
              </a:lnSpc>
              <a:defRPr/>
            </a:pPr>
            <a:r>
              <a:rPr lang="en-US" b="1" dirty="0" smtClean="0">
                <a:ea typeface="MS PGothic" pitchFamily="34" charset="-128"/>
              </a:rPr>
              <a:t>Static type safety: </a:t>
            </a:r>
            <a:r>
              <a:rPr lang="en-US" dirty="0" smtClean="0">
                <a:ea typeface="Times New Roman" pitchFamily="18" charset="0"/>
              </a:rPr>
              <a:t>A program that violates type safety will not compile – very limiting approach (partly true in functional languages like Coq or Scala).</a:t>
            </a:r>
          </a:p>
          <a:p>
            <a:pPr eaLnBrk="1" hangingPunct="1">
              <a:lnSpc>
                <a:spcPct val="80000"/>
              </a:lnSpc>
              <a:defRPr/>
            </a:pPr>
            <a:r>
              <a:rPr lang="en-US" b="1" dirty="0" smtClean="0">
                <a:ea typeface="MS PGothic" pitchFamily="34" charset="-128"/>
              </a:rPr>
              <a:t>Dynamic type safety: </a:t>
            </a:r>
            <a:r>
              <a:rPr lang="en-US" dirty="0" smtClean="0">
                <a:ea typeface="Times New Roman" pitchFamily="18" charset="0"/>
              </a:rPr>
              <a:t>If you write a program that violates type safety it will be detected at run time.</a:t>
            </a:r>
          </a:p>
          <a:p>
            <a:pPr eaLnBrk="1" hangingPunct="1">
              <a:lnSpc>
                <a:spcPct val="80000"/>
              </a:lnSpc>
              <a:defRPr/>
            </a:pPr>
            <a:endParaRPr lang="en-US" dirty="0" smtClean="0">
              <a:ea typeface="Times New Roman" pitchFamily="18" charset="0"/>
            </a:endParaRPr>
          </a:p>
          <a:p>
            <a:pPr eaLnBrk="1" hangingPunct="1">
              <a:lnSpc>
                <a:spcPct val="80000"/>
              </a:lnSpc>
              <a:defRPr/>
            </a:pPr>
            <a:r>
              <a:rPr lang="en-US" dirty="0" smtClean="0">
                <a:ea typeface="Times New Roman" pitchFamily="18" charset="0"/>
              </a:rPr>
              <a:t>In practice static and dynamic type safety ideals are not achievable (and some languages may use the mix of static/dynamic approach).</a:t>
            </a:r>
          </a:p>
          <a:p>
            <a:endParaRPr lang="lv-LV" dirty="0"/>
          </a:p>
        </p:txBody>
      </p:sp>
    </p:spTree>
    <p:extLst>
      <p:ext uri="{BB962C8B-B14F-4D97-AF65-F5344CB8AC3E}">
        <p14:creationId xmlns:p14="http://schemas.microsoft.com/office/powerpoint/2010/main" val="334032199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F3AF35EF-1B7C-4FCE-BE75-CA0A548BC7ED}" type="slidenum">
              <a:rPr lang="en-US" altLang="en-US">
                <a:latin typeface="Times New Roman" panose="02020603050405020304" pitchFamily="18" charset="0"/>
              </a:rPr>
              <a:pPr algn="r"/>
              <a:t>13</a:t>
            </a:fld>
            <a:endParaRPr lang="en-US" altLang="en-US">
              <a:latin typeface="Times New Roman" panose="02020603050405020304" pitchFamily="18" charset="0"/>
            </a:endParaRPr>
          </a:p>
        </p:txBody>
      </p:sp>
      <p:sp>
        <p:nvSpPr>
          <p:cNvPr id="19459" name="Rectangle 2"/>
          <p:cNvSpPr>
            <a:spLocks noGrp="1" noRot="1" noChangeAspect="1" noChangeArrowheads="1" noTextEdit="1"/>
          </p:cNvSpPr>
          <p:nvPr>
            <p:ph type="sldImg"/>
          </p:nvPr>
        </p:nvSpPr>
        <p:spPr>
          <a:ln/>
        </p:spPr>
      </p:sp>
      <p:sp>
        <p:nvSpPr>
          <p:cNvPr id="19460"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2432084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smtClean="0"/>
              <a:t>error C2106: '=': left operand must be l-value</a:t>
            </a:r>
            <a:endParaRPr lang="lv-LV" dirty="0"/>
          </a:p>
        </p:txBody>
      </p:sp>
    </p:spTree>
    <p:extLst>
      <p:ext uri="{BB962C8B-B14F-4D97-AF65-F5344CB8AC3E}">
        <p14:creationId xmlns:p14="http://schemas.microsoft.com/office/powerpoint/2010/main" val="24868330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19F60C77-1308-47BD-AADB-3DA28C4282A7}" type="slidenum">
              <a:rPr lang="en-US" altLang="en-US">
                <a:latin typeface="Times New Roman" panose="02020603050405020304" pitchFamily="18" charset="0"/>
              </a:rPr>
              <a:pPr algn="r"/>
              <a:t>16</a:t>
            </a:fld>
            <a:endParaRPr lang="en-US" altLang="en-US">
              <a:latin typeface="Times New Roman" panose="02020603050405020304" pitchFamily="18" charset="0"/>
            </a:endParaRPr>
          </a:p>
        </p:txBody>
      </p:sp>
      <p:sp>
        <p:nvSpPr>
          <p:cNvPr id="21507" name="Rectangle 2"/>
          <p:cNvSpPr>
            <a:spLocks noGrp="1" noRot="1" noChangeAspect="1" noChangeArrowheads="1" noTextEdit="1"/>
          </p:cNvSpPr>
          <p:nvPr>
            <p:ph type="sldImg"/>
          </p:nvPr>
        </p:nvSpPr>
        <p:spPr>
          <a:ln/>
        </p:spPr>
      </p:sp>
      <p:sp>
        <p:nvSpPr>
          <p:cNvPr id="21508"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3148743614"/>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3554" name="Rectangle 7"/>
          <p:cNvSpPr>
            <a:spLocks noGrp="1" noChangeArrowheads="1"/>
          </p:cNvSpPr>
          <p:nvPr>
            <p:ph type="sldNum" sz="quarter" idx="5"/>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lgn="r"/>
            <a:fld id="{D4B4D659-A26E-4B51-9DED-8DF22628A811}" type="slidenum">
              <a:rPr lang="en-US" altLang="en-US">
                <a:latin typeface="Times New Roman" panose="02020603050405020304" pitchFamily="18" charset="0"/>
              </a:rPr>
              <a:pPr algn="r"/>
              <a:t>17</a:t>
            </a:fld>
            <a:endParaRPr lang="en-US" altLang="en-US">
              <a:latin typeface="Times New Roman" panose="02020603050405020304" pitchFamily="18" charset="0"/>
            </a:endParaRPr>
          </a:p>
        </p:txBody>
      </p:sp>
      <p:sp>
        <p:nvSpPr>
          <p:cNvPr id="23555" name="Rectangle 2"/>
          <p:cNvSpPr>
            <a:spLocks noGrp="1" noRot="1" noChangeAspect="1" noChangeArrowheads="1" noTextEdit="1"/>
          </p:cNvSpPr>
          <p:nvPr>
            <p:ph type="sldImg"/>
          </p:nvPr>
        </p:nvSpPr>
        <p:spPr>
          <a:ln/>
        </p:spPr>
      </p:sp>
      <p:sp>
        <p:nvSpPr>
          <p:cNvPr id="23556" name="Rectangle 3"/>
          <p:cNvSpPr>
            <a:spLocks noGrp="1" noChangeArrowheads="1"/>
          </p:cNvSpPr>
          <p:nvPr>
            <p:ph type="body" idx="1"/>
          </p:nvPr>
        </p:nvSpPr>
        <p:spPr>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pPr eaLnBrk="1" hangingPunct="1"/>
            <a:endParaRPr lang="en-US" altLang="en-US" smtClean="0">
              <a:latin typeface="Times New Roman" panose="02020603050405020304" pitchFamily="18" charset="0"/>
              <a:cs typeface="Arial" panose="020B0604020202020204" pitchFamily="34" charset="0"/>
            </a:endParaRPr>
          </a:p>
        </p:txBody>
      </p:sp>
    </p:spTree>
    <p:extLst>
      <p:ext uri="{BB962C8B-B14F-4D97-AF65-F5344CB8AC3E}">
        <p14:creationId xmlns:p14="http://schemas.microsoft.com/office/powerpoint/2010/main" val="13489605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e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4" name="Rectangle 1026" descr="Canvas"/>
          <p:cNvSpPr>
            <a:spLocks noChangeArrowheads="1"/>
          </p:cNvSpPr>
          <p:nvPr/>
        </p:nvSpPr>
        <p:spPr bwMode="white">
          <a:xfrm>
            <a:off x="704850" y="238124"/>
            <a:ext cx="11155680" cy="6492240"/>
          </a:xfrm>
          <a:prstGeom prst="rect">
            <a:avLst/>
          </a:prstGeom>
          <a:blipFill dpi="0" rotWithShape="0">
            <a:blip r:embed="rId2"/>
            <a:srcRect/>
            <a:tile tx="0" ty="0" sx="100000" sy="100000" flip="none" algn="tl"/>
          </a:blip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6" name="Rectangle 1028" descr="Canvas"/>
          <p:cNvSpPr>
            <a:spLocks noChangeArrowheads="1"/>
          </p:cNvSpPr>
          <p:nvPr/>
        </p:nvSpPr>
        <p:spPr bwMode="white">
          <a:xfrm>
            <a:off x="795867" y="4130675"/>
            <a:ext cx="1388533" cy="457200"/>
          </a:xfrm>
          <a:prstGeom prst="rect">
            <a:avLst/>
          </a:prstGeom>
          <a:blipFill dpi="0" rotWithShape="0">
            <a:blip r:embed="rId2"/>
            <a:srcRect/>
            <a:tile tx="0" ty="0" sx="100000" sy="100000" flip="none" algn="tl"/>
          </a:blip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24582" name="Rectangle 1030"/>
          <p:cNvSpPr>
            <a:spLocks noGrp="1" noChangeArrowheads="1"/>
          </p:cNvSpPr>
          <p:nvPr>
            <p:ph type="ctrTitle"/>
          </p:nvPr>
        </p:nvSpPr>
        <p:spPr>
          <a:xfrm>
            <a:off x="1219200" y="2057400"/>
            <a:ext cx="10295467" cy="1143000"/>
          </a:xfrm>
        </p:spPr>
        <p:txBody>
          <a:bodyPr/>
          <a:lstStyle>
            <a:lvl1pPr>
              <a:defRPr/>
            </a:lvl1pPr>
          </a:lstStyle>
          <a:p>
            <a:pPr lvl="0"/>
            <a:r>
              <a:rPr lang="lv-LV" noProof="0" smtClean="0"/>
              <a:t>Click to edit Master title style</a:t>
            </a:r>
          </a:p>
        </p:txBody>
      </p:sp>
      <p:sp>
        <p:nvSpPr>
          <p:cNvPr id="24583" name="Rectangle 1031"/>
          <p:cNvSpPr>
            <a:spLocks noGrp="1" noChangeArrowheads="1"/>
          </p:cNvSpPr>
          <p:nvPr>
            <p:ph type="subTitle" idx="1"/>
          </p:nvPr>
        </p:nvSpPr>
        <p:spPr>
          <a:xfrm>
            <a:off x="2167467" y="3886200"/>
            <a:ext cx="8534400" cy="1771650"/>
          </a:xfrm>
        </p:spPr>
        <p:txBody>
          <a:bodyPr/>
          <a:lstStyle>
            <a:lvl1pPr marL="0" indent="0" algn="ctr">
              <a:buFontTx/>
              <a:buNone/>
              <a:defRPr/>
            </a:lvl1pPr>
          </a:lstStyle>
          <a:p>
            <a:pPr lvl="0"/>
            <a:r>
              <a:rPr lang="lv-LV" noProof="0" dirty="0" smtClean="0"/>
              <a:t>Click to edit Master subtitle style</a:t>
            </a:r>
          </a:p>
        </p:txBody>
      </p:sp>
      <p:pic>
        <p:nvPicPr>
          <p:cNvPr id="12" name="Picture 4" descr="minispir"/>
          <p:cNvPicPr>
            <a:picLocks noChangeAspect="1" noChangeArrowheads="1"/>
          </p:cNvPicPr>
          <p:nvPr userDrawn="1"/>
        </p:nvPicPr>
        <p:blipFill rotWithShape="1">
          <a:blip r:embed="rId3">
            <a:extLst>
              <a:ext uri="{28A0092B-C50C-407E-A947-70E740481C1C}">
                <a14:useLocalDpi xmlns:a14="http://schemas.microsoft.com/office/drawing/2010/main" val="0"/>
              </a:ext>
            </a:extLst>
          </a:blip>
          <a:srcRect b="4001"/>
          <a:stretch/>
        </p:blipFill>
        <p:spPr bwMode="ltGray">
          <a:xfrm>
            <a:off x="-3" y="-5"/>
            <a:ext cx="1062990" cy="658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1370519075"/>
      </p:ext>
    </p:extLst>
  </p:cSld>
  <p:clrMapOvr>
    <a:masterClrMapping/>
  </p:clrMapOvr>
  <p:transition spd="slow">
    <p:wipe/>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idx="1"/>
          </p:nvPr>
        </p:nvSpPr>
        <p:spPr/>
        <p:txBody>
          <a:bodyPr/>
          <a:lstStyle>
            <a:lvl1pPr>
              <a:defRPr sz="2400"/>
            </a:lvl1pPr>
            <a:lvl2pPr>
              <a:defRPr sz="2400"/>
            </a:lvl2pPr>
            <a:lvl3pPr>
              <a:defRPr sz="2400"/>
            </a:lvl3pPr>
            <a:lvl4pPr>
              <a:defRPr sz="2400"/>
            </a:lvl4pPr>
            <a:lvl5pPr>
              <a:defRPr sz="2400"/>
            </a:lvl5pPr>
          </a:lstStyle>
          <a:p>
            <a:pPr lvl="0"/>
            <a:r>
              <a:rPr lang="en-US" dirty="0" smtClean="0"/>
              <a:t>Click to edit Master text styles</a:t>
            </a:r>
          </a:p>
          <a:p>
            <a:pPr lvl="1"/>
            <a:r>
              <a:rPr lang="en-US" dirty="0" smtClean="0"/>
              <a:t>Second level</a:t>
            </a:r>
          </a:p>
          <a:p>
            <a:pPr lvl="2"/>
            <a:r>
              <a:rPr lang="en-US" dirty="0" smtClean="0"/>
              <a:t>Third level</a:t>
            </a:r>
          </a:p>
          <a:p>
            <a:pPr lvl="3"/>
            <a:r>
              <a:rPr lang="en-US" dirty="0" smtClean="0"/>
              <a:t>Fourth level</a:t>
            </a:r>
          </a:p>
          <a:p>
            <a:pPr lvl="4"/>
            <a:r>
              <a:rPr lang="en-US" dirty="0" smtClean="0"/>
              <a:t>Fifth level</a:t>
            </a:r>
            <a:endParaRPr lang="lv-LV" dirty="0"/>
          </a:p>
        </p:txBody>
      </p:sp>
      <p:sp>
        <p:nvSpPr>
          <p:cNvPr id="6" name="Rectangle 10"/>
          <p:cNvSpPr>
            <a:spLocks noGrp="1" noChangeArrowheads="1"/>
          </p:cNvSpPr>
          <p:nvPr>
            <p:ph type="sldNum" sz="quarter" idx="12"/>
          </p:nvPr>
        </p:nvSpPr>
        <p:spPr>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1923558511"/>
      </p:ext>
    </p:extLst>
  </p:cSld>
  <p:clrMapOvr>
    <a:masterClrMapping/>
  </p:clrMapOvr>
  <p:transition spd="slow">
    <p:wip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Content Placeholder 2"/>
          <p:cNvSpPr>
            <a:spLocks noGrp="1"/>
          </p:cNvSpPr>
          <p:nvPr>
            <p:ph sz="half" idx="1"/>
          </p:nvPr>
        </p:nvSpPr>
        <p:spPr>
          <a:xfrm>
            <a:off x="14224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4" name="Content Placeholder 3"/>
          <p:cNvSpPr>
            <a:spLocks noGrp="1"/>
          </p:cNvSpPr>
          <p:nvPr>
            <p:ph sz="half" idx="2"/>
          </p:nvPr>
        </p:nvSpPr>
        <p:spPr>
          <a:xfrm>
            <a:off x="6604000" y="1752600"/>
            <a:ext cx="4978400" cy="41148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lv-LV"/>
          </a:p>
        </p:txBody>
      </p:sp>
      <p:sp>
        <p:nvSpPr>
          <p:cNvPr id="8" name="Rectangle 10"/>
          <p:cNvSpPr>
            <a:spLocks noGrp="1" noChangeArrowheads="1"/>
          </p:cNvSpPr>
          <p:nvPr>
            <p:ph type="sldNum" sz="quarter" idx="12"/>
          </p:nvPr>
        </p:nvSpPr>
        <p:spPr>
          <a:xfrm>
            <a:off x="9175751" y="6107113"/>
            <a:ext cx="2540000" cy="457200"/>
          </a:xfrm>
          <a:ln/>
        </p:spPr>
        <p:txBody>
          <a:bodyPr/>
          <a:lstStyle>
            <a:lvl1pPr>
              <a:defRPr/>
            </a:lvl1pPr>
          </a:lstStyle>
          <a:p>
            <a:pPr>
              <a:defRPr/>
            </a:pPr>
            <a:fld id="{8F48A880-CACF-485E-BD72-99D70B084D56}" type="slidenum">
              <a:rPr lang="lv-LV" altLang="lv-LV"/>
              <a:pPr>
                <a:defRPr/>
              </a:pPr>
              <a:t>‹#›</a:t>
            </a:fld>
            <a:endParaRPr lang="lv-LV" altLang="lv-LV"/>
          </a:p>
        </p:txBody>
      </p:sp>
    </p:spTree>
    <p:extLst>
      <p:ext uri="{BB962C8B-B14F-4D97-AF65-F5344CB8AC3E}">
        <p14:creationId xmlns:p14="http://schemas.microsoft.com/office/powerpoint/2010/main" val="682940012"/>
      </p:ext>
    </p:extLst>
  </p:cSld>
  <p:clrMapOvr>
    <a:masterClrMapping/>
  </p:clrMapOvr>
  <p:transition spd="slow">
    <p:wip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lv-LV"/>
          </a:p>
        </p:txBody>
      </p:sp>
      <p:sp>
        <p:nvSpPr>
          <p:cNvPr id="3" name="Rectangle 8"/>
          <p:cNvSpPr>
            <a:spLocks noGrp="1" noChangeArrowheads="1"/>
          </p:cNvSpPr>
          <p:nvPr>
            <p:ph type="dt" sz="half" idx="10"/>
          </p:nvPr>
        </p:nvSpPr>
        <p:spPr>
          <a:xfrm>
            <a:off x="1352551" y="6107113"/>
            <a:ext cx="2540000" cy="457200"/>
          </a:xfrm>
          <a:prstGeom prst="rect">
            <a:avLst/>
          </a:prstGeom>
          <a:ln/>
        </p:spPr>
        <p:txBody>
          <a:bodyPr/>
          <a:lstStyle>
            <a:lvl1pPr>
              <a:defRPr/>
            </a:lvl1pPr>
          </a:lstStyle>
          <a:p>
            <a:pPr>
              <a:defRPr/>
            </a:pPr>
            <a:endParaRPr lang="lv-LV"/>
          </a:p>
        </p:txBody>
      </p:sp>
      <p:sp>
        <p:nvSpPr>
          <p:cNvPr id="4" name="Rectangle 9"/>
          <p:cNvSpPr>
            <a:spLocks noGrp="1" noChangeArrowheads="1"/>
          </p:cNvSpPr>
          <p:nvPr>
            <p:ph type="ftr" sz="quarter" idx="11"/>
          </p:nvPr>
        </p:nvSpPr>
        <p:spPr>
          <a:xfrm>
            <a:off x="4603751" y="6107113"/>
            <a:ext cx="3860800" cy="457200"/>
          </a:xfrm>
          <a:prstGeom prst="rect">
            <a:avLst/>
          </a:prstGeom>
          <a:ln/>
        </p:spPr>
        <p:txBody>
          <a:bodyPr/>
          <a:lstStyle>
            <a:lvl1pPr>
              <a:defRPr/>
            </a:lvl1pPr>
          </a:lstStyle>
          <a:p>
            <a:pPr>
              <a:defRPr/>
            </a:pPr>
            <a:endParaRPr lang="lv-LV"/>
          </a:p>
        </p:txBody>
      </p:sp>
      <p:sp>
        <p:nvSpPr>
          <p:cNvPr id="5" name="Rectangle 10"/>
          <p:cNvSpPr>
            <a:spLocks noGrp="1" noChangeArrowheads="1"/>
          </p:cNvSpPr>
          <p:nvPr>
            <p:ph type="sldNum" sz="quarter" idx="12"/>
          </p:nvPr>
        </p:nvSpPr>
        <p:spPr>
          <a:ln/>
        </p:spPr>
        <p:txBody>
          <a:bodyPr/>
          <a:lstStyle>
            <a:lvl1pPr>
              <a:defRPr/>
            </a:lvl1pPr>
          </a:lstStyle>
          <a:p>
            <a:pPr>
              <a:defRPr/>
            </a:pPr>
            <a:fld id="{6DBBE0B6-61B7-4A16-86F5-324726A4A122}" type="slidenum">
              <a:rPr lang="lv-LV" altLang="lv-LV"/>
              <a:pPr>
                <a:defRPr/>
              </a:pPr>
              <a:t>‹#›</a:t>
            </a:fld>
            <a:endParaRPr lang="lv-LV" altLang="lv-LV"/>
          </a:p>
        </p:txBody>
      </p:sp>
    </p:spTree>
    <p:extLst>
      <p:ext uri="{BB962C8B-B14F-4D97-AF65-F5344CB8AC3E}">
        <p14:creationId xmlns:p14="http://schemas.microsoft.com/office/powerpoint/2010/main" val="310289634"/>
      </p:ext>
    </p:extLst>
  </p:cSld>
  <p:clrMapOvr>
    <a:masterClrMapping/>
  </p:clrMapOvr>
  <p:transition spd="slow">
    <p:wipe/>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pic>
        <p:nvPicPr>
          <p:cNvPr id="8" name="Picture 7"/>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0" y="0"/>
            <a:ext cx="12192000" cy="6858000"/>
          </a:xfrm>
          <a:prstGeom prst="rect">
            <a:avLst/>
          </a:prstGeom>
        </p:spPr>
      </p:pic>
      <p:sp>
        <p:nvSpPr>
          <p:cNvPr id="9" name="Rectangle 8"/>
          <p:cNvSpPr/>
          <p:nvPr userDrawn="1"/>
        </p:nvSpPr>
        <p:spPr bwMode="auto">
          <a:xfrm>
            <a:off x="533400" y="609600"/>
            <a:ext cx="5943600" cy="1981200"/>
          </a:xfrm>
          <a:prstGeom prst="rect">
            <a:avLst/>
          </a:prstGeom>
          <a:solidFill>
            <a:srgbClr val="43B02A"/>
          </a:solidFill>
          <a:ln w="9525" cap="flat" cmpd="sng" algn="ctr">
            <a:noFill/>
            <a:prstDash val="solid"/>
            <a:round/>
            <a:headEnd type="none" w="med" len="med"/>
            <a:tailEnd type="none" w="med" len="med"/>
          </a:ln>
          <a:effectLst/>
          <a:extLst/>
        </p:spPr>
        <p:txBody>
          <a:bodyPr vert="horz" wrap="none" lIns="274320" tIns="91440" rIns="91440" bIns="9144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1" i="0" u="none" strike="noStrike" cap="none" normalizeH="0" baseline="0" dirty="0" smtClean="0">
              <a:ln>
                <a:noFill/>
              </a:ln>
              <a:solidFill>
                <a:schemeClr val="bg1"/>
              </a:solidFill>
              <a:effectLst/>
              <a:latin typeface="Arial" panose="020B0604020202020204" pitchFamily="34" charset="0"/>
              <a:cs typeface="Arial" panose="020B0604020202020204" pitchFamily="34" charset="0"/>
            </a:endParaRPr>
          </a:p>
        </p:txBody>
      </p:sp>
      <p:sp>
        <p:nvSpPr>
          <p:cNvPr id="10" name="Rectangle 9"/>
          <p:cNvSpPr/>
          <p:nvPr userDrawn="1"/>
        </p:nvSpPr>
        <p:spPr bwMode="auto">
          <a:xfrm>
            <a:off x="762000" y="2286000"/>
            <a:ext cx="7696200" cy="4038600"/>
          </a:xfrm>
          <a:prstGeom prst="rect">
            <a:avLst/>
          </a:prstGeom>
          <a:solidFill>
            <a:schemeClr val="bg1"/>
          </a:solidFill>
          <a:ln w="9525" cap="flat" cmpd="sng" algn="ctr">
            <a:noFill/>
            <a:prstDash val="solid"/>
            <a:round/>
            <a:headEnd type="none" w="med" len="med"/>
            <a:tailEnd type="none" w="med" len="med"/>
          </a:ln>
          <a:effectLst/>
          <a:extLst/>
        </p:spPr>
        <p:txBody>
          <a:bodyPr vert="horz" wrap="none" lIns="548640" tIns="182880" rIns="182880" bIns="18288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3200" b="0" i="0" u="none" strike="noStrike" cap="none" normalizeH="0" baseline="0" dirty="0" smtClean="0">
              <a:ln>
                <a:noFill/>
              </a:ln>
              <a:solidFill>
                <a:schemeClr val="tx1"/>
              </a:solidFill>
              <a:effectLst/>
              <a:latin typeface="Arial" panose="020B0604020202020204" pitchFamily="34" charset="0"/>
              <a:cs typeface="Arial" panose="020B0604020202020204" pitchFamily="34" charset="0"/>
            </a:endParaRPr>
          </a:p>
        </p:txBody>
      </p:sp>
      <p:sp>
        <p:nvSpPr>
          <p:cNvPr id="14" name="Content Placeholder 13"/>
          <p:cNvSpPr>
            <a:spLocks noGrp="1"/>
          </p:cNvSpPr>
          <p:nvPr>
            <p:ph sz="quarter" idx="10"/>
          </p:nvPr>
        </p:nvSpPr>
        <p:spPr>
          <a:xfrm>
            <a:off x="990600" y="2322786"/>
            <a:ext cx="6248400" cy="3352800"/>
          </a:xfrm>
        </p:spPr>
        <p:txBody>
          <a:bodyPr/>
          <a:lstStyle>
            <a:lvl1pPr>
              <a:defRPr>
                <a:latin typeface="Arial" panose="020B0604020202020204" pitchFamily="34" charset="0"/>
                <a:cs typeface="Arial" panose="020B0604020202020204" pitchFamily="34" charset="0"/>
              </a:defRPr>
            </a:lvl1pPr>
            <a:lvl2pPr>
              <a:defRPr>
                <a:latin typeface="Arial" panose="020B0604020202020204" pitchFamily="34" charset="0"/>
                <a:cs typeface="Arial" panose="020B0604020202020204" pitchFamily="34" charset="0"/>
              </a:defRPr>
            </a:lvl2pPr>
          </a:lstStyle>
          <a:p>
            <a:pPr lvl="0"/>
            <a:r>
              <a:rPr lang="en-US" dirty="0" smtClean="0"/>
              <a:t>Edit Master text styles</a:t>
            </a:r>
          </a:p>
          <a:p>
            <a:pPr lvl="1"/>
            <a:r>
              <a:rPr lang="en-US" dirty="0" smtClean="0"/>
              <a:t>Second level</a:t>
            </a:r>
          </a:p>
        </p:txBody>
      </p:sp>
      <p:sp>
        <p:nvSpPr>
          <p:cNvPr id="20" name="Text Placeholder 19"/>
          <p:cNvSpPr>
            <a:spLocks noGrp="1"/>
          </p:cNvSpPr>
          <p:nvPr>
            <p:ph type="body" sz="quarter" idx="11"/>
          </p:nvPr>
        </p:nvSpPr>
        <p:spPr>
          <a:xfrm>
            <a:off x="762000" y="685800"/>
            <a:ext cx="5181600" cy="1524000"/>
          </a:xfrm>
        </p:spPr>
        <p:txBody>
          <a:bodyPr/>
          <a:lstStyle>
            <a:lvl1pPr>
              <a:defRPr sz="3200" b="1">
                <a:solidFill>
                  <a:schemeClr val="bg1"/>
                </a:solidFill>
                <a:latin typeface="Arial" panose="020B0604020202020204" pitchFamily="34" charset="0"/>
                <a:cs typeface="Arial" panose="020B0604020202020204" pitchFamily="34" charset="0"/>
              </a:defRPr>
            </a:lvl1pPr>
            <a:lvl2pPr>
              <a:defRPr sz="3200" b="1">
                <a:solidFill>
                  <a:schemeClr val="bg1"/>
                </a:solidFill>
                <a:latin typeface="Arial" panose="020B0604020202020204" pitchFamily="34" charset="0"/>
                <a:cs typeface="Arial" panose="020B0604020202020204" pitchFamily="34" charset="0"/>
              </a:defRPr>
            </a:lvl2pPr>
            <a:lvl3pPr>
              <a:defRPr sz="3200" b="1">
                <a:solidFill>
                  <a:schemeClr val="bg1"/>
                </a:solidFill>
                <a:latin typeface="Arial" panose="020B0604020202020204" pitchFamily="34" charset="0"/>
                <a:cs typeface="Arial" panose="020B0604020202020204" pitchFamily="34" charset="0"/>
              </a:defRPr>
            </a:lvl3pPr>
            <a:lvl4pPr>
              <a:defRPr sz="3200" b="1">
                <a:solidFill>
                  <a:schemeClr val="bg1"/>
                </a:solidFill>
                <a:latin typeface="Arial" panose="020B0604020202020204" pitchFamily="34" charset="0"/>
                <a:cs typeface="Arial" panose="020B0604020202020204" pitchFamily="34" charset="0"/>
              </a:defRPr>
            </a:lvl4pPr>
            <a:lvl5pPr marL="1828800" indent="0">
              <a:buNone/>
              <a:defRPr sz="3200" b="1">
                <a:solidFill>
                  <a:schemeClr val="bg1"/>
                </a:solidFill>
                <a:latin typeface="Arial" panose="020B0604020202020204" pitchFamily="34" charset="0"/>
                <a:cs typeface="Arial" panose="020B0604020202020204" pitchFamily="34" charset="0"/>
              </a:defRPr>
            </a:lvl5pPr>
          </a:lstStyle>
          <a:p>
            <a:pPr lvl="0"/>
            <a:r>
              <a:rPr lang="en-US" dirty="0" smtClean="0"/>
              <a:t>Edit Master text styles</a:t>
            </a:r>
          </a:p>
          <a:p>
            <a:pPr lvl="1"/>
            <a:r>
              <a:rPr lang="en-US" dirty="0" smtClean="0"/>
              <a:t>Second level</a:t>
            </a:r>
          </a:p>
          <a:p>
            <a:pPr lvl="2"/>
            <a:r>
              <a:rPr lang="en-US" dirty="0" smtClean="0"/>
              <a:t>Third level</a:t>
            </a:r>
            <a:endParaRPr lang="lv-LV" dirty="0"/>
          </a:p>
        </p:txBody>
      </p:sp>
    </p:spTree>
    <p:extLst>
      <p:ext uri="{BB962C8B-B14F-4D97-AF65-F5344CB8AC3E}">
        <p14:creationId xmlns:p14="http://schemas.microsoft.com/office/powerpoint/2010/main" val="348439373"/>
      </p:ext>
    </p:extLst>
  </p:cSld>
  <p:clrMapOvr>
    <a:masterClrMapping/>
  </p:clrMapOvr>
  <p:transition spd="slow">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7"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bwMode="ltGray">
      <p:bgPr>
        <a:solidFill>
          <a:srgbClr val="906D58"/>
        </a:solidFill>
        <a:effectLst/>
      </p:bgPr>
    </p:bg>
    <p:spTree>
      <p:nvGrpSpPr>
        <p:cNvPr id="1" name=""/>
        <p:cNvGrpSpPr/>
        <p:nvPr/>
      </p:nvGrpSpPr>
      <p:grpSpPr>
        <a:xfrm>
          <a:off x="0" y="0"/>
          <a:ext cx="0" cy="0"/>
          <a:chOff x="0" y="0"/>
          <a:chExt cx="0" cy="0"/>
        </a:xfrm>
      </p:grpSpPr>
      <p:sp>
        <p:nvSpPr>
          <p:cNvPr id="1026" name="Rectangle 2"/>
          <p:cNvSpPr>
            <a:spLocks noChangeArrowheads="1"/>
          </p:cNvSpPr>
          <p:nvPr/>
        </p:nvSpPr>
        <p:spPr bwMode="ltGray">
          <a:xfrm>
            <a:off x="975782" y="289560"/>
            <a:ext cx="11063817" cy="6492240"/>
          </a:xfrm>
          <a:prstGeom prst="rect">
            <a:avLst/>
          </a:prstGeom>
          <a:solidFill>
            <a:srgbClr val="EDE7E3"/>
          </a:solidFill>
          <a:ln>
            <a:noFill/>
          </a:ln>
          <a:extLst>
            <a:ext uri="{91240B29-F687-4F45-9708-019B960494DF}">
              <a14:hiddenLine xmlns:a14="http://schemas.microsoft.com/office/drawing/2010/main" w="9525">
                <a:solidFill>
                  <a:schemeClr val="tx1"/>
                </a:solidFill>
                <a:miter lim="800000"/>
                <a:headEnd/>
                <a:tailEnd/>
              </a14:hiddenLine>
            </a:ext>
          </a:extLst>
        </p:spPr>
        <p:txBody>
          <a:bodyPr wrap="none" anchor="ctr"/>
          <a:lstStyle>
            <a:lvl1pPr eaLnBrk="0" hangingPunct="0">
              <a:defRPr sz="2400">
                <a:solidFill>
                  <a:schemeClr val="tx1"/>
                </a:solidFill>
                <a:latin typeface="Times New Roman" panose="02020603050405020304" pitchFamily="18" charset="0"/>
              </a:defRPr>
            </a:lvl1pPr>
            <a:lvl2pPr marL="742950" indent="-285750" eaLnBrk="0" hangingPunct="0">
              <a:defRPr sz="2400">
                <a:solidFill>
                  <a:schemeClr val="tx1"/>
                </a:solidFill>
                <a:latin typeface="Times New Roman" panose="02020603050405020304" pitchFamily="18" charset="0"/>
              </a:defRPr>
            </a:lvl2pPr>
            <a:lvl3pPr marL="1143000" indent="-228600" eaLnBrk="0" hangingPunct="0">
              <a:defRPr sz="2400">
                <a:solidFill>
                  <a:schemeClr val="tx1"/>
                </a:solidFill>
                <a:latin typeface="Times New Roman" panose="02020603050405020304" pitchFamily="18" charset="0"/>
              </a:defRPr>
            </a:lvl3pPr>
            <a:lvl4pPr marL="1600200" indent="-228600" eaLnBrk="0" hangingPunct="0">
              <a:defRPr sz="2400">
                <a:solidFill>
                  <a:schemeClr val="tx1"/>
                </a:solidFill>
                <a:latin typeface="Times New Roman" panose="02020603050405020304" pitchFamily="18" charset="0"/>
              </a:defRPr>
            </a:lvl4pPr>
            <a:lvl5pPr marL="2057400" indent="-228600" eaLnBrk="0" hangingPunct="0">
              <a:defRPr sz="2400">
                <a:solidFill>
                  <a:schemeClr val="tx1"/>
                </a:solidFill>
                <a:latin typeface="Times New Roman" panose="02020603050405020304" pitchFamily="18"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defRPr>
            </a:lvl9pPr>
          </a:lstStyle>
          <a:p>
            <a:pPr algn="ctr" eaLnBrk="1" hangingPunct="1">
              <a:defRPr/>
            </a:pPr>
            <a:endParaRPr kumimoji="1" lang="en-GB" altLang="lv-LV" sz="2400" smtClean="0"/>
          </a:p>
        </p:txBody>
      </p:sp>
      <p:sp>
        <p:nvSpPr>
          <p:cNvPr id="1027" name="Line 3"/>
          <p:cNvSpPr>
            <a:spLocks noChangeShapeType="1"/>
          </p:cNvSpPr>
          <p:nvPr/>
        </p:nvSpPr>
        <p:spPr bwMode="ltGray">
          <a:xfrm>
            <a:off x="1354667" y="1600200"/>
            <a:ext cx="10227733" cy="0"/>
          </a:xfrm>
          <a:prstGeom prst="line">
            <a:avLst/>
          </a:prstGeom>
          <a:noFill/>
          <a:ln w="3175">
            <a:solidFill>
              <a:schemeClr val="bg2"/>
            </a:solidFill>
            <a:round/>
            <a:headEnd/>
            <a:tailEnd/>
          </a:ln>
          <a:extLst>
            <a:ext uri="{909E8E84-426E-40DD-AFC4-6F175D3DCCD1}">
              <a14:hiddenFill xmlns:a14="http://schemas.microsoft.com/office/drawing/2010/main">
                <a:noFill/>
              </a14:hiddenFill>
            </a:ext>
          </a:extLst>
        </p:spPr>
        <p:txBody>
          <a:bodyPr wrap="none" anchor="ctr"/>
          <a:lstStyle/>
          <a:p>
            <a:endParaRPr lang="lv-LV" sz="2400"/>
          </a:p>
        </p:txBody>
      </p:sp>
      <p:pic>
        <p:nvPicPr>
          <p:cNvPr id="1028" name="Picture 4" descr="minispir"/>
          <p:cNvPicPr>
            <a:picLocks noChangeAspect="1" noChangeArrowheads="1"/>
          </p:cNvPicPr>
          <p:nvPr/>
        </p:nvPicPr>
        <p:blipFill rotWithShape="1">
          <a:blip r:embed="rId7">
            <a:extLst>
              <a:ext uri="{28A0092B-C50C-407E-A947-70E740481C1C}">
                <a14:useLocalDpi xmlns:a14="http://schemas.microsoft.com/office/drawing/2010/main" val="0"/>
              </a:ext>
            </a:extLst>
          </a:blip>
          <a:srcRect b="4001"/>
          <a:stretch/>
        </p:blipFill>
        <p:spPr bwMode="ltGray">
          <a:xfrm>
            <a:off x="-3" y="-5"/>
            <a:ext cx="1062990" cy="6583612"/>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1030" name="Rectangle 6"/>
          <p:cNvSpPr>
            <a:spLocks noGrp="1" noChangeArrowheads="1"/>
          </p:cNvSpPr>
          <p:nvPr>
            <p:ph type="title"/>
          </p:nvPr>
        </p:nvSpPr>
        <p:spPr bwMode="auto">
          <a:xfrm>
            <a:off x="1422400" y="381000"/>
            <a:ext cx="10160000" cy="1143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bodyPr>
          <a:lstStyle/>
          <a:p>
            <a:pPr lvl="0"/>
            <a:r>
              <a:rPr lang="lv-LV" altLang="lv-LV" smtClean="0"/>
              <a:t>Click to edit Master title style</a:t>
            </a:r>
          </a:p>
        </p:txBody>
      </p:sp>
      <p:sp>
        <p:nvSpPr>
          <p:cNvPr id="1031" name="Rectangle 7"/>
          <p:cNvSpPr>
            <a:spLocks noGrp="1" noChangeArrowheads="1"/>
          </p:cNvSpPr>
          <p:nvPr>
            <p:ph type="body" idx="1"/>
          </p:nvPr>
        </p:nvSpPr>
        <p:spPr bwMode="auto">
          <a:xfrm>
            <a:off x="1422400" y="1752601"/>
            <a:ext cx="10160000" cy="41148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lv-LV" altLang="lv-LV" dirty="0" smtClean="0"/>
              <a:t>Click to edit Master text styles</a:t>
            </a:r>
          </a:p>
          <a:p>
            <a:pPr lvl="1"/>
            <a:r>
              <a:rPr lang="lv-LV" altLang="lv-LV" dirty="0" smtClean="0"/>
              <a:t>Second level</a:t>
            </a:r>
          </a:p>
          <a:p>
            <a:pPr lvl="2"/>
            <a:r>
              <a:rPr lang="lv-LV" altLang="lv-LV" dirty="0" smtClean="0"/>
              <a:t>Third level</a:t>
            </a:r>
          </a:p>
          <a:p>
            <a:pPr lvl="3"/>
            <a:r>
              <a:rPr lang="lv-LV" altLang="lv-LV" dirty="0" smtClean="0"/>
              <a:t>Fourth level</a:t>
            </a:r>
          </a:p>
          <a:p>
            <a:pPr lvl="4"/>
            <a:r>
              <a:rPr lang="lv-LV" altLang="lv-LV" dirty="0" smtClean="0"/>
              <a:t>Fifth level</a:t>
            </a:r>
          </a:p>
        </p:txBody>
      </p:sp>
      <p:sp>
        <p:nvSpPr>
          <p:cNvPr id="23562" name="Rectangle 10"/>
          <p:cNvSpPr>
            <a:spLocks noGrp="1" noChangeArrowheads="1"/>
          </p:cNvSpPr>
          <p:nvPr>
            <p:ph type="sldNum" sz="quarter" idx="4"/>
          </p:nvPr>
        </p:nvSpPr>
        <p:spPr bwMode="auto">
          <a:xfrm>
            <a:off x="9175751" y="6107113"/>
            <a:ext cx="25400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algn="r" eaLnBrk="1" hangingPunct="1">
              <a:defRPr sz="1400"/>
            </a:lvl1pPr>
          </a:lstStyle>
          <a:p>
            <a:pPr>
              <a:defRPr/>
            </a:pPr>
            <a:fld id="{B4909E86-374F-46F0-8605-6733D6B01229}" type="slidenum">
              <a:rPr lang="lv-LV" altLang="lv-LV"/>
              <a:pPr>
                <a:defRPr/>
              </a:pPr>
              <a:t>‹#›</a:t>
            </a:fld>
            <a:endParaRPr lang="lv-LV" altLang="lv-LV"/>
          </a:p>
        </p:txBody>
      </p:sp>
    </p:spTree>
  </p:cSld>
  <p:clrMap bg1="lt1" tx1="dk1" bg2="lt2" tx2="dk2" accent1="accent1" accent2="accent2" accent3="accent3" accent4="accent4" accent5="accent5" accent6="accent6" hlink="hlink" folHlink="folHlink"/>
  <p:sldLayoutIdLst>
    <p:sldLayoutId id="2147483698" r:id="rId1"/>
    <p:sldLayoutId id="2147483689" r:id="rId2"/>
    <p:sldLayoutId id="2147483690" r:id="rId3"/>
    <p:sldLayoutId id="2147483692" r:id="rId4"/>
    <p:sldLayoutId id="2147483693" r:id="rId5"/>
  </p:sldLayoutIdLst>
  <p:transition spd="slow">
    <p:wipe/>
  </p:transition>
  <p:txStyles>
    <p:titleStyle>
      <a:lvl1pPr algn="ctr" rtl="0" eaLnBrk="0" fontAlgn="base" hangingPunct="0">
        <a:spcBef>
          <a:spcPct val="0"/>
        </a:spcBef>
        <a:spcAft>
          <a:spcPct val="0"/>
        </a:spcAft>
        <a:defRPr sz="4400">
          <a:solidFill>
            <a:schemeClr val="tx2"/>
          </a:solidFill>
          <a:latin typeface="+mj-lt"/>
          <a:ea typeface="+mj-ea"/>
          <a:cs typeface="+mj-cs"/>
        </a:defRPr>
      </a:lvl1pPr>
      <a:lvl2pPr algn="ctr" rtl="0" eaLnBrk="0" fontAlgn="base" hangingPunct="0">
        <a:spcBef>
          <a:spcPct val="0"/>
        </a:spcBef>
        <a:spcAft>
          <a:spcPct val="0"/>
        </a:spcAft>
        <a:defRPr sz="4400">
          <a:solidFill>
            <a:schemeClr val="tx2"/>
          </a:solidFill>
          <a:latin typeface="Times New Roman" pitchFamily="18" charset="0"/>
        </a:defRPr>
      </a:lvl2pPr>
      <a:lvl3pPr algn="ctr" rtl="0" eaLnBrk="0" fontAlgn="base" hangingPunct="0">
        <a:spcBef>
          <a:spcPct val="0"/>
        </a:spcBef>
        <a:spcAft>
          <a:spcPct val="0"/>
        </a:spcAft>
        <a:defRPr sz="4400">
          <a:solidFill>
            <a:schemeClr val="tx2"/>
          </a:solidFill>
          <a:latin typeface="Times New Roman" pitchFamily="18" charset="0"/>
        </a:defRPr>
      </a:lvl3pPr>
      <a:lvl4pPr algn="ctr" rtl="0" eaLnBrk="0" fontAlgn="base" hangingPunct="0">
        <a:spcBef>
          <a:spcPct val="0"/>
        </a:spcBef>
        <a:spcAft>
          <a:spcPct val="0"/>
        </a:spcAft>
        <a:defRPr sz="4400">
          <a:solidFill>
            <a:schemeClr val="tx2"/>
          </a:solidFill>
          <a:latin typeface="Times New Roman" pitchFamily="18" charset="0"/>
        </a:defRPr>
      </a:lvl4pPr>
      <a:lvl5pPr algn="ctr" rtl="0" eaLnBrk="0" fontAlgn="base" hangingPunct="0">
        <a:spcBef>
          <a:spcPct val="0"/>
        </a:spcBef>
        <a:spcAft>
          <a:spcPct val="0"/>
        </a:spcAft>
        <a:defRPr sz="4400">
          <a:solidFill>
            <a:schemeClr val="tx2"/>
          </a:solidFill>
          <a:latin typeface="Times New Roman" pitchFamily="18" charset="0"/>
        </a:defRPr>
      </a:lvl5pPr>
      <a:lvl6pPr marL="457200" algn="ctr" rtl="0" fontAlgn="base">
        <a:spcBef>
          <a:spcPct val="0"/>
        </a:spcBef>
        <a:spcAft>
          <a:spcPct val="0"/>
        </a:spcAft>
        <a:defRPr sz="4400">
          <a:solidFill>
            <a:schemeClr val="tx2"/>
          </a:solidFill>
          <a:latin typeface="Times New Roman" pitchFamily="18" charset="0"/>
        </a:defRPr>
      </a:lvl6pPr>
      <a:lvl7pPr marL="914400" algn="ctr" rtl="0" fontAlgn="base">
        <a:spcBef>
          <a:spcPct val="0"/>
        </a:spcBef>
        <a:spcAft>
          <a:spcPct val="0"/>
        </a:spcAft>
        <a:defRPr sz="4400">
          <a:solidFill>
            <a:schemeClr val="tx2"/>
          </a:solidFill>
          <a:latin typeface="Times New Roman" pitchFamily="18" charset="0"/>
        </a:defRPr>
      </a:lvl7pPr>
      <a:lvl8pPr marL="1371600" algn="ctr" rtl="0" fontAlgn="base">
        <a:spcBef>
          <a:spcPct val="0"/>
        </a:spcBef>
        <a:spcAft>
          <a:spcPct val="0"/>
        </a:spcAft>
        <a:defRPr sz="4400">
          <a:solidFill>
            <a:schemeClr val="tx2"/>
          </a:solidFill>
          <a:latin typeface="Times New Roman" pitchFamily="18" charset="0"/>
        </a:defRPr>
      </a:lvl8pPr>
      <a:lvl9pPr marL="1828800" algn="ctr" rtl="0" fontAlgn="base">
        <a:spcBef>
          <a:spcPct val="0"/>
        </a:spcBef>
        <a:spcAft>
          <a:spcPct val="0"/>
        </a:spcAft>
        <a:defRPr sz="4400">
          <a:solidFill>
            <a:schemeClr val="tx2"/>
          </a:solidFill>
          <a:latin typeface="Times New Roman" pitchFamily="18" charset="0"/>
        </a:defRPr>
      </a:lvl9pPr>
    </p:titleStyle>
    <p:bodyStyle>
      <a:lvl1pPr marL="342900" indent="-342900" algn="l" rtl="0" eaLnBrk="0" fontAlgn="base" hangingPunct="0">
        <a:spcBef>
          <a:spcPct val="20000"/>
        </a:spcBef>
        <a:spcAft>
          <a:spcPct val="0"/>
        </a:spcAft>
        <a:buChar char="•"/>
        <a:defRPr sz="2400">
          <a:solidFill>
            <a:schemeClr val="tx1"/>
          </a:solidFill>
          <a:latin typeface="+mn-lt"/>
          <a:ea typeface="+mn-ea"/>
          <a:cs typeface="+mn-cs"/>
        </a:defRPr>
      </a:lvl1pPr>
      <a:lvl2pPr marL="742950" indent="-285750" algn="l" rtl="0" eaLnBrk="0" fontAlgn="base" hangingPunct="0">
        <a:spcBef>
          <a:spcPct val="20000"/>
        </a:spcBef>
        <a:spcAft>
          <a:spcPct val="0"/>
        </a:spcAft>
        <a:buChar char="–"/>
        <a:defRPr sz="2400">
          <a:solidFill>
            <a:schemeClr val="tx1"/>
          </a:solidFill>
          <a:latin typeface="+mn-lt"/>
        </a:defRPr>
      </a:lvl2pPr>
      <a:lvl3pPr marL="1143000" indent="-228600" algn="l" rtl="0" eaLnBrk="0" fontAlgn="base" hangingPunct="0">
        <a:spcBef>
          <a:spcPct val="20000"/>
        </a:spcBef>
        <a:spcAft>
          <a:spcPct val="0"/>
        </a:spcAft>
        <a:buChar char="•"/>
        <a:defRPr sz="2400">
          <a:solidFill>
            <a:schemeClr val="tx1"/>
          </a:solidFill>
          <a:latin typeface="+mn-lt"/>
        </a:defRPr>
      </a:lvl3pPr>
      <a:lvl4pPr marL="1600200" indent="-228600" algn="l" rtl="0" eaLnBrk="0" fontAlgn="base" hangingPunct="0">
        <a:spcBef>
          <a:spcPct val="20000"/>
        </a:spcBef>
        <a:spcAft>
          <a:spcPct val="0"/>
        </a:spcAft>
        <a:buChar char="–"/>
        <a:defRPr sz="2400">
          <a:solidFill>
            <a:schemeClr val="tx1"/>
          </a:solidFill>
          <a:latin typeface="+mn-lt"/>
        </a:defRPr>
      </a:lvl4pPr>
      <a:lvl5pPr marL="2057400" indent="-228600" algn="l" rtl="0" eaLnBrk="0" fontAlgn="base" hangingPunct="0">
        <a:spcBef>
          <a:spcPct val="20000"/>
        </a:spcBef>
        <a:spcAft>
          <a:spcPct val="0"/>
        </a:spcAft>
        <a:buChar char="»"/>
        <a:defRPr sz="2400">
          <a:solidFill>
            <a:schemeClr val="tx1"/>
          </a:solidFill>
          <a:latin typeface="+mn-lt"/>
        </a:defRPr>
      </a:lvl5pPr>
      <a:lvl6pPr marL="2514600" indent="-228600" algn="l" rtl="0" fontAlgn="base">
        <a:spcBef>
          <a:spcPct val="20000"/>
        </a:spcBef>
        <a:spcAft>
          <a:spcPct val="0"/>
        </a:spcAft>
        <a:buChar char="»"/>
        <a:defRPr sz="2000">
          <a:solidFill>
            <a:schemeClr val="tx1"/>
          </a:solidFill>
          <a:latin typeface="+mn-lt"/>
        </a:defRPr>
      </a:lvl6pPr>
      <a:lvl7pPr marL="2971800" indent="-228600" algn="l" rtl="0" fontAlgn="base">
        <a:spcBef>
          <a:spcPct val="20000"/>
        </a:spcBef>
        <a:spcAft>
          <a:spcPct val="0"/>
        </a:spcAft>
        <a:buChar char="»"/>
        <a:defRPr sz="2000">
          <a:solidFill>
            <a:schemeClr val="tx1"/>
          </a:solidFill>
          <a:latin typeface="+mn-lt"/>
        </a:defRPr>
      </a:lvl7pPr>
      <a:lvl8pPr marL="3429000" indent="-228600" algn="l" rtl="0" fontAlgn="base">
        <a:spcBef>
          <a:spcPct val="20000"/>
        </a:spcBef>
        <a:spcAft>
          <a:spcPct val="0"/>
        </a:spcAft>
        <a:buChar char="»"/>
        <a:defRPr sz="2000">
          <a:solidFill>
            <a:schemeClr val="tx1"/>
          </a:solidFill>
          <a:latin typeface="+mn-lt"/>
        </a:defRPr>
      </a:lvl8pPr>
      <a:lvl9pPr marL="3886200" indent="-228600" algn="l" rtl="0" fontAlgn="base">
        <a:spcBef>
          <a:spcPct val="20000"/>
        </a:spcBef>
        <a:spcAft>
          <a:spcPct val="0"/>
        </a:spcAft>
        <a:buChar char="»"/>
        <a:defRPr sz="2000">
          <a:solidFill>
            <a:schemeClr val="tx1"/>
          </a:solidFill>
          <a:latin typeface="+mn-lt"/>
        </a:defRPr>
      </a:lvl9pPr>
    </p:bodyStyle>
    <p:otherStyle>
      <a:defPPr>
        <a:defRPr lang="lv-LV"/>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linen-tracer-682.appspot.com/data-structures/index.html"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5.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notesSlide" Target="../notesSlides/notesSlide28.xml"/><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1.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72.xml.rels><?xml version="1.0" encoding="UTF-8" standalone="yes"?>
<Relationships xmlns="http://schemas.openxmlformats.org/package/2006/relationships"><Relationship Id="rId2" Type="http://schemas.openxmlformats.org/officeDocument/2006/relationships/image" Target="../media/image6.jpeg"/><Relationship Id="rId1" Type="http://schemas.openxmlformats.org/officeDocument/2006/relationships/slideLayout" Target="../slideLayouts/slideLayout2.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ctrTitle"/>
          </p:nvPr>
        </p:nvSpPr>
        <p:spPr>
          <a:xfrm>
            <a:off x="2209800" y="1371601"/>
            <a:ext cx="7772400" cy="1470025"/>
          </a:xfrm>
        </p:spPr>
        <p:txBody>
          <a:bodyPr/>
          <a:lstStyle/>
          <a:p>
            <a:pPr eaLnBrk="1" hangingPunct="1"/>
            <a:r>
              <a:rPr lang="en-US" altLang="lv-LV" dirty="0" smtClean="0">
                <a:ea typeface="ＭＳ Ｐゴシック" panose="020B0600070205080204" pitchFamily="34" charset="-128"/>
              </a:rPr>
              <a:t>Data Structures</a:t>
            </a:r>
            <a:r>
              <a:rPr lang="lv-LV" altLang="lv-LV" dirty="0" smtClean="0">
                <a:ea typeface="ＭＳ Ｐゴシック" panose="020B0600070205080204" pitchFamily="34" charset="-128"/>
              </a:rPr>
              <a:t/>
            </a:r>
            <a:br>
              <a:rPr lang="lv-LV" altLang="lv-LV" dirty="0" smtClean="0">
                <a:ea typeface="ＭＳ Ｐゴシック" panose="020B0600070205080204" pitchFamily="34" charset="-128"/>
              </a:rPr>
            </a:br>
            <a:r>
              <a:rPr lang="lv-LV" altLang="lv-LV" dirty="0" smtClean="0">
                <a:ea typeface="ＭＳ Ｐゴシック" panose="020B0600070205080204" pitchFamily="34" charset="-128"/>
              </a:rPr>
              <a:t>1.2. Expressions, control statements, functions</a:t>
            </a:r>
            <a:endParaRPr lang="en-US" altLang="lv-LV" dirty="0" smtClean="0">
              <a:ea typeface="ＭＳ Ｐゴシック" panose="020B0600070205080204" pitchFamily="34" charset="-128"/>
            </a:endParaRPr>
          </a:p>
        </p:txBody>
      </p:sp>
      <p:sp>
        <p:nvSpPr>
          <p:cNvPr id="6147" name="Rectangle 3"/>
          <p:cNvSpPr>
            <a:spLocks noGrp="1" noChangeArrowheads="1"/>
          </p:cNvSpPr>
          <p:nvPr>
            <p:ph type="subTitle" idx="1"/>
          </p:nvPr>
        </p:nvSpPr>
        <p:spPr>
          <a:xfrm>
            <a:off x="2895600" y="3352800"/>
            <a:ext cx="6400800" cy="2514600"/>
          </a:xfrm>
        </p:spPr>
        <p:txBody>
          <a:bodyPr/>
          <a:lstStyle/>
          <a:p>
            <a:pPr eaLnBrk="1" hangingPunct="1"/>
            <a:endParaRPr lang="en-US" altLang="lv-LV" dirty="0" smtClean="0">
              <a:ea typeface="ＭＳ Ｐゴシック" panose="020B0600070205080204" pitchFamily="34" charset="-128"/>
            </a:endParaRPr>
          </a:p>
          <a:p>
            <a:pPr eaLnBrk="1" hangingPunct="1"/>
            <a:r>
              <a:rPr lang="en-US" altLang="lv-LV" dirty="0" smtClean="0">
                <a:ea typeface="ＭＳ Ｐゴシック" panose="020B0600070205080204" pitchFamily="34" charset="-128"/>
              </a:rPr>
              <a:t>Data Structures and Algorithms</a:t>
            </a:r>
          </a:p>
          <a:p>
            <a:pPr eaLnBrk="1" hangingPunct="1"/>
            <a:r>
              <a:rPr lang="lv-LV" altLang="lv-LV" dirty="0" smtClean="0">
                <a:hlinkClick r:id="rId3"/>
              </a:rPr>
              <a:t>http://linen-tracer-682.appspot.com/data-structures/index.html</a:t>
            </a:r>
            <a:endParaRPr lang="en-US" altLang="lv-LV" dirty="0" smtClean="0">
              <a:ea typeface="ＭＳ Ｐゴシック" panose="020B0600070205080204" pitchFamily="34" charset="-128"/>
            </a:endParaRPr>
          </a:p>
        </p:txBody>
      </p:sp>
    </p:spTree>
  </p:cSld>
  <p:clrMapOvr>
    <a:masterClrMapping/>
  </p:clrMapOvr>
  <p:transition spd="slow">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lv-LV" sz="4000" dirty="0" smtClean="0"/>
              <a:t>Type Safety: Uninitialized Variables</a:t>
            </a:r>
            <a:endParaRPr lang="en-US" sz="3200" dirty="0"/>
          </a:p>
        </p:txBody>
      </p:sp>
      <p:sp>
        <p:nvSpPr>
          <p:cNvPr id="28675"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Beware: C++ does not prevent you from trying to use a variable</a:t>
            </a:r>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before you have initialized it  (though a compiler typically warns)</a:t>
            </a:r>
          </a:p>
          <a:p>
            <a:pPr eaLnBrk="1" hangingPunct="1">
              <a:lnSpc>
                <a:spcPct val="90000"/>
              </a:lnSpc>
              <a:buFont typeface="Wingdings" panose="05000000000000000000" pitchFamily="2" charset="2"/>
              <a:buNone/>
              <a:defRPr/>
            </a:pPr>
            <a:endParaRPr lang="en-US" sz="1800" b="1" dirty="0">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int main()</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int x;</a:t>
            </a:r>
            <a:r>
              <a:rPr lang="en-US" sz="1800" b="1"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x gets a </a:t>
            </a:r>
            <a:r>
              <a:rPr lang="en-US" altLang="ja-JP" sz="1800" i="1" dirty="0">
                <a:solidFill>
                  <a:srgbClr val="43B02A"/>
                </a:solidFill>
                <a:latin typeface="Liberation Mono" panose="02070409020205020404" pitchFamily="49" charset="0"/>
                <a:ea typeface="MS PGothic" pitchFamily="34" charset="-128"/>
                <a:cs typeface="Liberation Mono" panose="02070409020205020404" pitchFamily="49" charset="0"/>
              </a:rPr>
              <a:t>“random” initial value</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char c; </a:t>
            </a:r>
            <a:r>
              <a:rPr lang="en-US" sz="1800" b="1"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c gets a </a:t>
            </a:r>
            <a:r>
              <a:rPr lang="en-US" altLang="ja-JP" sz="1800" i="1" dirty="0">
                <a:solidFill>
                  <a:srgbClr val="43B02A"/>
                </a:solidFill>
                <a:latin typeface="Liberation Mono" panose="02070409020205020404" pitchFamily="49" charset="0"/>
                <a:ea typeface="MS PGothic" pitchFamily="34" charset="-128"/>
                <a:cs typeface="Liberation Mono" panose="02070409020205020404" pitchFamily="49" charset="0"/>
              </a:rPr>
              <a:t>“random” initial value</a:t>
            </a:r>
            <a:endParaRPr lang="en-US" altLang="ja-JP" sz="1800" b="1" dirty="0">
              <a:solidFill>
                <a:srgbClr val="43B02A"/>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double d;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d gets a </a:t>
            </a:r>
            <a:r>
              <a:rPr lang="en-US" altLang="ja-JP" sz="1800" i="1" dirty="0">
                <a:solidFill>
                  <a:srgbClr val="43B02A"/>
                </a:solidFill>
                <a:latin typeface="Liberation Mono" panose="02070409020205020404" pitchFamily="49" charset="0"/>
                <a:ea typeface="MS PGothic" pitchFamily="34" charset="-128"/>
                <a:cs typeface="Liberation Mono" panose="02070409020205020404" pitchFamily="49" charset="0"/>
              </a:rPr>
              <a:t>“random” initial value</a:t>
            </a:r>
            <a:endParaRPr lang="en-US" altLang="ja-JP" sz="1800" dirty="0">
              <a:solidFill>
                <a:srgbClr val="43B02A"/>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a:t>
            </a:r>
            <a:r>
              <a:rPr lang="en-US" sz="1800"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smtClean="0">
                <a:solidFill>
                  <a:srgbClr val="43B02A"/>
                </a:solidFill>
                <a:latin typeface="Liberation Mono" panose="02070409020205020404" pitchFamily="49" charset="0"/>
                <a:ea typeface="MS PGothic" pitchFamily="34" charset="-128"/>
                <a:cs typeface="Liberation Mono" panose="02070409020205020404" pitchFamily="49" charset="0"/>
              </a:rPr>
              <a:t>not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every bit pattern is a valid floating-point value</a:t>
            </a:r>
            <a:endParaRPr lang="en-US" sz="1800" b="1" i="1" dirty="0">
              <a:solidFill>
                <a:srgbClr val="43B02A"/>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double </a:t>
            </a:r>
            <a:r>
              <a:rPr lang="en-US" sz="1800" dirty="0" err="1">
                <a:solidFill>
                  <a:srgbClr val="0033CC"/>
                </a:solidFill>
                <a:latin typeface="Liberation Mono" panose="02070409020205020404" pitchFamily="49" charset="0"/>
                <a:ea typeface="MS PGothic" pitchFamily="34" charset="-128"/>
                <a:cs typeface="Liberation Mono" panose="02070409020205020404" pitchFamily="49" charset="0"/>
              </a:rPr>
              <a:t>dd</a:t>
            </a: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 d;</a:t>
            </a:r>
            <a:r>
              <a:rPr lang="en-US" sz="1800" b="1"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potential error: some implementations</a:t>
            </a:r>
          </a:p>
          <a:p>
            <a:pPr eaLnBrk="1" hangingPunct="1">
              <a:lnSpc>
                <a:spcPct val="90000"/>
              </a:lnSpc>
              <a:buFont typeface="Wingdings" panose="05000000000000000000" pitchFamily="2" charset="2"/>
              <a:buNone/>
              <a:defRPr/>
            </a:pPr>
            <a:r>
              <a:rPr lang="en-US" sz="1800" dirty="0">
                <a:latin typeface="Liberation Mono" panose="02070409020205020404" pitchFamily="49" charset="0"/>
                <a:ea typeface="MS PGothic" pitchFamily="34" charset="-128"/>
                <a:cs typeface="Liberation Mono" panose="02070409020205020404" pitchFamily="49" charset="0"/>
              </a:rPr>
              <a:t>				</a:t>
            </a:r>
            <a:r>
              <a:rPr lang="en-US" sz="1800" b="1" dirty="0">
                <a:solidFill>
                  <a:srgbClr val="43B02A"/>
                </a:solidFill>
                <a:latin typeface="Liberation Mono" panose="02070409020205020404" pitchFamily="49" charset="0"/>
                <a:ea typeface="MS PGothic" pitchFamily="34" charset="-128"/>
                <a:cs typeface="Liberation Mono" panose="02070409020205020404" pitchFamily="49" charset="0"/>
              </a:rPr>
              <a:t>//</a:t>
            </a:r>
            <a:r>
              <a:rPr lang="en-US" sz="1800"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can</a:t>
            </a:r>
            <a:r>
              <a:rPr lang="ja-JP" alt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a:t>
            </a:r>
            <a:r>
              <a:rPr lang="en-US" altLang="ja-JP" sz="1800" i="1" dirty="0">
                <a:solidFill>
                  <a:srgbClr val="43B02A"/>
                </a:solidFill>
                <a:latin typeface="Liberation Mono" panose="02070409020205020404" pitchFamily="49" charset="0"/>
                <a:ea typeface="MS PGothic" pitchFamily="34" charset="-128"/>
                <a:cs typeface="Liberation Mono" panose="02070409020205020404" pitchFamily="49" charset="0"/>
              </a:rPr>
              <a:t>t copy invalid floating-point values</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a:t>
            </a:r>
            <a:r>
              <a:rPr lang="en-US" sz="1800" dirty="0" err="1">
                <a:solidFill>
                  <a:srgbClr val="0033CC"/>
                </a:solidFill>
                <a:latin typeface="Liberation Mono" panose="02070409020205020404" pitchFamily="49" charset="0"/>
                <a:ea typeface="MS PGothic" pitchFamily="34" charset="-128"/>
                <a:cs typeface="Liberation Mono" panose="02070409020205020404" pitchFamily="49" charset="0"/>
              </a:rPr>
              <a:t>cout</a:t>
            </a: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 &lt;&lt; " x: " &lt;&lt; x &lt;&lt; " c: " &lt;&lt; c &lt;&lt; " d: " &lt;&lt; d &lt;&lt; '\n';</a:t>
            </a:r>
          </a:p>
          <a:p>
            <a:pPr eaLnBrk="1" hangingPunct="1">
              <a:lnSpc>
                <a:spcPct val="90000"/>
              </a:lnSpc>
              <a:buFont typeface="Wingdings" panose="05000000000000000000" pitchFamily="2" charset="2"/>
              <a:buNone/>
              <a:defRPr/>
            </a:pPr>
            <a:r>
              <a:rPr lang="en-US" sz="1800" dirty="0">
                <a:solidFill>
                  <a:srgbClr val="0033CC"/>
                </a:solidFill>
                <a:latin typeface="Liberation Mono" panose="02070409020205020404" pitchFamily="49" charset="0"/>
                <a:ea typeface="MS PGothic" pitchFamily="34" charset="-128"/>
                <a:cs typeface="Liberation Mono" panose="02070409020205020404" pitchFamily="49" charset="0"/>
              </a:rPr>
              <a:t>}</a:t>
            </a:r>
          </a:p>
          <a:p>
            <a:pPr marL="0" indent="0" eaLnBrk="1" hangingPunct="1">
              <a:lnSpc>
                <a:spcPct val="90000"/>
              </a:lnSpc>
              <a:buNone/>
              <a:defRPr/>
            </a:pPr>
            <a:r>
              <a:rPr lang="en-US" sz="1800" i="1" dirty="0" smtClean="0">
                <a:solidFill>
                  <a:srgbClr val="43B02A"/>
                </a:solidFill>
                <a:latin typeface="Liberation Mono" panose="02070409020205020404" pitchFamily="49" charset="0"/>
                <a:ea typeface="MS PGothic" pitchFamily="34" charset="-128"/>
                <a:cs typeface="Liberation Mono" panose="02070409020205020404" pitchFamily="49" charset="0"/>
              </a:rPr>
              <a:t>// Always </a:t>
            </a:r>
            <a:r>
              <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rPr>
              <a:t>initialize your variables </a:t>
            </a:r>
            <a:r>
              <a:rPr lang="en-US" sz="1800" i="1" dirty="0" smtClean="0">
                <a:solidFill>
                  <a:srgbClr val="43B02A"/>
                </a:solidFill>
                <a:latin typeface="Liberation Mono" panose="02070409020205020404" pitchFamily="49" charset="0"/>
                <a:ea typeface="MS PGothic" pitchFamily="34" charset="-128"/>
                <a:cs typeface="Liberation Mono" panose="02070409020205020404" pitchFamily="49" charset="0"/>
              </a:rPr>
              <a:t>(except "</a:t>
            </a:r>
            <a:r>
              <a:rPr lang="en-US" altLang="ja-JP" sz="1800" i="1" dirty="0" smtClean="0">
                <a:solidFill>
                  <a:srgbClr val="43B02A"/>
                </a:solidFill>
                <a:latin typeface="Liberation Mono" panose="02070409020205020404" pitchFamily="49" charset="0"/>
                <a:ea typeface="MS PGothic" pitchFamily="34" charset="-128"/>
                <a:cs typeface="Liberation Mono" panose="02070409020205020404" pitchFamily="49" charset="0"/>
              </a:rPr>
              <a:t>input variables")</a:t>
            </a:r>
            <a:endParaRPr lang="en-US" sz="1800" i="1" dirty="0">
              <a:solidFill>
                <a:srgbClr val="43B02A"/>
              </a:solidFill>
              <a:latin typeface="Liberation Mono" panose="02070409020205020404" pitchFamily="49" charset="0"/>
              <a:ea typeface="MS PGothic" pitchFamily="34" charset="-128"/>
              <a:cs typeface="Liberation Mono" panose="02070409020205020404" pitchFamily="49" charset="0"/>
            </a:endParaRP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defRPr/>
            </a:pPr>
            <a:fld id="{7D195281-CAF0-45A2-B7FB-03BE9DDE452A}" type="slidenum">
              <a:rPr lang="en-US" altLang="en-US" sz="1400">
                <a:latin typeface="Arial" panose="020B0604020202020204" pitchFamily="34" charset="0"/>
              </a:rPr>
              <a:pPr>
                <a:spcBef>
                  <a:spcPct val="0"/>
                </a:spcBef>
                <a:buClrTx/>
                <a:buSzTx/>
                <a:buFontTx/>
                <a:buNone/>
                <a:defRPr/>
              </a:pPr>
              <a:t>10</a:t>
            </a:fld>
            <a:endParaRPr lang="en-US" altLang="en-US" sz="1400" dirty="0">
              <a:latin typeface="Arial" panose="020B0604020202020204" pitchFamily="34" charset="0"/>
            </a:endParaRPr>
          </a:p>
        </p:txBody>
      </p:sp>
    </p:spTree>
    <p:extLst>
      <p:ext uri="{BB962C8B-B14F-4D97-AF65-F5344CB8AC3E}">
        <p14:creationId xmlns:p14="http://schemas.microsoft.com/office/powerpoint/2010/main" val="3399259287"/>
      </p:ext>
    </p:extLst>
  </p:cSld>
  <p:clrMapOvr>
    <a:masterClrMapping/>
  </p:clrMapOvr>
  <p:transition spd="slow">
    <p:wipe/>
  </p:transition>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Languages by Type Safety</a:t>
            </a:r>
            <a:endParaRPr lang="lv-LV" dirty="0"/>
          </a:p>
        </p:txBody>
      </p:sp>
      <p:pic>
        <p:nvPicPr>
          <p:cNvPr id="2050" name="Picture 2" descr="Image for post"/>
          <p:cNvPicPr>
            <a:picLocks noChangeAspect="1" noChangeArrowheads="1"/>
          </p:cNvPicPr>
          <p:nvPr/>
        </p:nvPicPr>
        <p:blipFill rotWithShape="1">
          <a:blip r:embed="rId3">
            <a:extLst>
              <a:ext uri="{28A0092B-C50C-407E-A947-70E740481C1C}">
                <a14:useLocalDpi xmlns:a14="http://schemas.microsoft.com/office/drawing/2010/main" val="0"/>
              </a:ext>
            </a:extLst>
          </a:blip>
          <a:srcRect l="10191" r="17114"/>
          <a:stretch/>
        </p:blipFill>
        <p:spPr bwMode="auto">
          <a:xfrm>
            <a:off x="5943600" y="2381693"/>
            <a:ext cx="5760720" cy="3875843"/>
          </a:xfrm>
          <a:prstGeom prst="rect">
            <a:avLst/>
          </a:prstGeom>
          <a:noFill/>
          <a:extLst>
            <a:ext uri="{909E8E84-426E-40DD-AFC4-6F175D3DCCD1}">
              <a14:hiddenFill xmlns:a14="http://schemas.microsoft.com/office/drawing/2010/main">
                <a:solidFill>
                  <a:srgbClr val="FFFFFF"/>
                </a:solidFill>
              </a14:hiddenFill>
            </a:ext>
          </a:extLst>
        </p:spPr>
      </p:pic>
      <p:sp>
        <p:nvSpPr>
          <p:cNvPr id="7" name="Content Placeholder 6"/>
          <p:cNvSpPr>
            <a:spLocks noGrp="1"/>
          </p:cNvSpPr>
          <p:nvPr>
            <p:ph sz="half" idx="1"/>
          </p:nvPr>
        </p:nvSpPr>
        <p:spPr>
          <a:xfrm>
            <a:off x="1422400" y="1752600"/>
            <a:ext cx="4521200" cy="4114800"/>
          </a:xfrm>
        </p:spPr>
        <p:txBody>
          <a:bodyPr/>
          <a:lstStyle/>
          <a:p>
            <a:r>
              <a:rPr lang="en-US" dirty="0" smtClean="0"/>
              <a:t>Dynamically Typed </a:t>
            </a:r>
            <a:r>
              <a:rPr lang="en-US" dirty="0"/>
              <a:t>– catch type errors during runtime.</a:t>
            </a:r>
          </a:p>
          <a:p>
            <a:r>
              <a:rPr lang="en-US" dirty="0"/>
              <a:t>Statically Typed – catch (many) type errors during </a:t>
            </a:r>
            <a:r>
              <a:rPr lang="en-US" dirty="0" smtClean="0"/>
              <a:t>compile-time.</a:t>
            </a:r>
            <a:endParaRPr lang="en-US" dirty="0"/>
          </a:p>
          <a:p>
            <a:r>
              <a:rPr lang="en-US" dirty="0"/>
              <a:t>Weak-Typing – does not warn about dangerous type-casts that lose info</a:t>
            </a:r>
            <a:r>
              <a:rPr lang="en-US" dirty="0" smtClean="0"/>
              <a:t>. (Strong-Typing – nasty warnings.)</a:t>
            </a:r>
            <a:endParaRPr lang="en-US" dirty="0"/>
          </a:p>
          <a:p>
            <a:endParaRPr lang="lv-LV" dirty="0"/>
          </a:p>
          <a:p>
            <a:endParaRPr lang="lv-LV" dirty="0"/>
          </a:p>
        </p:txBody>
      </p:sp>
      <p:sp>
        <p:nvSpPr>
          <p:cNvPr id="8" name="Rounded Rectangle 7"/>
          <p:cNvSpPr/>
          <p:nvPr/>
        </p:nvSpPr>
        <p:spPr bwMode="auto">
          <a:xfrm>
            <a:off x="9982200" y="2362200"/>
            <a:ext cx="1722120" cy="1676400"/>
          </a:xfrm>
          <a:prstGeom prst="roundRect">
            <a:avLst/>
          </a:prstGeom>
          <a:noFill/>
          <a:ln w="25400" cap="flat" cmpd="sng" algn="ctr">
            <a:solidFill>
              <a:srgbClr val="0070C0"/>
            </a:solidFill>
            <a:prstDash val="solid"/>
            <a:round/>
            <a:headEnd type="none" w="med" len="med"/>
            <a:tailEnd type="none" w="med" len="med"/>
          </a:ln>
          <a:effectLst/>
          <a:extLst/>
        </p:spPr>
        <p:txBody>
          <a:bodyPr vert="horz" wrap="none" lIns="91440" tIns="45720" rIns="91440" bIns="45720" numCol="1" rtlCol="0" anchor="t" anchorCtr="0" compatLnSpc="1">
            <a:prstTxWarp prst="textNoShape">
              <a:avLst/>
            </a:prstTxWarp>
          </a:bodyPr>
          <a:lstStyle/>
          <a:p>
            <a:pPr marL="0" marR="0" indent="0" algn="l" defTabSz="914400" rtl="0" eaLnBrk="1" fontAlgn="base" latinLnBrk="0" hangingPunct="1">
              <a:lnSpc>
                <a:spcPct val="100000"/>
              </a:lnSpc>
              <a:spcBef>
                <a:spcPct val="0"/>
              </a:spcBef>
              <a:spcAft>
                <a:spcPct val="0"/>
              </a:spcAft>
              <a:buClrTx/>
              <a:buSzTx/>
              <a:buFontTx/>
              <a:buNone/>
              <a:tabLst/>
            </a:pPr>
            <a:endParaRPr kumimoji="0" lang="lv-LV" sz="2400" b="0" i="0" u="none" strike="noStrike" cap="none" normalizeH="0" baseline="0" smtClean="0">
              <a:ln>
                <a:noFill/>
              </a:ln>
              <a:solidFill>
                <a:schemeClr val="tx1"/>
              </a:solidFill>
              <a:effectLst/>
              <a:latin typeface="Times New Roman" pitchFamily="18" charset="0"/>
            </a:endParaRPr>
          </a:p>
        </p:txBody>
      </p:sp>
      <p:cxnSp>
        <p:nvCxnSpPr>
          <p:cNvPr id="10" name="Straight Arrow Connector 9"/>
          <p:cNvCxnSpPr>
            <a:stCxn id="11" idx="2"/>
          </p:cNvCxnSpPr>
          <p:nvPr/>
        </p:nvCxnSpPr>
        <p:spPr bwMode="auto">
          <a:xfrm flipH="1">
            <a:off x="10843260" y="2366665"/>
            <a:ext cx="249754" cy="833735"/>
          </a:xfrm>
          <a:prstGeom prst="straightConnector1">
            <a:avLst/>
          </a:prstGeom>
          <a:solidFill>
            <a:schemeClr val="accent1"/>
          </a:solidFill>
          <a:ln w="9525" cap="flat" cmpd="sng" algn="ctr">
            <a:solidFill>
              <a:schemeClr val="tx1"/>
            </a:solidFill>
            <a:prstDash val="solid"/>
            <a:round/>
            <a:headEnd type="none" w="med" len="med"/>
            <a:tailEnd type="triangle" w="lg" len="lg"/>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
        <p:nvSpPr>
          <p:cNvPr id="11" name="TextBox 10"/>
          <p:cNvSpPr txBox="1"/>
          <p:nvPr/>
        </p:nvSpPr>
        <p:spPr>
          <a:xfrm>
            <a:off x="10744200" y="1905000"/>
            <a:ext cx="697627" cy="461665"/>
          </a:xfrm>
          <a:prstGeom prst="rect">
            <a:avLst/>
          </a:prstGeom>
          <a:noFill/>
        </p:spPr>
        <p:txBody>
          <a:bodyPr wrap="none" rtlCol="0">
            <a:spAutoFit/>
          </a:bodyPr>
          <a:lstStyle/>
          <a:p>
            <a:r>
              <a:rPr lang="en-US" dirty="0" smtClean="0"/>
              <a:t>Coq</a:t>
            </a:r>
            <a:endParaRPr lang="lv-LV" dirty="0"/>
          </a:p>
        </p:txBody>
      </p:sp>
    </p:spTree>
    <p:extLst>
      <p:ext uri="{BB962C8B-B14F-4D97-AF65-F5344CB8AC3E}">
        <p14:creationId xmlns:p14="http://schemas.microsoft.com/office/powerpoint/2010/main" val="2028412554"/>
      </p:ext>
    </p:extLst>
  </p:cSld>
  <p:clrMapOvr>
    <a:masterClrMapping/>
  </p:clrMapOvr>
  <p:transition spd="slow">
    <p:wipe/>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dirty="0" smtClean="0">
                <a:ea typeface="MS PGothic" pitchFamily="34" charset="-128"/>
              </a:rPr>
              <a:t>Type safety in C++</a:t>
            </a:r>
          </a:p>
        </p:txBody>
      </p:sp>
      <p:sp>
        <p:nvSpPr>
          <p:cNvPr id="17411" name="Rectangle 3"/>
          <p:cNvSpPr>
            <a:spLocks noGrp="1" noChangeArrowheads="1"/>
          </p:cNvSpPr>
          <p:nvPr>
            <p:ph idx="1"/>
          </p:nvPr>
        </p:nvSpPr>
        <p:spPr/>
        <p:txBody>
          <a:bodyPr/>
          <a:lstStyle/>
          <a:p>
            <a:pPr eaLnBrk="1" hangingPunct="1">
              <a:lnSpc>
                <a:spcPct val="90000"/>
              </a:lnSpc>
              <a:defRPr/>
            </a:pPr>
            <a:r>
              <a:rPr lang="en-US" sz="2000" dirty="0">
                <a:ea typeface="MS PGothic" pitchFamily="34" charset="-128"/>
              </a:rPr>
              <a:t>Type safety is a very big deal</a:t>
            </a:r>
          </a:p>
          <a:p>
            <a:pPr lvl="1" eaLnBrk="1" hangingPunct="1">
              <a:lnSpc>
                <a:spcPct val="90000"/>
              </a:lnSpc>
              <a:defRPr/>
            </a:pPr>
            <a:r>
              <a:rPr lang="en-US" sz="2000" dirty="0">
                <a:ea typeface="Times New Roman" pitchFamily="18" charset="0"/>
              </a:rPr>
              <a:t>Try very hard not to violate it</a:t>
            </a:r>
          </a:p>
          <a:p>
            <a:pPr lvl="1" eaLnBrk="1" hangingPunct="1">
              <a:lnSpc>
                <a:spcPct val="90000"/>
              </a:lnSpc>
              <a:defRPr/>
            </a:pPr>
            <a:r>
              <a:rPr lang="en-US" altLang="ja-JP" sz="2000" dirty="0" smtClean="0">
                <a:ea typeface="MS PGothic" pitchFamily="34" charset="-128"/>
              </a:rPr>
              <a:t>"when </a:t>
            </a:r>
            <a:r>
              <a:rPr lang="en-US" altLang="ja-JP" sz="2000" dirty="0">
                <a:ea typeface="MS PGothic" pitchFamily="34" charset="-128"/>
              </a:rPr>
              <a:t>you program, the compiler is your best </a:t>
            </a:r>
            <a:r>
              <a:rPr lang="en-US" altLang="ja-JP" sz="2000" dirty="0" smtClean="0">
                <a:ea typeface="MS PGothic" pitchFamily="34" charset="-128"/>
              </a:rPr>
              <a:t>friend"</a:t>
            </a:r>
            <a:endParaRPr lang="en-US" altLang="ja-JP" sz="2000" dirty="0">
              <a:ea typeface="MS PGothic" pitchFamily="34" charset="-128"/>
            </a:endParaRPr>
          </a:p>
          <a:p>
            <a:pPr eaLnBrk="1" hangingPunct="1">
              <a:lnSpc>
                <a:spcPct val="90000"/>
              </a:lnSpc>
              <a:defRPr/>
            </a:pPr>
            <a:r>
              <a:rPr lang="en-US" sz="2000" dirty="0" smtClean="0">
                <a:ea typeface="MS PGothic" pitchFamily="34" charset="-128"/>
              </a:rPr>
              <a:t>C</a:t>
            </a:r>
            <a:r>
              <a:rPr lang="en-US" sz="2000" dirty="0">
                <a:ea typeface="MS PGothic" pitchFamily="34" charset="-128"/>
              </a:rPr>
              <a:t>++ is not (completely) </a:t>
            </a:r>
            <a:r>
              <a:rPr lang="en-US" sz="2000" dirty="0" smtClean="0">
                <a:ea typeface="MS PGothic" pitchFamily="34" charset="-128"/>
              </a:rPr>
              <a:t>statically or dynamically </a:t>
            </a:r>
            <a:r>
              <a:rPr lang="en-US" sz="2000" dirty="0">
                <a:ea typeface="MS PGothic" pitchFamily="34" charset="-128"/>
              </a:rPr>
              <a:t>type safe</a:t>
            </a:r>
          </a:p>
          <a:p>
            <a:pPr lvl="1" eaLnBrk="1" hangingPunct="1">
              <a:lnSpc>
                <a:spcPct val="90000"/>
              </a:lnSpc>
              <a:defRPr/>
            </a:pPr>
            <a:r>
              <a:rPr lang="en-US" sz="2000" dirty="0">
                <a:ea typeface="Times New Roman" pitchFamily="18" charset="0"/>
              </a:rPr>
              <a:t>No widely-used language is (completely) statically type safe</a:t>
            </a:r>
          </a:p>
          <a:p>
            <a:pPr lvl="1" eaLnBrk="1" hangingPunct="1">
              <a:lnSpc>
                <a:spcPct val="90000"/>
              </a:lnSpc>
              <a:defRPr/>
            </a:pPr>
            <a:r>
              <a:rPr lang="en-US" sz="2000" dirty="0">
                <a:ea typeface="Times New Roman" pitchFamily="18" charset="0"/>
              </a:rPr>
              <a:t>Being completely statically type safe may interfere with your ability to express ideas</a:t>
            </a:r>
          </a:p>
          <a:p>
            <a:pPr eaLnBrk="1" hangingPunct="1">
              <a:lnSpc>
                <a:spcPct val="90000"/>
              </a:lnSpc>
              <a:defRPr/>
            </a:pPr>
            <a:r>
              <a:rPr lang="en-US" sz="2000" dirty="0">
                <a:ea typeface="MS PGothic" pitchFamily="34" charset="-128"/>
              </a:rPr>
              <a:t>C++ is not (completely) dynamically type safe</a:t>
            </a:r>
          </a:p>
          <a:p>
            <a:pPr lvl="1" eaLnBrk="1" hangingPunct="1">
              <a:lnSpc>
                <a:spcPct val="90000"/>
              </a:lnSpc>
              <a:defRPr/>
            </a:pPr>
            <a:r>
              <a:rPr lang="en-US" sz="2000" dirty="0">
                <a:ea typeface="Times New Roman" pitchFamily="18" charset="0"/>
              </a:rPr>
              <a:t>Many languages are dynamically type safe</a:t>
            </a:r>
          </a:p>
          <a:p>
            <a:pPr lvl="1" eaLnBrk="1" hangingPunct="1">
              <a:lnSpc>
                <a:spcPct val="90000"/>
              </a:lnSpc>
              <a:defRPr/>
            </a:pPr>
            <a:r>
              <a:rPr lang="en-US" sz="2000" dirty="0">
                <a:ea typeface="Times New Roman" pitchFamily="18" charset="0"/>
              </a:rPr>
              <a:t>Being completely dynamically type safe may interfere with the ability to express ideas and often makes generated code bigger and/or slower</a:t>
            </a:r>
          </a:p>
          <a:p>
            <a:pPr eaLnBrk="1" hangingPunct="1">
              <a:lnSpc>
                <a:spcPct val="90000"/>
              </a:lnSpc>
              <a:defRPr/>
            </a:pPr>
            <a:r>
              <a:rPr lang="en-US" sz="2000" dirty="0">
                <a:ea typeface="MS PGothic" pitchFamily="34" charset="-128"/>
              </a:rPr>
              <a:t>Almost all of what you’</a:t>
            </a:r>
            <a:r>
              <a:rPr lang="en-US" altLang="ja-JP" sz="2000" dirty="0">
                <a:ea typeface="MS PGothic" pitchFamily="34" charset="-128"/>
              </a:rPr>
              <a:t>ll be taught here is type safe</a:t>
            </a:r>
          </a:p>
          <a:p>
            <a:pPr lvl="1" eaLnBrk="1" hangingPunct="1">
              <a:lnSpc>
                <a:spcPct val="90000"/>
              </a:lnSpc>
              <a:defRPr/>
            </a:pPr>
            <a:r>
              <a:rPr lang="en-US" sz="2000" dirty="0">
                <a:ea typeface="Times New Roman" pitchFamily="18" charset="0"/>
              </a:rPr>
              <a:t>We</a:t>
            </a:r>
            <a:r>
              <a:rPr lang="en-US" sz="2000" dirty="0">
                <a:ea typeface="MS PGothic" pitchFamily="34" charset="-128"/>
              </a:rPr>
              <a:t>’</a:t>
            </a:r>
            <a:r>
              <a:rPr lang="en-US" altLang="ja-JP" sz="2000" dirty="0">
                <a:ea typeface="MS PGothic" pitchFamily="34" charset="-128"/>
              </a:rPr>
              <a:t>ll specifically mention anything that is not</a:t>
            </a:r>
            <a:endParaRPr lang="en-US" sz="2000" dirty="0">
              <a:ea typeface="Times New Roman" pitchFamily="18" charset="0"/>
            </a:endParaRPr>
          </a:p>
        </p:txBody>
      </p:sp>
      <p:sp>
        <p:nvSpPr>
          <p:cNvPr id="4"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defRPr/>
            </a:pPr>
            <a:fld id="{DFDB7C42-5685-44F7-8A9C-9C25508E2533}" type="slidenum">
              <a:rPr lang="en-US" altLang="en-US" sz="1400">
                <a:latin typeface="Arial" panose="020B0604020202020204" pitchFamily="34" charset="0"/>
              </a:rPr>
              <a:pPr>
                <a:spcBef>
                  <a:spcPct val="0"/>
                </a:spcBef>
                <a:buClrTx/>
                <a:buSzTx/>
                <a:buFontTx/>
                <a:buNone/>
                <a:defRPr/>
              </a:pPr>
              <a:t>12</a:t>
            </a:fld>
            <a:endParaRPr lang="en-US" altLang="en-US" sz="1400">
              <a:latin typeface="Arial" panose="020B0604020202020204" pitchFamily="34" charset="0"/>
            </a:endParaRPr>
          </a:p>
        </p:txBody>
      </p:sp>
    </p:spTree>
    <p:extLst>
      <p:ext uri="{BB962C8B-B14F-4D97-AF65-F5344CB8AC3E}">
        <p14:creationId xmlns:p14="http://schemas.microsoft.com/office/powerpoint/2010/main" val="2537361205"/>
      </p:ext>
    </p:extLst>
  </p:cSld>
  <p:clrMapOvr>
    <a:masterClrMapping/>
  </p:clrMapOvr>
  <p:transition spd="slow">
    <p:wipe/>
  </p:transition>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smtClean="0"/>
              <a:t>Expressions</a:t>
            </a:r>
          </a:p>
        </p:txBody>
      </p:sp>
      <p:sp>
        <p:nvSpPr>
          <p:cNvPr id="17411"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2000" dirty="0">
                <a:latin typeface="Liberation Mono" panose="02070409020205020404" pitchFamily="49" charset="0"/>
                <a:cs typeface="Liberation Mono" panose="02070409020205020404" pitchFamily="49" charset="0"/>
              </a:rPr>
              <a:t>// </a:t>
            </a:r>
            <a:r>
              <a:rPr lang="en-US" sz="2000" i="1" dirty="0">
                <a:latin typeface="Liberation Mono" panose="02070409020205020404" pitchFamily="49" charset="0"/>
                <a:cs typeface="Liberation Mono" panose="02070409020205020404" pitchFamily="49" charset="0"/>
              </a:rPr>
              <a:t>compute area:</a:t>
            </a:r>
          </a:p>
          <a:p>
            <a:pPr eaLnBrk="1" hangingPunct="1">
              <a:lnSpc>
                <a:spcPct val="90000"/>
              </a:lnSpc>
              <a:buFont typeface="Wingdings" panose="05000000000000000000" pitchFamily="2" charset="2"/>
              <a:buNone/>
              <a:defRPr/>
            </a:pPr>
            <a:r>
              <a:rPr lang="en-US" sz="2000" dirty="0" err="1">
                <a:latin typeface="Liberation Mono" panose="02070409020205020404" pitchFamily="49" charset="0"/>
                <a:cs typeface="Liberation Mono" panose="02070409020205020404" pitchFamily="49" charset="0"/>
              </a:rPr>
              <a:t>int</a:t>
            </a:r>
            <a:r>
              <a:rPr lang="en-US" sz="2000" dirty="0">
                <a:latin typeface="Liberation Mono" panose="02070409020205020404" pitchFamily="49" charset="0"/>
                <a:cs typeface="Liberation Mono" panose="02070409020205020404" pitchFamily="49" charset="0"/>
              </a:rPr>
              <a:t> length = </a:t>
            </a:r>
            <a:r>
              <a:rPr lang="en-US" sz="2000" dirty="0">
                <a:solidFill>
                  <a:srgbClr val="43B02A"/>
                </a:solidFill>
                <a:latin typeface="Liberation Mono" panose="02070409020205020404" pitchFamily="49" charset="0"/>
                <a:cs typeface="Liberation Mono" panose="02070409020205020404" pitchFamily="49" charset="0"/>
              </a:rPr>
              <a:t>20</a:t>
            </a:r>
            <a:r>
              <a:rPr lang="en-US" sz="2000" dirty="0">
                <a:latin typeface="Liberation Mono" panose="02070409020205020404" pitchFamily="49" charset="0"/>
                <a:cs typeface="Liberation Mono" panose="02070409020205020404" pitchFamily="49" charset="0"/>
              </a:rPr>
              <a:t>;	</a:t>
            </a:r>
            <a:r>
              <a:rPr lang="en-US" sz="2000" dirty="0" smtClean="0">
                <a:latin typeface="Liberation Mono" panose="02070409020205020404" pitchFamily="49" charset="0"/>
                <a:cs typeface="Liberation Mono" panose="02070409020205020404" pitchFamily="49" charset="0"/>
              </a:rPr>
              <a:t>// </a:t>
            </a:r>
            <a:r>
              <a:rPr lang="en-US" sz="2000" i="1" dirty="0" smtClean="0">
                <a:latin typeface="Liberation Mono" panose="02070409020205020404" pitchFamily="49" charset="0"/>
                <a:cs typeface="Liberation Mono" panose="02070409020205020404" pitchFamily="49" charset="0"/>
              </a:rPr>
              <a:t>simplest </a:t>
            </a:r>
            <a:r>
              <a:rPr lang="en-US" sz="2000" i="1" dirty="0">
                <a:latin typeface="Liberation Mono" panose="02070409020205020404" pitchFamily="49" charset="0"/>
                <a:cs typeface="Liberation Mono" panose="02070409020205020404" pitchFamily="49" charset="0"/>
              </a:rPr>
              <a:t>expression: a literal (here, 20)</a:t>
            </a:r>
          </a:p>
          <a:p>
            <a:pPr eaLnBrk="1" hangingPunct="1">
              <a:lnSpc>
                <a:spcPct val="90000"/>
              </a:lnSpc>
              <a:buFont typeface="Wingdings" panose="05000000000000000000" pitchFamily="2" charset="2"/>
              <a:buNone/>
              <a:defRPr/>
            </a:pPr>
            <a:r>
              <a:rPr lang="en-US" sz="2000" dirty="0">
                <a:latin typeface="Liberation Mono" panose="02070409020205020404" pitchFamily="49" charset="0"/>
                <a:cs typeface="Liberation Mono" panose="02070409020205020404" pitchFamily="49" charset="0"/>
              </a:rPr>
              <a:t>				// </a:t>
            </a:r>
            <a:r>
              <a:rPr lang="en-US" sz="2000" i="1" dirty="0">
                <a:latin typeface="Liberation Mono" panose="02070409020205020404" pitchFamily="49" charset="0"/>
                <a:cs typeface="Liberation Mono" panose="02070409020205020404" pitchFamily="49" charset="0"/>
              </a:rPr>
              <a:t>(here used to initialize a variable)</a:t>
            </a:r>
          </a:p>
          <a:p>
            <a:pPr eaLnBrk="1" hangingPunct="1">
              <a:lnSpc>
                <a:spcPct val="90000"/>
              </a:lnSpc>
              <a:buFont typeface="Wingdings" panose="05000000000000000000" pitchFamily="2" charset="2"/>
              <a:buNone/>
              <a:defRPr/>
            </a:pPr>
            <a:r>
              <a:rPr lang="en-US" sz="2000" dirty="0" err="1">
                <a:latin typeface="Liberation Mono" panose="02070409020205020404" pitchFamily="49" charset="0"/>
                <a:cs typeface="Liberation Mono" panose="02070409020205020404" pitchFamily="49" charset="0"/>
              </a:rPr>
              <a:t>int</a:t>
            </a:r>
            <a:r>
              <a:rPr lang="en-US" sz="2000" dirty="0">
                <a:latin typeface="Liberation Mono" panose="02070409020205020404" pitchFamily="49" charset="0"/>
                <a:cs typeface="Liberation Mono" panose="02070409020205020404" pitchFamily="49" charset="0"/>
              </a:rPr>
              <a:t> width </a:t>
            </a:r>
            <a:r>
              <a:rPr lang="en-US" sz="2000" dirty="0" smtClean="0">
                <a:latin typeface="Liberation Mono" panose="02070409020205020404" pitchFamily="49" charset="0"/>
                <a:cs typeface="Liberation Mono" panose="02070409020205020404" pitchFamily="49" charset="0"/>
              </a:rPr>
              <a:t>= </a:t>
            </a:r>
            <a:r>
              <a:rPr lang="en-US" sz="2000" dirty="0" smtClean="0">
                <a:solidFill>
                  <a:srgbClr val="43B02A"/>
                </a:solidFill>
                <a:latin typeface="Liberation Mono" panose="02070409020205020404" pitchFamily="49" charset="0"/>
                <a:cs typeface="Liberation Mono" panose="02070409020205020404" pitchFamily="49" charset="0"/>
              </a:rPr>
              <a:t>40</a:t>
            </a:r>
            <a:r>
              <a:rPr lang="en-US" sz="2000" dirty="0" smtClean="0">
                <a:latin typeface="Liberation Mono" panose="02070409020205020404" pitchFamily="49" charset="0"/>
                <a:cs typeface="Liberation Mono" panose="02070409020205020404" pitchFamily="49" charset="0"/>
              </a:rPr>
              <a:t>;</a:t>
            </a:r>
            <a:endParaRPr lang="en-US" sz="2000" dirty="0">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2000" dirty="0" err="1">
                <a:latin typeface="Liberation Mono" panose="02070409020205020404" pitchFamily="49" charset="0"/>
                <a:cs typeface="Liberation Mono" panose="02070409020205020404" pitchFamily="49" charset="0"/>
              </a:rPr>
              <a:t>int</a:t>
            </a:r>
            <a:r>
              <a:rPr lang="en-US" sz="2000" dirty="0">
                <a:latin typeface="Liberation Mono" panose="02070409020205020404" pitchFamily="49" charset="0"/>
                <a:cs typeface="Liberation Mono" panose="02070409020205020404" pitchFamily="49" charset="0"/>
              </a:rPr>
              <a:t> area = </a:t>
            </a:r>
            <a:r>
              <a:rPr lang="en-US" sz="2000" dirty="0" smtClean="0">
                <a:solidFill>
                  <a:srgbClr val="43B02A"/>
                </a:solidFill>
                <a:latin typeface="Liberation Mono" panose="02070409020205020404" pitchFamily="49" charset="0"/>
                <a:cs typeface="Liberation Mono" panose="02070409020205020404" pitchFamily="49" charset="0"/>
              </a:rPr>
              <a:t>length*width</a:t>
            </a:r>
            <a:r>
              <a:rPr lang="en-US" sz="2000" dirty="0">
                <a:latin typeface="Liberation Mono" panose="02070409020205020404" pitchFamily="49" charset="0"/>
                <a:cs typeface="Liberation Mono" panose="02070409020205020404" pitchFamily="49" charset="0"/>
              </a:rPr>
              <a:t>;		// </a:t>
            </a:r>
            <a:r>
              <a:rPr lang="en-US" sz="2000" i="1" dirty="0">
                <a:latin typeface="Liberation Mono" panose="02070409020205020404" pitchFamily="49" charset="0"/>
                <a:cs typeface="Liberation Mono" panose="02070409020205020404" pitchFamily="49" charset="0"/>
              </a:rPr>
              <a:t>a multiplication</a:t>
            </a:r>
          </a:p>
          <a:p>
            <a:pPr eaLnBrk="1" hangingPunct="1">
              <a:lnSpc>
                <a:spcPct val="90000"/>
              </a:lnSpc>
              <a:buFont typeface="Wingdings" panose="05000000000000000000" pitchFamily="2" charset="2"/>
              <a:buNone/>
              <a:defRPr/>
            </a:pPr>
            <a:r>
              <a:rPr lang="en-US" sz="2000" dirty="0" err="1">
                <a:latin typeface="Liberation Mono" panose="02070409020205020404" pitchFamily="49" charset="0"/>
                <a:cs typeface="Liberation Mono" panose="02070409020205020404" pitchFamily="49" charset="0"/>
              </a:rPr>
              <a:t>int</a:t>
            </a:r>
            <a:r>
              <a:rPr lang="en-US" sz="2000" dirty="0">
                <a:latin typeface="Liberation Mono" panose="02070409020205020404" pitchFamily="49" charset="0"/>
                <a:cs typeface="Liberation Mono" panose="02070409020205020404" pitchFamily="49" charset="0"/>
              </a:rPr>
              <a:t> average = </a:t>
            </a:r>
            <a:r>
              <a:rPr lang="en-US" sz="2000" dirty="0">
                <a:solidFill>
                  <a:srgbClr val="43B02A"/>
                </a:solidFill>
                <a:latin typeface="Liberation Mono" panose="02070409020205020404" pitchFamily="49" charset="0"/>
                <a:cs typeface="Liberation Mono" panose="02070409020205020404" pitchFamily="49" charset="0"/>
              </a:rPr>
              <a:t>(</a:t>
            </a:r>
            <a:r>
              <a:rPr lang="en-US" sz="2000" dirty="0" err="1">
                <a:solidFill>
                  <a:srgbClr val="43B02A"/>
                </a:solidFill>
                <a:latin typeface="Liberation Mono" panose="02070409020205020404" pitchFamily="49" charset="0"/>
                <a:cs typeface="Liberation Mono" panose="02070409020205020404" pitchFamily="49" charset="0"/>
              </a:rPr>
              <a:t>length+width</a:t>
            </a:r>
            <a:r>
              <a:rPr lang="en-US" sz="2000" dirty="0">
                <a:solidFill>
                  <a:srgbClr val="43B02A"/>
                </a:solidFill>
                <a:latin typeface="Liberation Mono" panose="02070409020205020404" pitchFamily="49" charset="0"/>
                <a:cs typeface="Liberation Mono" panose="02070409020205020404" pitchFamily="49" charset="0"/>
              </a:rPr>
              <a:t>)/2</a:t>
            </a:r>
            <a:r>
              <a:rPr lang="en-US" sz="2000" dirty="0">
                <a:latin typeface="Liberation Mono" panose="02070409020205020404" pitchFamily="49" charset="0"/>
                <a:cs typeface="Liberation Mono" panose="02070409020205020404" pitchFamily="49" charset="0"/>
              </a:rPr>
              <a:t>;	// </a:t>
            </a:r>
            <a:r>
              <a:rPr lang="en-US" sz="2000" i="1" dirty="0">
                <a:latin typeface="Liberation Mono" panose="02070409020205020404" pitchFamily="49" charset="0"/>
                <a:cs typeface="Liberation Mono" panose="02070409020205020404" pitchFamily="49" charset="0"/>
              </a:rPr>
              <a:t>addition and division</a:t>
            </a:r>
            <a:r>
              <a:rPr lang="en-US" sz="2000"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endParaRPr lang="en-US" sz="2000" b="1" dirty="0"/>
          </a:p>
          <a:p>
            <a:pPr eaLnBrk="1" hangingPunct="1">
              <a:lnSpc>
                <a:spcPct val="90000"/>
              </a:lnSpc>
              <a:buFont typeface="Wingdings" panose="05000000000000000000" pitchFamily="2" charset="2"/>
              <a:buNone/>
              <a:defRPr/>
            </a:pPr>
            <a:r>
              <a:rPr lang="en-US" sz="2000" dirty="0"/>
              <a:t>The usual rules of precedence apply:</a:t>
            </a:r>
          </a:p>
          <a:p>
            <a:pPr eaLnBrk="1" hangingPunct="1">
              <a:lnSpc>
                <a:spcPct val="90000"/>
              </a:lnSpc>
              <a:buFont typeface="Wingdings" panose="05000000000000000000" pitchFamily="2" charset="2"/>
              <a:buNone/>
              <a:defRPr/>
            </a:pPr>
            <a:r>
              <a:rPr lang="en-US" sz="2000" dirty="0"/>
              <a:t>	</a:t>
            </a:r>
            <a:r>
              <a:rPr lang="en-US" sz="2000" b="1" dirty="0"/>
              <a:t>a*</a:t>
            </a:r>
            <a:r>
              <a:rPr lang="en-US" sz="2000" b="1" dirty="0" err="1"/>
              <a:t>b+c</a:t>
            </a:r>
            <a:r>
              <a:rPr lang="en-US" sz="2000" b="1" dirty="0"/>
              <a:t>/d</a:t>
            </a:r>
            <a:r>
              <a:rPr lang="en-US" sz="2000" dirty="0"/>
              <a:t> means </a:t>
            </a:r>
            <a:r>
              <a:rPr lang="en-US" sz="2000" b="1" dirty="0"/>
              <a:t>(a*b)+(c/d)</a:t>
            </a:r>
            <a:r>
              <a:rPr lang="en-US" sz="2000" dirty="0"/>
              <a:t> and not </a:t>
            </a:r>
            <a:r>
              <a:rPr lang="en-US" sz="2000" b="1" dirty="0"/>
              <a:t>a*(</a:t>
            </a:r>
            <a:r>
              <a:rPr lang="en-US" sz="2000" b="1" dirty="0" err="1"/>
              <a:t>b+c</a:t>
            </a:r>
            <a:r>
              <a:rPr lang="en-US" sz="2000" b="1" dirty="0"/>
              <a:t>)/d</a:t>
            </a:r>
            <a:r>
              <a:rPr lang="en-US" sz="2000" dirty="0"/>
              <a:t>.</a:t>
            </a:r>
            <a:endParaRPr lang="en-US" sz="2000" b="1" dirty="0"/>
          </a:p>
          <a:p>
            <a:pPr eaLnBrk="1" hangingPunct="1">
              <a:lnSpc>
                <a:spcPct val="90000"/>
              </a:lnSpc>
              <a:buFont typeface="Wingdings" panose="05000000000000000000" pitchFamily="2" charset="2"/>
              <a:buNone/>
              <a:defRPr/>
            </a:pPr>
            <a:endParaRPr lang="en-US" sz="1000" b="1" dirty="0"/>
          </a:p>
          <a:p>
            <a:pPr eaLnBrk="1" hangingPunct="1">
              <a:lnSpc>
                <a:spcPct val="90000"/>
              </a:lnSpc>
              <a:buFont typeface="Wingdings" panose="05000000000000000000" pitchFamily="2" charset="2"/>
              <a:buNone/>
              <a:defRPr/>
            </a:pPr>
            <a:r>
              <a:rPr lang="en-US" sz="2000" dirty="0"/>
              <a:t>If in doubt, parenthesize.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EB1CBBC-96F6-4FE7-9BBF-55E03B094C40}" type="slidenum">
              <a:rPr lang="en-US" altLang="en-US" smtClean="0">
                <a:latin typeface="Arial" panose="020B0604020202020204" pitchFamily="34" charset="0"/>
              </a:rPr>
              <a:pPr>
                <a:defRPr/>
              </a:pPr>
              <a:t>13</a:t>
            </a:fld>
            <a:endParaRPr lang="en-US" altLang="en-US" smtClean="0">
              <a:latin typeface="Arial" panose="020B0604020202020204" pitchFamily="34" charset="0"/>
            </a:endParaRPr>
          </a:p>
        </p:txBody>
      </p:sp>
      <p:sp>
        <p:nvSpPr>
          <p:cNvPr id="5" name="Rounded Rectangle 4"/>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rPr>
              <a:t>Expressions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906746452"/>
      </p:ext>
    </p:extLst>
  </p:cSld>
  <p:clrMapOvr>
    <a:masterClrMapping/>
  </p:clrMapOvr>
  <p:transition spd="slow">
    <p:wipe/>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Boolean and  Bitwise Operations</a:t>
            </a:r>
            <a:endParaRPr lang="lv-LV" dirty="0"/>
          </a:p>
        </p:txBody>
      </p:sp>
      <p:sp>
        <p:nvSpPr>
          <p:cNvPr id="3" name="Content Placeholder 2"/>
          <p:cNvSpPr>
            <a:spLocks noGrp="1"/>
          </p:cNvSpPr>
          <p:nvPr>
            <p:ph idx="1"/>
          </p:nvPr>
        </p:nvSpPr>
        <p:spPr>
          <a:xfrm>
            <a:off x="7620000" y="1752600"/>
            <a:ext cx="3962400" cy="4648199"/>
          </a:xfrm>
        </p:spPr>
        <p:txBody>
          <a:bodyPr/>
          <a:lstStyle/>
          <a:p>
            <a:pPr marL="0" indent="0">
              <a:buNone/>
            </a:pPr>
            <a:r>
              <a:rPr lang="en-US" dirty="0" err="1">
                <a:solidFill>
                  <a:srgbClr val="0033CC"/>
                </a:solidFill>
                <a:latin typeface="Lucida Console" panose="020B0609040504020204" pitchFamily="49" charset="0"/>
              </a:rPr>
              <a:t>int</a:t>
            </a:r>
            <a:r>
              <a:rPr lang="en-US" dirty="0">
                <a:solidFill>
                  <a:srgbClr val="0033CC"/>
                </a:solidFill>
                <a:latin typeface="Lucida Console" panose="020B0609040504020204" pitchFamily="49" charset="0"/>
              </a:rPr>
              <a:t> a = </a:t>
            </a:r>
            <a:r>
              <a:rPr lang="en-US" dirty="0" smtClean="0">
                <a:solidFill>
                  <a:srgbClr val="0033CC"/>
                </a:solidFill>
                <a:latin typeface="Lucida Console" panose="020B0609040504020204" pitchFamily="49" charset="0"/>
              </a:rPr>
              <a:t>13</a:t>
            </a:r>
            <a:r>
              <a:rPr lang="en-US" dirty="0">
                <a:solidFill>
                  <a:srgbClr val="0033CC"/>
                </a:solidFill>
                <a:latin typeface="Lucida Console" panose="020B0609040504020204" pitchFamily="49" charset="0"/>
              </a:rPr>
              <a:t>;</a:t>
            </a:r>
          </a:p>
          <a:p>
            <a:pPr marL="0" indent="0">
              <a:buNone/>
            </a:pPr>
            <a:r>
              <a:rPr lang="en-US" dirty="0" err="1">
                <a:solidFill>
                  <a:srgbClr val="0033CC"/>
                </a:solidFill>
                <a:latin typeface="Lucida Console" panose="020B0609040504020204" pitchFamily="49" charset="0"/>
              </a:rPr>
              <a:t>int</a:t>
            </a:r>
            <a:r>
              <a:rPr lang="en-US" dirty="0">
                <a:solidFill>
                  <a:srgbClr val="0033CC"/>
                </a:solidFill>
                <a:latin typeface="Lucida Console" panose="020B0609040504020204" pitchFamily="49" charset="0"/>
              </a:rPr>
              <a:t> b = </a:t>
            </a:r>
            <a:r>
              <a:rPr lang="en-US" dirty="0" smtClean="0">
                <a:solidFill>
                  <a:srgbClr val="0033CC"/>
                </a:solidFill>
                <a:latin typeface="Lucida Console" panose="020B0609040504020204" pitchFamily="49" charset="0"/>
              </a:rPr>
              <a:t>17;</a:t>
            </a:r>
          </a:p>
          <a:p>
            <a:pPr marL="0" indent="0">
              <a:buNone/>
            </a:pPr>
            <a:r>
              <a:rPr lang="en-US" dirty="0" err="1" smtClean="0">
                <a:solidFill>
                  <a:srgbClr val="0033CC"/>
                </a:solidFill>
                <a:latin typeface="Lucida Console" panose="020B0609040504020204" pitchFamily="49" charset="0"/>
              </a:rPr>
              <a:t>int</a:t>
            </a:r>
            <a:r>
              <a:rPr lang="en-US" dirty="0" smtClean="0">
                <a:solidFill>
                  <a:srgbClr val="0033CC"/>
                </a:solidFill>
                <a:latin typeface="Lucida Console" panose="020B0609040504020204" pitchFamily="49" charset="0"/>
              </a:rPr>
              <a:t> c = 15;</a:t>
            </a:r>
          </a:p>
          <a:p>
            <a:pPr marL="0" indent="0">
              <a:buNone/>
            </a:pPr>
            <a:r>
              <a:rPr lang="en-US" dirty="0" err="1" smtClean="0">
                <a:solidFill>
                  <a:srgbClr val="0033CC"/>
                </a:solidFill>
                <a:latin typeface="Lucida Console" panose="020B0609040504020204" pitchFamily="49" charset="0"/>
              </a:rPr>
              <a:t>int</a:t>
            </a:r>
            <a:r>
              <a:rPr lang="en-US" dirty="0" smtClean="0">
                <a:solidFill>
                  <a:srgbClr val="0033CC"/>
                </a:solidFill>
                <a:latin typeface="Lucida Console" panose="020B0609040504020204" pitchFamily="49" charset="0"/>
              </a:rPr>
              <a:t> max = -1;</a:t>
            </a:r>
            <a:endParaRPr lang="en-US" dirty="0">
              <a:solidFill>
                <a:srgbClr val="0033CC"/>
              </a:solidFill>
              <a:latin typeface="Lucida Console" panose="020B0609040504020204" pitchFamily="49" charset="0"/>
            </a:endParaRPr>
          </a:p>
          <a:p>
            <a:pPr marL="0" indent="0">
              <a:buNone/>
            </a:pPr>
            <a:r>
              <a:rPr lang="en-US" dirty="0" smtClean="0">
                <a:solidFill>
                  <a:srgbClr val="0033CC"/>
                </a:solidFill>
                <a:latin typeface="Lucida Console" panose="020B0609040504020204" pitchFamily="49" charset="0"/>
              </a:rPr>
              <a:t>max </a:t>
            </a: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a&gt;b) ? </a:t>
            </a:r>
            <a:r>
              <a:rPr lang="en-US" dirty="0">
                <a:solidFill>
                  <a:srgbClr val="0033CC"/>
                </a:solidFill>
                <a:latin typeface="Lucida Console" panose="020B0609040504020204" pitchFamily="49" charset="0"/>
              </a:rPr>
              <a:t>a : b</a:t>
            </a:r>
            <a:r>
              <a:rPr lang="en-US" dirty="0" smtClean="0">
                <a:solidFill>
                  <a:srgbClr val="0033CC"/>
                </a:solidFill>
                <a:latin typeface="Lucida Console" panose="020B0609040504020204" pitchFamily="49" charset="0"/>
              </a:rPr>
              <a:t>;</a:t>
            </a:r>
          </a:p>
          <a:p>
            <a:pPr marL="0" indent="0">
              <a:buNone/>
            </a:pPr>
            <a:r>
              <a:rPr lang="en-US" dirty="0" smtClean="0">
                <a:solidFill>
                  <a:srgbClr val="0033CC"/>
                </a:solidFill>
                <a:latin typeface="Lucida Console" panose="020B0609040504020204" pitchFamily="49" charset="0"/>
              </a:rPr>
              <a:t>a += b = 6;</a:t>
            </a:r>
          </a:p>
          <a:p>
            <a:pPr marL="0" indent="0">
              <a:buNone/>
            </a:pPr>
            <a:r>
              <a:rPr lang="en-US" b="1" dirty="0" smtClean="0">
                <a:solidFill>
                  <a:srgbClr val="FF0000"/>
                </a:solidFill>
                <a:latin typeface="Lucida Console" panose="020B0609040504020204" pitchFamily="49" charset="0"/>
              </a:rPr>
              <a:t>a++ = 100;</a:t>
            </a:r>
            <a:r>
              <a:rPr lang="lv-LV" b="1" dirty="0" smtClean="0">
                <a:solidFill>
                  <a:srgbClr val="FF0000"/>
                </a:solidFill>
                <a:latin typeface="Lucida Console" panose="020B0609040504020204" pitchFamily="49" charset="0"/>
              </a:rPr>
              <a:t> // error</a:t>
            </a:r>
            <a:endParaRPr lang="en-US" b="1" dirty="0" smtClean="0">
              <a:solidFill>
                <a:srgbClr val="FF0000"/>
              </a:solidFill>
              <a:latin typeface="Lucida Console" panose="020B0609040504020204" pitchFamily="49" charset="0"/>
            </a:endParaRPr>
          </a:p>
          <a:p>
            <a:pPr marL="0" indent="0">
              <a:buNone/>
            </a:pPr>
            <a:r>
              <a:rPr lang="en-US" dirty="0" smtClean="0">
                <a:solidFill>
                  <a:srgbClr val="0033CC"/>
                </a:solidFill>
                <a:latin typeface="Lucida Console" panose="020B0609040504020204" pitchFamily="49" charset="0"/>
              </a:rPr>
              <a:t>++a = 1000;</a:t>
            </a:r>
          </a:p>
        </p:txBody>
      </p:sp>
      <p:pic>
        <p:nvPicPr>
          <p:cNvPr id="1026" name="Picture 2" descr="http://candcplusplus.com/image/precedence_associativity_table.png"/>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1143000" y="1524000"/>
            <a:ext cx="6153150" cy="5199845"/>
          </a:xfrm>
          <a:prstGeom prst="rect">
            <a:avLst/>
          </a:prstGeom>
          <a:noFill/>
          <a:extLst>
            <a:ext uri="{909E8E84-426E-40DD-AFC4-6F175D3DCCD1}">
              <a14:hiddenFill xmlns:a14="http://schemas.microsoft.com/office/drawing/2010/main">
                <a:solidFill>
                  <a:srgbClr val="FFFFFF"/>
                </a:solidFill>
              </a14:hiddenFill>
            </a:ext>
          </a:extLst>
        </p:spPr>
      </p:pic>
      <p:sp>
        <p:nvSpPr>
          <p:cNvPr id="4" name="TextBox 3"/>
          <p:cNvSpPr txBox="1"/>
          <p:nvPr/>
        </p:nvSpPr>
        <p:spPr>
          <a:xfrm>
            <a:off x="7772400" y="5486400"/>
            <a:ext cx="3632726" cy="830997"/>
          </a:xfrm>
          <a:prstGeom prst="rect">
            <a:avLst/>
          </a:prstGeom>
          <a:noFill/>
        </p:spPr>
        <p:txBody>
          <a:bodyPr wrap="none" rtlCol="0">
            <a:spAutoFit/>
          </a:bodyPr>
          <a:lstStyle/>
          <a:p>
            <a:r>
              <a:rPr lang="en-US" dirty="0"/>
              <a:t>error C2106: '=': </a:t>
            </a:r>
            <a:r>
              <a:rPr lang="lv-LV" dirty="0" smtClean="0"/>
              <a:t/>
            </a:r>
            <a:br>
              <a:rPr lang="lv-LV" dirty="0" smtClean="0"/>
            </a:br>
            <a:r>
              <a:rPr lang="en-US" dirty="0" smtClean="0"/>
              <a:t>left </a:t>
            </a:r>
            <a:r>
              <a:rPr lang="en-US" dirty="0"/>
              <a:t>operand must be l-value</a:t>
            </a:r>
            <a:endParaRPr lang="lv-LV" dirty="0"/>
          </a:p>
        </p:txBody>
      </p:sp>
      <p:cxnSp>
        <p:nvCxnSpPr>
          <p:cNvPr id="6" name="Straight Arrow Connector 5"/>
          <p:cNvCxnSpPr/>
          <p:nvPr/>
        </p:nvCxnSpPr>
        <p:spPr bwMode="auto">
          <a:xfrm flipV="1">
            <a:off x="10134600" y="4876800"/>
            <a:ext cx="304800" cy="762000"/>
          </a:xfrm>
          <a:prstGeom prst="straightConnector1">
            <a:avLst/>
          </a:prstGeom>
          <a:solidFill>
            <a:schemeClr val="accent1"/>
          </a:solidFill>
          <a:ln w="9525" cap="flat" cmpd="sng" algn="ctr">
            <a:solidFill>
              <a:schemeClr val="tx1"/>
            </a:solidFill>
            <a:prstDash val="solid"/>
            <a:round/>
            <a:headEnd type="none" w="med" len="med"/>
            <a:tailEnd type="triangle"/>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3486619278"/>
      </p:ext>
    </p:extLst>
  </p:cSld>
  <p:clrMapOvr>
    <a:masterClrMapping/>
  </p:clrMapOvr>
  <p:transition spd="slow">
    <p:wipe/>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Bitwise Operations</a:t>
            </a:r>
            <a:endParaRPr lang="lv-LV" dirty="0"/>
          </a:p>
        </p:txBody>
      </p:sp>
      <p:sp>
        <p:nvSpPr>
          <p:cNvPr id="3" name="Content Placeholder 2"/>
          <p:cNvSpPr>
            <a:spLocks noGrp="1"/>
          </p:cNvSpPr>
          <p:nvPr>
            <p:ph idx="1"/>
          </p:nvPr>
        </p:nvSpPr>
        <p:spPr/>
        <p:txBody>
          <a:bodyPr/>
          <a:lstStyle/>
          <a:p>
            <a:pPr marL="0" indent="0">
              <a:buNone/>
            </a:pPr>
            <a:r>
              <a:rPr lang="en-US" dirty="0" err="1">
                <a:solidFill>
                  <a:srgbClr val="0033CC"/>
                </a:solidFill>
                <a:latin typeface="Lucida Console" panose="020B0609040504020204" pitchFamily="49" charset="0"/>
              </a:rPr>
              <a:t>int</a:t>
            </a:r>
            <a:r>
              <a:rPr lang="en-US" dirty="0">
                <a:solidFill>
                  <a:srgbClr val="0033CC"/>
                </a:solidFill>
                <a:latin typeface="Lucida Console" panose="020B0609040504020204" pitchFamily="49" charset="0"/>
              </a:rPr>
              <a:t> a = </a:t>
            </a:r>
            <a:r>
              <a:rPr lang="en-US" dirty="0" smtClean="0">
                <a:solidFill>
                  <a:srgbClr val="0033CC"/>
                </a:solidFill>
                <a:latin typeface="Lucida Console" panose="020B0609040504020204" pitchFamily="49" charset="0"/>
              </a:rPr>
              <a:t>13</a:t>
            </a:r>
            <a:r>
              <a:rPr lang="en-US" dirty="0">
                <a:solidFill>
                  <a:srgbClr val="0033CC"/>
                </a:solidFill>
                <a:latin typeface="Lucida Console" panose="020B0609040504020204" pitchFamily="49" charset="0"/>
              </a:rPr>
              <a:t>;</a:t>
            </a:r>
          </a:p>
          <a:p>
            <a:pPr marL="0" indent="0">
              <a:buNone/>
            </a:pPr>
            <a:r>
              <a:rPr lang="en-US" dirty="0" err="1">
                <a:solidFill>
                  <a:srgbClr val="0033CC"/>
                </a:solidFill>
                <a:latin typeface="Lucida Console" panose="020B0609040504020204" pitchFamily="49" charset="0"/>
              </a:rPr>
              <a:t>int</a:t>
            </a:r>
            <a:r>
              <a:rPr lang="en-US" dirty="0">
                <a:solidFill>
                  <a:srgbClr val="0033CC"/>
                </a:solidFill>
                <a:latin typeface="Lucida Console" panose="020B0609040504020204" pitchFamily="49" charset="0"/>
              </a:rPr>
              <a:t> b = </a:t>
            </a:r>
            <a:r>
              <a:rPr lang="en-US" dirty="0" smtClean="0">
                <a:solidFill>
                  <a:srgbClr val="0033CC"/>
                </a:solidFill>
                <a:latin typeface="Lucida Console" panose="020B0609040504020204" pitchFamily="49" charset="0"/>
              </a:rPr>
              <a:t>17</a:t>
            </a:r>
            <a:r>
              <a:rPr lang="en-US" dirty="0">
                <a:solidFill>
                  <a:srgbClr val="0033CC"/>
                </a:solidFill>
                <a:latin typeface="Lucida Console" panose="020B0609040504020204" pitchFamily="49" charset="0"/>
              </a:rPr>
              <a:t>;</a:t>
            </a:r>
          </a:p>
          <a:p>
            <a:pPr marL="0" indent="0">
              <a:buNone/>
            </a:pPr>
            <a:r>
              <a:rPr lang="en-US" dirty="0" err="1" smtClean="0">
                <a:solidFill>
                  <a:srgbClr val="0033CC"/>
                </a:solidFill>
                <a:latin typeface="Lucida Console" panose="020B0609040504020204" pitchFamily="49" charset="0"/>
              </a:rPr>
              <a:t>cout</a:t>
            </a:r>
            <a:r>
              <a:rPr lang="en-US" dirty="0" smtClean="0">
                <a:solidFill>
                  <a:srgbClr val="0033CC"/>
                </a:solidFill>
                <a:latin typeface="Lucida Console" panose="020B0609040504020204" pitchFamily="49" charset="0"/>
              </a:rPr>
              <a:t> </a:t>
            </a:r>
            <a:r>
              <a:rPr lang="en-US" dirty="0">
                <a:solidFill>
                  <a:srgbClr val="0033CC"/>
                </a:solidFill>
                <a:latin typeface="Lucida Console" panose="020B0609040504020204" pitchFamily="49" charset="0"/>
              </a:rPr>
              <a:t>&lt;&lt; max &lt;&lt; </a:t>
            </a:r>
            <a:r>
              <a:rPr lang="en-US" dirty="0" err="1">
                <a:solidFill>
                  <a:srgbClr val="0033CC"/>
                </a:solidFill>
                <a:latin typeface="Lucida Console" panose="020B0609040504020204" pitchFamily="49" charset="0"/>
              </a:rPr>
              <a:t>endl</a:t>
            </a:r>
            <a:r>
              <a:rPr lang="en-US" dirty="0">
                <a:solidFill>
                  <a:srgbClr val="0033CC"/>
                </a:solidFill>
                <a:latin typeface="Lucida Console" panose="020B0609040504020204" pitchFamily="49" charset="0"/>
              </a:rPr>
              <a:t>;</a:t>
            </a: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(b &lt;&lt; 2) &lt;&lt; </a:t>
            </a:r>
            <a:r>
              <a:rPr lang="en-US" dirty="0" err="1">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68  (17*4)</a:t>
            </a:r>
            <a:endParaRPr lang="en-US"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(b &gt;&gt; 2) &lt;&lt; </a:t>
            </a:r>
            <a:r>
              <a:rPr lang="en-US" dirty="0" err="1">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4   (17/4)</a:t>
            </a:r>
            <a:endParaRPr lang="en-US" dirty="0" smtClean="0">
              <a:solidFill>
                <a:srgbClr val="0033CC"/>
              </a:solidFill>
              <a:latin typeface="Lucida Console" panose="020B0609040504020204" pitchFamily="49" charset="0"/>
            </a:endParaRPr>
          </a:p>
          <a:p>
            <a:pPr marL="0" indent="0">
              <a:buNone/>
            </a:pPr>
            <a:r>
              <a:rPr lang="en-US" dirty="0" err="1" smtClean="0">
                <a:solidFill>
                  <a:srgbClr val="0033CC"/>
                </a:solidFill>
                <a:latin typeface="Lucida Console" panose="020B0609040504020204" pitchFamily="49" charset="0"/>
              </a:rPr>
              <a:t>cout</a:t>
            </a:r>
            <a:r>
              <a:rPr lang="en-US" dirty="0" smtClean="0">
                <a:solidFill>
                  <a:srgbClr val="0033CC"/>
                </a:solidFill>
                <a:latin typeface="Lucida Console" panose="020B0609040504020204" pitchFamily="49" charset="0"/>
              </a:rPr>
              <a:t> &lt;&lt; (a &amp; b) &lt;&lt; </a:t>
            </a:r>
            <a:r>
              <a:rPr lang="en-US" dirty="0" err="1" smtClean="0">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1</a:t>
            </a:r>
            <a:endParaRPr lang="en-US" dirty="0" smtClean="0">
              <a:solidFill>
                <a:srgbClr val="0033CC"/>
              </a:solidFill>
              <a:latin typeface="Lucida Console" panose="020B0609040504020204" pitchFamily="49" charset="0"/>
            </a:endParaRPr>
          </a:p>
          <a:p>
            <a:pPr marL="0" indent="0">
              <a:buNone/>
            </a:pPr>
            <a:r>
              <a:rPr lang="en-US" dirty="0" err="1" smtClean="0">
                <a:solidFill>
                  <a:srgbClr val="0033CC"/>
                </a:solidFill>
                <a:latin typeface="Lucida Console" panose="020B0609040504020204" pitchFamily="49" charset="0"/>
              </a:rPr>
              <a:t>cout</a:t>
            </a:r>
            <a:r>
              <a:rPr lang="en-US" dirty="0" smtClean="0">
                <a:solidFill>
                  <a:srgbClr val="0033CC"/>
                </a:solidFill>
                <a:latin typeface="Lucida Console" panose="020B0609040504020204" pitchFamily="49" charset="0"/>
              </a:rPr>
              <a:t> &lt;&lt; (a | b) &lt;&lt; </a:t>
            </a:r>
            <a:r>
              <a:rPr lang="en-US" dirty="0" err="1" smtClean="0">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29</a:t>
            </a:r>
            <a:endParaRPr lang="en-US"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a:t>
            </a:r>
            <a:r>
              <a:rPr lang="en-US" dirty="0" smtClean="0">
                <a:solidFill>
                  <a:srgbClr val="0033CC"/>
                </a:solidFill>
                <a:latin typeface="Lucida Console" panose="020B0609040504020204" pitchFamily="49" charset="0"/>
              </a:rPr>
              <a:t>(</a:t>
            </a:r>
            <a:r>
              <a:rPr lang="lv-LV" dirty="0">
                <a:solidFill>
                  <a:srgbClr val="0033CC"/>
                </a:solidFill>
                <a:latin typeface="Lucida Console" panose="020B0609040504020204" pitchFamily="49" charset="0"/>
              </a:rPr>
              <a:t>~</a:t>
            </a:r>
            <a:r>
              <a:rPr lang="en-US" dirty="0" smtClean="0">
                <a:solidFill>
                  <a:srgbClr val="0033CC"/>
                </a:solidFill>
                <a:latin typeface="Lucida Console" panose="020B0609040504020204" pitchFamily="49" charset="0"/>
              </a:rPr>
              <a:t>b</a:t>
            </a:r>
            <a:r>
              <a:rPr lang="en-US" dirty="0">
                <a:solidFill>
                  <a:srgbClr val="0033CC"/>
                </a:solidFill>
                <a:latin typeface="Lucida Console" panose="020B0609040504020204" pitchFamily="49" charset="0"/>
              </a:rPr>
              <a:t>) &lt;&lt; </a:t>
            </a:r>
            <a:r>
              <a:rPr lang="en-US" dirty="0" err="1">
                <a:solidFill>
                  <a:srgbClr val="0033CC"/>
                </a:solidFill>
                <a:latin typeface="Lucida Console" panose="020B0609040504020204" pitchFamily="49" charset="0"/>
              </a:rPr>
              <a:t>endl</a:t>
            </a:r>
            <a:r>
              <a:rPr lang="en-US" dirty="0">
                <a:solidFill>
                  <a:srgbClr val="0033CC"/>
                </a:solidFill>
                <a:latin typeface="Lucida Console" panose="020B0609040504020204" pitchFamily="49" charset="0"/>
              </a:rPr>
              <a:t>; </a:t>
            </a:r>
            <a:r>
              <a:rPr lang="lv-LV" dirty="0" smtClean="0">
                <a:solidFill>
                  <a:srgbClr val="0033CC"/>
                </a:solidFill>
                <a:latin typeface="Lucida Console" panose="020B0609040504020204" pitchFamily="49" charset="0"/>
              </a:rPr>
              <a:t>   // -18</a:t>
            </a:r>
            <a:endParaRPr lang="lv-LV"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(a </a:t>
            </a:r>
            <a:r>
              <a:rPr lang="en-US" dirty="0" smtClean="0">
                <a:solidFill>
                  <a:srgbClr val="0033CC"/>
                </a:solidFill>
                <a:latin typeface="Lucida Console" panose="020B0609040504020204" pitchFamily="49" charset="0"/>
              </a:rPr>
              <a:t>&amp;</a:t>
            </a:r>
            <a:r>
              <a:rPr lang="lv-LV" dirty="0" smtClean="0">
                <a:solidFill>
                  <a:srgbClr val="0033CC"/>
                </a:solidFill>
                <a:latin typeface="Lucida Console" panose="020B0609040504020204" pitchFamily="49" charset="0"/>
              </a:rPr>
              <a:t>&amp;</a:t>
            </a:r>
            <a:r>
              <a:rPr lang="en-US" dirty="0" smtClean="0">
                <a:solidFill>
                  <a:srgbClr val="0033CC"/>
                </a:solidFill>
                <a:latin typeface="Lucida Console" panose="020B0609040504020204" pitchFamily="49" charset="0"/>
              </a:rPr>
              <a:t> </a:t>
            </a:r>
            <a:r>
              <a:rPr lang="en-US" dirty="0">
                <a:solidFill>
                  <a:srgbClr val="0033CC"/>
                </a:solidFill>
                <a:latin typeface="Lucida Console" panose="020B0609040504020204" pitchFamily="49" charset="0"/>
              </a:rPr>
              <a:t>b) &lt;&lt; </a:t>
            </a:r>
            <a:r>
              <a:rPr lang="en-US" dirty="0" err="1">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1 (true)</a:t>
            </a:r>
            <a:endParaRPr lang="en-US"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(a </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a:t>
            </a:r>
            <a:r>
              <a:rPr lang="en-US" dirty="0" smtClean="0">
                <a:solidFill>
                  <a:srgbClr val="0033CC"/>
                </a:solidFill>
                <a:latin typeface="Lucida Console" panose="020B0609040504020204" pitchFamily="49" charset="0"/>
              </a:rPr>
              <a:t> </a:t>
            </a:r>
            <a:r>
              <a:rPr lang="en-US" dirty="0">
                <a:solidFill>
                  <a:srgbClr val="0033CC"/>
                </a:solidFill>
                <a:latin typeface="Lucida Console" panose="020B0609040504020204" pitchFamily="49" charset="0"/>
              </a:rPr>
              <a:t>b) &lt;&lt; </a:t>
            </a:r>
            <a:r>
              <a:rPr lang="en-US" dirty="0" err="1">
                <a:solidFill>
                  <a:srgbClr val="0033CC"/>
                </a:solidFill>
                <a:latin typeface="Lucida Console" panose="020B0609040504020204" pitchFamily="49" charset="0"/>
              </a:rPr>
              <a:t>endl</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   // 1 (true)</a:t>
            </a:r>
            <a:endParaRPr lang="en-US" dirty="0">
              <a:solidFill>
                <a:srgbClr val="0033CC"/>
              </a:solidFill>
              <a:latin typeface="Lucida Console" panose="020B0609040504020204" pitchFamily="49" charset="0"/>
            </a:endParaRPr>
          </a:p>
          <a:p>
            <a:pPr marL="0" indent="0">
              <a:buNone/>
            </a:pPr>
            <a:r>
              <a:rPr lang="en-US" dirty="0" err="1">
                <a:solidFill>
                  <a:srgbClr val="0033CC"/>
                </a:solidFill>
                <a:latin typeface="Lucida Console" panose="020B0609040504020204" pitchFamily="49" charset="0"/>
              </a:rPr>
              <a:t>cout</a:t>
            </a:r>
            <a:r>
              <a:rPr lang="en-US" dirty="0">
                <a:solidFill>
                  <a:srgbClr val="0033CC"/>
                </a:solidFill>
                <a:latin typeface="Lucida Console" panose="020B0609040504020204" pitchFamily="49" charset="0"/>
              </a:rPr>
              <a:t> &lt;&lt; </a:t>
            </a:r>
            <a:r>
              <a:rPr lang="en-US" dirty="0" smtClean="0">
                <a:solidFill>
                  <a:srgbClr val="0033CC"/>
                </a:solidFill>
                <a:latin typeface="Lucida Console" panose="020B0609040504020204" pitchFamily="49" charset="0"/>
              </a:rPr>
              <a:t>(</a:t>
            </a:r>
            <a:r>
              <a:rPr lang="lv-LV" dirty="0" smtClean="0">
                <a:solidFill>
                  <a:srgbClr val="0033CC"/>
                </a:solidFill>
                <a:latin typeface="Lucida Console" panose="020B0609040504020204" pitchFamily="49" charset="0"/>
              </a:rPr>
              <a:t>!</a:t>
            </a:r>
            <a:r>
              <a:rPr lang="en-US" dirty="0" smtClean="0">
                <a:solidFill>
                  <a:srgbClr val="0033CC"/>
                </a:solidFill>
                <a:latin typeface="Lucida Console" panose="020B0609040504020204" pitchFamily="49" charset="0"/>
              </a:rPr>
              <a:t>b</a:t>
            </a:r>
            <a:r>
              <a:rPr lang="en-US" dirty="0">
                <a:solidFill>
                  <a:srgbClr val="0033CC"/>
                </a:solidFill>
                <a:latin typeface="Lucida Console" panose="020B0609040504020204" pitchFamily="49" charset="0"/>
              </a:rPr>
              <a:t>) &lt;&lt; </a:t>
            </a:r>
            <a:r>
              <a:rPr lang="en-US" dirty="0" err="1">
                <a:solidFill>
                  <a:srgbClr val="0033CC"/>
                </a:solidFill>
                <a:latin typeface="Lucida Console" panose="020B0609040504020204" pitchFamily="49" charset="0"/>
              </a:rPr>
              <a:t>endl</a:t>
            </a:r>
            <a:r>
              <a:rPr lang="en-US" dirty="0">
                <a:solidFill>
                  <a:srgbClr val="0033CC"/>
                </a:solidFill>
                <a:latin typeface="Lucida Console" panose="020B0609040504020204" pitchFamily="49" charset="0"/>
              </a:rPr>
              <a:t>; </a:t>
            </a:r>
            <a:r>
              <a:rPr lang="lv-LV" dirty="0" smtClean="0">
                <a:solidFill>
                  <a:srgbClr val="0033CC"/>
                </a:solidFill>
                <a:latin typeface="Lucida Console" panose="020B0609040504020204" pitchFamily="49" charset="0"/>
              </a:rPr>
              <a:t>  // 0 (false)</a:t>
            </a:r>
            <a:endParaRPr lang="lv-LV" dirty="0">
              <a:solidFill>
                <a:srgbClr val="0033CC"/>
              </a:solidFill>
              <a:latin typeface="Lucida Console" panose="020B0609040504020204" pitchFamily="49" charset="0"/>
            </a:endParaRPr>
          </a:p>
          <a:p>
            <a:pPr marL="0" indent="0">
              <a:buNone/>
            </a:pPr>
            <a:endParaRPr lang="lv-LV" dirty="0"/>
          </a:p>
        </p:txBody>
      </p:sp>
    </p:spTree>
    <p:extLst>
      <p:ext uri="{BB962C8B-B14F-4D97-AF65-F5344CB8AC3E}">
        <p14:creationId xmlns:p14="http://schemas.microsoft.com/office/powerpoint/2010/main" val="1394946577"/>
      </p:ext>
    </p:extLst>
  </p:cSld>
  <p:clrMapOvr>
    <a:masterClrMapping/>
  </p:clrMapOvr>
  <p:transition spd="slow">
    <p:wipe/>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sz="4000" dirty="0"/>
              <a:t>Expressions</a:t>
            </a:r>
          </a:p>
        </p:txBody>
      </p:sp>
      <p:sp>
        <p:nvSpPr>
          <p:cNvPr id="12291" name="Rectangle 3"/>
          <p:cNvSpPr>
            <a:spLocks noGrp="1" noChangeArrowheads="1"/>
          </p:cNvSpPr>
          <p:nvPr>
            <p:ph idx="1"/>
          </p:nvPr>
        </p:nvSpPr>
        <p:spPr/>
        <p:txBody>
          <a:bodyPr/>
          <a:lstStyle/>
          <a:p>
            <a:pPr eaLnBrk="1" hangingPunct="1">
              <a:defRPr/>
            </a:pPr>
            <a:r>
              <a:rPr lang="en-US" dirty="0"/>
              <a:t>Expressions are made out of operators and operands</a:t>
            </a:r>
          </a:p>
          <a:p>
            <a:pPr lvl="1" eaLnBrk="1" hangingPunct="1">
              <a:defRPr/>
            </a:pPr>
            <a:r>
              <a:rPr lang="en-US" sz="2000" dirty="0"/>
              <a:t>Operators specify what is to be done</a:t>
            </a:r>
          </a:p>
          <a:p>
            <a:pPr lvl="1" eaLnBrk="1" hangingPunct="1">
              <a:defRPr/>
            </a:pPr>
            <a:r>
              <a:rPr lang="en-US" sz="2000" dirty="0"/>
              <a:t>Operands specify the data for the operators to work with</a:t>
            </a:r>
          </a:p>
          <a:p>
            <a:pPr lvl="1" eaLnBrk="1" hangingPunct="1">
              <a:defRPr/>
            </a:pPr>
            <a:endParaRPr lang="en-US" sz="2000" dirty="0"/>
          </a:p>
          <a:p>
            <a:pPr eaLnBrk="1" hangingPunct="1">
              <a:defRPr/>
            </a:pPr>
            <a:r>
              <a:rPr lang="en-US" sz="2000" dirty="0"/>
              <a:t>Boolean type: </a:t>
            </a:r>
            <a:r>
              <a:rPr lang="en-US" sz="2000" b="1" dirty="0" err="1"/>
              <a:t>bool</a:t>
            </a:r>
            <a:r>
              <a:rPr lang="en-US" sz="2000" b="1" dirty="0"/>
              <a:t>   	</a:t>
            </a:r>
            <a:r>
              <a:rPr lang="en-US" sz="2000" dirty="0"/>
              <a:t>(</a:t>
            </a:r>
            <a:r>
              <a:rPr lang="en-US" sz="2000" b="1" dirty="0"/>
              <a:t>true </a:t>
            </a:r>
            <a:r>
              <a:rPr lang="en-US" sz="2000" dirty="0"/>
              <a:t>and</a:t>
            </a:r>
            <a:r>
              <a:rPr lang="en-US" sz="2000" b="1" dirty="0"/>
              <a:t> false</a:t>
            </a:r>
            <a:r>
              <a:rPr lang="en-US" sz="2000" dirty="0"/>
              <a:t>)</a:t>
            </a:r>
          </a:p>
          <a:p>
            <a:pPr lvl="1" eaLnBrk="1" hangingPunct="1">
              <a:defRPr/>
            </a:pPr>
            <a:r>
              <a:rPr lang="en-US" sz="2000" dirty="0"/>
              <a:t>Equality operators:	</a:t>
            </a:r>
            <a:r>
              <a:rPr lang="en-US" sz="2000" b="1" dirty="0"/>
              <a:t>= =</a:t>
            </a:r>
            <a:r>
              <a:rPr lang="en-US" sz="2000" dirty="0"/>
              <a:t> (equal),  </a:t>
            </a:r>
            <a:r>
              <a:rPr lang="en-US" sz="2000" b="1" dirty="0"/>
              <a:t>!=</a:t>
            </a:r>
            <a:r>
              <a:rPr lang="en-US" sz="2000" dirty="0"/>
              <a:t> (not equal)</a:t>
            </a:r>
          </a:p>
          <a:p>
            <a:pPr lvl="1" eaLnBrk="1" hangingPunct="1">
              <a:defRPr/>
            </a:pPr>
            <a:r>
              <a:rPr lang="en-US" sz="2000" dirty="0"/>
              <a:t>Logical operators: 	</a:t>
            </a:r>
            <a:r>
              <a:rPr lang="en-US" sz="2000" b="1" dirty="0"/>
              <a:t>&amp;&amp;</a:t>
            </a:r>
            <a:r>
              <a:rPr lang="en-US" sz="2000" dirty="0"/>
              <a:t> (and), </a:t>
            </a:r>
            <a:r>
              <a:rPr lang="en-US" sz="2000" b="1" dirty="0"/>
              <a:t>||</a:t>
            </a:r>
            <a:r>
              <a:rPr lang="en-US" sz="2000" dirty="0"/>
              <a:t> (or), </a:t>
            </a:r>
            <a:r>
              <a:rPr lang="en-US" sz="2000" b="1" dirty="0"/>
              <a:t>! </a:t>
            </a:r>
            <a:r>
              <a:rPr lang="en-US" sz="2000" dirty="0"/>
              <a:t>(not)</a:t>
            </a:r>
          </a:p>
          <a:p>
            <a:pPr lvl="1" eaLnBrk="1" hangingPunct="1">
              <a:defRPr/>
            </a:pPr>
            <a:r>
              <a:rPr lang="en-US" sz="2000" dirty="0"/>
              <a:t>Relational operators:  </a:t>
            </a:r>
            <a:r>
              <a:rPr lang="en-US" sz="2000" b="1" dirty="0"/>
              <a:t>&lt;</a:t>
            </a:r>
            <a:r>
              <a:rPr lang="en-US" sz="2000" dirty="0"/>
              <a:t> (less than), </a:t>
            </a:r>
            <a:r>
              <a:rPr lang="en-US" sz="2000" b="1" dirty="0"/>
              <a:t>&gt;</a:t>
            </a:r>
            <a:r>
              <a:rPr lang="en-US" sz="2000" dirty="0"/>
              <a:t> (greater than), </a:t>
            </a:r>
            <a:r>
              <a:rPr lang="en-US" sz="2000" b="1" dirty="0"/>
              <a:t>&lt;=</a:t>
            </a:r>
            <a:r>
              <a:rPr lang="en-US" sz="2000" dirty="0"/>
              <a:t>, </a:t>
            </a:r>
            <a:r>
              <a:rPr lang="en-US" sz="2000" b="1" dirty="0"/>
              <a:t>&gt;=</a:t>
            </a:r>
          </a:p>
          <a:p>
            <a:pPr eaLnBrk="1" hangingPunct="1">
              <a:defRPr/>
            </a:pPr>
            <a:r>
              <a:rPr lang="en-US" sz="2000" dirty="0"/>
              <a:t>Character type: </a:t>
            </a:r>
            <a:r>
              <a:rPr lang="en-US" sz="2000" b="1" dirty="0"/>
              <a:t>char	</a:t>
            </a:r>
            <a:r>
              <a:rPr lang="en-US" sz="2000" dirty="0"/>
              <a:t>(e.g., </a:t>
            </a:r>
            <a:r>
              <a:rPr lang="en-US" sz="2000" b="1" dirty="0"/>
              <a:t>'a'</a:t>
            </a:r>
            <a:r>
              <a:rPr lang="en-US" sz="2000" dirty="0"/>
              <a:t>,</a:t>
            </a:r>
            <a:r>
              <a:rPr lang="en-US" sz="2000" b="1" dirty="0"/>
              <a:t> '7'</a:t>
            </a:r>
            <a:r>
              <a:rPr lang="en-US" sz="2000" dirty="0"/>
              <a:t>, and </a:t>
            </a:r>
            <a:r>
              <a:rPr lang="en-US" sz="2000" b="1" dirty="0"/>
              <a:t>'@'</a:t>
            </a:r>
            <a:r>
              <a:rPr lang="en-US" sz="2000" dirty="0"/>
              <a:t>)</a:t>
            </a:r>
          </a:p>
          <a:p>
            <a:pPr eaLnBrk="1" hangingPunct="1">
              <a:defRPr/>
            </a:pPr>
            <a:r>
              <a:rPr lang="en-US" sz="2000" dirty="0"/>
              <a:t>Integer types:  </a:t>
            </a:r>
            <a:r>
              <a:rPr lang="en-US" sz="2000" b="1" dirty="0"/>
              <a:t>short, </a:t>
            </a:r>
            <a:r>
              <a:rPr lang="en-US" sz="2000" b="1" dirty="0" err="1"/>
              <a:t>int</a:t>
            </a:r>
            <a:r>
              <a:rPr lang="en-US" sz="2000" b="1" dirty="0"/>
              <a:t>, long</a:t>
            </a:r>
          </a:p>
          <a:p>
            <a:pPr lvl="1" eaLnBrk="1" hangingPunct="1">
              <a:defRPr/>
            </a:pPr>
            <a:r>
              <a:rPr lang="en-US" sz="2000" dirty="0"/>
              <a:t> arithmetic operators: </a:t>
            </a:r>
            <a:r>
              <a:rPr lang="en-US" sz="2000" b="1" dirty="0"/>
              <a:t>+, -, *, /, %</a:t>
            </a:r>
            <a:r>
              <a:rPr lang="en-US" sz="2000" dirty="0"/>
              <a:t> (remainder)</a:t>
            </a:r>
          </a:p>
          <a:p>
            <a:pPr eaLnBrk="1" hangingPunct="1">
              <a:defRPr/>
            </a:pPr>
            <a:r>
              <a:rPr lang="en-US" sz="2000" dirty="0"/>
              <a:t>Floating-point types: e.g., </a:t>
            </a:r>
            <a:r>
              <a:rPr lang="en-US" sz="2000" b="1" dirty="0"/>
              <a:t>float, double	</a:t>
            </a:r>
            <a:r>
              <a:rPr lang="en-US" sz="2000" dirty="0"/>
              <a:t>(e.g., </a:t>
            </a:r>
            <a:r>
              <a:rPr lang="en-US" sz="2000" b="1" dirty="0"/>
              <a:t>12.45 </a:t>
            </a:r>
            <a:r>
              <a:rPr lang="en-US" sz="2000" dirty="0"/>
              <a:t>and</a:t>
            </a:r>
            <a:r>
              <a:rPr lang="en-US" sz="2000" b="1" dirty="0"/>
              <a:t> 1.234e3</a:t>
            </a:r>
            <a:r>
              <a:rPr lang="en-US" sz="2000" dirty="0"/>
              <a:t>)</a:t>
            </a:r>
          </a:p>
          <a:p>
            <a:pPr lvl="1" eaLnBrk="1" hangingPunct="1">
              <a:defRPr/>
            </a:pPr>
            <a:r>
              <a:rPr lang="en-US" sz="2000" dirty="0"/>
              <a:t>arithmetic operators: </a:t>
            </a:r>
            <a:r>
              <a:rPr lang="en-US" sz="2000" b="1" dirty="0"/>
              <a:t>+, -, *,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750C4191-6D69-46B3-8D9E-E5D0A83CA606}" type="slidenum">
              <a:rPr lang="en-US" altLang="en-US" smtClean="0">
                <a:latin typeface="Arial" panose="020B0604020202020204" pitchFamily="34" charset="0"/>
              </a:rPr>
              <a:pPr>
                <a:defRPr/>
              </a:pPr>
              <a:t>16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699415716"/>
      </p:ext>
    </p:extLst>
  </p:cSld>
  <p:clrMapOvr>
    <a:masterClrMapping/>
  </p:clrMapOvr>
  <p:transition spd="slow">
    <p:wipe/>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ChangeArrowheads="1"/>
          </p:cNvSpPr>
          <p:nvPr>
            <p:ph type="title"/>
          </p:nvPr>
        </p:nvSpPr>
        <p:spPr/>
        <p:txBody>
          <a:bodyPr/>
          <a:lstStyle/>
          <a:p>
            <a:pPr eaLnBrk="1" hangingPunct="1">
              <a:defRPr/>
            </a:pPr>
            <a:r>
              <a:rPr lang="en-US" dirty="0" smtClean="0"/>
              <a:t>Concise Operators</a:t>
            </a:r>
          </a:p>
        </p:txBody>
      </p:sp>
      <p:sp>
        <p:nvSpPr>
          <p:cNvPr id="51203" name="Rectangle 3"/>
          <p:cNvSpPr>
            <a:spLocks noGrp="1" noChangeArrowheads="1"/>
          </p:cNvSpPr>
          <p:nvPr>
            <p:ph idx="1"/>
          </p:nvPr>
        </p:nvSpPr>
        <p:spPr/>
        <p:txBody>
          <a:bodyPr/>
          <a:lstStyle/>
          <a:p>
            <a:pPr eaLnBrk="1" hangingPunct="1">
              <a:defRPr/>
            </a:pPr>
            <a:r>
              <a:rPr lang="en-US" dirty="0"/>
              <a:t>For many binary operators, there are (roughly) equivalent more concise operators</a:t>
            </a:r>
          </a:p>
          <a:p>
            <a:pPr lvl="2" eaLnBrk="1" hangingPunct="1">
              <a:defRPr/>
            </a:pPr>
            <a:r>
              <a:rPr lang="en-US" b="1" dirty="0" smtClean="0"/>
              <a:t>a += c 	</a:t>
            </a:r>
            <a:r>
              <a:rPr lang="en-US" dirty="0" smtClean="0"/>
              <a:t>means</a:t>
            </a:r>
            <a:r>
              <a:rPr lang="en-US" b="1" dirty="0" smtClean="0"/>
              <a:t>		a = </a:t>
            </a:r>
            <a:r>
              <a:rPr lang="en-US" b="1" dirty="0" err="1" smtClean="0"/>
              <a:t>a+c</a:t>
            </a:r>
            <a:r>
              <a:rPr lang="en-US" dirty="0" smtClean="0"/>
              <a:t> </a:t>
            </a:r>
            <a:endParaRPr lang="en-US" b="1" dirty="0" smtClean="0"/>
          </a:p>
          <a:p>
            <a:pPr lvl="2" eaLnBrk="1" hangingPunct="1">
              <a:defRPr/>
            </a:pPr>
            <a:r>
              <a:rPr lang="en-US" b="1" dirty="0" smtClean="0"/>
              <a:t>a *= scale 	</a:t>
            </a:r>
            <a:r>
              <a:rPr lang="en-US" dirty="0" smtClean="0"/>
              <a:t>means</a:t>
            </a:r>
            <a:r>
              <a:rPr lang="en-US" b="1" dirty="0" smtClean="0"/>
              <a:t>		a = a*scale</a:t>
            </a:r>
          </a:p>
          <a:p>
            <a:pPr lvl="2" eaLnBrk="1" hangingPunct="1">
              <a:defRPr/>
            </a:pPr>
            <a:r>
              <a:rPr lang="en-US" b="1" dirty="0" smtClean="0"/>
              <a:t>++a 		</a:t>
            </a:r>
            <a:r>
              <a:rPr lang="en-US" dirty="0" smtClean="0"/>
              <a:t>means</a:t>
            </a:r>
            <a:r>
              <a:rPr lang="en-US" b="1" dirty="0" smtClean="0"/>
              <a:t>		a += 1</a:t>
            </a:r>
          </a:p>
          <a:p>
            <a:pPr lvl="2" eaLnBrk="1" hangingPunct="1">
              <a:buFont typeface="Wingdings" panose="05000000000000000000" pitchFamily="2" charset="2"/>
              <a:buNone/>
              <a:defRPr/>
            </a:pPr>
            <a:r>
              <a:rPr lang="en-US" dirty="0" smtClean="0"/>
              <a:t>				or 	</a:t>
            </a:r>
            <a:r>
              <a:rPr lang="en-US" b="1" dirty="0" smtClean="0"/>
              <a:t>a = a+1</a:t>
            </a:r>
          </a:p>
          <a:p>
            <a:pPr lvl="2" eaLnBrk="1" hangingPunct="1">
              <a:buFont typeface="Wingdings" panose="05000000000000000000" pitchFamily="2" charset="2"/>
              <a:buNone/>
              <a:defRPr/>
            </a:pPr>
            <a:endParaRPr lang="en-US" dirty="0" smtClean="0"/>
          </a:p>
          <a:p>
            <a:pPr marL="457200" lvl="1" indent="0" eaLnBrk="1" hangingPunct="1">
              <a:buNone/>
              <a:defRPr/>
            </a:pPr>
            <a:r>
              <a:rPr lang="en-US" dirty="0"/>
              <a:t>“Concise operators</a:t>
            </a:r>
            <a:r>
              <a:rPr lang="en-US" dirty="0" smtClean="0"/>
              <a:t>” help to write standard stuff</a:t>
            </a:r>
          </a:p>
          <a:p>
            <a:pPr marL="457200" lvl="1" indent="0" eaLnBrk="1" hangingPunct="1">
              <a:buNone/>
              <a:defRPr/>
            </a:pPr>
            <a:r>
              <a:rPr lang="en-US" dirty="0" smtClean="0">
                <a:solidFill>
                  <a:srgbClr val="0033CC"/>
                </a:solidFill>
                <a:latin typeface="Liberation Mono" panose="02070409020205020404" pitchFamily="49" charset="0"/>
                <a:cs typeface="Liberation Mono" panose="02070409020205020404" pitchFamily="49" charset="0"/>
              </a:rPr>
              <a:t>for (</a:t>
            </a:r>
            <a:r>
              <a:rPr lang="en-US" dirty="0" err="1" smtClean="0">
                <a:solidFill>
                  <a:srgbClr val="0033CC"/>
                </a:solidFill>
                <a:latin typeface="Liberation Mono" panose="02070409020205020404" pitchFamily="49" charset="0"/>
                <a:cs typeface="Liberation Mono" panose="02070409020205020404" pitchFamily="49" charset="0"/>
              </a:rPr>
              <a:t>int</a:t>
            </a:r>
            <a:r>
              <a:rPr lang="en-US" dirty="0" smtClean="0">
                <a:solidFill>
                  <a:srgbClr val="0033CC"/>
                </a:solidFill>
                <a:latin typeface="Liberation Mono" panose="02070409020205020404" pitchFamily="49" charset="0"/>
                <a:cs typeface="Liberation Mono" panose="02070409020205020404" pitchFamily="49" charset="0"/>
              </a:rPr>
              <a:t> </a:t>
            </a:r>
            <a:r>
              <a:rPr lang="en-US" dirty="0" err="1" smtClean="0">
                <a:solidFill>
                  <a:srgbClr val="0033CC"/>
                </a:solidFill>
                <a:latin typeface="Liberation Mono" panose="02070409020205020404" pitchFamily="49" charset="0"/>
                <a:cs typeface="Liberation Mono" panose="02070409020205020404" pitchFamily="49" charset="0"/>
              </a:rPr>
              <a:t>i</a:t>
            </a:r>
            <a:r>
              <a:rPr lang="en-US" dirty="0" smtClean="0">
                <a:solidFill>
                  <a:srgbClr val="0033CC"/>
                </a:solidFill>
                <a:latin typeface="Liberation Mono" panose="02070409020205020404" pitchFamily="49" charset="0"/>
                <a:cs typeface="Liberation Mono" panose="02070409020205020404" pitchFamily="49" charset="0"/>
              </a:rPr>
              <a:t>=0; </a:t>
            </a:r>
            <a:r>
              <a:rPr lang="en-US" dirty="0" err="1" smtClean="0">
                <a:solidFill>
                  <a:srgbClr val="0033CC"/>
                </a:solidFill>
                <a:latin typeface="Liberation Mono" panose="02070409020205020404" pitchFamily="49" charset="0"/>
                <a:cs typeface="Liberation Mono" panose="02070409020205020404" pitchFamily="49" charset="0"/>
              </a:rPr>
              <a:t>i</a:t>
            </a:r>
            <a:r>
              <a:rPr lang="en-US" dirty="0" smtClean="0">
                <a:solidFill>
                  <a:srgbClr val="0033CC"/>
                </a:solidFill>
                <a:latin typeface="Liberation Mono" panose="02070409020205020404" pitchFamily="49" charset="0"/>
                <a:cs typeface="Liberation Mono" panose="02070409020205020404" pitchFamily="49" charset="0"/>
              </a:rPr>
              <a:t>&lt;10</a:t>
            </a:r>
            <a:r>
              <a:rPr lang="en-US" dirty="0" smtClean="0">
                <a:solidFill>
                  <a:srgbClr val="0033CC"/>
                </a:solidFill>
                <a:latin typeface="Liberation Mono" panose="02070409020205020404" pitchFamily="49" charset="0"/>
                <a:cs typeface="Liberation Mono" panose="02070409020205020404" pitchFamily="49" charset="0"/>
              </a:rPr>
              <a:t>; </a:t>
            </a:r>
            <a:r>
              <a:rPr lang="en-US" dirty="0" err="1" smtClean="0">
                <a:solidFill>
                  <a:srgbClr val="0033CC"/>
                </a:solidFill>
                <a:latin typeface="Liberation Mono" panose="02070409020205020404" pitchFamily="49" charset="0"/>
                <a:cs typeface="Liberation Mono" panose="02070409020205020404" pitchFamily="49" charset="0"/>
              </a:rPr>
              <a:t>i</a:t>
            </a:r>
            <a:r>
              <a:rPr lang="en-US" dirty="0" smtClean="0">
                <a:solidFill>
                  <a:srgbClr val="0033CC"/>
                </a:solidFill>
                <a:latin typeface="Liberation Mono" panose="02070409020205020404" pitchFamily="49" charset="0"/>
                <a:cs typeface="Liberation Mono" panose="02070409020205020404" pitchFamily="49" charset="0"/>
              </a:rPr>
              <a:t>++) { … }</a:t>
            </a:r>
            <a:endParaRPr lang="en-US" dirty="0">
              <a:solidFill>
                <a:srgbClr val="0033CC"/>
              </a:solidFill>
              <a:latin typeface="Liberation Mono" panose="02070409020205020404" pitchFamily="49" charset="0"/>
              <a:cs typeface="Liberation Mono" panose="02070409020205020404" pitchFamily="49" charset="0"/>
            </a:endParaRP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7D677469-8B44-465F-AD08-5CB4E870F132}" type="slidenum">
              <a:rPr lang="en-US" altLang="en-US" smtClean="0">
                <a:latin typeface="Arial" panose="020B0604020202020204" pitchFamily="34" charset="0"/>
              </a:rPr>
              <a:pPr>
                <a:defRPr/>
              </a:pPr>
              <a:t>17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503424436"/>
      </p:ext>
    </p:extLst>
  </p:cSld>
  <p:clrMapOvr>
    <a:masterClrMapping/>
  </p:clrMapOvr>
  <p:transition spd="slow">
    <p:wipe/>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6082"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String streams</a:t>
            </a:r>
          </a:p>
        </p:txBody>
      </p:sp>
      <p:sp>
        <p:nvSpPr>
          <p:cNvPr id="46083" name="Rectangle 3"/>
          <p:cNvSpPr>
            <a:spLocks noGrp="1" noChangeArrowheads="1"/>
          </p:cNvSpPr>
          <p:nvPr>
            <p:ph idx="1"/>
          </p:nvPr>
        </p:nvSpPr>
        <p:spPr/>
        <p:txBody>
          <a:bodyPr/>
          <a:lstStyle/>
          <a:p>
            <a:pPr eaLnBrk="1" hangingPunct="1">
              <a:lnSpc>
                <a:spcPct val="80000"/>
              </a:lnSpc>
              <a:buFontTx/>
              <a:buNone/>
              <a:defRPr/>
            </a:pPr>
            <a:r>
              <a:rPr lang="en-US" altLang="en-US" dirty="0">
                <a:ea typeface="ＭＳ Ｐゴシック" pitchFamily="34" charset="-128"/>
              </a:rPr>
              <a:t>A </a:t>
            </a:r>
            <a:r>
              <a:rPr lang="en-US" altLang="en-US" b="1" dirty="0" err="1">
                <a:ea typeface="ＭＳ Ｐゴシック" pitchFamily="34" charset="-128"/>
              </a:rPr>
              <a:t>stringstream</a:t>
            </a:r>
            <a:r>
              <a:rPr lang="en-US" altLang="en-US" dirty="0">
                <a:ea typeface="ＭＳ Ｐゴシック" pitchFamily="34" charset="-128"/>
              </a:rPr>
              <a:t> reads/writes from/to a </a:t>
            </a:r>
            <a:r>
              <a:rPr lang="en-US" altLang="en-US" b="1" dirty="0" smtClean="0">
                <a:ea typeface="ＭＳ Ｐゴシック" pitchFamily="34" charset="-128"/>
              </a:rPr>
              <a:t>string</a:t>
            </a:r>
            <a:r>
              <a:rPr lang="lv-LV" altLang="en-US" b="1" dirty="0" smtClean="0">
                <a:ea typeface="ＭＳ Ｐゴシック" pitchFamily="34" charset="-128"/>
              </a:rPr>
              <a:t> </a:t>
            </a:r>
            <a:r>
              <a:rPr lang="lv-LV" altLang="en-US" dirty="0" smtClean="0">
                <a:ea typeface="ＭＳ Ｐゴシック" pitchFamily="34" charset="-128"/>
              </a:rPr>
              <a:t>(rather than console or file)</a:t>
            </a:r>
            <a:endParaRPr lang="en-US" altLang="en-US" dirty="0">
              <a:ea typeface="ＭＳ Ｐゴシック" pitchFamily="34" charset="-128"/>
            </a:endParaRPr>
          </a:p>
          <a:p>
            <a:pPr eaLnBrk="1" hangingPunct="1">
              <a:lnSpc>
                <a:spcPct val="80000"/>
              </a:lnSpc>
              <a:buFontTx/>
              <a:buNone/>
              <a:defRPr/>
            </a:pPr>
            <a:endParaRPr lang="en-US" altLang="en-US" sz="1200" dirty="0">
              <a:ea typeface="ＭＳ Ｐゴシック" pitchFamily="34" charset="-128"/>
            </a:endParaRPr>
          </a:p>
          <a:p>
            <a:pPr eaLnBrk="1" hangingPunct="1">
              <a:lnSpc>
                <a:spcPct val="80000"/>
              </a:lnSpc>
              <a:buFontTx/>
              <a:buNone/>
              <a:defRPr/>
            </a:pPr>
            <a:endParaRPr lang="en-US" altLang="en-US" sz="1200" dirty="0">
              <a:ea typeface="ＭＳ Ｐゴシック" pitchFamily="34" charset="-128"/>
            </a:endParaRP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double </a:t>
            </a:r>
            <a:r>
              <a:rPr lang="en-US" altLang="en-US" sz="1800" dirty="0" err="1">
                <a:solidFill>
                  <a:srgbClr val="0033CC"/>
                </a:solidFill>
                <a:latin typeface="Lucida Console" panose="020B0609040504020204" pitchFamily="49" charset="0"/>
                <a:ea typeface="ＭＳ Ｐゴシック" pitchFamily="34" charset="-128"/>
              </a:rPr>
              <a:t>str_to_double</a:t>
            </a:r>
            <a:r>
              <a:rPr lang="en-US" altLang="en-US" sz="1800" dirty="0">
                <a:solidFill>
                  <a:srgbClr val="0033CC"/>
                </a:solidFill>
                <a:latin typeface="Lucida Console" panose="020B0609040504020204" pitchFamily="49" charset="0"/>
                <a:ea typeface="ＭＳ Ｐゴシック" pitchFamily="34" charset="-128"/>
              </a:rPr>
              <a:t>(string s)</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a:t>
            </a:r>
            <a:r>
              <a:rPr lang="en-US" altLang="en-US" sz="1800" dirty="0">
                <a:solidFill>
                  <a:srgbClr val="43B02A"/>
                </a:solidFill>
                <a:latin typeface="Lucida Console" panose="020B0609040504020204" pitchFamily="49" charset="0"/>
                <a:ea typeface="ＭＳ Ｐゴシック" pitchFamily="34" charset="-128"/>
              </a:rPr>
              <a:t>// </a:t>
            </a:r>
            <a:r>
              <a:rPr lang="en-US" altLang="en-US" sz="1800" i="1" dirty="0">
                <a:solidFill>
                  <a:srgbClr val="43B02A"/>
                </a:solidFill>
                <a:latin typeface="Lucida Console" panose="020B0609040504020204" pitchFamily="49" charset="0"/>
                <a:ea typeface="ＭＳ Ｐゴシック" pitchFamily="34" charset="-128"/>
              </a:rPr>
              <a:t>if possible, convert characters in s to floating-point value</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a:t>
            </a:r>
            <a:r>
              <a:rPr lang="en-US" altLang="en-US" sz="1800" dirty="0" err="1">
                <a:solidFill>
                  <a:srgbClr val="0033CC"/>
                </a:solidFill>
                <a:latin typeface="Lucida Console" panose="020B0609040504020204" pitchFamily="49" charset="0"/>
                <a:ea typeface="ＭＳ Ｐゴシック" pitchFamily="34" charset="-128"/>
              </a:rPr>
              <a:t>istringstream</a:t>
            </a:r>
            <a:r>
              <a:rPr lang="en-US" altLang="en-US" sz="1800" dirty="0">
                <a:solidFill>
                  <a:srgbClr val="0033CC"/>
                </a:solidFill>
                <a:latin typeface="Lucida Console" panose="020B0609040504020204" pitchFamily="49" charset="0"/>
                <a:ea typeface="ＭＳ Ｐゴシック" pitchFamily="34" charset="-128"/>
              </a:rPr>
              <a:t> is {s};	</a:t>
            </a:r>
            <a:r>
              <a:rPr lang="en-US" altLang="en-US" sz="1800" dirty="0">
                <a:solidFill>
                  <a:srgbClr val="43B02A"/>
                </a:solidFill>
                <a:latin typeface="Lucida Console" panose="020B0609040504020204" pitchFamily="49" charset="0"/>
                <a:ea typeface="ＭＳ Ｐゴシック" pitchFamily="34" charset="-128"/>
              </a:rPr>
              <a:t>// </a:t>
            </a:r>
            <a:r>
              <a:rPr lang="en-US" altLang="en-US" sz="1800" i="1" dirty="0">
                <a:solidFill>
                  <a:srgbClr val="43B02A"/>
                </a:solidFill>
                <a:latin typeface="Lucida Console" panose="020B0609040504020204" pitchFamily="49" charset="0"/>
                <a:ea typeface="ＭＳ Ｐゴシック" pitchFamily="34" charset="-128"/>
              </a:rPr>
              <a:t>make a stream so that we can read from s</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double d;</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is &gt;&gt; d;</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if (!is) error("double format error: “,s);</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	return d;</a:t>
            </a:r>
          </a:p>
          <a:p>
            <a:pPr eaLnBrk="1" hangingPunct="1">
              <a:lnSpc>
                <a:spcPct val="80000"/>
              </a:lnSpc>
              <a:buFontTx/>
              <a:buNone/>
              <a:defRPr/>
            </a:pPr>
            <a:r>
              <a:rPr lang="en-US" altLang="en-US" sz="1800" dirty="0" smtClean="0">
                <a:solidFill>
                  <a:srgbClr val="0033CC"/>
                </a:solidFill>
                <a:latin typeface="Lucida Console" panose="020B0609040504020204" pitchFamily="49" charset="0"/>
                <a:ea typeface="ＭＳ Ｐゴシック" pitchFamily="34" charset="-128"/>
              </a:rPr>
              <a:t>}</a:t>
            </a:r>
            <a:endParaRPr lang="en-US" altLang="en-US" sz="1800" dirty="0">
              <a:solidFill>
                <a:srgbClr val="0033CC"/>
              </a:solidFill>
              <a:latin typeface="Lucida Console" panose="020B0609040504020204" pitchFamily="49" charset="0"/>
              <a:ea typeface="ＭＳ Ｐゴシック" pitchFamily="34" charset="-128"/>
            </a:endParaRP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double d1 = </a:t>
            </a:r>
            <a:r>
              <a:rPr lang="en-US" altLang="en-US" sz="1800" dirty="0" err="1">
                <a:solidFill>
                  <a:srgbClr val="0033CC"/>
                </a:solidFill>
                <a:latin typeface="Lucida Console" panose="020B0609040504020204" pitchFamily="49" charset="0"/>
                <a:ea typeface="ＭＳ Ｐゴシック" pitchFamily="34" charset="-128"/>
              </a:rPr>
              <a:t>str_to_double</a:t>
            </a:r>
            <a:r>
              <a:rPr lang="en-US" altLang="en-US" sz="1800" dirty="0">
                <a:solidFill>
                  <a:srgbClr val="0033CC"/>
                </a:solidFill>
                <a:latin typeface="Lucida Console" panose="020B0609040504020204" pitchFamily="49" charset="0"/>
                <a:ea typeface="ＭＳ Ｐゴシック" pitchFamily="34" charset="-128"/>
              </a:rPr>
              <a:t>("12.4");		</a:t>
            </a:r>
            <a:r>
              <a:rPr lang="en-US" altLang="en-US" sz="1800" dirty="0">
                <a:solidFill>
                  <a:srgbClr val="43B02A"/>
                </a:solidFill>
                <a:latin typeface="Lucida Console" panose="020B0609040504020204" pitchFamily="49" charset="0"/>
                <a:ea typeface="ＭＳ Ｐゴシック" pitchFamily="34" charset="-128"/>
              </a:rPr>
              <a:t>// </a:t>
            </a:r>
            <a:r>
              <a:rPr lang="en-US" altLang="en-US" sz="1800" i="1" dirty="0">
                <a:solidFill>
                  <a:srgbClr val="43B02A"/>
                </a:solidFill>
                <a:latin typeface="Lucida Console" panose="020B0609040504020204" pitchFamily="49" charset="0"/>
                <a:ea typeface="ＭＳ Ｐゴシック" pitchFamily="34" charset="-128"/>
              </a:rPr>
              <a:t>testing</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double d2 = </a:t>
            </a:r>
            <a:r>
              <a:rPr lang="en-US" altLang="en-US" sz="1800" dirty="0" err="1">
                <a:solidFill>
                  <a:srgbClr val="0033CC"/>
                </a:solidFill>
                <a:latin typeface="Lucida Console" panose="020B0609040504020204" pitchFamily="49" charset="0"/>
                <a:ea typeface="ＭＳ Ｐゴシック" pitchFamily="34" charset="-128"/>
              </a:rPr>
              <a:t>str_to_double</a:t>
            </a:r>
            <a:r>
              <a:rPr lang="en-US" altLang="en-US" sz="1800" dirty="0">
                <a:solidFill>
                  <a:srgbClr val="0033CC"/>
                </a:solidFill>
                <a:latin typeface="Lucida Console" panose="020B0609040504020204" pitchFamily="49" charset="0"/>
                <a:ea typeface="ＭＳ Ｐゴシック" pitchFamily="34" charset="-128"/>
              </a:rPr>
              <a:t>("1.34e-3");</a:t>
            </a:r>
          </a:p>
          <a:p>
            <a:pPr eaLnBrk="1" hangingPunct="1">
              <a:lnSpc>
                <a:spcPct val="80000"/>
              </a:lnSpc>
              <a:buFontTx/>
              <a:buNone/>
              <a:defRPr/>
            </a:pPr>
            <a:r>
              <a:rPr lang="en-US" altLang="en-US" sz="1800" dirty="0">
                <a:solidFill>
                  <a:srgbClr val="0033CC"/>
                </a:solidFill>
                <a:latin typeface="Lucida Console" panose="020B0609040504020204" pitchFamily="49" charset="0"/>
                <a:ea typeface="ＭＳ Ｐゴシック" pitchFamily="34" charset="-128"/>
              </a:rPr>
              <a:t>double d3 = </a:t>
            </a:r>
            <a:r>
              <a:rPr lang="en-US" altLang="en-US" sz="1800" dirty="0" err="1">
                <a:solidFill>
                  <a:srgbClr val="0033CC"/>
                </a:solidFill>
                <a:latin typeface="Lucida Console" panose="020B0609040504020204" pitchFamily="49" charset="0"/>
                <a:ea typeface="ＭＳ Ｐゴシック" pitchFamily="34" charset="-128"/>
              </a:rPr>
              <a:t>str_to_double</a:t>
            </a:r>
            <a:r>
              <a:rPr lang="en-US" altLang="en-US" sz="1800" dirty="0">
                <a:solidFill>
                  <a:srgbClr val="0033CC"/>
                </a:solidFill>
                <a:latin typeface="Lucida Console" panose="020B0609040504020204" pitchFamily="49" charset="0"/>
                <a:ea typeface="ＭＳ Ｐゴシック" pitchFamily="34" charset="-128"/>
              </a:rPr>
              <a:t>("twelve point three</a:t>
            </a:r>
            <a:r>
              <a:rPr lang="en-US" altLang="en-US" sz="1800" dirty="0" smtClean="0">
                <a:solidFill>
                  <a:srgbClr val="0033CC"/>
                </a:solidFill>
                <a:latin typeface="Lucida Console" panose="020B0609040504020204" pitchFamily="49" charset="0"/>
                <a:ea typeface="ＭＳ Ｐゴシック" pitchFamily="34" charset="-128"/>
              </a:rPr>
              <a:t>");</a:t>
            </a:r>
            <a:r>
              <a:rPr lang="lv-LV" altLang="en-US" sz="1800" dirty="0" smtClean="0">
                <a:solidFill>
                  <a:srgbClr val="0033CC"/>
                </a:solidFill>
                <a:latin typeface="Lucida Console" panose="020B0609040504020204" pitchFamily="49" charset="0"/>
                <a:ea typeface="ＭＳ Ｐゴシック" pitchFamily="34" charset="-128"/>
              </a:rPr>
              <a:t> </a:t>
            </a:r>
            <a:r>
              <a:rPr lang="en-US" altLang="en-US" sz="1800" dirty="0" smtClean="0">
                <a:solidFill>
                  <a:srgbClr val="43B02A"/>
                </a:solidFill>
                <a:latin typeface="Lucida Console" panose="020B0609040504020204" pitchFamily="49" charset="0"/>
                <a:ea typeface="ＭＳ Ｐゴシック" pitchFamily="34" charset="-128"/>
              </a:rPr>
              <a:t>// </a:t>
            </a:r>
            <a:r>
              <a:rPr lang="en-US" altLang="en-US" sz="1800" i="1" dirty="0">
                <a:solidFill>
                  <a:srgbClr val="43B02A"/>
                </a:solidFill>
                <a:latin typeface="Lucida Console" panose="020B0609040504020204" pitchFamily="49" charset="0"/>
                <a:ea typeface="ＭＳ Ｐゴシック" pitchFamily="34" charset="-128"/>
              </a:rPr>
              <a:t>will call error()</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51C3776B-DA5A-4B31-AD90-C39B2964C3FB}" type="slidenum">
              <a:rPr lang="en-US" altLang="en-US" sz="1400">
                <a:latin typeface="Arial" panose="020B0604020202020204" pitchFamily="34" charset="0"/>
              </a:rPr>
              <a:pPr eaLnBrk="1" hangingPunct="1">
                <a:spcBef>
                  <a:spcPct val="0"/>
                </a:spcBef>
                <a:buClrTx/>
                <a:buSzTx/>
                <a:buFontTx/>
                <a:buNone/>
                <a:defRPr/>
              </a:pPr>
              <a:t>18</a:t>
            </a:fld>
            <a:endParaRPr lang="en-US" altLang="en-US" sz="1400">
              <a:latin typeface="Arial" panose="020B0604020202020204" pitchFamily="34" charset="0"/>
            </a:endParaRPr>
          </a:p>
        </p:txBody>
      </p:sp>
    </p:spTree>
    <p:extLst>
      <p:ext uri="{BB962C8B-B14F-4D97-AF65-F5344CB8AC3E}">
        <p14:creationId xmlns:p14="http://schemas.microsoft.com/office/powerpoint/2010/main" val="3661598960"/>
      </p:ext>
    </p:extLst>
  </p:cSld>
  <p:clrMapOvr>
    <a:masterClrMapping/>
  </p:clrMapOvr>
  <p:transition spd="slow">
    <p:wipe/>
  </p:transition>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Reading 1 Item per Line</a:t>
            </a:r>
            <a:endParaRPr lang="lv-LV" dirty="0"/>
          </a:p>
        </p:txBody>
      </p:sp>
      <p:sp>
        <p:nvSpPr>
          <p:cNvPr id="3" name="Content Placeholder 2"/>
          <p:cNvSpPr>
            <a:spLocks noGrp="1"/>
          </p:cNvSpPr>
          <p:nvPr>
            <p:ph sz="half" idx="1"/>
          </p:nvPr>
        </p:nvSpPr>
        <p:spPr/>
        <p:txBody>
          <a:bodyPr/>
          <a:lstStyle/>
          <a:p>
            <a:pPr marL="0" indent="0">
              <a:buNone/>
            </a:pPr>
            <a:r>
              <a:rPr lang="en-US" sz="2000" dirty="0">
                <a:solidFill>
                  <a:srgbClr val="0033CC"/>
                </a:solidFill>
                <a:latin typeface="Lucida Console" panose="020B0609040504020204" pitchFamily="49" charset="0"/>
              </a:rPr>
              <a:t>#include &lt;</a:t>
            </a:r>
            <a:r>
              <a:rPr lang="en-US" sz="2000" dirty="0" err="1">
                <a:solidFill>
                  <a:srgbClr val="0033CC"/>
                </a:solidFill>
                <a:latin typeface="Lucida Console" panose="020B0609040504020204" pitchFamily="49" charset="0"/>
              </a:rPr>
              <a:t>iostream</a:t>
            </a:r>
            <a:r>
              <a:rPr lang="en-US" sz="2000" dirty="0">
                <a:solidFill>
                  <a:srgbClr val="0033CC"/>
                </a:solidFill>
                <a:latin typeface="Lucida Console" panose="020B0609040504020204" pitchFamily="49" charset="0"/>
              </a:rPr>
              <a:t>&gt;</a:t>
            </a:r>
          </a:p>
          <a:p>
            <a:pPr marL="0" indent="0">
              <a:buNone/>
            </a:pPr>
            <a:r>
              <a:rPr lang="en-US" sz="2000" dirty="0">
                <a:solidFill>
                  <a:srgbClr val="0033CC"/>
                </a:solidFill>
                <a:latin typeface="Lucida Console" panose="020B0609040504020204" pitchFamily="49" charset="0"/>
              </a:rPr>
              <a:t>#include &lt;vector&gt;</a:t>
            </a:r>
          </a:p>
          <a:p>
            <a:pPr marL="0" indent="0">
              <a:buNone/>
            </a:pPr>
            <a:r>
              <a:rPr lang="en-US" sz="2000" dirty="0">
                <a:solidFill>
                  <a:srgbClr val="0033CC"/>
                </a:solidFill>
                <a:latin typeface="Lucida Console" panose="020B0609040504020204" pitchFamily="49" charset="0"/>
              </a:rPr>
              <a:t>#include &lt;string&gt;</a:t>
            </a:r>
          </a:p>
          <a:p>
            <a:pPr marL="0" indent="0">
              <a:buNone/>
            </a:pPr>
            <a:r>
              <a:rPr lang="en-US" sz="2000" dirty="0">
                <a:solidFill>
                  <a:srgbClr val="FF0000"/>
                </a:solidFill>
                <a:latin typeface="Lucida Console" panose="020B0609040504020204" pitchFamily="49" charset="0"/>
              </a:rPr>
              <a:t>#include &lt;</a:t>
            </a:r>
            <a:r>
              <a:rPr lang="en-US" sz="2000" dirty="0" err="1">
                <a:solidFill>
                  <a:srgbClr val="FF0000"/>
                </a:solidFill>
                <a:latin typeface="Lucida Console" panose="020B0609040504020204" pitchFamily="49" charset="0"/>
              </a:rPr>
              <a:t>sstream</a:t>
            </a:r>
            <a:r>
              <a:rPr lang="en-US" sz="2000" dirty="0" smtClean="0">
                <a:solidFill>
                  <a:srgbClr val="FF0000"/>
                </a:solidFill>
                <a:latin typeface="Lucida Console" panose="020B0609040504020204" pitchFamily="49" charset="0"/>
              </a:rPr>
              <a:t>&gt;</a:t>
            </a:r>
            <a:endParaRPr lang="lv-LV" sz="2000" dirty="0" smtClean="0">
              <a:solidFill>
                <a:srgbClr val="FF0000"/>
              </a:solidFill>
              <a:latin typeface="Lucida Console" panose="020B0609040504020204" pitchFamily="49" charset="0"/>
            </a:endParaRPr>
          </a:p>
          <a:p>
            <a:pPr marL="0" indent="0">
              <a:buNone/>
            </a:pPr>
            <a:r>
              <a:rPr lang="lv-LV" sz="2000" dirty="0" smtClean="0">
                <a:solidFill>
                  <a:srgbClr val="0033CC"/>
                </a:solidFill>
                <a:latin typeface="Lucida Console" panose="020B0609040504020204" pitchFamily="49" charset="0"/>
              </a:rPr>
              <a:t>int main() {</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string </a:t>
            </a:r>
            <a:r>
              <a:rPr lang="lv-LV" sz="2000" dirty="0">
                <a:solidFill>
                  <a:srgbClr val="0033CC"/>
                </a:solidFill>
                <a:latin typeface="Lucida Console" panose="020B0609040504020204" pitchFamily="49" charset="0"/>
              </a:rPr>
              <a:t>mode;</a:t>
            </a:r>
          </a:p>
          <a:p>
            <a:pPr marL="0" indent="0">
              <a:buNone/>
            </a:pPr>
            <a:r>
              <a:rPr lang="lv-LV" sz="2000" dirty="0">
                <a:solidFill>
                  <a:srgbClr val="0033CC"/>
                </a:solidFill>
                <a:latin typeface="Lucida Console" panose="020B0609040504020204" pitchFamily="49" charset="0"/>
              </a:rPr>
              <a:t>    </a:t>
            </a:r>
            <a:r>
              <a:rPr lang="lv-LV" sz="2000" dirty="0">
                <a:solidFill>
                  <a:srgbClr val="FF0000"/>
                </a:solidFill>
                <a:latin typeface="Lucida Console" panose="020B0609040504020204" pitchFamily="49" charset="0"/>
              </a:rPr>
              <a:t>cin &gt;&gt; mode;</a:t>
            </a:r>
          </a:p>
          <a:p>
            <a:pPr marL="0" indent="0">
              <a:buNone/>
            </a:pPr>
            <a:r>
              <a:rPr lang="lv-LV" sz="2000" dirty="0">
                <a:solidFill>
                  <a:srgbClr val="0033CC"/>
                </a:solidFill>
                <a:latin typeface="Lucida Console" panose="020B0609040504020204" pitchFamily="49" charset="0"/>
              </a:rPr>
              <a:t>    string inputString;</a:t>
            </a:r>
          </a:p>
          <a:p>
            <a:pPr marL="0" indent="0">
              <a:buNone/>
            </a:pPr>
            <a:r>
              <a:rPr lang="lv-LV" sz="2000" dirty="0">
                <a:solidFill>
                  <a:srgbClr val="0033CC"/>
                </a:solidFill>
                <a:latin typeface="Lucida Console" panose="020B0609040504020204" pitchFamily="49" charset="0"/>
              </a:rPr>
              <a:t>    long long </a:t>
            </a:r>
            <a:r>
              <a:rPr lang="lv-LV" sz="2000" dirty="0" smtClean="0">
                <a:solidFill>
                  <a:srgbClr val="0033CC"/>
                </a:solidFill>
                <a:latin typeface="Lucida Console" panose="020B0609040504020204" pitchFamily="49" charset="0"/>
              </a:rPr>
              <a:t>unsigned a;</a:t>
            </a:r>
            <a:endParaRPr lang="lv-LV" sz="2000" dirty="0">
              <a:solidFill>
                <a:srgbClr val="0033CC"/>
              </a:solidFill>
              <a:latin typeface="Lucida Console" panose="020B0609040504020204" pitchFamily="49" charset="0"/>
            </a:endParaRPr>
          </a:p>
          <a:p>
            <a:pPr marL="0" indent="0">
              <a:buNone/>
            </a:pPr>
            <a:endParaRPr lang="lv-LV" sz="1800" dirty="0"/>
          </a:p>
        </p:txBody>
      </p:sp>
      <p:sp>
        <p:nvSpPr>
          <p:cNvPr id="4" name="Content Placeholder 3"/>
          <p:cNvSpPr>
            <a:spLocks noGrp="1"/>
          </p:cNvSpPr>
          <p:nvPr>
            <p:ph sz="half" idx="2"/>
          </p:nvPr>
        </p:nvSpPr>
        <p:spPr>
          <a:xfrm>
            <a:off x="6172200" y="1752600"/>
            <a:ext cx="5410200" cy="4114800"/>
          </a:xfrm>
        </p:spPr>
        <p:txBody>
          <a:bodyPr/>
          <a:lstStyle/>
          <a:p>
            <a:pPr marL="0" indent="0">
              <a:buNone/>
            </a:pPr>
            <a:r>
              <a:rPr lang="lv-LV" sz="2000" dirty="0" smtClean="0">
                <a:solidFill>
                  <a:srgbClr val="0033CC"/>
                </a:solidFill>
                <a:latin typeface="Lucida Console" panose="020B0609040504020204" pitchFamily="49" charset="0"/>
              </a:rPr>
              <a:t>  </a:t>
            </a:r>
            <a:r>
              <a:rPr lang="lv-LV" sz="2000" dirty="0" smtClean="0">
                <a:solidFill>
                  <a:srgbClr val="FF0000"/>
                </a:solidFill>
                <a:latin typeface="Lucida Console" panose="020B0609040504020204" pitchFamily="49" charset="0"/>
              </a:rPr>
              <a:t>cin.ignore(10000</a:t>
            </a:r>
            <a:r>
              <a:rPr lang="lv-LV" sz="2000" dirty="0">
                <a:solidFill>
                  <a:srgbClr val="FF0000"/>
                </a:solidFill>
                <a:latin typeface="Lucida Console" panose="020B0609040504020204" pitchFamily="49" charset="0"/>
              </a:rPr>
              <a:t>,'\n</a:t>
            </a:r>
            <a:r>
              <a:rPr lang="lv-LV" sz="2000" dirty="0" smtClean="0">
                <a:solidFill>
                  <a:srgbClr val="FF0000"/>
                </a:solidFill>
                <a:latin typeface="Lucida Console" panose="020B0609040504020204" pitchFamily="49" charset="0"/>
              </a:rPr>
              <a:t>');</a:t>
            </a:r>
            <a:endParaRPr lang="lv-LV" sz="2000" dirty="0">
              <a:solidFill>
                <a:srgbClr val="FF0000"/>
              </a:solidFill>
              <a:latin typeface="Lucida Console" panose="020B0609040504020204" pitchFamily="49" charset="0"/>
            </a:endParaRP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string </a:t>
            </a:r>
            <a:r>
              <a:rPr lang="lv-LV" sz="2000" dirty="0">
                <a:solidFill>
                  <a:srgbClr val="0033CC"/>
                </a:solidFill>
                <a:latin typeface="Lucida Console" panose="020B0609040504020204" pitchFamily="49" charset="0"/>
              </a:rPr>
              <a:t>inputLine;</a:t>
            </a:r>
          </a:p>
          <a:p>
            <a:pPr marL="0" indent="0">
              <a:buNone/>
            </a:pPr>
            <a:r>
              <a:rPr lang="lv-LV" sz="2000" dirty="0" smtClean="0">
                <a:solidFill>
                  <a:srgbClr val="0033CC"/>
                </a:solidFill>
                <a:latin typeface="Lucida Console" panose="020B0609040504020204" pitchFamily="49" charset="0"/>
              </a:rPr>
              <a:t>  int </a:t>
            </a:r>
            <a:r>
              <a:rPr lang="lv-LV" sz="2000" dirty="0">
                <a:solidFill>
                  <a:srgbClr val="0033CC"/>
                </a:solidFill>
                <a:latin typeface="Lucida Console" panose="020B0609040504020204" pitchFamily="49" charset="0"/>
              </a:rPr>
              <a:t>period = -1;</a:t>
            </a:r>
          </a:p>
          <a:p>
            <a:pPr marL="0" indent="0">
              <a:buNone/>
            </a:pPr>
            <a:r>
              <a:rPr lang="lv-LV" sz="2000" dirty="0" smtClean="0">
                <a:solidFill>
                  <a:srgbClr val="0033CC"/>
                </a:solidFill>
                <a:latin typeface="Lucida Console" panose="020B0609040504020204" pitchFamily="49" charset="0"/>
              </a:rPr>
              <a:t>  while </a:t>
            </a:r>
            <a:r>
              <a:rPr lang="lv-LV" sz="2000" dirty="0">
                <a:solidFill>
                  <a:srgbClr val="0033CC"/>
                </a:solidFill>
                <a:latin typeface="Lucida Console" panose="020B0609040504020204" pitchFamily="49" charset="0"/>
              </a:rPr>
              <a:t>(</a:t>
            </a:r>
            <a:r>
              <a:rPr lang="lv-LV" sz="2000" dirty="0">
                <a:solidFill>
                  <a:srgbClr val="FF0000"/>
                </a:solidFill>
                <a:latin typeface="Lucida Console" panose="020B0609040504020204" pitchFamily="49" charset="0"/>
              </a:rPr>
              <a:t>getline(</a:t>
            </a:r>
            <a:r>
              <a:rPr lang="lv-LV" sz="2000" b="1" dirty="0">
                <a:solidFill>
                  <a:srgbClr val="FF0000"/>
                </a:solidFill>
                <a:latin typeface="Lucida Console" panose="020B0609040504020204" pitchFamily="49" charset="0"/>
              </a:rPr>
              <a:t>cin</a:t>
            </a:r>
            <a:r>
              <a:rPr lang="lv-LV" sz="2000" dirty="0">
                <a:solidFill>
                  <a:srgbClr val="FF0000"/>
                </a:solidFill>
                <a:latin typeface="Lucida Console" panose="020B0609040504020204" pitchFamily="49" charset="0"/>
              </a:rPr>
              <a:t>, inputLine</a:t>
            </a:r>
            <a:r>
              <a:rPr lang="lv-LV" sz="2000" dirty="0" smtClean="0">
                <a:solidFill>
                  <a:srgbClr val="FF0000"/>
                </a:solidFill>
                <a:latin typeface="Lucida Console" panose="020B0609040504020204" pitchFamily="49" charset="0"/>
              </a:rPr>
              <a:t>)</a:t>
            </a:r>
            <a:r>
              <a:rPr lang="lv-LV" sz="2000" dirty="0" smtClean="0">
                <a:solidFill>
                  <a:srgbClr val="0033CC"/>
                </a:solidFill>
                <a:latin typeface="Lucida Console" panose="020B0609040504020204" pitchFamily="49" charset="0"/>
              </a:rPr>
              <a:t>)</a:t>
            </a:r>
            <a:br>
              <a:rPr lang="lv-LV" sz="2000" dirty="0" smtClean="0">
                <a:solidFill>
                  <a:srgbClr val="0033CC"/>
                </a:solidFill>
                <a:latin typeface="Lucida Console" panose="020B0609040504020204" pitchFamily="49" charset="0"/>
              </a:rPr>
            </a:br>
            <a:r>
              <a:rPr lang="lv-LV" sz="2000" dirty="0" smtClean="0">
                <a:solidFill>
                  <a:srgbClr val="0033CC"/>
                </a:solidFill>
                <a:latin typeface="Lucida Console" panose="020B0609040504020204" pitchFamily="49" charset="0"/>
              </a:rPr>
              <a:t>  {</a:t>
            </a:r>
            <a:endParaRPr lang="lv-LV" sz="2000" dirty="0">
              <a:solidFill>
                <a:srgbClr val="0033CC"/>
              </a:solidFill>
              <a:latin typeface="Lucida Console" panose="020B0609040504020204" pitchFamily="49" charset="0"/>
            </a:endParaRP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a:t>
            </a:r>
            <a:r>
              <a:rPr lang="lv-LV" sz="2000" dirty="0" smtClean="0">
                <a:solidFill>
                  <a:srgbClr val="FF0000"/>
                </a:solidFill>
                <a:latin typeface="Lucida Console" panose="020B0609040504020204" pitchFamily="49" charset="0"/>
              </a:rPr>
              <a:t>istringstream </a:t>
            </a:r>
            <a:r>
              <a:rPr lang="lv-LV" sz="2000" dirty="0">
                <a:solidFill>
                  <a:srgbClr val="FF0000"/>
                </a:solidFill>
                <a:latin typeface="Lucida Console" panose="020B0609040504020204" pitchFamily="49" charset="0"/>
              </a:rPr>
              <a:t>sstr(inputLine);</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if </a:t>
            </a:r>
            <a:r>
              <a:rPr lang="lv-LV" sz="2000" dirty="0">
                <a:solidFill>
                  <a:srgbClr val="0033CC"/>
                </a:solidFill>
                <a:latin typeface="Lucida Console" panose="020B0609040504020204" pitchFamily="49" charset="0"/>
              </a:rPr>
              <a:t>(</a:t>
            </a:r>
            <a:r>
              <a:rPr lang="lv-LV" sz="2000" dirty="0">
                <a:solidFill>
                  <a:srgbClr val="FF0000"/>
                </a:solidFill>
                <a:latin typeface="Lucida Console" panose="020B0609040504020204" pitchFamily="49" charset="0"/>
              </a:rPr>
              <a:t>sstr.peek() </a:t>
            </a:r>
            <a:r>
              <a:rPr lang="lv-LV" sz="2000" dirty="0">
                <a:solidFill>
                  <a:srgbClr val="0033CC"/>
                </a:solidFill>
                <a:latin typeface="Lucida Console" panose="020B0609040504020204" pitchFamily="49" charset="0"/>
              </a:rPr>
              <a:t>== '#') {</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continue; </a:t>
            </a:r>
            <a:r>
              <a:rPr lang="lv-LV" sz="2000" dirty="0" smtClean="0">
                <a:solidFill>
                  <a:srgbClr val="00B050"/>
                </a:solidFill>
                <a:latin typeface="Lucida Console" panose="020B0609040504020204" pitchFamily="49" charset="0"/>
              </a:rPr>
              <a:t>// ignore</a:t>
            </a:r>
            <a:endParaRPr lang="lv-LV" sz="2000" dirty="0">
              <a:solidFill>
                <a:srgbClr val="00B050"/>
              </a:solidFill>
              <a:latin typeface="Lucida Console" panose="020B0609040504020204" pitchFamily="49" charset="0"/>
            </a:endParaRP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a:t>
            </a:r>
            <a:endParaRPr lang="lv-LV" sz="2000" dirty="0">
              <a:solidFill>
                <a:srgbClr val="0033CC"/>
              </a:solidFill>
              <a:latin typeface="Lucida Console" panose="020B0609040504020204" pitchFamily="49" charset="0"/>
            </a:endParaRP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else {</a:t>
            </a:r>
          </a:p>
          <a:p>
            <a:pPr marL="0" indent="0">
              <a:buNone/>
            </a:pPr>
            <a:r>
              <a:rPr lang="lv-LV" sz="2000" dirty="0">
                <a:solidFill>
                  <a:srgbClr val="0033CC"/>
                </a:solidFill>
                <a:latin typeface="Lucida Console" panose="020B0609040504020204" pitchFamily="49" charset="0"/>
              </a:rPr>
              <a:t>         </a:t>
            </a:r>
            <a:r>
              <a:rPr lang="lv-LV" sz="2000" dirty="0">
                <a:solidFill>
                  <a:srgbClr val="FF0000"/>
                </a:solidFill>
                <a:latin typeface="Lucida Console" panose="020B0609040504020204" pitchFamily="49" charset="0"/>
              </a:rPr>
              <a:t>sstr &gt;&gt; </a:t>
            </a:r>
            <a:r>
              <a:rPr lang="lv-LV" sz="2000" dirty="0" smtClean="0">
                <a:solidFill>
                  <a:srgbClr val="FF0000"/>
                </a:solidFill>
                <a:latin typeface="Lucida Console" panose="020B0609040504020204" pitchFamily="49" charset="0"/>
              </a:rPr>
              <a:t>a;</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a:t>
            </a:r>
          </a:p>
          <a:p>
            <a:pPr marL="0" indent="0">
              <a:buNone/>
            </a:pPr>
            <a:r>
              <a:rPr lang="lv-LV" sz="2000" dirty="0">
                <a:solidFill>
                  <a:srgbClr val="0033CC"/>
                </a:solidFill>
                <a:latin typeface="Lucida Console" panose="020B0609040504020204" pitchFamily="49" charset="0"/>
              </a:rPr>
              <a:t> </a:t>
            </a:r>
            <a:r>
              <a:rPr lang="lv-LV" sz="2000" dirty="0" smtClean="0">
                <a:solidFill>
                  <a:srgbClr val="0033CC"/>
                </a:solidFill>
                <a:latin typeface="Lucida Console" panose="020B0609040504020204" pitchFamily="49" charset="0"/>
              </a:rPr>
              <a:t>   }</a:t>
            </a:r>
          </a:p>
          <a:p>
            <a:pPr marL="0" indent="0">
              <a:buNone/>
            </a:pPr>
            <a:r>
              <a:rPr lang="lv-LV" sz="2000" dirty="0" smtClean="0">
                <a:solidFill>
                  <a:srgbClr val="0033CC"/>
                </a:solidFill>
                <a:latin typeface="Lucida Console" panose="020B0609040504020204" pitchFamily="49" charset="0"/>
              </a:rPr>
              <a:t>}</a:t>
            </a:r>
            <a:endParaRPr lang="lv-LV" sz="2000" dirty="0">
              <a:solidFill>
                <a:srgbClr val="0033CC"/>
              </a:solidFill>
              <a:latin typeface="Lucida Console" panose="020B0609040504020204" pitchFamily="49" charset="0"/>
            </a:endParaRPr>
          </a:p>
          <a:p>
            <a:pPr marL="0" indent="0">
              <a:buNone/>
            </a:pPr>
            <a:endParaRPr lang="lv-LV" sz="2000" dirty="0">
              <a:solidFill>
                <a:srgbClr val="0033CC"/>
              </a:solidFill>
              <a:latin typeface="Lucida Console" panose="020B0609040504020204" pitchFamily="49" charset="0"/>
            </a:endParaRPr>
          </a:p>
        </p:txBody>
      </p:sp>
    </p:spTree>
    <p:extLst>
      <p:ext uri="{BB962C8B-B14F-4D97-AF65-F5344CB8AC3E}">
        <p14:creationId xmlns:p14="http://schemas.microsoft.com/office/powerpoint/2010/main" val="4066969682"/>
      </p:ext>
    </p:extLst>
  </p:cSld>
  <p:clrMapOvr>
    <a:masterClrMapping/>
  </p:clrMapOvr>
  <p:transition spd="slow">
    <p:wipe/>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Title 1"/>
          <p:cNvSpPr>
            <a:spLocks noGrp="1"/>
          </p:cNvSpPr>
          <p:nvPr>
            <p:ph type="title"/>
          </p:nvPr>
        </p:nvSpPr>
        <p:spPr/>
        <p:txBody>
          <a:bodyPr/>
          <a:lstStyle/>
          <a:p>
            <a:r>
              <a:rPr lang="en-US" altLang="lv-LV" smtClean="0"/>
              <a:t>Table of Contents</a:t>
            </a:r>
            <a:endParaRPr lang="lv-LV" altLang="lv-LV" smtClean="0"/>
          </a:p>
        </p:txBody>
      </p:sp>
      <p:sp>
        <p:nvSpPr>
          <p:cNvPr id="8195" name="Content Placeholder 2"/>
          <p:cNvSpPr>
            <a:spLocks noGrp="1"/>
          </p:cNvSpPr>
          <p:nvPr>
            <p:ph sz="half" idx="1"/>
          </p:nvPr>
        </p:nvSpPr>
        <p:spPr/>
        <p:txBody>
          <a:bodyPr/>
          <a:lstStyle/>
          <a:p>
            <a:pPr marL="457200" indent="-914400">
              <a:buNone/>
            </a:pPr>
            <a:r>
              <a:rPr lang="en-US" altLang="lv-LV" sz="2400" b="1" dirty="0"/>
              <a:t>Part 1: </a:t>
            </a:r>
            <a:r>
              <a:rPr lang="en-US" altLang="lv-LV" sz="2400" dirty="0"/>
              <a:t>Use C++ and Object Orientation (6 modules, 3W)</a:t>
            </a:r>
          </a:p>
          <a:p>
            <a:pPr marL="457200" indent="-914400">
              <a:buNone/>
            </a:pPr>
            <a:r>
              <a:rPr lang="en-US" altLang="lv-LV" sz="2400" b="1" dirty="0"/>
              <a:t>Part 2: </a:t>
            </a:r>
            <a:r>
              <a:rPr lang="en-US" altLang="lv-LV" sz="2400" dirty="0"/>
              <a:t>Express algorithms with Abstract Data Types (ADTs) and libraries (5 modules, 2W)</a:t>
            </a:r>
          </a:p>
          <a:p>
            <a:pPr marL="457200" indent="-914400">
              <a:buNone/>
            </a:pPr>
            <a:r>
              <a:rPr lang="en-US" altLang="lv-LV" sz="2400" b="1" dirty="0"/>
              <a:t>Part 3:</a:t>
            </a:r>
            <a:r>
              <a:rPr lang="en-US" altLang="lv-LV" sz="2400" dirty="0"/>
              <a:t> Analyze the implementations of some data structures (10 modules, 5W)</a:t>
            </a:r>
          </a:p>
          <a:p>
            <a:pPr marL="457200" indent="-914400">
              <a:buNone/>
            </a:pPr>
            <a:r>
              <a:rPr lang="en-US" altLang="lv-LV" sz="2400" b="1" dirty="0"/>
              <a:t>Part 4:</a:t>
            </a:r>
            <a:r>
              <a:rPr lang="en-US" altLang="lv-LV" sz="2400" dirty="0"/>
              <a:t> </a:t>
            </a:r>
            <a:r>
              <a:rPr lang="lv-LV" altLang="lv-LV" sz="2400" dirty="0"/>
              <a:t>Introduce general paradigms for algorithms</a:t>
            </a:r>
            <a:r>
              <a:rPr lang="en-US" altLang="lv-LV" sz="2400" dirty="0"/>
              <a:t> (</a:t>
            </a:r>
            <a:r>
              <a:rPr lang="lv-LV" altLang="lv-LV" sz="2400" dirty="0"/>
              <a:t>7</a:t>
            </a:r>
            <a:r>
              <a:rPr lang="en-US" altLang="lv-LV" sz="2400" dirty="0"/>
              <a:t> modules, 3W)</a:t>
            </a:r>
          </a:p>
          <a:p>
            <a:pPr marL="457200" indent="-914400">
              <a:buNone/>
            </a:pPr>
            <a:endParaRPr lang="en-US" altLang="lv-LV" sz="2400" dirty="0"/>
          </a:p>
        </p:txBody>
      </p:sp>
      <p:sp>
        <p:nvSpPr>
          <p:cNvPr id="3" name="Content Placeholder 2"/>
          <p:cNvSpPr>
            <a:spLocks noGrp="1"/>
          </p:cNvSpPr>
          <p:nvPr>
            <p:ph sz="half" idx="2"/>
          </p:nvPr>
        </p:nvSpPr>
        <p:spPr/>
        <p:txBody>
          <a:bodyPr/>
          <a:lstStyle/>
          <a:p>
            <a:pPr marL="457200" indent="-914400">
              <a:buNone/>
            </a:pPr>
            <a:r>
              <a:rPr lang="lv-LV" altLang="lv-LV" dirty="0"/>
              <a:t>1.1. HelloWorld Programs</a:t>
            </a:r>
          </a:p>
          <a:p>
            <a:pPr marL="457200" indent="-914400">
              <a:buNone/>
            </a:pPr>
            <a:r>
              <a:rPr lang="lv-LV" altLang="lv-LV" dirty="0"/>
              <a:t>1.2. Expressions, </a:t>
            </a:r>
            <a:r>
              <a:rPr lang="lv-LV" altLang="lv-LV"/>
              <a:t>control </a:t>
            </a:r>
            <a:r>
              <a:rPr lang="lv-LV" altLang="lv-LV" smtClean="0"/>
              <a:t>statements, </a:t>
            </a:r>
            <a:r>
              <a:rPr lang="lv-LV" altLang="lv-LV" dirty="0"/>
              <a:t>functions.</a:t>
            </a:r>
          </a:p>
          <a:p>
            <a:pPr marL="457200" indent="-914400">
              <a:buNone/>
            </a:pPr>
            <a:r>
              <a:rPr lang="lv-LV" altLang="lv-LV" dirty="0"/>
              <a:t>1.3. C++ classes.</a:t>
            </a:r>
          </a:p>
          <a:p>
            <a:pPr marL="457200" indent="-914400">
              <a:buNone/>
            </a:pPr>
            <a:r>
              <a:rPr lang="lv-LV" altLang="lv-LV" dirty="0"/>
              <a:t>1.4. Multi-file programs.</a:t>
            </a:r>
          </a:p>
          <a:p>
            <a:pPr marL="457200" indent="-914400">
              <a:buNone/>
            </a:pPr>
            <a:r>
              <a:rPr lang="lv-LV" altLang="lv-LV" dirty="0"/>
              <a:t>1.5. Object orientation.</a:t>
            </a:r>
          </a:p>
          <a:p>
            <a:pPr marL="457200" indent="-914400">
              <a:buNone/>
            </a:pPr>
            <a:r>
              <a:rPr lang="lv-LV" altLang="lv-LV" dirty="0"/>
              <a:t>1.6. C++ memory model. </a:t>
            </a:r>
            <a:endParaRPr lang="en-US" altLang="lv-LV" dirty="0"/>
          </a:p>
          <a:p>
            <a:pPr marL="0" indent="0">
              <a:buNone/>
            </a:pPr>
            <a:endParaRPr lang="lv-LV" dirty="0"/>
          </a:p>
        </p:txBody>
      </p:sp>
      <p:sp>
        <p:nvSpPr>
          <p:cNvPr id="2" name="Rectangle 1"/>
          <p:cNvSpPr/>
          <p:nvPr/>
        </p:nvSpPr>
        <p:spPr bwMode="auto">
          <a:xfrm>
            <a:off x="1325880" y="1767840"/>
            <a:ext cx="4846320" cy="822960"/>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
        <p:nvSpPr>
          <p:cNvPr id="6" name="Rectangle 5"/>
          <p:cNvSpPr/>
          <p:nvPr/>
        </p:nvSpPr>
        <p:spPr bwMode="auto">
          <a:xfrm>
            <a:off x="6528851" y="2286000"/>
            <a:ext cx="4848772" cy="914400"/>
          </a:xfrm>
          <a:prstGeom prst="rect">
            <a:avLst/>
          </a:prstGeom>
          <a:noFill/>
          <a:ln w="38100" cap="flat" cmpd="sng" algn="ctr">
            <a:solidFill>
              <a:srgbClr val="FF0000"/>
            </a:solidFill>
            <a:prstDash val="solid"/>
            <a:round/>
            <a:headEnd type="none" w="med" len="med"/>
            <a:tailEnd type="none" w="med" len="med"/>
          </a:ln>
          <a:effectLst/>
          <a:extLst/>
        </p:spPr>
        <p:txBody>
          <a:bodyPr rot="0" spcFirstLastPara="0" vertOverflow="overflow" horzOverflow="overflow" vert="horz" wrap="none" lIns="91440" tIns="45720" rIns="91440" bIns="45720" numCol="1" spcCol="0" rtlCol="0" fromWordArt="0" anchor="t" anchorCtr="0" forceAA="0" compatLnSpc="1">
            <a:prstTxWarp prst="textNoShape">
              <a:avLst/>
            </a:prstTxWarp>
            <a:noAutofit/>
          </a:bodyPr>
          <a:lstStyle/>
          <a:p>
            <a:pPr eaLnBrk="1" hangingPunct="1"/>
            <a:endParaRPr lang="lv-LV"/>
          </a:p>
        </p:txBody>
      </p:sp>
    </p:spTree>
  </p:cSld>
  <p:clrMapOvr>
    <a:masterClrMapping/>
  </p:clrMapOvr>
  <p:transition spd="slow">
    <p:wipe/>
  </p:transition>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lv-LV" altLang="en-US" dirty="0" smtClean="0">
                <a:ea typeface="ＭＳ Ｐゴシック" pitchFamily="34" charset="-128"/>
              </a:rPr>
              <a:t>Reading </a:t>
            </a:r>
            <a:r>
              <a:rPr lang="en-US" altLang="en-US" dirty="0" smtClean="0">
                <a:ea typeface="ＭＳ Ｐゴシック" pitchFamily="34" charset="-128"/>
              </a:rPr>
              <a:t>Characters</a:t>
            </a:r>
            <a:r>
              <a:rPr lang="lv-LV" altLang="en-US" dirty="0" smtClean="0">
                <a:ea typeface="ＭＳ Ｐゴシック" pitchFamily="34" charset="-128"/>
              </a:rPr>
              <a:t> (vs. Peeking)</a:t>
            </a:r>
            <a:endParaRPr lang="en-US" altLang="en-US" dirty="0" smtClean="0">
              <a:ea typeface="ＭＳ Ｐゴシック" pitchFamily="34" charset="-128"/>
            </a:endParaRPr>
          </a:p>
        </p:txBody>
      </p:sp>
      <p:sp>
        <p:nvSpPr>
          <p:cNvPr id="35843" name="Rectangle 3"/>
          <p:cNvSpPr>
            <a:spLocks noGrp="1" noChangeArrowheads="1"/>
          </p:cNvSpPr>
          <p:nvPr>
            <p:ph idx="1"/>
          </p:nvPr>
        </p:nvSpPr>
        <p:spPr/>
        <p:txBody>
          <a:bodyPr/>
          <a:lstStyle/>
          <a:p>
            <a:pPr lvl="1" eaLnBrk="1" hangingPunct="1">
              <a:lnSpc>
                <a:spcPct val="80000"/>
              </a:lnSpc>
              <a:buFontTx/>
              <a:buNone/>
              <a:defRPr/>
            </a:pPr>
            <a:r>
              <a:rPr lang="en-US" altLang="en-US" sz="2000" dirty="0" smtClean="0">
                <a:solidFill>
                  <a:srgbClr val="0033CC"/>
                </a:solidFill>
                <a:latin typeface="Lucida Console" panose="020B0609040504020204" pitchFamily="49" charset="0"/>
                <a:ea typeface="Times New Roman" pitchFamily="18" charset="0"/>
              </a:rPr>
              <a:t>for </a:t>
            </a:r>
            <a:r>
              <a:rPr lang="en-US" altLang="en-US" sz="2000" dirty="0">
                <a:solidFill>
                  <a:srgbClr val="0033CC"/>
                </a:solidFill>
                <a:latin typeface="Lucida Console" panose="020B0609040504020204" pitchFamily="49" charset="0"/>
                <a:ea typeface="Times New Roman" pitchFamily="18" charset="0"/>
              </a:rPr>
              <a:t>(char </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r>
              <a:rPr lang="en-US" altLang="en-US" sz="2000" dirty="0" err="1">
                <a:solidFill>
                  <a:srgbClr val="0033CC"/>
                </a:solidFill>
                <a:latin typeface="Lucida Console" panose="020B0609040504020204" pitchFamily="49" charset="0"/>
                <a:ea typeface="Times New Roman" pitchFamily="18" charset="0"/>
              </a:rPr>
              <a:t>cin</a:t>
            </a:r>
            <a:r>
              <a:rPr lang="en-US" altLang="en-US" sz="2000" dirty="0">
                <a:solidFill>
                  <a:srgbClr val="0033CC"/>
                </a:solidFill>
                <a:latin typeface="Lucida Console" panose="020B0609040504020204" pitchFamily="49" charset="0"/>
                <a:ea typeface="Times New Roman" pitchFamily="18" charset="0"/>
              </a:rPr>
              <a:t>&gt;&gt;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 {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smtClean="0">
                <a:solidFill>
                  <a:srgbClr val="00B050"/>
                </a:solidFill>
                <a:latin typeface="Lucida Console" panose="020B0609040504020204" pitchFamily="49" charset="0"/>
                <a:ea typeface="Times New Roman" pitchFamily="18" charset="0"/>
              </a:rPr>
              <a:t>read, </a:t>
            </a:r>
            <a:r>
              <a:rPr lang="lv-LV" altLang="en-US" sz="2000" i="1" dirty="0" smtClean="0">
                <a:solidFill>
                  <a:srgbClr val="00B050"/>
                </a:solidFill>
                <a:latin typeface="Lucida Console" panose="020B0609040504020204" pitchFamily="49" charset="0"/>
                <a:ea typeface="Times New Roman" pitchFamily="18" charset="0"/>
              </a:rPr>
              <a:t>but </a:t>
            </a:r>
            <a:r>
              <a:rPr lang="en-US" altLang="en-US" sz="2000" i="1" dirty="0" smtClean="0">
                <a:solidFill>
                  <a:srgbClr val="00B050"/>
                </a:solidFill>
                <a:latin typeface="Lucida Console" panose="020B0609040504020204" pitchFamily="49" charset="0"/>
                <a:ea typeface="Times New Roman" pitchFamily="18" charset="0"/>
              </a:rPr>
              <a:t>skip whitespace</a:t>
            </a:r>
            <a:endParaRPr lang="en-US" altLang="en-US" sz="2000" i="1" dirty="0">
              <a:solidFill>
                <a:srgbClr val="00B050"/>
              </a:solidFill>
              <a:latin typeface="Lucida Console" panose="020B0609040504020204" pitchFamily="49" charset="0"/>
              <a:ea typeface="Times New Roman" pitchFamily="18" charset="0"/>
            </a:endParaRP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if (</a:t>
            </a:r>
            <a:r>
              <a:rPr lang="en-US" altLang="en-US" sz="2000" dirty="0" err="1">
                <a:solidFill>
                  <a:srgbClr val="0033CC"/>
                </a:solidFill>
                <a:latin typeface="Lucida Console" panose="020B0609040504020204" pitchFamily="49" charset="0"/>
                <a:ea typeface="Times New Roman" pitchFamily="18" charset="0"/>
              </a:rPr>
              <a:t>isalpha</a:t>
            </a:r>
            <a:r>
              <a:rPr lang="en-US" altLang="en-US" sz="2000" dirty="0">
                <a:solidFill>
                  <a:srgbClr val="0033CC"/>
                </a:solidFill>
                <a:latin typeface="Lucida Console" panose="020B0609040504020204" pitchFamily="49" charset="0"/>
                <a:ea typeface="Times New Roman" pitchFamily="18" charset="0"/>
              </a:rPr>
              <a: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a:solidFill>
                  <a:srgbClr val="00B050"/>
                </a:solidFill>
                <a:latin typeface="Lucida Console" panose="020B0609040504020204" pitchFamily="49" charset="0"/>
                <a:ea typeface="Times New Roman" pitchFamily="18" charset="0"/>
              </a:rPr>
              <a:t>do something</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a:t>
            </a:r>
          </a:p>
          <a:p>
            <a:pPr lvl="1" eaLnBrk="1" hangingPunct="1">
              <a:lnSpc>
                <a:spcPct val="80000"/>
              </a:lnSpc>
              <a:buFontTx/>
              <a:buNone/>
              <a:defRPr/>
            </a:pPr>
            <a:endParaRPr lang="en-US" altLang="en-US" sz="2000" dirty="0">
              <a:solidFill>
                <a:srgbClr val="0033CC"/>
              </a:solidFill>
              <a:latin typeface="Lucida Console" panose="020B0609040504020204" pitchFamily="49" charset="0"/>
              <a:ea typeface="Times New Roman" pitchFamily="18" charset="0"/>
            </a:endParaRP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for (char </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r>
              <a:rPr lang="en-US" altLang="en-US" sz="2000" dirty="0" err="1">
                <a:solidFill>
                  <a:srgbClr val="0033CC"/>
                </a:solidFill>
                <a:latin typeface="Lucida Console" panose="020B0609040504020204" pitchFamily="49" charset="0"/>
                <a:ea typeface="Times New Roman" pitchFamily="18" charset="0"/>
              </a:rPr>
              <a:t>cin.get</a:t>
            </a:r>
            <a:r>
              <a:rPr lang="en-US" altLang="en-US" sz="2000" dirty="0">
                <a:solidFill>
                  <a:srgbClr val="0033CC"/>
                </a:solidFill>
                <a:latin typeface="Lucida Console" panose="020B0609040504020204" pitchFamily="49" charset="0"/>
                <a:ea typeface="Times New Roman" pitchFamily="18" charset="0"/>
              </a:rPr>
              <a: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 {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smtClean="0">
                <a:solidFill>
                  <a:srgbClr val="00B050"/>
                </a:solidFill>
                <a:latin typeface="Lucida Console" panose="020B0609040504020204" pitchFamily="49" charset="0"/>
                <a:ea typeface="Times New Roman" pitchFamily="18" charset="0"/>
              </a:rPr>
              <a:t>don</a:t>
            </a:r>
            <a:r>
              <a:rPr lang="en-US" altLang="ja-JP" sz="2000" i="1" dirty="0" smtClean="0">
                <a:solidFill>
                  <a:srgbClr val="00B050"/>
                </a:solidFill>
                <a:latin typeface="Lucida Console" panose="020B0609040504020204" pitchFamily="49" charset="0"/>
                <a:ea typeface="ＭＳ Ｐゴシック" pitchFamily="34" charset="-128"/>
              </a:rPr>
              <a:t>’t </a:t>
            </a:r>
            <a:r>
              <a:rPr lang="en-US" altLang="ja-JP" sz="2000" i="1" dirty="0">
                <a:solidFill>
                  <a:srgbClr val="00B050"/>
                </a:solidFill>
                <a:latin typeface="Lucida Console" panose="020B0609040504020204" pitchFamily="49" charset="0"/>
                <a:ea typeface="ＭＳ Ｐゴシック" pitchFamily="34" charset="-128"/>
              </a:rPr>
              <a:t>skip </a:t>
            </a:r>
            <a:r>
              <a:rPr lang="en-US" altLang="ja-JP" sz="2000" i="1" dirty="0" smtClean="0">
                <a:solidFill>
                  <a:srgbClr val="00B050"/>
                </a:solidFill>
                <a:latin typeface="Lucida Console" panose="020B0609040504020204" pitchFamily="49" charset="0"/>
                <a:ea typeface="ＭＳ Ｐゴシック" pitchFamily="34" charset="-128"/>
              </a:rPr>
              <a:t>whitespace</a:t>
            </a:r>
            <a:endParaRPr lang="en-US" altLang="ja-JP" sz="2000" i="1" dirty="0">
              <a:solidFill>
                <a:srgbClr val="00B050"/>
              </a:solidFill>
              <a:latin typeface="Lucida Console" panose="020B0609040504020204" pitchFamily="49" charset="0"/>
              <a:ea typeface="ＭＳ Ｐゴシック" pitchFamily="34" charset="-128"/>
            </a:endParaRP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if (</a:t>
            </a:r>
            <a:r>
              <a:rPr lang="en-US" altLang="en-US" sz="2000" dirty="0" err="1">
                <a:solidFill>
                  <a:srgbClr val="0033CC"/>
                </a:solidFill>
                <a:latin typeface="Lucida Console" panose="020B0609040504020204" pitchFamily="49" charset="0"/>
                <a:ea typeface="Times New Roman" pitchFamily="18" charset="0"/>
              </a:rPr>
              <a:t>isspace</a:t>
            </a:r>
            <a:r>
              <a:rPr lang="en-US" altLang="en-US" sz="2000" dirty="0">
                <a:solidFill>
                  <a:srgbClr val="0033CC"/>
                </a:solidFill>
                <a:latin typeface="Lucida Console" panose="020B0609040504020204" pitchFamily="49" charset="0"/>
                <a:ea typeface="Times New Roman" pitchFamily="18" charset="0"/>
              </a:rPr>
              <a: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a:solidFill>
                  <a:srgbClr val="00B050"/>
                </a:solidFill>
                <a:latin typeface="Lucida Console" panose="020B0609040504020204" pitchFamily="49" charset="0"/>
                <a:ea typeface="Times New Roman" pitchFamily="18" charset="0"/>
              </a:rPr>
              <a:t>do something</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else if (</a:t>
            </a:r>
            <a:r>
              <a:rPr lang="en-US" altLang="en-US" sz="2000" dirty="0" err="1">
                <a:solidFill>
                  <a:srgbClr val="0033CC"/>
                </a:solidFill>
                <a:latin typeface="Lucida Console" panose="020B0609040504020204" pitchFamily="49" charset="0"/>
                <a:ea typeface="Times New Roman" pitchFamily="18" charset="0"/>
              </a:rPr>
              <a:t>isalpha</a:t>
            </a:r>
            <a:r>
              <a:rPr lang="en-US" altLang="en-US" sz="2000" dirty="0">
                <a:solidFill>
                  <a:srgbClr val="0033CC"/>
                </a:solidFill>
                <a:latin typeface="Lucida Console" panose="020B0609040504020204" pitchFamily="49" charset="0"/>
                <a:ea typeface="Times New Roman" pitchFamily="18" charset="0"/>
              </a:rPr>
              <a:t>(</a:t>
            </a:r>
            <a:r>
              <a:rPr lang="en-US" altLang="en-US" sz="2000" dirty="0" err="1">
                <a:solidFill>
                  <a:srgbClr val="0033CC"/>
                </a:solidFill>
                <a:latin typeface="Lucida Console" panose="020B0609040504020204" pitchFamily="49" charset="0"/>
                <a:ea typeface="Times New Roman" pitchFamily="18" charset="0"/>
              </a:rPr>
              <a:t>ch</a:t>
            </a: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r>
              <a:rPr lang="en-US" altLang="en-US" sz="2000" dirty="0">
                <a:solidFill>
                  <a:srgbClr val="00B050"/>
                </a:solidFill>
                <a:latin typeface="Lucida Console" panose="020B0609040504020204" pitchFamily="49" charset="0"/>
                <a:ea typeface="Times New Roman" pitchFamily="18" charset="0"/>
              </a:rPr>
              <a:t>// </a:t>
            </a:r>
            <a:r>
              <a:rPr lang="en-US" altLang="en-US" sz="2000" i="1" dirty="0">
                <a:solidFill>
                  <a:srgbClr val="00B050"/>
                </a:solidFill>
                <a:latin typeface="Lucida Console" panose="020B0609040504020204" pitchFamily="49" charset="0"/>
                <a:ea typeface="Times New Roman" pitchFamily="18" charset="0"/>
              </a:rPr>
              <a:t>do something else</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	}</a:t>
            </a:r>
          </a:p>
          <a:p>
            <a:pPr lvl="1" eaLnBrk="1" hangingPunct="1">
              <a:lnSpc>
                <a:spcPct val="80000"/>
              </a:lnSpc>
              <a:buFontTx/>
              <a:buNone/>
              <a:defRPr/>
            </a:pPr>
            <a:r>
              <a:rPr lang="en-US" altLang="en-US" sz="2000" dirty="0">
                <a:solidFill>
                  <a:srgbClr val="0033CC"/>
                </a:solidFill>
                <a:latin typeface="Lucida Console" panose="020B0609040504020204" pitchFamily="49" charset="0"/>
                <a:ea typeface="Times New Roman" pitchFamily="18" charset="0"/>
              </a:rPr>
              <a:t>}</a:t>
            </a:r>
            <a:endParaRPr lang="en-US" altLang="en-US" sz="1800" dirty="0">
              <a:solidFill>
                <a:srgbClr val="0033CC"/>
              </a:solidFill>
              <a:latin typeface="Lucida Console" panose="020B0609040504020204" pitchFamily="49" charset="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C31AFFB3-E72A-4F8F-AE0D-1CDD92693039}" type="slidenum">
              <a:rPr lang="en-US" altLang="en-US" sz="1400">
                <a:latin typeface="Arial" panose="020B0604020202020204" pitchFamily="34" charset="0"/>
              </a:rPr>
              <a:pPr eaLnBrk="1" hangingPunct="1">
                <a:spcBef>
                  <a:spcPct val="0"/>
                </a:spcBef>
                <a:buClrTx/>
                <a:buSzTx/>
                <a:buFontTx/>
                <a:buNone/>
                <a:defRPr/>
              </a:pPr>
              <a:t>20</a:t>
            </a:fld>
            <a:endParaRPr lang="en-US" altLang="en-US" sz="1400">
              <a:latin typeface="Arial" panose="020B0604020202020204" pitchFamily="34" charset="0"/>
            </a:endParaRPr>
          </a:p>
        </p:txBody>
      </p:sp>
    </p:spTree>
    <p:extLst>
      <p:ext uri="{BB962C8B-B14F-4D97-AF65-F5344CB8AC3E}">
        <p14:creationId xmlns:p14="http://schemas.microsoft.com/office/powerpoint/2010/main" val="1812997989"/>
      </p:ext>
    </p:extLst>
  </p:cSld>
  <p:clrMapOvr>
    <a:masterClrMapping/>
  </p:clrMapOvr>
  <p:transition spd="slow">
    <p:wipe/>
  </p:transition>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Character classification functions</a:t>
            </a:r>
          </a:p>
        </p:txBody>
      </p:sp>
      <p:sp>
        <p:nvSpPr>
          <p:cNvPr id="36867" name="Rectangle 3"/>
          <p:cNvSpPr>
            <a:spLocks noGrp="1" noChangeArrowheads="1"/>
          </p:cNvSpPr>
          <p:nvPr>
            <p:ph idx="1"/>
          </p:nvPr>
        </p:nvSpPr>
        <p:spPr/>
        <p:txBody>
          <a:bodyPr/>
          <a:lstStyle/>
          <a:p>
            <a:pPr eaLnBrk="1" hangingPunct="1">
              <a:defRPr/>
            </a:pPr>
            <a:r>
              <a:rPr lang="en-US" altLang="en-US" sz="2800">
                <a:ea typeface="ＭＳ Ｐゴシック" pitchFamily="34" charset="-128"/>
              </a:rPr>
              <a:t>If you use character input, you often need one or more of these (from header </a:t>
            </a:r>
            <a:r>
              <a:rPr lang="en-US" altLang="en-US" b="1">
                <a:ea typeface="ＭＳ Ｐゴシック" pitchFamily="34" charset="-128"/>
              </a:rPr>
              <a:t>&lt;cctype&gt;</a:t>
            </a:r>
            <a:r>
              <a:rPr lang="en-US" altLang="en-US" sz="2800">
                <a:ea typeface="ＭＳ Ｐゴシック" pitchFamily="34" charset="-128"/>
              </a:rPr>
              <a:t> ):</a:t>
            </a:r>
          </a:p>
          <a:p>
            <a:pPr lvl="1" eaLnBrk="1" hangingPunct="1">
              <a:defRPr/>
            </a:pPr>
            <a:endParaRPr lang="en-US" altLang="en-US" sz="2000" b="1">
              <a:ea typeface="Times New Roman" pitchFamily="18" charset="0"/>
            </a:endParaRPr>
          </a:p>
          <a:p>
            <a:pPr lvl="1" eaLnBrk="1" hangingPunct="1">
              <a:defRPr/>
            </a:pPr>
            <a:r>
              <a:rPr lang="en-US" altLang="en-US" sz="2000" b="1">
                <a:ea typeface="Times New Roman" pitchFamily="18" charset="0"/>
              </a:rPr>
              <a:t>isspace(c)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whitespace? (' ', '\t', '\n', etc.)</a:t>
            </a:r>
          </a:p>
          <a:p>
            <a:pPr lvl="1" eaLnBrk="1" hangingPunct="1">
              <a:defRPr/>
            </a:pPr>
            <a:r>
              <a:rPr lang="en-US" altLang="en-US" sz="2000" b="1">
                <a:ea typeface="Times New Roman" pitchFamily="18" charset="0"/>
              </a:rPr>
              <a:t>isalpha(c)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 letter? ('a'..'z', 'A'..'Z') note: not '_'</a:t>
            </a:r>
          </a:p>
          <a:p>
            <a:pPr lvl="1" eaLnBrk="1" hangingPunct="1">
              <a:defRPr/>
            </a:pPr>
            <a:r>
              <a:rPr lang="en-US" altLang="en-US" sz="2000" b="1">
                <a:ea typeface="Times New Roman" pitchFamily="18" charset="0"/>
              </a:rPr>
              <a:t>isdigit(c)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 decimal digit? ('0'..'9')</a:t>
            </a:r>
          </a:p>
          <a:p>
            <a:pPr lvl="1" eaLnBrk="1" hangingPunct="1">
              <a:defRPr/>
            </a:pPr>
            <a:r>
              <a:rPr lang="en-US" altLang="en-US" sz="2000" b="1">
                <a:ea typeface="Times New Roman" pitchFamily="18" charset="0"/>
              </a:rPr>
              <a:t>isupper(c)	//</a:t>
            </a:r>
            <a:r>
              <a:rPr lang="en-US" altLang="en-US" sz="2000">
                <a:ea typeface="Times New Roman" pitchFamily="18" charset="0"/>
              </a:rPr>
              <a:t>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an upper case letter?</a:t>
            </a:r>
          </a:p>
          <a:p>
            <a:pPr lvl="1" eaLnBrk="1" hangingPunct="1">
              <a:defRPr/>
            </a:pPr>
            <a:r>
              <a:rPr lang="en-US" altLang="en-US" sz="2000" b="1">
                <a:ea typeface="Times New Roman" pitchFamily="18" charset="0"/>
              </a:rPr>
              <a:t>islower(c)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 lower case letter?</a:t>
            </a:r>
          </a:p>
          <a:p>
            <a:pPr lvl="1" eaLnBrk="1" hangingPunct="1">
              <a:defRPr/>
            </a:pPr>
            <a:r>
              <a:rPr lang="en-US" altLang="en-US" sz="2000" b="1">
                <a:ea typeface="Times New Roman" pitchFamily="18" charset="0"/>
              </a:rPr>
              <a:t>isalnum(c)	// </a:t>
            </a:r>
            <a:r>
              <a:rPr lang="en-US" altLang="en-US" sz="2000" i="1">
                <a:ea typeface="Times New Roman" pitchFamily="18" charset="0"/>
              </a:rPr>
              <a:t>is </a:t>
            </a:r>
            <a:r>
              <a:rPr lang="en-US" altLang="en-US" sz="2000" b="1" i="1">
                <a:ea typeface="Times New Roman" pitchFamily="18" charset="0"/>
              </a:rPr>
              <a:t>c </a:t>
            </a:r>
            <a:r>
              <a:rPr lang="en-US" altLang="en-US" sz="2000" i="1">
                <a:ea typeface="Times New Roman" pitchFamily="18" charset="0"/>
              </a:rPr>
              <a:t>a letter or a decimal digit?</a:t>
            </a:r>
          </a:p>
          <a:p>
            <a:pPr eaLnBrk="1" hangingPunct="1">
              <a:buFont typeface="Wingdings" panose="05000000000000000000" pitchFamily="2" charset="2"/>
              <a:buNone/>
              <a:defRPr/>
            </a:pPr>
            <a:r>
              <a:rPr lang="en-US" altLang="en-US">
                <a:ea typeface="ＭＳ Ｐゴシック" pitchFamily="34" charset="-128"/>
              </a:rPr>
              <a:t>      etc.</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DECA369D-40D9-40B0-A0DE-7487135ACF50}" type="slidenum">
              <a:rPr lang="en-US" altLang="en-US" sz="1400">
                <a:latin typeface="Arial" panose="020B0604020202020204" pitchFamily="34" charset="0"/>
              </a:rPr>
              <a:pPr eaLnBrk="1" hangingPunct="1">
                <a:spcBef>
                  <a:spcPct val="0"/>
                </a:spcBef>
                <a:buClrTx/>
                <a:buSzTx/>
                <a:buFontTx/>
                <a:buNone/>
                <a:defRPr/>
              </a:pPr>
              <a:t>21</a:t>
            </a:fld>
            <a:endParaRPr lang="en-US" altLang="en-US" sz="1400">
              <a:latin typeface="Arial" panose="020B0604020202020204" pitchFamily="34" charset="0"/>
            </a:endParaRPr>
          </a:p>
        </p:txBody>
      </p:sp>
    </p:spTree>
    <p:extLst>
      <p:ext uri="{BB962C8B-B14F-4D97-AF65-F5344CB8AC3E}">
        <p14:creationId xmlns:p14="http://schemas.microsoft.com/office/powerpoint/2010/main" val="3767974688"/>
      </p:ext>
    </p:extLst>
  </p:cSld>
  <p:clrMapOvr>
    <a:masterClrMapping/>
  </p:clrMapOvr>
  <p:transition spd="slow">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en-US" smtClean="0">
                <a:ea typeface="ＭＳ Ｐゴシック" pitchFamily="34" charset="-128"/>
              </a:rPr>
              <a:t>Line-oriented input</a:t>
            </a:r>
          </a:p>
        </p:txBody>
      </p:sp>
      <p:sp>
        <p:nvSpPr>
          <p:cNvPr id="50179" name="Rectangle 3"/>
          <p:cNvSpPr>
            <a:spLocks noGrp="1" noChangeArrowheads="1"/>
          </p:cNvSpPr>
          <p:nvPr>
            <p:ph idx="1"/>
          </p:nvPr>
        </p:nvSpPr>
        <p:spPr/>
        <p:txBody>
          <a:bodyPr/>
          <a:lstStyle/>
          <a:p>
            <a:pPr eaLnBrk="1" hangingPunct="1">
              <a:lnSpc>
                <a:spcPct val="90000"/>
              </a:lnSpc>
              <a:defRPr/>
            </a:pPr>
            <a:r>
              <a:rPr lang="en-US" altLang="en-US" dirty="0">
                <a:ea typeface="ＭＳ Ｐゴシック" pitchFamily="34" charset="-128"/>
              </a:rPr>
              <a:t>Prefer </a:t>
            </a:r>
            <a:r>
              <a:rPr lang="en-US" altLang="en-US" b="1" dirty="0">
                <a:ea typeface="ＭＳ Ｐゴシック" pitchFamily="34" charset="-128"/>
              </a:rPr>
              <a:t>&gt;&gt;</a:t>
            </a:r>
            <a:r>
              <a:rPr lang="en-US" altLang="en-US" dirty="0">
                <a:ea typeface="ＭＳ Ｐゴシック" pitchFamily="34" charset="-128"/>
              </a:rPr>
              <a:t> to </a:t>
            </a:r>
            <a:r>
              <a:rPr lang="en-US" altLang="en-US" b="1" dirty="0" err="1">
                <a:ea typeface="ＭＳ Ｐゴシック" pitchFamily="34" charset="-128"/>
              </a:rPr>
              <a:t>getline</a:t>
            </a:r>
            <a:r>
              <a:rPr lang="en-US" altLang="en-US" b="1" dirty="0">
                <a:ea typeface="ＭＳ Ｐゴシック" pitchFamily="34" charset="-128"/>
              </a:rPr>
              <a:t>()</a:t>
            </a:r>
          </a:p>
          <a:p>
            <a:pPr lvl="1" eaLnBrk="1" hangingPunct="1">
              <a:lnSpc>
                <a:spcPct val="90000"/>
              </a:lnSpc>
              <a:defRPr/>
            </a:pPr>
            <a:r>
              <a:rPr lang="en-US" altLang="en-US" sz="2000" dirty="0">
                <a:ea typeface="Times New Roman" pitchFamily="18" charset="0"/>
              </a:rPr>
              <a:t>i.e. avoid line-oriented input when you can</a:t>
            </a:r>
          </a:p>
          <a:p>
            <a:pPr lvl="1" eaLnBrk="1" hangingPunct="1">
              <a:lnSpc>
                <a:spcPct val="90000"/>
              </a:lnSpc>
              <a:defRPr/>
            </a:pPr>
            <a:endParaRPr lang="en-US" altLang="en-US" sz="2000" dirty="0">
              <a:ea typeface="Times New Roman" pitchFamily="18" charset="0"/>
            </a:endParaRPr>
          </a:p>
          <a:p>
            <a:pPr eaLnBrk="1" hangingPunct="1">
              <a:lnSpc>
                <a:spcPct val="90000"/>
              </a:lnSpc>
              <a:defRPr/>
            </a:pPr>
            <a:r>
              <a:rPr lang="en-US" altLang="en-US" dirty="0">
                <a:ea typeface="ＭＳ Ｐゴシック" pitchFamily="34" charset="-128"/>
              </a:rPr>
              <a:t>People often use </a:t>
            </a:r>
            <a:r>
              <a:rPr lang="en-US" altLang="en-US" b="1" dirty="0" err="1">
                <a:ea typeface="ＭＳ Ｐゴシック" pitchFamily="34" charset="-128"/>
              </a:rPr>
              <a:t>getline</a:t>
            </a:r>
            <a:r>
              <a:rPr lang="en-US" altLang="en-US" b="1" dirty="0">
                <a:ea typeface="ＭＳ Ｐゴシック" pitchFamily="34" charset="-128"/>
              </a:rPr>
              <a:t>()</a:t>
            </a:r>
            <a:r>
              <a:rPr lang="en-US" altLang="en-US" dirty="0">
                <a:ea typeface="ＭＳ Ｐゴシック" pitchFamily="34" charset="-128"/>
              </a:rPr>
              <a:t> because they see no alternative</a:t>
            </a:r>
          </a:p>
          <a:p>
            <a:pPr lvl="1" eaLnBrk="1" hangingPunct="1">
              <a:lnSpc>
                <a:spcPct val="90000"/>
              </a:lnSpc>
              <a:defRPr/>
            </a:pPr>
            <a:r>
              <a:rPr lang="en-US" altLang="en-US" sz="2000" dirty="0">
                <a:ea typeface="Times New Roman" pitchFamily="18" charset="0"/>
              </a:rPr>
              <a:t>But it easily gets messy</a:t>
            </a:r>
          </a:p>
          <a:p>
            <a:pPr lvl="1" eaLnBrk="1" hangingPunct="1">
              <a:lnSpc>
                <a:spcPct val="90000"/>
              </a:lnSpc>
              <a:defRPr/>
            </a:pPr>
            <a:r>
              <a:rPr lang="en-US" altLang="en-US" sz="2000" dirty="0">
                <a:ea typeface="ＭＳ Ｐゴシック" pitchFamily="34" charset="-128"/>
              </a:rPr>
              <a:t>When trying to use </a:t>
            </a:r>
            <a:r>
              <a:rPr lang="en-US" altLang="en-US" sz="2000" b="1" dirty="0" err="1">
                <a:ea typeface="ＭＳ Ｐゴシック" pitchFamily="34" charset="-128"/>
              </a:rPr>
              <a:t>getline</a:t>
            </a:r>
            <a:r>
              <a:rPr lang="en-US" altLang="en-US" sz="2000" b="1" dirty="0">
                <a:ea typeface="ＭＳ Ｐゴシック" pitchFamily="34" charset="-128"/>
              </a:rPr>
              <a:t>()</a:t>
            </a:r>
            <a:r>
              <a:rPr lang="en-US" altLang="en-US" sz="2000" dirty="0">
                <a:ea typeface="ＭＳ Ｐゴシック" pitchFamily="34" charset="-128"/>
              </a:rPr>
              <a:t>, you often end up</a:t>
            </a:r>
          </a:p>
          <a:p>
            <a:pPr lvl="2" eaLnBrk="1" hangingPunct="1">
              <a:lnSpc>
                <a:spcPct val="90000"/>
              </a:lnSpc>
              <a:defRPr/>
            </a:pPr>
            <a:r>
              <a:rPr lang="en-US" altLang="en-US" sz="1800" dirty="0">
                <a:ea typeface="Times New Roman" pitchFamily="18" charset="0"/>
              </a:rPr>
              <a:t>using </a:t>
            </a:r>
            <a:r>
              <a:rPr lang="en-US" altLang="en-US" sz="1800" b="1" dirty="0">
                <a:ea typeface="Times New Roman" pitchFamily="18" charset="0"/>
              </a:rPr>
              <a:t>&gt;&gt;</a:t>
            </a:r>
            <a:r>
              <a:rPr lang="en-US" altLang="en-US" sz="1800" dirty="0">
                <a:ea typeface="Times New Roman" pitchFamily="18" charset="0"/>
              </a:rPr>
              <a:t> to parse the line from a </a:t>
            </a:r>
            <a:r>
              <a:rPr lang="en-US" altLang="en-US" sz="1800" b="1" dirty="0">
                <a:ea typeface="Times New Roman" pitchFamily="18" charset="0"/>
              </a:rPr>
              <a:t>stringstream</a:t>
            </a:r>
          </a:p>
          <a:p>
            <a:pPr lvl="2" eaLnBrk="1" hangingPunct="1">
              <a:lnSpc>
                <a:spcPct val="90000"/>
              </a:lnSpc>
              <a:defRPr/>
            </a:pPr>
            <a:r>
              <a:rPr lang="en-US" altLang="en-US" sz="1800" dirty="0">
                <a:ea typeface="Times New Roman" pitchFamily="18" charset="0"/>
              </a:rPr>
              <a:t>using </a:t>
            </a:r>
            <a:r>
              <a:rPr lang="en-US" altLang="en-US" sz="1800" b="1" dirty="0">
                <a:ea typeface="Times New Roman" pitchFamily="18" charset="0"/>
              </a:rPr>
              <a:t>get()</a:t>
            </a:r>
            <a:r>
              <a:rPr lang="en-US" altLang="en-US" sz="1800" dirty="0">
                <a:ea typeface="Times New Roman" pitchFamily="18" charset="0"/>
              </a:rPr>
              <a:t> to read individual characters </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A1E4550-3A48-465C-B568-8EB84DFA40D3}" type="slidenum">
              <a:rPr lang="en-US" altLang="en-US" sz="1400">
                <a:latin typeface="Arial" panose="020B0604020202020204" pitchFamily="34" charset="0"/>
              </a:rPr>
              <a:pPr eaLnBrk="1" hangingPunct="1">
                <a:spcBef>
                  <a:spcPct val="0"/>
                </a:spcBef>
                <a:buClrTx/>
                <a:buSzTx/>
                <a:buFontTx/>
                <a:buNone/>
                <a:defRPr/>
              </a:pPr>
              <a:t>22</a:t>
            </a:fld>
            <a:endParaRPr lang="en-US" altLang="en-US" sz="1400">
              <a:latin typeface="Arial" panose="020B0604020202020204" pitchFamily="34" charset="0"/>
            </a:endParaRPr>
          </a:p>
        </p:txBody>
      </p:sp>
    </p:spTree>
    <p:extLst>
      <p:ext uri="{BB962C8B-B14F-4D97-AF65-F5344CB8AC3E}">
        <p14:creationId xmlns:p14="http://schemas.microsoft.com/office/powerpoint/2010/main" val="2893956155"/>
      </p:ext>
    </p:extLst>
  </p:cSld>
  <p:clrMapOvr>
    <a:masterClrMapping/>
  </p:clrMapOvr>
  <p:transition spd="slow">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9154" name="Rectangle 2"/>
          <p:cNvSpPr>
            <a:spLocks noGrp="1" noChangeArrowheads="1"/>
          </p:cNvSpPr>
          <p:nvPr>
            <p:ph type="title"/>
          </p:nvPr>
        </p:nvSpPr>
        <p:spPr/>
        <p:txBody>
          <a:bodyPr/>
          <a:lstStyle/>
          <a:p>
            <a:pPr eaLnBrk="1" hangingPunct="1">
              <a:defRPr/>
            </a:pPr>
            <a:r>
              <a:rPr lang="en-US" smtClean="0"/>
              <a:t>Statements</a:t>
            </a:r>
          </a:p>
        </p:txBody>
      </p:sp>
      <p:sp>
        <p:nvSpPr>
          <p:cNvPr id="49155" name="Rectangle 3"/>
          <p:cNvSpPr>
            <a:spLocks noGrp="1" noChangeArrowheads="1"/>
          </p:cNvSpPr>
          <p:nvPr>
            <p:ph idx="1"/>
          </p:nvPr>
        </p:nvSpPr>
        <p:spPr/>
        <p:txBody>
          <a:bodyPr/>
          <a:lstStyle/>
          <a:p>
            <a:pPr eaLnBrk="1" hangingPunct="1">
              <a:lnSpc>
                <a:spcPct val="80000"/>
              </a:lnSpc>
              <a:defRPr/>
            </a:pPr>
            <a:r>
              <a:rPr lang="en-US" dirty="0"/>
              <a:t>A statement is</a:t>
            </a:r>
          </a:p>
          <a:p>
            <a:pPr lvl="1" eaLnBrk="1" hangingPunct="1">
              <a:lnSpc>
                <a:spcPct val="80000"/>
              </a:lnSpc>
              <a:defRPr/>
            </a:pPr>
            <a:r>
              <a:rPr lang="en-US" sz="2000" dirty="0"/>
              <a:t>an expression followed by a semicolon, or</a:t>
            </a:r>
          </a:p>
          <a:p>
            <a:pPr lvl="1" eaLnBrk="1" hangingPunct="1">
              <a:lnSpc>
                <a:spcPct val="80000"/>
              </a:lnSpc>
              <a:defRPr/>
            </a:pPr>
            <a:r>
              <a:rPr lang="en-US" sz="2000" dirty="0"/>
              <a:t>a declaration, or</a:t>
            </a:r>
          </a:p>
          <a:p>
            <a:pPr lvl="1" eaLnBrk="1" hangingPunct="1">
              <a:lnSpc>
                <a:spcPct val="80000"/>
              </a:lnSpc>
              <a:defRPr/>
            </a:pPr>
            <a:r>
              <a:rPr lang="en-US" sz="2000" dirty="0"/>
              <a:t>a “control statement” that determines the flow of control</a:t>
            </a:r>
          </a:p>
          <a:p>
            <a:pPr lvl="1" eaLnBrk="1" hangingPunct="1">
              <a:lnSpc>
                <a:spcPct val="80000"/>
              </a:lnSpc>
              <a:defRPr/>
            </a:pPr>
            <a:endParaRPr lang="en-US" sz="2000" dirty="0"/>
          </a:p>
          <a:p>
            <a:pPr eaLnBrk="1" hangingPunct="1">
              <a:lnSpc>
                <a:spcPct val="80000"/>
              </a:lnSpc>
              <a:defRPr/>
            </a:pPr>
            <a:r>
              <a:rPr lang="en-US" dirty="0"/>
              <a:t>For example</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a = b;</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double d2 = 2.5;</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if (x == 2) y = 4;</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while (</a:t>
            </a:r>
            <a:r>
              <a:rPr lang="en-US" sz="2000" dirty="0" err="1">
                <a:solidFill>
                  <a:srgbClr val="0033CC"/>
                </a:solidFill>
                <a:latin typeface="Liberation Mono" panose="02070409020205020404" pitchFamily="49" charset="0"/>
                <a:cs typeface="Liberation Mono" panose="02070409020205020404" pitchFamily="49" charset="0"/>
              </a:rPr>
              <a:t>cin</a:t>
            </a:r>
            <a:r>
              <a:rPr lang="en-US" sz="2000" dirty="0">
                <a:solidFill>
                  <a:srgbClr val="0033CC"/>
                </a:solidFill>
                <a:latin typeface="Liberation Mono" panose="02070409020205020404" pitchFamily="49" charset="0"/>
                <a:cs typeface="Liberation Mono" panose="02070409020205020404" pitchFamily="49" charset="0"/>
              </a:rPr>
              <a:t> &gt;&gt; number) </a:t>
            </a:r>
            <a:r>
              <a:rPr lang="en-US" sz="2000" dirty="0" err="1">
                <a:solidFill>
                  <a:srgbClr val="0033CC"/>
                </a:solidFill>
                <a:latin typeface="Liberation Mono" panose="02070409020205020404" pitchFamily="49" charset="0"/>
                <a:cs typeface="Liberation Mono" panose="02070409020205020404" pitchFamily="49" charset="0"/>
              </a:rPr>
              <a:t>numbers.push_back</a:t>
            </a:r>
            <a:r>
              <a:rPr lang="en-US" sz="2000" dirty="0">
                <a:solidFill>
                  <a:srgbClr val="0033CC"/>
                </a:solidFill>
                <a:latin typeface="Liberation Mono" panose="02070409020205020404" pitchFamily="49" charset="0"/>
                <a:cs typeface="Liberation Mono" panose="02070409020205020404" pitchFamily="49" charset="0"/>
              </a:rPr>
              <a:t>(number);</a:t>
            </a:r>
          </a:p>
          <a:p>
            <a:pPr marL="0" indent="0" eaLnBrk="1" hangingPunct="1">
              <a:lnSpc>
                <a:spcPct val="80000"/>
              </a:lnSpc>
              <a:buNone/>
              <a:defRPr/>
            </a:pPr>
            <a:r>
              <a:rPr lang="en-US" sz="2000" dirty="0" err="1">
                <a:solidFill>
                  <a:srgbClr val="0033CC"/>
                </a:solidFill>
                <a:latin typeface="Liberation Mono" panose="02070409020205020404" pitchFamily="49" charset="0"/>
                <a:cs typeface="Liberation Mono" panose="02070409020205020404" pitchFamily="49" charset="0"/>
              </a:rPr>
              <a:t>int</a:t>
            </a:r>
            <a:r>
              <a:rPr lang="en-US" sz="2000" dirty="0">
                <a:solidFill>
                  <a:srgbClr val="0033CC"/>
                </a:solidFill>
                <a:latin typeface="Liberation Mono" panose="02070409020205020404" pitchFamily="49" charset="0"/>
                <a:cs typeface="Liberation Mono" panose="02070409020205020404" pitchFamily="49" charset="0"/>
              </a:rPr>
              <a:t> average = (</a:t>
            </a:r>
            <a:r>
              <a:rPr lang="en-US" sz="2000" dirty="0" err="1">
                <a:solidFill>
                  <a:srgbClr val="0033CC"/>
                </a:solidFill>
                <a:latin typeface="Liberation Mono" panose="02070409020205020404" pitchFamily="49" charset="0"/>
                <a:cs typeface="Liberation Mono" panose="02070409020205020404" pitchFamily="49" charset="0"/>
              </a:rPr>
              <a:t>length+width</a:t>
            </a:r>
            <a:r>
              <a:rPr lang="en-US" sz="2000" dirty="0">
                <a:solidFill>
                  <a:srgbClr val="0033CC"/>
                </a:solidFill>
                <a:latin typeface="Liberation Mono" panose="02070409020205020404" pitchFamily="49" charset="0"/>
                <a:cs typeface="Liberation Mono" panose="02070409020205020404" pitchFamily="49" charset="0"/>
              </a:rPr>
              <a:t>)/2;</a:t>
            </a:r>
          </a:p>
          <a:p>
            <a:pPr marL="0" indent="0" eaLnBrk="1" hangingPunct="1">
              <a:lnSpc>
                <a:spcPct val="80000"/>
              </a:lnSpc>
              <a:buNone/>
              <a:defRPr/>
            </a:pPr>
            <a:r>
              <a:rPr lang="en-US" sz="2000" dirty="0">
                <a:solidFill>
                  <a:srgbClr val="0033CC"/>
                </a:solidFill>
                <a:latin typeface="Liberation Mono" panose="02070409020205020404" pitchFamily="49" charset="0"/>
                <a:cs typeface="Liberation Mono" panose="02070409020205020404" pitchFamily="49" charset="0"/>
              </a:rPr>
              <a:t>return x</a:t>
            </a:r>
            <a:r>
              <a:rPr lang="en-US" sz="2000" dirty="0" smtClean="0">
                <a:solidFill>
                  <a:srgbClr val="0033CC"/>
                </a:solidFill>
                <a:latin typeface="Liberation Mono" panose="02070409020205020404" pitchFamily="49" charset="0"/>
                <a:cs typeface="Liberation Mono" panose="02070409020205020404" pitchFamily="49" charset="0"/>
              </a:rPr>
              <a:t>;</a:t>
            </a:r>
            <a:endParaRPr lang="en-US" sz="2000" b="1" dirty="0"/>
          </a:p>
          <a:p>
            <a:pPr lvl="1" eaLnBrk="1" hangingPunct="1">
              <a:lnSpc>
                <a:spcPct val="80000"/>
              </a:lnSpc>
              <a:buFont typeface="Wingdings" panose="05000000000000000000" pitchFamily="2" charset="2"/>
              <a:buNone/>
              <a:defRPr/>
            </a:pPr>
            <a:endParaRPr lang="en-US" sz="18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615B32E5-3BB3-4DE3-87E5-7D97B7C9C5A9}" type="slidenum">
              <a:rPr lang="en-US" altLang="en-US" smtClean="0">
                <a:latin typeface="Arial" panose="020B0604020202020204" pitchFamily="34" charset="0"/>
              </a:rPr>
              <a:pPr>
                <a:defRPr/>
              </a:pPr>
              <a:t>23</a:t>
            </a:fld>
            <a:endParaRPr lang="en-US" altLang="en-US" smtClean="0">
              <a:latin typeface="Arial" panose="020B0604020202020204" pitchFamily="34" charset="0"/>
            </a:endParaRPr>
          </a:p>
        </p:txBody>
      </p:sp>
      <p:sp>
        <p:nvSpPr>
          <p:cNvPr id="5" name="Rounded Rectangle 4"/>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If-Else and Switch Statements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092522023"/>
      </p:ext>
    </p:extLst>
  </p:cSld>
  <p:clrMapOvr>
    <a:masterClrMapping/>
  </p:clrMapOvr>
  <p:transition spd="slow">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smtClean="0"/>
              <a:t>Selection</a:t>
            </a:r>
          </a:p>
        </p:txBody>
      </p:sp>
      <p:sp>
        <p:nvSpPr>
          <p:cNvPr id="52227" name="Rectangle 3"/>
          <p:cNvSpPr>
            <a:spLocks noGrp="1" noChangeArrowheads="1"/>
          </p:cNvSpPr>
          <p:nvPr>
            <p:ph idx="1"/>
          </p:nvPr>
        </p:nvSpPr>
        <p:spPr/>
        <p:txBody>
          <a:bodyPr/>
          <a:lstStyle/>
          <a:p>
            <a:pPr eaLnBrk="1" hangingPunct="1">
              <a:lnSpc>
                <a:spcPct val="80000"/>
              </a:lnSpc>
              <a:defRPr/>
            </a:pPr>
            <a:r>
              <a:rPr lang="en-US" dirty="0"/>
              <a:t>Sometimes we must select between alternatives</a:t>
            </a:r>
          </a:p>
          <a:p>
            <a:pPr eaLnBrk="1" hangingPunct="1">
              <a:lnSpc>
                <a:spcPct val="80000"/>
              </a:lnSpc>
              <a:defRPr/>
            </a:pPr>
            <a:r>
              <a:rPr lang="en-US" dirty="0"/>
              <a:t>For example, suppose we want to identify the larger of two values. We can do this with an </a:t>
            </a:r>
            <a:r>
              <a:rPr lang="en-US" b="1" dirty="0"/>
              <a:t>if</a:t>
            </a:r>
            <a:r>
              <a:rPr lang="en-US" dirty="0"/>
              <a:t> statement</a:t>
            </a:r>
          </a:p>
          <a:p>
            <a:pPr lvl="1" eaLnBrk="1" hangingPunct="1">
              <a:lnSpc>
                <a:spcPct val="80000"/>
              </a:lnSpc>
              <a:buFont typeface="Wingdings" panose="05000000000000000000" pitchFamily="2" charset="2"/>
              <a:buNone/>
              <a:defRPr/>
            </a:pPr>
            <a:r>
              <a:rPr lang="en-US" b="1" dirty="0"/>
              <a:t>			</a:t>
            </a:r>
            <a:r>
              <a:rPr lang="en-US" sz="2000" b="1" dirty="0"/>
              <a:t>if (a&lt;b)</a:t>
            </a:r>
            <a:r>
              <a:rPr lang="en-US" sz="2000" dirty="0"/>
              <a:t>		</a:t>
            </a:r>
            <a:r>
              <a:rPr lang="en-US" sz="2000" b="1" dirty="0"/>
              <a:t>//</a:t>
            </a:r>
            <a:r>
              <a:rPr lang="en-US" sz="2000" dirty="0"/>
              <a:t> </a:t>
            </a:r>
            <a:r>
              <a:rPr lang="en-US" sz="2000" i="1" dirty="0"/>
              <a:t>Note:  No semicolon here</a:t>
            </a:r>
            <a:endParaRPr lang="en-US" sz="2000" b="1" i="1" dirty="0"/>
          </a:p>
          <a:p>
            <a:pPr lvl="3" eaLnBrk="1" hangingPunct="1">
              <a:lnSpc>
                <a:spcPct val="80000"/>
              </a:lnSpc>
              <a:buFont typeface="Wingdings" panose="05000000000000000000" pitchFamily="2" charset="2"/>
              <a:buNone/>
              <a:defRPr/>
            </a:pPr>
            <a:r>
              <a:rPr lang="en-US" b="1" dirty="0" smtClean="0"/>
              <a:t>		   max = b;</a:t>
            </a:r>
          </a:p>
          <a:p>
            <a:pPr lvl="3" eaLnBrk="1" hangingPunct="1">
              <a:lnSpc>
                <a:spcPct val="80000"/>
              </a:lnSpc>
              <a:buFont typeface="Wingdings" panose="05000000000000000000" pitchFamily="2" charset="2"/>
              <a:buNone/>
              <a:defRPr/>
            </a:pPr>
            <a:r>
              <a:rPr lang="en-US" b="1" dirty="0" smtClean="0"/>
              <a:t>		else		//</a:t>
            </a:r>
            <a:r>
              <a:rPr lang="en-US" dirty="0" smtClean="0"/>
              <a:t> </a:t>
            </a:r>
            <a:r>
              <a:rPr lang="en-US" i="1" dirty="0" smtClean="0"/>
              <a:t>Note:  No semicolon here</a:t>
            </a:r>
            <a:endParaRPr lang="en-US" b="1" i="1" dirty="0" smtClean="0"/>
          </a:p>
          <a:p>
            <a:pPr lvl="3" eaLnBrk="1" hangingPunct="1">
              <a:lnSpc>
                <a:spcPct val="80000"/>
              </a:lnSpc>
              <a:buFont typeface="Wingdings" panose="05000000000000000000" pitchFamily="2" charset="2"/>
              <a:buNone/>
              <a:defRPr/>
            </a:pPr>
            <a:r>
              <a:rPr lang="en-US" b="1" dirty="0" smtClean="0"/>
              <a:t>		   max = a;</a:t>
            </a:r>
            <a:endParaRPr lang="en-US" dirty="0" smtClean="0"/>
          </a:p>
          <a:p>
            <a:pPr eaLnBrk="1" hangingPunct="1">
              <a:lnSpc>
                <a:spcPct val="80000"/>
              </a:lnSpc>
              <a:defRPr/>
            </a:pPr>
            <a:endParaRPr lang="en-US" dirty="0"/>
          </a:p>
          <a:p>
            <a:pPr eaLnBrk="1" hangingPunct="1">
              <a:lnSpc>
                <a:spcPct val="80000"/>
              </a:lnSpc>
              <a:defRPr/>
            </a:pPr>
            <a:r>
              <a:rPr lang="en-US" dirty="0"/>
              <a:t>The syntax is</a:t>
            </a:r>
          </a:p>
          <a:p>
            <a:pPr eaLnBrk="1" hangingPunct="1">
              <a:lnSpc>
                <a:spcPct val="80000"/>
              </a:lnSpc>
              <a:buFont typeface="Wingdings" panose="05000000000000000000" pitchFamily="2" charset="2"/>
              <a:buNone/>
              <a:defRPr/>
            </a:pPr>
            <a:r>
              <a:rPr lang="en-US" dirty="0"/>
              <a:t>		</a:t>
            </a:r>
            <a:r>
              <a:rPr lang="en-US" sz="2000" dirty="0"/>
              <a:t>if (condition)</a:t>
            </a:r>
          </a:p>
          <a:p>
            <a:pPr eaLnBrk="1" hangingPunct="1">
              <a:lnSpc>
                <a:spcPct val="80000"/>
              </a:lnSpc>
              <a:buFont typeface="Wingdings" panose="05000000000000000000" pitchFamily="2" charset="2"/>
              <a:buNone/>
              <a:defRPr/>
            </a:pPr>
            <a:r>
              <a:rPr lang="en-US" sz="2000" dirty="0"/>
              <a:t>		    statement-1	</a:t>
            </a:r>
            <a:r>
              <a:rPr lang="en-US" sz="2000" b="1" dirty="0"/>
              <a:t>//</a:t>
            </a:r>
            <a:r>
              <a:rPr lang="en-US" sz="2000" dirty="0"/>
              <a:t> </a:t>
            </a:r>
            <a:r>
              <a:rPr lang="en-US" sz="2000" i="1" dirty="0"/>
              <a:t>if the condition is true, do statement-1</a:t>
            </a:r>
          </a:p>
          <a:p>
            <a:pPr eaLnBrk="1" hangingPunct="1">
              <a:lnSpc>
                <a:spcPct val="80000"/>
              </a:lnSpc>
              <a:buFont typeface="Wingdings" panose="05000000000000000000" pitchFamily="2" charset="2"/>
              <a:buNone/>
              <a:defRPr/>
            </a:pPr>
            <a:r>
              <a:rPr lang="en-US" sz="2000" dirty="0"/>
              <a:t>		else</a:t>
            </a:r>
          </a:p>
          <a:p>
            <a:pPr eaLnBrk="1" hangingPunct="1">
              <a:lnSpc>
                <a:spcPct val="80000"/>
              </a:lnSpc>
              <a:buFont typeface="Wingdings" panose="05000000000000000000" pitchFamily="2" charset="2"/>
              <a:buNone/>
              <a:defRPr/>
            </a:pPr>
            <a:r>
              <a:rPr lang="en-US" sz="2000" dirty="0"/>
              <a:t>		    statement-2	</a:t>
            </a:r>
            <a:r>
              <a:rPr lang="en-US" sz="2000" b="1" dirty="0"/>
              <a:t>//</a:t>
            </a:r>
            <a:r>
              <a:rPr lang="en-US" sz="2000" dirty="0"/>
              <a:t> </a:t>
            </a:r>
            <a:r>
              <a:rPr lang="en-US" sz="2000" i="1" dirty="0"/>
              <a:t>if not, do statement-2</a:t>
            </a:r>
          </a:p>
          <a:p>
            <a:pPr eaLnBrk="1" hangingPunct="1">
              <a:lnSpc>
                <a:spcPct val="80000"/>
              </a:lnSpc>
              <a:buFont typeface="Wingdings" panose="05000000000000000000" pitchFamily="2" charset="2"/>
              <a:buNone/>
              <a:defRPr/>
            </a:pPr>
            <a:r>
              <a:rPr lang="en-US" dirty="0"/>
              <a:t>		</a:t>
            </a:r>
          </a:p>
          <a:p>
            <a:pPr lvl="3" eaLnBrk="1" hangingPunct="1">
              <a:lnSpc>
                <a:spcPct val="80000"/>
              </a:lnSpc>
              <a:buFont typeface="Wingdings" panose="05000000000000000000" pitchFamily="2" charset="2"/>
              <a:buNone/>
              <a:defRPr/>
            </a:pPr>
            <a:endParaRPr lang="en-US" sz="1800" b="1" dirty="0"/>
          </a:p>
          <a:p>
            <a:pPr lvl="3" eaLnBrk="1" hangingPunct="1">
              <a:lnSpc>
                <a:spcPct val="80000"/>
              </a:lnSpc>
              <a:buFont typeface="Wingdings" panose="05000000000000000000" pitchFamily="2" charset="2"/>
              <a:buNone/>
              <a:defRPr/>
            </a:pPr>
            <a:r>
              <a:rPr lang="en-US" sz="1800" b="1" dirty="0"/>
              <a:t>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0373D8A-33B0-4C62-8AAC-4E33C9F0DC86}" type="slidenum">
              <a:rPr lang="en-US" altLang="en-US" smtClean="0">
                <a:latin typeface="Arial" panose="020B0604020202020204" pitchFamily="34" charset="0"/>
              </a:rPr>
              <a:pPr>
                <a:defRPr/>
              </a:pPr>
              <a:t>24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278108646"/>
      </p:ext>
    </p:extLst>
  </p:cSld>
  <p:clrMapOvr>
    <a:masterClrMapping/>
  </p:clrMapOvr>
  <p:transition spd="slow">
    <p:wipe/>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dirty="0" smtClean="0"/>
              <a:t>Iteration (while loop) </a:t>
            </a:r>
          </a:p>
        </p:txBody>
      </p:sp>
      <p:sp>
        <p:nvSpPr>
          <p:cNvPr id="21507" name="Rectangle 3"/>
          <p:cNvSpPr>
            <a:spLocks noGrp="1" noChangeArrowheads="1"/>
          </p:cNvSpPr>
          <p:nvPr>
            <p:ph idx="1"/>
          </p:nvPr>
        </p:nvSpPr>
        <p:spPr/>
        <p:txBody>
          <a:bodyPr/>
          <a:lstStyle/>
          <a:p>
            <a:pPr eaLnBrk="1" hangingPunct="1">
              <a:defRPr/>
            </a:pPr>
            <a:r>
              <a:rPr lang="en-US" dirty="0"/>
              <a:t>The world’s first “real program” running on a stored-program computer (David Wheeler, Cambridge, May 6, 1949)</a:t>
            </a:r>
          </a:p>
          <a:p>
            <a:pPr lvl="1" eaLnBrk="1" hangingPunct="1">
              <a:buFont typeface="Wingdings" panose="05000000000000000000" pitchFamily="2" charset="2"/>
              <a:buNone/>
              <a:defRPr/>
            </a:pPr>
            <a:endParaRPr lang="en-US" sz="2000" b="1" dirty="0"/>
          </a:p>
          <a:p>
            <a:pPr lvl="1" eaLnBrk="1" hangingPunct="1">
              <a:buFont typeface="Wingdings" panose="05000000000000000000" pitchFamily="2" charset="2"/>
              <a:buNone/>
              <a:defRPr/>
            </a:pPr>
            <a:r>
              <a:rPr lang="en-US" sz="2000" b="1" dirty="0"/>
              <a:t>// </a:t>
            </a:r>
            <a:r>
              <a:rPr lang="en-US" sz="2000" i="1" dirty="0"/>
              <a:t>calculate and print a table of squares 0-99:</a:t>
            </a:r>
          </a:p>
          <a:p>
            <a:pPr lvl="1" eaLnBrk="1" hangingPunct="1">
              <a:buFont typeface="Wingdings" panose="05000000000000000000" pitchFamily="2" charset="2"/>
              <a:buNone/>
              <a:defRPr/>
            </a:pPr>
            <a:r>
              <a:rPr lang="en-US" sz="2000" b="1" dirty="0" err="1"/>
              <a:t>int</a:t>
            </a:r>
            <a:r>
              <a:rPr lang="en-US" sz="2000" b="1" dirty="0"/>
              <a:t> main()</a:t>
            </a:r>
          </a:p>
          <a:p>
            <a:pPr lvl="1" eaLnBrk="1" hangingPunct="1">
              <a:buFont typeface="Wingdings" panose="05000000000000000000" pitchFamily="2" charset="2"/>
              <a:buNone/>
              <a:defRPr/>
            </a:pPr>
            <a:r>
              <a:rPr lang="en-US" sz="2000" b="1" dirty="0"/>
              <a:t>{</a:t>
            </a:r>
          </a:p>
          <a:p>
            <a:pPr lvl="1" eaLnBrk="1" hangingPunct="1">
              <a:buFont typeface="Wingdings" panose="05000000000000000000" pitchFamily="2" charset="2"/>
              <a:buNone/>
              <a:defRPr/>
            </a:pPr>
            <a:r>
              <a:rPr lang="en-US" sz="2000" b="1" dirty="0"/>
              <a:t>	</a:t>
            </a:r>
            <a:r>
              <a:rPr lang="en-US" sz="2000" b="1" dirty="0" err="1"/>
              <a:t>int</a:t>
            </a:r>
            <a:r>
              <a:rPr lang="en-US" sz="2000" b="1" dirty="0"/>
              <a:t> </a:t>
            </a:r>
            <a:r>
              <a:rPr lang="en-US" sz="2000" b="1" dirty="0" err="1"/>
              <a:t>i</a:t>
            </a:r>
            <a:r>
              <a:rPr lang="en-US" sz="2000" b="1" dirty="0"/>
              <a:t> = 0;</a:t>
            </a:r>
          </a:p>
          <a:p>
            <a:pPr lvl="1" eaLnBrk="1" hangingPunct="1">
              <a:buFont typeface="Wingdings" panose="05000000000000000000" pitchFamily="2" charset="2"/>
              <a:buNone/>
              <a:defRPr/>
            </a:pPr>
            <a:r>
              <a:rPr lang="en-US" sz="2000" b="1" dirty="0"/>
              <a:t>	while (</a:t>
            </a:r>
            <a:r>
              <a:rPr lang="en-US" sz="2000" b="1" dirty="0" err="1"/>
              <a:t>i</a:t>
            </a:r>
            <a:r>
              <a:rPr lang="en-US" sz="2000" b="1" dirty="0"/>
              <a:t>&lt;100) {</a:t>
            </a:r>
          </a:p>
          <a:p>
            <a:pPr lvl="1" eaLnBrk="1" hangingPunct="1">
              <a:buFont typeface="Wingdings" panose="05000000000000000000" pitchFamily="2" charset="2"/>
              <a:buNone/>
              <a:defRPr/>
            </a:pPr>
            <a:r>
              <a:rPr lang="en-US" sz="2000" b="1" dirty="0"/>
              <a:t>		</a:t>
            </a:r>
            <a:r>
              <a:rPr lang="en-US" sz="2000" b="1" dirty="0" err="1"/>
              <a:t>cout</a:t>
            </a:r>
            <a:r>
              <a:rPr lang="en-US" sz="2000" b="1" dirty="0"/>
              <a:t> &lt;&lt; </a:t>
            </a:r>
            <a:r>
              <a:rPr lang="en-US" sz="2000" b="1" dirty="0" err="1"/>
              <a:t>i</a:t>
            </a:r>
            <a:r>
              <a:rPr lang="en-US" sz="2000" b="1" dirty="0"/>
              <a:t> &lt;&lt; </a:t>
            </a:r>
            <a:r>
              <a:rPr lang="en-US" sz="2000" dirty="0">
                <a:cs typeface="Times New Roman" charset="0"/>
              </a:rPr>
              <a:t>'</a:t>
            </a:r>
            <a:r>
              <a:rPr lang="en-US" sz="2000" b="1" dirty="0"/>
              <a:t>\t</a:t>
            </a:r>
            <a:r>
              <a:rPr lang="en-US" sz="2000" dirty="0">
                <a:cs typeface="Times New Roman" charset="0"/>
              </a:rPr>
              <a:t>'</a:t>
            </a:r>
            <a:r>
              <a:rPr lang="en-US" sz="2000" b="1" dirty="0"/>
              <a:t> &lt;&lt; square(</a:t>
            </a:r>
            <a:r>
              <a:rPr lang="en-US" sz="2000" b="1" dirty="0" err="1"/>
              <a:t>i</a:t>
            </a:r>
            <a:r>
              <a:rPr lang="en-US" sz="2000" b="1" dirty="0"/>
              <a:t>) &lt;&lt; </a:t>
            </a:r>
            <a:r>
              <a:rPr lang="en-US" sz="2000" dirty="0">
                <a:cs typeface="Times New Roman" charset="0"/>
              </a:rPr>
              <a:t>'</a:t>
            </a:r>
            <a:r>
              <a:rPr lang="en-US" sz="2000" b="1" dirty="0"/>
              <a:t>\n</a:t>
            </a:r>
            <a:r>
              <a:rPr lang="en-US" sz="2000" dirty="0">
                <a:cs typeface="Times New Roman" charset="0"/>
              </a:rPr>
              <a:t>'</a:t>
            </a:r>
            <a:r>
              <a:rPr lang="en-US" sz="2000" b="1" dirty="0"/>
              <a:t>;</a:t>
            </a:r>
          </a:p>
          <a:p>
            <a:pPr lvl="1" eaLnBrk="1" hangingPunct="1">
              <a:buFont typeface="Wingdings" panose="05000000000000000000" pitchFamily="2" charset="2"/>
              <a:buNone/>
              <a:defRPr/>
            </a:pPr>
            <a:r>
              <a:rPr lang="en-US" sz="2000" b="1" dirty="0"/>
              <a:t>		++</a:t>
            </a:r>
            <a:r>
              <a:rPr lang="en-US" sz="2000" b="1" dirty="0" err="1"/>
              <a:t>i</a:t>
            </a:r>
            <a:r>
              <a:rPr lang="en-US" sz="2000" b="1" dirty="0"/>
              <a:t> ;	// </a:t>
            </a:r>
            <a:r>
              <a:rPr lang="en-US" sz="2000" i="1" dirty="0"/>
              <a:t>increment</a:t>
            </a:r>
            <a:r>
              <a:rPr lang="en-US" sz="2000" b="1" i="1" dirty="0"/>
              <a:t> </a:t>
            </a:r>
            <a:r>
              <a:rPr lang="en-US" sz="2000" b="1" i="1" dirty="0" err="1"/>
              <a:t>i</a:t>
            </a:r>
            <a:endParaRPr lang="en-US" sz="2000" b="1" i="1" dirty="0"/>
          </a:p>
          <a:p>
            <a:pPr lvl="1" eaLnBrk="1" hangingPunct="1">
              <a:buFont typeface="Wingdings" panose="05000000000000000000" pitchFamily="2" charset="2"/>
              <a:buNone/>
              <a:defRPr/>
            </a:pPr>
            <a:r>
              <a:rPr lang="en-US" sz="2000" b="1" dirty="0"/>
              <a:t>	}</a:t>
            </a:r>
          </a:p>
          <a:p>
            <a:pPr lvl="1" eaLnBrk="1" hangingPunct="1">
              <a:buFont typeface="Wingdings" panose="05000000000000000000" pitchFamily="2" charset="2"/>
              <a:buNone/>
              <a:defRPr/>
            </a:pPr>
            <a:r>
              <a:rPr lang="en-US" sz="2000" b="1" dirty="0"/>
              <a:t>}</a:t>
            </a:r>
          </a:p>
          <a:p>
            <a:pPr lvl="1" eaLnBrk="1" hangingPunct="1">
              <a:buFont typeface="Wingdings" panose="05000000000000000000" pitchFamily="2" charset="2"/>
              <a:buNone/>
              <a:defRPr/>
            </a:pPr>
            <a:r>
              <a:rPr lang="en-US" sz="2000" b="1" dirty="0"/>
              <a:t>// </a:t>
            </a:r>
            <a:r>
              <a:rPr lang="en-US" sz="2000" i="1" dirty="0"/>
              <a:t>(No, it wasn’t actually written in C++ </a:t>
            </a:r>
            <a:r>
              <a:rPr lang="en-US" sz="2000" i="1" dirty="0">
                <a:solidFill>
                  <a:schemeClr val="folHlink"/>
                </a:solidFill>
                <a:sym typeface="Wingdings" pitchFamily="2" charset="2"/>
              </a:rPr>
              <a:t></a:t>
            </a:r>
            <a:r>
              <a:rPr lang="en-US" sz="2000" i="1" dirty="0">
                <a:sym typeface="Wingdings" pitchFamily="2" charset="2"/>
              </a:rPr>
              <a:t>.)</a:t>
            </a:r>
            <a:endParaRPr lang="en-US" sz="2000" i="1" dirty="0"/>
          </a:p>
          <a:p>
            <a:pPr lvl="1" eaLnBrk="1" hangingPunct="1">
              <a:buFont typeface="Wingdings" panose="05000000000000000000" pitchFamily="2" charset="2"/>
              <a:buNone/>
              <a:defRPr/>
            </a:pPr>
            <a:endParaRPr lang="en-US" sz="20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FA38737A-64DB-4377-B2FE-3AC37986728F}" type="slidenum">
              <a:rPr lang="en-US" altLang="en-US" smtClean="0">
                <a:latin typeface="Arial" panose="020B0604020202020204" pitchFamily="34" charset="0"/>
              </a:rPr>
              <a:pPr>
                <a:defRPr/>
              </a:pPr>
              <a:t>25</a:t>
            </a:fld>
            <a:endParaRPr lang="en-US" altLang="en-US" smtClean="0">
              <a:latin typeface="Arial" panose="020B0604020202020204" pitchFamily="34" charset="0"/>
            </a:endParaRPr>
          </a:p>
        </p:txBody>
      </p:sp>
      <p:sp>
        <p:nvSpPr>
          <p:cNvPr id="5" name="Rounded Rectangle 4"/>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Loop Statements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869536447"/>
      </p:ext>
    </p:extLst>
  </p:cSld>
  <p:clrMapOvr>
    <a:masterClrMapping/>
  </p:clrMapOvr>
  <p:transition spd="slow">
    <p:wipe/>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smtClean="0"/>
              <a:t>Iteration (while loop)</a:t>
            </a:r>
          </a:p>
        </p:txBody>
      </p:sp>
      <p:sp>
        <p:nvSpPr>
          <p:cNvPr id="22531" name="Rectangle 3"/>
          <p:cNvSpPr>
            <a:spLocks noGrp="1" noChangeArrowheads="1"/>
          </p:cNvSpPr>
          <p:nvPr>
            <p:ph idx="1"/>
          </p:nvPr>
        </p:nvSpPr>
        <p:spPr/>
        <p:txBody>
          <a:bodyPr/>
          <a:lstStyle/>
          <a:p>
            <a:pPr eaLnBrk="1" hangingPunct="1">
              <a:lnSpc>
                <a:spcPct val="90000"/>
              </a:lnSpc>
              <a:defRPr/>
            </a:pPr>
            <a:r>
              <a:rPr lang="en-US" dirty="0"/>
              <a:t>What it takes</a:t>
            </a:r>
          </a:p>
          <a:p>
            <a:pPr lvl="1" eaLnBrk="1" hangingPunct="1">
              <a:lnSpc>
                <a:spcPct val="90000"/>
              </a:lnSpc>
              <a:defRPr/>
            </a:pPr>
            <a:r>
              <a:rPr lang="en-US" sz="2000" dirty="0"/>
              <a:t>A loop variable (control variable); 	here: </a:t>
            </a:r>
            <a:r>
              <a:rPr lang="en-US" sz="1800" b="1" dirty="0" err="1"/>
              <a:t>i</a:t>
            </a:r>
            <a:endParaRPr lang="en-US" sz="1800" b="1" dirty="0"/>
          </a:p>
          <a:p>
            <a:pPr lvl="1" eaLnBrk="1" hangingPunct="1">
              <a:lnSpc>
                <a:spcPct val="90000"/>
              </a:lnSpc>
              <a:defRPr/>
            </a:pPr>
            <a:r>
              <a:rPr lang="en-US" sz="2000" dirty="0"/>
              <a:t>Initialize the control variable;     	here: </a:t>
            </a:r>
            <a:r>
              <a:rPr lang="en-US" sz="2000" b="1" dirty="0" err="1"/>
              <a:t>int</a:t>
            </a:r>
            <a:r>
              <a:rPr lang="en-US" sz="2000" b="1" dirty="0"/>
              <a:t> </a:t>
            </a:r>
            <a:r>
              <a:rPr lang="en-US" sz="2000" b="1" dirty="0" err="1"/>
              <a:t>i</a:t>
            </a:r>
            <a:r>
              <a:rPr lang="en-US" sz="2000" b="1" dirty="0"/>
              <a:t> = 0</a:t>
            </a:r>
          </a:p>
          <a:p>
            <a:pPr lvl="1" eaLnBrk="1" hangingPunct="1">
              <a:lnSpc>
                <a:spcPct val="90000"/>
              </a:lnSpc>
              <a:defRPr/>
            </a:pPr>
            <a:r>
              <a:rPr lang="en-US" sz="2000" dirty="0"/>
              <a:t>A</a:t>
            </a:r>
            <a:r>
              <a:rPr lang="en-US" sz="2000" b="1" dirty="0"/>
              <a:t> </a:t>
            </a:r>
            <a:r>
              <a:rPr lang="en-US" sz="2000" dirty="0"/>
              <a:t>termination criterion; 		here: if  </a:t>
            </a:r>
            <a:r>
              <a:rPr lang="en-US" sz="2000" b="1" dirty="0" err="1"/>
              <a:t>i</a:t>
            </a:r>
            <a:r>
              <a:rPr lang="en-US" sz="2000" b="1" dirty="0"/>
              <a:t>&lt;100 </a:t>
            </a:r>
            <a:r>
              <a:rPr lang="en-US" sz="2000" dirty="0"/>
              <a:t>is false, terminate</a:t>
            </a:r>
          </a:p>
          <a:p>
            <a:pPr lvl="1" eaLnBrk="1" hangingPunct="1">
              <a:lnSpc>
                <a:spcPct val="90000"/>
              </a:lnSpc>
              <a:defRPr/>
            </a:pPr>
            <a:r>
              <a:rPr lang="en-US" sz="2000" dirty="0"/>
              <a:t>Increment the control variable;	here: </a:t>
            </a:r>
            <a:r>
              <a:rPr lang="en-US" sz="2000" b="1" dirty="0"/>
              <a:t>++</a:t>
            </a:r>
            <a:r>
              <a:rPr lang="en-US" sz="2000" b="1" dirty="0" err="1"/>
              <a:t>i</a:t>
            </a:r>
            <a:endParaRPr lang="en-US" sz="2000" b="1" dirty="0"/>
          </a:p>
          <a:p>
            <a:pPr lvl="1" eaLnBrk="1" hangingPunct="1">
              <a:lnSpc>
                <a:spcPct val="90000"/>
              </a:lnSpc>
              <a:defRPr/>
            </a:pPr>
            <a:r>
              <a:rPr lang="en-US" sz="2000" dirty="0"/>
              <a:t>Something to do for each iteration; 	here: </a:t>
            </a:r>
            <a:r>
              <a:rPr lang="en-US" sz="1800" b="1" dirty="0" err="1"/>
              <a:t>cout</a:t>
            </a:r>
            <a:r>
              <a:rPr lang="en-US" sz="1800" b="1" dirty="0"/>
              <a:t> &lt;&lt; …</a:t>
            </a:r>
          </a:p>
          <a:p>
            <a:pPr lvl="1" eaLnBrk="1" hangingPunct="1">
              <a:lnSpc>
                <a:spcPct val="90000"/>
              </a:lnSpc>
              <a:buFont typeface="Wingdings" panose="05000000000000000000" pitchFamily="2" charset="2"/>
              <a:buNone/>
              <a:defRPr/>
            </a:pPr>
            <a:endParaRPr lang="en-US" sz="1800" b="1" dirty="0"/>
          </a:p>
          <a:p>
            <a:pPr lvl="2" eaLnBrk="1" hangingPunct="1">
              <a:lnSpc>
                <a:spcPct val="90000"/>
              </a:lnSpc>
              <a:buFont typeface="Wingdings" panose="05000000000000000000" pitchFamily="2" charset="2"/>
              <a:buNone/>
              <a:defRPr/>
            </a:pPr>
            <a:r>
              <a:rPr lang="en-US" sz="2000" b="1" dirty="0"/>
              <a:t>	</a:t>
            </a:r>
            <a:r>
              <a:rPr lang="en-US" sz="2000" b="1" dirty="0" err="1"/>
              <a:t>int</a:t>
            </a:r>
            <a:r>
              <a:rPr lang="en-US" sz="2000" b="1" dirty="0"/>
              <a:t> </a:t>
            </a:r>
            <a:r>
              <a:rPr lang="en-US" sz="2000" b="1" dirty="0" err="1"/>
              <a:t>i</a:t>
            </a:r>
            <a:r>
              <a:rPr lang="en-US" sz="2000" b="1" dirty="0"/>
              <a:t> = 0;</a:t>
            </a:r>
          </a:p>
          <a:p>
            <a:pPr lvl="2" eaLnBrk="1" hangingPunct="1">
              <a:lnSpc>
                <a:spcPct val="90000"/>
              </a:lnSpc>
              <a:buFont typeface="Wingdings" panose="05000000000000000000" pitchFamily="2" charset="2"/>
              <a:buNone/>
              <a:defRPr/>
            </a:pPr>
            <a:r>
              <a:rPr lang="en-US" sz="2000" b="1" dirty="0"/>
              <a:t>	while (</a:t>
            </a:r>
            <a:r>
              <a:rPr lang="en-US" sz="2000" b="1" dirty="0" err="1"/>
              <a:t>i</a:t>
            </a:r>
            <a:r>
              <a:rPr lang="en-US" sz="2000" b="1" dirty="0"/>
              <a:t>&lt;100)  {</a:t>
            </a:r>
          </a:p>
          <a:p>
            <a:pPr lvl="2" eaLnBrk="1" hangingPunct="1">
              <a:lnSpc>
                <a:spcPct val="90000"/>
              </a:lnSpc>
              <a:buFont typeface="Wingdings" panose="05000000000000000000" pitchFamily="2" charset="2"/>
              <a:buNone/>
              <a:defRPr/>
            </a:pPr>
            <a:r>
              <a:rPr lang="en-US" sz="2000" b="1" dirty="0"/>
              <a:t>		</a:t>
            </a:r>
            <a:r>
              <a:rPr lang="en-US" sz="2000" b="1" dirty="0" err="1"/>
              <a:t>cout</a:t>
            </a:r>
            <a:r>
              <a:rPr lang="en-US" sz="2000" b="1" dirty="0"/>
              <a:t> &lt;&lt; </a:t>
            </a:r>
            <a:r>
              <a:rPr lang="en-US" sz="2000" b="1" dirty="0" err="1"/>
              <a:t>i</a:t>
            </a:r>
            <a:r>
              <a:rPr lang="en-US" sz="2000" b="1" dirty="0"/>
              <a:t> &lt;&lt; </a:t>
            </a:r>
            <a:r>
              <a:rPr lang="en-US" sz="2000" dirty="0">
                <a:cs typeface="Times New Roman" charset="0"/>
              </a:rPr>
              <a:t>'</a:t>
            </a:r>
            <a:r>
              <a:rPr lang="en-US" sz="2000" b="1" dirty="0"/>
              <a:t>\t</a:t>
            </a:r>
            <a:r>
              <a:rPr lang="en-US" sz="2000" dirty="0">
                <a:cs typeface="Times New Roman" charset="0"/>
              </a:rPr>
              <a:t>'</a:t>
            </a:r>
            <a:r>
              <a:rPr lang="en-US" sz="2000" b="1" dirty="0"/>
              <a:t> &lt;&lt; square(</a:t>
            </a:r>
            <a:r>
              <a:rPr lang="en-US" sz="2000" b="1" dirty="0" err="1"/>
              <a:t>i</a:t>
            </a:r>
            <a:r>
              <a:rPr lang="en-US" sz="2000" b="1" dirty="0"/>
              <a:t>) &lt;&lt; </a:t>
            </a:r>
            <a:r>
              <a:rPr lang="en-US" sz="2000" dirty="0">
                <a:cs typeface="Times New Roman" charset="0"/>
              </a:rPr>
              <a:t>'</a:t>
            </a:r>
            <a:r>
              <a:rPr lang="en-US" sz="2000" b="1" dirty="0"/>
              <a:t>\n</a:t>
            </a:r>
            <a:r>
              <a:rPr lang="en-US" sz="2000" dirty="0">
                <a:cs typeface="Times New Roman" charset="0"/>
              </a:rPr>
              <a:t>'</a:t>
            </a:r>
            <a:r>
              <a:rPr lang="en-US" sz="2000" b="1" dirty="0"/>
              <a:t>;</a:t>
            </a:r>
          </a:p>
          <a:p>
            <a:pPr lvl="2" eaLnBrk="1" hangingPunct="1">
              <a:lnSpc>
                <a:spcPct val="90000"/>
              </a:lnSpc>
              <a:buFont typeface="Wingdings" panose="05000000000000000000" pitchFamily="2" charset="2"/>
              <a:buNone/>
              <a:defRPr/>
            </a:pPr>
            <a:r>
              <a:rPr lang="en-US" sz="2000" b="1" dirty="0"/>
              <a:t>		++</a:t>
            </a:r>
            <a:r>
              <a:rPr lang="en-US" sz="2000" b="1" dirty="0" err="1"/>
              <a:t>i</a:t>
            </a:r>
            <a:r>
              <a:rPr lang="en-US" sz="2000" b="1" dirty="0"/>
              <a:t> ;	// </a:t>
            </a:r>
            <a:r>
              <a:rPr lang="en-US" sz="2000" i="1" dirty="0"/>
              <a:t>increment</a:t>
            </a:r>
            <a:r>
              <a:rPr lang="en-US" sz="2000" b="1" i="1" dirty="0"/>
              <a:t> </a:t>
            </a:r>
            <a:r>
              <a:rPr lang="en-US" sz="2000" b="1" i="1" dirty="0" err="1"/>
              <a:t>i</a:t>
            </a:r>
            <a:endParaRPr lang="en-US" sz="2000" b="1" i="1" dirty="0"/>
          </a:p>
          <a:p>
            <a:pPr lvl="2" eaLnBrk="1" hangingPunct="1">
              <a:lnSpc>
                <a:spcPct val="90000"/>
              </a:lnSpc>
              <a:buFont typeface="Wingdings" panose="05000000000000000000" pitchFamily="2" charset="2"/>
              <a:buNone/>
              <a:defRPr/>
            </a:pPr>
            <a:r>
              <a:rPr lang="en-US" sz="2000" b="1" dirty="0"/>
              <a:t>	}</a:t>
            </a:r>
          </a:p>
          <a:p>
            <a:pPr lvl="1" eaLnBrk="1" hangingPunct="1">
              <a:lnSpc>
                <a:spcPct val="90000"/>
              </a:lnSpc>
              <a:buFont typeface="Wingdings" panose="05000000000000000000" pitchFamily="2" charset="2"/>
              <a:buNone/>
              <a:defRPr/>
            </a:pPr>
            <a:endParaRPr lang="en-US" sz="20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CA093481-8D2C-40F0-893E-0F66D8205678}" type="slidenum">
              <a:rPr lang="en-US" altLang="en-US" smtClean="0">
                <a:latin typeface="Arial" panose="020B0604020202020204" pitchFamily="34" charset="0"/>
              </a:rPr>
              <a:pPr>
                <a:defRPr/>
              </a:pPr>
              <a:t>26</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057251450"/>
      </p:ext>
    </p:extLst>
  </p:cSld>
  <p:clrMapOvr>
    <a:masterClrMapping/>
  </p:clrMapOvr>
  <p:transition spd="slow">
    <p:wipe/>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pPr eaLnBrk="1" hangingPunct="1">
              <a:defRPr/>
            </a:pPr>
            <a:r>
              <a:rPr lang="en-US" smtClean="0"/>
              <a:t>Iteration (for loop)</a:t>
            </a:r>
          </a:p>
        </p:txBody>
      </p:sp>
      <p:sp>
        <p:nvSpPr>
          <p:cNvPr id="27651" name="Rectangle 3"/>
          <p:cNvSpPr>
            <a:spLocks noGrp="1" noChangeArrowheads="1"/>
          </p:cNvSpPr>
          <p:nvPr>
            <p:ph idx="1"/>
          </p:nvPr>
        </p:nvSpPr>
        <p:spPr/>
        <p:txBody>
          <a:bodyPr/>
          <a:lstStyle/>
          <a:p>
            <a:pPr eaLnBrk="1" hangingPunct="1">
              <a:lnSpc>
                <a:spcPct val="90000"/>
              </a:lnSpc>
              <a:defRPr/>
            </a:pPr>
            <a:r>
              <a:rPr lang="en-US" sz="2800" dirty="0"/>
              <a:t>Another iteration form: the </a:t>
            </a:r>
            <a:r>
              <a:rPr lang="en-US" sz="2800" b="1" dirty="0">
                <a:solidFill>
                  <a:schemeClr val="folHlink"/>
                </a:solidFill>
              </a:rPr>
              <a:t>for</a:t>
            </a:r>
            <a:r>
              <a:rPr lang="en-US" sz="2800" dirty="0"/>
              <a:t> loop</a:t>
            </a:r>
          </a:p>
          <a:p>
            <a:pPr eaLnBrk="1" hangingPunct="1">
              <a:lnSpc>
                <a:spcPct val="90000"/>
              </a:lnSpc>
              <a:defRPr/>
            </a:pPr>
            <a:r>
              <a:rPr lang="en-US" sz="2800" dirty="0"/>
              <a:t>You can collect all the control information in one place, at the top, where it’s easy to see</a:t>
            </a:r>
          </a:p>
          <a:p>
            <a:pPr eaLnBrk="1" hangingPunct="1">
              <a:lnSpc>
                <a:spcPct val="90000"/>
              </a:lnSpc>
              <a:buFont typeface="Wingdings" panose="05000000000000000000" pitchFamily="2" charset="2"/>
              <a:buNone/>
              <a:defRPr/>
            </a:pPr>
            <a:endParaRPr lang="en-US" sz="2800" dirty="0"/>
          </a:p>
          <a:p>
            <a:pPr lvl="2" eaLnBrk="1" hangingPunct="1">
              <a:lnSpc>
                <a:spcPct val="90000"/>
              </a:lnSpc>
              <a:buFont typeface="Wingdings" panose="05000000000000000000" pitchFamily="2" charset="2"/>
              <a:buNone/>
              <a:defRPr/>
            </a:pPr>
            <a:r>
              <a:rPr lang="en-US" sz="2000" b="1" dirty="0"/>
              <a:t>for (</a:t>
            </a:r>
            <a:r>
              <a:rPr lang="en-US" sz="2000" b="1" dirty="0" err="1"/>
              <a:t>int</a:t>
            </a:r>
            <a:r>
              <a:rPr lang="en-US" sz="2000" b="1" dirty="0"/>
              <a:t> </a:t>
            </a:r>
            <a:r>
              <a:rPr lang="en-US" sz="2000" b="1" dirty="0" err="1"/>
              <a:t>i</a:t>
            </a:r>
            <a:r>
              <a:rPr lang="en-US" sz="2000" b="1" dirty="0"/>
              <a:t> = 0; </a:t>
            </a:r>
            <a:r>
              <a:rPr lang="en-US" sz="2000" b="1" dirty="0" err="1"/>
              <a:t>i</a:t>
            </a:r>
            <a:r>
              <a:rPr lang="en-US" sz="2000" b="1" dirty="0"/>
              <a:t>&lt;100; ++</a:t>
            </a:r>
            <a:r>
              <a:rPr lang="en-US" sz="2000" b="1" dirty="0" err="1"/>
              <a:t>i</a:t>
            </a:r>
            <a:r>
              <a:rPr lang="en-US" sz="2000" b="1" dirty="0"/>
              <a:t>) {</a:t>
            </a:r>
          </a:p>
          <a:p>
            <a:pPr lvl="2" eaLnBrk="1" hangingPunct="1">
              <a:lnSpc>
                <a:spcPct val="90000"/>
              </a:lnSpc>
              <a:buFont typeface="Wingdings" panose="05000000000000000000" pitchFamily="2" charset="2"/>
              <a:buNone/>
              <a:defRPr/>
            </a:pPr>
            <a:r>
              <a:rPr lang="en-US" sz="2000" b="1" dirty="0"/>
              <a:t>	</a:t>
            </a:r>
            <a:r>
              <a:rPr lang="en-US" sz="2000" b="1" dirty="0" err="1"/>
              <a:t>cout</a:t>
            </a:r>
            <a:r>
              <a:rPr lang="en-US" sz="2000" b="1" dirty="0"/>
              <a:t> &lt;&lt; </a:t>
            </a:r>
            <a:r>
              <a:rPr lang="en-US" sz="2000" b="1" dirty="0" err="1"/>
              <a:t>i</a:t>
            </a:r>
            <a:r>
              <a:rPr lang="en-US" sz="2000" b="1" dirty="0"/>
              <a:t> &lt;&lt; </a:t>
            </a:r>
            <a:r>
              <a:rPr lang="en-US" sz="2000" dirty="0">
                <a:cs typeface="Times New Roman" charset="0"/>
              </a:rPr>
              <a:t>'</a:t>
            </a:r>
            <a:r>
              <a:rPr lang="en-US" sz="2000" b="1" dirty="0"/>
              <a:t>\t</a:t>
            </a:r>
            <a:r>
              <a:rPr lang="en-US" sz="2000" dirty="0">
                <a:cs typeface="Times New Roman" charset="0"/>
              </a:rPr>
              <a:t>'</a:t>
            </a:r>
            <a:r>
              <a:rPr lang="en-US" sz="2000" b="1" dirty="0"/>
              <a:t> &lt;&lt; square(</a:t>
            </a:r>
            <a:r>
              <a:rPr lang="en-US" sz="2000" b="1" dirty="0" err="1"/>
              <a:t>i</a:t>
            </a:r>
            <a:r>
              <a:rPr lang="en-US" sz="2000" b="1" dirty="0"/>
              <a:t>) &lt;&lt; </a:t>
            </a:r>
            <a:r>
              <a:rPr lang="en-US" sz="2000" dirty="0">
                <a:cs typeface="Times New Roman" charset="0"/>
              </a:rPr>
              <a:t>'</a:t>
            </a:r>
            <a:r>
              <a:rPr lang="en-US" sz="2000" b="1" dirty="0"/>
              <a:t>\n</a:t>
            </a:r>
            <a:r>
              <a:rPr lang="en-US" sz="2000" dirty="0">
                <a:cs typeface="Times New Roman" charset="0"/>
              </a:rPr>
              <a:t>'</a:t>
            </a:r>
            <a:r>
              <a:rPr lang="en-US" sz="2000" b="1" dirty="0"/>
              <a:t>;</a:t>
            </a:r>
          </a:p>
          <a:p>
            <a:pPr lvl="2" eaLnBrk="1" hangingPunct="1">
              <a:lnSpc>
                <a:spcPct val="90000"/>
              </a:lnSpc>
              <a:buFont typeface="Wingdings" panose="05000000000000000000" pitchFamily="2" charset="2"/>
              <a:buNone/>
              <a:defRPr/>
            </a:pPr>
            <a:r>
              <a:rPr lang="en-US" sz="2000" b="1" dirty="0"/>
              <a:t>}					</a:t>
            </a:r>
          </a:p>
          <a:p>
            <a:pPr lvl="2" eaLnBrk="1" hangingPunct="1">
              <a:lnSpc>
                <a:spcPct val="90000"/>
              </a:lnSpc>
              <a:buFont typeface="Wingdings" panose="05000000000000000000" pitchFamily="2" charset="2"/>
              <a:buNone/>
              <a:defRPr/>
            </a:pPr>
            <a:endParaRPr lang="en-US" sz="2000" b="1" dirty="0"/>
          </a:p>
          <a:p>
            <a:pPr lvl="1" eaLnBrk="1" hangingPunct="1">
              <a:lnSpc>
                <a:spcPct val="90000"/>
              </a:lnSpc>
              <a:buFont typeface="Wingdings" panose="05000000000000000000" pitchFamily="2" charset="2"/>
              <a:buNone/>
              <a:defRPr/>
            </a:pPr>
            <a:r>
              <a:rPr lang="en-US" dirty="0"/>
              <a:t>That is,</a:t>
            </a:r>
          </a:p>
          <a:p>
            <a:pPr lvl="2" eaLnBrk="1" hangingPunct="1">
              <a:lnSpc>
                <a:spcPct val="90000"/>
              </a:lnSpc>
              <a:buFont typeface="Wingdings" panose="05000000000000000000" pitchFamily="2" charset="2"/>
              <a:buNone/>
              <a:defRPr/>
            </a:pPr>
            <a:r>
              <a:rPr lang="en-US" sz="2000" b="1" dirty="0"/>
              <a:t>for (</a:t>
            </a:r>
            <a:r>
              <a:rPr lang="en-US" sz="2000" dirty="0"/>
              <a:t>initialize</a:t>
            </a:r>
            <a:r>
              <a:rPr lang="en-US" sz="2000" b="1" dirty="0"/>
              <a:t>; </a:t>
            </a:r>
            <a:r>
              <a:rPr lang="en-US" sz="2000" dirty="0"/>
              <a:t>condition</a:t>
            </a:r>
            <a:r>
              <a:rPr lang="en-US" sz="2000" b="1" dirty="0"/>
              <a:t> ; </a:t>
            </a:r>
            <a:r>
              <a:rPr lang="en-US" sz="2000" dirty="0"/>
              <a:t>increment </a:t>
            </a:r>
            <a:r>
              <a:rPr lang="en-US" sz="2000" b="1" dirty="0"/>
              <a:t>) </a:t>
            </a:r>
          </a:p>
          <a:p>
            <a:pPr lvl="2" eaLnBrk="1" hangingPunct="1">
              <a:lnSpc>
                <a:spcPct val="90000"/>
              </a:lnSpc>
              <a:buFont typeface="Wingdings" panose="05000000000000000000" pitchFamily="2" charset="2"/>
              <a:buNone/>
              <a:defRPr/>
            </a:pPr>
            <a:r>
              <a:rPr lang="en-US" sz="2000" dirty="0"/>
              <a:t>controlled statement </a:t>
            </a:r>
          </a:p>
          <a:p>
            <a:pPr lvl="2" eaLnBrk="1" hangingPunct="1">
              <a:lnSpc>
                <a:spcPct val="90000"/>
              </a:lnSpc>
              <a:buFont typeface="Wingdings" panose="05000000000000000000" pitchFamily="2" charset="2"/>
              <a:buNone/>
              <a:defRPr/>
            </a:pPr>
            <a:endParaRPr lang="en-US" sz="2000" b="1" dirty="0"/>
          </a:p>
          <a:p>
            <a:pPr lvl="2" eaLnBrk="1" hangingPunct="1">
              <a:lnSpc>
                <a:spcPct val="90000"/>
              </a:lnSpc>
              <a:buFont typeface="Wingdings" panose="05000000000000000000" pitchFamily="2" charset="2"/>
              <a:buNone/>
              <a:defRPr/>
            </a:pPr>
            <a:r>
              <a:rPr lang="en-US" sz="2000" dirty="0"/>
              <a:t>Note: what is</a:t>
            </a:r>
            <a:r>
              <a:rPr lang="en-US" sz="2000" b="1" dirty="0"/>
              <a:t> square(</a:t>
            </a:r>
            <a:r>
              <a:rPr lang="en-US" sz="2000" b="1" dirty="0" err="1"/>
              <a:t>i</a:t>
            </a:r>
            <a:r>
              <a:rPr lang="en-US" sz="2000" b="1" dirty="0"/>
              <a:t>)</a:t>
            </a:r>
            <a:r>
              <a:rPr lang="en-US" sz="2000" dirty="0"/>
              <a:t>?</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064A222-CB9D-47DF-B02E-15C9A242AFB7}" type="slidenum">
              <a:rPr lang="en-US" altLang="en-US" smtClean="0">
                <a:latin typeface="Arial" panose="020B0604020202020204" pitchFamily="34" charset="0"/>
              </a:rPr>
              <a:pPr>
                <a:defRPr/>
              </a:pPr>
              <a:t>27</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341362"/>
      </p:ext>
    </p:extLst>
  </p:cSld>
  <p:clrMapOvr>
    <a:masterClrMapping/>
  </p:clrMapOvr>
  <p:transition spd="slow">
    <p:wipe/>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Break and Continue</a:t>
            </a:r>
            <a:endParaRPr lang="lv-LV" dirty="0"/>
          </a:p>
        </p:txBody>
      </p:sp>
      <p:sp>
        <p:nvSpPr>
          <p:cNvPr id="4" name="Content Placeholder 3"/>
          <p:cNvSpPr>
            <a:spLocks noGrp="1"/>
          </p:cNvSpPr>
          <p:nvPr>
            <p:ph sz="half" idx="1"/>
          </p:nvPr>
        </p:nvSpPr>
        <p:spPr/>
        <p:txBody>
          <a:bodyPr/>
          <a:lstStyle/>
          <a:p>
            <a:pPr eaLnBrk="1" hangingPunct="1">
              <a:lnSpc>
                <a:spcPct val="90000"/>
              </a:lnSpc>
              <a:buFont typeface="Wingdings" panose="05000000000000000000" pitchFamily="2" charset="2"/>
              <a:buNone/>
              <a:defRPr/>
            </a:pPr>
            <a:r>
              <a:rPr lang="en-US" sz="2400" dirty="0">
                <a:solidFill>
                  <a:srgbClr val="0033CC"/>
                </a:solidFill>
                <a:latin typeface="Lucida Console" panose="020B0609040504020204" pitchFamily="49" charset="0"/>
              </a:rPr>
              <a:t>for (</a:t>
            </a:r>
            <a:r>
              <a:rPr lang="en-US" sz="2400" dirty="0" err="1">
                <a:solidFill>
                  <a:srgbClr val="0033CC"/>
                </a:solidFill>
                <a:latin typeface="Lucida Console" panose="020B0609040504020204" pitchFamily="49" charset="0"/>
              </a:rPr>
              <a:t>int</a:t>
            </a:r>
            <a:r>
              <a:rPr lang="en-US" sz="2400" dirty="0">
                <a:solidFill>
                  <a:srgbClr val="0033CC"/>
                </a:solidFill>
                <a:latin typeface="Lucida Console" panose="020B0609040504020204" pitchFamily="49" charset="0"/>
              </a:rPr>
              <a:t> </a:t>
            </a:r>
            <a:r>
              <a:rPr lang="en-US" sz="2400" dirty="0" err="1" smtClean="0">
                <a:solidFill>
                  <a:srgbClr val="0033CC"/>
                </a:solidFill>
                <a:latin typeface="Lucida Console" panose="020B0609040504020204" pitchFamily="49" charset="0"/>
              </a:rPr>
              <a:t>i</a:t>
            </a:r>
            <a:r>
              <a:rPr lang="en-US" sz="2400" dirty="0" smtClean="0">
                <a:solidFill>
                  <a:srgbClr val="0033CC"/>
                </a:solidFill>
                <a:latin typeface="Lucida Console" panose="020B0609040504020204" pitchFamily="49" charset="0"/>
              </a:rPr>
              <a:t>=0</a:t>
            </a:r>
            <a:r>
              <a:rPr lang="en-US" sz="2400" dirty="0">
                <a:solidFill>
                  <a:srgbClr val="0033CC"/>
                </a:solidFill>
                <a:latin typeface="Lucida Console" panose="020B0609040504020204" pitchFamily="49" charset="0"/>
              </a:rPr>
              <a:t>; </a:t>
            </a:r>
            <a:r>
              <a:rPr lang="en-US" sz="2400" dirty="0" err="1">
                <a:solidFill>
                  <a:srgbClr val="0033CC"/>
                </a:solidFill>
                <a:latin typeface="Lucida Console" panose="020B0609040504020204" pitchFamily="49" charset="0"/>
              </a:rPr>
              <a:t>i</a:t>
            </a:r>
            <a:r>
              <a:rPr lang="en-US" sz="2400" dirty="0">
                <a:solidFill>
                  <a:srgbClr val="0033CC"/>
                </a:solidFill>
                <a:latin typeface="Lucida Console" panose="020B0609040504020204" pitchFamily="49" charset="0"/>
              </a:rPr>
              <a:t>&lt;100; ++</a:t>
            </a:r>
            <a:r>
              <a:rPr lang="en-US" sz="2400" dirty="0" err="1">
                <a:solidFill>
                  <a:srgbClr val="0033CC"/>
                </a:solidFill>
                <a:latin typeface="Lucida Console" panose="020B0609040504020204" pitchFamily="49" charset="0"/>
              </a:rPr>
              <a:t>i</a:t>
            </a:r>
            <a:r>
              <a:rPr lang="en-US" sz="2400" dirty="0">
                <a:solidFill>
                  <a:srgbClr val="0033CC"/>
                </a:solidFill>
                <a:latin typeface="Lucida Console" panose="020B0609040504020204" pitchFamily="49" charset="0"/>
              </a:rPr>
              <a:t>) </a:t>
            </a:r>
            <a:endParaRPr lang="lv-LV" sz="2400" dirty="0" smtClean="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en-US" sz="2400" dirty="0" smtClean="0">
                <a:solidFill>
                  <a:srgbClr val="0033CC"/>
                </a:solidFill>
                <a:latin typeface="Lucida Console" panose="020B0609040504020204" pitchFamily="49" charset="0"/>
              </a:rPr>
              <a:t>{</a:t>
            </a:r>
            <a:endParaRPr lang="lv-LV" sz="2400" dirty="0" smtClean="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a = f();</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if (cond(a))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a:t>
            </a:r>
            <a:r>
              <a:rPr lang="lv-LV" sz="2400" b="1" dirty="0" smtClean="0">
                <a:solidFill>
                  <a:srgbClr val="0033CC"/>
                </a:solidFill>
                <a:latin typeface="Lucida Console" panose="020B0609040504020204" pitchFamily="49" charset="0"/>
              </a:rPr>
              <a:t>break;</a:t>
            </a:r>
            <a:r>
              <a:rPr lang="lv-LV" sz="2400" dirty="0" smtClean="0">
                <a:solidFill>
                  <a:srgbClr val="0033CC"/>
                </a:solidFill>
                <a:latin typeface="Lucida Console" panose="020B0609040504020204" pitchFamily="49" charset="0"/>
              </a:rPr>
              <a:t>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g();</a:t>
            </a:r>
            <a:endParaRPr lang="en-US"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en-US" sz="2400" dirty="0" smtClean="0">
                <a:solidFill>
                  <a:srgbClr val="0033CC"/>
                </a:solidFill>
                <a:latin typeface="Lucida Console" panose="020B0609040504020204" pitchFamily="49" charset="0"/>
              </a:rPr>
              <a:t>}</a:t>
            </a:r>
            <a:r>
              <a:rPr lang="en-US" sz="2400" dirty="0">
                <a:solidFill>
                  <a:srgbClr val="0033CC"/>
                </a:solidFill>
                <a:latin typeface="Lucida Console" panose="020B0609040504020204" pitchFamily="49" charset="0"/>
              </a:rPr>
              <a:t>	</a:t>
            </a:r>
            <a:endParaRPr lang="lv-LV" sz="2400" dirty="0">
              <a:solidFill>
                <a:srgbClr val="0033CC"/>
              </a:solidFill>
              <a:latin typeface="Lucida Console" panose="020B0609040504020204" pitchFamily="49" charset="0"/>
            </a:endParaRPr>
          </a:p>
        </p:txBody>
      </p:sp>
      <p:sp>
        <p:nvSpPr>
          <p:cNvPr id="5" name="Content Placeholder 4"/>
          <p:cNvSpPr>
            <a:spLocks noGrp="1"/>
          </p:cNvSpPr>
          <p:nvPr>
            <p:ph sz="half" idx="2"/>
          </p:nvPr>
        </p:nvSpPr>
        <p:spPr/>
        <p:txBody>
          <a:bodyPr/>
          <a:lstStyle/>
          <a:p>
            <a:pPr eaLnBrk="1" hangingPunct="1">
              <a:lnSpc>
                <a:spcPct val="90000"/>
              </a:lnSpc>
              <a:buFont typeface="Wingdings" panose="05000000000000000000" pitchFamily="2" charset="2"/>
              <a:buNone/>
              <a:defRPr/>
            </a:pPr>
            <a:r>
              <a:rPr lang="en-US" sz="2400" dirty="0">
                <a:solidFill>
                  <a:srgbClr val="0033CC"/>
                </a:solidFill>
                <a:latin typeface="Lucida Console" panose="020B0609040504020204" pitchFamily="49" charset="0"/>
              </a:rPr>
              <a:t>for (</a:t>
            </a:r>
            <a:r>
              <a:rPr lang="en-US" sz="2400" dirty="0" err="1">
                <a:solidFill>
                  <a:srgbClr val="0033CC"/>
                </a:solidFill>
                <a:latin typeface="Lucida Console" panose="020B0609040504020204" pitchFamily="49" charset="0"/>
              </a:rPr>
              <a:t>int</a:t>
            </a:r>
            <a:r>
              <a:rPr lang="en-US" sz="2400" dirty="0">
                <a:solidFill>
                  <a:srgbClr val="0033CC"/>
                </a:solidFill>
                <a:latin typeface="Lucida Console" panose="020B0609040504020204" pitchFamily="49" charset="0"/>
              </a:rPr>
              <a:t> </a:t>
            </a:r>
            <a:r>
              <a:rPr lang="en-US" sz="2400" dirty="0" err="1" smtClean="0">
                <a:solidFill>
                  <a:srgbClr val="0033CC"/>
                </a:solidFill>
                <a:latin typeface="Lucida Console" panose="020B0609040504020204" pitchFamily="49" charset="0"/>
              </a:rPr>
              <a:t>i</a:t>
            </a:r>
            <a:r>
              <a:rPr lang="en-US" sz="2400" dirty="0" smtClean="0">
                <a:solidFill>
                  <a:srgbClr val="0033CC"/>
                </a:solidFill>
                <a:latin typeface="Lucida Console" panose="020B0609040504020204" pitchFamily="49" charset="0"/>
              </a:rPr>
              <a:t>=0</a:t>
            </a:r>
            <a:r>
              <a:rPr lang="en-US" sz="2400" dirty="0">
                <a:solidFill>
                  <a:srgbClr val="0033CC"/>
                </a:solidFill>
                <a:latin typeface="Lucida Console" panose="020B0609040504020204" pitchFamily="49" charset="0"/>
              </a:rPr>
              <a:t>; </a:t>
            </a:r>
            <a:r>
              <a:rPr lang="en-US" sz="2400" dirty="0" err="1">
                <a:solidFill>
                  <a:srgbClr val="0033CC"/>
                </a:solidFill>
                <a:latin typeface="Lucida Console" panose="020B0609040504020204" pitchFamily="49" charset="0"/>
              </a:rPr>
              <a:t>i</a:t>
            </a:r>
            <a:r>
              <a:rPr lang="en-US" sz="2400" dirty="0">
                <a:solidFill>
                  <a:srgbClr val="0033CC"/>
                </a:solidFill>
                <a:latin typeface="Lucida Console" panose="020B0609040504020204" pitchFamily="49" charset="0"/>
              </a:rPr>
              <a:t>&lt;100; ++</a:t>
            </a:r>
            <a:r>
              <a:rPr lang="en-US" sz="2400" dirty="0" err="1">
                <a:solidFill>
                  <a:srgbClr val="0033CC"/>
                </a:solidFill>
                <a:latin typeface="Lucida Console" panose="020B0609040504020204" pitchFamily="49" charset="0"/>
              </a:rPr>
              <a:t>i</a:t>
            </a:r>
            <a:r>
              <a:rPr lang="en-US" sz="2400" dirty="0">
                <a:solidFill>
                  <a:srgbClr val="0033CC"/>
                </a:solidFill>
                <a:latin typeface="Lucida Console" panose="020B0609040504020204" pitchFamily="49" charset="0"/>
              </a:rPr>
              <a:t>) </a:t>
            </a:r>
            <a:endParaRPr lang="lv-LV"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en-US" sz="2400" dirty="0">
                <a:solidFill>
                  <a:srgbClr val="0033CC"/>
                </a:solidFill>
                <a:latin typeface="Lucida Console" panose="020B0609040504020204" pitchFamily="49" charset="0"/>
              </a:rPr>
              <a:t>{</a:t>
            </a:r>
            <a:endParaRPr lang="lv-LV"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 = f();</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if (cond(a)) </a:t>
            </a:r>
            <a:endParaRPr lang="lv-LV" sz="2400" dirty="0" smtClean="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continue; </a:t>
            </a: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a:t>
            </a:r>
            <a:r>
              <a:rPr lang="lv-LV" sz="2400" dirty="0" smtClean="0">
                <a:solidFill>
                  <a:srgbClr val="0033CC"/>
                </a:solidFill>
                <a:latin typeface="Lucida Console" panose="020B0609040504020204" pitchFamily="49" charset="0"/>
              </a:rPr>
              <a:t>   }</a:t>
            </a:r>
            <a:endParaRPr lang="lv-LV"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lv-LV" sz="2400" dirty="0">
                <a:solidFill>
                  <a:srgbClr val="0033CC"/>
                </a:solidFill>
                <a:latin typeface="Lucida Console" panose="020B0609040504020204" pitchFamily="49" charset="0"/>
              </a:rPr>
              <a:t>    g();</a:t>
            </a:r>
            <a:endParaRPr lang="en-US" sz="2400" dirty="0">
              <a:solidFill>
                <a:srgbClr val="0033CC"/>
              </a:solidFill>
              <a:latin typeface="Lucida Console" panose="020B0609040504020204" pitchFamily="49" charset="0"/>
            </a:endParaRPr>
          </a:p>
          <a:p>
            <a:pPr eaLnBrk="1" hangingPunct="1">
              <a:lnSpc>
                <a:spcPct val="90000"/>
              </a:lnSpc>
              <a:buFont typeface="Wingdings" panose="05000000000000000000" pitchFamily="2" charset="2"/>
              <a:buNone/>
              <a:defRPr/>
            </a:pPr>
            <a:r>
              <a:rPr lang="en-US" sz="2400" dirty="0">
                <a:solidFill>
                  <a:srgbClr val="0033CC"/>
                </a:solidFill>
                <a:latin typeface="Lucida Console" panose="020B0609040504020204" pitchFamily="49" charset="0"/>
              </a:rPr>
              <a:t>}	</a:t>
            </a:r>
            <a:endParaRPr lang="lv-LV" sz="2400" dirty="0">
              <a:solidFill>
                <a:srgbClr val="0033CC"/>
              </a:solidFill>
              <a:latin typeface="Lucida Console" panose="020B0609040504020204" pitchFamily="49" charset="0"/>
            </a:endParaRPr>
          </a:p>
          <a:p>
            <a:pPr marL="0" indent="0">
              <a:buNone/>
            </a:pPr>
            <a:endParaRPr lang="lv-LV" sz="2400" dirty="0"/>
          </a:p>
        </p:txBody>
      </p:sp>
    </p:spTree>
    <p:extLst>
      <p:ext uri="{BB962C8B-B14F-4D97-AF65-F5344CB8AC3E}">
        <p14:creationId xmlns:p14="http://schemas.microsoft.com/office/powerpoint/2010/main" val="3780549282"/>
      </p:ext>
    </p:extLst>
  </p:cSld>
  <p:clrMapOvr>
    <a:masterClrMapping/>
  </p:clrMapOvr>
  <p:transition spd="slow">
    <p:wipe/>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Nested Loops</a:t>
            </a:r>
            <a:endParaRPr lang="lv-LV" dirty="0"/>
          </a:p>
        </p:txBody>
      </p:sp>
      <p:sp>
        <p:nvSpPr>
          <p:cNvPr id="5" name="Content Placeholder 4"/>
          <p:cNvSpPr>
            <a:spLocks noGrp="1"/>
          </p:cNvSpPr>
          <p:nvPr>
            <p:ph sz="half" idx="1"/>
          </p:nvPr>
        </p:nvSpPr>
        <p:spPr/>
        <p:txBody>
          <a:bodyPr/>
          <a:lstStyle/>
          <a:p>
            <a:r>
              <a:rPr lang="lv-LV" dirty="0" smtClean="0"/>
              <a:t>Assume that you have two "for" loops nested in one another. </a:t>
            </a:r>
          </a:p>
          <a:p>
            <a:r>
              <a:rPr lang="lv-LV" dirty="0" smtClean="0"/>
              <a:t>You search something – and then you find it (at this point you need to break out of BOTH loops).</a:t>
            </a:r>
          </a:p>
          <a:p>
            <a:r>
              <a:rPr lang="lv-LV" dirty="0" smtClean="0"/>
              <a:t>How to do that?</a:t>
            </a:r>
          </a:p>
        </p:txBody>
      </p:sp>
      <p:sp>
        <p:nvSpPr>
          <p:cNvPr id="6" name="Content Placeholder 5"/>
          <p:cNvSpPr>
            <a:spLocks noGrp="1"/>
          </p:cNvSpPr>
          <p:nvPr>
            <p:ph sz="half" idx="2"/>
          </p:nvPr>
        </p:nvSpPr>
        <p:spPr/>
        <p:txBody>
          <a:bodyPr/>
          <a:lstStyle/>
          <a:p>
            <a:endParaRPr lang="lv-LV"/>
          </a:p>
        </p:txBody>
      </p:sp>
    </p:spTree>
    <p:extLst>
      <p:ext uri="{BB962C8B-B14F-4D97-AF65-F5344CB8AC3E}">
        <p14:creationId xmlns:p14="http://schemas.microsoft.com/office/powerpoint/2010/main" val="870920656"/>
      </p:ext>
    </p:extLst>
  </p:cSld>
  <p:clrMapOvr>
    <a:masterClrMapping/>
  </p:clrMapOvr>
  <p:transition spd="slow">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ontent Placeholder 3"/>
          <p:cNvSpPr>
            <a:spLocks noGrp="1"/>
          </p:cNvSpPr>
          <p:nvPr>
            <p:ph sz="quarter" idx="10"/>
          </p:nvPr>
        </p:nvSpPr>
        <p:spPr>
          <a:xfrm>
            <a:off x="990600" y="2322786"/>
            <a:ext cx="7162800" cy="3352800"/>
          </a:xfrm>
        </p:spPr>
        <p:txBody>
          <a:bodyPr/>
          <a:lstStyle/>
          <a:p>
            <a:r>
              <a:rPr lang="lv-LV" dirty="0" smtClean="0"/>
              <a:t>What </a:t>
            </a:r>
            <a:r>
              <a:rPr lang="en-US" dirty="0" smtClean="0"/>
              <a:t>is the difference between compile-time and run-time analysis of C++ code?</a:t>
            </a:r>
          </a:p>
        </p:txBody>
      </p:sp>
      <p:sp>
        <p:nvSpPr>
          <p:cNvPr id="5" name="Text Placeholder 4"/>
          <p:cNvSpPr>
            <a:spLocks noGrp="1"/>
          </p:cNvSpPr>
          <p:nvPr>
            <p:ph type="body" sz="quarter" idx="11"/>
          </p:nvPr>
        </p:nvSpPr>
        <p:spPr/>
        <p:txBody>
          <a:bodyPr/>
          <a:lstStyle/>
          <a:p>
            <a:pPr marL="0" indent="0">
              <a:buNone/>
            </a:pPr>
            <a:r>
              <a:rPr lang="lv-LV" sz="2800" dirty="0" smtClean="0"/>
              <a:t>Why all sorts of algorithms are expressed as statements and expressions in C++?</a:t>
            </a:r>
            <a:endParaRPr lang="lv-LV" sz="2800" dirty="0"/>
          </a:p>
        </p:txBody>
      </p:sp>
    </p:spTree>
    <p:extLst>
      <p:ext uri="{BB962C8B-B14F-4D97-AF65-F5344CB8AC3E}">
        <p14:creationId xmlns:p14="http://schemas.microsoft.com/office/powerpoint/2010/main" val="1740801552"/>
      </p:ext>
    </p:extLst>
  </p:cSld>
  <p:clrMapOvr>
    <a:masterClrMapping/>
  </p:clrMapOvr>
  <p:transition spd="slow">
    <p:wipe/>
  </p:transition>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pPr eaLnBrk="1" hangingPunct="1">
              <a:defRPr/>
            </a:pPr>
            <a:r>
              <a:rPr lang="en-US" smtClean="0"/>
              <a:t>Functions</a:t>
            </a:r>
          </a:p>
        </p:txBody>
      </p:sp>
      <p:sp>
        <p:nvSpPr>
          <p:cNvPr id="29699" name="Rectangle 3"/>
          <p:cNvSpPr>
            <a:spLocks noGrp="1" noChangeArrowheads="1"/>
          </p:cNvSpPr>
          <p:nvPr>
            <p:ph idx="1"/>
          </p:nvPr>
        </p:nvSpPr>
        <p:spPr/>
        <p:txBody>
          <a:bodyPr/>
          <a:lstStyle/>
          <a:p>
            <a:pPr eaLnBrk="1" hangingPunct="1">
              <a:defRPr/>
            </a:pPr>
            <a:r>
              <a:rPr lang="en-US" dirty="0" smtClean="0"/>
              <a:t>A </a:t>
            </a:r>
            <a:r>
              <a:rPr lang="en-US" dirty="0"/>
              <a:t>call of the function </a:t>
            </a:r>
            <a:r>
              <a:rPr lang="en-US" sz="2000" b="1" dirty="0"/>
              <a:t>square()</a:t>
            </a:r>
          </a:p>
          <a:p>
            <a:pPr lvl="1" eaLnBrk="1" hangingPunct="1">
              <a:buFont typeface="Wingdings" panose="05000000000000000000" pitchFamily="2" charset="2"/>
              <a:buNone/>
              <a:defRPr/>
            </a:pPr>
            <a:r>
              <a:rPr lang="en-US" sz="2000" b="1" dirty="0" err="1">
                <a:solidFill>
                  <a:srgbClr val="0033CC"/>
                </a:solidFill>
                <a:latin typeface="Lucida Console" panose="020B0609040504020204" pitchFamily="49" charset="0"/>
              </a:rPr>
              <a:t>int</a:t>
            </a:r>
            <a:r>
              <a:rPr lang="en-US" sz="2000" b="1" dirty="0">
                <a:solidFill>
                  <a:srgbClr val="0033CC"/>
                </a:solidFill>
                <a:latin typeface="Lucida Console" panose="020B0609040504020204" pitchFamily="49" charset="0"/>
              </a:rPr>
              <a:t> square(</a:t>
            </a:r>
            <a:r>
              <a:rPr lang="en-US" sz="2000" b="1" dirty="0" err="1">
                <a:solidFill>
                  <a:srgbClr val="0033CC"/>
                </a:solidFill>
                <a:latin typeface="Lucida Console" panose="020B0609040504020204" pitchFamily="49" charset="0"/>
              </a:rPr>
              <a:t>int</a:t>
            </a:r>
            <a:r>
              <a:rPr lang="en-US" sz="2000" b="1" dirty="0">
                <a:solidFill>
                  <a:srgbClr val="0033CC"/>
                </a:solidFill>
                <a:latin typeface="Lucida Console" panose="020B0609040504020204" pitchFamily="49" charset="0"/>
              </a:rPr>
              <a:t> x)</a:t>
            </a:r>
          </a:p>
          <a:p>
            <a:pPr lvl="1" eaLnBrk="1" hangingPunct="1">
              <a:buFont typeface="Wingdings" panose="05000000000000000000" pitchFamily="2" charset="2"/>
              <a:buNone/>
              <a:defRPr/>
            </a:pPr>
            <a:r>
              <a:rPr lang="en-US" sz="2000" b="1" dirty="0">
                <a:solidFill>
                  <a:srgbClr val="0033CC"/>
                </a:solidFill>
                <a:latin typeface="Lucida Console" panose="020B0609040504020204" pitchFamily="49" charset="0"/>
              </a:rPr>
              <a:t>{</a:t>
            </a:r>
          </a:p>
          <a:p>
            <a:pPr lvl="1" eaLnBrk="1" hangingPunct="1">
              <a:buFont typeface="Wingdings" panose="05000000000000000000" pitchFamily="2" charset="2"/>
              <a:buNone/>
              <a:defRPr/>
            </a:pPr>
            <a:r>
              <a:rPr lang="en-US" sz="2000" b="1" dirty="0">
                <a:solidFill>
                  <a:srgbClr val="0033CC"/>
                </a:solidFill>
                <a:latin typeface="Lucida Console" panose="020B0609040504020204" pitchFamily="49" charset="0"/>
              </a:rPr>
              <a:t>	 return x*x;</a:t>
            </a:r>
          </a:p>
          <a:p>
            <a:pPr lvl="1" eaLnBrk="1" hangingPunct="1">
              <a:buFont typeface="Wingdings" panose="05000000000000000000" pitchFamily="2" charset="2"/>
              <a:buNone/>
              <a:defRPr/>
            </a:pPr>
            <a:r>
              <a:rPr lang="en-US" sz="2000" b="1" dirty="0">
                <a:solidFill>
                  <a:srgbClr val="0033CC"/>
                </a:solidFill>
                <a:latin typeface="Lucida Console" panose="020B0609040504020204" pitchFamily="49" charset="0"/>
              </a:rPr>
              <a:t> }</a:t>
            </a:r>
          </a:p>
          <a:p>
            <a:pPr eaLnBrk="1" hangingPunct="1">
              <a:defRPr/>
            </a:pPr>
            <a:r>
              <a:rPr lang="en-US" dirty="0"/>
              <a:t>We define a function when we want to separate a computation because it</a:t>
            </a:r>
          </a:p>
          <a:p>
            <a:pPr lvl="1" eaLnBrk="1" hangingPunct="1">
              <a:defRPr/>
            </a:pPr>
            <a:r>
              <a:rPr lang="en-US" sz="2000" dirty="0"/>
              <a:t>is logically separate</a:t>
            </a:r>
          </a:p>
          <a:p>
            <a:pPr lvl="1" eaLnBrk="1" hangingPunct="1">
              <a:defRPr/>
            </a:pPr>
            <a:r>
              <a:rPr lang="en-US" sz="2000" dirty="0"/>
              <a:t>makes the program text clearer (by naming the computation)</a:t>
            </a:r>
          </a:p>
          <a:p>
            <a:pPr lvl="1" eaLnBrk="1" hangingPunct="1">
              <a:defRPr/>
            </a:pPr>
            <a:r>
              <a:rPr lang="en-US" sz="2000" dirty="0"/>
              <a:t>is useful in more than one place in our program</a:t>
            </a:r>
          </a:p>
          <a:p>
            <a:pPr lvl="1" eaLnBrk="1" hangingPunct="1">
              <a:defRPr/>
            </a:pPr>
            <a:r>
              <a:rPr lang="en-US" sz="2000" dirty="0"/>
              <a:t>eases testing, distribution of labor, and maintenance</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0067889-24EE-41A2-83A0-E347F5BE3D80}" type="slidenum">
              <a:rPr lang="en-US" altLang="en-US" smtClean="0">
                <a:latin typeface="Arial" panose="020B0604020202020204" pitchFamily="34" charset="0"/>
              </a:rPr>
              <a:pPr>
                <a:defRPr/>
              </a:pPr>
              <a:t>30</a:t>
            </a:fld>
            <a:endParaRPr lang="en-US" altLang="en-US" smtClean="0">
              <a:latin typeface="Arial" panose="020B0604020202020204" pitchFamily="34" charset="0"/>
            </a:endParaRPr>
          </a:p>
        </p:txBody>
      </p:sp>
      <p:sp>
        <p:nvSpPr>
          <p:cNvPr id="5" name="Rounded Rectangle 4"/>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Functions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727074097"/>
      </p:ext>
    </p:extLst>
  </p:cSld>
  <p:clrMapOvr>
    <a:masterClrMapping/>
  </p:clrMapOvr>
  <p:transition spd="slow">
    <p:wipe/>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38" name="Rectangle 2"/>
          <p:cNvSpPr>
            <a:spLocks noGrp="1" noChangeArrowheads="1"/>
          </p:cNvSpPr>
          <p:nvPr>
            <p:ph type="title"/>
          </p:nvPr>
        </p:nvSpPr>
        <p:spPr/>
        <p:txBody>
          <a:bodyPr/>
          <a:lstStyle/>
          <a:p>
            <a:pPr eaLnBrk="1" hangingPunct="1">
              <a:defRPr/>
            </a:pPr>
            <a:r>
              <a:rPr lang="en-US" smtClean="0"/>
              <a:t>Control Flow</a:t>
            </a:r>
          </a:p>
        </p:txBody>
      </p:sp>
      <p:sp>
        <p:nvSpPr>
          <p:cNvPr id="15" name="Slide Number Placeholder 4"/>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1E914778-4EA9-46F7-8BF1-703D122DC433}" type="slidenum">
              <a:rPr lang="en-US" altLang="en-US" smtClean="0">
                <a:latin typeface="Arial" panose="020B0604020202020204" pitchFamily="34" charset="0"/>
              </a:rPr>
              <a:pPr>
                <a:defRPr/>
              </a:pPr>
              <a:t>31</a:t>
            </a:fld>
            <a:endParaRPr lang="en-US" altLang="en-US" smtClean="0">
              <a:latin typeface="Arial" panose="020B0604020202020204" pitchFamily="34" charset="0"/>
            </a:endParaRPr>
          </a:p>
        </p:txBody>
      </p:sp>
      <p:sp>
        <p:nvSpPr>
          <p:cNvPr id="91139" name="Rectangle 3"/>
          <p:cNvSpPr>
            <a:spLocks noChangeArrowheads="1"/>
          </p:cNvSpPr>
          <p:nvPr/>
        </p:nvSpPr>
        <p:spPr bwMode="auto">
          <a:xfrm>
            <a:off x="2133600" y="1676401"/>
            <a:ext cx="3505200" cy="4968875"/>
          </a:xfrm>
          <a:prstGeom prst="rect">
            <a:avLst/>
          </a:prstGeom>
          <a:noFill/>
          <a:ln w="9525">
            <a:noFill/>
            <a:miter lim="800000"/>
            <a:headEnd/>
            <a:tailEnd/>
          </a:ln>
          <a:effectLst/>
        </p:spPr>
        <p:txBody>
          <a:bodyPr>
            <a:spAutoFit/>
          </a:bodyPr>
          <a:lstStyle/>
          <a:p>
            <a:pPr lvl="1" eaLnBrk="1" hangingPunct="1">
              <a:spcBef>
                <a:spcPct val="50000"/>
              </a:spcBef>
              <a:buClr>
                <a:schemeClr val="folHlink"/>
              </a:buClr>
              <a:buSzPct val="65000"/>
              <a:buFont typeface="Wingdings" pitchFamily="2" charset="2"/>
              <a:buNone/>
              <a:defRPr/>
            </a:pPr>
            <a:r>
              <a:rPr lang="en-US" sz="2000" b="1" dirty="0" err="1">
                <a:effectLst>
                  <a:outerShdw blurRad="38100" dist="38100" dir="2700000" algn="tl">
                    <a:srgbClr val="000000"/>
                  </a:outerShdw>
                </a:effectLst>
                <a:cs typeface="Arial" charset="0"/>
              </a:rPr>
              <a:t>int</a:t>
            </a:r>
            <a:r>
              <a:rPr lang="en-US" sz="2000" b="1" dirty="0">
                <a:effectLst>
                  <a:outerShdw blurRad="38100" dist="38100" dir="2700000" algn="tl">
                    <a:srgbClr val="000000"/>
                  </a:outerShdw>
                </a:effectLst>
                <a:cs typeface="Arial" charset="0"/>
              </a:rPr>
              <a:t> main()</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r>
              <a:rPr lang="en-US" sz="2000" b="1" dirty="0" err="1">
                <a:effectLst>
                  <a:outerShdw blurRad="38100" dist="38100" dir="2700000" algn="tl">
                    <a:srgbClr val="000000"/>
                  </a:outerShdw>
                </a:effectLst>
                <a:cs typeface="Arial" charset="0"/>
              </a:rPr>
              <a:t>i</a:t>
            </a:r>
            <a:r>
              <a:rPr lang="en-US" sz="2000" b="1" dirty="0">
                <a:effectLst>
                  <a:outerShdw blurRad="38100" dist="38100" dir="2700000" algn="tl">
                    <a:srgbClr val="000000"/>
                  </a:outerShdw>
                </a:effectLst>
                <a:cs typeface="Arial" charset="0"/>
              </a:rPr>
              <a:t>=0;</a:t>
            </a:r>
          </a:p>
          <a:p>
            <a:pPr lvl="1" eaLnBrk="1" hangingPunct="1">
              <a:spcBef>
                <a:spcPct val="50000"/>
              </a:spcBef>
              <a:buClr>
                <a:schemeClr val="folHlink"/>
              </a:buClr>
              <a:buSzPct val="65000"/>
              <a:buFont typeface="Wingdings" pitchFamily="2" charset="2"/>
              <a:buNone/>
              <a:defRPr/>
            </a:pPr>
            <a:endParaRPr lang="en-US" sz="2000" b="1" dirty="0">
              <a:effectLst>
                <a:outerShdw blurRad="38100" dist="38100" dir="2700000" algn="tl">
                  <a:srgbClr val="000000"/>
                </a:outerShdw>
              </a:effectLst>
              <a:cs typeface="Arial" charset="0"/>
            </a:endParaRP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while (</a:t>
            </a:r>
            <a:r>
              <a:rPr lang="en-US" sz="2000" b="1" dirty="0" err="1">
                <a:effectLst>
                  <a:outerShdw blurRad="38100" dist="38100" dir="2700000" algn="tl">
                    <a:srgbClr val="000000"/>
                  </a:outerShdw>
                </a:effectLst>
                <a:cs typeface="Arial" charset="0"/>
              </a:rPr>
              <a:t>i</a:t>
            </a:r>
            <a:r>
              <a:rPr lang="en-US" sz="2000" b="1" dirty="0">
                <a:effectLst>
                  <a:outerShdw blurRad="38100" dist="38100" dir="2700000" algn="tl">
                    <a:srgbClr val="000000"/>
                  </a:outerShdw>
                </a:effectLst>
                <a:cs typeface="Arial" charset="0"/>
              </a:rPr>
              <a:t>&lt;100) </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a:p>
            <a:pPr lvl="1" eaLnBrk="1" hangingPunct="1">
              <a:spcBef>
                <a:spcPct val="50000"/>
              </a:spcBef>
              <a:buClr>
                <a:schemeClr val="folHlink"/>
              </a:buClr>
              <a:buSzPct val="65000"/>
              <a:buFont typeface="Wingdings" pitchFamily="2" charset="2"/>
              <a:buNone/>
              <a:defRPr/>
            </a:pPr>
            <a:endParaRPr lang="en-US" sz="2000" b="1" dirty="0">
              <a:effectLst>
                <a:outerShdw blurRad="38100" dist="38100" dir="2700000" algn="tl">
                  <a:srgbClr val="000000"/>
                </a:outerShdw>
              </a:effectLst>
              <a:cs typeface="Arial" charset="0"/>
            </a:endParaRP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square(</a:t>
            </a:r>
            <a:r>
              <a:rPr lang="en-US" sz="2000" b="1" dirty="0" err="1">
                <a:effectLst>
                  <a:outerShdw blurRad="38100" dist="38100" dir="2700000" algn="tl">
                    <a:srgbClr val="000000"/>
                  </a:outerShdw>
                </a:effectLst>
                <a:cs typeface="Arial" charset="0"/>
              </a:rPr>
              <a:t>i</a:t>
            </a:r>
            <a:r>
              <a:rPr lang="en-US" sz="2000" b="1" dirty="0">
                <a:effectLst>
                  <a:outerShdw blurRad="38100" dist="38100" dir="2700000" algn="tl">
                    <a:srgbClr val="000000"/>
                  </a:outerShdw>
                </a:effectLst>
                <a:cs typeface="Arial" charset="0"/>
              </a:rPr>
              <a:t>); </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a:p>
            <a:pPr lvl="1" eaLnBrk="1" hangingPunct="1">
              <a:spcBef>
                <a:spcPct val="50000"/>
              </a:spcBef>
              <a:buClr>
                <a:schemeClr val="folHlink"/>
              </a:buClr>
              <a:buSzPct val="65000"/>
              <a:buFont typeface="Wingdings" pitchFamily="2" charset="2"/>
              <a:buNone/>
              <a:defRPr/>
            </a:pPr>
            <a:r>
              <a:rPr lang="en-US" sz="2000" b="1" dirty="0">
                <a:effectLst>
                  <a:outerShdw blurRad="38100" dist="38100" dir="2700000" algn="tl">
                    <a:srgbClr val="000000"/>
                  </a:outerShdw>
                </a:effectLst>
                <a:cs typeface="Arial" charset="0"/>
              </a:rPr>
              <a:t>}</a:t>
            </a:r>
          </a:p>
        </p:txBody>
      </p:sp>
      <p:sp>
        <p:nvSpPr>
          <p:cNvPr id="91140" name="Rectangle 4"/>
          <p:cNvSpPr>
            <a:spLocks noChangeArrowheads="1"/>
          </p:cNvSpPr>
          <p:nvPr/>
        </p:nvSpPr>
        <p:spPr bwMode="auto">
          <a:xfrm>
            <a:off x="6096000" y="2133601"/>
            <a:ext cx="4572000" cy="2708275"/>
          </a:xfrm>
          <a:prstGeom prst="rect">
            <a:avLst/>
          </a:prstGeom>
          <a:noFill/>
          <a:ln w="9525">
            <a:noFill/>
            <a:miter lim="800000"/>
            <a:headEnd/>
            <a:tailEnd/>
          </a:ln>
          <a:effectLst/>
        </p:spPr>
        <p:txBody>
          <a:bodyPr>
            <a:spAutoFit/>
          </a:bodyPr>
          <a:lstStyle/>
          <a:p>
            <a:pPr lvl="2" eaLnBrk="1" hangingPunct="1">
              <a:spcBef>
                <a:spcPct val="50000"/>
              </a:spcBef>
              <a:buClr>
                <a:schemeClr val="hlink"/>
              </a:buClr>
              <a:buSzPct val="65000"/>
              <a:buFont typeface="Wingdings" pitchFamily="2" charset="2"/>
              <a:buNone/>
              <a:defRPr/>
            </a:pPr>
            <a:r>
              <a:rPr lang="en-US" sz="2000" b="1" dirty="0" err="1">
                <a:effectLst>
                  <a:outerShdw blurRad="38100" dist="38100" dir="2700000" algn="tl">
                    <a:srgbClr val="000000"/>
                  </a:outerShdw>
                </a:effectLst>
                <a:cs typeface="Arial" charset="0"/>
              </a:rPr>
              <a:t>int</a:t>
            </a:r>
            <a:r>
              <a:rPr lang="en-US" sz="2000" b="1" dirty="0">
                <a:effectLst>
                  <a:outerShdw blurRad="38100" dist="38100" dir="2700000" algn="tl">
                    <a:srgbClr val="000000"/>
                  </a:outerShdw>
                </a:effectLst>
                <a:cs typeface="Arial" charset="0"/>
              </a:rPr>
              <a:t> square(</a:t>
            </a:r>
            <a:r>
              <a:rPr lang="en-US" sz="2000" b="1" dirty="0" err="1">
                <a:effectLst>
                  <a:outerShdw blurRad="38100" dist="38100" dir="2700000" algn="tl">
                    <a:srgbClr val="000000"/>
                  </a:outerShdw>
                </a:effectLst>
                <a:cs typeface="Arial" charset="0"/>
              </a:rPr>
              <a:t>int</a:t>
            </a:r>
            <a:r>
              <a:rPr lang="en-US" sz="2000" b="1" dirty="0">
                <a:effectLst>
                  <a:outerShdw blurRad="38100" dist="38100" dir="2700000" algn="tl">
                    <a:srgbClr val="000000"/>
                  </a:outerShdw>
                </a:effectLst>
                <a:cs typeface="Arial" charset="0"/>
              </a:rPr>
              <a:t> x)</a:t>
            </a: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a:t>
            </a: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       // </a:t>
            </a:r>
            <a:r>
              <a:rPr lang="en-US" sz="2000" i="1" dirty="0">
                <a:effectLst>
                  <a:outerShdw blurRad="38100" dist="38100" dir="2700000" algn="tl">
                    <a:srgbClr val="000000"/>
                  </a:outerShdw>
                </a:effectLst>
                <a:cs typeface="Arial" charset="0"/>
              </a:rPr>
              <a:t>compute </a:t>
            </a:r>
            <a:r>
              <a:rPr lang="en-US" sz="2000" i="1" dirty="0" smtClean="0">
                <a:effectLst>
                  <a:outerShdw blurRad="38100" dist="38100" dir="2700000" algn="tl">
                    <a:srgbClr val="000000"/>
                  </a:outerShdw>
                </a:effectLst>
                <a:cs typeface="Arial" charset="0"/>
              </a:rPr>
              <a:t>square</a:t>
            </a:r>
            <a:endParaRPr lang="en-US" sz="2000" i="1" dirty="0">
              <a:effectLst>
                <a:outerShdw blurRad="38100" dist="38100" dir="2700000" algn="tl">
                  <a:srgbClr val="000000"/>
                </a:outerShdw>
              </a:effectLst>
              <a:cs typeface="Arial" charset="0"/>
            </a:endParaRP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       return x * x;</a:t>
            </a:r>
          </a:p>
          <a:p>
            <a:pPr lvl="2" eaLnBrk="1" hangingPunct="1">
              <a:spcBef>
                <a:spcPct val="50000"/>
              </a:spcBef>
              <a:buClr>
                <a:schemeClr val="hlink"/>
              </a:buClr>
              <a:buSzPct val="65000"/>
              <a:buFont typeface="Wingdings" pitchFamily="2" charset="2"/>
              <a:buNone/>
              <a:defRPr/>
            </a:pPr>
            <a:r>
              <a:rPr lang="en-US" sz="2000" b="1" dirty="0">
                <a:effectLst>
                  <a:outerShdw blurRad="38100" dist="38100" dir="2700000" algn="tl">
                    <a:srgbClr val="000000"/>
                  </a:outerShdw>
                </a:effectLst>
                <a:cs typeface="Arial" charset="0"/>
              </a:rPr>
              <a:t> }</a:t>
            </a:r>
          </a:p>
        </p:txBody>
      </p:sp>
      <p:sp>
        <p:nvSpPr>
          <p:cNvPr id="36870" name="TextBox 15"/>
          <p:cNvSpPr txBox="1">
            <a:spLocks noChangeArrowheads="1"/>
          </p:cNvSpPr>
          <p:nvPr/>
        </p:nvSpPr>
        <p:spPr bwMode="auto">
          <a:xfrm>
            <a:off x="1676400" y="4545014"/>
            <a:ext cx="990600" cy="369887"/>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ClrTx/>
              <a:buSzTx/>
              <a:buFontTx/>
              <a:buNone/>
            </a:pPr>
            <a:r>
              <a:rPr lang="en-US" altLang="en-US" sz="1800">
                <a:latin typeface="Tahoma" panose="020B0604030504040204" pitchFamily="34" charset="0"/>
                <a:cs typeface="Arial" panose="020B0604020202020204" pitchFamily="34" charset="0"/>
              </a:rPr>
              <a:t>i&lt;100</a:t>
            </a:r>
          </a:p>
        </p:txBody>
      </p:sp>
      <p:sp>
        <p:nvSpPr>
          <p:cNvPr id="36871" name="TextBox 16"/>
          <p:cNvSpPr txBox="1">
            <a:spLocks noChangeArrowheads="1"/>
          </p:cNvSpPr>
          <p:nvPr/>
        </p:nvSpPr>
        <p:spPr bwMode="auto">
          <a:xfrm>
            <a:off x="3505200" y="6248400"/>
            <a:ext cx="990600" cy="369888"/>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ClrTx/>
              <a:buSzTx/>
              <a:buFontTx/>
              <a:buNone/>
            </a:pPr>
            <a:r>
              <a:rPr lang="en-US" altLang="en-US" sz="1800">
                <a:latin typeface="Tahoma" panose="020B0604030504040204" pitchFamily="34" charset="0"/>
                <a:cs typeface="Arial" panose="020B0604020202020204" pitchFamily="34" charset="0"/>
              </a:rPr>
              <a:t>i==100</a:t>
            </a:r>
          </a:p>
        </p:txBody>
      </p:sp>
      <p:cxnSp>
        <p:nvCxnSpPr>
          <p:cNvPr id="36873" name="Straight Arrow Connector 2"/>
          <p:cNvCxnSpPr>
            <a:cxnSpLocks noChangeShapeType="1"/>
          </p:cNvCxnSpPr>
          <p:nvPr/>
        </p:nvCxnSpPr>
        <p:spPr bwMode="auto">
          <a:xfrm>
            <a:off x="3590926" y="2362200"/>
            <a:ext cx="371475" cy="1174750"/>
          </a:xfrm>
          <a:prstGeom prst="straightConnector1">
            <a:avLst/>
          </a:prstGeom>
          <a:noFill/>
          <a:ln w="19050" algn="ctr">
            <a:solidFill>
              <a:srgbClr val="C00000"/>
            </a:solidFill>
            <a:round/>
            <a:headEnd/>
            <a:tailEnd type="triangle" w="med" len="med"/>
          </a:ln>
        </p:spPr>
      </p:cxnSp>
      <p:cxnSp>
        <p:nvCxnSpPr>
          <p:cNvPr id="36874" name="Straight Arrow Connector 4"/>
          <p:cNvCxnSpPr>
            <a:cxnSpLocks noChangeShapeType="1"/>
          </p:cNvCxnSpPr>
          <p:nvPr/>
        </p:nvCxnSpPr>
        <p:spPr bwMode="auto">
          <a:xfrm>
            <a:off x="14478000" y="1981200"/>
            <a:ext cx="914400" cy="914400"/>
          </a:xfrm>
          <a:prstGeom prst="straightConnector1">
            <a:avLst/>
          </a:prstGeom>
          <a:noFill/>
          <a:ln w="9525" algn="ctr">
            <a:solidFill>
              <a:schemeClr val="tx1"/>
            </a:solidFill>
            <a:round/>
            <a:headEnd/>
            <a:tailEnd type="triangle" w="med" len="med"/>
          </a:ln>
        </p:spPr>
      </p:cxnSp>
      <p:cxnSp>
        <p:nvCxnSpPr>
          <p:cNvPr id="36875" name="Straight Arrow Connector 20"/>
          <p:cNvCxnSpPr>
            <a:cxnSpLocks noChangeShapeType="1"/>
          </p:cNvCxnSpPr>
          <p:nvPr/>
        </p:nvCxnSpPr>
        <p:spPr bwMode="auto">
          <a:xfrm>
            <a:off x="4124326" y="3854450"/>
            <a:ext cx="371475" cy="1174750"/>
          </a:xfrm>
          <a:prstGeom prst="straightConnector1">
            <a:avLst/>
          </a:prstGeom>
          <a:noFill/>
          <a:ln w="19050" algn="ctr">
            <a:solidFill>
              <a:srgbClr val="C00000"/>
            </a:solidFill>
            <a:round/>
            <a:headEnd/>
            <a:tailEnd type="triangle" w="med" len="med"/>
          </a:ln>
        </p:spPr>
      </p:cxnSp>
      <p:cxnSp>
        <p:nvCxnSpPr>
          <p:cNvPr id="36876" name="Straight Arrow Connector 21"/>
          <p:cNvCxnSpPr>
            <a:cxnSpLocks noChangeShapeType="1"/>
            <a:endCxn id="36871" idx="0"/>
          </p:cNvCxnSpPr>
          <p:nvPr/>
        </p:nvCxnSpPr>
        <p:spPr bwMode="auto">
          <a:xfrm flipH="1">
            <a:off x="4000500" y="5334000"/>
            <a:ext cx="433388" cy="914400"/>
          </a:xfrm>
          <a:prstGeom prst="straightConnector1">
            <a:avLst/>
          </a:prstGeom>
          <a:noFill/>
          <a:ln w="19050" algn="ctr">
            <a:solidFill>
              <a:srgbClr val="C00000"/>
            </a:solidFill>
            <a:round/>
            <a:headEnd/>
            <a:tailEnd type="triangle" w="med" len="med"/>
          </a:ln>
        </p:spPr>
      </p:cxnSp>
      <p:cxnSp>
        <p:nvCxnSpPr>
          <p:cNvPr id="36877" name="Straight Arrow Connector 24"/>
          <p:cNvCxnSpPr>
            <a:cxnSpLocks noChangeShapeType="1"/>
          </p:cNvCxnSpPr>
          <p:nvPr/>
        </p:nvCxnSpPr>
        <p:spPr bwMode="auto">
          <a:xfrm>
            <a:off x="8291514" y="2774950"/>
            <a:ext cx="371475" cy="1174750"/>
          </a:xfrm>
          <a:prstGeom prst="straightConnector1">
            <a:avLst/>
          </a:prstGeom>
          <a:noFill/>
          <a:ln w="19050" algn="ctr">
            <a:solidFill>
              <a:srgbClr val="C00000"/>
            </a:solidFill>
            <a:round/>
            <a:headEnd/>
            <a:tailEnd type="triangle" w="med" len="med"/>
          </a:ln>
        </p:spPr>
      </p:cxnSp>
      <p:cxnSp>
        <p:nvCxnSpPr>
          <p:cNvPr id="36878" name="Straight Arrow Connector 25"/>
          <p:cNvCxnSpPr>
            <a:cxnSpLocks noChangeShapeType="1"/>
          </p:cNvCxnSpPr>
          <p:nvPr/>
        </p:nvCxnSpPr>
        <p:spPr bwMode="auto">
          <a:xfrm flipH="1">
            <a:off x="5343525" y="4594225"/>
            <a:ext cx="1752600" cy="515938"/>
          </a:xfrm>
          <a:prstGeom prst="straightConnector1">
            <a:avLst/>
          </a:prstGeom>
          <a:noFill/>
          <a:ln w="19050" algn="ctr">
            <a:solidFill>
              <a:srgbClr val="C00000"/>
            </a:solidFill>
            <a:round/>
            <a:headEnd/>
            <a:tailEnd type="triangle" w="med" len="med"/>
          </a:ln>
        </p:spPr>
      </p:cxnSp>
      <p:cxnSp>
        <p:nvCxnSpPr>
          <p:cNvPr id="36879" name="Straight Arrow Connector 26"/>
          <p:cNvCxnSpPr>
            <a:cxnSpLocks noChangeShapeType="1"/>
          </p:cNvCxnSpPr>
          <p:nvPr/>
        </p:nvCxnSpPr>
        <p:spPr bwMode="auto">
          <a:xfrm flipV="1">
            <a:off x="5343525" y="2774950"/>
            <a:ext cx="1752600" cy="2103438"/>
          </a:xfrm>
          <a:prstGeom prst="straightConnector1">
            <a:avLst/>
          </a:prstGeom>
          <a:noFill/>
          <a:ln w="19050" algn="ctr">
            <a:solidFill>
              <a:srgbClr val="C00000"/>
            </a:solidFill>
            <a:round/>
            <a:headEnd/>
            <a:tailEnd type="triangle" w="med" len="med"/>
          </a:ln>
        </p:spPr>
      </p:cxnSp>
      <p:sp>
        <p:nvSpPr>
          <p:cNvPr id="36880" name="Curved Down Arrow 18"/>
          <p:cNvSpPr>
            <a:spLocks noChangeArrowheads="1"/>
          </p:cNvSpPr>
          <p:nvPr/>
        </p:nvSpPr>
        <p:spPr bwMode="auto">
          <a:xfrm rot="16881300">
            <a:off x="1027113" y="4178301"/>
            <a:ext cx="2651125" cy="1098550"/>
          </a:xfrm>
          <a:prstGeom prst="curvedDownArrow">
            <a:avLst>
              <a:gd name="adj1" fmla="val 25027"/>
              <a:gd name="adj2" fmla="val 50076"/>
              <a:gd name="adj3" fmla="val 36991"/>
            </a:avLst>
          </a:prstGeom>
          <a:solidFill>
            <a:srgbClr val="C00000"/>
          </a:solidFill>
          <a:ln w="9525" algn="ctr">
            <a:solidFill>
              <a:schemeClr val="tx1"/>
            </a:solidFill>
            <a:round/>
            <a:headEnd/>
            <a:tailEnd type="triangle" w="med" len="med"/>
          </a:ln>
        </p:spPr>
        <p:txBody>
          <a:bodyPr/>
          <a:lstStyle>
            <a:lvl1pPr algn="ctr">
              <a:defRPr>
                <a:solidFill>
                  <a:schemeClr val="tx1"/>
                </a:solidFill>
                <a:latin typeface="Tahoma" panose="020B0604030504040204" pitchFamily="34" charset="0"/>
                <a:cs typeface="Arial" panose="020B0604020202020204" pitchFamily="34" charset="0"/>
              </a:defRPr>
            </a:lvl1pPr>
            <a:lvl2pPr marL="742950" indent="-285750" algn="ctr">
              <a:defRPr>
                <a:solidFill>
                  <a:schemeClr val="tx1"/>
                </a:solidFill>
                <a:latin typeface="Tahoma" panose="020B0604030504040204" pitchFamily="34" charset="0"/>
                <a:cs typeface="Arial" panose="020B0604020202020204" pitchFamily="34" charset="0"/>
              </a:defRPr>
            </a:lvl2pPr>
            <a:lvl3pPr marL="1143000" indent="-228600" algn="ctr">
              <a:defRPr>
                <a:solidFill>
                  <a:schemeClr val="tx1"/>
                </a:solidFill>
                <a:latin typeface="Tahoma" panose="020B0604030504040204" pitchFamily="34" charset="0"/>
                <a:cs typeface="Arial" panose="020B0604020202020204" pitchFamily="34" charset="0"/>
              </a:defRPr>
            </a:lvl3pPr>
            <a:lvl4pPr marL="1600200" indent="-228600" algn="ctr">
              <a:defRPr>
                <a:solidFill>
                  <a:schemeClr val="tx1"/>
                </a:solidFill>
                <a:latin typeface="Tahoma" panose="020B0604030504040204" pitchFamily="34" charset="0"/>
                <a:cs typeface="Arial" panose="020B0604020202020204" pitchFamily="34" charset="0"/>
              </a:defRPr>
            </a:lvl4pPr>
            <a:lvl5pPr marL="2057400" indent="-228600" algn="ctr">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endParaRPr lang="lv-LV" altLang="lv-LV"/>
          </a:p>
        </p:txBody>
      </p:sp>
    </p:spTree>
    <p:extLst>
      <p:ext uri="{BB962C8B-B14F-4D97-AF65-F5344CB8AC3E}">
        <p14:creationId xmlns:p14="http://schemas.microsoft.com/office/powerpoint/2010/main" val="3190104270"/>
      </p:ext>
    </p:extLst>
  </p:cSld>
  <p:clrMapOvr>
    <a:masterClrMapping/>
  </p:clrMapOvr>
  <p:transition spd="slow">
    <p:wipe/>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smtClean="0"/>
              <a:t>Functions</a:t>
            </a:r>
          </a:p>
        </p:txBody>
      </p:sp>
      <p:sp>
        <p:nvSpPr>
          <p:cNvPr id="31747" name="Rectangle 3"/>
          <p:cNvSpPr>
            <a:spLocks noGrp="1" noChangeArrowheads="1"/>
          </p:cNvSpPr>
          <p:nvPr>
            <p:ph idx="1"/>
          </p:nvPr>
        </p:nvSpPr>
        <p:spPr/>
        <p:txBody>
          <a:bodyPr/>
          <a:lstStyle/>
          <a:p>
            <a:pPr eaLnBrk="1" hangingPunct="1">
              <a:defRPr/>
            </a:pPr>
            <a:r>
              <a:rPr lang="en-US" dirty="0" smtClean="0"/>
              <a:t>Our function</a:t>
            </a:r>
            <a:endParaRPr lang="en-US" b="1" dirty="0"/>
          </a:p>
          <a:p>
            <a:pPr lvl="2" eaLnBrk="1" hangingPunct="1">
              <a:buFont typeface="Wingdings" panose="05000000000000000000" pitchFamily="2" charset="2"/>
              <a:buNone/>
              <a:defRPr/>
            </a:pPr>
            <a:r>
              <a:rPr lang="en-US" sz="2000" b="1" dirty="0" err="1"/>
              <a:t>int</a:t>
            </a:r>
            <a:r>
              <a:rPr lang="en-US" sz="2000" b="1" dirty="0"/>
              <a:t> square(</a:t>
            </a:r>
            <a:r>
              <a:rPr lang="en-US" sz="2000" b="1" dirty="0" err="1"/>
              <a:t>int</a:t>
            </a:r>
            <a:r>
              <a:rPr lang="en-US" sz="2000" b="1" dirty="0"/>
              <a:t> x)</a:t>
            </a:r>
          </a:p>
          <a:p>
            <a:pPr lvl="2" eaLnBrk="1" hangingPunct="1">
              <a:buFont typeface="Wingdings" panose="05000000000000000000" pitchFamily="2" charset="2"/>
              <a:buNone/>
              <a:defRPr/>
            </a:pPr>
            <a:r>
              <a:rPr lang="en-US" sz="2000" b="1" dirty="0"/>
              <a:t>{</a:t>
            </a:r>
          </a:p>
          <a:p>
            <a:pPr lvl="2" eaLnBrk="1" hangingPunct="1">
              <a:buFont typeface="Wingdings" panose="05000000000000000000" pitchFamily="2" charset="2"/>
              <a:buNone/>
              <a:defRPr/>
            </a:pPr>
            <a:r>
              <a:rPr lang="en-US" sz="2000" b="1" dirty="0"/>
              <a:t>	return x*x;</a:t>
            </a:r>
          </a:p>
          <a:p>
            <a:pPr lvl="2" eaLnBrk="1" hangingPunct="1">
              <a:buFont typeface="Wingdings" panose="05000000000000000000" pitchFamily="2" charset="2"/>
              <a:buNone/>
              <a:defRPr/>
            </a:pPr>
            <a:r>
              <a:rPr lang="en-US" sz="2000" b="1" dirty="0"/>
              <a:t>}</a:t>
            </a:r>
          </a:p>
          <a:p>
            <a:pPr eaLnBrk="1" hangingPunct="1">
              <a:buFont typeface="Wingdings" panose="05000000000000000000" pitchFamily="2" charset="2"/>
              <a:buNone/>
              <a:defRPr/>
            </a:pPr>
            <a:r>
              <a:rPr lang="en-US" sz="2800" dirty="0"/>
              <a:t>is an example of</a:t>
            </a:r>
          </a:p>
          <a:p>
            <a:pPr lvl="2" eaLnBrk="1" hangingPunct="1">
              <a:buFont typeface="Wingdings" panose="05000000000000000000" pitchFamily="2" charset="2"/>
              <a:buNone/>
              <a:defRPr/>
            </a:pPr>
            <a:r>
              <a:rPr lang="en-US" sz="2000" b="1" i="1" dirty="0" err="1"/>
              <a:t>Return_type</a:t>
            </a:r>
            <a:r>
              <a:rPr lang="en-US" sz="2000" b="1" i="1" dirty="0"/>
              <a:t>  </a:t>
            </a:r>
            <a:r>
              <a:rPr lang="en-US" sz="2000" b="1" i="1" dirty="0" err="1"/>
              <a:t>function_name</a:t>
            </a:r>
            <a:r>
              <a:rPr lang="en-US" sz="2000" b="1" i="1" dirty="0"/>
              <a:t> </a:t>
            </a:r>
            <a:r>
              <a:rPr lang="en-US" sz="2000" b="1" dirty="0"/>
              <a:t>( </a:t>
            </a:r>
            <a:r>
              <a:rPr lang="en-US" sz="2000" b="1" i="1" dirty="0"/>
              <a:t>Parameter list </a:t>
            </a:r>
            <a:r>
              <a:rPr lang="en-US" sz="2000" b="1" dirty="0"/>
              <a:t>) </a:t>
            </a:r>
          </a:p>
          <a:p>
            <a:pPr lvl="2" eaLnBrk="1" hangingPunct="1">
              <a:buFont typeface="Wingdings" panose="05000000000000000000" pitchFamily="2" charset="2"/>
              <a:buNone/>
              <a:defRPr/>
            </a:pPr>
            <a:r>
              <a:rPr lang="en-US" sz="2000" b="1" dirty="0"/>
              <a:t>					// </a:t>
            </a:r>
            <a:r>
              <a:rPr lang="en-US" sz="2000" i="1" dirty="0"/>
              <a:t>(type name, etc.)</a:t>
            </a:r>
          </a:p>
          <a:p>
            <a:pPr lvl="2" eaLnBrk="1" hangingPunct="1">
              <a:buFont typeface="Wingdings" panose="05000000000000000000" pitchFamily="2" charset="2"/>
              <a:buNone/>
              <a:defRPr/>
            </a:pPr>
            <a:r>
              <a:rPr lang="en-US" sz="2000" b="1" dirty="0"/>
              <a:t>{</a:t>
            </a:r>
          </a:p>
          <a:p>
            <a:pPr lvl="2" eaLnBrk="1" hangingPunct="1">
              <a:buFont typeface="Wingdings" panose="05000000000000000000" pitchFamily="2" charset="2"/>
              <a:buNone/>
              <a:defRPr/>
            </a:pPr>
            <a:r>
              <a:rPr lang="en-US" sz="2000" b="1" dirty="0"/>
              <a:t>	// </a:t>
            </a:r>
            <a:r>
              <a:rPr lang="en-US" sz="2000" i="1" dirty="0"/>
              <a:t>use each parameter in code</a:t>
            </a:r>
          </a:p>
          <a:p>
            <a:pPr lvl="2" eaLnBrk="1" hangingPunct="1">
              <a:buFont typeface="Wingdings" panose="05000000000000000000" pitchFamily="2" charset="2"/>
              <a:buNone/>
              <a:defRPr/>
            </a:pPr>
            <a:r>
              <a:rPr lang="en-US" sz="2000" b="1" dirty="0"/>
              <a:t>	return </a:t>
            </a:r>
            <a:r>
              <a:rPr lang="en-US" sz="2000" b="1" i="1" dirty="0" err="1"/>
              <a:t>some_value</a:t>
            </a:r>
            <a:r>
              <a:rPr lang="en-US" sz="2000" b="1" dirty="0"/>
              <a:t>;		</a:t>
            </a:r>
            <a:r>
              <a:rPr lang="en-US" sz="2000" dirty="0"/>
              <a:t>// </a:t>
            </a:r>
            <a:r>
              <a:rPr lang="en-US" sz="2000" i="1" dirty="0"/>
              <a:t>of</a:t>
            </a:r>
            <a:r>
              <a:rPr lang="en-US" sz="2000" b="1" i="1" dirty="0"/>
              <a:t> </a:t>
            </a:r>
            <a:r>
              <a:rPr lang="en-US" sz="2000" b="1" i="1" dirty="0" err="1"/>
              <a:t>Return_type</a:t>
            </a:r>
            <a:endParaRPr lang="en-US" sz="2000" b="1" i="1" dirty="0"/>
          </a:p>
          <a:p>
            <a:pPr lvl="2" eaLnBrk="1" hangingPunct="1">
              <a:buFont typeface="Wingdings" panose="05000000000000000000" pitchFamily="2" charset="2"/>
              <a:buNone/>
              <a:defRPr/>
            </a:pPr>
            <a:r>
              <a:rPr lang="en-US" sz="2000" b="1" dirty="0"/>
              <a:t>}</a:t>
            </a:r>
          </a:p>
          <a:p>
            <a:pPr lvl="2" eaLnBrk="1" hangingPunct="1">
              <a:buFont typeface="Wingdings" panose="05000000000000000000" pitchFamily="2" charset="2"/>
              <a:buNone/>
              <a:defRPr/>
            </a:pPr>
            <a:endParaRPr lang="en-US" sz="20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7D928662-4EDF-468A-8270-4FB75AFD0E5A}" type="slidenum">
              <a:rPr lang="en-US" altLang="en-US" smtClean="0">
                <a:latin typeface="Arial" panose="020B0604020202020204" pitchFamily="34" charset="0"/>
              </a:rPr>
              <a:pPr>
                <a:defRPr/>
              </a:pPr>
              <a:t>32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835336893"/>
      </p:ext>
    </p:extLst>
  </p:cSld>
  <p:clrMapOvr>
    <a:masterClrMapping/>
  </p:clrMapOvr>
  <p:transition spd="slow">
    <p:wipe/>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Rectangle 2"/>
          <p:cNvSpPr>
            <a:spLocks noGrp="1" noChangeArrowheads="1"/>
          </p:cNvSpPr>
          <p:nvPr>
            <p:ph type="title"/>
          </p:nvPr>
        </p:nvSpPr>
        <p:spPr/>
        <p:txBody>
          <a:bodyPr/>
          <a:lstStyle/>
          <a:p>
            <a:pPr eaLnBrk="1" hangingPunct="1">
              <a:defRPr/>
            </a:pPr>
            <a:r>
              <a:rPr lang="en-US" smtClean="0"/>
              <a:t>Another Example</a:t>
            </a:r>
          </a:p>
        </p:txBody>
      </p:sp>
      <p:sp>
        <p:nvSpPr>
          <p:cNvPr id="13315" name="Rectangle 3"/>
          <p:cNvSpPr>
            <a:spLocks noGrp="1" noChangeArrowheads="1"/>
          </p:cNvSpPr>
          <p:nvPr>
            <p:ph idx="1"/>
          </p:nvPr>
        </p:nvSpPr>
        <p:spPr>
          <a:xfrm>
            <a:off x="1422400" y="1752601"/>
            <a:ext cx="10160000" cy="914399"/>
          </a:xfrm>
        </p:spPr>
        <p:txBody>
          <a:bodyPr/>
          <a:lstStyle/>
          <a:p>
            <a:pPr eaLnBrk="1" hangingPunct="1">
              <a:defRPr/>
            </a:pPr>
            <a:r>
              <a:rPr lang="en-US" dirty="0"/>
              <a:t>Earlier we looked at code to find the larger of two values. Here is a function that compares the two values and returns the larger value. </a:t>
            </a:r>
          </a:p>
          <a:p>
            <a:pPr eaLnBrk="1" hangingPunct="1">
              <a:buFont typeface="Wingdings" panose="05000000000000000000" pitchFamily="2" charset="2"/>
              <a:buNone/>
              <a:defRPr/>
            </a:pPr>
            <a:r>
              <a:rPr lang="en-US" sz="2800" b="1" dirty="0" smtClean="0"/>
              <a:t>		</a:t>
            </a:r>
            <a:endParaRPr lang="en-US" sz="2000" i="1"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ECB330A2-3BA4-42C7-B0C9-A314C69D0535}" type="slidenum">
              <a:rPr lang="en-US" altLang="en-US" smtClean="0">
                <a:latin typeface="Arial" panose="020B0604020202020204" pitchFamily="34" charset="0"/>
              </a:rPr>
              <a:pPr>
                <a:defRPr/>
              </a:pPr>
              <a:t>33</a:t>
            </a:fld>
            <a:endParaRPr lang="en-US" altLang="en-US" smtClean="0">
              <a:latin typeface="Arial" panose="020B0604020202020204" pitchFamily="34" charset="0"/>
            </a:endParaRPr>
          </a:p>
        </p:txBody>
      </p:sp>
      <p:sp>
        <p:nvSpPr>
          <p:cNvPr id="2" name="TextBox 1"/>
          <p:cNvSpPr txBox="1"/>
          <p:nvPr/>
        </p:nvSpPr>
        <p:spPr>
          <a:xfrm>
            <a:off x="1676400" y="2797054"/>
            <a:ext cx="9110186" cy="3785652"/>
          </a:xfrm>
          <a:prstGeom prst="rect">
            <a:avLst/>
          </a:prstGeom>
          <a:noFill/>
        </p:spPr>
        <p:txBody>
          <a:bodyPr wrap="none" rtlCol="0">
            <a:spAutoFit/>
          </a:bodyPr>
          <a:lstStyle/>
          <a:p>
            <a:pPr eaLnBrk="1" hangingPunct="1">
              <a:buFont typeface="Wingdings" panose="05000000000000000000" pitchFamily="2" charset="2"/>
              <a:buNone/>
              <a:defRPr/>
            </a:pPr>
            <a:r>
              <a:rPr lang="en-US" sz="2000" b="1" dirty="0" err="1">
                <a:latin typeface="Liberation Mono" panose="02070409020205020404" pitchFamily="49" charset="0"/>
                <a:cs typeface="Liberation Mono" panose="02070409020205020404" pitchFamily="49" charset="0"/>
              </a:rPr>
              <a:t>int</a:t>
            </a:r>
            <a:r>
              <a:rPr lang="en-US" sz="2000" b="1" dirty="0">
                <a:latin typeface="Liberation Mono" panose="02070409020205020404" pitchFamily="49" charset="0"/>
                <a:cs typeface="Liberation Mono" panose="02070409020205020404" pitchFamily="49" charset="0"/>
              </a:rPr>
              <a:t> max(</a:t>
            </a:r>
            <a:r>
              <a:rPr lang="en-US" sz="2000" b="1" dirty="0" err="1">
                <a:latin typeface="Liberation Mono" panose="02070409020205020404" pitchFamily="49" charset="0"/>
                <a:cs typeface="Liberation Mono" panose="02070409020205020404" pitchFamily="49" charset="0"/>
              </a:rPr>
              <a:t>int</a:t>
            </a:r>
            <a:r>
              <a:rPr lang="en-US" sz="2000" b="1" dirty="0">
                <a:latin typeface="Liberation Mono" panose="02070409020205020404" pitchFamily="49" charset="0"/>
                <a:cs typeface="Liberation Mono" panose="02070409020205020404" pitchFamily="49" charset="0"/>
              </a:rPr>
              <a:t> a, </a:t>
            </a:r>
            <a:r>
              <a:rPr lang="en-US" sz="2000" b="1" dirty="0" err="1">
                <a:latin typeface="Liberation Mono" panose="02070409020205020404" pitchFamily="49" charset="0"/>
                <a:cs typeface="Liberation Mono" panose="02070409020205020404" pitchFamily="49" charset="0"/>
              </a:rPr>
              <a:t>int</a:t>
            </a:r>
            <a:r>
              <a:rPr lang="en-US" sz="2000" b="1" dirty="0">
                <a:latin typeface="Liberation Mono" panose="02070409020205020404" pitchFamily="49" charset="0"/>
                <a:cs typeface="Liberation Mono" panose="02070409020205020404" pitchFamily="49" charset="0"/>
              </a:rPr>
              <a:t> b)  </a:t>
            </a:r>
            <a:r>
              <a:rPr lang="en-US" sz="2000"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this function takes 2 parameters</a:t>
            </a:r>
          </a:p>
          <a:p>
            <a:pPr eaLnBrk="1" hangingPunct="1">
              <a:buFont typeface="Wingdings" panose="05000000000000000000" pitchFamily="2" charset="2"/>
              <a:buNone/>
              <a:defRPr/>
            </a:pPr>
            <a:r>
              <a:rPr lang="en-US" sz="2000" b="1" dirty="0" smtClean="0">
                <a:latin typeface="Liberation Mono" panose="02070409020205020404" pitchFamily="49" charset="0"/>
                <a:cs typeface="Liberation Mono" panose="02070409020205020404" pitchFamily="49" charset="0"/>
              </a:rPr>
              <a:t>{</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ru-RU" sz="2000" b="1" dirty="0">
                <a:latin typeface="Liberation Mono" panose="02070409020205020404" pitchFamily="49" charset="0"/>
                <a:cs typeface="Liberation Mono" panose="02070409020205020404" pitchFamily="49" charset="0"/>
              </a:rPr>
              <a:t> </a:t>
            </a:r>
            <a:r>
              <a:rPr lang="ru-RU" sz="2000" b="1" dirty="0" smtClean="0">
                <a:latin typeface="Liberation Mono" panose="02070409020205020404" pitchFamily="49" charset="0"/>
                <a:cs typeface="Liberation Mono" panose="02070409020205020404" pitchFamily="49" charset="0"/>
              </a:rPr>
              <a:t>   </a:t>
            </a:r>
            <a:r>
              <a:rPr lang="en-US" sz="2000" b="1" dirty="0" smtClean="0">
                <a:latin typeface="Liberation Mono" panose="02070409020205020404" pitchFamily="49" charset="0"/>
                <a:cs typeface="Liberation Mono" panose="02070409020205020404" pitchFamily="49" charset="0"/>
              </a:rPr>
              <a:t>if </a:t>
            </a:r>
            <a:r>
              <a:rPr lang="en-US" sz="2000" b="1" dirty="0">
                <a:latin typeface="Liberation Mono" panose="02070409020205020404" pitchFamily="49" charset="0"/>
                <a:cs typeface="Liberation Mono" panose="02070409020205020404" pitchFamily="49" charset="0"/>
              </a:rPr>
              <a:t>(</a:t>
            </a:r>
            <a:r>
              <a:rPr lang="en-US" sz="2000" b="1" dirty="0" smtClean="0">
                <a:latin typeface="Liberation Mono" panose="02070409020205020404" pitchFamily="49" charset="0"/>
                <a:cs typeface="Liberation Mono" panose="02070409020205020404" pitchFamily="49" charset="0"/>
              </a:rPr>
              <a:t>a&lt;b)</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ru-RU" sz="2000" b="1" dirty="0" smtClean="0">
                <a:latin typeface="Liberation Mono" panose="02070409020205020404" pitchFamily="49" charset="0"/>
                <a:cs typeface="Liberation Mono" panose="02070409020205020404" pitchFamily="49" charset="0"/>
              </a:rPr>
              <a:t>        </a:t>
            </a:r>
            <a:r>
              <a:rPr lang="en-US" sz="2000" b="1" dirty="0" smtClean="0">
                <a:latin typeface="Liberation Mono" panose="02070409020205020404" pitchFamily="49" charset="0"/>
                <a:cs typeface="Liberation Mono" panose="02070409020205020404" pitchFamily="49" charset="0"/>
              </a:rPr>
              <a:t>return b;</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ru-RU" sz="2000" b="1" dirty="0" smtClean="0">
                <a:latin typeface="Liberation Mono" panose="02070409020205020404" pitchFamily="49" charset="0"/>
                <a:cs typeface="Liberation Mono" panose="02070409020205020404" pitchFamily="49" charset="0"/>
              </a:rPr>
              <a:t>    </a:t>
            </a:r>
            <a:r>
              <a:rPr lang="en-US" sz="2000" b="1" dirty="0" smtClean="0">
                <a:latin typeface="Liberation Mono" panose="02070409020205020404" pitchFamily="49" charset="0"/>
                <a:cs typeface="Liberation Mono" panose="02070409020205020404" pitchFamily="49" charset="0"/>
              </a:rPr>
              <a:t>else</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ru-RU" sz="2000" b="1" dirty="0">
                <a:latin typeface="Liberation Mono" panose="02070409020205020404" pitchFamily="49" charset="0"/>
                <a:cs typeface="Liberation Mono" panose="02070409020205020404" pitchFamily="49" charset="0"/>
              </a:rPr>
              <a:t> </a:t>
            </a:r>
            <a:r>
              <a:rPr lang="ru-RU" sz="2000" b="1" dirty="0" smtClean="0">
                <a:latin typeface="Liberation Mono" panose="02070409020205020404" pitchFamily="49" charset="0"/>
                <a:cs typeface="Liberation Mono" panose="02070409020205020404" pitchFamily="49" charset="0"/>
              </a:rPr>
              <a:t>       </a:t>
            </a:r>
            <a:r>
              <a:rPr lang="en-US" sz="2000" b="1" dirty="0" smtClean="0">
                <a:latin typeface="Liberation Mono" panose="02070409020205020404" pitchFamily="49" charset="0"/>
                <a:cs typeface="Liberation Mono" panose="02070409020205020404" pitchFamily="49" charset="0"/>
              </a:rPr>
              <a:t>return </a:t>
            </a:r>
            <a:r>
              <a:rPr lang="en-US" sz="2000" b="1" dirty="0">
                <a:latin typeface="Liberation Mono" panose="02070409020205020404" pitchFamily="49" charset="0"/>
                <a:cs typeface="Liberation Mono" panose="02070409020205020404" pitchFamily="49" charset="0"/>
              </a:rPr>
              <a:t>a</a:t>
            </a:r>
            <a:r>
              <a:rPr lang="en-US" sz="2000" b="1" dirty="0" smtClean="0">
                <a:latin typeface="Liberation Mono" panose="02070409020205020404" pitchFamily="49" charset="0"/>
                <a:cs typeface="Liberation Mono" panose="02070409020205020404" pitchFamily="49" charset="0"/>
              </a:rPr>
              <a:t>;</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en-US" sz="2000" b="1" dirty="0" smtClean="0">
                <a:latin typeface="Liberation Mono" panose="02070409020205020404" pitchFamily="49" charset="0"/>
                <a:cs typeface="Liberation Mono" panose="02070409020205020404" pitchFamily="49" charset="0"/>
              </a:rPr>
              <a:t>}</a:t>
            </a:r>
            <a:endParaRPr lang="ru-RU" sz="2000" b="1" dirty="0" smtClean="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endParaRPr lang="ru-RU" sz="2000" b="1" dirty="0">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en-US" sz="2000" b="1" dirty="0" err="1" smtClean="0">
                <a:latin typeface="Liberation Mono" panose="02070409020205020404" pitchFamily="49" charset="0"/>
                <a:cs typeface="Liberation Mono" panose="02070409020205020404" pitchFamily="49" charset="0"/>
              </a:rPr>
              <a:t>int</a:t>
            </a:r>
            <a:r>
              <a:rPr lang="en-US" sz="2000" b="1" dirty="0" smtClean="0">
                <a:latin typeface="Liberation Mono" panose="02070409020205020404" pitchFamily="49" charset="0"/>
                <a:cs typeface="Liberation Mono" panose="02070409020205020404" pitchFamily="49" charset="0"/>
              </a:rPr>
              <a:t> </a:t>
            </a:r>
            <a:r>
              <a:rPr lang="en-US" sz="2000" b="1" dirty="0">
                <a:latin typeface="Liberation Mono" panose="02070409020205020404" pitchFamily="49" charset="0"/>
                <a:cs typeface="Liberation Mono" panose="02070409020205020404" pitchFamily="49" charset="0"/>
              </a:rPr>
              <a:t>x = max(7, 9);	</a:t>
            </a:r>
            <a:r>
              <a:rPr lang="en-US" sz="2000" b="1"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x becomes </a:t>
            </a:r>
            <a:r>
              <a:rPr lang="en-US" sz="2000" i="1" dirty="0" smtClean="0">
                <a:solidFill>
                  <a:srgbClr val="43B02A"/>
                </a:solidFill>
                <a:latin typeface="Liberation Mono" panose="02070409020205020404" pitchFamily="49" charset="0"/>
                <a:cs typeface="Liberation Mono" panose="02070409020205020404" pitchFamily="49" charset="0"/>
              </a:rPr>
              <a:t>9</a:t>
            </a:r>
            <a:endParaRPr lang="ru-RU" sz="2000" i="1" dirty="0" smtClean="0">
              <a:solidFill>
                <a:srgbClr val="43B02A"/>
              </a:solidFill>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en-US" sz="2000" b="1" dirty="0" err="1" smtClean="0">
                <a:latin typeface="Liberation Mono" panose="02070409020205020404" pitchFamily="49" charset="0"/>
                <a:cs typeface="Liberation Mono" panose="02070409020205020404" pitchFamily="49" charset="0"/>
              </a:rPr>
              <a:t>int</a:t>
            </a:r>
            <a:r>
              <a:rPr lang="en-US" sz="2000" b="1" dirty="0" smtClean="0">
                <a:latin typeface="Liberation Mono" panose="02070409020205020404" pitchFamily="49" charset="0"/>
                <a:cs typeface="Liberation Mono" panose="02070409020205020404" pitchFamily="49" charset="0"/>
              </a:rPr>
              <a:t> </a:t>
            </a:r>
            <a:r>
              <a:rPr lang="en-US" sz="2000" b="1" dirty="0">
                <a:latin typeface="Liberation Mono" panose="02070409020205020404" pitchFamily="49" charset="0"/>
                <a:cs typeface="Liberation Mono" panose="02070409020205020404" pitchFamily="49" charset="0"/>
              </a:rPr>
              <a:t>y = max(19, -27);	</a:t>
            </a:r>
            <a:r>
              <a:rPr lang="en-US" sz="2000" b="1"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y becomes </a:t>
            </a:r>
            <a:r>
              <a:rPr lang="en-US" sz="2000" i="1" dirty="0" smtClean="0">
                <a:solidFill>
                  <a:srgbClr val="43B02A"/>
                </a:solidFill>
                <a:latin typeface="Liberation Mono" panose="02070409020205020404" pitchFamily="49" charset="0"/>
                <a:cs typeface="Liberation Mono" panose="02070409020205020404" pitchFamily="49" charset="0"/>
              </a:rPr>
              <a:t>19</a:t>
            </a:r>
            <a:endParaRPr lang="ru-RU" sz="2000" i="1" dirty="0" smtClean="0">
              <a:solidFill>
                <a:srgbClr val="43B02A"/>
              </a:solidFill>
              <a:latin typeface="Liberation Mono" panose="02070409020205020404" pitchFamily="49" charset="0"/>
              <a:cs typeface="Liberation Mono" panose="02070409020205020404" pitchFamily="49" charset="0"/>
            </a:endParaRPr>
          </a:p>
          <a:p>
            <a:pPr eaLnBrk="1" hangingPunct="1">
              <a:buFont typeface="Wingdings" panose="05000000000000000000" pitchFamily="2" charset="2"/>
              <a:buNone/>
              <a:defRPr/>
            </a:pPr>
            <a:r>
              <a:rPr lang="en-US" sz="2000" b="1" dirty="0" err="1" smtClean="0">
                <a:latin typeface="Liberation Mono" panose="02070409020205020404" pitchFamily="49" charset="0"/>
                <a:cs typeface="Liberation Mono" panose="02070409020205020404" pitchFamily="49" charset="0"/>
              </a:rPr>
              <a:t>int</a:t>
            </a:r>
            <a:r>
              <a:rPr lang="en-US" sz="2000" b="1" dirty="0" smtClean="0">
                <a:latin typeface="Liberation Mono" panose="02070409020205020404" pitchFamily="49" charset="0"/>
                <a:cs typeface="Liberation Mono" panose="02070409020205020404" pitchFamily="49" charset="0"/>
              </a:rPr>
              <a:t> </a:t>
            </a:r>
            <a:r>
              <a:rPr lang="en-US" sz="2000" b="1" dirty="0">
                <a:latin typeface="Liberation Mono" panose="02070409020205020404" pitchFamily="49" charset="0"/>
                <a:cs typeface="Liberation Mono" panose="02070409020205020404" pitchFamily="49" charset="0"/>
              </a:rPr>
              <a:t>z = max(20, 20);</a:t>
            </a:r>
            <a:r>
              <a:rPr lang="en-US" sz="2000" dirty="0">
                <a:latin typeface="Liberation Mono" panose="02070409020205020404" pitchFamily="49" charset="0"/>
                <a:cs typeface="Liberation Mono" panose="02070409020205020404" pitchFamily="49" charset="0"/>
              </a:rPr>
              <a:t>	</a:t>
            </a:r>
            <a:r>
              <a:rPr lang="en-US" sz="2000" b="1" dirty="0">
                <a:solidFill>
                  <a:srgbClr val="43B02A"/>
                </a:solidFill>
                <a:latin typeface="Liberation Mono" panose="02070409020205020404" pitchFamily="49" charset="0"/>
                <a:cs typeface="Liberation Mono" panose="02070409020205020404" pitchFamily="49" charset="0"/>
              </a:rPr>
              <a:t>//</a:t>
            </a:r>
            <a:r>
              <a:rPr lang="en-US" sz="2000"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z becomes 20</a:t>
            </a:r>
          </a:p>
          <a:p>
            <a:endParaRPr lang="lv-LV" sz="2000" dirty="0">
              <a:latin typeface="Liberation Mono" panose="02070409020205020404" pitchFamily="49" charset="0"/>
              <a:cs typeface="Liberation Mono" panose="02070409020205020404" pitchFamily="49" charset="0"/>
            </a:endParaRPr>
          </a:p>
        </p:txBody>
      </p:sp>
    </p:spTree>
    <p:extLst>
      <p:ext uri="{BB962C8B-B14F-4D97-AF65-F5344CB8AC3E}">
        <p14:creationId xmlns:p14="http://schemas.microsoft.com/office/powerpoint/2010/main" val="559948527"/>
      </p:ext>
    </p:extLst>
  </p:cSld>
  <p:clrMapOvr>
    <a:masterClrMapping/>
  </p:clrMapOvr>
  <p:transition spd="slow">
    <p:wipe/>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Arrays</a:t>
            </a:r>
            <a:endParaRPr lang="lv-LV" dirty="0"/>
          </a:p>
        </p:txBody>
      </p:sp>
      <p:sp>
        <p:nvSpPr>
          <p:cNvPr id="3" name="Content Placeholder 2"/>
          <p:cNvSpPr>
            <a:spLocks noGrp="1"/>
          </p:cNvSpPr>
          <p:nvPr>
            <p:ph idx="1"/>
          </p:nvPr>
        </p:nvSpPr>
        <p:spPr/>
        <p:txBody>
          <a:bodyPr/>
          <a:lstStyle/>
          <a:p>
            <a:pPr marL="0" indent="0">
              <a:buNone/>
            </a:pPr>
            <a:r>
              <a:rPr lang="lv-LV" dirty="0" smtClean="0">
                <a:solidFill>
                  <a:srgbClr val="43B02A"/>
                </a:solidFill>
                <a:latin typeface="Lucida Console" panose="020B0609040504020204" pitchFamily="49" charset="0"/>
              </a:rPr>
              <a:t>// static arrays (size known in compile-time)</a:t>
            </a:r>
          </a:p>
          <a:p>
            <a:pPr marL="0" indent="0">
              <a:buNone/>
            </a:pPr>
            <a:r>
              <a:rPr lang="lv-LV" dirty="0" smtClean="0">
                <a:solidFill>
                  <a:srgbClr val="0033CC"/>
                </a:solidFill>
                <a:latin typeface="Lucida Console" panose="020B0609040504020204" pitchFamily="49" charset="0"/>
              </a:rPr>
              <a:t>int a[5];</a:t>
            </a:r>
          </a:p>
          <a:p>
            <a:pPr marL="0" indent="0">
              <a:buNone/>
            </a:pPr>
            <a:r>
              <a:rPr lang="lv-LV" dirty="0" smtClean="0">
                <a:solidFill>
                  <a:srgbClr val="0033CC"/>
                </a:solidFill>
                <a:latin typeface="Lucida Console" panose="020B0609040504020204" pitchFamily="49" charset="0"/>
              </a:rPr>
              <a:t>int a[] = {1,3,5,7};</a:t>
            </a:r>
          </a:p>
          <a:p>
            <a:pPr marL="0" indent="0">
              <a:buNone/>
            </a:pPr>
            <a:endParaRPr lang="lv-LV" dirty="0">
              <a:solidFill>
                <a:srgbClr val="0033CC"/>
              </a:solidFill>
              <a:latin typeface="Lucida Console" panose="020B0609040504020204" pitchFamily="49" charset="0"/>
            </a:endParaRPr>
          </a:p>
          <a:p>
            <a:pPr marL="0" indent="0">
              <a:buNone/>
            </a:pPr>
            <a:r>
              <a:rPr lang="lv-LV" dirty="0" smtClean="0">
                <a:solidFill>
                  <a:srgbClr val="43B02A"/>
                </a:solidFill>
                <a:latin typeface="Lucida Console" panose="020B0609040504020204" pitchFamily="49" charset="0"/>
              </a:rPr>
              <a:t>// dynamic arrays (size known in run-time)</a:t>
            </a:r>
          </a:p>
          <a:p>
            <a:pPr marL="0" indent="0">
              <a:buNone/>
            </a:pPr>
            <a:r>
              <a:rPr lang="lv-LV" dirty="0" smtClean="0">
                <a:solidFill>
                  <a:srgbClr val="0033CC"/>
                </a:solidFill>
                <a:latin typeface="Lucida Console" panose="020B0609040504020204" pitchFamily="49" charset="0"/>
              </a:rPr>
              <a:t>int N; cin &gt;&gt; N;</a:t>
            </a:r>
          </a:p>
          <a:p>
            <a:pPr marL="0" indent="0">
              <a:buNone/>
            </a:pPr>
            <a:r>
              <a:rPr lang="lv-LV" dirty="0">
                <a:solidFill>
                  <a:srgbClr val="0033CC"/>
                </a:solidFill>
                <a:latin typeface="Lucida Console" panose="020B0609040504020204" pitchFamily="49" charset="0"/>
              </a:rPr>
              <a:t>int *a = new </a:t>
            </a:r>
            <a:r>
              <a:rPr lang="lv-LV" dirty="0" smtClean="0">
                <a:solidFill>
                  <a:srgbClr val="0033CC"/>
                </a:solidFill>
                <a:latin typeface="Lucida Console" panose="020B0609040504020204" pitchFamily="49" charset="0"/>
              </a:rPr>
              <a:t>int[N];</a:t>
            </a:r>
          </a:p>
          <a:p>
            <a:pPr marL="0" indent="0">
              <a:buNone/>
            </a:pPr>
            <a:r>
              <a:rPr lang="lv-LV" dirty="0" smtClean="0">
                <a:solidFill>
                  <a:srgbClr val="00B050"/>
                </a:solidFill>
                <a:latin typeface="Lucida Console" panose="020B0609040504020204" pitchFamily="49" charset="0"/>
              </a:rPr>
              <a:t>// do something with a[i]</a:t>
            </a:r>
          </a:p>
          <a:p>
            <a:pPr marL="0" indent="0">
              <a:buNone/>
            </a:pPr>
            <a:r>
              <a:rPr lang="lv-LV" dirty="0" smtClean="0">
                <a:solidFill>
                  <a:srgbClr val="0033CC"/>
                </a:solidFill>
                <a:latin typeface="Lucida Console" panose="020B0609040504020204" pitchFamily="49" charset="0"/>
              </a:rPr>
              <a:t>delete a;</a:t>
            </a:r>
            <a:endParaRPr lang="lv-LV" dirty="0">
              <a:solidFill>
                <a:srgbClr val="0033CC"/>
              </a:solidFill>
              <a:latin typeface="Lucida Console" panose="020B0609040504020204" pitchFamily="49" charset="0"/>
            </a:endParaRPr>
          </a:p>
        </p:txBody>
      </p:sp>
      <p:sp>
        <p:nvSpPr>
          <p:cNvPr id="4" name="Rounded Rectangle 3"/>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Arrays and Vectors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3153103995"/>
      </p:ext>
    </p:extLst>
  </p:cSld>
  <p:clrMapOvr>
    <a:masterClrMapping/>
  </p:clrMapOvr>
  <p:transition spd="slow">
    <p:wipe/>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smtClean="0"/>
              <a:t>Data for Iteration - Vector</a:t>
            </a:r>
          </a:p>
        </p:txBody>
      </p:sp>
      <p:sp>
        <p:nvSpPr>
          <p:cNvPr id="14339" name="Rectangle 3"/>
          <p:cNvSpPr>
            <a:spLocks noGrp="1" noChangeArrowheads="1"/>
          </p:cNvSpPr>
          <p:nvPr>
            <p:ph idx="1"/>
          </p:nvPr>
        </p:nvSpPr>
        <p:spPr/>
        <p:txBody>
          <a:bodyPr/>
          <a:lstStyle/>
          <a:p>
            <a:pPr marL="0" indent="0" eaLnBrk="1" hangingPunct="1">
              <a:lnSpc>
                <a:spcPct val="90000"/>
              </a:lnSpc>
              <a:buNone/>
              <a:defRPr/>
            </a:pPr>
            <a:r>
              <a:rPr lang="en-US" dirty="0" smtClean="0"/>
              <a:t>We </a:t>
            </a:r>
            <a:r>
              <a:rPr lang="en-US" dirty="0"/>
              <a:t>can store </a:t>
            </a:r>
            <a:r>
              <a:rPr lang="lv-LV" dirty="0" smtClean="0"/>
              <a:t>collection of</a:t>
            </a:r>
            <a:r>
              <a:rPr lang="en-US" dirty="0" smtClean="0"/>
              <a:t> </a:t>
            </a:r>
            <a:r>
              <a:rPr lang="en-US" dirty="0"/>
              <a:t>data in a </a:t>
            </a:r>
            <a:r>
              <a:rPr lang="en-US" b="1" i="1" dirty="0">
                <a:solidFill>
                  <a:srgbClr val="0070C0"/>
                </a:solidFill>
              </a:rPr>
              <a:t>vector</a:t>
            </a:r>
            <a:r>
              <a:rPr lang="en-US" dirty="0"/>
              <a:t>.  For example</a:t>
            </a:r>
            <a:r>
              <a:rPr lang="en-US" dirty="0" smtClean="0"/>
              <a:t>:</a:t>
            </a:r>
            <a:endParaRPr lang="lv-LV" dirty="0" smtClean="0"/>
          </a:p>
          <a:p>
            <a:pPr marL="0" indent="0" eaLnBrk="1" hangingPunct="1">
              <a:lnSpc>
                <a:spcPct val="90000"/>
              </a:lnSpc>
              <a:buNone/>
              <a:defRPr/>
            </a:pPr>
            <a:endParaRPr lang="en-US" sz="1800" dirty="0"/>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cs typeface="Liberation Mono" panose="02070409020205020404" pitchFamily="49" charset="0"/>
              </a:rPr>
              <a:t>//</a:t>
            </a: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read some temperatures into a vector:</a:t>
            </a:r>
          </a:p>
          <a:p>
            <a:pPr eaLnBrk="1" hangingPunct="1">
              <a:lnSpc>
                <a:spcPct val="90000"/>
              </a:lnSpc>
              <a:buFont typeface="Wingdings" panose="05000000000000000000" pitchFamily="2" charset="2"/>
              <a:buNone/>
              <a:defRPr/>
            </a:pPr>
            <a:r>
              <a:rPr lang="en-US" sz="1800" b="1" dirty="0" err="1">
                <a:latin typeface="Liberation Mono" panose="02070409020205020404" pitchFamily="49" charset="0"/>
                <a:cs typeface="Liberation Mono" panose="02070409020205020404" pitchFamily="49" charset="0"/>
              </a:rPr>
              <a:t>int</a:t>
            </a:r>
            <a:r>
              <a:rPr lang="en-US" sz="1800" b="1" dirty="0">
                <a:latin typeface="Liberation Mono" panose="02070409020205020404" pitchFamily="49" charset="0"/>
                <a:cs typeface="Liberation Mono" panose="02070409020205020404" pitchFamily="49" charset="0"/>
              </a:rPr>
              <a:t> main()</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vector&lt;double&gt; temps; 	</a:t>
            </a:r>
            <a:r>
              <a:rPr lang="en-US" sz="1800" b="1"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declare a vector of type double to store </a:t>
            </a:r>
            <a:r>
              <a:rPr lang="en-US" sz="1800" dirty="0">
                <a:latin typeface="Liberation Mono" panose="02070409020205020404" pitchFamily="49" charset="0"/>
                <a:cs typeface="Liberation Mono" panose="02070409020205020404" pitchFamily="49" charset="0"/>
              </a:rPr>
              <a:t>					</a:t>
            </a:r>
            <a:r>
              <a:rPr lang="en-US" sz="1800" b="1" dirty="0">
                <a:solidFill>
                  <a:srgbClr val="43B02A"/>
                </a:solidFill>
                <a:latin typeface="Liberation Mono" panose="02070409020205020404" pitchFamily="49" charset="0"/>
                <a:cs typeface="Liberation Mono" panose="02070409020205020404" pitchFamily="49" charset="0"/>
              </a:rPr>
              <a:t>//</a:t>
            </a: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temperatures – like 62.4</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double temp;		</a:t>
            </a:r>
            <a:r>
              <a:rPr lang="en-US" sz="1800" b="1"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a variable for a single temperature value</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while (</a:t>
            </a:r>
            <a:r>
              <a:rPr lang="en-US" sz="1800" b="1" dirty="0" err="1">
                <a:latin typeface="Liberation Mono" panose="02070409020205020404" pitchFamily="49" charset="0"/>
                <a:cs typeface="Liberation Mono" panose="02070409020205020404" pitchFamily="49" charset="0"/>
              </a:rPr>
              <a:t>cin</a:t>
            </a:r>
            <a:r>
              <a:rPr lang="en-US" sz="1800" b="1" dirty="0">
                <a:latin typeface="Liberation Mono" panose="02070409020205020404" pitchFamily="49" charset="0"/>
                <a:cs typeface="Liberation Mono" panose="02070409020205020404" pitchFamily="49" charset="0"/>
              </a:rPr>
              <a:t>&gt;&gt;temp)  	</a:t>
            </a:r>
            <a:r>
              <a:rPr lang="en-US" sz="1800" b="1" dirty="0">
                <a:solidFill>
                  <a:srgbClr val="43B02A"/>
                </a:solidFill>
                <a:latin typeface="Liberation Mono" panose="02070409020205020404" pitchFamily="49" charset="0"/>
                <a:cs typeface="Liberation Mono" panose="02070409020205020404" pitchFamily="49" charset="0"/>
              </a:rPr>
              <a:t>// </a:t>
            </a:r>
            <a:r>
              <a:rPr lang="en-US" sz="1800" i="1" dirty="0" err="1">
                <a:solidFill>
                  <a:srgbClr val="43B02A"/>
                </a:solidFill>
                <a:latin typeface="Liberation Mono" panose="02070409020205020404" pitchFamily="49" charset="0"/>
                <a:cs typeface="Liberation Mono" panose="02070409020205020404" pitchFamily="49" charset="0"/>
              </a:rPr>
              <a:t>cin</a:t>
            </a:r>
            <a:r>
              <a:rPr lang="en-US" sz="1800" i="1" dirty="0">
                <a:solidFill>
                  <a:srgbClr val="43B02A"/>
                </a:solidFill>
                <a:latin typeface="Liberation Mono" panose="02070409020205020404" pitchFamily="49" charset="0"/>
                <a:cs typeface="Liberation Mono" panose="02070409020205020404" pitchFamily="49" charset="0"/>
              </a:rPr>
              <a:t> reads a value and stores it in </a:t>
            </a:r>
            <a:r>
              <a:rPr lang="en-US" sz="1800" i="1" dirty="0" smtClean="0">
                <a:solidFill>
                  <a:srgbClr val="43B02A"/>
                </a:solidFill>
                <a:latin typeface="Liberation Mono" panose="02070409020205020404" pitchFamily="49" charset="0"/>
                <a:cs typeface="Liberation Mono" panose="02070409020205020404" pitchFamily="49" charset="0"/>
              </a:rPr>
              <a:t>temp</a:t>
            </a:r>
            <a:endParaRPr lang="en-US" sz="1800" b="1" dirty="0">
              <a:solidFill>
                <a:srgbClr val="43B02A"/>
              </a:solidFill>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smtClean="0">
                <a:latin typeface="Liberation Mono" panose="02070409020205020404" pitchFamily="49" charset="0"/>
                <a:cs typeface="Liberation Mono" panose="02070409020205020404" pitchFamily="49" charset="0"/>
              </a:rPr>
              <a:t>temps.push_back</a:t>
            </a:r>
            <a:r>
              <a:rPr lang="en-US" sz="1800" b="1" dirty="0" smtClean="0">
                <a:latin typeface="Liberation Mono" panose="02070409020205020404" pitchFamily="49" charset="0"/>
                <a:cs typeface="Liberation Mono" panose="02070409020205020404" pitchFamily="49" charset="0"/>
              </a:rPr>
              <a:t>(temp</a:t>
            </a:r>
            <a:r>
              <a:rPr lang="en-US" sz="1800" b="1" dirty="0">
                <a:latin typeface="Liberation Mono" panose="02070409020205020404" pitchFamily="49" charset="0"/>
                <a:cs typeface="Liberation Mono" panose="02070409020205020404" pitchFamily="49" charset="0"/>
              </a:rPr>
              <a:t>); </a:t>
            </a:r>
            <a:r>
              <a:rPr lang="en-US" sz="1800" b="1" dirty="0" smtClean="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store the value of temp in the vector</a:t>
            </a:r>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cs typeface="Liberation Mono" panose="02070409020205020404" pitchFamily="49" charset="0"/>
              </a:rPr>
              <a:t>	// </a:t>
            </a:r>
            <a:r>
              <a:rPr lang="en-US" sz="1800" i="1" dirty="0">
                <a:solidFill>
                  <a:srgbClr val="43B02A"/>
                </a:solidFill>
                <a:latin typeface="Liberation Mono" panose="02070409020205020404" pitchFamily="49" charset="0"/>
                <a:cs typeface="Liberation Mono" panose="02070409020205020404" pitchFamily="49" charset="0"/>
              </a:rPr>
              <a:t>… do something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a:t>
            </a:r>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cs typeface="Liberation Mono" panose="02070409020205020404" pitchFamily="49" charset="0"/>
              </a:rPr>
              <a:t>// </a:t>
            </a:r>
            <a:r>
              <a:rPr lang="en-US" sz="1800" b="1" i="1" dirty="0" err="1">
                <a:solidFill>
                  <a:srgbClr val="43B02A"/>
                </a:solidFill>
                <a:latin typeface="Liberation Mono" panose="02070409020205020404" pitchFamily="49" charset="0"/>
                <a:cs typeface="Liberation Mono" panose="02070409020205020404" pitchFamily="49" charset="0"/>
              </a:rPr>
              <a:t>cin</a:t>
            </a:r>
            <a:r>
              <a:rPr lang="en-US" sz="1800" b="1" i="1" dirty="0">
                <a:solidFill>
                  <a:srgbClr val="43B02A"/>
                </a:solidFill>
                <a:latin typeface="Liberation Mono" panose="02070409020205020404" pitchFamily="49" charset="0"/>
                <a:cs typeface="Liberation Mono" panose="02070409020205020404" pitchFamily="49" charset="0"/>
              </a:rPr>
              <a:t>&gt;&gt;temp </a:t>
            </a:r>
            <a:r>
              <a:rPr lang="en-US" sz="1800" i="1" dirty="0" smtClean="0">
                <a:solidFill>
                  <a:srgbClr val="43B02A"/>
                </a:solidFill>
                <a:latin typeface="Liberation Mono" panose="02070409020205020404" pitchFamily="49" charset="0"/>
                <a:cs typeface="Liberation Mono" panose="02070409020205020404" pitchFamily="49" charset="0"/>
              </a:rPr>
              <a:t>will </a:t>
            </a:r>
            <a:r>
              <a:rPr lang="en-US" sz="1800" i="1" dirty="0">
                <a:solidFill>
                  <a:srgbClr val="43B02A"/>
                </a:solidFill>
                <a:latin typeface="Liberation Mono" panose="02070409020205020404" pitchFamily="49" charset="0"/>
                <a:cs typeface="Liberation Mono" panose="02070409020205020404" pitchFamily="49" charset="0"/>
              </a:rPr>
              <a:t>return true until we reach the end of file or encounter </a:t>
            </a:r>
          </a:p>
          <a:p>
            <a:pPr eaLnBrk="1" hangingPunct="1">
              <a:lnSpc>
                <a:spcPct val="90000"/>
              </a:lnSpc>
              <a:buFont typeface="Wingdings" panose="05000000000000000000" pitchFamily="2" charset="2"/>
              <a:buNone/>
              <a:defRPr/>
            </a:pPr>
            <a:r>
              <a:rPr lang="en-US" sz="1800" b="1" dirty="0">
                <a:solidFill>
                  <a:srgbClr val="43B02A"/>
                </a:solidFill>
                <a:latin typeface="Liberation Mono" panose="02070409020205020404" pitchFamily="49" charset="0"/>
                <a:cs typeface="Liberation Mono" panose="02070409020205020404" pitchFamily="49" charset="0"/>
              </a:rPr>
              <a:t>//</a:t>
            </a: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something that isn’t a double: like the word “end”</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6CC08365-0A91-474F-98FF-AA3637F4C163}" type="slidenum">
              <a:rPr lang="en-US" altLang="en-US" smtClean="0">
                <a:latin typeface="Arial" panose="020B0604020202020204" pitchFamily="34" charset="0"/>
              </a:rPr>
              <a:pPr>
                <a:defRPr/>
              </a:pPr>
              <a:t>35</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860854524"/>
      </p:ext>
    </p:extLst>
  </p:cSld>
  <p:clrMapOvr>
    <a:masterClrMapping/>
  </p:clrMapOvr>
  <p:transition spd="slow">
    <p:wipe/>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smtClean="0"/>
              <a:t>Vector</a:t>
            </a:r>
          </a:p>
        </p:txBody>
      </p:sp>
      <p:sp>
        <p:nvSpPr>
          <p:cNvPr id="20483" name="Rectangle 3"/>
          <p:cNvSpPr>
            <a:spLocks noGrp="1" noChangeArrowheads="1"/>
          </p:cNvSpPr>
          <p:nvPr>
            <p:ph idx="1"/>
          </p:nvPr>
        </p:nvSpPr>
        <p:spPr/>
        <p:txBody>
          <a:bodyPr/>
          <a:lstStyle/>
          <a:p>
            <a:pPr eaLnBrk="1" hangingPunct="1">
              <a:defRPr/>
            </a:pPr>
            <a:r>
              <a:rPr lang="en-US" sz="2800" dirty="0"/>
              <a:t>Vector is the most useful standard library data type</a:t>
            </a:r>
          </a:p>
          <a:p>
            <a:pPr lvl="1" eaLnBrk="1" hangingPunct="1">
              <a:defRPr/>
            </a:pPr>
            <a:r>
              <a:rPr lang="en-US" sz="2000" dirty="0"/>
              <a:t>a </a:t>
            </a:r>
            <a:r>
              <a:rPr lang="en-US" sz="2000" b="1" dirty="0"/>
              <a:t>vector&lt;T&gt;</a:t>
            </a:r>
            <a:r>
              <a:rPr lang="en-US" sz="2000" dirty="0"/>
              <a:t> holds an sequence of values of type </a:t>
            </a:r>
            <a:r>
              <a:rPr lang="en-US" sz="2000" b="1" dirty="0"/>
              <a:t>T</a:t>
            </a:r>
          </a:p>
          <a:p>
            <a:pPr lvl="1" eaLnBrk="1" hangingPunct="1">
              <a:defRPr/>
            </a:pPr>
            <a:r>
              <a:rPr lang="en-US" sz="2000" dirty="0"/>
              <a:t>Think of a vector this way</a:t>
            </a:r>
          </a:p>
          <a:p>
            <a:pPr lvl="1" eaLnBrk="1" hangingPunct="1">
              <a:buFont typeface="Wingdings" panose="05000000000000000000" pitchFamily="2" charset="2"/>
              <a:buNone/>
              <a:defRPr/>
            </a:pPr>
            <a:r>
              <a:rPr lang="en-US" sz="2000" dirty="0"/>
              <a:t>		A vector named </a:t>
            </a:r>
            <a:r>
              <a:rPr lang="en-US" sz="2000" b="1" dirty="0"/>
              <a:t>v</a:t>
            </a:r>
            <a:r>
              <a:rPr lang="en-US" sz="2000" dirty="0"/>
              <a:t> contains 5 elements: {1, 4, 2, 3, 5}:</a:t>
            </a:r>
          </a:p>
        </p:txBody>
      </p:sp>
      <p:sp>
        <p:nvSpPr>
          <p:cNvPr id="22"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32E745F-AD38-4FC1-8778-BB9DE363E946}" type="slidenum">
              <a:rPr lang="en-US" altLang="en-US" smtClean="0">
                <a:latin typeface="Arial" panose="020B0604020202020204" pitchFamily="34" charset="0"/>
              </a:rPr>
              <a:pPr>
                <a:defRPr/>
              </a:pPr>
              <a:t>36</a:t>
            </a:fld>
            <a:endParaRPr lang="en-US" altLang="en-US" smtClean="0">
              <a:latin typeface="Arial" panose="020B0604020202020204" pitchFamily="34" charset="0"/>
            </a:endParaRPr>
          </a:p>
        </p:txBody>
      </p:sp>
      <p:sp>
        <p:nvSpPr>
          <p:cNvPr id="45061" name="Rectangle 6"/>
          <p:cNvSpPr>
            <a:spLocks noChangeArrowheads="1"/>
          </p:cNvSpPr>
          <p:nvPr/>
        </p:nvSpPr>
        <p:spPr bwMode="auto">
          <a:xfrm>
            <a:off x="5334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5062" name="Rectangle 7"/>
          <p:cNvSpPr>
            <a:spLocks noChangeArrowheads="1"/>
          </p:cNvSpPr>
          <p:nvPr/>
        </p:nvSpPr>
        <p:spPr bwMode="auto">
          <a:xfrm>
            <a:off x="6096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4</a:t>
            </a:r>
          </a:p>
        </p:txBody>
      </p:sp>
      <p:sp>
        <p:nvSpPr>
          <p:cNvPr id="45063" name="Rectangle 8"/>
          <p:cNvSpPr>
            <a:spLocks noChangeArrowheads="1"/>
          </p:cNvSpPr>
          <p:nvPr/>
        </p:nvSpPr>
        <p:spPr bwMode="auto">
          <a:xfrm>
            <a:off x="6858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2</a:t>
            </a:r>
          </a:p>
        </p:txBody>
      </p:sp>
      <p:sp>
        <p:nvSpPr>
          <p:cNvPr id="45064" name="Rectangle 9"/>
          <p:cNvSpPr>
            <a:spLocks noChangeArrowheads="1"/>
          </p:cNvSpPr>
          <p:nvPr/>
        </p:nvSpPr>
        <p:spPr bwMode="auto">
          <a:xfrm>
            <a:off x="7620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3</a:t>
            </a:r>
          </a:p>
        </p:txBody>
      </p:sp>
      <p:sp>
        <p:nvSpPr>
          <p:cNvPr id="45065" name="Rectangle 10"/>
          <p:cNvSpPr>
            <a:spLocks noChangeArrowheads="1"/>
          </p:cNvSpPr>
          <p:nvPr/>
        </p:nvSpPr>
        <p:spPr bwMode="auto">
          <a:xfrm>
            <a:off x="8382000" y="48006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5</a:t>
            </a:r>
          </a:p>
        </p:txBody>
      </p:sp>
      <p:sp>
        <p:nvSpPr>
          <p:cNvPr id="45066" name="Rectangle 11"/>
          <p:cNvSpPr>
            <a:spLocks noChangeArrowheads="1"/>
          </p:cNvSpPr>
          <p:nvPr/>
        </p:nvSpPr>
        <p:spPr bwMode="auto">
          <a:xfrm>
            <a:off x="3886200" y="38100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a:spcBef>
                <a:spcPct val="0"/>
              </a:spcBef>
              <a:buClrTx/>
              <a:buSzTx/>
              <a:buFontTx/>
              <a:buNone/>
            </a:pPr>
            <a:endParaRPr lang="en-US" altLang="en-US" sz="1800">
              <a:latin typeface="Tahoma" panose="020B0604030504040204" pitchFamily="34" charset="0"/>
              <a:cs typeface="Arial" panose="020B0604020202020204" pitchFamily="34" charset="0"/>
            </a:endParaRPr>
          </a:p>
        </p:txBody>
      </p:sp>
      <p:sp>
        <p:nvSpPr>
          <p:cNvPr id="45067" name="Rectangle 12"/>
          <p:cNvSpPr>
            <a:spLocks noChangeArrowheads="1"/>
          </p:cNvSpPr>
          <p:nvPr/>
        </p:nvSpPr>
        <p:spPr bwMode="auto">
          <a:xfrm>
            <a:off x="3124200" y="38100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5</a:t>
            </a:r>
          </a:p>
        </p:txBody>
      </p:sp>
      <p:sp>
        <p:nvSpPr>
          <p:cNvPr id="45068" name="Line 13"/>
          <p:cNvSpPr>
            <a:spLocks noChangeShapeType="1"/>
          </p:cNvSpPr>
          <p:nvPr/>
        </p:nvSpPr>
        <p:spPr bwMode="auto">
          <a:xfrm>
            <a:off x="4267200" y="4038600"/>
            <a:ext cx="1066800" cy="106680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5069" name="Text Box 14"/>
          <p:cNvSpPr txBox="1">
            <a:spLocks noChangeArrowheads="1"/>
          </p:cNvSpPr>
          <p:nvPr/>
        </p:nvSpPr>
        <p:spPr bwMode="auto">
          <a:xfrm>
            <a:off x="2514600" y="3810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cs typeface="Arial" panose="020B0604020202020204" pitchFamily="34" charset="0"/>
              </a:rPr>
              <a:t>v:</a:t>
            </a:r>
          </a:p>
        </p:txBody>
      </p:sp>
      <p:sp>
        <p:nvSpPr>
          <p:cNvPr id="45070" name="Text Box 15"/>
          <p:cNvSpPr txBox="1">
            <a:spLocks noChangeArrowheads="1"/>
          </p:cNvSpPr>
          <p:nvPr/>
        </p:nvSpPr>
        <p:spPr bwMode="auto">
          <a:xfrm>
            <a:off x="3200400" y="4876801"/>
            <a:ext cx="1752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v’s elements:</a:t>
            </a:r>
          </a:p>
        </p:txBody>
      </p:sp>
      <p:sp>
        <p:nvSpPr>
          <p:cNvPr id="45071" name="Text Box 16"/>
          <p:cNvSpPr txBox="1">
            <a:spLocks noChangeArrowheads="1"/>
          </p:cNvSpPr>
          <p:nvPr/>
        </p:nvSpPr>
        <p:spPr bwMode="auto">
          <a:xfrm>
            <a:off x="5334000" y="4343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v[0]</a:t>
            </a:r>
          </a:p>
        </p:txBody>
      </p:sp>
      <p:sp>
        <p:nvSpPr>
          <p:cNvPr id="45072" name="Text Box 17"/>
          <p:cNvSpPr txBox="1">
            <a:spLocks noChangeArrowheads="1"/>
          </p:cNvSpPr>
          <p:nvPr/>
        </p:nvSpPr>
        <p:spPr bwMode="auto">
          <a:xfrm>
            <a:off x="6096000" y="4343401"/>
            <a:ext cx="762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v[1]</a:t>
            </a:r>
          </a:p>
        </p:txBody>
      </p:sp>
      <p:sp>
        <p:nvSpPr>
          <p:cNvPr id="45073" name="Text Box 18"/>
          <p:cNvSpPr txBox="1">
            <a:spLocks noChangeArrowheads="1"/>
          </p:cNvSpPr>
          <p:nvPr/>
        </p:nvSpPr>
        <p:spPr bwMode="auto">
          <a:xfrm>
            <a:off x="6858000" y="4343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v[2]</a:t>
            </a:r>
          </a:p>
        </p:txBody>
      </p:sp>
      <p:sp>
        <p:nvSpPr>
          <p:cNvPr id="45074" name="Text Box 19"/>
          <p:cNvSpPr txBox="1">
            <a:spLocks noChangeArrowheads="1"/>
          </p:cNvSpPr>
          <p:nvPr/>
        </p:nvSpPr>
        <p:spPr bwMode="auto">
          <a:xfrm>
            <a:off x="7696200" y="4343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v[3]</a:t>
            </a:r>
          </a:p>
        </p:txBody>
      </p:sp>
      <p:sp>
        <p:nvSpPr>
          <p:cNvPr id="45075" name="Text Box 20"/>
          <p:cNvSpPr txBox="1">
            <a:spLocks noChangeArrowheads="1"/>
          </p:cNvSpPr>
          <p:nvPr/>
        </p:nvSpPr>
        <p:spPr bwMode="auto">
          <a:xfrm>
            <a:off x="8458200" y="43434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v[4]</a:t>
            </a:r>
          </a:p>
        </p:txBody>
      </p:sp>
      <p:sp>
        <p:nvSpPr>
          <p:cNvPr id="45076" name="Text Box 21"/>
          <p:cNvSpPr txBox="1">
            <a:spLocks noChangeArrowheads="1"/>
          </p:cNvSpPr>
          <p:nvPr/>
        </p:nvSpPr>
        <p:spPr bwMode="auto">
          <a:xfrm>
            <a:off x="3124200" y="3352801"/>
            <a:ext cx="838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size()</a:t>
            </a:r>
          </a:p>
        </p:txBody>
      </p:sp>
    </p:spTree>
    <p:extLst>
      <p:ext uri="{BB962C8B-B14F-4D97-AF65-F5344CB8AC3E}">
        <p14:creationId xmlns:p14="http://schemas.microsoft.com/office/powerpoint/2010/main" val="439435604"/>
      </p:ext>
    </p:extLst>
  </p:cSld>
  <p:clrMapOvr>
    <a:masterClrMapping/>
  </p:clrMapOvr>
  <p:transition spd="slow">
    <p:wipe/>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smtClean="0"/>
              <a:t>Vectors</a:t>
            </a:r>
          </a:p>
        </p:txBody>
      </p:sp>
      <p:sp>
        <p:nvSpPr>
          <p:cNvPr id="24579"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2000" b="1" dirty="0"/>
              <a:t>vector&lt;</a:t>
            </a:r>
            <a:r>
              <a:rPr lang="en-US" sz="2000" b="1" dirty="0" err="1"/>
              <a:t>int</a:t>
            </a:r>
            <a:r>
              <a:rPr lang="en-US" sz="2000" b="1" dirty="0"/>
              <a:t>&gt; v;	// </a:t>
            </a:r>
            <a:r>
              <a:rPr lang="en-US" sz="2000" dirty="0"/>
              <a:t>start off empty</a:t>
            </a:r>
          </a:p>
          <a:p>
            <a:pPr eaLnBrk="1" hangingPunct="1">
              <a:lnSpc>
                <a:spcPct val="80000"/>
              </a:lnSpc>
              <a:buFont typeface="Wingdings" panose="05000000000000000000" pitchFamily="2" charset="2"/>
              <a:buNone/>
              <a:defRPr/>
            </a:pPr>
            <a:endParaRPr lang="en-US" sz="1600" dirty="0"/>
          </a:p>
          <a:p>
            <a:pPr eaLnBrk="1" hangingPunct="1">
              <a:lnSpc>
                <a:spcPct val="80000"/>
              </a:lnSpc>
              <a:buFont typeface="Wingdings" panose="05000000000000000000" pitchFamily="2" charset="2"/>
              <a:buNone/>
              <a:defRPr/>
            </a:pPr>
            <a:endParaRPr lang="en-US" sz="1600"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r>
              <a:rPr lang="en-US" sz="2000" b="1" dirty="0" err="1"/>
              <a:t>v.push_back</a:t>
            </a:r>
            <a:r>
              <a:rPr lang="en-US" sz="2000" b="1" dirty="0"/>
              <a:t>(1);	// </a:t>
            </a:r>
            <a:r>
              <a:rPr lang="en-US" sz="2000" dirty="0"/>
              <a:t>add an element with the value </a:t>
            </a:r>
            <a:r>
              <a:rPr lang="en-US" sz="2000" b="1" dirty="0"/>
              <a:t>1</a:t>
            </a:r>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r>
              <a:rPr lang="en-US" sz="2000" b="1" dirty="0" err="1"/>
              <a:t>v.push_back</a:t>
            </a:r>
            <a:r>
              <a:rPr lang="en-US" sz="2000" b="1" dirty="0"/>
              <a:t>(4);	// </a:t>
            </a:r>
            <a:r>
              <a:rPr lang="en-US" sz="2000" dirty="0"/>
              <a:t>add an element with the value</a:t>
            </a:r>
            <a:r>
              <a:rPr lang="en-US" sz="2000" b="1" dirty="0"/>
              <a:t> 4 </a:t>
            </a:r>
            <a:r>
              <a:rPr lang="en-US" sz="2000" dirty="0"/>
              <a:t>at end (“the back”)</a:t>
            </a:r>
          </a:p>
          <a:p>
            <a:pPr eaLnBrk="1" hangingPunct="1">
              <a:lnSpc>
                <a:spcPct val="80000"/>
              </a:lnSpc>
              <a:buFont typeface="Wingdings" panose="05000000000000000000" pitchFamily="2" charset="2"/>
              <a:buNone/>
              <a:defRPr/>
            </a:pPr>
            <a:endParaRPr lang="en-US" sz="1600"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endParaRPr lang="en-US" sz="1600" b="1" dirty="0"/>
          </a:p>
          <a:p>
            <a:pPr eaLnBrk="1" hangingPunct="1">
              <a:lnSpc>
                <a:spcPct val="80000"/>
              </a:lnSpc>
              <a:buFont typeface="Wingdings" panose="05000000000000000000" pitchFamily="2" charset="2"/>
              <a:buNone/>
              <a:defRPr/>
            </a:pPr>
            <a:r>
              <a:rPr lang="en-US" sz="2000" b="1" dirty="0" err="1"/>
              <a:t>v.push_back</a:t>
            </a:r>
            <a:r>
              <a:rPr lang="en-US" sz="2000" b="1" dirty="0"/>
              <a:t>(3);	// </a:t>
            </a:r>
            <a:r>
              <a:rPr lang="en-US" sz="2000" dirty="0"/>
              <a:t>add an element with the value</a:t>
            </a:r>
            <a:r>
              <a:rPr lang="en-US" sz="2000" b="1" dirty="0"/>
              <a:t> 3 </a:t>
            </a:r>
            <a:r>
              <a:rPr lang="en-US" sz="2000" dirty="0"/>
              <a:t>at end (“the back”)</a:t>
            </a:r>
          </a:p>
          <a:p>
            <a:pPr eaLnBrk="1" hangingPunct="1">
              <a:lnSpc>
                <a:spcPct val="80000"/>
              </a:lnSpc>
              <a:buFont typeface="Wingdings" panose="05000000000000000000" pitchFamily="2" charset="2"/>
              <a:buNone/>
              <a:defRPr/>
            </a:pPr>
            <a:endParaRPr lang="en-US" sz="2000" dirty="0"/>
          </a:p>
          <a:p>
            <a:pPr eaLnBrk="1" hangingPunct="1">
              <a:lnSpc>
                <a:spcPct val="80000"/>
              </a:lnSpc>
              <a:buFont typeface="Wingdings" panose="05000000000000000000" pitchFamily="2" charset="2"/>
              <a:buNone/>
              <a:defRPr/>
            </a:pPr>
            <a:r>
              <a:rPr lang="en-US" sz="2000" dirty="0"/>
              <a:t>					   </a:t>
            </a:r>
            <a:r>
              <a:rPr lang="en-US" sz="1400" dirty="0"/>
              <a:t>v[0]	 v[1]        v[2]</a:t>
            </a:r>
          </a:p>
        </p:txBody>
      </p:sp>
      <p:sp>
        <p:nvSpPr>
          <p:cNvPr id="28"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F774FE6C-F9E7-4F24-B72B-39F960E86ED7}" type="slidenum">
              <a:rPr lang="en-US" altLang="en-US" smtClean="0">
                <a:latin typeface="Arial" panose="020B0604020202020204" pitchFamily="34" charset="0"/>
              </a:rPr>
              <a:pPr>
                <a:defRPr/>
              </a:pPr>
              <a:t>37</a:t>
            </a:fld>
            <a:endParaRPr lang="en-US" altLang="en-US" smtClean="0">
              <a:latin typeface="Arial" panose="020B0604020202020204" pitchFamily="34" charset="0"/>
            </a:endParaRPr>
          </a:p>
        </p:txBody>
      </p:sp>
      <p:sp>
        <p:nvSpPr>
          <p:cNvPr id="47109" name="Rectangle 4"/>
          <p:cNvSpPr>
            <a:spLocks noChangeArrowheads="1"/>
          </p:cNvSpPr>
          <p:nvPr/>
        </p:nvSpPr>
        <p:spPr bwMode="auto">
          <a:xfrm>
            <a:off x="3886200" y="1219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0</a:t>
            </a:r>
          </a:p>
        </p:txBody>
      </p:sp>
      <p:sp>
        <p:nvSpPr>
          <p:cNvPr id="47110" name="Rectangle 5"/>
          <p:cNvSpPr>
            <a:spLocks noChangeArrowheads="1"/>
          </p:cNvSpPr>
          <p:nvPr/>
        </p:nvSpPr>
        <p:spPr bwMode="auto">
          <a:xfrm>
            <a:off x="4648200" y="1219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2400">
              <a:cs typeface="Arial" panose="020B0604020202020204" pitchFamily="34" charset="0"/>
            </a:endParaRPr>
          </a:p>
        </p:txBody>
      </p:sp>
      <p:sp>
        <p:nvSpPr>
          <p:cNvPr id="47111" name="Text Box 6"/>
          <p:cNvSpPr txBox="1">
            <a:spLocks noChangeArrowheads="1"/>
          </p:cNvSpPr>
          <p:nvPr/>
        </p:nvSpPr>
        <p:spPr bwMode="auto">
          <a:xfrm>
            <a:off x="3200400" y="1295401"/>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  v:</a:t>
            </a:r>
          </a:p>
        </p:txBody>
      </p:sp>
      <p:sp>
        <p:nvSpPr>
          <p:cNvPr id="47112" name="Rectangle 7"/>
          <p:cNvSpPr>
            <a:spLocks noChangeArrowheads="1"/>
          </p:cNvSpPr>
          <p:nvPr/>
        </p:nvSpPr>
        <p:spPr bwMode="auto">
          <a:xfrm>
            <a:off x="45720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2400">
              <a:cs typeface="Arial" panose="020B0604020202020204" pitchFamily="34" charset="0"/>
            </a:endParaRPr>
          </a:p>
        </p:txBody>
      </p:sp>
      <p:sp>
        <p:nvSpPr>
          <p:cNvPr id="47113" name="Rectangle 8"/>
          <p:cNvSpPr>
            <a:spLocks noChangeArrowheads="1"/>
          </p:cNvSpPr>
          <p:nvPr/>
        </p:nvSpPr>
        <p:spPr bwMode="auto">
          <a:xfrm>
            <a:off x="4648200" y="3886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2400">
              <a:cs typeface="Arial" panose="020B0604020202020204" pitchFamily="34" charset="0"/>
            </a:endParaRPr>
          </a:p>
        </p:txBody>
      </p:sp>
      <p:sp>
        <p:nvSpPr>
          <p:cNvPr id="47114" name="Rectangle 9"/>
          <p:cNvSpPr>
            <a:spLocks noChangeArrowheads="1"/>
          </p:cNvSpPr>
          <p:nvPr/>
        </p:nvSpPr>
        <p:spPr bwMode="auto">
          <a:xfrm>
            <a:off x="4648200" y="24384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endParaRPr lang="en-US" altLang="en-US" sz="2400">
              <a:cs typeface="Arial" panose="020B0604020202020204" pitchFamily="34" charset="0"/>
            </a:endParaRPr>
          </a:p>
        </p:txBody>
      </p:sp>
      <p:sp>
        <p:nvSpPr>
          <p:cNvPr id="47115" name="Rectangle 10"/>
          <p:cNvSpPr>
            <a:spLocks noChangeArrowheads="1"/>
          </p:cNvSpPr>
          <p:nvPr/>
        </p:nvSpPr>
        <p:spPr bwMode="auto">
          <a:xfrm>
            <a:off x="38100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3</a:t>
            </a:r>
          </a:p>
        </p:txBody>
      </p:sp>
      <p:sp>
        <p:nvSpPr>
          <p:cNvPr id="47116" name="Rectangle 11"/>
          <p:cNvSpPr>
            <a:spLocks noChangeArrowheads="1"/>
          </p:cNvSpPr>
          <p:nvPr/>
        </p:nvSpPr>
        <p:spPr bwMode="auto">
          <a:xfrm>
            <a:off x="3886200" y="3886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2</a:t>
            </a:r>
          </a:p>
        </p:txBody>
      </p:sp>
      <p:sp>
        <p:nvSpPr>
          <p:cNvPr id="47117" name="Rectangle 12"/>
          <p:cNvSpPr>
            <a:spLocks noChangeArrowheads="1"/>
          </p:cNvSpPr>
          <p:nvPr/>
        </p:nvSpPr>
        <p:spPr bwMode="auto">
          <a:xfrm>
            <a:off x="3886200" y="24384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7118" name="Rectangle 13"/>
          <p:cNvSpPr>
            <a:spLocks noChangeArrowheads="1"/>
          </p:cNvSpPr>
          <p:nvPr/>
        </p:nvSpPr>
        <p:spPr bwMode="auto">
          <a:xfrm>
            <a:off x="6096000" y="24384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7119" name="Rectangle 14"/>
          <p:cNvSpPr>
            <a:spLocks noChangeArrowheads="1"/>
          </p:cNvSpPr>
          <p:nvPr/>
        </p:nvSpPr>
        <p:spPr bwMode="auto">
          <a:xfrm>
            <a:off x="6858000" y="3886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4</a:t>
            </a:r>
          </a:p>
        </p:txBody>
      </p:sp>
      <p:sp>
        <p:nvSpPr>
          <p:cNvPr id="47120" name="Rectangle 15"/>
          <p:cNvSpPr>
            <a:spLocks noChangeArrowheads="1"/>
          </p:cNvSpPr>
          <p:nvPr/>
        </p:nvSpPr>
        <p:spPr bwMode="auto">
          <a:xfrm>
            <a:off x="6096000" y="38862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7121" name="Rectangle 16"/>
          <p:cNvSpPr>
            <a:spLocks noChangeArrowheads="1"/>
          </p:cNvSpPr>
          <p:nvPr/>
        </p:nvSpPr>
        <p:spPr bwMode="auto">
          <a:xfrm>
            <a:off x="75438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3</a:t>
            </a:r>
          </a:p>
        </p:txBody>
      </p:sp>
      <p:sp>
        <p:nvSpPr>
          <p:cNvPr id="47122" name="Rectangle 17"/>
          <p:cNvSpPr>
            <a:spLocks noChangeArrowheads="1"/>
          </p:cNvSpPr>
          <p:nvPr/>
        </p:nvSpPr>
        <p:spPr bwMode="auto">
          <a:xfrm>
            <a:off x="67818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4</a:t>
            </a:r>
          </a:p>
        </p:txBody>
      </p:sp>
      <p:sp>
        <p:nvSpPr>
          <p:cNvPr id="47123" name="Rectangle 18"/>
          <p:cNvSpPr>
            <a:spLocks noChangeArrowheads="1"/>
          </p:cNvSpPr>
          <p:nvPr/>
        </p:nvSpPr>
        <p:spPr bwMode="auto">
          <a:xfrm>
            <a:off x="6019800" y="5638800"/>
            <a:ext cx="762000" cy="533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cs typeface="Arial" panose="020B0604020202020204" pitchFamily="34" charset="0"/>
              </a:rPr>
              <a:t>1</a:t>
            </a:r>
          </a:p>
        </p:txBody>
      </p:sp>
      <p:sp>
        <p:nvSpPr>
          <p:cNvPr id="47124" name="Text Box 19"/>
          <p:cNvSpPr txBox="1">
            <a:spLocks noChangeArrowheads="1"/>
          </p:cNvSpPr>
          <p:nvPr/>
        </p:nvSpPr>
        <p:spPr bwMode="auto">
          <a:xfrm>
            <a:off x="3276600" y="394652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a:t>
            </a:r>
          </a:p>
        </p:txBody>
      </p:sp>
      <p:sp>
        <p:nvSpPr>
          <p:cNvPr id="47125" name="Text Box 20"/>
          <p:cNvSpPr txBox="1">
            <a:spLocks noChangeArrowheads="1"/>
          </p:cNvSpPr>
          <p:nvPr/>
        </p:nvSpPr>
        <p:spPr bwMode="auto">
          <a:xfrm>
            <a:off x="3276600" y="2514601"/>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a:t>
            </a:r>
          </a:p>
        </p:txBody>
      </p:sp>
      <p:sp>
        <p:nvSpPr>
          <p:cNvPr id="47126" name="Text Box 21"/>
          <p:cNvSpPr txBox="1">
            <a:spLocks noChangeArrowheads="1"/>
          </p:cNvSpPr>
          <p:nvPr/>
        </p:nvSpPr>
        <p:spPr bwMode="auto">
          <a:xfrm>
            <a:off x="3200400" y="5699126"/>
            <a:ext cx="6096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cs typeface="Arial" panose="020B0604020202020204" pitchFamily="34" charset="0"/>
              </a:rPr>
              <a:t>v:</a:t>
            </a:r>
          </a:p>
        </p:txBody>
      </p:sp>
      <p:sp>
        <p:nvSpPr>
          <p:cNvPr id="47127" name="Line 22"/>
          <p:cNvSpPr>
            <a:spLocks noChangeShapeType="1"/>
          </p:cNvSpPr>
          <p:nvPr/>
        </p:nvSpPr>
        <p:spPr bwMode="auto">
          <a:xfrm>
            <a:off x="5029200" y="27432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7128" name="Line 23"/>
          <p:cNvSpPr>
            <a:spLocks noChangeShapeType="1"/>
          </p:cNvSpPr>
          <p:nvPr/>
        </p:nvSpPr>
        <p:spPr bwMode="auto">
          <a:xfrm>
            <a:off x="5029200" y="4114800"/>
            <a:ext cx="9906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7129" name="Line 24"/>
          <p:cNvSpPr>
            <a:spLocks noChangeShapeType="1"/>
          </p:cNvSpPr>
          <p:nvPr/>
        </p:nvSpPr>
        <p:spPr bwMode="auto">
          <a:xfrm>
            <a:off x="4953000" y="5867400"/>
            <a:ext cx="1066800" cy="0"/>
          </a:xfrm>
          <a:prstGeom prst="line">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txBody>
          <a:bodyPr/>
          <a:lstStyle/>
          <a:p>
            <a:endParaRPr lang="lv-LV"/>
          </a:p>
        </p:txBody>
      </p:sp>
      <p:sp>
        <p:nvSpPr>
          <p:cNvPr id="47130" name="Line 25"/>
          <p:cNvSpPr>
            <a:spLocks noChangeShapeType="1"/>
          </p:cNvSpPr>
          <p:nvPr/>
        </p:nvSpPr>
        <p:spPr bwMode="auto">
          <a:xfrm flipH="1">
            <a:off x="4648200" y="1219200"/>
            <a:ext cx="762000" cy="533400"/>
          </a:xfrm>
          <a:prstGeom prst="line">
            <a:avLst/>
          </a:prstGeom>
          <a:noFill/>
          <a:ln w="9525">
            <a:solidFill>
              <a:schemeClr val="tx1"/>
            </a:solidFill>
            <a:round/>
            <a:headEnd/>
            <a:tailEnd/>
          </a:ln>
          <a:extLst>
            <a:ext uri="{909E8E84-426E-40DD-AFC4-6F175D3DCCD1}">
              <a14:hiddenFill xmlns:a14="http://schemas.microsoft.com/office/drawing/2010/main">
                <a:noFill/>
              </a14:hiddenFill>
            </a:ext>
          </a:extLst>
        </p:spPr>
        <p:txBody>
          <a:bodyPr/>
          <a:lstStyle/>
          <a:p>
            <a:endParaRPr lang="lv-LV"/>
          </a:p>
        </p:txBody>
      </p:sp>
    </p:spTree>
    <p:extLst>
      <p:ext uri="{BB962C8B-B14F-4D97-AF65-F5344CB8AC3E}">
        <p14:creationId xmlns:p14="http://schemas.microsoft.com/office/powerpoint/2010/main" val="2367087120"/>
      </p:ext>
    </p:extLst>
  </p:cSld>
  <p:clrMapOvr>
    <a:masterClrMapping/>
  </p:clrMapOvr>
  <p:transition spd="slow">
    <p:wipe/>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smtClean="0"/>
              <a:t>Vectors</a:t>
            </a:r>
          </a:p>
        </p:txBody>
      </p:sp>
      <p:sp>
        <p:nvSpPr>
          <p:cNvPr id="28675" name="Rectangle 3"/>
          <p:cNvSpPr>
            <a:spLocks noGrp="1" noChangeArrowheads="1"/>
          </p:cNvSpPr>
          <p:nvPr>
            <p:ph idx="1"/>
          </p:nvPr>
        </p:nvSpPr>
        <p:spPr/>
        <p:txBody>
          <a:bodyPr/>
          <a:lstStyle/>
          <a:p>
            <a:pPr eaLnBrk="1" hangingPunct="1">
              <a:lnSpc>
                <a:spcPct val="80000"/>
              </a:lnSpc>
              <a:defRPr/>
            </a:pPr>
            <a:r>
              <a:rPr lang="en-US" dirty="0">
                <a:latin typeface="Times New Roman" charset="0"/>
              </a:rPr>
              <a:t>Once you get your data into a vector you can easily manipulate it</a:t>
            </a:r>
          </a:p>
          <a:p>
            <a:pPr eaLnBrk="1" hangingPunct="1">
              <a:lnSpc>
                <a:spcPct val="80000"/>
              </a:lnSpc>
              <a:defRPr/>
            </a:pPr>
            <a:endParaRPr lang="en-US" sz="2000" dirty="0">
              <a:latin typeface="Times New Roman" charset="0"/>
            </a:endParaRPr>
          </a:p>
          <a:p>
            <a:pPr lvl="1" eaLnBrk="1" hangingPunct="1">
              <a:lnSpc>
                <a:spcPct val="80000"/>
              </a:lnSpc>
              <a:buFont typeface="Wingdings" panose="05000000000000000000" pitchFamily="2" charset="2"/>
              <a:buNone/>
              <a:defRPr/>
            </a:pPr>
            <a:r>
              <a:rPr lang="en-US" sz="2000" dirty="0">
                <a:latin typeface="Times New Roman" charset="0"/>
              </a:rPr>
              <a:t>// </a:t>
            </a:r>
            <a:r>
              <a:rPr lang="en-US" sz="2000" i="1" dirty="0">
                <a:latin typeface="Times New Roman" charset="0"/>
              </a:rPr>
              <a:t>compute mean (average) and median temperatures:</a:t>
            </a:r>
          </a:p>
          <a:p>
            <a:pPr lvl="1" eaLnBrk="1" hangingPunct="1">
              <a:lnSpc>
                <a:spcPct val="80000"/>
              </a:lnSpc>
              <a:buFont typeface="Wingdings" panose="05000000000000000000" pitchFamily="2" charset="2"/>
              <a:buNone/>
              <a:defRPr/>
            </a:pPr>
            <a:r>
              <a:rPr lang="en-US" sz="2000" b="1" dirty="0" err="1">
                <a:latin typeface="Times New Roman" charset="0"/>
              </a:rPr>
              <a:t>int</a:t>
            </a:r>
            <a:r>
              <a:rPr lang="en-US" sz="2000" b="1" dirty="0">
                <a:latin typeface="Times New Roman" charset="0"/>
              </a:rPr>
              <a:t> main()</a:t>
            </a:r>
          </a:p>
          <a:p>
            <a:pPr lvl="1" eaLnBrk="1" hangingPunct="1">
              <a:lnSpc>
                <a:spcPct val="80000"/>
              </a:lnSpc>
              <a:buFont typeface="Wingdings" panose="05000000000000000000" pitchFamily="2" charset="2"/>
              <a:buNone/>
              <a:defRPr/>
            </a:pPr>
            <a:r>
              <a:rPr lang="en-US" sz="2000" b="1" dirty="0">
                <a:latin typeface="Times New Roman" charset="0"/>
              </a:rPr>
              <a:t>{</a:t>
            </a:r>
          </a:p>
          <a:p>
            <a:pPr lvl="1" eaLnBrk="1" hangingPunct="1">
              <a:lnSpc>
                <a:spcPct val="80000"/>
              </a:lnSpc>
              <a:buFont typeface="Wingdings" panose="05000000000000000000" pitchFamily="2" charset="2"/>
              <a:buNone/>
              <a:defRPr/>
            </a:pPr>
            <a:r>
              <a:rPr lang="en-US" sz="2000" b="1" dirty="0">
                <a:latin typeface="Times New Roman" charset="0"/>
              </a:rPr>
              <a:t>	vector&lt;double&gt; temps;	 // </a:t>
            </a:r>
            <a:r>
              <a:rPr lang="en-US" sz="2000" i="1" dirty="0">
                <a:latin typeface="Times New Roman" charset="0"/>
              </a:rPr>
              <a:t>temperatures in Fahrenheit, e.g. 64.6</a:t>
            </a:r>
          </a:p>
          <a:p>
            <a:pPr lvl="1" eaLnBrk="1" hangingPunct="1">
              <a:lnSpc>
                <a:spcPct val="80000"/>
              </a:lnSpc>
              <a:buFont typeface="Wingdings" panose="05000000000000000000" pitchFamily="2" charset="2"/>
              <a:buNone/>
              <a:defRPr/>
            </a:pPr>
            <a:r>
              <a:rPr lang="en-US" sz="2000" b="1" dirty="0">
                <a:latin typeface="Times New Roman" charset="0"/>
              </a:rPr>
              <a:t>	double temp;</a:t>
            </a:r>
          </a:p>
          <a:p>
            <a:pPr lvl="1" eaLnBrk="1" hangingPunct="1">
              <a:lnSpc>
                <a:spcPct val="80000"/>
              </a:lnSpc>
              <a:buFont typeface="Wingdings" panose="05000000000000000000" pitchFamily="2" charset="2"/>
              <a:buNone/>
              <a:defRPr/>
            </a:pPr>
            <a:r>
              <a:rPr lang="en-US" sz="2000" b="1" dirty="0">
                <a:latin typeface="Times New Roman" charset="0"/>
              </a:rPr>
              <a:t>	while (</a:t>
            </a:r>
            <a:r>
              <a:rPr lang="en-US" sz="2000" b="1" dirty="0" err="1">
                <a:latin typeface="Times New Roman" charset="0"/>
              </a:rPr>
              <a:t>cin</a:t>
            </a:r>
            <a:r>
              <a:rPr lang="en-US" sz="2000" b="1" dirty="0">
                <a:latin typeface="Times New Roman" charset="0"/>
              </a:rPr>
              <a:t>&gt;&gt;temp)  </a:t>
            </a:r>
            <a:r>
              <a:rPr lang="en-US" sz="2000" b="1" dirty="0" err="1">
                <a:latin typeface="Times New Roman" charset="0"/>
              </a:rPr>
              <a:t>temps.push_back</a:t>
            </a:r>
            <a:r>
              <a:rPr lang="en-US" sz="2000" b="1" dirty="0">
                <a:latin typeface="Times New Roman" charset="0"/>
              </a:rPr>
              <a:t>(temp); // </a:t>
            </a:r>
            <a:r>
              <a:rPr lang="en-US" sz="2000" i="1" dirty="0">
                <a:latin typeface="Times New Roman" charset="0"/>
              </a:rPr>
              <a:t>read and put into vector</a:t>
            </a:r>
          </a:p>
          <a:p>
            <a:pPr lvl="1" eaLnBrk="1" hangingPunct="1">
              <a:lnSpc>
                <a:spcPct val="80000"/>
              </a:lnSpc>
              <a:buFont typeface="Wingdings" panose="05000000000000000000" pitchFamily="2" charset="2"/>
              <a:buNone/>
              <a:defRPr/>
            </a:pPr>
            <a:endParaRPr lang="en-US" sz="2000"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	double sum = 0;</a:t>
            </a:r>
          </a:p>
          <a:p>
            <a:pPr lvl="1" eaLnBrk="1" hangingPunct="1">
              <a:lnSpc>
                <a:spcPct val="80000"/>
              </a:lnSpc>
              <a:buFont typeface="Wingdings" panose="05000000000000000000" pitchFamily="2" charset="2"/>
              <a:buNone/>
              <a:defRPr/>
            </a:pPr>
            <a:r>
              <a:rPr lang="en-US" sz="2000" b="1" dirty="0">
                <a:latin typeface="Times New Roman" charset="0"/>
              </a:rPr>
              <a:t>	for (</a:t>
            </a:r>
            <a:r>
              <a:rPr lang="en-US" sz="2000" b="1" dirty="0" err="1">
                <a:latin typeface="Times New Roman" charset="0"/>
              </a:rPr>
              <a:t>int</a:t>
            </a:r>
            <a:r>
              <a:rPr lang="en-US" sz="2000" b="1" dirty="0">
                <a:latin typeface="Times New Roman" charset="0"/>
              </a:rPr>
              <a:t> </a:t>
            </a:r>
            <a:r>
              <a:rPr lang="en-US" sz="2000" b="1" dirty="0" err="1">
                <a:latin typeface="Times New Roman" charset="0"/>
              </a:rPr>
              <a:t>i</a:t>
            </a:r>
            <a:r>
              <a:rPr lang="en-US" sz="2000" b="1" dirty="0">
                <a:latin typeface="Times New Roman" charset="0"/>
              </a:rPr>
              <a:t> = 0; </a:t>
            </a:r>
            <a:r>
              <a:rPr lang="en-US" sz="2000" b="1" dirty="0" err="1">
                <a:latin typeface="Times New Roman" charset="0"/>
              </a:rPr>
              <a:t>i</a:t>
            </a:r>
            <a:r>
              <a:rPr lang="en-US" sz="2000" b="1" dirty="0">
                <a:latin typeface="Times New Roman" charset="0"/>
              </a:rPr>
              <a:t>&lt; </a:t>
            </a:r>
            <a:r>
              <a:rPr lang="en-US" sz="2000" b="1" dirty="0" err="1">
                <a:latin typeface="Times New Roman" charset="0"/>
              </a:rPr>
              <a:t>temps.size</a:t>
            </a:r>
            <a:r>
              <a:rPr lang="en-US" sz="2000" b="1" dirty="0">
                <a:latin typeface="Times New Roman" charset="0"/>
              </a:rPr>
              <a:t>(); ++</a:t>
            </a:r>
            <a:r>
              <a:rPr lang="en-US" sz="2000" b="1" dirty="0" err="1">
                <a:latin typeface="Times New Roman" charset="0"/>
              </a:rPr>
              <a:t>i</a:t>
            </a:r>
            <a:r>
              <a:rPr lang="en-US" sz="2000" b="1" dirty="0">
                <a:latin typeface="Times New Roman" charset="0"/>
              </a:rPr>
              <a:t>) sum += temps[</a:t>
            </a:r>
            <a:r>
              <a:rPr lang="en-US" sz="2000" b="1" dirty="0" err="1">
                <a:latin typeface="Times New Roman" charset="0"/>
              </a:rPr>
              <a:t>i</a:t>
            </a:r>
            <a:r>
              <a:rPr lang="en-US" sz="2000" b="1" dirty="0">
                <a:latin typeface="Times New Roman" charset="0"/>
              </a:rPr>
              <a:t>];  // </a:t>
            </a:r>
            <a:r>
              <a:rPr lang="en-US" sz="2000" i="1" dirty="0">
                <a:latin typeface="Times New Roman" charset="0"/>
              </a:rPr>
              <a:t>sums temperatures</a:t>
            </a: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r>
              <a:rPr lang="en-US" sz="2000" dirty="0">
                <a:latin typeface="Times New Roman" charset="0"/>
              </a:rPr>
              <a:t>	</a:t>
            </a:r>
            <a:r>
              <a:rPr lang="en-US" sz="2000" b="1" dirty="0" err="1">
                <a:latin typeface="Times New Roman" charset="0"/>
              </a:rPr>
              <a:t>cout</a:t>
            </a:r>
            <a:r>
              <a:rPr lang="en-US" sz="2000" b="1" dirty="0">
                <a:latin typeface="Times New Roman" charset="0"/>
              </a:rPr>
              <a:t> &lt;&lt; "Mean temperature: " &lt;&lt; sum/</a:t>
            </a:r>
            <a:r>
              <a:rPr lang="en-US" sz="2000" b="1" dirty="0" err="1">
                <a:latin typeface="Times New Roman" charset="0"/>
              </a:rPr>
              <a:t>temps.size</a:t>
            </a:r>
            <a:r>
              <a:rPr lang="en-US" sz="2000" b="1" dirty="0">
                <a:latin typeface="Times New Roman" charset="0"/>
              </a:rPr>
              <a:t>() &lt;&lt; '\n';</a:t>
            </a:r>
          </a:p>
          <a:p>
            <a:pPr lvl="1" eaLnBrk="1" hangingPunct="1">
              <a:lnSpc>
                <a:spcPct val="80000"/>
              </a:lnSpc>
              <a:buFont typeface="Wingdings" panose="05000000000000000000" pitchFamily="2" charset="2"/>
              <a:buNone/>
              <a:defRPr/>
            </a:pPr>
            <a:r>
              <a:rPr lang="en-US" sz="2000" b="1" dirty="0">
                <a:latin typeface="Times New Roman" charset="0"/>
              </a:rPr>
              <a:t>	sort(temps);	// </a:t>
            </a:r>
            <a:r>
              <a:rPr lang="en-US" sz="2000" i="1" dirty="0">
                <a:latin typeface="Times New Roman" charset="0"/>
              </a:rPr>
              <a:t>from </a:t>
            </a:r>
            <a:r>
              <a:rPr lang="en-US" sz="2000" i="1" dirty="0" err="1">
                <a:latin typeface="Times New Roman" charset="0"/>
              </a:rPr>
              <a:t>std_lib_facilities.h</a:t>
            </a:r>
            <a:r>
              <a:rPr lang="en-US" sz="2000" i="1" dirty="0">
                <a:latin typeface="Times New Roman" charset="0"/>
              </a:rPr>
              <a:t> </a:t>
            </a:r>
          </a:p>
          <a:p>
            <a:pPr lvl="1" eaLnBrk="1" hangingPunct="1">
              <a:lnSpc>
                <a:spcPct val="80000"/>
              </a:lnSpc>
              <a:buFont typeface="Wingdings" panose="05000000000000000000" pitchFamily="2" charset="2"/>
              <a:buNone/>
              <a:defRPr/>
            </a:pPr>
            <a:r>
              <a:rPr lang="en-US" sz="2000" i="1" dirty="0">
                <a:latin typeface="Times New Roman" charset="0"/>
              </a:rPr>
              <a:t>				</a:t>
            </a:r>
            <a:r>
              <a:rPr lang="en-US" sz="2000" b="1" dirty="0">
                <a:latin typeface="Times New Roman" charset="0"/>
              </a:rPr>
              <a:t>//</a:t>
            </a:r>
            <a:r>
              <a:rPr lang="en-US" sz="2000" i="1" dirty="0">
                <a:latin typeface="Times New Roman" charset="0"/>
              </a:rPr>
              <a:t> or sort(</a:t>
            </a:r>
            <a:r>
              <a:rPr lang="en-US" sz="2000" i="1" dirty="0" err="1">
                <a:latin typeface="Times New Roman" charset="0"/>
              </a:rPr>
              <a:t>temps.begin</a:t>
            </a:r>
            <a:r>
              <a:rPr lang="en-US" sz="2000" i="1" dirty="0">
                <a:latin typeface="Times New Roman" charset="0"/>
              </a:rPr>
              <a:t>(), </a:t>
            </a:r>
            <a:r>
              <a:rPr lang="en-US" sz="2000" i="1" dirty="0" err="1">
                <a:latin typeface="Times New Roman" charset="0"/>
              </a:rPr>
              <a:t>temps.end</a:t>
            </a:r>
            <a:r>
              <a:rPr lang="en-US" sz="2000" i="1" dirty="0">
                <a:latin typeface="Times New Roman" charset="0"/>
              </a:rPr>
              <a:t>();</a:t>
            </a:r>
          </a:p>
          <a:p>
            <a:pPr lvl="1" eaLnBrk="1" hangingPunct="1">
              <a:lnSpc>
                <a:spcPct val="80000"/>
              </a:lnSpc>
              <a:buFont typeface="Wingdings" panose="05000000000000000000" pitchFamily="2" charset="2"/>
              <a:buNone/>
              <a:defRPr/>
            </a:pPr>
            <a:r>
              <a:rPr lang="en-US" sz="2000" b="1" dirty="0">
                <a:latin typeface="Times New Roman" charset="0"/>
              </a:rPr>
              <a:t>	</a:t>
            </a:r>
            <a:r>
              <a:rPr lang="en-US" sz="2000" b="1" dirty="0" err="1">
                <a:latin typeface="Times New Roman" charset="0"/>
              </a:rPr>
              <a:t>cout</a:t>
            </a:r>
            <a:r>
              <a:rPr lang="en-US" sz="2000" b="1" dirty="0">
                <a:latin typeface="Times New Roman" charset="0"/>
              </a:rPr>
              <a:t> &lt;&lt; "Median temperature: " &lt;&lt; temps[</a:t>
            </a:r>
            <a:r>
              <a:rPr lang="en-US" sz="2000" b="1" dirty="0" err="1">
                <a:latin typeface="Times New Roman" charset="0"/>
              </a:rPr>
              <a:t>temps.size</a:t>
            </a:r>
            <a:r>
              <a:rPr lang="en-US" sz="2000" b="1" dirty="0">
                <a:latin typeface="Times New Roman" charset="0"/>
              </a:rPr>
              <a:t>()/2] &lt;&lt; '\n';</a:t>
            </a:r>
          </a:p>
          <a:p>
            <a:pPr lvl="1" eaLnBrk="1" hangingPunct="1">
              <a:lnSpc>
                <a:spcPct val="80000"/>
              </a:lnSpc>
              <a:buFont typeface="Wingdings" panose="05000000000000000000" pitchFamily="2" charset="2"/>
              <a:buNone/>
              <a:defRPr/>
            </a:pPr>
            <a:r>
              <a:rPr lang="en-US" sz="2000" b="1" dirty="0">
                <a:latin typeface="Times New Roman" charset="0"/>
              </a:rPr>
              <a:t>}</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36800AC1-0EAE-44D4-987E-C17FDA8F8DCF}" type="slidenum">
              <a:rPr lang="en-US" altLang="en-US" smtClean="0">
                <a:latin typeface="Arial" panose="020B0604020202020204" pitchFamily="34" charset="0"/>
              </a:rPr>
              <a:pPr>
                <a:defRPr/>
              </a:pPr>
              <a:t>38</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51627835"/>
      </p:ext>
    </p:extLst>
  </p:cSld>
  <p:clrMapOvr>
    <a:masterClrMapping/>
  </p:clrMapOvr>
  <p:transition spd="slow">
    <p:wipe/>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pPr eaLnBrk="1" hangingPunct="1">
              <a:defRPr/>
            </a:pPr>
            <a:r>
              <a:rPr lang="en-US" dirty="0" smtClean="0"/>
              <a:t>Traversing a vector</a:t>
            </a:r>
          </a:p>
        </p:txBody>
      </p:sp>
      <p:sp>
        <p:nvSpPr>
          <p:cNvPr id="28675" name="Rectangle 3"/>
          <p:cNvSpPr>
            <a:spLocks noGrp="1" noChangeArrowheads="1"/>
          </p:cNvSpPr>
          <p:nvPr>
            <p:ph idx="1"/>
          </p:nvPr>
        </p:nvSpPr>
        <p:spPr/>
        <p:txBody>
          <a:bodyPr/>
          <a:lstStyle/>
          <a:p>
            <a:pPr eaLnBrk="1" hangingPunct="1">
              <a:lnSpc>
                <a:spcPct val="80000"/>
              </a:lnSpc>
              <a:defRPr/>
            </a:pPr>
            <a:r>
              <a:rPr lang="en-US" dirty="0">
                <a:latin typeface="Times New Roman" charset="0"/>
              </a:rPr>
              <a:t>Once you get your data into a vector you can easily manipulate it</a:t>
            </a:r>
          </a:p>
          <a:p>
            <a:pPr eaLnBrk="1" hangingPunct="1">
              <a:lnSpc>
                <a:spcPct val="80000"/>
              </a:lnSpc>
              <a:defRPr/>
            </a:pPr>
            <a:endParaRPr lang="en-US" sz="2000" dirty="0">
              <a:latin typeface="Times New Roman" charset="0"/>
            </a:endParaRPr>
          </a:p>
          <a:p>
            <a:pPr eaLnBrk="1" hangingPunct="1">
              <a:lnSpc>
                <a:spcPct val="80000"/>
              </a:lnSpc>
              <a:defRPr/>
            </a:pPr>
            <a:r>
              <a:rPr lang="en-US" dirty="0">
                <a:latin typeface="Times New Roman" charset="0"/>
              </a:rPr>
              <a:t>Initialize with a list</a:t>
            </a:r>
          </a:p>
          <a:p>
            <a:pPr lvl="1" eaLnBrk="1" hangingPunct="1">
              <a:lnSpc>
                <a:spcPct val="80000"/>
              </a:lnSpc>
              <a:defRPr/>
            </a:pPr>
            <a:r>
              <a:rPr lang="en-US" sz="2000" b="1" dirty="0">
                <a:latin typeface="Times New Roman" charset="0"/>
              </a:rPr>
              <a:t>vector&lt;</a:t>
            </a:r>
            <a:r>
              <a:rPr lang="en-US" sz="2000" b="1" dirty="0" err="1">
                <a:latin typeface="Times New Roman" charset="0"/>
              </a:rPr>
              <a:t>int</a:t>
            </a:r>
            <a:r>
              <a:rPr lang="en-US" sz="2000" b="1" dirty="0">
                <a:latin typeface="Times New Roman" charset="0"/>
              </a:rPr>
              <a:t>&gt; v = { 1, 2, 3, 5, 8, 13 }; // </a:t>
            </a:r>
            <a:r>
              <a:rPr lang="en-US" sz="2000" i="1" dirty="0">
                <a:latin typeface="Times New Roman" charset="0"/>
              </a:rPr>
              <a:t>initialize with a list</a:t>
            </a:r>
          </a:p>
          <a:p>
            <a:pPr lvl="1" eaLnBrk="1" hangingPunct="1">
              <a:lnSpc>
                <a:spcPct val="80000"/>
              </a:lnSpc>
              <a:buFont typeface="Wingdings" panose="05000000000000000000" pitchFamily="2" charset="2"/>
              <a:buNone/>
              <a:defRPr/>
            </a:pPr>
            <a:endParaRPr lang="en-US" sz="2000" dirty="0">
              <a:latin typeface="Times New Roman" charset="0"/>
            </a:endParaRPr>
          </a:p>
          <a:p>
            <a:pPr eaLnBrk="1" hangingPunct="1">
              <a:lnSpc>
                <a:spcPct val="80000"/>
              </a:lnSpc>
              <a:defRPr/>
            </a:pPr>
            <a:r>
              <a:rPr lang="en-US" i="1" dirty="0">
                <a:latin typeface="Times New Roman" charset="0"/>
              </a:rPr>
              <a:t>often we want to look at each element of a vector in turn:</a:t>
            </a: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for (</a:t>
            </a:r>
            <a:r>
              <a:rPr lang="en-US" sz="2000" b="1" dirty="0" err="1">
                <a:latin typeface="Times New Roman" charset="0"/>
              </a:rPr>
              <a:t>int</a:t>
            </a:r>
            <a:r>
              <a:rPr lang="en-US" sz="2000" b="1" dirty="0">
                <a:latin typeface="Times New Roman" charset="0"/>
              </a:rPr>
              <a:t> </a:t>
            </a:r>
            <a:r>
              <a:rPr lang="en-US" sz="2000" b="1" dirty="0" err="1">
                <a:latin typeface="Times New Roman" charset="0"/>
              </a:rPr>
              <a:t>i</a:t>
            </a:r>
            <a:r>
              <a:rPr lang="en-US" sz="2000" b="1" dirty="0">
                <a:latin typeface="Times New Roman" charset="0"/>
              </a:rPr>
              <a:t> = 0; </a:t>
            </a:r>
            <a:r>
              <a:rPr lang="en-US" sz="2000" b="1" dirty="0" err="1">
                <a:latin typeface="Times New Roman" charset="0"/>
              </a:rPr>
              <a:t>i</a:t>
            </a:r>
            <a:r>
              <a:rPr lang="en-US" sz="2000" b="1" dirty="0">
                <a:latin typeface="Times New Roman" charset="0"/>
              </a:rPr>
              <a:t>&lt; </a:t>
            </a:r>
            <a:r>
              <a:rPr lang="en-US" sz="2000" b="1" dirty="0" err="1">
                <a:latin typeface="Times New Roman" charset="0"/>
              </a:rPr>
              <a:t>v.size</a:t>
            </a:r>
            <a:r>
              <a:rPr lang="en-US" sz="2000" b="1" dirty="0">
                <a:latin typeface="Times New Roman" charset="0"/>
              </a:rPr>
              <a:t>(); ++</a:t>
            </a:r>
            <a:r>
              <a:rPr lang="en-US" sz="2000" b="1" dirty="0" err="1">
                <a:latin typeface="Times New Roman" charset="0"/>
              </a:rPr>
              <a:t>i</a:t>
            </a:r>
            <a:r>
              <a:rPr lang="en-US" sz="2000" b="1" dirty="0">
                <a:latin typeface="Times New Roman" charset="0"/>
              </a:rPr>
              <a:t>) </a:t>
            </a:r>
            <a:r>
              <a:rPr lang="en-US" sz="2000" b="1" dirty="0" err="1">
                <a:latin typeface="Times New Roman" charset="0"/>
              </a:rPr>
              <a:t>cout</a:t>
            </a:r>
            <a:r>
              <a:rPr lang="en-US" sz="2000" b="1" dirty="0">
                <a:latin typeface="Times New Roman" charset="0"/>
              </a:rPr>
              <a:t> &lt;&lt; v[</a:t>
            </a:r>
            <a:r>
              <a:rPr lang="en-US" sz="2000" b="1" dirty="0" err="1">
                <a:latin typeface="Times New Roman" charset="0"/>
              </a:rPr>
              <a:t>i</a:t>
            </a:r>
            <a:r>
              <a:rPr lang="en-US" sz="2000" b="1" dirty="0">
                <a:latin typeface="Times New Roman" charset="0"/>
              </a:rPr>
              <a:t>] &lt;&lt; '\n';  // </a:t>
            </a:r>
            <a:r>
              <a:rPr lang="en-US" sz="2000" i="1" dirty="0">
                <a:latin typeface="Times New Roman" charset="0"/>
              </a:rPr>
              <a:t>list all elements</a:t>
            </a:r>
          </a:p>
          <a:p>
            <a:pPr lvl="1" eaLnBrk="1" hangingPunct="1">
              <a:lnSpc>
                <a:spcPct val="80000"/>
              </a:lnSpc>
              <a:buFont typeface="Wingdings" panose="05000000000000000000" pitchFamily="2" charset="2"/>
              <a:buNone/>
              <a:defRPr/>
            </a:pPr>
            <a:endParaRPr lang="en-US" sz="2000"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a:t>
            </a:r>
            <a:r>
              <a:rPr lang="en-US" sz="2000" i="1" dirty="0">
                <a:latin typeface="Times New Roman" charset="0"/>
              </a:rPr>
              <a:t> there is a simpler kind of loop for that (a range-for loop):</a:t>
            </a: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for (</a:t>
            </a:r>
            <a:r>
              <a:rPr lang="en-US" sz="2000" b="1" dirty="0" err="1">
                <a:latin typeface="Times New Roman" charset="0"/>
              </a:rPr>
              <a:t>int</a:t>
            </a:r>
            <a:r>
              <a:rPr lang="en-US" sz="2000" b="1" dirty="0">
                <a:latin typeface="Times New Roman" charset="0"/>
              </a:rPr>
              <a:t> </a:t>
            </a:r>
            <a:r>
              <a:rPr lang="en-US" sz="2000" b="1" dirty="0" err="1">
                <a:latin typeface="Times New Roman" charset="0"/>
              </a:rPr>
              <a:t>i</a:t>
            </a:r>
            <a:r>
              <a:rPr lang="en-US" sz="2000" b="1" dirty="0">
                <a:latin typeface="Times New Roman" charset="0"/>
              </a:rPr>
              <a:t> : v) </a:t>
            </a:r>
            <a:r>
              <a:rPr lang="en-US" sz="2000" b="1" dirty="0" err="1">
                <a:latin typeface="Times New Roman" charset="0"/>
              </a:rPr>
              <a:t>cout</a:t>
            </a:r>
            <a:r>
              <a:rPr lang="en-US" sz="2000" b="1" dirty="0">
                <a:latin typeface="Times New Roman" charset="0"/>
              </a:rPr>
              <a:t> &lt;&lt; x &lt;&lt; '\n';  // </a:t>
            </a:r>
            <a:r>
              <a:rPr lang="en-US" sz="2000" i="1" dirty="0">
                <a:latin typeface="Times New Roman" charset="0"/>
              </a:rPr>
              <a:t>list all elements</a:t>
            </a:r>
          </a:p>
          <a:p>
            <a:pPr lvl="1" eaLnBrk="1" hangingPunct="1">
              <a:lnSpc>
                <a:spcPct val="80000"/>
              </a:lnSpc>
              <a:buFont typeface="Wingdings" panose="05000000000000000000" pitchFamily="2" charset="2"/>
              <a:buNone/>
              <a:defRPr/>
            </a:pPr>
            <a:endParaRPr lang="en-US" sz="2000" dirty="0">
              <a:latin typeface="Times New Roman" charset="0"/>
            </a:endParaRPr>
          </a:p>
          <a:p>
            <a:pPr lvl="1" eaLnBrk="1" hangingPunct="1">
              <a:lnSpc>
                <a:spcPct val="80000"/>
              </a:lnSpc>
              <a:buFont typeface="Wingdings" panose="05000000000000000000" pitchFamily="2" charset="2"/>
              <a:buNone/>
              <a:defRPr/>
            </a:pPr>
            <a:r>
              <a:rPr lang="en-US" sz="2000" b="1" dirty="0">
                <a:latin typeface="Times New Roman" charset="0"/>
              </a:rPr>
              <a:t>//</a:t>
            </a:r>
            <a:r>
              <a:rPr lang="en-US" sz="2000" dirty="0">
                <a:latin typeface="Times New Roman" charset="0"/>
              </a:rPr>
              <a:t> </a:t>
            </a:r>
            <a:r>
              <a:rPr lang="en-US" sz="2000" i="1" dirty="0">
                <a:latin typeface="Times New Roman" charset="0"/>
              </a:rPr>
              <a:t>for each x in v …</a:t>
            </a: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endParaRPr lang="en-US" sz="2000" dirty="0">
              <a:latin typeface="Times New Roman" charset="0"/>
            </a:endParaRPr>
          </a:p>
          <a:p>
            <a:pPr lvl="1" eaLnBrk="1" hangingPunct="1">
              <a:lnSpc>
                <a:spcPct val="80000"/>
              </a:lnSpc>
              <a:buFont typeface="Wingdings" panose="05000000000000000000" pitchFamily="2" charset="2"/>
              <a:buNone/>
              <a:defRPr/>
            </a:pPr>
            <a:endParaRPr lang="en-US" sz="2000" b="1" dirty="0">
              <a:latin typeface="Times New Roman" charset="0"/>
            </a:endParaRPr>
          </a:p>
          <a:p>
            <a:pPr lvl="1" eaLnBrk="1" hangingPunct="1">
              <a:lnSpc>
                <a:spcPct val="80000"/>
              </a:lnSpc>
              <a:buFont typeface="Wingdings" panose="05000000000000000000" pitchFamily="2" charset="2"/>
              <a:buNone/>
              <a:defRPr/>
            </a:pPr>
            <a:r>
              <a:rPr lang="en-US" sz="2000" dirty="0">
                <a:latin typeface="Times New Roman" charset="0"/>
              </a:rPr>
              <a:t>	</a:t>
            </a:r>
            <a:endParaRPr lang="en-US" sz="2000" b="1" dirty="0">
              <a:latin typeface="Times New Roman" charset="0"/>
            </a:endParaRP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19C7E807-4015-4E8C-BD22-076F9E50024F}" type="slidenum">
              <a:rPr lang="en-US" altLang="en-US" smtClean="0">
                <a:latin typeface="Arial" panose="020B0604020202020204" pitchFamily="34" charset="0"/>
              </a:rPr>
              <a:pPr>
                <a:defRPr/>
              </a:pPr>
              <a:t>39</a:t>
            </a:fld>
            <a:endParaRPr lang="en-US" altLang="en-US" smtClean="0">
              <a:latin typeface="Arial" panose="020B0604020202020204" pitchFamily="34" charset="0"/>
            </a:endParaRPr>
          </a:p>
        </p:txBody>
      </p:sp>
    </p:spTree>
    <p:extLst>
      <p:ext uri="{BB962C8B-B14F-4D97-AF65-F5344CB8AC3E}">
        <p14:creationId xmlns:p14="http://schemas.microsoft.com/office/powerpoint/2010/main" val="937808431"/>
      </p:ext>
    </p:extLst>
  </p:cSld>
  <p:clrMapOvr>
    <a:masterClrMapping/>
  </p:clrMapOvr>
  <p:transition spd="slow">
    <p:wipe/>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smtClean="0"/>
              <a:t>Objectives</a:t>
            </a:r>
            <a:endParaRPr lang="lv-LV" dirty="0"/>
          </a:p>
        </p:txBody>
      </p:sp>
      <p:sp>
        <p:nvSpPr>
          <p:cNvPr id="3" name="Content Placeholder 2"/>
          <p:cNvSpPr>
            <a:spLocks noGrp="1"/>
          </p:cNvSpPr>
          <p:nvPr>
            <p:ph idx="1"/>
          </p:nvPr>
        </p:nvSpPr>
        <p:spPr/>
        <p:txBody>
          <a:bodyPr/>
          <a:lstStyle/>
          <a:p>
            <a:r>
              <a:rPr lang="en-US" dirty="0" smtClean="0"/>
              <a:t>Fundamental types – bool, </a:t>
            </a:r>
            <a:r>
              <a:rPr lang="en-US" dirty="0" err="1" smtClean="0"/>
              <a:t>int</a:t>
            </a:r>
            <a:r>
              <a:rPr lang="en-US" dirty="0"/>
              <a:t> </a:t>
            </a:r>
            <a:r>
              <a:rPr lang="en-US" dirty="0" smtClean="0"/>
              <a:t>types, char, float/double; initializations; default type casts.</a:t>
            </a:r>
          </a:p>
          <a:p>
            <a:endParaRPr lang="lv-LV" dirty="0"/>
          </a:p>
        </p:txBody>
      </p:sp>
    </p:spTree>
    <p:extLst>
      <p:ext uri="{BB962C8B-B14F-4D97-AF65-F5344CB8AC3E}">
        <p14:creationId xmlns:p14="http://schemas.microsoft.com/office/powerpoint/2010/main" val="336239883"/>
      </p:ext>
    </p:extLst>
  </p:cSld>
  <p:clrMapOvr>
    <a:masterClrMapping/>
  </p:clrMapOvr>
  <p:transition spd="slow">
    <p:wipe/>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Rectangle 2"/>
          <p:cNvSpPr>
            <a:spLocks noGrp="1" noChangeArrowheads="1"/>
          </p:cNvSpPr>
          <p:nvPr>
            <p:ph type="title"/>
          </p:nvPr>
        </p:nvSpPr>
        <p:spPr/>
        <p:txBody>
          <a:bodyPr/>
          <a:lstStyle/>
          <a:p>
            <a:pPr eaLnBrk="1" hangingPunct="1">
              <a:defRPr/>
            </a:pPr>
            <a:r>
              <a:rPr lang="en-US" smtClean="0"/>
              <a:t>Combining Language Features</a:t>
            </a:r>
          </a:p>
        </p:txBody>
      </p:sp>
      <p:sp>
        <p:nvSpPr>
          <p:cNvPr id="8195" name="Rectangle 3"/>
          <p:cNvSpPr>
            <a:spLocks noGrp="1" noChangeArrowheads="1"/>
          </p:cNvSpPr>
          <p:nvPr>
            <p:ph idx="1"/>
          </p:nvPr>
        </p:nvSpPr>
        <p:spPr/>
        <p:txBody>
          <a:bodyPr/>
          <a:lstStyle/>
          <a:p>
            <a:pPr eaLnBrk="1" hangingPunct="1">
              <a:defRPr/>
            </a:pPr>
            <a:r>
              <a:rPr lang="en-US" sz="2800"/>
              <a:t>You can write many new programs by combining language features, built-in types, and user-defined types in new and interesting ways.</a:t>
            </a:r>
          </a:p>
          <a:p>
            <a:pPr lvl="1" eaLnBrk="1" hangingPunct="1">
              <a:defRPr/>
            </a:pPr>
            <a:r>
              <a:rPr lang="en-US"/>
              <a:t>So far, we have</a:t>
            </a:r>
          </a:p>
          <a:p>
            <a:pPr lvl="2" eaLnBrk="1" hangingPunct="1">
              <a:defRPr/>
            </a:pPr>
            <a:r>
              <a:rPr lang="en-US" smtClean="0"/>
              <a:t>Variables and literals of types </a:t>
            </a:r>
            <a:r>
              <a:rPr lang="en-US" sz="2000" b="1"/>
              <a:t>bool, char, int, double</a:t>
            </a:r>
          </a:p>
          <a:p>
            <a:pPr lvl="2" eaLnBrk="1" hangingPunct="1">
              <a:defRPr/>
            </a:pPr>
            <a:r>
              <a:rPr lang="en-US" sz="2000" b="1"/>
              <a:t>vector, push_back(), [ ]</a:t>
            </a:r>
            <a:r>
              <a:rPr lang="en-US" smtClean="0"/>
              <a:t> (subscripting)</a:t>
            </a:r>
          </a:p>
          <a:p>
            <a:pPr lvl="2" eaLnBrk="1" hangingPunct="1">
              <a:defRPr/>
            </a:pPr>
            <a:r>
              <a:rPr lang="en-US" sz="2000" b="1"/>
              <a:t>!=, ==, =, +, -, +=, &lt;, &amp;&amp;, ||, !</a:t>
            </a:r>
          </a:p>
          <a:p>
            <a:pPr lvl="2" eaLnBrk="1" hangingPunct="1">
              <a:defRPr/>
            </a:pPr>
            <a:r>
              <a:rPr lang="en-US" sz="2000" b="1"/>
              <a:t>max( ), sort( ), cin&gt;&gt;, cout&lt;&lt;</a:t>
            </a:r>
          </a:p>
          <a:p>
            <a:pPr lvl="2" eaLnBrk="1" hangingPunct="1">
              <a:defRPr/>
            </a:pPr>
            <a:r>
              <a:rPr lang="en-US" sz="2000" b="1"/>
              <a:t>if, for, while</a:t>
            </a:r>
          </a:p>
          <a:p>
            <a:pPr lvl="1" eaLnBrk="1" hangingPunct="1">
              <a:defRPr/>
            </a:pPr>
            <a:r>
              <a:rPr lang="en-US"/>
              <a:t>You can write a lot of different programs with these language features! Let’s try to use them in a slightly different way…</a:t>
            </a:r>
          </a:p>
          <a:p>
            <a:pPr eaLnBrk="1" hangingPunct="1">
              <a:buFont typeface="Wingdings" panose="05000000000000000000" pitchFamily="2" charset="2"/>
              <a:buNone/>
              <a:defRPr/>
            </a:pPr>
            <a:endParaRPr lang="en-US" sz="280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BEF4C781-0D97-41E8-B468-7C907449E702}" type="slidenum">
              <a:rPr lang="en-US" altLang="en-US" smtClean="0">
                <a:latin typeface="Arial" panose="020B0604020202020204" pitchFamily="34" charset="0"/>
              </a:rPr>
              <a:pPr>
                <a:defRPr/>
              </a:pPr>
              <a:t>40</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39739056"/>
      </p:ext>
    </p:extLst>
  </p:cSld>
  <p:clrMapOvr>
    <a:masterClrMapping/>
  </p:clrMapOvr>
  <p:transition spd="slow">
    <p:wipe/>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0962" name="Rectangle 2"/>
          <p:cNvSpPr>
            <a:spLocks noGrp="1" noChangeArrowheads="1"/>
          </p:cNvSpPr>
          <p:nvPr>
            <p:ph type="title"/>
          </p:nvPr>
        </p:nvSpPr>
        <p:spPr/>
        <p:txBody>
          <a:bodyPr/>
          <a:lstStyle/>
          <a:p>
            <a:pPr eaLnBrk="1" hangingPunct="1">
              <a:defRPr/>
            </a:pPr>
            <a:r>
              <a:rPr lang="en-US" smtClean="0"/>
              <a:t>Example – Word List</a:t>
            </a:r>
          </a:p>
        </p:txBody>
      </p:sp>
      <p:sp>
        <p:nvSpPr>
          <p:cNvPr id="40963" name="Rectangle 3"/>
          <p:cNvSpPr>
            <a:spLocks noGrp="1" noChangeArrowheads="1"/>
          </p:cNvSpPr>
          <p:nvPr>
            <p:ph idx="1"/>
          </p:nvPr>
        </p:nvSpPr>
        <p:spPr/>
        <p:txBody>
          <a:bodyPr/>
          <a:lstStyle/>
          <a:p>
            <a:pPr eaLnBrk="1" hangingPunct="1">
              <a:lnSpc>
                <a:spcPct val="80000"/>
              </a:lnSpc>
              <a:buFont typeface="Wingdings" panose="05000000000000000000" pitchFamily="2" charset="2"/>
              <a:buNone/>
              <a:defRPr/>
            </a:pPr>
            <a:r>
              <a:rPr lang="en-US" sz="2000"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“boilerplate” left out</a:t>
            </a:r>
          </a:p>
          <a:p>
            <a:pPr eaLnBrk="1" hangingPunct="1">
              <a:lnSpc>
                <a:spcPct val="80000"/>
              </a:lnSpc>
              <a:buFont typeface="Wingdings" panose="05000000000000000000" pitchFamily="2" charset="2"/>
              <a:buNone/>
              <a:defRPr/>
            </a:pPr>
            <a:endParaRPr lang="en-US" sz="2000" dirty="0">
              <a:latin typeface="Liberation Mono" panose="02070409020205020404" pitchFamily="49" charset="0"/>
              <a:cs typeface="Liberation Mono" panose="02070409020205020404" pitchFamily="49" charset="0"/>
            </a:endParaRPr>
          </a:p>
          <a:p>
            <a:pPr eaLnBrk="1" hangingPunct="1">
              <a:lnSpc>
                <a:spcPct val="80000"/>
              </a:lnSpc>
              <a:buFont typeface="Wingdings" panose="05000000000000000000" pitchFamily="2" charset="2"/>
              <a:buNone/>
              <a:defRPr/>
            </a:pPr>
            <a:r>
              <a:rPr lang="en-US" sz="2000" dirty="0">
                <a:latin typeface="Liberation Mono" panose="02070409020205020404" pitchFamily="49" charset="0"/>
                <a:cs typeface="Liberation Mono" panose="02070409020205020404" pitchFamily="49" charset="0"/>
              </a:rPr>
              <a:t>	</a:t>
            </a:r>
            <a:r>
              <a:rPr lang="en-US" sz="2000" b="1" dirty="0">
                <a:latin typeface="Liberation Mono" panose="02070409020205020404" pitchFamily="49" charset="0"/>
                <a:cs typeface="Liberation Mono" panose="02070409020205020404" pitchFamily="49" charset="0"/>
              </a:rPr>
              <a:t>vector&lt;string&gt; words;</a:t>
            </a: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for (string s; </a:t>
            </a:r>
            <a:r>
              <a:rPr lang="en-US" sz="2000" b="1" dirty="0" err="1">
                <a:latin typeface="Liberation Mono" panose="02070409020205020404" pitchFamily="49" charset="0"/>
                <a:cs typeface="Liberation Mono" panose="02070409020205020404" pitchFamily="49" charset="0"/>
              </a:rPr>
              <a:t>cin</a:t>
            </a:r>
            <a:r>
              <a:rPr lang="en-US" sz="2000" b="1" dirty="0">
                <a:latin typeface="Liberation Mono" panose="02070409020205020404" pitchFamily="49" charset="0"/>
                <a:cs typeface="Liberation Mono" panose="02070409020205020404" pitchFamily="49" charset="0"/>
              </a:rPr>
              <a:t>&gt;&gt;s &amp;&amp; s != "quit“; ) </a:t>
            </a:r>
            <a:r>
              <a:rPr lang="en-US" sz="2000" b="1" dirty="0" smtClean="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&amp;&amp; means AND</a:t>
            </a: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a:t>
            </a:r>
            <a:r>
              <a:rPr lang="en-US" sz="2000" b="1" dirty="0" err="1">
                <a:latin typeface="Liberation Mono" panose="02070409020205020404" pitchFamily="49" charset="0"/>
                <a:cs typeface="Liberation Mono" panose="02070409020205020404" pitchFamily="49" charset="0"/>
              </a:rPr>
              <a:t>words.push_back</a:t>
            </a:r>
            <a:r>
              <a:rPr lang="en-US" sz="2000" b="1" dirty="0">
                <a:latin typeface="Liberation Mono" panose="02070409020205020404" pitchFamily="49" charset="0"/>
                <a:cs typeface="Liberation Mono" panose="02070409020205020404" pitchFamily="49" charset="0"/>
              </a:rPr>
              <a:t>(s);</a:t>
            </a:r>
          </a:p>
          <a:p>
            <a:pPr eaLnBrk="1" hangingPunct="1">
              <a:lnSpc>
                <a:spcPct val="80000"/>
              </a:lnSpc>
              <a:buFont typeface="Wingdings" panose="05000000000000000000" pitchFamily="2" charset="2"/>
              <a:buNone/>
              <a:defRPr/>
            </a:pPr>
            <a:endParaRPr lang="en-US" sz="1000" b="1" dirty="0">
              <a:latin typeface="Liberation Mono" panose="02070409020205020404" pitchFamily="49" charset="0"/>
              <a:cs typeface="Liberation Mono" panose="02070409020205020404" pitchFamily="49" charset="0"/>
            </a:endParaRP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sort(words);				// </a:t>
            </a:r>
            <a:r>
              <a:rPr lang="en-US" sz="2000" i="1" dirty="0">
                <a:latin typeface="Liberation Mono" panose="02070409020205020404" pitchFamily="49" charset="0"/>
                <a:cs typeface="Liberation Mono" panose="02070409020205020404" pitchFamily="49" charset="0"/>
              </a:rPr>
              <a:t>sort the words we read</a:t>
            </a:r>
          </a:p>
          <a:p>
            <a:pPr eaLnBrk="1" hangingPunct="1">
              <a:lnSpc>
                <a:spcPct val="80000"/>
              </a:lnSpc>
              <a:buFont typeface="Wingdings" panose="05000000000000000000" pitchFamily="2" charset="2"/>
              <a:buNone/>
              <a:defRPr/>
            </a:pPr>
            <a:endParaRPr lang="en-US" sz="1000" b="1" dirty="0">
              <a:latin typeface="Liberation Mono" panose="02070409020205020404" pitchFamily="49" charset="0"/>
              <a:cs typeface="Liberation Mono" panose="02070409020205020404" pitchFamily="49" charset="0"/>
            </a:endParaRP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for (string s : words) </a:t>
            </a:r>
          </a:p>
          <a:p>
            <a:pPr eaLnBrk="1" hangingPunct="1">
              <a:lnSpc>
                <a:spcPct val="80000"/>
              </a:lnSpc>
              <a:buFont typeface="Wingdings" panose="05000000000000000000" pitchFamily="2" charset="2"/>
              <a:buNone/>
              <a:defRPr/>
            </a:pPr>
            <a:r>
              <a:rPr lang="en-US" sz="2000" b="1" dirty="0">
                <a:latin typeface="Liberation Mono" panose="02070409020205020404" pitchFamily="49" charset="0"/>
                <a:cs typeface="Liberation Mono" panose="02070409020205020404" pitchFamily="49" charset="0"/>
              </a:rPr>
              <a:t>		</a:t>
            </a:r>
            <a:r>
              <a:rPr lang="en-US" sz="2000" b="1" dirty="0" err="1">
                <a:latin typeface="Liberation Mono" panose="02070409020205020404" pitchFamily="49" charset="0"/>
                <a:cs typeface="Liberation Mono" panose="02070409020205020404" pitchFamily="49" charset="0"/>
              </a:rPr>
              <a:t>cout</a:t>
            </a:r>
            <a:r>
              <a:rPr lang="en-US" sz="2000" b="1" dirty="0">
                <a:latin typeface="Liberation Mono" panose="02070409020205020404" pitchFamily="49" charset="0"/>
                <a:cs typeface="Liberation Mono" panose="02070409020205020404" pitchFamily="49" charset="0"/>
              </a:rPr>
              <a:t> &lt;&lt; s &lt;&lt; '\n';</a:t>
            </a:r>
          </a:p>
          <a:p>
            <a:pPr eaLnBrk="1" hangingPunct="1">
              <a:lnSpc>
                <a:spcPct val="80000"/>
              </a:lnSpc>
              <a:buFont typeface="Wingdings" panose="05000000000000000000" pitchFamily="2" charset="2"/>
              <a:buNone/>
              <a:defRPr/>
            </a:pPr>
            <a:endParaRPr lang="en-US" sz="1000" b="1" dirty="0">
              <a:latin typeface="Liberation Mono" panose="02070409020205020404" pitchFamily="49" charset="0"/>
              <a:cs typeface="Liberation Mono" panose="02070409020205020404" pitchFamily="49" charset="0"/>
            </a:endParaRPr>
          </a:p>
          <a:p>
            <a:pPr eaLnBrk="1" hangingPunct="1">
              <a:lnSpc>
                <a:spcPct val="80000"/>
              </a:lnSpc>
              <a:buFont typeface="Wingdings" panose="05000000000000000000" pitchFamily="2" charset="2"/>
              <a:buNone/>
              <a:defRPr/>
            </a:pPr>
            <a:r>
              <a:rPr lang="en-US" sz="2000" dirty="0">
                <a:latin typeface="Liberation Mono" panose="02070409020205020404" pitchFamily="49" charset="0"/>
                <a:cs typeface="Liberation Mono" panose="02070409020205020404" pitchFamily="49" charset="0"/>
              </a:rPr>
              <a:t>  	</a:t>
            </a:r>
            <a:r>
              <a:rPr lang="en-US" sz="2000" dirty="0">
                <a:solidFill>
                  <a:srgbClr val="43B02A"/>
                </a:solidFill>
                <a:latin typeface="Liberation Mono" panose="02070409020205020404" pitchFamily="49" charset="0"/>
                <a:cs typeface="Liberation Mono" panose="02070409020205020404" pitchFamily="49" charset="0"/>
              </a:rPr>
              <a:t>/*</a:t>
            </a:r>
          </a:p>
          <a:p>
            <a:pPr eaLnBrk="1" hangingPunct="1">
              <a:lnSpc>
                <a:spcPct val="80000"/>
              </a:lnSpc>
              <a:buFont typeface="Wingdings" panose="05000000000000000000" pitchFamily="2" charset="2"/>
              <a:buNone/>
              <a:defRPr/>
            </a:pPr>
            <a:r>
              <a:rPr lang="en-US" sz="2000" dirty="0">
                <a:solidFill>
                  <a:srgbClr val="43B02A"/>
                </a:solidFill>
                <a:latin typeface="Liberation Mono" panose="02070409020205020404" pitchFamily="49" charset="0"/>
                <a:cs typeface="Liberation Mono" panose="02070409020205020404" pitchFamily="49" charset="0"/>
              </a:rPr>
              <a:t>	    </a:t>
            </a:r>
            <a:r>
              <a:rPr lang="en-US" sz="2000" i="1" dirty="0">
                <a:solidFill>
                  <a:srgbClr val="43B02A"/>
                </a:solidFill>
                <a:latin typeface="Liberation Mono" panose="02070409020205020404" pitchFamily="49" charset="0"/>
                <a:cs typeface="Liberation Mono" panose="02070409020205020404" pitchFamily="49" charset="0"/>
              </a:rPr>
              <a:t>read a bunch of strings into a vector of strings, sort</a:t>
            </a:r>
          </a:p>
          <a:p>
            <a:pPr eaLnBrk="1" hangingPunct="1">
              <a:lnSpc>
                <a:spcPct val="80000"/>
              </a:lnSpc>
              <a:buFont typeface="Wingdings" panose="05000000000000000000" pitchFamily="2" charset="2"/>
              <a:buNone/>
              <a:defRPr/>
            </a:pPr>
            <a:r>
              <a:rPr lang="en-US" sz="2000" i="1" dirty="0">
                <a:solidFill>
                  <a:srgbClr val="43B02A"/>
                </a:solidFill>
                <a:latin typeface="Liberation Mono" panose="02070409020205020404" pitchFamily="49" charset="0"/>
                <a:cs typeface="Liberation Mono" panose="02070409020205020404" pitchFamily="49" charset="0"/>
              </a:rPr>
              <a:t>	    them into lexicographical order (alphabetical order), </a:t>
            </a:r>
          </a:p>
          <a:p>
            <a:pPr eaLnBrk="1" hangingPunct="1">
              <a:lnSpc>
                <a:spcPct val="80000"/>
              </a:lnSpc>
              <a:buFont typeface="Wingdings" panose="05000000000000000000" pitchFamily="2" charset="2"/>
              <a:buNone/>
              <a:defRPr/>
            </a:pPr>
            <a:r>
              <a:rPr lang="en-US" sz="2000" i="1" dirty="0">
                <a:solidFill>
                  <a:srgbClr val="43B02A"/>
                </a:solidFill>
                <a:latin typeface="Liberation Mono" panose="02070409020205020404" pitchFamily="49" charset="0"/>
                <a:cs typeface="Liberation Mono" panose="02070409020205020404" pitchFamily="49" charset="0"/>
              </a:rPr>
              <a:t>	    and print the strings from the vector to see what we have. </a:t>
            </a:r>
          </a:p>
          <a:p>
            <a:pPr eaLnBrk="1" hangingPunct="1">
              <a:lnSpc>
                <a:spcPct val="80000"/>
              </a:lnSpc>
              <a:buFont typeface="Wingdings" panose="05000000000000000000" pitchFamily="2" charset="2"/>
              <a:buNone/>
              <a:defRPr/>
            </a:pPr>
            <a:r>
              <a:rPr lang="en-US" sz="2000" dirty="0">
                <a:solidFill>
                  <a:srgbClr val="43B02A"/>
                </a:solidFill>
                <a:latin typeface="Liberation Mono" panose="02070409020205020404" pitchFamily="49" charset="0"/>
                <a:cs typeface="Liberation Mono" panose="02070409020205020404" pitchFamily="49" charset="0"/>
              </a:rPr>
              <a:t>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29E8E93E-6922-481E-82CD-6F367AB896E8}" type="slidenum">
              <a:rPr lang="en-US" altLang="en-US" smtClean="0">
                <a:latin typeface="Arial" panose="020B0604020202020204" pitchFamily="34" charset="0"/>
              </a:rPr>
              <a:pPr>
                <a:defRPr/>
              </a:pPr>
              <a:t>41</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161488809"/>
      </p:ext>
    </p:extLst>
  </p:cSld>
  <p:clrMapOvr>
    <a:masterClrMapping/>
  </p:clrMapOvr>
  <p:transition spd="slow">
    <p:wipe/>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dirty="0" smtClean="0"/>
              <a:t>Word list – Eliminate Duplicates</a:t>
            </a:r>
          </a:p>
        </p:txBody>
      </p:sp>
      <p:sp>
        <p:nvSpPr>
          <p:cNvPr id="41987"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Note that duplicate words were printed multiple times.  For</a:t>
            </a:r>
          </a:p>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example “the </a:t>
            </a:r>
            <a:r>
              <a:rPr lang="en-US" sz="1800" i="1" dirty="0" err="1">
                <a:solidFill>
                  <a:srgbClr val="43B02A"/>
                </a:solidFill>
                <a:latin typeface="Liberation Mono" panose="02070409020205020404" pitchFamily="49" charset="0"/>
                <a:cs typeface="Liberation Mono" panose="02070409020205020404" pitchFamily="49" charset="0"/>
              </a:rPr>
              <a:t>the</a:t>
            </a:r>
            <a:r>
              <a:rPr lang="en-US" sz="1800" i="1" dirty="0">
                <a:solidFill>
                  <a:srgbClr val="43B02A"/>
                </a:solidFill>
                <a:latin typeface="Liberation Mono" panose="02070409020205020404" pitchFamily="49" charset="0"/>
                <a:cs typeface="Liberation Mono" panose="02070409020205020404" pitchFamily="49" charset="0"/>
              </a:rPr>
              <a:t> </a:t>
            </a:r>
            <a:r>
              <a:rPr lang="en-US" sz="1800" i="1" dirty="0" err="1">
                <a:solidFill>
                  <a:srgbClr val="43B02A"/>
                </a:solidFill>
                <a:latin typeface="Liberation Mono" panose="02070409020205020404" pitchFamily="49" charset="0"/>
                <a:cs typeface="Liberation Mono" panose="02070409020205020404" pitchFamily="49" charset="0"/>
              </a:rPr>
              <a:t>the</a:t>
            </a:r>
            <a:r>
              <a:rPr lang="en-US" sz="1800" i="1" dirty="0">
                <a:solidFill>
                  <a:srgbClr val="43B02A"/>
                </a:solidFill>
                <a:latin typeface="Liberation Mono" panose="02070409020205020404" pitchFamily="49" charset="0"/>
                <a:cs typeface="Liberation Mono" panose="02070409020205020404" pitchFamily="49" charset="0"/>
              </a:rPr>
              <a:t>”.  That’s tedious, let’s eliminate duplicates</a:t>
            </a:r>
            <a:r>
              <a:rPr lang="en-US" sz="1800" i="1" dirty="0" smtClean="0">
                <a:solidFill>
                  <a:srgbClr val="43B02A"/>
                </a:solidFill>
                <a:latin typeface="Liberation Mono" panose="02070409020205020404" pitchFamily="49" charset="0"/>
                <a:cs typeface="Liberation Mono" panose="02070409020205020404" pitchFamily="49" charset="0"/>
              </a:rPr>
              <a:t>:</a:t>
            </a:r>
            <a:endParaRPr lang="en-US" sz="1800" dirty="0">
              <a:solidFill>
                <a:srgbClr val="43B02A"/>
              </a:solidFill>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latin typeface="Liberation Mono" panose="02070409020205020404" pitchFamily="49" charset="0"/>
                <a:cs typeface="Liberation Mono" panose="02070409020205020404" pitchFamily="49" charset="0"/>
              </a:rPr>
              <a:t>     </a:t>
            </a:r>
            <a:r>
              <a:rPr lang="en-US" sz="1800" b="1" dirty="0">
                <a:latin typeface="Liberation Mono" panose="02070409020205020404" pitchFamily="49" charset="0"/>
                <a:cs typeface="Liberation Mono" panose="02070409020205020404" pitchFamily="49" charset="0"/>
              </a:rPr>
              <a:t>vector&lt;string&gt; words;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(string s; </a:t>
            </a:r>
            <a:r>
              <a:rPr lang="en-US" sz="1800" b="1" dirty="0" err="1">
                <a:latin typeface="Liberation Mono" panose="02070409020205020404" pitchFamily="49" charset="0"/>
                <a:cs typeface="Liberation Mono" panose="02070409020205020404" pitchFamily="49" charset="0"/>
              </a:rPr>
              <a:t>cin</a:t>
            </a:r>
            <a:r>
              <a:rPr lang="en-US" sz="1800" b="1" dirty="0">
                <a:latin typeface="Liberation Mono" panose="02070409020205020404" pitchFamily="49" charset="0"/>
                <a:cs typeface="Liberation Mono" panose="02070409020205020404" pitchFamily="49" charset="0"/>
              </a:rPr>
              <a:t>&gt;&gt;s &amp;&amp; s!= "quit";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words.push_back</a:t>
            </a:r>
            <a:r>
              <a:rPr lang="en-US" sz="1800" b="1" dirty="0">
                <a:latin typeface="Liberation Mono" panose="02070409020205020404" pitchFamily="49" charset="0"/>
                <a:cs typeface="Liberation Mono" panose="02070409020205020404" pitchFamily="49" charset="0"/>
              </a:rPr>
              <a:t>(s</a:t>
            </a:r>
            <a:r>
              <a:rPr lang="en-US" sz="1800" b="1" dirty="0" smtClean="0">
                <a:latin typeface="Liberation Mono" panose="02070409020205020404" pitchFamily="49" charset="0"/>
                <a:cs typeface="Liberation Mono" panose="02070409020205020404" pitchFamily="49" charset="0"/>
              </a:rPr>
              <a:t>);</a:t>
            </a:r>
            <a:endParaRPr lang="en-US" sz="1800" b="1" dirty="0">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sort(words</a:t>
            </a:r>
            <a:r>
              <a:rPr lang="en-US" sz="1800" b="1" dirty="0" smtClean="0">
                <a:latin typeface="Liberation Mono" panose="02070409020205020404" pitchFamily="49" charset="0"/>
                <a:cs typeface="Liberation Mono" panose="02070409020205020404" pitchFamily="49" charset="0"/>
              </a:rPr>
              <a:t>);</a:t>
            </a:r>
            <a:endParaRPr lang="en-US" sz="1800" b="1" dirty="0">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a:t>
            </a:r>
            <a:r>
              <a:rPr lang="en-US" sz="1800" b="1" dirty="0" err="1">
                <a:latin typeface="Liberation Mono" panose="02070409020205020404" pitchFamily="49" charset="0"/>
                <a:cs typeface="Liberation Mono" panose="02070409020205020404" pitchFamily="49" charset="0"/>
              </a:rPr>
              <a:t>int</a:t>
            </a: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=1;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&lt;</a:t>
            </a:r>
            <a:r>
              <a:rPr lang="en-US" sz="1800" b="1" dirty="0" err="1">
                <a:latin typeface="Liberation Mono" panose="02070409020205020404" pitchFamily="49" charset="0"/>
                <a:cs typeface="Liberation Mono" panose="02070409020205020404" pitchFamily="49" charset="0"/>
              </a:rPr>
              <a:t>words.size</a:t>
            </a: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if(words[i-1]==words[</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lv-LV" sz="1800" dirty="0" smtClean="0">
                <a:solidFill>
                  <a:srgbClr val="0070C0"/>
                </a:solidFill>
                <a:latin typeface="Liberation Mono" panose="02070409020205020404" pitchFamily="49" charset="0"/>
                <a:cs typeface="Liberation Mono" panose="02070409020205020404" pitchFamily="49" charset="0"/>
              </a:rPr>
              <a:t>"</a:t>
            </a:r>
            <a:r>
              <a:rPr lang="en-US" sz="1800" dirty="0" smtClean="0">
                <a:solidFill>
                  <a:srgbClr val="0070C0"/>
                </a:solidFill>
                <a:latin typeface="Liberation Mono" panose="02070409020205020404" pitchFamily="49" charset="0"/>
                <a:cs typeface="Liberation Mono" panose="02070409020205020404" pitchFamily="49" charset="0"/>
              </a:rPr>
              <a:t>get </a:t>
            </a:r>
            <a:r>
              <a:rPr lang="en-US" sz="1800" dirty="0">
                <a:solidFill>
                  <a:srgbClr val="0070C0"/>
                </a:solidFill>
                <a:latin typeface="Liberation Mono" panose="02070409020205020404" pitchFamily="49" charset="0"/>
                <a:cs typeface="Liberation Mono" panose="02070409020205020404" pitchFamily="49" charset="0"/>
              </a:rPr>
              <a:t>rid of words[</a:t>
            </a:r>
            <a:r>
              <a:rPr lang="en-US" sz="1800" dirty="0" err="1">
                <a:solidFill>
                  <a:srgbClr val="0070C0"/>
                </a:solidFill>
                <a:latin typeface="Liberation Mono" panose="02070409020205020404" pitchFamily="49" charset="0"/>
                <a:cs typeface="Liberation Mono" panose="02070409020205020404" pitchFamily="49" charset="0"/>
              </a:rPr>
              <a:t>i</a:t>
            </a:r>
            <a:r>
              <a:rPr lang="en-US" sz="1800" dirty="0" smtClean="0">
                <a:solidFill>
                  <a:srgbClr val="0070C0"/>
                </a:solidFill>
                <a:latin typeface="Liberation Mono" panose="02070409020205020404" pitchFamily="49" charset="0"/>
                <a:cs typeface="Liberation Mono" panose="02070409020205020404" pitchFamily="49" charset="0"/>
              </a:rPr>
              <a:t>]</a:t>
            </a:r>
            <a:r>
              <a:rPr lang="lv-LV" sz="1800" dirty="0" smtClean="0">
                <a:solidFill>
                  <a:srgbClr val="0070C0"/>
                </a:solidFill>
                <a:latin typeface="Liberation Mono" panose="02070409020205020404" pitchFamily="49" charset="0"/>
                <a:cs typeface="Liberation Mono" panose="02070409020205020404" pitchFamily="49" charset="0"/>
              </a:rPr>
              <a:t>"</a:t>
            </a:r>
            <a:r>
              <a:rPr lang="en-US" sz="1800" dirty="0" smtClean="0">
                <a:solidFill>
                  <a:srgbClr val="0070C0"/>
                </a:solidFill>
                <a:latin typeface="Liberation Mono" panose="02070409020205020404" pitchFamily="49" charset="0"/>
                <a:cs typeface="Liberation Mono" panose="02070409020205020404" pitchFamily="49" charset="0"/>
              </a:rPr>
              <a:t> </a:t>
            </a:r>
            <a:r>
              <a:rPr lang="en-US" sz="1800" dirty="0" smtClean="0">
                <a:latin typeface="Liberation Mono" panose="02070409020205020404" pitchFamily="49" charset="0"/>
                <a:cs typeface="Liberation Mono" panose="02070409020205020404" pitchFamily="49" charset="0"/>
              </a:rPr>
              <a:t>    </a:t>
            </a:r>
            <a:r>
              <a:rPr lang="en-US" sz="1800" dirty="0">
                <a:solidFill>
                  <a:srgbClr val="43B02A"/>
                </a:solidFill>
                <a:latin typeface="Liberation Mono" panose="02070409020205020404" pitchFamily="49" charset="0"/>
                <a:cs typeface="Liberation Mono" panose="02070409020205020404" pitchFamily="49" charset="0"/>
              </a:rPr>
              <a:t>// (pseudocode)</a:t>
            </a:r>
          </a:p>
          <a:p>
            <a:pPr eaLnBrk="1" hangingPunct="1">
              <a:lnSpc>
                <a:spcPct val="8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(string s : words)</a:t>
            </a:r>
          </a:p>
          <a:p>
            <a:pPr eaLnBrk="1" hangingPunct="1">
              <a:lnSpc>
                <a:spcPct val="8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cout</a:t>
            </a:r>
            <a:r>
              <a:rPr lang="en-US" sz="1800" b="1" dirty="0">
                <a:latin typeface="Liberation Mono" panose="02070409020205020404" pitchFamily="49" charset="0"/>
                <a:cs typeface="Liberation Mono" panose="02070409020205020404" pitchFamily="49" charset="0"/>
              </a:rPr>
              <a:t> &lt;&lt; s &lt;&lt; '\n</a:t>
            </a:r>
            <a:r>
              <a:rPr lang="en-US" sz="1800" b="1" dirty="0" smtClean="0">
                <a:latin typeface="Liberation Mono" panose="02070409020205020404" pitchFamily="49" charset="0"/>
                <a:cs typeface="Liberation Mono" panose="02070409020205020404" pitchFamily="49" charset="0"/>
              </a:rPr>
              <a:t>';</a:t>
            </a:r>
            <a:endParaRPr lang="en-US" sz="1800" dirty="0">
              <a:latin typeface="Liberation Mono" panose="02070409020205020404" pitchFamily="49" charset="0"/>
              <a:cs typeface="Liberation Mono" panose="02070409020205020404" pitchFamily="49" charset="0"/>
            </a:endParaRPr>
          </a:p>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there are many ways to “get rid of words[</a:t>
            </a:r>
            <a:r>
              <a:rPr lang="en-US" sz="1800" i="1" dirty="0" err="1">
                <a:solidFill>
                  <a:srgbClr val="43B02A"/>
                </a:solidFill>
                <a:latin typeface="Liberation Mono" panose="02070409020205020404" pitchFamily="49" charset="0"/>
                <a:cs typeface="Liberation Mono" panose="02070409020205020404" pitchFamily="49" charset="0"/>
              </a:rPr>
              <a:t>i</a:t>
            </a:r>
            <a:r>
              <a:rPr lang="en-US" sz="1800" i="1" dirty="0">
                <a:solidFill>
                  <a:srgbClr val="43B02A"/>
                </a:solidFill>
                <a:latin typeface="Liberation Mono" panose="02070409020205020404" pitchFamily="49" charset="0"/>
                <a:cs typeface="Liberation Mono" panose="02070409020205020404" pitchFamily="49" charset="0"/>
              </a:rPr>
              <a:t>]”; many of them are messy</a:t>
            </a:r>
          </a:p>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(that’s typical).  Our job as programmers is to choose a simple clean </a:t>
            </a:r>
          </a:p>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solution – given constraints – time, run-time, memory. </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BB317122-7F7A-4B57-83C9-CDBC664C0D4B}" type="slidenum">
              <a:rPr lang="en-US" altLang="en-US" smtClean="0">
                <a:latin typeface="Arial" panose="020B0604020202020204" pitchFamily="34" charset="0"/>
              </a:rPr>
              <a:pPr>
                <a:defRPr/>
              </a:pPr>
              <a:t>42</a:t>
            </a:fld>
            <a:endParaRPr lang="en-US" altLang="en-US" smtClean="0">
              <a:latin typeface="Arial" panose="020B0604020202020204" pitchFamily="34" charset="0"/>
            </a:endParaRPr>
          </a:p>
        </p:txBody>
      </p:sp>
    </p:spTree>
    <p:extLst>
      <p:ext uri="{BB962C8B-B14F-4D97-AF65-F5344CB8AC3E}">
        <p14:creationId xmlns:p14="http://schemas.microsoft.com/office/powerpoint/2010/main" val="4007845160"/>
      </p:ext>
    </p:extLst>
  </p:cSld>
  <p:clrMapOvr>
    <a:masterClrMapping/>
  </p:clrMapOvr>
  <p:transition spd="slow">
    <p:wipe/>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ChangeArrowheads="1"/>
          </p:cNvSpPr>
          <p:nvPr>
            <p:ph type="title"/>
          </p:nvPr>
        </p:nvSpPr>
        <p:spPr/>
        <p:txBody>
          <a:bodyPr/>
          <a:lstStyle/>
          <a:p>
            <a:pPr eaLnBrk="1" hangingPunct="1">
              <a:defRPr/>
            </a:pPr>
            <a:r>
              <a:rPr lang="en-US" sz="4000" dirty="0"/>
              <a:t>Example (cont.) Eliminate Words!</a:t>
            </a:r>
          </a:p>
        </p:txBody>
      </p:sp>
      <p:sp>
        <p:nvSpPr>
          <p:cNvPr id="45059"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1800" dirty="0">
                <a:solidFill>
                  <a:srgbClr val="43B02A"/>
                </a:solidFill>
                <a:latin typeface="Liberation Mono" panose="02070409020205020404" pitchFamily="49" charset="0"/>
                <a:cs typeface="Liberation Mono" panose="02070409020205020404" pitchFamily="49" charset="0"/>
              </a:rPr>
              <a:t>// </a:t>
            </a:r>
            <a:r>
              <a:rPr lang="en-US" sz="1800" i="1" dirty="0">
                <a:solidFill>
                  <a:srgbClr val="43B02A"/>
                </a:solidFill>
                <a:latin typeface="Liberation Mono" panose="02070409020205020404" pitchFamily="49" charset="0"/>
                <a:cs typeface="Liberation Mono" panose="02070409020205020404" pitchFamily="49" charset="0"/>
              </a:rPr>
              <a:t>Eliminate the duplicate words by copying only unique words: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vector&lt;string&gt; words;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(string s; </a:t>
            </a:r>
            <a:r>
              <a:rPr lang="en-US" sz="1800" b="1" dirty="0" err="1">
                <a:latin typeface="Liberation Mono" panose="02070409020205020404" pitchFamily="49" charset="0"/>
                <a:cs typeface="Liberation Mono" panose="02070409020205020404" pitchFamily="49" charset="0"/>
              </a:rPr>
              <a:t>cin</a:t>
            </a:r>
            <a:r>
              <a:rPr lang="en-US" sz="1800" b="1" dirty="0">
                <a:latin typeface="Liberation Mono" panose="02070409020205020404" pitchFamily="49" charset="0"/>
                <a:cs typeface="Liberation Mono" panose="02070409020205020404" pitchFamily="49" charset="0"/>
              </a:rPr>
              <a:t>&gt;&gt;s &amp;&amp; s!= "quit"; )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words.push_back</a:t>
            </a:r>
            <a:r>
              <a:rPr lang="en-US" sz="1800" b="1" dirty="0">
                <a:latin typeface="Liberation Mono" panose="02070409020205020404" pitchFamily="49" charset="0"/>
                <a:cs typeface="Liberation Mono" panose="02070409020205020404" pitchFamily="49" charset="0"/>
              </a:rPr>
              <a:t>(s);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sort(words);</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vector&lt;string&gt;w2;</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if (0&lt;</a:t>
            </a:r>
            <a:r>
              <a:rPr lang="en-US" sz="1800" b="1" dirty="0" err="1">
                <a:latin typeface="Liberation Mono" panose="02070409020205020404" pitchFamily="49" charset="0"/>
                <a:cs typeface="Liberation Mono" panose="02070409020205020404" pitchFamily="49" charset="0"/>
              </a:rPr>
              <a:t>words.size</a:t>
            </a:r>
            <a:r>
              <a:rPr lang="en-US" sz="1800" b="1" dirty="0">
                <a:latin typeface="Liberation Mono" panose="02070409020205020404" pitchFamily="49" charset="0"/>
                <a:cs typeface="Liberation Mono" panose="02070409020205020404" pitchFamily="49" charset="0"/>
              </a:rPr>
              <a:t>()) {			// </a:t>
            </a:r>
            <a:r>
              <a:rPr lang="en-US" sz="1800" i="1" dirty="0">
                <a:latin typeface="Liberation Mono" panose="02070409020205020404" pitchFamily="49" charset="0"/>
                <a:cs typeface="Liberation Mono" panose="02070409020205020404" pitchFamily="49" charset="0"/>
              </a:rPr>
              <a:t>note style {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w2.push_back(words[0]);</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a:t>
            </a:r>
            <a:r>
              <a:rPr lang="en-US" sz="1800" b="1" dirty="0" err="1">
                <a:latin typeface="Liberation Mono" panose="02070409020205020404" pitchFamily="49" charset="0"/>
                <a:cs typeface="Liberation Mono" panose="02070409020205020404" pitchFamily="49" charset="0"/>
              </a:rPr>
              <a:t>int</a:t>
            </a: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=1;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&lt;</a:t>
            </a:r>
            <a:r>
              <a:rPr lang="en-US" sz="1800" b="1" dirty="0" err="1">
                <a:latin typeface="Liberation Mono" panose="02070409020205020404" pitchFamily="49" charset="0"/>
                <a:cs typeface="Liberation Mono" panose="02070409020205020404" pitchFamily="49" charset="0"/>
              </a:rPr>
              <a:t>words.size</a:t>
            </a: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    // </a:t>
            </a:r>
            <a:r>
              <a:rPr lang="en-US" sz="1800" i="1" dirty="0">
                <a:latin typeface="Liberation Mono" panose="02070409020205020404" pitchFamily="49" charset="0"/>
                <a:cs typeface="Liberation Mono" panose="02070409020205020404" pitchFamily="49" charset="0"/>
              </a:rPr>
              <a:t>note: not a range-</a:t>
            </a:r>
            <a:r>
              <a:rPr lang="en-US" sz="1800" b="1" i="1" dirty="0">
                <a:latin typeface="Liberation Mono" panose="02070409020205020404" pitchFamily="49" charset="0"/>
                <a:cs typeface="Liberation Mono" panose="02070409020205020404" pitchFamily="49" charset="0"/>
              </a:rPr>
              <a:t>for</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if(words[i-1]!=words[</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w2.push_back(words[</a:t>
            </a:r>
            <a:r>
              <a:rPr lang="en-US" sz="1800" b="1" dirty="0" err="1">
                <a:latin typeface="Liberation Mono" panose="02070409020205020404" pitchFamily="49" charset="0"/>
                <a:cs typeface="Liberation Mono" panose="02070409020205020404" pitchFamily="49" charset="0"/>
              </a:rPr>
              <a:t>i</a:t>
            </a:r>
            <a:r>
              <a:rPr lang="en-US" sz="1800" b="1"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cout</a:t>
            </a:r>
            <a:r>
              <a:rPr lang="en-US" sz="1800" b="1" dirty="0">
                <a:latin typeface="Liberation Mono" panose="02070409020205020404" pitchFamily="49" charset="0"/>
                <a:cs typeface="Liberation Mono" panose="02070409020205020404" pitchFamily="49" charset="0"/>
              </a:rPr>
              <a:t>&lt;&lt; "found " &lt;&lt; </a:t>
            </a:r>
            <a:r>
              <a:rPr lang="en-US" sz="1800" b="1" dirty="0" err="1">
                <a:latin typeface="Liberation Mono" panose="02070409020205020404" pitchFamily="49" charset="0"/>
                <a:cs typeface="Liberation Mono" panose="02070409020205020404" pitchFamily="49" charset="0"/>
              </a:rPr>
              <a:t>words.size</a:t>
            </a:r>
            <a:r>
              <a:rPr lang="en-US" sz="1800" b="1" dirty="0">
                <a:latin typeface="Liberation Mono" panose="02070409020205020404" pitchFamily="49" charset="0"/>
                <a:cs typeface="Liberation Mono" panose="02070409020205020404" pitchFamily="49" charset="0"/>
              </a:rPr>
              <a:t>()-w2.size() &lt;&lt;  " duplicates\n";</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for (string s : w2)</a:t>
            </a:r>
          </a:p>
          <a:p>
            <a:pPr eaLnBrk="1" hangingPunct="1">
              <a:lnSpc>
                <a:spcPct val="90000"/>
              </a:lnSpc>
              <a:buFont typeface="Wingdings" panose="05000000000000000000" pitchFamily="2" charset="2"/>
              <a:buNone/>
              <a:defRPr/>
            </a:pPr>
            <a:r>
              <a:rPr lang="en-US" sz="1800" b="1" dirty="0">
                <a:latin typeface="Liberation Mono" panose="02070409020205020404" pitchFamily="49" charset="0"/>
                <a:cs typeface="Liberation Mono" panose="02070409020205020404" pitchFamily="49" charset="0"/>
              </a:rPr>
              <a:t>		 </a:t>
            </a:r>
            <a:r>
              <a:rPr lang="en-US" sz="1800" b="1" dirty="0" err="1">
                <a:latin typeface="Liberation Mono" panose="02070409020205020404" pitchFamily="49" charset="0"/>
                <a:cs typeface="Liberation Mono" panose="02070409020205020404" pitchFamily="49" charset="0"/>
              </a:rPr>
              <a:t>cout</a:t>
            </a:r>
            <a:r>
              <a:rPr lang="en-US" sz="1800" b="1" dirty="0">
                <a:latin typeface="Liberation Mono" panose="02070409020205020404" pitchFamily="49" charset="0"/>
                <a:cs typeface="Liberation Mono" panose="02070409020205020404" pitchFamily="49" charset="0"/>
              </a:rPr>
              <a:t> &lt;&lt; s &lt;&lt; "\n";</a:t>
            </a:r>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CA61728B-2023-4AC9-B0F4-8890712E7034}" type="slidenum">
              <a:rPr lang="en-US" altLang="en-US" smtClean="0">
                <a:latin typeface="Arial" panose="020B0604020202020204" pitchFamily="34" charset="0"/>
              </a:rPr>
              <a:pPr>
                <a:defRPr/>
              </a:pPr>
              <a:t>43</a:t>
            </a:fld>
            <a:endParaRPr lang="en-US" altLang="en-US" smtClean="0">
              <a:latin typeface="Arial" panose="020B0604020202020204" pitchFamily="34" charset="0"/>
            </a:endParaRPr>
          </a:p>
        </p:txBody>
      </p:sp>
    </p:spTree>
    <p:extLst>
      <p:ext uri="{BB962C8B-B14F-4D97-AF65-F5344CB8AC3E}">
        <p14:creationId xmlns:p14="http://schemas.microsoft.com/office/powerpoint/2010/main" val="3568003308"/>
      </p:ext>
    </p:extLst>
  </p:cSld>
  <p:clrMapOvr>
    <a:masterClrMapping/>
  </p:clrMapOvr>
  <p:transition spd="slow">
    <p:wipe/>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914" name="Rectangle 2"/>
          <p:cNvSpPr>
            <a:spLocks noGrp="1" noChangeArrowheads="1"/>
          </p:cNvSpPr>
          <p:nvPr>
            <p:ph type="title"/>
          </p:nvPr>
        </p:nvSpPr>
        <p:spPr/>
        <p:txBody>
          <a:bodyPr/>
          <a:lstStyle/>
          <a:p>
            <a:pPr eaLnBrk="1" hangingPunct="1">
              <a:defRPr/>
            </a:pPr>
            <a:r>
              <a:rPr lang="en-US" smtClean="0"/>
              <a:t>Algorithm</a:t>
            </a:r>
          </a:p>
        </p:txBody>
      </p:sp>
      <p:sp>
        <p:nvSpPr>
          <p:cNvPr id="38915" name="Rectangle 3"/>
          <p:cNvSpPr>
            <a:spLocks noGrp="1" noChangeArrowheads="1"/>
          </p:cNvSpPr>
          <p:nvPr>
            <p:ph idx="1"/>
          </p:nvPr>
        </p:nvSpPr>
        <p:spPr/>
        <p:txBody>
          <a:bodyPr/>
          <a:lstStyle/>
          <a:p>
            <a:pPr eaLnBrk="1" hangingPunct="1">
              <a:lnSpc>
                <a:spcPct val="90000"/>
              </a:lnSpc>
              <a:defRPr/>
            </a:pPr>
            <a:r>
              <a:rPr lang="en-US" sz="2800" dirty="0"/>
              <a:t>We just used a simple algorithm</a:t>
            </a:r>
          </a:p>
          <a:p>
            <a:pPr eaLnBrk="1" hangingPunct="1">
              <a:lnSpc>
                <a:spcPct val="90000"/>
              </a:lnSpc>
              <a:defRPr/>
            </a:pPr>
            <a:r>
              <a:rPr lang="en-US" sz="2800" dirty="0"/>
              <a:t>An algorithm is (from Google search)</a:t>
            </a:r>
          </a:p>
          <a:p>
            <a:pPr lvl="1" eaLnBrk="1" hangingPunct="1">
              <a:lnSpc>
                <a:spcPct val="90000"/>
              </a:lnSpc>
              <a:defRPr/>
            </a:pPr>
            <a:r>
              <a:rPr lang="en-US" sz="2000" dirty="0"/>
              <a:t>“a logical arithmetical or computational procedure that, if correctly applied, ensures the solution of a problem.” – </a:t>
            </a:r>
            <a:r>
              <a:rPr lang="en-US" sz="2000" i="1" dirty="0"/>
              <a:t>Harper Collins</a:t>
            </a:r>
          </a:p>
          <a:p>
            <a:pPr lvl="1" eaLnBrk="1" hangingPunct="1">
              <a:lnSpc>
                <a:spcPct val="90000"/>
              </a:lnSpc>
              <a:defRPr/>
            </a:pPr>
            <a:r>
              <a:rPr lang="en-US" sz="2000" dirty="0"/>
              <a:t>“a set of rules for solving a problem in a finite number of steps, as for finding the greatest common divisor.” – </a:t>
            </a:r>
            <a:r>
              <a:rPr lang="en-US" sz="2000" i="1" dirty="0"/>
              <a:t>Random House</a:t>
            </a:r>
          </a:p>
          <a:p>
            <a:pPr lvl="1" eaLnBrk="1" hangingPunct="1">
              <a:lnSpc>
                <a:spcPct val="90000"/>
              </a:lnSpc>
              <a:defRPr/>
            </a:pPr>
            <a:r>
              <a:rPr lang="en-US" sz="2000" dirty="0"/>
              <a:t>“a detailed sequence of actions to perform or accomplish some task. Named after an Iranian mathematician, Al-</a:t>
            </a:r>
            <a:r>
              <a:rPr lang="en-US" sz="2000" dirty="0" err="1"/>
              <a:t>Khawarizmi</a:t>
            </a:r>
            <a:r>
              <a:rPr lang="en-US" sz="2000" dirty="0"/>
              <a:t>. Technically, an algorithm must reach a result after a finite number of steps, …The term is also used loosely for any sequence of actions (which may or may not terminate).” – </a:t>
            </a:r>
            <a:r>
              <a:rPr lang="en-US" sz="2000" i="1" dirty="0"/>
              <a:t>Webster’s </a:t>
            </a:r>
          </a:p>
          <a:p>
            <a:pPr eaLnBrk="1" hangingPunct="1">
              <a:lnSpc>
                <a:spcPct val="90000"/>
              </a:lnSpc>
              <a:defRPr/>
            </a:pPr>
            <a:r>
              <a:rPr lang="en-US" sz="2800" dirty="0"/>
              <a:t>We eliminated the duplicates by first sorting the vector (so that duplicates are adjacent), and then copying only strings that differ from their predecessor into another vector.</a:t>
            </a:r>
          </a:p>
          <a:p>
            <a:pPr lvl="1" eaLnBrk="1" hangingPunct="1">
              <a:lnSpc>
                <a:spcPct val="90000"/>
              </a:lnSpc>
              <a:defRPr/>
            </a:pPr>
            <a:endParaRPr lang="en-US" sz="2000" dirty="0"/>
          </a:p>
        </p:txBody>
      </p:sp>
      <p:sp>
        <p:nvSpPr>
          <p:cNvPr id="6" name="Slide Number Placeholder 5"/>
          <p:cNvSpPr>
            <a:spLocks noGrp="1"/>
          </p:cNvSpPr>
          <p:nvPr>
            <p:ph type="sldNum" sz="quarter" idx="12"/>
          </p:nvPr>
        </p:nvSpPr>
        <p:spPr/>
        <p:txBody>
          <a:bodyPr/>
          <a:lstStyle>
            <a:lvl1pPr>
              <a:defRPr>
                <a:solidFill>
                  <a:schemeClr val="tx1"/>
                </a:solidFill>
                <a:latin typeface="Tahoma" panose="020B0604030504040204" pitchFamily="34" charset="0"/>
                <a:cs typeface="Arial" panose="020B0604020202020204" pitchFamily="34" charset="0"/>
              </a:defRPr>
            </a:lvl1pPr>
            <a:lvl2pPr marL="742950" indent="-285750">
              <a:defRPr>
                <a:solidFill>
                  <a:schemeClr val="tx1"/>
                </a:solidFill>
                <a:latin typeface="Tahoma" panose="020B0604030504040204" pitchFamily="34" charset="0"/>
                <a:cs typeface="Arial" panose="020B0604020202020204" pitchFamily="34" charset="0"/>
              </a:defRPr>
            </a:lvl2pPr>
            <a:lvl3pPr marL="1143000" indent="-228600">
              <a:defRPr>
                <a:solidFill>
                  <a:schemeClr val="tx1"/>
                </a:solidFill>
                <a:latin typeface="Tahoma" panose="020B0604030504040204" pitchFamily="34" charset="0"/>
                <a:cs typeface="Arial" panose="020B0604020202020204" pitchFamily="34" charset="0"/>
              </a:defRPr>
            </a:lvl3pPr>
            <a:lvl4pPr marL="1600200" indent="-228600">
              <a:defRPr>
                <a:solidFill>
                  <a:schemeClr val="tx1"/>
                </a:solidFill>
                <a:latin typeface="Tahoma" panose="020B0604030504040204" pitchFamily="34" charset="0"/>
                <a:cs typeface="Arial" panose="020B0604020202020204" pitchFamily="34" charset="0"/>
              </a:defRPr>
            </a:lvl4pPr>
            <a:lvl5pPr marL="2057400" indent="-228600">
              <a:defRPr>
                <a:solidFill>
                  <a:schemeClr val="tx1"/>
                </a:solidFill>
                <a:latin typeface="Tahoma" panose="020B0604030504040204" pitchFamily="34" charset="0"/>
                <a:cs typeface="Arial" panose="020B0604020202020204" pitchFamily="34" charset="0"/>
              </a:defRPr>
            </a:lvl5pPr>
            <a:lvl6pPr marL="25146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6pPr>
            <a:lvl7pPr marL="29718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7pPr>
            <a:lvl8pPr marL="34290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8pPr>
            <a:lvl9pPr marL="3886200" indent="-228600" algn="ctr" eaLnBrk="0" fontAlgn="base" hangingPunct="0">
              <a:spcBef>
                <a:spcPct val="0"/>
              </a:spcBef>
              <a:spcAft>
                <a:spcPct val="0"/>
              </a:spcAft>
              <a:defRPr>
                <a:solidFill>
                  <a:schemeClr val="tx1"/>
                </a:solidFill>
                <a:latin typeface="Tahoma" panose="020B0604030504040204" pitchFamily="34" charset="0"/>
                <a:cs typeface="Arial" panose="020B0604020202020204" pitchFamily="34" charset="0"/>
              </a:defRPr>
            </a:lvl9pPr>
          </a:lstStyle>
          <a:p>
            <a:pPr>
              <a:defRPr/>
            </a:pPr>
            <a:fld id="{E7476D7A-9E76-40E9-BE51-0862752636A3}" type="slidenum">
              <a:rPr lang="en-US" altLang="en-US" smtClean="0">
                <a:latin typeface="Arial" panose="020B0604020202020204" pitchFamily="34" charset="0"/>
              </a:rPr>
              <a:pPr>
                <a:defRPr/>
              </a:pPr>
              <a:t>44</a:t>
            </a:fld>
            <a:endParaRPr lang="en-US" altLang="en-US" smtClean="0">
              <a:latin typeface="Arial" panose="020B0604020202020204" pitchFamily="34" charset="0"/>
            </a:endParaRPr>
          </a:p>
        </p:txBody>
      </p:sp>
    </p:spTree>
    <p:extLst>
      <p:ext uri="{BB962C8B-B14F-4D97-AF65-F5344CB8AC3E}">
        <p14:creationId xmlns:p14="http://schemas.microsoft.com/office/powerpoint/2010/main" val="2303472917"/>
      </p:ext>
    </p:extLst>
  </p:cSld>
  <p:clrMapOvr>
    <a:masterClrMapping/>
  </p:clrMapOvr>
  <p:transition spd="slow">
    <p:wipe/>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altLang="en-US" smtClean="0"/>
              <a:t>Declarations</a:t>
            </a:r>
          </a:p>
        </p:txBody>
      </p:sp>
      <p:sp>
        <p:nvSpPr>
          <p:cNvPr id="9219" name="Rectangle 3"/>
          <p:cNvSpPr>
            <a:spLocks noGrp="1" noChangeArrowheads="1"/>
          </p:cNvSpPr>
          <p:nvPr>
            <p:ph idx="1"/>
          </p:nvPr>
        </p:nvSpPr>
        <p:spPr/>
        <p:txBody>
          <a:bodyPr/>
          <a:lstStyle/>
          <a:p>
            <a:pPr eaLnBrk="1" hangingPunct="1">
              <a:lnSpc>
                <a:spcPct val="90000"/>
              </a:lnSpc>
              <a:defRPr/>
            </a:pPr>
            <a:r>
              <a:rPr lang="en-US" altLang="en-US" dirty="0"/>
              <a:t>A declaration introduces a name into a scope.</a:t>
            </a:r>
          </a:p>
          <a:p>
            <a:pPr eaLnBrk="1" hangingPunct="1">
              <a:lnSpc>
                <a:spcPct val="90000"/>
              </a:lnSpc>
              <a:defRPr/>
            </a:pPr>
            <a:r>
              <a:rPr lang="en-US" altLang="en-US" dirty="0"/>
              <a:t>A declaration also specifies a type for the named object.</a:t>
            </a:r>
          </a:p>
          <a:p>
            <a:pPr eaLnBrk="1" hangingPunct="1">
              <a:lnSpc>
                <a:spcPct val="90000"/>
              </a:lnSpc>
              <a:defRPr/>
            </a:pPr>
            <a:r>
              <a:rPr lang="en-US" altLang="en-US" dirty="0"/>
              <a:t>Sometimes a declaration includes an initializer.</a:t>
            </a:r>
          </a:p>
          <a:p>
            <a:pPr eaLnBrk="1" hangingPunct="1">
              <a:lnSpc>
                <a:spcPct val="90000"/>
              </a:lnSpc>
              <a:defRPr/>
            </a:pPr>
            <a:r>
              <a:rPr lang="en-US" altLang="en-US" dirty="0"/>
              <a:t>A name must be declared before it can be used in a C++  program.</a:t>
            </a:r>
          </a:p>
          <a:p>
            <a:pPr eaLnBrk="1" hangingPunct="1">
              <a:lnSpc>
                <a:spcPct val="90000"/>
              </a:lnSpc>
              <a:defRPr/>
            </a:pPr>
            <a:r>
              <a:rPr lang="en-US" altLang="en-US" dirty="0"/>
              <a:t>Examples:</a:t>
            </a:r>
          </a:p>
          <a:p>
            <a:pPr lvl="1" eaLnBrk="1" hangingPunct="1">
              <a:lnSpc>
                <a:spcPct val="90000"/>
              </a:lnSpc>
              <a:defRPr/>
            </a:pPr>
            <a:r>
              <a:rPr lang="en-US" altLang="en-US" sz="2000" b="1" dirty="0">
                <a:ea typeface="Times New Roman" pitchFamily="18" charset="0"/>
              </a:rPr>
              <a:t>int a = 7;			// </a:t>
            </a:r>
            <a:r>
              <a:rPr lang="en-US" altLang="en-US" sz="2000" i="1" dirty="0">
                <a:ea typeface="Times New Roman" pitchFamily="18" charset="0"/>
              </a:rPr>
              <a:t>an int variable named </a:t>
            </a:r>
            <a:r>
              <a:rPr lang="en-US" altLang="ja-JP" sz="2000" i="1" dirty="0">
                <a:ea typeface="MS PGothic" pitchFamily="34" charset="-128"/>
              </a:rPr>
              <a:t>‘a’ is declared</a:t>
            </a:r>
          </a:p>
          <a:p>
            <a:pPr lvl="1" eaLnBrk="1" hangingPunct="1">
              <a:lnSpc>
                <a:spcPct val="90000"/>
              </a:lnSpc>
              <a:defRPr/>
            </a:pPr>
            <a:r>
              <a:rPr lang="en-US" altLang="en-US" sz="2000" b="1" dirty="0">
                <a:ea typeface="Times New Roman" pitchFamily="18" charset="0"/>
              </a:rPr>
              <a:t>const double cd = 8.7;	// </a:t>
            </a:r>
            <a:r>
              <a:rPr lang="en-US" altLang="en-US" sz="2000" i="1" dirty="0">
                <a:ea typeface="Times New Roman" pitchFamily="18" charset="0"/>
              </a:rPr>
              <a:t>a double-precision floating-point constant</a:t>
            </a:r>
          </a:p>
          <a:p>
            <a:pPr lvl="1" eaLnBrk="1" hangingPunct="1">
              <a:lnSpc>
                <a:spcPct val="90000"/>
              </a:lnSpc>
              <a:defRPr/>
            </a:pPr>
            <a:r>
              <a:rPr lang="en-US" altLang="en-US" sz="2000" b="1" dirty="0">
                <a:ea typeface="Times New Roman" pitchFamily="18" charset="0"/>
              </a:rPr>
              <a:t>double </a:t>
            </a:r>
            <a:r>
              <a:rPr lang="en-US" altLang="en-US" sz="2000" b="1" dirty="0" err="1">
                <a:ea typeface="Times New Roman" pitchFamily="18" charset="0"/>
              </a:rPr>
              <a:t>sqrt</a:t>
            </a:r>
            <a:r>
              <a:rPr lang="en-US" altLang="en-US" sz="2000" b="1" dirty="0">
                <a:ea typeface="Times New Roman" pitchFamily="18" charset="0"/>
              </a:rPr>
              <a:t>(double);	// </a:t>
            </a:r>
            <a:r>
              <a:rPr lang="en-US" altLang="en-US" sz="2000" i="1" dirty="0">
                <a:ea typeface="Times New Roman" pitchFamily="18" charset="0"/>
              </a:rPr>
              <a:t>a function taking a double argument and </a:t>
            </a: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returning a double result</a:t>
            </a:r>
          </a:p>
          <a:p>
            <a:pPr lvl="1" eaLnBrk="1" hangingPunct="1">
              <a:lnSpc>
                <a:spcPct val="90000"/>
              </a:lnSpc>
              <a:defRPr/>
            </a:pPr>
            <a:r>
              <a:rPr lang="en-US" altLang="en-US" sz="2000" b="1" dirty="0">
                <a:ea typeface="Times New Roman" pitchFamily="18" charset="0"/>
              </a:rPr>
              <a:t>vector&lt;Token&gt; v;</a:t>
            </a:r>
            <a:r>
              <a:rPr lang="en-US" altLang="en-US" b="1" dirty="0">
                <a:ea typeface="Times New Roman" pitchFamily="18" charset="0"/>
              </a:rPr>
              <a:t>		// </a:t>
            </a:r>
            <a:r>
              <a:rPr lang="en-US" altLang="en-US" sz="2000" i="1" dirty="0">
                <a:ea typeface="Times New Roman" pitchFamily="18" charset="0"/>
              </a:rPr>
              <a:t>a vector variable of </a:t>
            </a:r>
            <a:r>
              <a:rPr lang="en-US" altLang="en-US" sz="2000" b="1" i="1" dirty="0">
                <a:ea typeface="Times New Roman" pitchFamily="18" charset="0"/>
              </a:rPr>
              <a:t>Token</a:t>
            </a:r>
            <a:r>
              <a:rPr lang="en-US" altLang="en-US" sz="2000" i="1" dirty="0">
                <a:ea typeface="Times New Roman" pitchFamily="18" charset="0"/>
              </a:rPr>
              <a:t>s (variable)</a:t>
            </a:r>
          </a:p>
          <a:p>
            <a:pPr lvl="1" eaLnBrk="1" hangingPunct="1">
              <a:lnSpc>
                <a:spcPct val="90000"/>
              </a:lnSpc>
              <a:buFontTx/>
              <a:buNone/>
              <a:defRPr/>
            </a:pPr>
            <a:endParaRPr lang="en-US" altLang="en-US" sz="2000"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91678322-9E85-448B-BCE6-E71C2ACF45D4}" type="slidenum">
              <a:rPr lang="en-US" altLang="en-US" sz="1400">
                <a:latin typeface="Arial" panose="020B0604020202020204" pitchFamily="34" charset="0"/>
              </a:rPr>
              <a:pPr eaLnBrk="1" hangingPunct="1">
                <a:spcBef>
                  <a:spcPct val="0"/>
                </a:spcBef>
                <a:buClrTx/>
                <a:buSzTx/>
                <a:buFontTx/>
                <a:buNone/>
                <a:defRPr/>
              </a:pPr>
              <a:t>45</a:t>
            </a:fld>
            <a:endParaRPr lang="en-US" altLang="en-US" sz="1400">
              <a:latin typeface="Arial" panose="020B0604020202020204" pitchFamily="34" charset="0"/>
            </a:endParaRPr>
          </a:p>
        </p:txBody>
      </p:sp>
    </p:spTree>
    <p:extLst>
      <p:ext uri="{BB962C8B-B14F-4D97-AF65-F5344CB8AC3E}">
        <p14:creationId xmlns:p14="http://schemas.microsoft.com/office/powerpoint/2010/main" val="2791264038"/>
      </p:ext>
    </p:extLst>
  </p:cSld>
  <p:clrMapOvr>
    <a:masterClrMapping/>
  </p:clrMapOvr>
  <p:transition spd="slow">
    <p:wipe/>
  </p:transition>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986" name="Rectangle 2"/>
          <p:cNvSpPr>
            <a:spLocks noGrp="1" noChangeArrowheads="1"/>
          </p:cNvSpPr>
          <p:nvPr>
            <p:ph type="title"/>
          </p:nvPr>
        </p:nvSpPr>
        <p:spPr/>
        <p:txBody>
          <a:bodyPr/>
          <a:lstStyle/>
          <a:p>
            <a:pPr eaLnBrk="1" hangingPunct="1">
              <a:defRPr/>
            </a:pPr>
            <a:r>
              <a:rPr lang="en-US" altLang="en-US" smtClean="0"/>
              <a:t>Declarations</a:t>
            </a:r>
          </a:p>
        </p:txBody>
      </p:sp>
      <p:sp>
        <p:nvSpPr>
          <p:cNvPr id="41987" name="Rectangle 3"/>
          <p:cNvSpPr>
            <a:spLocks noGrp="1" noChangeArrowheads="1"/>
          </p:cNvSpPr>
          <p:nvPr>
            <p:ph idx="1"/>
          </p:nvPr>
        </p:nvSpPr>
        <p:spPr/>
        <p:txBody>
          <a:bodyPr/>
          <a:lstStyle/>
          <a:p>
            <a:pPr eaLnBrk="1" hangingPunct="1">
              <a:defRPr/>
            </a:pPr>
            <a:r>
              <a:rPr lang="en-US" altLang="en-US" dirty="0"/>
              <a:t>Declarations are frequently introduced into a program through “</a:t>
            </a:r>
            <a:r>
              <a:rPr lang="en-US" altLang="ja-JP" dirty="0"/>
              <a:t>headers”</a:t>
            </a:r>
          </a:p>
          <a:p>
            <a:pPr lvl="1" eaLnBrk="1" hangingPunct="1">
              <a:defRPr/>
            </a:pPr>
            <a:r>
              <a:rPr lang="en-US" altLang="en-US" sz="2000" dirty="0">
                <a:ea typeface="Times New Roman" pitchFamily="18" charset="0"/>
              </a:rPr>
              <a:t>A header is a file containing declarations providing an interface to other parts of a program</a:t>
            </a:r>
          </a:p>
          <a:p>
            <a:pPr eaLnBrk="1" hangingPunct="1">
              <a:defRPr/>
            </a:pPr>
            <a:r>
              <a:rPr lang="en-US" altLang="en-US" dirty="0"/>
              <a:t>This allows for abstraction – you don</a:t>
            </a:r>
            <a:r>
              <a:rPr lang="ja-JP" altLang="en-US" dirty="0"/>
              <a:t>’</a:t>
            </a:r>
            <a:r>
              <a:rPr lang="en-US" altLang="ja-JP" dirty="0"/>
              <a:t>t have to know the details of a function like </a:t>
            </a:r>
            <a:r>
              <a:rPr lang="en-US" altLang="ja-JP" sz="2000" b="1" dirty="0" err="1"/>
              <a:t>cout</a:t>
            </a:r>
            <a:r>
              <a:rPr lang="en-US" altLang="ja-JP" dirty="0"/>
              <a:t> in order to use it. </a:t>
            </a:r>
            <a:endParaRPr lang="lv-LV" altLang="ja-JP" dirty="0" smtClean="0"/>
          </a:p>
          <a:p>
            <a:pPr eaLnBrk="1" hangingPunct="1">
              <a:defRPr/>
            </a:pPr>
            <a:r>
              <a:rPr lang="lv-LV" altLang="ja-JP" dirty="0" smtClean="0"/>
              <a:t>In order to use "cin", "cout" and other input/output facilities, write the following:</a:t>
            </a:r>
            <a:endParaRPr lang="en-US" altLang="ja-JP" dirty="0"/>
          </a:p>
          <a:p>
            <a:pPr lvl="2" eaLnBrk="1" hangingPunct="1">
              <a:buFont typeface="Wingdings" panose="05000000000000000000" pitchFamily="2" charset="2"/>
              <a:buNone/>
              <a:defRPr/>
            </a:pPr>
            <a:r>
              <a:rPr lang="en-US" altLang="en-US" sz="2000" b="1" dirty="0">
                <a:ea typeface="Times New Roman" pitchFamily="18" charset="0"/>
              </a:rPr>
              <a:t>#include </a:t>
            </a:r>
            <a:r>
              <a:rPr lang="lv-LV" altLang="en-US" sz="2000" b="1" dirty="0" smtClean="0">
                <a:ea typeface="Times New Roman" pitchFamily="18" charset="0"/>
              </a:rPr>
              <a:t>&lt;iostream&gt;</a:t>
            </a:r>
            <a:endParaRPr lang="en-US" altLang="en-US" dirty="0"/>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400DC354-E94A-49F1-996B-CDDA6D8C2C3C}" type="slidenum">
              <a:rPr lang="en-US" altLang="en-US" sz="1400">
                <a:latin typeface="Arial" panose="020B0604020202020204" pitchFamily="34" charset="0"/>
              </a:rPr>
              <a:pPr eaLnBrk="1" hangingPunct="1">
                <a:spcBef>
                  <a:spcPct val="0"/>
                </a:spcBef>
                <a:buClrTx/>
                <a:buSzTx/>
                <a:buFontTx/>
                <a:buNone/>
                <a:defRPr/>
              </a:pPr>
              <a:t>46</a:t>
            </a:fld>
            <a:endParaRPr lang="en-US" altLang="en-US" sz="1400">
              <a:latin typeface="Arial" panose="020B0604020202020204" pitchFamily="34" charset="0"/>
            </a:endParaRPr>
          </a:p>
        </p:txBody>
      </p:sp>
    </p:spTree>
    <p:extLst>
      <p:ext uri="{BB962C8B-B14F-4D97-AF65-F5344CB8AC3E}">
        <p14:creationId xmlns:p14="http://schemas.microsoft.com/office/powerpoint/2010/main" val="1731451685"/>
      </p:ext>
    </p:extLst>
  </p:cSld>
  <p:clrMapOvr>
    <a:masterClrMapping/>
  </p:clrMapOvr>
  <p:transition spd="slow">
    <p:wipe/>
  </p:transition>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altLang="en-US" smtClean="0"/>
              <a:t>Definitions</a:t>
            </a:r>
          </a:p>
        </p:txBody>
      </p:sp>
      <p:sp>
        <p:nvSpPr>
          <p:cNvPr id="10243" name="Rectangle 3"/>
          <p:cNvSpPr>
            <a:spLocks noGrp="1" noChangeArrowheads="1"/>
          </p:cNvSpPr>
          <p:nvPr>
            <p:ph idx="1"/>
          </p:nvPr>
        </p:nvSpPr>
        <p:spPr/>
        <p:txBody>
          <a:bodyPr/>
          <a:lstStyle/>
          <a:p>
            <a:pPr eaLnBrk="1" hangingPunct="1">
              <a:lnSpc>
                <a:spcPct val="90000"/>
              </a:lnSpc>
              <a:buFontTx/>
              <a:buNone/>
              <a:defRPr/>
            </a:pPr>
            <a:r>
              <a:rPr lang="en-US" altLang="en-US" dirty="0" smtClean="0"/>
              <a:t>   </a:t>
            </a:r>
            <a:r>
              <a:rPr lang="en-US" altLang="en-US" sz="2800" dirty="0"/>
              <a:t>A declaration that (also) fully specifies the entity declared is called a definition</a:t>
            </a:r>
          </a:p>
          <a:p>
            <a:pPr lvl="1" eaLnBrk="1" hangingPunct="1">
              <a:lnSpc>
                <a:spcPct val="90000"/>
              </a:lnSpc>
              <a:defRPr/>
            </a:pPr>
            <a:r>
              <a:rPr lang="en-US" altLang="en-US" dirty="0">
                <a:ea typeface="Times New Roman" pitchFamily="18" charset="0"/>
              </a:rPr>
              <a:t>Examples</a:t>
            </a:r>
          </a:p>
          <a:p>
            <a:pPr lvl="2" eaLnBrk="1" hangingPunct="1">
              <a:lnSpc>
                <a:spcPct val="90000"/>
              </a:lnSpc>
              <a:buFontTx/>
              <a:buNone/>
              <a:defRPr/>
            </a:pPr>
            <a:r>
              <a:rPr lang="en-US" altLang="en-US" sz="2000" b="1" dirty="0">
                <a:ea typeface="Times New Roman" pitchFamily="18" charset="0"/>
              </a:rPr>
              <a:t>int a = 7;</a:t>
            </a:r>
          </a:p>
          <a:p>
            <a:pPr lvl="2" eaLnBrk="1" hangingPunct="1">
              <a:lnSpc>
                <a:spcPct val="90000"/>
              </a:lnSpc>
              <a:buFontTx/>
              <a:buNone/>
              <a:defRPr/>
            </a:pPr>
            <a:r>
              <a:rPr lang="en-US" altLang="en-US" sz="2000" b="1" dirty="0">
                <a:ea typeface="Times New Roman" pitchFamily="18" charset="0"/>
              </a:rPr>
              <a:t>int b;			// </a:t>
            </a:r>
            <a:r>
              <a:rPr lang="en-US" altLang="en-US" sz="2000" i="1" dirty="0">
                <a:ea typeface="Times New Roman" pitchFamily="18" charset="0"/>
              </a:rPr>
              <a:t>an (uninitialized) int </a:t>
            </a:r>
          </a:p>
          <a:p>
            <a:pPr lvl="2" eaLnBrk="1" hangingPunct="1">
              <a:lnSpc>
                <a:spcPct val="90000"/>
              </a:lnSpc>
              <a:buFontTx/>
              <a:buNone/>
              <a:defRPr/>
            </a:pPr>
            <a:r>
              <a:rPr lang="en-US" altLang="en-US" sz="2000" b="1" dirty="0">
                <a:ea typeface="Times New Roman" pitchFamily="18" charset="0"/>
              </a:rPr>
              <a:t>vector&lt;double&gt; v;	// </a:t>
            </a:r>
            <a:r>
              <a:rPr lang="en-US" altLang="en-US" sz="2000" i="1" dirty="0">
                <a:ea typeface="Times New Roman" pitchFamily="18" charset="0"/>
              </a:rPr>
              <a:t>an empty vector of doubles</a:t>
            </a:r>
          </a:p>
          <a:p>
            <a:pPr lvl="2" eaLnBrk="1" hangingPunct="1">
              <a:lnSpc>
                <a:spcPct val="90000"/>
              </a:lnSpc>
              <a:buFontTx/>
              <a:buNone/>
              <a:defRPr/>
            </a:pPr>
            <a:r>
              <a:rPr lang="en-US" altLang="en-US" sz="2000" b="1" dirty="0">
                <a:ea typeface="Times New Roman" pitchFamily="18" charset="0"/>
              </a:rPr>
              <a:t>double </a:t>
            </a:r>
            <a:r>
              <a:rPr lang="en-US" altLang="en-US" sz="2000" b="1" dirty="0" err="1">
                <a:ea typeface="Times New Roman" pitchFamily="18" charset="0"/>
              </a:rPr>
              <a:t>sqrt</a:t>
            </a:r>
            <a:r>
              <a:rPr lang="en-US" altLang="en-US" sz="2000" b="1" dirty="0">
                <a:ea typeface="Times New Roman" pitchFamily="18" charset="0"/>
              </a:rPr>
              <a:t>(double) { … };  // </a:t>
            </a:r>
            <a:r>
              <a:rPr lang="en-US" altLang="en-US" sz="2000" i="1" dirty="0">
                <a:ea typeface="Times New Roman" pitchFamily="18" charset="0"/>
              </a:rPr>
              <a:t>a function with a body</a:t>
            </a:r>
          </a:p>
          <a:p>
            <a:pPr lvl="2" eaLnBrk="1" hangingPunct="1">
              <a:lnSpc>
                <a:spcPct val="90000"/>
              </a:lnSpc>
              <a:buFontTx/>
              <a:buNone/>
              <a:defRPr/>
            </a:pPr>
            <a:r>
              <a:rPr lang="en-US" altLang="en-US" sz="2000" b="1" dirty="0" err="1">
                <a:ea typeface="Times New Roman" pitchFamily="18" charset="0"/>
              </a:rPr>
              <a:t>struct</a:t>
            </a:r>
            <a:r>
              <a:rPr lang="en-US" altLang="en-US" sz="2000" b="1" dirty="0">
                <a:ea typeface="Times New Roman" pitchFamily="18" charset="0"/>
              </a:rPr>
              <a:t> Point { int x; int y; };</a:t>
            </a:r>
          </a:p>
          <a:p>
            <a:pPr lvl="1" eaLnBrk="1" hangingPunct="1">
              <a:lnSpc>
                <a:spcPct val="90000"/>
              </a:lnSpc>
              <a:defRPr/>
            </a:pPr>
            <a:r>
              <a:rPr lang="en-US" altLang="en-US" dirty="0">
                <a:ea typeface="Times New Roman" pitchFamily="18" charset="0"/>
              </a:rPr>
              <a:t>Examples of declarations that are not definitions</a:t>
            </a:r>
          </a:p>
          <a:p>
            <a:pPr lvl="1" eaLnBrk="1" hangingPunct="1">
              <a:lnSpc>
                <a:spcPct val="90000"/>
              </a:lnSpc>
              <a:buFontTx/>
              <a:buNone/>
              <a:defRPr/>
            </a:pPr>
            <a:r>
              <a:rPr lang="en-US" altLang="en-US" dirty="0">
                <a:ea typeface="Times New Roman" pitchFamily="18" charset="0"/>
              </a:rPr>
              <a:t>	</a:t>
            </a:r>
            <a:r>
              <a:rPr lang="en-US" altLang="en-US" sz="2000" b="1" dirty="0">
                <a:ea typeface="Times New Roman" pitchFamily="18" charset="0"/>
              </a:rPr>
              <a:t>double </a:t>
            </a:r>
            <a:r>
              <a:rPr lang="en-US" altLang="en-US" sz="2000" b="1" dirty="0" err="1">
                <a:ea typeface="Times New Roman" pitchFamily="18" charset="0"/>
              </a:rPr>
              <a:t>sqrt</a:t>
            </a:r>
            <a:r>
              <a:rPr lang="en-US" altLang="en-US" sz="2000" b="1" dirty="0">
                <a:ea typeface="Times New Roman" pitchFamily="18" charset="0"/>
              </a:rPr>
              <a:t>(double);	// </a:t>
            </a:r>
            <a:r>
              <a:rPr lang="en-US" altLang="en-US" sz="2000" i="1" dirty="0">
                <a:ea typeface="Times New Roman" pitchFamily="18" charset="0"/>
              </a:rPr>
              <a:t>function body missing</a:t>
            </a:r>
          </a:p>
          <a:p>
            <a:pPr lvl="1" eaLnBrk="1" hangingPunct="1">
              <a:lnSpc>
                <a:spcPct val="90000"/>
              </a:lnSpc>
              <a:buFontTx/>
              <a:buNone/>
              <a:defRPr/>
            </a:pPr>
            <a:r>
              <a:rPr lang="en-US" altLang="en-US" sz="2000" dirty="0">
                <a:ea typeface="Times New Roman" pitchFamily="18" charset="0"/>
              </a:rPr>
              <a:t>	</a:t>
            </a:r>
            <a:r>
              <a:rPr lang="en-US" altLang="en-US" sz="2000" b="1" dirty="0" err="1">
                <a:ea typeface="Times New Roman" pitchFamily="18" charset="0"/>
              </a:rPr>
              <a:t>struct</a:t>
            </a:r>
            <a:r>
              <a:rPr lang="en-US" altLang="en-US" sz="2000" b="1" dirty="0">
                <a:ea typeface="Times New Roman" pitchFamily="18" charset="0"/>
              </a:rPr>
              <a:t> Point;</a:t>
            </a: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i="1" dirty="0">
                <a:ea typeface="Times New Roman" pitchFamily="18" charset="0"/>
              </a:rPr>
              <a:t>class members specified elsewhere</a:t>
            </a:r>
          </a:p>
          <a:p>
            <a:pPr lvl="1" eaLnBrk="1" hangingPunct="1">
              <a:lnSpc>
                <a:spcPct val="90000"/>
              </a:lnSpc>
              <a:buFontTx/>
              <a:buNone/>
              <a:defRPr/>
            </a:pPr>
            <a:r>
              <a:rPr lang="en-US" altLang="en-US" sz="2000" dirty="0">
                <a:ea typeface="Times New Roman" pitchFamily="18" charset="0"/>
              </a:rPr>
              <a:t>	</a:t>
            </a:r>
            <a:r>
              <a:rPr lang="en-US" altLang="en-US" sz="2000" b="1" dirty="0">
                <a:ea typeface="Times New Roman" pitchFamily="18" charset="0"/>
              </a:rPr>
              <a:t>extern int a;</a:t>
            </a:r>
            <a:r>
              <a:rPr lang="en-US" altLang="en-US" sz="2000" dirty="0">
                <a:ea typeface="Times New Roman" pitchFamily="18" charset="0"/>
              </a:rPr>
              <a:t>		</a:t>
            </a:r>
            <a:r>
              <a:rPr lang="en-US" altLang="en-US" sz="2000" b="1" dirty="0">
                <a:ea typeface="Times New Roman" pitchFamily="18" charset="0"/>
              </a:rPr>
              <a:t>//</a:t>
            </a:r>
            <a:r>
              <a:rPr lang="en-US" altLang="en-US" sz="2000" dirty="0">
                <a:ea typeface="Times New Roman" pitchFamily="18" charset="0"/>
              </a:rPr>
              <a:t> </a:t>
            </a:r>
            <a:r>
              <a:rPr lang="en-US" altLang="en-US" sz="2000" b="1" i="1" dirty="0">
                <a:ea typeface="Times New Roman" pitchFamily="18" charset="0"/>
              </a:rPr>
              <a:t>extern</a:t>
            </a:r>
            <a:r>
              <a:rPr lang="en-US" altLang="en-US" sz="2000" i="1" dirty="0">
                <a:ea typeface="Times New Roman" pitchFamily="18" charset="0"/>
              </a:rPr>
              <a:t> means </a:t>
            </a:r>
            <a:r>
              <a:rPr lang="en-US" altLang="ja-JP" sz="2000" i="1" dirty="0">
                <a:ea typeface="MS PGothic" pitchFamily="34" charset="-128"/>
              </a:rPr>
              <a:t>“not definition”</a:t>
            </a:r>
          </a:p>
          <a:p>
            <a:pPr lvl="1" eaLnBrk="1" hangingPunct="1">
              <a:lnSpc>
                <a:spcPct val="90000"/>
              </a:lnSpc>
              <a:buFontTx/>
              <a:buNone/>
              <a:defRPr/>
            </a:pPr>
            <a:r>
              <a:rPr lang="en-US" altLang="en-US" sz="2000" i="1" dirty="0">
                <a:ea typeface="Times New Roman" pitchFamily="18" charset="0"/>
              </a:rPr>
              <a:t>					</a:t>
            </a:r>
            <a:r>
              <a:rPr lang="en-US" altLang="en-US" sz="2000" b="1" dirty="0">
                <a:ea typeface="Times New Roman" pitchFamily="18" charset="0"/>
              </a:rPr>
              <a:t>//</a:t>
            </a:r>
            <a:r>
              <a:rPr lang="en-US" altLang="en-US" sz="2000" i="1" dirty="0">
                <a:ea typeface="Times New Roman" pitchFamily="18" charset="0"/>
              </a:rPr>
              <a:t> </a:t>
            </a:r>
            <a:r>
              <a:rPr lang="en-US" altLang="ja-JP" sz="2000" i="1" dirty="0">
                <a:ea typeface="MS PGothic" pitchFamily="34" charset="-128"/>
              </a:rPr>
              <a:t>“extern” is archaic; we will hardly use it</a:t>
            </a:r>
          </a:p>
          <a:p>
            <a:pPr lvl="1" eaLnBrk="1" hangingPunct="1">
              <a:lnSpc>
                <a:spcPct val="90000"/>
              </a:lnSpc>
              <a:buFontTx/>
              <a:buNone/>
              <a:defRPr/>
            </a:pPr>
            <a:endParaRPr lang="en-US" altLang="en-US" dirty="0"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87930D5D-FC01-4F55-B419-24C32170DCA1}" type="slidenum">
              <a:rPr lang="en-US" altLang="en-US" sz="1400">
                <a:latin typeface="Arial" panose="020B0604020202020204" pitchFamily="34" charset="0"/>
              </a:rPr>
              <a:pPr eaLnBrk="1" hangingPunct="1">
                <a:spcBef>
                  <a:spcPct val="0"/>
                </a:spcBef>
                <a:buClrTx/>
                <a:buSzTx/>
                <a:buFontTx/>
                <a:buNone/>
                <a:defRPr/>
              </a:pPr>
              <a:t>47</a:t>
            </a:fld>
            <a:endParaRPr lang="en-US" altLang="en-US" sz="1400">
              <a:latin typeface="Arial" panose="020B0604020202020204" pitchFamily="34" charset="0"/>
            </a:endParaRPr>
          </a:p>
        </p:txBody>
      </p:sp>
    </p:spTree>
    <p:extLst>
      <p:ext uri="{BB962C8B-B14F-4D97-AF65-F5344CB8AC3E}">
        <p14:creationId xmlns:p14="http://schemas.microsoft.com/office/powerpoint/2010/main" val="832920137"/>
      </p:ext>
    </p:extLst>
  </p:cSld>
  <p:clrMapOvr>
    <a:masterClrMapping/>
  </p:clrMapOvr>
  <p:transition spd="slow">
    <p:wipe/>
  </p:transition>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ltLang="en-US" smtClean="0"/>
              <a:t>Declarations and definitions</a:t>
            </a:r>
          </a:p>
        </p:txBody>
      </p:sp>
      <p:sp>
        <p:nvSpPr>
          <p:cNvPr id="14339" name="Rectangle 3"/>
          <p:cNvSpPr>
            <a:spLocks noGrp="1" noChangeArrowheads="1"/>
          </p:cNvSpPr>
          <p:nvPr>
            <p:ph idx="1"/>
          </p:nvPr>
        </p:nvSpPr>
        <p:spPr/>
        <p:txBody>
          <a:bodyPr/>
          <a:lstStyle/>
          <a:p>
            <a:pPr eaLnBrk="1" hangingPunct="1">
              <a:lnSpc>
                <a:spcPct val="90000"/>
              </a:lnSpc>
              <a:defRPr/>
            </a:pPr>
            <a:r>
              <a:rPr lang="en-US" altLang="en-US" sz="1800" dirty="0"/>
              <a:t>You can</a:t>
            </a:r>
            <a:r>
              <a:rPr lang="en-US" altLang="ja-JP" sz="1800" dirty="0"/>
              <a:t>’t </a:t>
            </a:r>
            <a:r>
              <a:rPr lang="en-US" altLang="ja-JP" sz="1800" i="1" dirty="0"/>
              <a:t>define</a:t>
            </a:r>
            <a:r>
              <a:rPr lang="en-US" altLang="ja-JP" sz="1800" dirty="0"/>
              <a:t> something </a:t>
            </a:r>
            <a:r>
              <a:rPr lang="en-US" altLang="ja-JP" sz="1800" dirty="0" smtClean="0"/>
              <a:t>twice</a:t>
            </a:r>
            <a:r>
              <a:rPr lang="lv-LV" altLang="ja-JP" sz="1800" dirty="0" smtClean="0"/>
              <a:t>. </a:t>
            </a:r>
            <a:r>
              <a:rPr lang="en-US" altLang="en-US" sz="1800" dirty="0" smtClean="0">
                <a:ea typeface="Times New Roman" pitchFamily="18" charset="0"/>
              </a:rPr>
              <a:t>A </a:t>
            </a:r>
            <a:r>
              <a:rPr lang="en-US" altLang="en-US" sz="1800" dirty="0">
                <a:ea typeface="Times New Roman" pitchFamily="18" charset="0"/>
              </a:rPr>
              <a:t>definition says what something is</a:t>
            </a:r>
          </a:p>
          <a:p>
            <a:pPr lvl="1" eaLnBrk="1" hangingPunct="1">
              <a:lnSpc>
                <a:spcPct val="90000"/>
              </a:lnSpc>
              <a:defRPr/>
            </a:pPr>
            <a:r>
              <a:rPr lang="en-US" altLang="en-US" sz="1800" dirty="0">
                <a:ea typeface="Times New Roman" pitchFamily="18" charset="0"/>
              </a:rPr>
              <a:t>Examples</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a;		// </a:t>
            </a:r>
            <a:r>
              <a:rPr lang="en-US" altLang="en-US" sz="1800" i="1" dirty="0">
                <a:latin typeface="Liberation Mono" panose="02070409020205020404" pitchFamily="49" charset="0"/>
                <a:ea typeface="Times New Roman" pitchFamily="18" charset="0"/>
                <a:cs typeface="Liberation Mono" panose="02070409020205020404" pitchFamily="49" charset="0"/>
              </a:rPr>
              <a:t>definition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a;		// </a:t>
            </a:r>
            <a:r>
              <a:rPr lang="en-US" altLang="en-US" sz="1800" i="1" dirty="0">
                <a:latin typeface="Liberation Mono" panose="02070409020205020404" pitchFamily="49" charset="0"/>
                <a:ea typeface="Times New Roman" pitchFamily="18" charset="0"/>
                <a:cs typeface="Liberation Mono" panose="02070409020205020404" pitchFamily="49" charset="0"/>
              </a:rPr>
              <a:t>error: double definition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err="1">
                <a:latin typeface="Liberation Mono" panose="02070409020205020404" pitchFamily="49" charset="0"/>
                <a:ea typeface="Times New Roman" pitchFamily="18" charset="0"/>
                <a:cs typeface="Liberation Mono" panose="02070409020205020404" pitchFamily="49" charset="0"/>
              </a:rPr>
              <a:t>sqrt</a:t>
            </a:r>
            <a:r>
              <a:rPr lang="en-US" altLang="en-US" sz="1800" b="1" dirty="0">
                <a:latin typeface="Liberation Mono" panose="02070409020205020404" pitchFamily="49" charset="0"/>
                <a:ea typeface="Times New Roman" pitchFamily="18" charset="0"/>
                <a:cs typeface="Liberation Mono" panose="02070409020205020404" pitchFamily="49" charset="0"/>
              </a:rPr>
              <a:t>(double d) { … }	// </a:t>
            </a:r>
            <a:r>
              <a:rPr lang="en-US" altLang="en-US" sz="1800" i="1" dirty="0">
                <a:latin typeface="Liberation Mono" panose="02070409020205020404" pitchFamily="49" charset="0"/>
                <a:ea typeface="Times New Roman" pitchFamily="18" charset="0"/>
                <a:cs typeface="Liberation Mono" panose="02070409020205020404" pitchFamily="49" charset="0"/>
              </a:rPr>
              <a:t>definition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err="1">
                <a:latin typeface="Liberation Mono" panose="02070409020205020404" pitchFamily="49" charset="0"/>
                <a:ea typeface="Times New Roman" pitchFamily="18" charset="0"/>
                <a:cs typeface="Liberation Mono" panose="02070409020205020404" pitchFamily="49" charset="0"/>
              </a:rPr>
              <a:t>sqrt</a:t>
            </a:r>
            <a:r>
              <a:rPr lang="en-US" altLang="en-US" sz="1800" b="1" dirty="0">
                <a:latin typeface="Liberation Mono" panose="02070409020205020404" pitchFamily="49" charset="0"/>
                <a:ea typeface="Times New Roman" pitchFamily="18" charset="0"/>
                <a:cs typeface="Liberation Mono" panose="02070409020205020404" pitchFamily="49" charset="0"/>
              </a:rPr>
              <a:t>(double d) { … }	// </a:t>
            </a:r>
            <a:r>
              <a:rPr lang="en-US" altLang="en-US" sz="1800" i="1" dirty="0">
                <a:latin typeface="Liberation Mono" panose="02070409020205020404" pitchFamily="49" charset="0"/>
                <a:ea typeface="Times New Roman" pitchFamily="18" charset="0"/>
                <a:cs typeface="Liberation Mono" panose="02070409020205020404" pitchFamily="49" charset="0"/>
              </a:rPr>
              <a:t>error: double definition</a:t>
            </a:r>
          </a:p>
          <a:p>
            <a:pPr eaLnBrk="1" hangingPunct="1">
              <a:lnSpc>
                <a:spcPct val="90000"/>
              </a:lnSpc>
              <a:defRPr/>
            </a:pPr>
            <a:r>
              <a:rPr lang="en-US" altLang="en-US" sz="1800" dirty="0"/>
              <a:t>You can </a:t>
            </a:r>
            <a:r>
              <a:rPr lang="en-US" altLang="en-US" sz="1800" i="1" dirty="0"/>
              <a:t>declare</a:t>
            </a:r>
            <a:r>
              <a:rPr lang="en-US" altLang="en-US" sz="1800" dirty="0"/>
              <a:t> something </a:t>
            </a:r>
            <a:r>
              <a:rPr lang="en-US" altLang="en-US" sz="1800" dirty="0" smtClean="0"/>
              <a:t>twice</a:t>
            </a:r>
            <a:r>
              <a:rPr lang="lv-LV" altLang="en-US" sz="1800" dirty="0" smtClean="0"/>
              <a:t>. </a:t>
            </a:r>
            <a:r>
              <a:rPr lang="en-US" altLang="en-US" sz="1800" dirty="0" smtClean="0">
                <a:ea typeface="Times New Roman" pitchFamily="18" charset="0"/>
              </a:rPr>
              <a:t>A </a:t>
            </a:r>
            <a:r>
              <a:rPr lang="en-US" altLang="en-US" sz="1800" dirty="0">
                <a:ea typeface="Times New Roman" pitchFamily="18" charset="0"/>
              </a:rPr>
              <a:t>declaration says how something can be used</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int a = 7;			</a:t>
            </a:r>
            <a:r>
              <a:rPr lang="en-US" altLang="en-US" sz="1800" b="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1800" i="1" dirty="0">
                <a:solidFill>
                  <a:srgbClr val="43B02A"/>
                </a:solidFill>
                <a:latin typeface="Liberation Mono" panose="02070409020205020404" pitchFamily="49" charset="0"/>
                <a:ea typeface="Times New Roman" pitchFamily="18" charset="0"/>
                <a:cs typeface="Liberation Mono" panose="02070409020205020404" pitchFamily="49" charset="0"/>
              </a:rPr>
              <a:t>definition (also a declaration)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extern int a;			</a:t>
            </a:r>
            <a:r>
              <a:rPr lang="en-US" altLang="en-US" sz="1800" b="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1800" i="1" dirty="0">
                <a:solidFill>
                  <a:srgbClr val="43B02A"/>
                </a:solidFill>
                <a:latin typeface="Liberation Mono" panose="02070409020205020404" pitchFamily="49" charset="0"/>
                <a:ea typeface="Times New Roman" pitchFamily="18" charset="0"/>
                <a:cs typeface="Liberation Mono" panose="02070409020205020404" pitchFamily="49" charset="0"/>
              </a:rPr>
              <a:t>declaration</a:t>
            </a: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err="1">
                <a:latin typeface="Liberation Mono" panose="02070409020205020404" pitchFamily="49" charset="0"/>
                <a:ea typeface="Times New Roman" pitchFamily="18" charset="0"/>
                <a:cs typeface="Liberation Mono" panose="02070409020205020404" pitchFamily="49" charset="0"/>
              </a:rPr>
              <a:t>sqrt</a:t>
            </a: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1800" i="1" dirty="0">
                <a:solidFill>
                  <a:srgbClr val="43B02A"/>
                </a:solidFill>
                <a:latin typeface="Liberation Mono" panose="02070409020205020404" pitchFamily="49" charset="0"/>
                <a:ea typeface="Times New Roman" pitchFamily="18" charset="0"/>
                <a:cs typeface="Liberation Mono" panose="02070409020205020404" pitchFamily="49" charset="0"/>
              </a:rPr>
              <a:t>declaration</a:t>
            </a:r>
            <a:endParaRPr lang="en-US" altLang="en-US" sz="1800" b="1" i="1" dirty="0">
              <a:solidFill>
                <a:srgbClr val="43B02A"/>
              </a:solidFill>
              <a:latin typeface="Liberation Mono" panose="02070409020205020404" pitchFamily="49" charset="0"/>
              <a:ea typeface="Times New Roman" pitchFamily="18" charset="0"/>
              <a:cs typeface="Liberation Mono" panose="02070409020205020404" pitchFamily="49" charset="0"/>
            </a:endParaRPr>
          </a:p>
          <a:p>
            <a:pPr lvl="2" eaLnBrk="1" hangingPunct="1">
              <a:lnSpc>
                <a:spcPct val="90000"/>
              </a:lnSpc>
              <a:buFontTx/>
              <a:buNone/>
              <a:defRPr/>
            </a:pPr>
            <a:r>
              <a:rPr lang="en-US" altLang="en-US" sz="1800" b="1" dirty="0">
                <a:latin typeface="Liberation Mono" panose="02070409020205020404" pitchFamily="49" charset="0"/>
                <a:ea typeface="Times New Roman" pitchFamily="18" charset="0"/>
                <a:cs typeface="Liberation Mono" panose="02070409020205020404" pitchFamily="49" charset="0"/>
              </a:rPr>
              <a:t>double </a:t>
            </a:r>
            <a:r>
              <a:rPr lang="en-US" altLang="en-US" sz="1800" b="1" dirty="0" err="1">
                <a:latin typeface="Liberation Mono" panose="02070409020205020404" pitchFamily="49" charset="0"/>
                <a:ea typeface="Times New Roman" pitchFamily="18" charset="0"/>
                <a:cs typeface="Liberation Mono" panose="02070409020205020404" pitchFamily="49" charset="0"/>
              </a:rPr>
              <a:t>sqrt</a:t>
            </a:r>
            <a:r>
              <a:rPr lang="en-US" altLang="en-US" sz="1800" b="1" dirty="0">
                <a:latin typeface="Liberation Mono" panose="02070409020205020404" pitchFamily="49" charset="0"/>
                <a:ea typeface="Times New Roman" pitchFamily="18" charset="0"/>
                <a:cs typeface="Liberation Mono" panose="02070409020205020404" pitchFamily="49" charset="0"/>
              </a:rPr>
              <a:t>(double d) { … </a:t>
            </a:r>
            <a:r>
              <a:rPr lang="en-US" altLang="en-US" sz="1800" b="1" dirty="0" smtClean="0">
                <a:latin typeface="Liberation Mono" panose="02070409020205020404" pitchFamily="49" charset="0"/>
                <a:ea typeface="Times New Roman" pitchFamily="18" charset="0"/>
                <a:cs typeface="Liberation Mono" panose="02070409020205020404" pitchFamily="49" charset="0"/>
              </a:rPr>
              <a:t>}</a:t>
            </a:r>
            <a:r>
              <a:rPr lang="lv-LV" altLang="en-US" sz="1800" b="1" dirty="0" smtClean="0">
                <a:latin typeface="Liberation Mono" panose="02070409020205020404" pitchFamily="49" charset="0"/>
                <a:ea typeface="Times New Roman" pitchFamily="18" charset="0"/>
                <a:cs typeface="Liberation Mono" panose="02070409020205020404" pitchFamily="49" charset="0"/>
              </a:rPr>
              <a:t> </a:t>
            </a:r>
            <a:r>
              <a:rPr lang="en-US" altLang="en-US" sz="18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1800" i="1" dirty="0">
                <a:solidFill>
                  <a:srgbClr val="43B02A"/>
                </a:solidFill>
                <a:latin typeface="Liberation Mono" panose="02070409020205020404" pitchFamily="49" charset="0"/>
                <a:ea typeface="Times New Roman" pitchFamily="18" charset="0"/>
                <a:cs typeface="Liberation Mono" panose="02070409020205020404" pitchFamily="49" charset="0"/>
              </a:rPr>
              <a:t>definition (also a declaration)</a:t>
            </a:r>
          </a:p>
          <a:p>
            <a:pPr lvl="1" eaLnBrk="1" hangingPunct="1">
              <a:lnSpc>
                <a:spcPct val="90000"/>
              </a:lnSpc>
              <a:buFontTx/>
              <a:buNone/>
              <a:defRPr/>
            </a:pPr>
            <a:endParaRPr lang="en-US" altLang="en-US" sz="1800" b="1"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86AEF4A8-B4B8-4F99-B7D4-38C5662735FD}" type="slidenum">
              <a:rPr lang="en-US" altLang="en-US" sz="1400">
                <a:latin typeface="Arial" panose="020B0604020202020204" pitchFamily="34" charset="0"/>
              </a:rPr>
              <a:pPr eaLnBrk="1" hangingPunct="1">
                <a:spcBef>
                  <a:spcPct val="0"/>
                </a:spcBef>
                <a:buClrTx/>
                <a:buSzTx/>
                <a:buFontTx/>
                <a:buNone/>
                <a:defRPr/>
              </a:pPr>
              <a:t>48</a:t>
            </a:fld>
            <a:endParaRPr lang="en-US" altLang="en-US" sz="1400">
              <a:latin typeface="Arial" panose="020B0604020202020204" pitchFamily="34" charset="0"/>
            </a:endParaRPr>
          </a:p>
        </p:txBody>
      </p:sp>
      <p:sp>
        <p:nvSpPr>
          <p:cNvPr id="5" name="Footer Placeholder 4"/>
          <p:cNvSpPr>
            <a:spLocks noGrp="1"/>
          </p:cNvSpPr>
          <p:nvPr>
            <p:ph type="ftr" sz="quarter" idx="4294967295"/>
          </p:nvPr>
        </p:nvSpPr>
        <p:spPr/>
        <p:txBody>
          <a:bodyPr/>
          <a:lstStyle>
            <a:lvl1pPr eaLnBrk="0" hangingPunct="0">
              <a:defRPr sz="2400">
                <a:solidFill>
                  <a:schemeClr val="tx1"/>
                </a:solidFill>
                <a:latin typeface="Times New Roman" pitchFamily="18" charset="0"/>
                <a:ea typeface="MS PGothic" pitchFamily="34" charset="-128"/>
              </a:defRPr>
            </a:lvl1pPr>
            <a:lvl2pPr marL="742950" indent="-285750" eaLnBrk="0" hangingPunct="0">
              <a:defRPr sz="2400">
                <a:solidFill>
                  <a:schemeClr val="tx1"/>
                </a:solidFill>
                <a:latin typeface="Times New Roman" pitchFamily="18" charset="0"/>
                <a:ea typeface="MS PGothic" pitchFamily="34" charset="-128"/>
              </a:defRPr>
            </a:lvl2pPr>
            <a:lvl3pPr marL="1143000" indent="-228600" eaLnBrk="0" hangingPunct="0">
              <a:defRPr sz="2400">
                <a:solidFill>
                  <a:schemeClr val="tx1"/>
                </a:solidFill>
                <a:latin typeface="Times New Roman" pitchFamily="18" charset="0"/>
                <a:ea typeface="MS PGothic" pitchFamily="34" charset="-128"/>
              </a:defRPr>
            </a:lvl3pPr>
            <a:lvl4pPr marL="1600200" indent="-228600" eaLnBrk="0" hangingPunct="0">
              <a:defRPr sz="2400">
                <a:solidFill>
                  <a:schemeClr val="tx1"/>
                </a:solidFill>
                <a:latin typeface="Times New Roman" pitchFamily="18" charset="0"/>
                <a:ea typeface="MS PGothic" pitchFamily="34" charset="-128"/>
              </a:defRPr>
            </a:lvl4pPr>
            <a:lvl5pPr marL="2057400" indent="-228600" eaLnBrk="0" hangingPunct="0">
              <a:defRPr sz="2400">
                <a:solidFill>
                  <a:schemeClr val="tx1"/>
                </a:solidFill>
                <a:latin typeface="Times New Roman" pitchFamily="18" charset="0"/>
                <a:ea typeface="MS PGothic" pitchFamily="34" charset="-128"/>
              </a:defRPr>
            </a:lvl5pPr>
            <a:lvl6pPr marL="2514600" indent="-228600" eaLnBrk="0" fontAlgn="base" hangingPunct="0">
              <a:spcBef>
                <a:spcPct val="0"/>
              </a:spcBef>
              <a:spcAft>
                <a:spcPct val="0"/>
              </a:spcAft>
              <a:defRPr sz="2400">
                <a:solidFill>
                  <a:schemeClr val="tx1"/>
                </a:solidFill>
                <a:latin typeface="Times New Roman" pitchFamily="18" charset="0"/>
                <a:ea typeface="MS PGothic" pitchFamily="34" charset="-128"/>
              </a:defRPr>
            </a:lvl6pPr>
            <a:lvl7pPr marL="2971800" indent="-228600" eaLnBrk="0" fontAlgn="base" hangingPunct="0">
              <a:spcBef>
                <a:spcPct val="0"/>
              </a:spcBef>
              <a:spcAft>
                <a:spcPct val="0"/>
              </a:spcAft>
              <a:defRPr sz="2400">
                <a:solidFill>
                  <a:schemeClr val="tx1"/>
                </a:solidFill>
                <a:latin typeface="Times New Roman" pitchFamily="18" charset="0"/>
                <a:ea typeface="MS PGothic" pitchFamily="34" charset="-128"/>
              </a:defRPr>
            </a:lvl7pPr>
            <a:lvl8pPr marL="3429000" indent="-228600" eaLnBrk="0" fontAlgn="base" hangingPunct="0">
              <a:spcBef>
                <a:spcPct val="0"/>
              </a:spcBef>
              <a:spcAft>
                <a:spcPct val="0"/>
              </a:spcAft>
              <a:defRPr sz="2400">
                <a:solidFill>
                  <a:schemeClr val="tx1"/>
                </a:solidFill>
                <a:latin typeface="Times New Roman" pitchFamily="18" charset="0"/>
                <a:ea typeface="MS PGothic" pitchFamily="34" charset="-128"/>
              </a:defRPr>
            </a:lvl8pPr>
            <a:lvl9pPr marL="3886200" indent="-228600" eaLnBrk="0" fontAlgn="base" hangingPunct="0">
              <a:spcBef>
                <a:spcPct val="0"/>
              </a:spcBef>
              <a:spcAft>
                <a:spcPct val="0"/>
              </a:spcAft>
              <a:defRPr sz="2400">
                <a:solidFill>
                  <a:schemeClr val="tx1"/>
                </a:solidFill>
                <a:latin typeface="Times New Roman" pitchFamily="18" charset="0"/>
                <a:ea typeface="MS PGothic" pitchFamily="34" charset="-128"/>
              </a:defRPr>
            </a:lvl9pPr>
          </a:lstStyle>
          <a:p>
            <a:pPr eaLnBrk="1" hangingPunct="1">
              <a:defRPr/>
            </a:pPr>
            <a:endParaRPr lang="en-US" altLang="en-US" sz="1400" dirty="0" smtClean="0">
              <a:latin typeface="Arial" pitchFamily="34" charset="0"/>
            </a:endParaRPr>
          </a:p>
          <a:p>
            <a:pPr eaLnBrk="1" hangingPunct="1">
              <a:defRPr/>
            </a:pPr>
            <a:endParaRPr lang="en-US" altLang="en-US" sz="1400" dirty="0">
              <a:latin typeface="Arial" pitchFamily="34" charset="0"/>
            </a:endParaRPr>
          </a:p>
        </p:txBody>
      </p:sp>
    </p:spTree>
    <p:extLst>
      <p:ext uri="{BB962C8B-B14F-4D97-AF65-F5344CB8AC3E}">
        <p14:creationId xmlns:p14="http://schemas.microsoft.com/office/powerpoint/2010/main" val="1444267194"/>
      </p:ext>
    </p:extLst>
  </p:cSld>
  <p:clrMapOvr>
    <a:masterClrMapping/>
  </p:clrMapOvr>
  <p:transition spd="slow">
    <p:wipe/>
  </p:transition>
  <p:timing>
    <p:tnLst>
      <p:par>
        <p:cTn id="1" dur="indefinite" restart="never" nodeType="tmRoot"/>
      </p:par>
    </p:tn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sz="3800"/>
              <a:t>Why both declarations and definitions?</a:t>
            </a:r>
            <a:r>
              <a:rPr lang="en-US" sz="4000"/>
              <a:t> </a:t>
            </a:r>
            <a:endParaRPr lang="en-US" sz="3200"/>
          </a:p>
        </p:txBody>
      </p:sp>
      <p:sp>
        <p:nvSpPr>
          <p:cNvPr id="15363" name="Rectangle 3"/>
          <p:cNvSpPr>
            <a:spLocks noGrp="1" noChangeArrowheads="1"/>
          </p:cNvSpPr>
          <p:nvPr>
            <p:ph idx="1"/>
          </p:nvPr>
        </p:nvSpPr>
        <p:spPr/>
        <p:txBody>
          <a:bodyPr/>
          <a:lstStyle/>
          <a:p>
            <a:pPr eaLnBrk="1" hangingPunct="1">
              <a:defRPr/>
            </a:pPr>
            <a:r>
              <a:rPr lang="en-US" altLang="en-US" dirty="0"/>
              <a:t>To refer to something, we need (only) its declaration</a:t>
            </a:r>
          </a:p>
          <a:p>
            <a:pPr eaLnBrk="1" hangingPunct="1">
              <a:defRPr/>
            </a:pPr>
            <a:r>
              <a:rPr lang="en-US" altLang="en-US" dirty="0"/>
              <a:t>Often we want the definition </a:t>
            </a:r>
            <a:r>
              <a:rPr lang="en-US" altLang="ja-JP" dirty="0"/>
              <a:t>“elsewhere”</a:t>
            </a:r>
          </a:p>
          <a:p>
            <a:pPr lvl="1" eaLnBrk="1" hangingPunct="1">
              <a:defRPr/>
            </a:pPr>
            <a:r>
              <a:rPr lang="en-US" altLang="en-US" sz="2000" dirty="0">
                <a:ea typeface="Times New Roman" pitchFamily="18" charset="0"/>
              </a:rPr>
              <a:t>Later in a file</a:t>
            </a:r>
          </a:p>
          <a:p>
            <a:pPr lvl="1" eaLnBrk="1" hangingPunct="1">
              <a:defRPr/>
            </a:pPr>
            <a:r>
              <a:rPr lang="en-US" altLang="en-US" sz="2000" dirty="0">
                <a:ea typeface="Times New Roman" pitchFamily="18" charset="0"/>
              </a:rPr>
              <a:t>In another file</a:t>
            </a:r>
          </a:p>
          <a:p>
            <a:pPr lvl="2" eaLnBrk="1" hangingPunct="1">
              <a:defRPr/>
            </a:pPr>
            <a:r>
              <a:rPr lang="en-US" altLang="en-US" sz="1800" dirty="0">
                <a:ea typeface="Times New Roman" pitchFamily="18" charset="0"/>
              </a:rPr>
              <a:t>preferably written by someone else</a:t>
            </a:r>
          </a:p>
          <a:p>
            <a:pPr eaLnBrk="1" hangingPunct="1">
              <a:defRPr/>
            </a:pPr>
            <a:r>
              <a:rPr lang="en-US" altLang="en-US" dirty="0"/>
              <a:t>Declarations are used to specify interfaces</a:t>
            </a:r>
          </a:p>
          <a:p>
            <a:pPr lvl="1" eaLnBrk="1" hangingPunct="1">
              <a:defRPr/>
            </a:pPr>
            <a:r>
              <a:rPr lang="en-US" altLang="en-US" sz="2000" dirty="0">
                <a:ea typeface="Times New Roman" pitchFamily="18" charset="0"/>
              </a:rPr>
              <a:t>To your own code</a:t>
            </a:r>
          </a:p>
          <a:p>
            <a:pPr lvl="1" eaLnBrk="1" hangingPunct="1">
              <a:defRPr/>
            </a:pPr>
            <a:r>
              <a:rPr lang="en-US" altLang="en-US" sz="2000" dirty="0">
                <a:ea typeface="Times New Roman" pitchFamily="18" charset="0"/>
              </a:rPr>
              <a:t>To libraries</a:t>
            </a:r>
          </a:p>
          <a:p>
            <a:pPr lvl="2" eaLnBrk="1" hangingPunct="1">
              <a:defRPr/>
            </a:pPr>
            <a:r>
              <a:rPr lang="en-US" altLang="en-US" sz="1800" dirty="0">
                <a:ea typeface="Times New Roman" pitchFamily="18" charset="0"/>
              </a:rPr>
              <a:t>Libraries are key: we can</a:t>
            </a:r>
            <a:r>
              <a:rPr lang="en-US" altLang="ja-JP" sz="1800" dirty="0">
                <a:ea typeface="MS PGothic" pitchFamily="34" charset="-128"/>
              </a:rPr>
              <a:t>’t write all ourselves, and wouldn’t want to</a:t>
            </a:r>
          </a:p>
          <a:p>
            <a:pPr eaLnBrk="1" hangingPunct="1">
              <a:defRPr/>
            </a:pPr>
            <a:r>
              <a:rPr lang="en-US" altLang="en-US" dirty="0"/>
              <a:t>In larger programs</a:t>
            </a:r>
          </a:p>
          <a:p>
            <a:pPr lvl="1" eaLnBrk="1" hangingPunct="1">
              <a:defRPr/>
            </a:pPr>
            <a:r>
              <a:rPr lang="en-US" altLang="en-US" sz="2000" dirty="0">
                <a:ea typeface="Times New Roman" pitchFamily="18" charset="0"/>
              </a:rPr>
              <a:t>Place all declarations in header files to ease sharing</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17AA07D-B035-4D03-9737-8C1A8A7BAE1B}" type="slidenum">
              <a:rPr lang="en-US" altLang="en-US" sz="1400">
                <a:latin typeface="Arial" panose="020B0604020202020204" pitchFamily="34" charset="0"/>
              </a:rPr>
              <a:pPr eaLnBrk="1" hangingPunct="1">
                <a:spcBef>
                  <a:spcPct val="0"/>
                </a:spcBef>
                <a:buClrTx/>
                <a:buSzTx/>
                <a:buFontTx/>
                <a:buNone/>
                <a:defRPr/>
              </a:pPr>
              <a:t>49</a:t>
            </a:fld>
            <a:endParaRPr lang="en-US" altLang="en-US" sz="1400">
              <a:latin typeface="Arial" panose="020B0604020202020204" pitchFamily="34" charset="0"/>
            </a:endParaRPr>
          </a:p>
        </p:txBody>
      </p:sp>
    </p:spTree>
    <p:extLst>
      <p:ext uri="{BB962C8B-B14F-4D97-AF65-F5344CB8AC3E}">
        <p14:creationId xmlns:p14="http://schemas.microsoft.com/office/powerpoint/2010/main" val="3350431242"/>
      </p:ext>
    </p:extLst>
  </p:cSld>
  <p:clrMapOvr>
    <a:masterClrMapping/>
  </p:clrMapOvr>
  <p:transition spd="slow">
    <p:wipe/>
  </p:transition>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Bool and </a:t>
            </a:r>
            <a:r>
              <a:rPr lang="en-US" dirty="0" err="1" smtClean="0"/>
              <a:t>Int</a:t>
            </a:r>
            <a:r>
              <a:rPr lang="en-US" dirty="0" smtClean="0"/>
              <a:t> Literals</a:t>
            </a:r>
            <a:endParaRPr lang="lv-LV" dirty="0"/>
          </a:p>
        </p:txBody>
      </p:sp>
      <p:sp>
        <p:nvSpPr>
          <p:cNvPr id="3" name="Content Placeholder 2"/>
          <p:cNvSpPr>
            <a:spLocks noGrp="1"/>
          </p:cNvSpPr>
          <p:nvPr>
            <p:ph sz="half" idx="1"/>
          </p:nvPr>
        </p:nvSpPr>
        <p:spPr/>
        <p:txBody>
          <a:bodyPr/>
          <a:lstStyle/>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true    </a:t>
            </a:r>
            <a:r>
              <a:rPr lang="en-US" sz="2400" dirty="0" smtClean="0">
                <a:solidFill>
                  <a:srgbClr val="43B02A"/>
                </a:solidFill>
                <a:latin typeface="Liberation Mono" panose="02070409020205020404" pitchFamily="49" charset="0"/>
                <a:cs typeface="Liberation Mono" panose="02070409020205020404" pitchFamily="49" charset="0"/>
              </a:rPr>
              <a:t>// bool literal</a:t>
            </a:r>
          </a:p>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false   </a:t>
            </a:r>
            <a:r>
              <a:rPr lang="en-US" sz="2400" dirty="0" smtClean="0">
                <a:solidFill>
                  <a:srgbClr val="43B02A"/>
                </a:solidFill>
                <a:latin typeface="Liberation Mono" panose="02070409020205020404" pitchFamily="49" charset="0"/>
                <a:cs typeface="Liberation Mono" panose="02070409020205020404" pitchFamily="49" charset="0"/>
              </a:rPr>
              <a:t>// bool literal</a:t>
            </a:r>
          </a:p>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212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215u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unsigned</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0xDace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(hex)</a:t>
            </a:r>
          </a:p>
          <a:p>
            <a:pPr marL="0" indent="0">
              <a:buNone/>
            </a:pPr>
            <a:r>
              <a:rPr lang="en-US" sz="2400" dirty="0" smtClean="0">
                <a:solidFill>
                  <a:srgbClr val="0033CC"/>
                </a:solidFill>
                <a:latin typeface="Liberation Mono" panose="02070409020205020404" pitchFamily="49" charset="0"/>
                <a:cs typeface="Liberation Mono" panose="02070409020205020404" pitchFamily="49" charset="0"/>
              </a:rPr>
              <a:t>032LLU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(octal)</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b="1" dirty="0">
                <a:solidFill>
                  <a:srgbClr val="FF0000"/>
                </a:solidFill>
                <a:latin typeface="Liberation Mono" panose="02070409020205020404" pitchFamily="49" charset="0"/>
                <a:cs typeface="Liberation Mono" panose="02070409020205020404" pitchFamily="49" charset="0"/>
              </a:rPr>
              <a:t>078</a:t>
            </a:r>
            <a:r>
              <a:rPr lang="en-US" sz="2400" b="1" dirty="0">
                <a:solidFill>
                  <a:srgbClr val="0033CC"/>
                </a:solidFill>
                <a:latin typeface="Liberation Mono" panose="02070409020205020404" pitchFamily="49" charset="0"/>
                <a:cs typeface="Liberation Mono" panose="02070409020205020404" pitchFamily="49" charset="0"/>
              </a:rPr>
              <a:t>   </a:t>
            </a:r>
            <a:r>
              <a:rPr lang="en-US" sz="2400" b="1" dirty="0" smtClean="0">
                <a:solidFill>
                  <a:srgbClr val="43B02A"/>
                </a:solidFill>
                <a:latin typeface="Liberation Mono" panose="02070409020205020404" pitchFamily="49" charset="0"/>
                <a:cs typeface="Liberation Mono" panose="02070409020205020404" pitchFamily="49" charset="0"/>
              </a:rPr>
              <a:t>// 8 - invalid digit</a:t>
            </a:r>
            <a:endParaRPr lang="en-US" sz="2400" b="1"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b="1" dirty="0">
                <a:solidFill>
                  <a:srgbClr val="FF0000"/>
                </a:solidFill>
                <a:latin typeface="Liberation Mono" panose="02070409020205020404" pitchFamily="49" charset="0"/>
                <a:cs typeface="Liberation Mono" panose="02070409020205020404" pitchFamily="49" charset="0"/>
              </a:rPr>
              <a:t>032UU</a:t>
            </a:r>
            <a:r>
              <a:rPr lang="en-US" sz="2400" b="1" dirty="0">
                <a:solidFill>
                  <a:srgbClr val="0033CC"/>
                </a:solidFill>
                <a:latin typeface="Liberation Mono" panose="02070409020205020404" pitchFamily="49" charset="0"/>
                <a:cs typeface="Liberation Mono" panose="02070409020205020404" pitchFamily="49" charset="0"/>
              </a:rPr>
              <a:t>   </a:t>
            </a:r>
            <a:r>
              <a:rPr lang="en-US" sz="2400" b="1" dirty="0" smtClean="0">
                <a:solidFill>
                  <a:srgbClr val="43B02A"/>
                </a:solidFill>
                <a:latin typeface="Liberation Mono" panose="02070409020205020404" pitchFamily="49" charset="0"/>
                <a:cs typeface="Liberation Mono" panose="02070409020205020404" pitchFamily="49" charset="0"/>
              </a:rPr>
              <a:t>// use just one U</a:t>
            </a:r>
          </a:p>
          <a:p>
            <a:pPr marL="0" indent="0">
              <a:buNone/>
            </a:pPr>
            <a:endParaRPr lang="lv-LV" dirty="0">
              <a:solidFill>
                <a:srgbClr val="0033CC"/>
              </a:solidFill>
            </a:endParaRPr>
          </a:p>
        </p:txBody>
      </p:sp>
      <p:sp>
        <p:nvSpPr>
          <p:cNvPr id="6" name="Content Placeholder 5"/>
          <p:cNvSpPr>
            <a:spLocks noGrp="1"/>
          </p:cNvSpPr>
          <p:nvPr>
            <p:ph sz="half" idx="2"/>
          </p:nvPr>
        </p:nvSpPr>
        <p:spPr/>
        <p:txBody>
          <a:bodyPr/>
          <a:lstStyle/>
          <a:p>
            <a:pPr marL="0" indent="0">
              <a:buNone/>
            </a:pPr>
            <a:r>
              <a:rPr lang="en-US" sz="2400" dirty="0">
                <a:solidFill>
                  <a:srgbClr val="0033CC"/>
                </a:solidFill>
                <a:latin typeface="Liberation Mono" panose="02070409020205020404" pitchFamily="49" charset="0"/>
                <a:cs typeface="Liberation Mono" panose="02070409020205020404" pitchFamily="49" charset="0"/>
              </a:rPr>
              <a:t>85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(decimal)</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0213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(octal)</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0x4b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err="1" smtClean="0">
                <a:solidFill>
                  <a:srgbClr val="43B02A"/>
                </a:solidFill>
                <a:latin typeface="Liberation Mono" panose="02070409020205020404" pitchFamily="49" charset="0"/>
                <a:cs typeface="Liberation Mono" panose="02070409020205020404" pitchFamily="49" charset="0"/>
              </a:rPr>
              <a:t>int</a:t>
            </a:r>
            <a:r>
              <a:rPr lang="en-US" sz="2400" dirty="0" smtClean="0">
                <a:solidFill>
                  <a:srgbClr val="43B02A"/>
                </a:solidFill>
                <a:latin typeface="Liberation Mono" panose="02070409020205020404" pitchFamily="49" charset="0"/>
                <a:cs typeface="Liberation Mono" panose="02070409020205020404" pitchFamily="49" charset="0"/>
              </a:rPr>
              <a:t> (hexadecimal)</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30     </a:t>
            </a:r>
            <a:r>
              <a:rPr lang="en-US" sz="2400" dirty="0" smtClean="0">
                <a:solidFill>
                  <a:srgbClr val="0033CC"/>
                </a:solidFill>
                <a:latin typeface="Liberation Mono" panose="02070409020205020404" pitchFamily="49" charset="0"/>
                <a:cs typeface="Liberation Mono" panose="02070409020205020404" pitchFamily="49" charset="0"/>
              </a:rPr>
              <a:t>  </a:t>
            </a:r>
            <a:r>
              <a:rPr lang="en-US" sz="2400" dirty="0">
                <a:solidFill>
                  <a:srgbClr val="43B02A"/>
                </a:solidFill>
                <a:latin typeface="Liberation Mono" panose="02070409020205020404" pitchFamily="49" charset="0"/>
                <a:cs typeface="Liberation Mono" panose="02070409020205020404" pitchFamily="49" charset="0"/>
              </a:rPr>
              <a:t>// </a:t>
            </a:r>
            <a:r>
              <a:rPr lang="en-US" sz="2400" dirty="0" err="1">
                <a:solidFill>
                  <a:srgbClr val="43B02A"/>
                </a:solidFill>
                <a:latin typeface="Liberation Mono" panose="02070409020205020404" pitchFamily="49" charset="0"/>
                <a:cs typeface="Liberation Mono" panose="02070409020205020404" pitchFamily="49" charset="0"/>
              </a:rPr>
              <a:t>int</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30u     </a:t>
            </a:r>
            <a:r>
              <a:rPr lang="en-US" sz="2400" dirty="0" smtClean="0">
                <a:solidFill>
                  <a:srgbClr val="0033CC"/>
                </a:solidFill>
                <a:latin typeface="Liberation Mono" panose="02070409020205020404" pitchFamily="49" charset="0"/>
                <a:cs typeface="Liberation Mono" panose="02070409020205020404" pitchFamily="49" charset="0"/>
              </a:rPr>
              <a:t> </a:t>
            </a:r>
            <a:r>
              <a:rPr lang="en-US" sz="2400" dirty="0">
                <a:solidFill>
                  <a:srgbClr val="43B02A"/>
                </a:solidFill>
                <a:latin typeface="Liberation Mono" panose="02070409020205020404" pitchFamily="49" charset="0"/>
                <a:cs typeface="Liberation Mono" panose="02070409020205020404" pitchFamily="49" charset="0"/>
              </a:rPr>
              <a:t>// unsigned </a:t>
            </a:r>
            <a:r>
              <a:rPr lang="en-US" sz="2400" dirty="0" err="1">
                <a:solidFill>
                  <a:srgbClr val="43B02A"/>
                </a:solidFill>
                <a:latin typeface="Liberation Mono" panose="02070409020205020404" pitchFamily="49" charset="0"/>
                <a:cs typeface="Liberation Mono" panose="02070409020205020404" pitchFamily="49" charset="0"/>
              </a:rPr>
              <a:t>int</a:t>
            </a:r>
            <a:endParaRPr lang="en-US" sz="2400" dirty="0">
              <a:solidFill>
                <a:srgbClr val="43B02A"/>
              </a:solidFill>
              <a:latin typeface="Liberation Mono" panose="02070409020205020404" pitchFamily="49" charset="0"/>
              <a:cs typeface="Liberation Mono" panose="02070409020205020404" pitchFamily="49" charset="0"/>
            </a:endParaRPr>
          </a:p>
          <a:p>
            <a:pPr marL="0" indent="0">
              <a:buNone/>
            </a:pPr>
            <a:r>
              <a:rPr lang="en-US" sz="2400" dirty="0">
                <a:solidFill>
                  <a:srgbClr val="0033CC"/>
                </a:solidFill>
                <a:latin typeface="Liberation Mono" panose="02070409020205020404" pitchFamily="49" charset="0"/>
                <a:cs typeface="Liberation Mono" panose="02070409020205020404" pitchFamily="49" charset="0"/>
              </a:rPr>
              <a:t>30l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a:solidFill>
                  <a:srgbClr val="43B02A"/>
                </a:solidFill>
                <a:latin typeface="Liberation Mono" panose="02070409020205020404" pitchFamily="49" charset="0"/>
                <a:cs typeface="Liberation Mono" panose="02070409020205020404" pitchFamily="49" charset="0"/>
              </a:rPr>
              <a:t>long</a:t>
            </a:r>
          </a:p>
          <a:p>
            <a:pPr marL="0" indent="0">
              <a:buNone/>
            </a:pPr>
            <a:r>
              <a:rPr lang="en-US" sz="2400" dirty="0">
                <a:solidFill>
                  <a:srgbClr val="0033CC"/>
                </a:solidFill>
                <a:latin typeface="Liberation Mono" panose="02070409020205020404" pitchFamily="49" charset="0"/>
                <a:cs typeface="Liberation Mono" panose="02070409020205020404" pitchFamily="49" charset="0"/>
              </a:rPr>
              <a:t>30ul     </a:t>
            </a:r>
            <a:r>
              <a:rPr lang="en-US" sz="2400" dirty="0" smtClean="0">
                <a:solidFill>
                  <a:srgbClr val="43B02A"/>
                </a:solidFill>
                <a:latin typeface="Liberation Mono" panose="02070409020205020404" pitchFamily="49" charset="0"/>
                <a:cs typeface="Liberation Mono" panose="02070409020205020404" pitchFamily="49" charset="0"/>
              </a:rPr>
              <a:t>// </a:t>
            </a:r>
            <a:r>
              <a:rPr lang="en-US" sz="2400" dirty="0">
                <a:solidFill>
                  <a:srgbClr val="43B02A"/>
                </a:solidFill>
                <a:latin typeface="Liberation Mono" panose="02070409020205020404" pitchFamily="49" charset="0"/>
                <a:cs typeface="Liberation Mono" panose="02070409020205020404" pitchFamily="49" charset="0"/>
              </a:rPr>
              <a:t>unsigned long</a:t>
            </a:r>
            <a:endParaRPr lang="lv-LV" sz="2400" dirty="0">
              <a:solidFill>
                <a:srgbClr val="43B02A"/>
              </a:solidFill>
              <a:latin typeface="Liberation Mono" panose="02070409020205020404" pitchFamily="49" charset="0"/>
              <a:cs typeface="Liberation Mono" panose="02070409020205020404" pitchFamily="49" charset="0"/>
            </a:endParaRPr>
          </a:p>
        </p:txBody>
      </p:sp>
      <p:sp>
        <p:nvSpPr>
          <p:cNvPr id="7" name="Rounded Rectangle 6"/>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rPr>
              <a:t>Fundamental Types Revisited</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680506591"/>
      </p:ext>
    </p:extLst>
  </p:cSld>
  <p:clrMapOvr>
    <a:masterClrMapping/>
  </p:clrMapOvr>
  <p:transition spd="slow">
    <p:wipe/>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a:effectLst/>
              </a:rPr>
              <a:t>Kinds of declarations</a:t>
            </a:r>
            <a:endParaRPr lang="en-US" dirty="0"/>
          </a:p>
        </p:txBody>
      </p:sp>
      <p:sp>
        <p:nvSpPr>
          <p:cNvPr id="3" name="Content Placeholder 2"/>
          <p:cNvSpPr>
            <a:spLocks noGrp="1"/>
          </p:cNvSpPr>
          <p:nvPr>
            <p:ph idx="1"/>
          </p:nvPr>
        </p:nvSpPr>
        <p:spPr/>
        <p:txBody>
          <a:bodyPr/>
          <a:lstStyle/>
          <a:p>
            <a:pPr>
              <a:defRPr/>
            </a:pPr>
            <a:r>
              <a:rPr lang="en-US" dirty="0"/>
              <a:t>The most interesting are</a:t>
            </a:r>
          </a:p>
          <a:p>
            <a:pPr lvl="1">
              <a:defRPr/>
            </a:pPr>
            <a:r>
              <a:rPr lang="en-US" sz="2000" dirty="0"/>
              <a:t>Variables</a:t>
            </a:r>
          </a:p>
          <a:p>
            <a:pPr lvl="2">
              <a:defRPr/>
            </a:pPr>
            <a:r>
              <a:rPr lang="en-US" sz="1800" b="1" dirty="0"/>
              <a:t>int x;</a:t>
            </a:r>
          </a:p>
          <a:p>
            <a:pPr lvl="2">
              <a:defRPr/>
            </a:pPr>
            <a:r>
              <a:rPr lang="en-US" sz="1800" b="1" dirty="0"/>
              <a:t>vector&lt;int&gt; vi2 {1,2,3,4};</a:t>
            </a:r>
          </a:p>
          <a:p>
            <a:pPr lvl="1">
              <a:defRPr/>
            </a:pPr>
            <a:r>
              <a:rPr lang="en-US" sz="2000" dirty="0"/>
              <a:t>Constants</a:t>
            </a:r>
          </a:p>
          <a:p>
            <a:pPr lvl="2">
              <a:defRPr/>
            </a:pPr>
            <a:r>
              <a:rPr lang="en-US" sz="1800" b="1" dirty="0"/>
              <a:t>void f(const X&amp;);</a:t>
            </a:r>
          </a:p>
          <a:p>
            <a:pPr lvl="2">
              <a:defRPr/>
            </a:pPr>
            <a:r>
              <a:rPr lang="en-US" sz="1800" b="1" dirty="0"/>
              <a:t>constexpr int = </a:t>
            </a:r>
            <a:r>
              <a:rPr lang="en-US" sz="1800" b="1" dirty="0" err="1"/>
              <a:t>isqrt</a:t>
            </a:r>
            <a:r>
              <a:rPr lang="en-US" sz="1800" b="1" dirty="0"/>
              <a:t>(2);</a:t>
            </a:r>
          </a:p>
          <a:p>
            <a:pPr lvl="1">
              <a:defRPr/>
            </a:pPr>
            <a:r>
              <a:rPr lang="en-US" sz="2000" dirty="0"/>
              <a:t>Functions (see §8.5)</a:t>
            </a:r>
          </a:p>
          <a:p>
            <a:pPr lvl="2">
              <a:defRPr/>
            </a:pPr>
            <a:r>
              <a:rPr lang="en-US" sz="1800" b="1" dirty="0"/>
              <a:t>double </a:t>
            </a:r>
            <a:r>
              <a:rPr lang="en-US" sz="1800" b="1" dirty="0" err="1"/>
              <a:t>sqrt</a:t>
            </a:r>
            <a:r>
              <a:rPr lang="en-US" sz="1800" b="1" dirty="0"/>
              <a:t>(double d) { /* </a:t>
            </a:r>
            <a:r>
              <a:rPr lang="en-US" sz="1800" i="1" dirty="0"/>
              <a:t>…</a:t>
            </a:r>
            <a:r>
              <a:rPr lang="en-US" sz="1800" b="1" dirty="0"/>
              <a:t> */ }</a:t>
            </a:r>
          </a:p>
          <a:p>
            <a:pPr lvl="1">
              <a:defRPr/>
            </a:pPr>
            <a:r>
              <a:rPr lang="en-US" sz="2000" dirty="0"/>
              <a:t>Namespaces (see §8.7)</a:t>
            </a:r>
          </a:p>
          <a:p>
            <a:pPr lvl="1">
              <a:defRPr/>
            </a:pPr>
            <a:r>
              <a:rPr lang="en-US" sz="2000" dirty="0"/>
              <a:t>Types (classes and enumerations; see Chapter 9)</a:t>
            </a:r>
          </a:p>
          <a:p>
            <a:pPr lvl="1">
              <a:defRPr/>
            </a:pPr>
            <a:r>
              <a:rPr lang="en-US" sz="2000" dirty="0"/>
              <a:t>Templates (see Chapter 19)</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fld id="{E9F6F1C1-54A2-4E04-93AC-0CB05B59A3CE}" type="slidenum">
              <a:rPr lang="en-US" altLang="en-US" sz="1400">
                <a:latin typeface="Arial" panose="020B0604020202020204" pitchFamily="34" charset="0"/>
              </a:rPr>
              <a:pPr eaLnBrk="1" hangingPunct="1">
                <a:defRPr/>
              </a:pPr>
              <a:t>50</a:t>
            </a:fld>
            <a:endParaRPr lang="en-US" altLang="en-US" sz="1400">
              <a:latin typeface="Arial" panose="020B0604020202020204" pitchFamily="34" charset="0"/>
            </a:endParaRPr>
          </a:p>
        </p:txBody>
      </p:sp>
    </p:spTree>
    <p:extLst>
      <p:ext uri="{BB962C8B-B14F-4D97-AF65-F5344CB8AC3E}">
        <p14:creationId xmlns:p14="http://schemas.microsoft.com/office/powerpoint/2010/main" val="2950905373"/>
      </p:ext>
    </p:extLst>
  </p:cSld>
  <p:clrMapOvr>
    <a:masterClrMapping/>
  </p:clrMapOvr>
  <p:transition spd="slow">
    <p:wipe/>
  </p:transition>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altLang="en-US" smtClean="0"/>
              <a:t>Header Files and the Preprocessor</a:t>
            </a:r>
          </a:p>
        </p:txBody>
      </p:sp>
      <p:sp>
        <p:nvSpPr>
          <p:cNvPr id="11267" name="Rectangle 3"/>
          <p:cNvSpPr>
            <a:spLocks noGrp="1" noChangeArrowheads="1"/>
          </p:cNvSpPr>
          <p:nvPr>
            <p:ph idx="1"/>
          </p:nvPr>
        </p:nvSpPr>
        <p:spPr/>
        <p:txBody>
          <a:bodyPr/>
          <a:lstStyle/>
          <a:p>
            <a:pPr eaLnBrk="1" hangingPunct="1">
              <a:lnSpc>
                <a:spcPct val="80000"/>
              </a:lnSpc>
              <a:defRPr/>
            </a:pPr>
            <a:r>
              <a:rPr lang="en-US" altLang="en-US" dirty="0"/>
              <a:t>A header is a file that holds declarations of functions, types, constants, and other program components. </a:t>
            </a:r>
          </a:p>
          <a:p>
            <a:pPr eaLnBrk="1" hangingPunct="1">
              <a:lnSpc>
                <a:spcPct val="80000"/>
              </a:lnSpc>
              <a:defRPr/>
            </a:pPr>
            <a:r>
              <a:rPr lang="en-US" altLang="en-US" dirty="0"/>
              <a:t>The construct</a:t>
            </a:r>
            <a:r>
              <a:rPr lang="en-US" altLang="en-US" sz="2000" b="1" dirty="0"/>
              <a:t> </a:t>
            </a:r>
          </a:p>
          <a:p>
            <a:pPr eaLnBrk="1" hangingPunct="1">
              <a:lnSpc>
                <a:spcPct val="80000"/>
              </a:lnSpc>
              <a:buFontTx/>
              <a:buNone/>
              <a:defRPr/>
            </a:pPr>
            <a:r>
              <a:rPr lang="en-US" altLang="en-US" sz="2000" b="1" dirty="0"/>
              <a:t>		#include</a:t>
            </a:r>
            <a:r>
              <a:rPr lang="en-US" altLang="en-US" dirty="0"/>
              <a:t> </a:t>
            </a:r>
            <a:r>
              <a:rPr lang="en-US" altLang="en-US" sz="2000" b="1" dirty="0"/>
              <a:t>"</a:t>
            </a:r>
            <a:r>
              <a:rPr lang="en-US" altLang="en-US" sz="2000" b="1" dirty="0" err="1"/>
              <a:t>std_lib_facilities.h</a:t>
            </a:r>
            <a:r>
              <a:rPr lang="en-US" altLang="en-US" sz="2000" b="1" dirty="0"/>
              <a:t>"</a:t>
            </a:r>
          </a:p>
          <a:p>
            <a:pPr eaLnBrk="1" hangingPunct="1">
              <a:lnSpc>
                <a:spcPct val="80000"/>
              </a:lnSpc>
              <a:buFontTx/>
              <a:buNone/>
              <a:defRPr/>
            </a:pPr>
            <a:r>
              <a:rPr lang="en-US" altLang="en-US" dirty="0"/>
              <a:t>   	is a </a:t>
            </a:r>
            <a:r>
              <a:rPr lang="ja-JP" altLang="en-US" dirty="0"/>
              <a:t>“</a:t>
            </a:r>
            <a:r>
              <a:rPr lang="en-US" altLang="ja-JP" dirty="0"/>
              <a:t>preprocessor directive</a:t>
            </a:r>
            <a:r>
              <a:rPr lang="ja-JP" altLang="en-US" dirty="0"/>
              <a:t>”</a:t>
            </a:r>
            <a:r>
              <a:rPr lang="en-US" altLang="ja-JP" dirty="0"/>
              <a:t> that adds</a:t>
            </a:r>
            <a:r>
              <a:rPr lang="en-US" altLang="ja-JP" sz="2000" b="1" dirty="0"/>
              <a:t> </a:t>
            </a:r>
            <a:r>
              <a:rPr lang="en-US" altLang="ja-JP" dirty="0"/>
              <a:t> declarations to your program</a:t>
            </a:r>
          </a:p>
          <a:p>
            <a:pPr lvl="1" eaLnBrk="1" hangingPunct="1">
              <a:lnSpc>
                <a:spcPct val="80000"/>
              </a:lnSpc>
              <a:defRPr/>
            </a:pPr>
            <a:r>
              <a:rPr lang="en-US" altLang="en-US" sz="2000" dirty="0">
                <a:ea typeface="Times New Roman" pitchFamily="18" charset="0"/>
              </a:rPr>
              <a:t>Typically, the header file is simply a text (source code) file</a:t>
            </a:r>
          </a:p>
          <a:p>
            <a:pPr eaLnBrk="1" hangingPunct="1">
              <a:lnSpc>
                <a:spcPct val="80000"/>
              </a:lnSpc>
              <a:defRPr/>
            </a:pPr>
            <a:r>
              <a:rPr lang="en-US" altLang="en-US" dirty="0"/>
              <a:t>A header gives you access to functions, types, etc. that you want to use in your programs.</a:t>
            </a:r>
          </a:p>
          <a:p>
            <a:pPr lvl="1" eaLnBrk="1" hangingPunct="1">
              <a:lnSpc>
                <a:spcPct val="80000"/>
              </a:lnSpc>
              <a:defRPr/>
            </a:pPr>
            <a:r>
              <a:rPr lang="en-US" altLang="en-US" sz="2000" dirty="0">
                <a:ea typeface="Times New Roman" pitchFamily="18" charset="0"/>
              </a:rPr>
              <a:t>Usually, you don</a:t>
            </a:r>
            <a:r>
              <a:rPr lang="en-US" altLang="ja-JP" sz="2000" dirty="0">
                <a:ea typeface="MS PGothic" pitchFamily="34" charset="-128"/>
              </a:rPr>
              <a:t>’t really care about how they are written.</a:t>
            </a:r>
          </a:p>
          <a:p>
            <a:pPr lvl="1" eaLnBrk="1" hangingPunct="1">
              <a:lnSpc>
                <a:spcPct val="80000"/>
              </a:lnSpc>
              <a:defRPr/>
            </a:pPr>
            <a:r>
              <a:rPr lang="en-US" altLang="en-US" sz="2000" dirty="0">
                <a:ea typeface="Times New Roman" pitchFamily="18" charset="0"/>
              </a:rPr>
              <a:t>The actual functions, types, etc. are defined in other source code files</a:t>
            </a:r>
          </a:p>
          <a:p>
            <a:pPr lvl="2" eaLnBrk="1" hangingPunct="1">
              <a:lnSpc>
                <a:spcPct val="80000"/>
              </a:lnSpc>
              <a:defRPr/>
            </a:pPr>
            <a:r>
              <a:rPr lang="en-US" altLang="en-US" sz="1800" dirty="0">
                <a:ea typeface="Times New Roman" pitchFamily="18" charset="0"/>
              </a:rPr>
              <a:t>Often as part of libraries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DCF8501E-4B00-4258-84AC-67C769B15277}" type="slidenum">
              <a:rPr lang="en-US" altLang="en-US" sz="1400">
                <a:latin typeface="Arial" panose="020B0604020202020204" pitchFamily="34" charset="0"/>
              </a:rPr>
              <a:pPr eaLnBrk="1" hangingPunct="1">
                <a:spcBef>
                  <a:spcPct val="0"/>
                </a:spcBef>
                <a:buClrTx/>
                <a:buSzTx/>
                <a:buFontTx/>
                <a:buNone/>
                <a:defRPr/>
              </a:pPr>
              <a:t>51</a:t>
            </a:fld>
            <a:endParaRPr lang="en-US" altLang="en-US" sz="1400">
              <a:latin typeface="Arial" panose="020B0604020202020204" pitchFamily="34" charset="0"/>
            </a:endParaRPr>
          </a:p>
        </p:txBody>
      </p:sp>
    </p:spTree>
    <p:extLst>
      <p:ext uri="{BB962C8B-B14F-4D97-AF65-F5344CB8AC3E}">
        <p14:creationId xmlns:p14="http://schemas.microsoft.com/office/powerpoint/2010/main" val="2272486330"/>
      </p:ext>
    </p:extLst>
  </p:cSld>
  <p:clrMapOvr>
    <a:masterClrMapping/>
  </p:clrMapOvr>
  <p:transition spd="slow">
    <p:wipe/>
  </p:transition>
  <p:timing>
    <p:tnLst>
      <p:par>
        <p:cTn id="1" dur="indefinite" restart="never" nodeType="tmRoot"/>
      </p:par>
    </p:tnLst>
  </p:timing>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ltLang="en-US" smtClean="0"/>
              <a:t>Source files</a:t>
            </a:r>
          </a:p>
        </p:txBody>
      </p:sp>
      <p:sp>
        <p:nvSpPr>
          <p:cNvPr id="56323" name="Rectangle 3"/>
          <p:cNvSpPr>
            <a:spLocks noGrp="1" noChangeArrowheads="1"/>
          </p:cNvSpPr>
          <p:nvPr>
            <p:ph idx="1"/>
          </p:nvPr>
        </p:nvSpPr>
        <p:spPr>
          <a:xfrm>
            <a:off x="1524000" y="5410199"/>
            <a:ext cx="10160000" cy="1055687"/>
          </a:xfrm>
        </p:spPr>
        <p:txBody>
          <a:bodyPr/>
          <a:lstStyle/>
          <a:p>
            <a:pPr eaLnBrk="1" hangingPunct="1">
              <a:lnSpc>
                <a:spcPct val="80000"/>
              </a:lnSpc>
              <a:defRPr/>
            </a:pPr>
            <a:r>
              <a:rPr lang="en-US" altLang="en-US" sz="2000" dirty="0"/>
              <a:t>A header file (here, </a:t>
            </a:r>
            <a:r>
              <a:rPr lang="en-US" altLang="en-US" sz="2000" b="1" dirty="0" err="1"/>
              <a:t>token.h</a:t>
            </a:r>
            <a:r>
              <a:rPr lang="en-US" altLang="en-US" sz="2000" dirty="0"/>
              <a:t>) defines an interface between user code and implementation code (usually in a library)</a:t>
            </a:r>
          </a:p>
          <a:p>
            <a:pPr eaLnBrk="1" hangingPunct="1">
              <a:lnSpc>
                <a:spcPct val="80000"/>
              </a:lnSpc>
              <a:defRPr/>
            </a:pPr>
            <a:r>
              <a:rPr lang="en-US" altLang="en-US" sz="2000" b="1" dirty="0"/>
              <a:t> </a:t>
            </a:r>
            <a:r>
              <a:rPr lang="en-US" altLang="en-US" sz="2000" dirty="0"/>
              <a:t>The same </a:t>
            </a:r>
            <a:r>
              <a:rPr lang="en-US" altLang="en-US" sz="2000" b="1" dirty="0"/>
              <a:t>#include</a:t>
            </a:r>
            <a:r>
              <a:rPr lang="en-US" altLang="en-US" sz="2000" dirty="0"/>
              <a:t> declarations in both </a:t>
            </a:r>
            <a:r>
              <a:rPr lang="en-US" altLang="en-US" sz="2000" b="1" dirty="0"/>
              <a:t>.</a:t>
            </a:r>
            <a:r>
              <a:rPr lang="en-US" altLang="en-US" sz="2000" b="1" dirty="0" err="1"/>
              <a:t>cpp</a:t>
            </a:r>
            <a:r>
              <a:rPr lang="en-US" altLang="en-US" sz="2000" dirty="0"/>
              <a:t> files (definitions and uses) ease consistency checking</a:t>
            </a:r>
          </a:p>
        </p:txBody>
      </p:sp>
      <p:sp>
        <p:nvSpPr>
          <p:cNvPr id="12"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4D4672B1-4BB2-4423-A197-19D463AEC9B2}" type="slidenum">
              <a:rPr lang="en-US" altLang="en-US" sz="1400">
                <a:latin typeface="Arial" panose="020B0604020202020204" pitchFamily="34" charset="0"/>
              </a:rPr>
              <a:pPr eaLnBrk="1" hangingPunct="1">
                <a:spcBef>
                  <a:spcPct val="0"/>
                </a:spcBef>
                <a:buClrTx/>
                <a:buSzTx/>
                <a:buFontTx/>
                <a:buNone/>
                <a:defRPr/>
              </a:pPr>
              <a:t>52</a:t>
            </a:fld>
            <a:endParaRPr lang="en-US" altLang="en-US" sz="1400">
              <a:latin typeface="Arial" panose="020B0604020202020204" pitchFamily="34" charset="0"/>
            </a:endParaRPr>
          </a:p>
        </p:txBody>
      </p:sp>
      <p:sp>
        <p:nvSpPr>
          <p:cNvPr id="19461" name="Rectangle 4"/>
          <p:cNvSpPr>
            <a:spLocks noChangeArrowheads="1"/>
          </p:cNvSpPr>
          <p:nvPr/>
        </p:nvSpPr>
        <p:spPr bwMode="auto">
          <a:xfrm>
            <a:off x="4495800" y="1219201"/>
            <a:ext cx="2971800" cy="2073275"/>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b="1"/>
              <a:t>// </a:t>
            </a:r>
            <a:r>
              <a:rPr lang="en-US" altLang="en-US" sz="1800"/>
              <a:t>declarations:</a:t>
            </a:r>
            <a:r>
              <a:rPr lang="en-US" altLang="en-US" sz="1800" b="1"/>
              <a:t>       </a:t>
            </a:r>
          </a:p>
          <a:p>
            <a:pPr eaLnBrk="1" hangingPunct="1">
              <a:spcBef>
                <a:spcPct val="0"/>
              </a:spcBef>
              <a:buClrTx/>
              <a:buSzTx/>
              <a:buFontTx/>
              <a:buNone/>
            </a:pPr>
            <a:r>
              <a:rPr lang="en-US" altLang="en-US" sz="1800" b="1"/>
              <a:t>class Token { … };</a:t>
            </a:r>
          </a:p>
          <a:p>
            <a:pPr eaLnBrk="1" hangingPunct="1">
              <a:spcBef>
                <a:spcPct val="0"/>
              </a:spcBef>
              <a:buClrTx/>
              <a:buSzTx/>
              <a:buFontTx/>
              <a:buNone/>
            </a:pPr>
            <a:r>
              <a:rPr lang="en-US" altLang="en-US" sz="1800" b="1"/>
              <a:t>class Token_stream {</a:t>
            </a:r>
          </a:p>
          <a:p>
            <a:pPr eaLnBrk="1" hangingPunct="1">
              <a:spcBef>
                <a:spcPct val="0"/>
              </a:spcBef>
              <a:buClrTx/>
              <a:buSzTx/>
              <a:buFontTx/>
              <a:buNone/>
            </a:pPr>
            <a:r>
              <a:rPr lang="en-US" altLang="en-US" sz="1800" b="1"/>
              <a:t>    Token get();</a:t>
            </a:r>
          </a:p>
          <a:p>
            <a:pPr eaLnBrk="1" hangingPunct="1">
              <a:spcBef>
                <a:spcPct val="0"/>
              </a:spcBef>
              <a:buClrTx/>
              <a:buSzTx/>
              <a:buFontTx/>
              <a:buNone/>
            </a:pPr>
            <a:r>
              <a:rPr lang="en-US" altLang="en-US" sz="1800" b="1"/>
              <a:t>    …</a:t>
            </a:r>
          </a:p>
          <a:p>
            <a:pPr eaLnBrk="1" hangingPunct="1">
              <a:spcBef>
                <a:spcPct val="0"/>
              </a:spcBef>
              <a:buClrTx/>
              <a:buSzTx/>
              <a:buFontTx/>
              <a:buNone/>
            </a:pPr>
            <a:r>
              <a:rPr lang="en-US" altLang="en-US" sz="1800" b="1"/>
              <a:t>};</a:t>
            </a:r>
          </a:p>
          <a:p>
            <a:pPr eaLnBrk="1" hangingPunct="1">
              <a:spcBef>
                <a:spcPct val="0"/>
              </a:spcBef>
              <a:buClrTx/>
              <a:buSzTx/>
              <a:buFontTx/>
              <a:buNone/>
            </a:pPr>
            <a:r>
              <a:rPr lang="en-US" altLang="en-US" sz="1800" b="1"/>
              <a:t>extern Token_stream ts;</a:t>
            </a:r>
          </a:p>
          <a:p>
            <a:pPr eaLnBrk="1" hangingPunct="1">
              <a:spcBef>
                <a:spcPct val="0"/>
              </a:spcBef>
              <a:buClrTx/>
              <a:buSzTx/>
              <a:buFontTx/>
              <a:buNone/>
            </a:pPr>
            <a:r>
              <a:rPr lang="en-US" altLang="en-US" sz="1300" b="1"/>
              <a:t>…</a:t>
            </a:r>
          </a:p>
        </p:txBody>
      </p:sp>
      <p:sp>
        <p:nvSpPr>
          <p:cNvPr id="19462" name="Rectangle 5"/>
          <p:cNvSpPr>
            <a:spLocks noChangeArrowheads="1"/>
          </p:cNvSpPr>
          <p:nvPr/>
        </p:nvSpPr>
        <p:spPr bwMode="auto">
          <a:xfrm>
            <a:off x="2057400" y="3505200"/>
            <a:ext cx="2895600" cy="1828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b="1"/>
              <a:t>#include "token.h"    </a:t>
            </a:r>
          </a:p>
          <a:p>
            <a:pPr eaLnBrk="1" hangingPunct="1">
              <a:spcBef>
                <a:spcPct val="0"/>
              </a:spcBef>
              <a:buClrTx/>
              <a:buSzTx/>
              <a:buFontTx/>
              <a:buNone/>
            </a:pPr>
            <a:r>
              <a:rPr lang="en-US" altLang="en-US" sz="1800" b="1"/>
              <a:t>//</a:t>
            </a:r>
            <a:r>
              <a:rPr lang="en-US" altLang="en-US" sz="1800"/>
              <a:t>definitions:</a:t>
            </a:r>
            <a:r>
              <a:rPr lang="en-US" altLang="en-US" sz="1800" b="1"/>
              <a:t>              </a:t>
            </a:r>
          </a:p>
          <a:p>
            <a:pPr eaLnBrk="1" hangingPunct="1">
              <a:spcBef>
                <a:spcPct val="0"/>
              </a:spcBef>
              <a:buClrTx/>
              <a:buSzTx/>
              <a:buFontTx/>
              <a:buNone/>
            </a:pPr>
            <a:r>
              <a:rPr lang="en-US" altLang="en-US" sz="1800" b="1"/>
              <a:t>Token Token_stream::get()</a:t>
            </a:r>
          </a:p>
          <a:p>
            <a:pPr eaLnBrk="1" hangingPunct="1">
              <a:spcBef>
                <a:spcPct val="0"/>
              </a:spcBef>
              <a:buClrTx/>
              <a:buSzTx/>
              <a:buFontTx/>
              <a:buNone/>
            </a:pPr>
            <a:r>
              <a:rPr lang="en-US" altLang="en-US" sz="1800" b="1"/>
              <a:t>{ /* </a:t>
            </a:r>
            <a:r>
              <a:rPr lang="en-US" altLang="en-US" sz="1800"/>
              <a:t>…</a:t>
            </a:r>
            <a:r>
              <a:rPr lang="en-US" altLang="en-US" sz="1800" b="1"/>
              <a:t> */ }</a:t>
            </a:r>
          </a:p>
          <a:p>
            <a:pPr eaLnBrk="1" hangingPunct="1">
              <a:spcBef>
                <a:spcPct val="0"/>
              </a:spcBef>
              <a:buClrTx/>
              <a:buSzTx/>
              <a:buFontTx/>
              <a:buNone/>
            </a:pPr>
            <a:r>
              <a:rPr lang="en-US" altLang="en-US" sz="1800" b="1"/>
              <a:t>Token_stream ts;</a:t>
            </a:r>
          </a:p>
          <a:p>
            <a:pPr eaLnBrk="1" hangingPunct="1">
              <a:spcBef>
                <a:spcPct val="0"/>
              </a:spcBef>
              <a:buClrTx/>
              <a:buSzTx/>
              <a:buFontTx/>
              <a:buNone/>
            </a:pPr>
            <a:r>
              <a:rPr lang="en-US" altLang="en-US" sz="1800" b="1"/>
              <a:t>… </a:t>
            </a:r>
          </a:p>
        </p:txBody>
      </p:sp>
      <p:sp>
        <p:nvSpPr>
          <p:cNvPr id="19463" name="Rectangle 6"/>
          <p:cNvSpPr>
            <a:spLocks noChangeArrowheads="1"/>
          </p:cNvSpPr>
          <p:nvPr/>
        </p:nvSpPr>
        <p:spPr bwMode="auto">
          <a:xfrm>
            <a:off x="7315200" y="3581400"/>
            <a:ext cx="2819400" cy="12954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1800" b="1"/>
              <a:t>#include "token.h"</a:t>
            </a:r>
          </a:p>
          <a:p>
            <a:pPr eaLnBrk="1" hangingPunct="1">
              <a:spcBef>
                <a:spcPct val="0"/>
              </a:spcBef>
              <a:buClrTx/>
              <a:buSzTx/>
              <a:buFontTx/>
              <a:buNone/>
            </a:pPr>
            <a:r>
              <a:rPr lang="en-US" altLang="en-US" sz="1800" b="1"/>
              <a:t>…</a:t>
            </a:r>
          </a:p>
          <a:p>
            <a:pPr eaLnBrk="1" hangingPunct="1">
              <a:spcBef>
                <a:spcPct val="0"/>
              </a:spcBef>
              <a:buClrTx/>
              <a:buSzTx/>
              <a:buFontTx/>
              <a:buNone/>
            </a:pPr>
            <a:r>
              <a:rPr lang="en-US" altLang="en-US" sz="1800" b="1"/>
              <a:t>Token t = ts.get();</a:t>
            </a:r>
          </a:p>
          <a:p>
            <a:pPr eaLnBrk="1" hangingPunct="1">
              <a:spcBef>
                <a:spcPct val="0"/>
              </a:spcBef>
              <a:buClrTx/>
              <a:buSzTx/>
              <a:buFontTx/>
              <a:buNone/>
            </a:pPr>
            <a:r>
              <a:rPr lang="en-US" altLang="en-US" sz="1800" b="1"/>
              <a:t>…</a:t>
            </a:r>
          </a:p>
        </p:txBody>
      </p:sp>
      <p:sp>
        <p:nvSpPr>
          <p:cNvPr id="19464" name="Text Box 7"/>
          <p:cNvSpPr txBox="1">
            <a:spLocks noChangeArrowheads="1"/>
          </p:cNvSpPr>
          <p:nvPr/>
        </p:nvSpPr>
        <p:spPr bwMode="auto">
          <a:xfrm>
            <a:off x="3505200" y="1447801"/>
            <a:ext cx="11430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t>token.h:</a:t>
            </a:r>
          </a:p>
        </p:txBody>
      </p:sp>
      <p:sp>
        <p:nvSpPr>
          <p:cNvPr id="19465" name="Text Box 8"/>
          <p:cNvSpPr txBox="1">
            <a:spLocks noChangeArrowheads="1"/>
          </p:cNvSpPr>
          <p:nvPr/>
        </p:nvSpPr>
        <p:spPr bwMode="auto">
          <a:xfrm>
            <a:off x="1524000" y="2895601"/>
            <a:ext cx="12954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token.cpp:</a:t>
            </a:r>
          </a:p>
        </p:txBody>
      </p:sp>
      <p:sp>
        <p:nvSpPr>
          <p:cNvPr id="19466" name="Text Box 9"/>
          <p:cNvSpPr txBox="1">
            <a:spLocks noChangeArrowheads="1"/>
          </p:cNvSpPr>
          <p:nvPr/>
        </p:nvSpPr>
        <p:spPr bwMode="auto">
          <a:xfrm>
            <a:off x="6172200" y="3505201"/>
            <a:ext cx="1219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000"/>
              <a:t>use.cpp:</a:t>
            </a:r>
          </a:p>
        </p:txBody>
      </p:sp>
      <p:cxnSp>
        <p:nvCxnSpPr>
          <p:cNvPr id="19467" name="Straight Arrow Connector 13"/>
          <p:cNvCxnSpPr>
            <a:cxnSpLocks noChangeShapeType="1"/>
            <a:stCxn id="19463" idx="0"/>
            <a:endCxn id="19461" idx="3"/>
          </p:cNvCxnSpPr>
          <p:nvPr/>
        </p:nvCxnSpPr>
        <p:spPr bwMode="auto">
          <a:xfrm flipH="1" flipV="1">
            <a:off x="7467600" y="2255838"/>
            <a:ext cx="1257300" cy="13255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cxnSp>
        <p:nvCxnSpPr>
          <p:cNvPr id="19468" name="Straight Arrow Connector 15"/>
          <p:cNvCxnSpPr>
            <a:cxnSpLocks noChangeShapeType="1"/>
            <a:stCxn id="19462" idx="0"/>
            <a:endCxn id="19461" idx="1"/>
          </p:cNvCxnSpPr>
          <p:nvPr/>
        </p:nvCxnSpPr>
        <p:spPr bwMode="auto">
          <a:xfrm flipV="1">
            <a:off x="3505200" y="2255838"/>
            <a:ext cx="990600" cy="1249362"/>
          </a:xfrm>
          <a:prstGeom prst="straightConnector1">
            <a:avLst/>
          </a:prstGeom>
          <a:noFill/>
          <a:ln w="9525">
            <a:solidFill>
              <a:schemeClr val="tx1"/>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219073508"/>
      </p:ext>
    </p:extLst>
  </p:cSld>
  <p:clrMapOvr>
    <a:masterClrMapping/>
  </p:clrMapOvr>
  <p:transition spd="slow">
    <p:wipe/>
  </p:transition>
  <p:timing>
    <p:tnLst>
      <p:par>
        <p:cTn id="1" dur="indefinite" restart="never" nodeType="tmRoot"/>
      </p:par>
    </p:tnLst>
  </p:timing>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0" name="Rectangle 2"/>
          <p:cNvSpPr>
            <a:spLocks noGrp="1" noChangeArrowheads="1"/>
          </p:cNvSpPr>
          <p:nvPr>
            <p:ph type="title"/>
          </p:nvPr>
        </p:nvSpPr>
        <p:spPr/>
        <p:txBody>
          <a:bodyPr/>
          <a:lstStyle/>
          <a:p>
            <a:pPr eaLnBrk="1" hangingPunct="1">
              <a:defRPr/>
            </a:pPr>
            <a:r>
              <a:rPr lang="en-US" altLang="en-US" smtClean="0"/>
              <a:t>Scope</a:t>
            </a:r>
          </a:p>
        </p:txBody>
      </p:sp>
      <p:sp>
        <p:nvSpPr>
          <p:cNvPr id="43011" name="Rectangle 3"/>
          <p:cNvSpPr>
            <a:spLocks noGrp="1" noChangeArrowheads="1"/>
          </p:cNvSpPr>
          <p:nvPr>
            <p:ph idx="1"/>
          </p:nvPr>
        </p:nvSpPr>
        <p:spPr/>
        <p:txBody>
          <a:bodyPr/>
          <a:lstStyle/>
          <a:p>
            <a:pPr eaLnBrk="1" hangingPunct="1">
              <a:lnSpc>
                <a:spcPct val="90000"/>
              </a:lnSpc>
              <a:defRPr/>
            </a:pPr>
            <a:r>
              <a:rPr lang="en-US" altLang="en-US" dirty="0"/>
              <a:t>A scope is a region of program text</a:t>
            </a:r>
          </a:p>
          <a:p>
            <a:pPr lvl="1" eaLnBrk="1" hangingPunct="1">
              <a:lnSpc>
                <a:spcPct val="90000"/>
              </a:lnSpc>
              <a:defRPr/>
            </a:pPr>
            <a:r>
              <a:rPr lang="en-US" altLang="en-US" sz="2000" dirty="0">
                <a:ea typeface="Times New Roman" pitchFamily="18" charset="0"/>
              </a:rPr>
              <a:t>Global scope (outside any language construct)</a:t>
            </a:r>
          </a:p>
          <a:p>
            <a:pPr lvl="1" eaLnBrk="1" hangingPunct="1">
              <a:lnSpc>
                <a:spcPct val="90000"/>
              </a:lnSpc>
              <a:defRPr/>
            </a:pPr>
            <a:r>
              <a:rPr lang="en-US" altLang="en-US" sz="2000" dirty="0">
                <a:ea typeface="Times New Roman" pitchFamily="18" charset="0"/>
              </a:rPr>
              <a:t>Class scope (within a class)</a:t>
            </a:r>
          </a:p>
          <a:p>
            <a:pPr lvl="1" eaLnBrk="1" hangingPunct="1">
              <a:lnSpc>
                <a:spcPct val="90000"/>
              </a:lnSpc>
              <a:defRPr/>
            </a:pPr>
            <a:r>
              <a:rPr lang="en-US" altLang="en-US" sz="2000" dirty="0">
                <a:ea typeface="Times New Roman" pitchFamily="18" charset="0"/>
              </a:rPr>
              <a:t>Local scope (between { … } braces)</a:t>
            </a:r>
          </a:p>
          <a:p>
            <a:pPr lvl="1" eaLnBrk="1" hangingPunct="1">
              <a:lnSpc>
                <a:spcPct val="90000"/>
              </a:lnSpc>
              <a:defRPr/>
            </a:pPr>
            <a:r>
              <a:rPr lang="en-US" altLang="en-US" sz="2000" dirty="0">
                <a:ea typeface="Times New Roman" pitchFamily="18" charset="0"/>
              </a:rPr>
              <a:t>Statement scope (e.g. in a for-statement)</a:t>
            </a:r>
          </a:p>
          <a:p>
            <a:pPr eaLnBrk="1" hangingPunct="1">
              <a:lnSpc>
                <a:spcPct val="90000"/>
              </a:lnSpc>
              <a:defRPr/>
            </a:pPr>
            <a:r>
              <a:rPr lang="en-US" altLang="en-US" dirty="0"/>
              <a:t>A name in a scope can be seen from within its scope and within scopes nested within that scope</a:t>
            </a:r>
          </a:p>
          <a:p>
            <a:pPr lvl="1" eaLnBrk="1" hangingPunct="1">
              <a:lnSpc>
                <a:spcPct val="90000"/>
              </a:lnSpc>
              <a:defRPr/>
            </a:pPr>
            <a:r>
              <a:rPr lang="en-US" altLang="en-US" sz="2000" dirty="0">
                <a:ea typeface="Times New Roman" pitchFamily="18" charset="0"/>
              </a:rPr>
              <a:t>Only after the declaration of the name (</a:t>
            </a:r>
            <a:r>
              <a:rPr lang="en-US" altLang="ja-JP" sz="2000" dirty="0">
                <a:ea typeface="MS PGothic" pitchFamily="34" charset="-128"/>
              </a:rPr>
              <a:t>“can’t look ahead” rule)</a:t>
            </a:r>
          </a:p>
          <a:p>
            <a:pPr lvl="1" eaLnBrk="1" hangingPunct="1">
              <a:lnSpc>
                <a:spcPct val="90000"/>
              </a:lnSpc>
              <a:defRPr/>
            </a:pPr>
            <a:r>
              <a:rPr lang="en-US" altLang="ja-JP" sz="2000" dirty="0">
                <a:ea typeface="MS PGothic" pitchFamily="34" charset="-128"/>
              </a:rPr>
              <a:t>Class members can be used within the class before they are declared</a:t>
            </a:r>
          </a:p>
          <a:p>
            <a:pPr eaLnBrk="1" hangingPunct="1">
              <a:lnSpc>
                <a:spcPct val="90000"/>
              </a:lnSpc>
              <a:defRPr/>
            </a:pPr>
            <a:r>
              <a:rPr lang="en-US" altLang="en-US" dirty="0"/>
              <a:t>A scope keeps </a:t>
            </a:r>
            <a:r>
              <a:rPr lang="en-US" altLang="ja-JP" dirty="0"/>
              <a:t>“things” local</a:t>
            </a:r>
          </a:p>
          <a:p>
            <a:pPr lvl="1" eaLnBrk="1" hangingPunct="1">
              <a:lnSpc>
                <a:spcPct val="90000"/>
              </a:lnSpc>
              <a:defRPr/>
            </a:pPr>
            <a:r>
              <a:rPr lang="en-US" altLang="en-US" sz="2000" dirty="0">
                <a:ea typeface="Times New Roman" pitchFamily="18" charset="0"/>
              </a:rPr>
              <a:t>Prevents my variables, functions, etc., from interfering with yours</a:t>
            </a:r>
          </a:p>
          <a:p>
            <a:pPr lvl="1" eaLnBrk="1" hangingPunct="1">
              <a:lnSpc>
                <a:spcPct val="90000"/>
              </a:lnSpc>
              <a:defRPr/>
            </a:pPr>
            <a:r>
              <a:rPr lang="en-US" altLang="en-US" sz="2000" dirty="0">
                <a:ea typeface="Times New Roman" pitchFamily="18" charset="0"/>
              </a:rPr>
              <a:t>Remember: real programs have </a:t>
            </a:r>
            <a:r>
              <a:rPr lang="en-US" altLang="en-US" sz="2000" b="1" dirty="0">
                <a:ea typeface="Times New Roman" pitchFamily="18" charset="0"/>
              </a:rPr>
              <a:t>many</a:t>
            </a:r>
            <a:r>
              <a:rPr lang="en-US" altLang="en-US" sz="2000" dirty="0">
                <a:ea typeface="Times New Roman" pitchFamily="18" charset="0"/>
              </a:rPr>
              <a:t> thousands of entities</a:t>
            </a:r>
          </a:p>
          <a:p>
            <a:pPr lvl="1" eaLnBrk="1" hangingPunct="1">
              <a:lnSpc>
                <a:spcPct val="90000"/>
              </a:lnSpc>
              <a:defRPr/>
            </a:pPr>
            <a:r>
              <a:rPr lang="en-US" altLang="en-US" sz="2000" dirty="0">
                <a:ea typeface="Times New Roman" pitchFamily="18" charset="0"/>
              </a:rPr>
              <a:t>Locality is good!</a:t>
            </a:r>
          </a:p>
          <a:p>
            <a:pPr lvl="2" eaLnBrk="1" hangingPunct="1">
              <a:lnSpc>
                <a:spcPct val="90000"/>
              </a:lnSpc>
              <a:defRPr/>
            </a:pPr>
            <a:r>
              <a:rPr lang="en-US" altLang="en-US" sz="2000" dirty="0">
                <a:ea typeface="Times New Roman" pitchFamily="18" charset="0"/>
              </a:rPr>
              <a:t>Keep names as local as possible</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32352DC8-EDB1-4772-A88D-4E4C80A93D01}" type="slidenum">
              <a:rPr lang="en-US" altLang="en-US" sz="1400">
                <a:latin typeface="Arial" panose="020B0604020202020204" pitchFamily="34" charset="0"/>
              </a:rPr>
              <a:pPr eaLnBrk="1" hangingPunct="1">
                <a:spcBef>
                  <a:spcPct val="0"/>
                </a:spcBef>
                <a:buClrTx/>
                <a:buSzTx/>
                <a:buFontTx/>
                <a:buNone/>
                <a:defRPr/>
              </a:pPr>
              <a:t>53</a:t>
            </a:fld>
            <a:endParaRPr lang="en-US" altLang="en-US" sz="1400">
              <a:latin typeface="Arial" panose="020B0604020202020204" pitchFamily="34" charset="0"/>
            </a:endParaRPr>
          </a:p>
        </p:txBody>
      </p:sp>
    </p:spTree>
    <p:extLst>
      <p:ext uri="{BB962C8B-B14F-4D97-AF65-F5344CB8AC3E}">
        <p14:creationId xmlns:p14="http://schemas.microsoft.com/office/powerpoint/2010/main" val="3681111165"/>
      </p:ext>
    </p:extLst>
  </p:cSld>
  <p:clrMapOvr>
    <a:masterClrMapping/>
  </p:clrMapOvr>
  <p:transition spd="slow">
    <p:wipe/>
  </p:transition>
  <p:timing>
    <p:tnLst>
      <p:par>
        <p:cTn id="1" dur="indefinite" restart="never" nodeType="tmRoot"/>
      </p:par>
    </p:tnLst>
  </p:timing>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ltLang="en-US" smtClean="0"/>
              <a:t>Scope</a:t>
            </a:r>
          </a:p>
        </p:txBody>
      </p:sp>
      <p:sp>
        <p:nvSpPr>
          <p:cNvPr id="57347" name="Rectangle 3"/>
          <p:cNvSpPr>
            <a:spLocks noGrp="1" noChangeArrowheads="1"/>
          </p:cNvSpPr>
          <p:nvPr>
            <p:ph idx="1"/>
          </p:nvPr>
        </p:nvSpPr>
        <p:spPr/>
        <p:txBody>
          <a:bodyPr/>
          <a:lstStyle/>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#include "</a:t>
            </a:r>
            <a:r>
              <a:rPr lang="en-US" altLang="en-US" sz="1800" b="1" dirty="0" err="1">
                <a:latin typeface="Liberation Mono" panose="02070409020205020404" pitchFamily="49" charset="0"/>
                <a:cs typeface="Liberation Mono" panose="02070409020205020404" pitchFamily="49" charset="0"/>
              </a:rPr>
              <a:t>std_lib_facilities.h</a:t>
            </a:r>
            <a:r>
              <a:rPr lang="en-US" altLang="en-US" sz="1800" b="1" dirty="0">
                <a:latin typeface="Liberation Mono" panose="02070409020205020404" pitchFamily="49" charset="0"/>
                <a:cs typeface="Liberation Mono" panose="02070409020205020404" pitchFamily="49" charset="0"/>
              </a:rPr>
              <a:t>"	</a:t>
            </a:r>
            <a:r>
              <a:rPr lang="en-US" altLang="en-US" sz="1800" b="1" dirty="0" smtClean="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get </a:t>
            </a:r>
            <a:r>
              <a:rPr lang="en-US" altLang="en-US" sz="1800" b="1" i="1" dirty="0">
                <a:solidFill>
                  <a:srgbClr val="43B02A"/>
                </a:solidFill>
                <a:latin typeface="Liberation Mono" panose="02070409020205020404" pitchFamily="49" charset="0"/>
                <a:cs typeface="Liberation Mono" panose="02070409020205020404" pitchFamily="49" charset="0"/>
              </a:rPr>
              <a:t>max</a:t>
            </a:r>
            <a:r>
              <a:rPr lang="en-US" altLang="en-US" sz="1800" i="1" dirty="0">
                <a:solidFill>
                  <a:srgbClr val="43B02A"/>
                </a:solidFill>
                <a:latin typeface="Liberation Mono" panose="02070409020205020404" pitchFamily="49" charset="0"/>
                <a:cs typeface="Liberation Mono" panose="02070409020205020404" pitchFamily="49" charset="0"/>
              </a:rPr>
              <a:t> and </a:t>
            </a:r>
            <a:r>
              <a:rPr lang="en-US" altLang="en-US" sz="1800" b="1" i="1" dirty="0">
                <a:solidFill>
                  <a:srgbClr val="43B02A"/>
                </a:solidFill>
                <a:latin typeface="Liberation Mono" panose="02070409020205020404" pitchFamily="49" charset="0"/>
                <a:cs typeface="Liberation Mono" panose="02070409020205020404" pitchFamily="49" charset="0"/>
              </a:rPr>
              <a:t>abs</a:t>
            </a:r>
            <a:r>
              <a:rPr lang="en-US" altLang="en-US" sz="1800" i="1" dirty="0">
                <a:solidFill>
                  <a:srgbClr val="43B02A"/>
                </a:solidFill>
                <a:latin typeface="Liberation Mono" panose="02070409020205020404" pitchFamily="49" charset="0"/>
                <a:cs typeface="Liberation Mono" panose="02070409020205020404" pitchFamily="49" charset="0"/>
              </a:rPr>
              <a:t> from here</a:t>
            </a:r>
          </a:p>
          <a:p>
            <a:pPr eaLnBrk="1" hangingPunct="1">
              <a:lnSpc>
                <a:spcPct val="90000"/>
              </a:lnSpc>
              <a:buFontTx/>
              <a:buNone/>
              <a:defRPr/>
            </a:pP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no</a:t>
            </a:r>
            <a:r>
              <a:rPr lang="en-US" altLang="en-US" sz="1800" b="1" i="1" dirty="0">
                <a:solidFill>
                  <a:srgbClr val="43B02A"/>
                </a:solidFill>
                <a:latin typeface="Liberation Mono" panose="02070409020205020404" pitchFamily="49" charset="0"/>
                <a:cs typeface="Liberation Mono" panose="02070409020205020404" pitchFamily="49" charset="0"/>
              </a:rPr>
              <a:t> r, </a:t>
            </a:r>
            <a:r>
              <a:rPr lang="en-US" altLang="en-US" sz="1800" b="1" i="1" dirty="0" err="1">
                <a:solidFill>
                  <a:srgbClr val="43B02A"/>
                </a:solidFill>
                <a:latin typeface="Liberation Mono" panose="02070409020205020404" pitchFamily="49" charset="0"/>
                <a:cs typeface="Liberation Mono" panose="02070409020205020404" pitchFamily="49" charset="0"/>
              </a:rPr>
              <a:t>i</a:t>
            </a:r>
            <a:r>
              <a:rPr lang="en-US" altLang="en-US" sz="1800" b="1" i="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or</a:t>
            </a:r>
            <a:r>
              <a:rPr lang="en-US" altLang="en-US" sz="1800" b="1" i="1" dirty="0">
                <a:solidFill>
                  <a:srgbClr val="43B02A"/>
                </a:solidFill>
                <a:latin typeface="Liberation Mono" panose="02070409020205020404" pitchFamily="49" charset="0"/>
                <a:cs typeface="Liberation Mono" panose="02070409020205020404" pitchFamily="49" charset="0"/>
              </a:rPr>
              <a:t> v</a:t>
            </a:r>
            <a:r>
              <a:rPr lang="en-US" altLang="en-US" sz="1800" i="1" dirty="0">
                <a:solidFill>
                  <a:srgbClr val="43B02A"/>
                </a:solidFill>
                <a:latin typeface="Liberation Mono" panose="02070409020205020404" pitchFamily="49" charset="0"/>
                <a:cs typeface="Liberation Mono" panose="02070409020205020404" pitchFamily="49" charset="0"/>
              </a:rPr>
              <a:t> here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class </a:t>
            </a:r>
            <a:r>
              <a:rPr lang="en-US" altLang="en-US" sz="1800" b="1" dirty="0" err="1">
                <a:latin typeface="Liberation Mono" panose="02070409020205020404" pitchFamily="49" charset="0"/>
                <a:cs typeface="Liberation Mono" panose="02070409020205020404" pitchFamily="49" charset="0"/>
              </a:rPr>
              <a:t>My_vector</a:t>
            </a:r>
            <a:r>
              <a:rPr lang="en-US" altLang="en-US" sz="1800" b="1" dirty="0">
                <a:latin typeface="Liberation Mono" panose="02070409020205020404" pitchFamily="49" charset="0"/>
                <a:cs typeface="Liberation Mono" panose="02070409020205020404" pitchFamily="49" charset="0"/>
              </a:rPr>
              <a:t> {</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vector&lt;int&gt; v;			</a:t>
            </a: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b="1" i="1" dirty="0">
                <a:solidFill>
                  <a:srgbClr val="43B02A"/>
                </a:solidFill>
                <a:latin typeface="Liberation Mono" panose="02070409020205020404" pitchFamily="49" charset="0"/>
                <a:cs typeface="Liberation Mono" panose="02070409020205020404" pitchFamily="49" charset="0"/>
              </a:rPr>
              <a:t>v </a:t>
            </a:r>
            <a:r>
              <a:rPr lang="en-US" altLang="en-US" sz="1800" i="1" dirty="0">
                <a:solidFill>
                  <a:srgbClr val="43B02A"/>
                </a:solidFill>
                <a:latin typeface="Liberation Mono" panose="02070409020205020404" pitchFamily="49" charset="0"/>
                <a:cs typeface="Liberation Mono" panose="02070409020205020404" pitchFamily="49" charset="0"/>
              </a:rPr>
              <a:t>is in class scope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public:</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int largest()			</a:t>
            </a:r>
            <a:r>
              <a:rPr lang="en-US" altLang="en-US" sz="1800" b="1" dirty="0" smtClean="0">
                <a:solidFill>
                  <a:srgbClr val="43B02A"/>
                </a:solidFill>
                <a:latin typeface="Liberation Mono" panose="02070409020205020404" pitchFamily="49" charset="0"/>
                <a:cs typeface="Liberation Mono" panose="02070409020205020404" pitchFamily="49" charset="0"/>
              </a:rPr>
              <a:t>// </a:t>
            </a:r>
            <a:r>
              <a:rPr lang="en-US" altLang="en-US" sz="1800" b="1" i="1" dirty="0">
                <a:solidFill>
                  <a:srgbClr val="43B02A"/>
                </a:solidFill>
                <a:latin typeface="Liberation Mono" panose="02070409020205020404" pitchFamily="49" charset="0"/>
                <a:cs typeface="Liberation Mono" panose="02070409020205020404" pitchFamily="49" charset="0"/>
              </a:rPr>
              <a:t>largest </a:t>
            </a:r>
            <a:r>
              <a:rPr lang="en-US" altLang="en-US" sz="1800" i="1" dirty="0">
                <a:solidFill>
                  <a:srgbClr val="43B02A"/>
                </a:solidFill>
                <a:latin typeface="Liberation Mono" panose="02070409020205020404" pitchFamily="49" charset="0"/>
                <a:cs typeface="Liberation Mono" panose="02070409020205020404" pitchFamily="49" charset="0"/>
              </a:rPr>
              <a:t>is in class scope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int r = 0;	    		</a:t>
            </a: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b="1" i="1" dirty="0">
                <a:solidFill>
                  <a:srgbClr val="43B02A"/>
                </a:solidFill>
                <a:latin typeface="Liberation Mono" panose="02070409020205020404" pitchFamily="49" charset="0"/>
                <a:cs typeface="Liberation Mono" panose="02070409020205020404" pitchFamily="49" charset="0"/>
              </a:rPr>
              <a:t>r </a:t>
            </a:r>
            <a:r>
              <a:rPr lang="en-US" altLang="en-US" sz="1800" i="1" dirty="0">
                <a:solidFill>
                  <a:srgbClr val="43B02A"/>
                </a:solidFill>
                <a:latin typeface="Liberation Mono" panose="02070409020205020404" pitchFamily="49" charset="0"/>
                <a:cs typeface="Liberation Mono" panose="02070409020205020404" pitchFamily="49" charset="0"/>
              </a:rPr>
              <a:t>is local</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for (int </a:t>
            </a:r>
            <a:r>
              <a:rPr lang="en-US" altLang="en-US" sz="1800" b="1" dirty="0" err="1">
                <a:latin typeface="Liberation Mono" panose="02070409020205020404" pitchFamily="49" charset="0"/>
                <a:cs typeface="Liberation Mono" panose="02070409020205020404" pitchFamily="49" charset="0"/>
              </a:rPr>
              <a:t>i</a:t>
            </a:r>
            <a:r>
              <a:rPr lang="en-US" altLang="en-US" sz="1800" b="1" dirty="0">
                <a:latin typeface="Liberation Mono" panose="02070409020205020404" pitchFamily="49" charset="0"/>
                <a:cs typeface="Liberation Mono" panose="02070409020205020404" pitchFamily="49" charset="0"/>
              </a:rPr>
              <a:t> = 0; </a:t>
            </a:r>
            <a:r>
              <a:rPr lang="en-US" altLang="en-US" sz="1800" b="1" dirty="0" err="1">
                <a:latin typeface="Liberation Mono" panose="02070409020205020404" pitchFamily="49" charset="0"/>
                <a:cs typeface="Liberation Mono" panose="02070409020205020404" pitchFamily="49" charset="0"/>
              </a:rPr>
              <a:t>i</a:t>
            </a:r>
            <a:r>
              <a:rPr lang="en-US" altLang="en-US" sz="1800" b="1" dirty="0">
                <a:latin typeface="Liberation Mono" panose="02070409020205020404" pitchFamily="49" charset="0"/>
                <a:cs typeface="Liberation Mono" panose="02070409020205020404" pitchFamily="49" charset="0"/>
              </a:rPr>
              <a:t>&lt;</a:t>
            </a:r>
            <a:r>
              <a:rPr lang="en-US" altLang="en-US" sz="1800" b="1" dirty="0" err="1">
                <a:latin typeface="Liberation Mono" panose="02070409020205020404" pitchFamily="49" charset="0"/>
                <a:cs typeface="Liberation Mono" panose="02070409020205020404" pitchFamily="49" charset="0"/>
              </a:rPr>
              <a:t>v.size</a:t>
            </a:r>
            <a:r>
              <a:rPr lang="en-US" altLang="en-US" sz="1800" b="1" dirty="0">
                <a:latin typeface="Liberation Mono" panose="02070409020205020404" pitchFamily="49" charset="0"/>
                <a:cs typeface="Liberation Mono" panose="02070409020205020404" pitchFamily="49" charset="0"/>
              </a:rPr>
              <a:t>(); ++</a:t>
            </a:r>
            <a:r>
              <a:rPr lang="en-US" altLang="en-US" sz="1800" b="1" dirty="0" err="1">
                <a:latin typeface="Liberation Mono" panose="02070409020205020404" pitchFamily="49" charset="0"/>
                <a:cs typeface="Liberation Mono" panose="02070409020205020404" pitchFamily="49" charset="0"/>
              </a:rPr>
              <a:t>i</a:t>
            </a:r>
            <a:r>
              <a:rPr lang="en-US" altLang="en-US" sz="1800" b="1" dirty="0">
                <a:latin typeface="Liberation Mono" panose="02070409020205020404" pitchFamily="49" charset="0"/>
                <a:cs typeface="Liberation Mono" panose="02070409020205020404" pitchFamily="49" charset="0"/>
              </a:rPr>
              <a:t>)</a:t>
            </a:r>
            <a:r>
              <a:rPr lang="en-US" altLang="en-US" sz="1800" b="1" i="1" dirty="0">
                <a:latin typeface="Liberation Mono" panose="02070409020205020404" pitchFamily="49" charset="0"/>
                <a:cs typeface="Liberation Mono" panose="02070409020205020404" pitchFamily="49" charset="0"/>
              </a:rPr>
              <a:t> 	</a:t>
            </a:r>
            <a:r>
              <a:rPr lang="en-US" altLang="en-US" sz="1800" b="1" dirty="0">
                <a:solidFill>
                  <a:srgbClr val="43B02A"/>
                </a:solidFill>
                <a:latin typeface="Liberation Mono" panose="02070409020205020404" pitchFamily="49" charset="0"/>
                <a:cs typeface="Liberation Mono" panose="02070409020205020404" pitchFamily="49" charset="0"/>
              </a:rPr>
              <a:t>//</a:t>
            </a:r>
            <a:r>
              <a:rPr lang="en-US" altLang="en-US" sz="1800" b="1" i="1" dirty="0">
                <a:solidFill>
                  <a:srgbClr val="43B02A"/>
                </a:solidFill>
                <a:latin typeface="Liberation Mono" panose="02070409020205020404" pitchFamily="49" charset="0"/>
                <a:cs typeface="Liberation Mono" panose="02070409020205020404" pitchFamily="49" charset="0"/>
              </a:rPr>
              <a:t> </a:t>
            </a:r>
            <a:r>
              <a:rPr lang="en-US" altLang="en-US" sz="1800" b="1" i="1" dirty="0" err="1">
                <a:solidFill>
                  <a:srgbClr val="43B02A"/>
                </a:solidFill>
                <a:latin typeface="Liberation Mono" panose="02070409020205020404" pitchFamily="49" charset="0"/>
                <a:cs typeface="Liberation Mono" panose="02070409020205020404" pitchFamily="49" charset="0"/>
              </a:rPr>
              <a:t>i</a:t>
            </a:r>
            <a:r>
              <a:rPr lang="en-US" altLang="en-US" sz="1800" b="1" i="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is in statement scope</a:t>
            </a:r>
            <a:endParaRPr lang="en-US" altLang="en-US" sz="1800" b="1" dirty="0">
              <a:solidFill>
                <a:srgbClr val="43B02A"/>
              </a:solidFill>
              <a:latin typeface="Liberation Mono" panose="02070409020205020404" pitchFamily="49" charset="0"/>
              <a:cs typeface="Liberation Mono" panose="02070409020205020404" pitchFamily="49" charset="0"/>
            </a:endParaRP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r = max(</a:t>
            </a:r>
            <a:r>
              <a:rPr lang="en-US" altLang="en-US" sz="1800" b="1" dirty="0" err="1">
                <a:latin typeface="Liberation Mono" panose="02070409020205020404" pitchFamily="49" charset="0"/>
                <a:cs typeface="Liberation Mono" panose="02070409020205020404" pitchFamily="49" charset="0"/>
              </a:rPr>
              <a:t>r,abs</a:t>
            </a:r>
            <a:r>
              <a:rPr lang="en-US" altLang="en-US" sz="1800" b="1" dirty="0">
                <a:latin typeface="Liberation Mono" panose="02070409020205020404" pitchFamily="49" charset="0"/>
                <a:cs typeface="Liberation Mono" panose="02070409020205020404" pitchFamily="49" charset="0"/>
              </a:rPr>
              <a:t>(v[</a:t>
            </a:r>
            <a:r>
              <a:rPr lang="en-US" altLang="en-US" sz="1800" b="1" dirty="0" err="1">
                <a:latin typeface="Liberation Mono" panose="02070409020205020404" pitchFamily="49" charset="0"/>
                <a:cs typeface="Liberation Mono" panose="02070409020205020404" pitchFamily="49" charset="0"/>
              </a:rPr>
              <a:t>i</a:t>
            </a:r>
            <a:r>
              <a:rPr lang="en-US" altLang="en-US" sz="1800" b="1" dirty="0">
                <a:latin typeface="Liberation Mono" panose="02070409020205020404" pitchFamily="49" charset="0"/>
                <a:cs typeface="Liberation Mono" panose="02070409020205020404" pitchFamily="49" charset="0"/>
              </a:rPr>
              <a:t>])); </a:t>
            </a:r>
            <a:endParaRPr lang="en-US" altLang="en-US" sz="1800" i="1" dirty="0">
              <a:latin typeface="Liberation Mono" panose="02070409020205020404" pitchFamily="49" charset="0"/>
              <a:cs typeface="Liberation Mono" panose="02070409020205020404" pitchFamily="49" charset="0"/>
            </a:endParaRPr>
          </a:p>
          <a:p>
            <a:pPr eaLnBrk="1" hangingPunct="1">
              <a:lnSpc>
                <a:spcPct val="90000"/>
              </a:lnSpc>
              <a:buFontTx/>
              <a:buNone/>
              <a:defRPr/>
            </a:pPr>
            <a:r>
              <a:rPr lang="en-US" altLang="en-US" sz="1800" dirty="0">
                <a:latin typeface="Liberation Mono" panose="02070409020205020404" pitchFamily="49" charset="0"/>
                <a:cs typeface="Liberation Mono" panose="02070409020205020404" pitchFamily="49" charset="0"/>
              </a:rPr>
              <a:t>		</a:t>
            </a:r>
            <a:r>
              <a:rPr lang="en-US" altLang="en-US" sz="1800"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no </a:t>
            </a:r>
            <a:r>
              <a:rPr lang="en-US" altLang="en-US" sz="1800" b="1" i="1" dirty="0" err="1">
                <a:solidFill>
                  <a:srgbClr val="43B02A"/>
                </a:solidFill>
                <a:latin typeface="Liberation Mono" panose="02070409020205020404" pitchFamily="49" charset="0"/>
                <a:cs typeface="Liberation Mono" panose="02070409020205020404" pitchFamily="49" charset="0"/>
              </a:rPr>
              <a:t>i</a:t>
            </a:r>
            <a:r>
              <a:rPr lang="en-US" altLang="en-US" sz="1800" i="1" dirty="0">
                <a:solidFill>
                  <a:srgbClr val="43B02A"/>
                </a:solidFill>
                <a:latin typeface="Liberation Mono" panose="02070409020205020404" pitchFamily="49" charset="0"/>
                <a:cs typeface="Liberation Mono" panose="02070409020205020404" pitchFamily="49" charset="0"/>
              </a:rPr>
              <a:t> here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return r;</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	</a:t>
            </a: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no </a:t>
            </a:r>
            <a:r>
              <a:rPr lang="en-US" altLang="en-US" sz="1800" b="1" i="1" dirty="0">
                <a:solidFill>
                  <a:srgbClr val="43B02A"/>
                </a:solidFill>
                <a:latin typeface="Liberation Mono" panose="02070409020205020404" pitchFamily="49" charset="0"/>
                <a:cs typeface="Liberation Mono" panose="02070409020205020404" pitchFamily="49" charset="0"/>
              </a:rPr>
              <a:t>r </a:t>
            </a:r>
            <a:r>
              <a:rPr lang="en-US" altLang="en-US" sz="1800" i="1" dirty="0">
                <a:solidFill>
                  <a:srgbClr val="43B02A"/>
                </a:solidFill>
                <a:latin typeface="Liberation Mono" panose="02070409020205020404" pitchFamily="49" charset="0"/>
                <a:cs typeface="Liberation Mono" panose="02070409020205020404" pitchFamily="49" charset="0"/>
              </a:rPr>
              <a:t>here</a:t>
            </a:r>
          </a:p>
          <a:p>
            <a:pPr eaLnBrk="1" hangingPunct="1">
              <a:lnSpc>
                <a:spcPct val="90000"/>
              </a:lnSpc>
              <a:buFontTx/>
              <a:buNone/>
              <a:defRPr/>
            </a:pPr>
            <a:r>
              <a:rPr lang="en-US" altLang="en-US" sz="1800" b="1" dirty="0">
                <a:latin typeface="Liberation Mono" panose="02070409020205020404" pitchFamily="49" charset="0"/>
                <a:cs typeface="Liberation Mono" panose="02070409020205020404" pitchFamily="49" charset="0"/>
              </a:rPr>
              <a:t>};</a:t>
            </a:r>
          </a:p>
          <a:p>
            <a:pPr eaLnBrk="1" hangingPunct="1">
              <a:lnSpc>
                <a:spcPct val="90000"/>
              </a:lnSpc>
              <a:buFontTx/>
              <a:buNone/>
              <a:defRPr/>
            </a:pPr>
            <a:r>
              <a:rPr lang="en-US" altLang="en-US" sz="1800" b="1" dirty="0">
                <a:solidFill>
                  <a:srgbClr val="43B02A"/>
                </a:solidFill>
                <a:latin typeface="Liberation Mono" panose="02070409020205020404" pitchFamily="49" charset="0"/>
                <a:cs typeface="Liberation Mono" panose="02070409020205020404" pitchFamily="49" charset="0"/>
              </a:rPr>
              <a:t>// </a:t>
            </a:r>
            <a:r>
              <a:rPr lang="en-US" altLang="en-US" sz="1800" i="1" dirty="0">
                <a:solidFill>
                  <a:srgbClr val="43B02A"/>
                </a:solidFill>
                <a:latin typeface="Liberation Mono" panose="02070409020205020404" pitchFamily="49" charset="0"/>
                <a:cs typeface="Liberation Mono" panose="02070409020205020404" pitchFamily="49" charset="0"/>
              </a:rPr>
              <a:t>no </a:t>
            </a:r>
            <a:r>
              <a:rPr lang="en-US" altLang="en-US" sz="1800" b="1" i="1" dirty="0">
                <a:solidFill>
                  <a:srgbClr val="43B02A"/>
                </a:solidFill>
                <a:latin typeface="Liberation Mono" panose="02070409020205020404" pitchFamily="49" charset="0"/>
                <a:cs typeface="Liberation Mono" panose="02070409020205020404" pitchFamily="49" charset="0"/>
              </a:rPr>
              <a:t>v </a:t>
            </a:r>
            <a:r>
              <a:rPr lang="en-US" altLang="en-US" sz="1800" i="1" dirty="0">
                <a:solidFill>
                  <a:srgbClr val="43B02A"/>
                </a:solidFill>
                <a:latin typeface="Liberation Mono" panose="02070409020205020404" pitchFamily="49" charset="0"/>
                <a:cs typeface="Liberation Mono" panose="02070409020205020404" pitchFamily="49" charset="0"/>
              </a:rPr>
              <a:t>here</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80580554-3221-41FB-9A36-ABCDE1CB2093}" type="slidenum">
              <a:rPr lang="en-US" altLang="en-US" sz="1400">
                <a:latin typeface="Arial" panose="020B0604020202020204" pitchFamily="34" charset="0"/>
              </a:rPr>
              <a:pPr eaLnBrk="1" hangingPunct="1">
                <a:spcBef>
                  <a:spcPct val="0"/>
                </a:spcBef>
                <a:buClrTx/>
                <a:buSzTx/>
                <a:buFontTx/>
                <a:buNone/>
                <a:defRPr/>
              </a:pPr>
              <a:t>54</a:t>
            </a:fld>
            <a:endParaRPr lang="en-US" altLang="en-US" sz="1400">
              <a:latin typeface="Arial" panose="020B0604020202020204" pitchFamily="34" charset="0"/>
            </a:endParaRPr>
          </a:p>
        </p:txBody>
      </p:sp>
    </p:spTree>
    <p:extLst>
      <p:ext uri="{BB962C8B-B14F-4D97-AF65-F5344CB8AC3E}">
        <p14:creationId xmlns:p14="http://schemas.microsoft.com/office/powerpoint/2010/main" val="3297994367"/>
      </p:ext>
    </p:extLst>
  </p:cSld>
  <p:clrMapOvr>
    <a:masterClrMapping/>
  </p:clrMapOvr>
  <p:transition spd="slow">
    <p:wipe/>
  </p:transition>
  <p:timing>
    <p:tnLst>
      <p:par>
        <p:cTn id="1" dur="indefinite" restart="never" nodeType="tmRoot"/>
      </p:par>
    </p:tnLst>
  </p:timing>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ltLang="en-US" smtClean="0"/>
              <a:t>Scopes nest</a:t>
            </a:r>
          </a:p>
        </p:txBody>
      </p:sp>
      <p:sp>
        <p:nvSpPr>
          <p:cNvPr id="18435" name="Rectangle 3"/>
          <p:cNvSpPr>
            <a:spLocks noGrp="1" noChangeArrowheads="1"/>
          </p:cNvSpPr>
          <p:nvPr>
            <p:ph idx="1"/>
          </p:nvPr>
        </p:nvSpPr>
        <p:spPr/>
        <p:txBody>
          <a:bodyPr/>
          <a:lstStyle/>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int x;	// </a:t>
            </a:r>
            <a:r>
              <a:rPr lang="en-US" altLang="en-US" sz="2000" i="1" dirty="0">
                <a:latin typeface="Liberation Mono" panose="02070409020205020404" pitchFamily="49" charset="0"/>
                <a:cs typeface="Liberation Mono" panose="02070409020205020404" pitchFamily="49" charset="0"/>
              </a:rPr>
              <a:t>global variable – avoid those where you can</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int y;	// </a:t>
            </a:r>
            <a:r>
              <a:rPr lang="en-US" altLang="en-US" sz="2000" i="1" dirty="0">
                <a:latin typeface="Liberation Mono" panose="02070409020205020404" pitchFamily="49" charset="0"/>
                <a:cs typeface="Liberation Mono" panose="02070409020205020404" pitchFamily="49" charset="0"/>
              </a:rPr>
              <a:t>another global variable</a:t>
            </a:r>
          </a:p>
          <a:p>
            <a:pPr eaLnBrk="1" hangingPunct="1">
              <a:lnSpc>
                <a:spcPct val="80000"/>
              </a:lnSpc>
              <a:buFontTx/>
              <a:buNone/>
              <a:defRPr/>
            </a:pPr>
            <a:endParaRPr lang="en-US" altLang="en-US" sz="2000" dirty="0">
              <a:latin typeface="Liberation Mono" panose="02070409020205020404" pitchFamily="49" charset="0"/>
              <a:cs typeface="Liberation Mono" panose="02070409020205020404" pitchFamily="49" charset="0"/>
            </a:endParaRP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int f()</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int x;	</a:t>
            </a:r>
            <a:r>
              <a:rPr lang="en-US" altLang="en-US" sz="2000" b="1" dirty="0" smtClean="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local variable (Note – now there are two </a:t>
            </a:r>
            <a:r>
              <a:rPr lang="en-US" altLang="en-US" sz="2000" b="1" i="1" dirty="0">
                <a:solidFill>
                  <a:srgbClr val="43B02A"/>
                </a:solidFill>
                <a:latin typeface="Liberation Mono" panose="02070409020205020404" pitchFamily="49" charset="0"/>
                <a:cs typeface="Liberation Mono" panose="02070409020205020404" pitchFamily="49" charset="0"/>
              </a:rPr>
              <a:t>x</a:t>
            </a:r>
            <a:r>
              <a:rPr lang="en-US" altLang="ja-JP" sz="2000" i="1" dirty="0">
                <a:solidFill>
                  <a:srgbClr val="43B02A"/>
                </a:solidFill>
                <a:latin typeface="Liberation Mono" panose="02070409020205020404" pitchFamily="49" charset="0"/>
                <a:cs typeface="Liberation Mono" panose="02070409020205020404" pitchFamily="49" charset="0"/>
              </a:rPr>
              <a:t>’s)</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x = 7;		</a:t>
            </a: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local </a:t>
            </a:r>
            <a:r>
              <a:rPr lang="en-US" altLang="en-US" sz="2000" b="1" i="1" dirty="0">
                <a:solidFill>
                  <a:srgbClr val="43B02A"/>
                </a:solidFill>
                <a:latin typeface="Liberation Mono" panose="02070409020205020404" pitchFamily="49" charset="0"/>
                <a:cs typeface="Liberation Mono" panose="02070409020205020404" pitchFamily="49" charset="0"/>
              </a:rPr>
              <a:t>x</a:t>
            </a:r>
            <a:r>
              <a:rPr lang="en-US" altLang="en-US" sz="2000" i="1" dirty="0">
                <a:solidFill>
                  <a:srgbClr val="43B02A"/>
                </a:solidFill>
                <a:latin typeface="Liberation Mono" panose="02070409020205020404" pitchFamily="49" charset="0"/>
                <a:cs typeface="Liberation Mono" panose="02070409020205020404" pitchFamily="49" charset="0"/>
              </a:rPr>
              <a:t>, not the global </a:t>
            </a:r>
            <a:r>
              <a:rPr lang="en-US" altLang="en-US" sz="2000" b="1" i="1" dirty="0">
                <a:solidFill>
                  <a:srgbClr val="43B02A"/>
                </a:solidFill>
                <a:latin typeface="Liberation Mono" panose="02070409020205020404" pitchFamily="49" charset="0"/>
                <a:cs typeface="Liberation Mono" panose="02070409020205020404" pitchFamily="49" charset="0"/>
              </a:rPr>
              <a:t>x</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int x = y;	</a:t>
            </a: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another local </a:t>
            </a:r>
            <a:r>
              <a:rPr lang="en-US" altLang="en-US" sz="2000" b="1" i="1" dirty="0">
                <a:solidFill>
                  <a:srgbClr val="43B02A"/>
                </a:solidFill>
                <a:latin typeface="Liberation Mono" panose="02070409020205020404" pitchFamily="49" charset="0"/>
                <a:cs typeface="Liberation Mono" panose="02070409020205020404" pitchFamily="49" charset="0"/>
              </a:rPr>
              <a:t>x</a:t>
            </a:r>
            <a:r>
              <a:rPr lang="en-US" altLang="en-US" sz="2000" i="1" dirty="0">
                <a:solidFill>
                  <a:srgbClr val="43B02A"/>
                </a:solidFill>
                <a:latin typeface="Liberation Mono" panose="02070409020205020404" pitchFamily="49" charset="0"/>
                <a:cs typeface="Liberation Mono" panose="02070409020205020404" pitchFamily="49" charset="0"/>
              </a:rPr>
              <a:t>, initialized by the global </a:t>
            </a:r>
            <a:r>
              <a:rPr lang="en-US" altLang="en-US" sz="2000" b="1" i="1" dirty="0">
                <a:solidFill>
                  <a:srgbClr val="43B02A"/>
                </a:solidFill>
                <a:latin typeface="Liberation Mono" panose="02070409020205020404" pitchFamily="49" charset="0"/>
                <a:cs typeface="Liberation Mono" panose="02070409020205020404" pitchFamily="49" charset="0"/>
              </a:rPr>
              <a:t>y</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a:t>
            </a: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(Now there are three</a:t>
            </a:r>
            <a:r>
              <a:rPr lang="en-US" altLang="en-US" sz="2000" b="1" i="1" dirty="0">
                <a:solidFill>
                  <a:srgbClr val="43B02A"/>
                </a:solidFill>
                <a:latin typeface="Liberation Mono" panose="02070409020205020404" pitchFamily="49" charset="0"/>
                <a:cs typeface="Liberation Mono" panose="02070409020205020404" pitchFamily="49" charset="0"/>
              </a:rPr>
              <a:t> x</a:t>
            </a:r>
            <a:r>
              <a:rPr lang="en-US" altLang="ja-JP" sz="2000" i="1" dirty="0">
                <a:solidFill>
                  <a:srgbClr val="43B02A"/>
                </a:solidFill>
                <a:latin typeface="Liberation Mono" panose="02070409020205020404" pitchFamily="49" charset="0"/>
                <a:cs typeface="Liberation Mono" panose="02070409020205020404" pitchFamily="49" charset="0"/>
              </a:rPr>
              <a:t>’s)</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++x;		</a:t>
            </a: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increment the local</a:t>
            </a:r>
            <a:r>
              <a:rPr lang="en-US" altLang="en-US" sz="2000" b="1" i="1" dirty="0">
                <a:solidFill>
                  <a:srgbClr val="43B02A"/>
                </a:solidFill>
                <a:latin typeface="Liberation Mono" panose="02070409020205020404" pitchFamily="49" charset="0"/>
                <a:cs typeface="Liberation Mono" panose="02070409020205020404" pitchFamily="49" charset="0"/>
              </a:rPr>
              <a:t> x</a:t>
            </a:r>
            <a:r>
              <a:rPr lang="en-US" altLang="en-US" sz="2000" i="1" dirty="0">
                <a:solidFill>
                  <a:srgbClr val="43B02A"/>
                </a:solidFill>
                <a:latin typeface="Liberation Mono" panose="02070409020205020404" pitchFamily="49" charset="0"/>
                <a:cs typeface="Liberation Mono" panose="02070409020205020404" pitchFamily="49" charset="0"/>
              </a:rPr>
              <a:t> in this scope</a:t>
            </a:r>
            <a:endParaRPr lang="en-US" altLang="en-US" sz="2000" b="1" i="1" dirty="0">
              <a:solidFill>
                <a:srgbClr val="43B02A"/>
              </a:solidFill>
              <a:latin typeface="Liberation Mono" panose="02070409020205020404" pitchFamily="49" charset="0"/>
              <a:cs typeface="Liberation Mono" panose="02070409020205020404" pitchFamily="49" charset="0"/>
            </a:endParaRP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	}</a:t>
            </a:r>
          </a:p>
          <a:p>
            <a:pPr eaLnBrk="1" hangingPunct="1">
              <a:lnSpc>
                <a:spcPct val="80000"/>
              </a:lnSpc>
              <a:buFontTx/>
              <a:buNone/>
              <a:defRPr/>
            </a:pPr>
            <a:r>
              <a:rPr lang="en-US" altLang="en-US" sz="2000" b="1" dirty="0">
                <a:latin typeface="Liberation Mono" panose="02070409020205020404" pitchFamily="49" charset="0"/>
                <a:cs typeface="Liberation Mono" panose="02070409020205020404" pitchFamily="49" charset="0"/>
              </a:rPr>
              <a:t>}</a:t>
            </a:r>
          </a:p>
          <a:p>
            <a:pPr eaLnBrk="1" hangingPunct="1">
              <a:lnSpc>
                <a:spcPct val="80000"/>
              </a:lnSpc>
              <a:buFontTx/>
              <a:buNone/>
              <a:defRPr/>
            </a:pPr>
            <a:endParaRPr lang="en-US" altLang="en-US" sz="2000" b="1" dirty="0">
              <a:latin typeface="Liberation Mono" panose="02070409020205020404" pitchFamily="49" charset="0"/>
              <a:cs typeface="Liberation Mono" panose="02070409020205020404" pitchFamily="49" charset="0"/>
            </a:endParaRPr>
          </a:p>
          <a:p>
            <a:pPr eaLnBrk="1" hangingPunct="1">
              <a:lnSpc>
                <a:spcPct val="80000"/>
              </a:lnSpc>
              <a:buFontTx/>
              <a:buNone/>
              <a:defRPr/>
            </a:pPr>
            <a:r>
              <a:rPr lang="en-US" altLang="en-US" sz="2000" b="1" dirty="0">
                <a:solidFill>
                  <a:srgbClr val="43B02A"/>
                </a:solidFill>
                <a:latin typeface="Liberation Mono" panose="02070409020205020404" pitchFamily="49" charset="0"/>
                <a:cs typeface="Liberation Mono" panose="02070409020205020404" pitchFamily="49" charset="0"/>
              </a:rPr>
              <a:t>// </a:t>
            </a:r>
            <a:r>
              <a:rPr lang="en-US" altLang="en-US" sz="2000" i="1" dirty="0">
                <a:solidFill>
                  <a:srgbClr val="43B02A"/>
                </a:solidFill>
                <a:latin typeface="Liberation Mono" panose="02070409020205020404" pitchFamily="49" charset="0"/>
                <a:cs typeface="Liberation Mono" panose="02070409020205020404" pitchFamily="49" charset="0"/>
              </a:rPr>
              <a:t>avoid such complicated nesting and hiding: keep it simple!</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03491A87-7E5B-4E86-B56F-75796617922E}" type="slidenum">
              <a:rPr lang="en-US" altLang="en-US" sz="1400">
                <a:latin typeface="Arial" panose="020B0604020202020204" pitchFamily="34" charset="0"/>
              </a:rPr>
              <a:pPr eaLnBrk="1" hangingPunct="1">
                <a:spcBef>
                  <a:spcPct val="0"/>
                </a:spcBef>
                <a:buClrTx/>
                <a:buSzTx/>
                <a:buFontTx/>
                <a:buNone/>
                <a:defRPr/>
              </a:pPr>
              <a:t>55</a:t>
            </a:fld>
            <a:endParaRPr lang="en-US" altLang="en-US" sz="1400">
              <a:latin typeface="Arial" panose="020B0604020202020204" pitchFamily="34" charset="0"/>
            </a:endParaRPr>
          </a:p>
        </p:txBody>
      </p:sp>
    </p:spTree>
    <p:extLst>
      <p:ext uri="{BB962C8B-B14F-4D97-AF65-F5344CB8AC3E}">
        <p14:creationId xmlns:p14="http://schemas.microsoft.com/office/powerpoint/2010/main" val="2953069685"/>
      </p:ext>
    </p:extLst>
  </p:cSld>
  <p:clrMapOvr>
    <a:masterClrMapping/>
  </p:clrMapOvr>
  <p:transition spd="slow">
    <p:wipe/>
  </p:transition>
  <p:timing>
    <p:tnLst>
      <p:par>
        <p:cTn id="1" dur="indefinite" restart="never" nodeType="tmRoot"/>
      </p:par>
    </p:tnLst>
  </p:timing>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Recap: Why functions?</a:t>
            </a:r>
            <a:endParaRPr lang="en-US" dirty="0"/>
          </a:p>
        </p:txBody>
      </p:sp>
      <p:sp>
        <p:nvSpPr>
          <p:cNvPr id="3" name="Content Placeholder 2"/>
          <p:cNvSpPr>
            <a:spLocks noGrp="1"/>
          </p:cNvSpPr>
          <p:nvPr>
            <p:ph idx="1"/>
          </p:nvPr>
        </p:nvSpPr>
        <p:spPr/>
        <p:txBody>
          <a:bodyPr/>
          <a:lstStyle/>
          <a:p>
            <a:pPr lvl="1">
              <a:defRPr/>
            </a:pPr>
            <a:r>
              <a:rPr lang="en-US" dirty="0" smtClean="0"/>
              <a:t>Chop a program into manageable pieces</a:t>
            </a:r>
          </a:p>
          <a:p>
            <a:pPr lvl="2">
              <a:defRPr/>
            </a:pPr>
            <a:r>
              <a:rPr lang="en-US" dirty="0" smtClean="0"/>
              <a:t>“divide and conquer”</a:t>
            </a:r>
          </a:p>
          <a:p>
            <a:pPr lvl="1">
              <a:defRPr/>
            </a:pPr>
            <a:r>
              <a:rPr lang="en-US" dirty="0" smtClean="0"/>
              <a:t>Match our understanding of the problem domain</a:t>
            </a:r>
          </a:p>
          <a:p>
            <a:pPr lvl="2">
              <a:defRPr/>
            </a:pPr>
            <a:r>
              <a:rPr lang="en-US" dirty="0" smtClean="0"/>
              <a:t>Name logical operations</a:t>
            </a:r>
          </a:p>
          <a:p>
            <a:pPr lvl="2">
              <a:defRPr/>
            </a:pPr>
            <a:r>
              <a:rPr lang="en-US" dirty="0" smtClean="0"/>
              <a:t>A function should do one thing well</a:t>
            </a:r>
          </a:p>
          <a:p>
            <a:pPr lvl="1" eaLnBrk="1" hangingPunct="1">
              <a:defRPr/>
            </a:pPr>
            <a:r>
              <a:rPr lang="en-US" dirty="0" smtClean="0"/>
              <a:t>Functions make </a:t>
            </a:r>
            <a:r>
              <a:rPr lang="en-US" dirty="0"/>
              <a:t>the program </a:t>
            </a:r>
            <a:r>
              <a:rPr lang="en-US" dirty="0" smtClean="0"/>
              <a:t>easier to read</a:t>
            </a:r>
            <a:endParaRPr lang="en-US" dirty="0"/>
          </a:p>
          <a:p>
            <a:pPr lvl="1" eaLnBrk="1" hangingPunct="1">
              <a:defRPr/>
            </a:pPr>
            <a:r>
              <a:rPr lang="en-US" dirty="0" smtClean="0"/>
              <a:t>A function can be </a:t>
            </a:r>
            <a:r>
              <a:rPr lang="en-US" dirty="0"/>
              <a:t>useful in </a:t>
            </a:r>
            <a:r>
              <a:rPr lang="en-US" dirty="0" smtClean="0"/>
              <a:t>many places </a:t>
            </a:r>
            <a:r>
              <a:rPr lang="en-US" dirty="0"/>
              <a:t>in </a:t>
            </a:r>
            <a:r>
              <a:rPr lang="en-US" dirty="0" smtClean="0"/>
              <a:t>a </a:t>
            </a:r>
            <a:r>
              <a:rPr lang="en-US" dirty="0"/>
              <a:t>program</a:t>
            </a:r>
          </a:p>
          <a:p>
            <a:pPr lvl="1" eaLnBrk="1" hangingPunct="1">
              <a:defRPr/>
            </a:pPr>
            <a:r>
              <a:rPr lang="en-US" dirty="0" smtClean="0"/>
              <a:t>Ease </a:t>
            </a:r>
            <a:r>
              <a:rPr lang="en-US" dirty="0"/>
              <a:t>testing, distribution of labor, and maintenance</a:t>
            </a:r>
          </a:p>
          <a:p>
            <a:pPr lvl="1">
              <a:defRPr/>
            </a:pPr>
            <a:r>
              <a:rPr lang="en-US" dirty="0" smtClean="0"/>
              <a:t>Keep functions small</a:t>
            </a:r>
          </a:p>
          <a:p>
            <a:pPr lvl="2">
              <a:defRPr/>
            </a:pPr>
            <a:r>
              <a:rPr lang="en-US" dirty="0" smtClean="0"/>
              <a:t>Easier to understand, specify, and debug</a:t>
            </a:r>
          </a:p>
          <a:p>
            <a:pPr lvl="2">
              <a:defRPr/>
            </a:pPr>
            <a:endParaRPr lang="en-US" dirty="0" smtClean="0"/>
          </a:p>
          <a:p>
            <a:pPr lvl="1">
              <a:defRPr/>
            </a:pPr>
            <a:endParaRPr lang="en-US" dirty="0"/>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fld id="{09344A9A-AF58-4870-9EF1-7D9F33101245}" type="slidenum">
              <a:rPr lang="en-US" altLang="en-US" sz="1400">
                <a:latin typeface="Arial" panose="020B0604020202020204" pitchFamily="34" charset="0"/>
              </a:rPr>
              <a:pPr eaLnBrk="1" hangingPunct="1">
                <a:defRPr/>
              </a:pPr>
              <a:t>56</a:t>
            </a:fld>
            <a:endParaRPr lang="en-US" altLang="en-US" sz="1400">
              <a:latin typeface="Arial" panose="020B0604020202020204" pitchFamily="34" charset="0"/>
            </a:endParaRPr>
          </a:p>
        </p:txBody>
      </p:sp>
      <p:sp>
        <p:nvSpPr>
          <p:cNvPr id="6" name="Rounded Rectangle 5"/>
          <p:cNvSpPr/>
          <p:nvPr/>
        </p:nvSpPr>
        <p:spPr bwMode="auto">
          <a:xfrm>
            <a:off x="1447800" y="685800"/>
            <a:ext cx="1676400" cy="914400"/>
          </a:xfrm>
          <a:prstGeom prst="roundRect">
            <a:avLst/>
          </a:prstGeom>
          <a:noFill/>
          <a:ln w="38100" cap="flat" cmpd="sng" algn="ctr">
            <a:solidFill>
              <a:srgbClr val="00B050"/>
            </a:solidFill>
            <a:prstDash val="solid"/>
            <a:round/>
            <a:headEnd type="none" w="med" len="med"/>
            <a:tailEnd type="none" w="med" len="med"/>
          </a:ln>
          <a:effectLst/>
          <a:extLst/>
        </p:spPr>
        <p:txBody>
          <a:bodyPr vert="horz" wrap="square" lIns="91440" tIns="9144" rIns="91440" bIns="9144"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More </a:t>
            </a:r>
          </a:p>
          <a:p>
            <a:pPr marL="0" marR="0" indent="0" algn="ctr" defTabSz="914400" rtl="0" eaLnBrk="1" fontAlgn="base" latinLnBrk="0" hangingPunct="1">
              <a:lnSpc>
                <a:spcPct val="100000"/>
              </a:lnSpc>
              <a:spcBef>
                <a:spcPct val="0"/>
              </a:spcBef>
              <a:spcAft>
                <a:spcPct val="0"/>
              </a:spcAft>
              <a:buClrTx/>
              <a:buSzTx/>
              <a:buFontTx/>
              <a:buNone/>
              <a:tabLst/>
            </a:pPr>
            <a:r>
              <a:rPr lang="lv-LV" sz="1800" dirty="0" smtClean="0">
                <a:solidFill>
                  <a:srgbClr val="43B02A"/>
                </a:solidFill>
                <a:latin typeface="Arial" panose="020B0604020202020204" pitchFamily="34" charset="0"/>
                <a:cs typeface="Arial" panose="020B0604020202020204" pitchFamily="34" charset="0"/>
              </a:rPr>
              <a:t>Functions</a:t>
            </a:r>
            <a:endParaRPr kumimoji="0" lang="en-US" sz="1800" b="0" i="0" u="none" strike="noStrike" cap="none" normalizeH="0" baseline="0" dirty="0" smtClean="0">
              <a:ln>
                <a:noFill/>
              </a:ln>
              <a:solidFill>
                <a:srgbClr val="43B02A"/>
              </a:solidFill>
              <a:effectLst/>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4268297635"/>
      </p:ext>
    </p:extLst>
  </p:cSld>
  <p:clrMapOvr>
    <a:masterClrMapping/>
  </p:clrMapOvr>
  <p:transition spd="slow">
    <p:wipe/>
  </p:transition>
  <p:timing>
    <p:tnLst>
      <p:par>
        <p:cTn id="1" dur="indefinite" restart="never" nodeType="tmRoot"/>
      </p:par>
    </p:tnLst>
  </p:timing>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pPr eaLnBrk="1" hangingPunct="1">
              <a:defRPr/>
            </a:pPr>
            <a:r>
              <a:rPr lang="en-US" altLang="en-US" smtClean="0"/>
              <a:t>Functions</a:t>
            </a:r>
          </a:p>
        </p:txBody>
      </p:sp>
      <p:sp>
        <p:nvSpPr>
          <p:cNvPr id="24579" name="Rectangle 3"/>
          <p:cNvSpPr>
            <a:spLocks noGrp="1" noChangeArrowheads="1"/>
          </p:cNvSpPr>
          <p:nvPr>
            <p:ph idx="1"/>
          </p:nvPr>
        </p:nvSpPr>
        <p:spPr/>
        <p:txBody>
          <a:bodyPr/>
          <a:lstStyle/>
          <a:p>
            <a:pPr eaLnBrk="1" hangingPunct="1">
              <a:lnSpc>
                <a:spcPct val="80000"/>
              </a:lnSpc>
              <a:defRPr/>
            </a:pPr>
            <a:r>
              <a:rPr lang="en-US" altLang="en-US" dirty="0"/>
              <a:t>General form:</a:t>
            </a:r>
          </a:p>
          <a:p>
            <a:pPr lvl="1" eaLnBrk="1" hangingPunct="1">
              <a:lnSpc>
                <a:spcPct val="80000"/>
              </a:lnSpc>
              <a:defRPr/>
            </a:pPr>
            <a:r>
              <a:rPr lang="en-US" altLang="en-US" sz="2000" b="1" dirty="0" err="1">
                <a:ea typeface="Times New Roman" pitchFamily="18" charset="0"/>
              </a:rPr>
              <a:t>return_type</a:t>
            </a:r>
            <a:r>
              <a:rPr lang="en-US" altLang="en-US" sz="2000" b="1" dirty="0">
                <a:ea typeface="Times New Roman" pitchFamily="18" charset="0"/>
              </a:rPr>
              <a:t> </a:t>
            </a:r>
            <a:r>
              <a:rPr lang="en-US" altLang="en-US" sz="2000" b="1" i="1" dirty="0">
                <a:ea typeface="Times New Roman" pitchFamily="18" charset="0"/>
              </a:rPr>
              <a:t>name</a:t>
            </a:r>
            <a:r>
              <a:rPr lang="en-US" altLang="en-US" sz="2000" b="1" dirty="0">
                <a:ea typeface="Times New Roman" pitchFamily="18" charset="0"/>
              </a:rPr>
              <a:t> (</a:t>
            </a:r>
            <a:r>
              <a:rPr lang="en-US" altLang="en-US" sz="2000" b="1" i="1" dirty="0">
                <a:ea typeface="Times New Roman" pitchFamily="18" charset="0"/>
              </a:rPr>
              <a:t>formal arguments</a:t>
            </a:r>
            <a:r>
              <a:rPr lang="en-US" altLang="en-US" sz="2000" b="1" dirty="0">
                <a:ea typeface="Times New Roman" pitchFamily="18" charset="0"/>
              </a:rPr>
              <a:t>); 	 	// </a:t>
            </a:r>
            <a:r>
              <a:rPr lang="en-US" altLang="en-US" sz="2000" i="1" dirty="0">
                <a:ea typeface="Times New Roman" pitchFamily="18" charset="0"/>
              </a:rPr>
              <a:t>a</a:t>
            </a:r>
            <a:r>
              <a:rPr lang="en-US" altLang="en-US" sz="2000" b="1" i="1" dirty="0">
                <a:ea typeface="Times New Roman" pitchFamily="18" charset="0"/>
              </a:rPr>
              <a:t> </a:t>
            </a:r>
            <a:r>
              <a:rPr lang="en-US" altLang="en-US" sz="2000" i="1" dirty="0">
                <a:ea typeface="Times New Roman" pitchFamily="18" charset="0"/>
              </a:rPr>
              <a:t>declaration</a:t>
            </a:r>
          </a:p>
          <a:p>
            <a:pPr lvl="1" eaLnBrk="1" hangingPunct="1">
              <a:lnSpc>
                <a:spcPct val="80000"/>
              </a:lnSpc>
              <a:defRPr/>
            </a:pPr>
            <a:r>
              <a:rPr lang="en-US" altLang="en-US" sz="2000" b="1" dirty="0" err="1">
                <a:ea typeface="Times New Roman" pitchFamily="18" charset="0"/>
              </a:rPr>
              <a:t>return_type</a:t>
            </a:r>
            <a:r>
              <a:rPr lang="en-US" altLang="en-US" sz="2000" b="1" dirty="0">
                <a:ea typeface="Times New Roman" pitchFamily="18" charset="0"/>
              </a:rPr>
              <a:t> </a:t>
            </a:r>
            <a:r>
              <a:rPr lang="en-US" altLang="en-US" sz="2000" b="1" i="1" dirty="0">
                <a:ea typeface="Times New Roman" pitchFamily="18" charset="0"/>
              </a:rPr>
              <a:t>name</a:t>
            </a:r>
            <a:r>
              <a:rPr lang="en-US" altLang="en-US" sz="2000" b="1" dirty="0">
                <a:ea typeface="Times New Roman" pitchFamily="18" charset="0"/>
              </a:rPr>
              <a:t> (</a:t>
            </a:r>
            <a:r>
              <a:rPr lang="en-US" altLang="en-US" sz="2000" b="1" i="1" dirty="0">
                <a:ea typeface="Times New Roman" pitchFamily="18" charset="0"/>
              </a:rPr>
              <a:t>formal arguments</a:t>
            </a:r>
            <a:r>
              <a:rPr lang="en-US" altLang="en-US" sz="2000" b="1" dirty="0">
                <a:ea typeface="Times New Roman" pitchFamily="18" charset="0"/>
              </a:rPr>
              <a:t>) </a:t>
            </a:r>
            <a:r>
              <a:rPr lang="en-US" altLang="en-US" sz="2000" b="1" i="1" dirty="0">
                <a:ea typeface="Times New Roman" pitchFamily="18" charset="0"/>
              </a:rPr>
              <a:t>body</a:t>
            </a:r>
            <a:r>
              <a:rPr lang="en-US" altLang="en-US" sz="2000" b="1" dirty="0">
                <a:ea typeface="Times New Roman" pitchFamily="18" charset="0"/>
              </a:rPr>
              <a:t>		// </a:t>
            </a:r>
            <a:r>
              <a:rPr lang="en-US" altLang="en-US" sz="2000" i="1" dirty="0">
                <a:ea typeface="Times New Roman" pitchFamily="18" charset="0"/>
              </a:rPr>
              <a:t>a</a:t>
            </a:r>
            <a:r>
              <a:rPr lang="en-US" altLang="en-US" sz="2000" b="1" i="1" dirty="0">
                <a:ea typeface="Times New Roman" pitchFamily="18" charset="0"/>
              </a:rPr>
              <a:t> </a:t>
            </a:r>
            <a:r>
              <a:rPr lang="en-US" altLang="en-US" sz="2000" i="1" dirty="0">
                <a:ea typeface="Times New Roman" pitchFamily="18" charset="0"/>
              </a:rPr>
              <a:t>definition</a:t>
            </a:r>
            <a:r>
              <a:rPr lang="en-US" altLang="en-US" sz="2000" b="1" i="1" dirty="0">
                <a:ea typeface="Times New Roman" pitchFamily="18" charset="0"/>
              </a:rPr>
              <a:t>   </a:t>
            </a:r>
          </a:p>
          <a:p>
            <a:pPr lvl="1" eaLnBrk="1" hangingPunct="1">
              <a:lnSpc>
                <a:spcPct val="80000"/>
              </a:lnSpc>
              <a:defRPr/>
            </a:pPr>
            <a:r>
              <a:rPr lang="en-US" altLang="en-US" sz="2000" dirty="0">
                <a:ea typeface="Times New Roman" pitchFamily="18" charset="0"/>
              </a:rPr>
              <a:t>For example</a:t>
            </a:r>
          </a:p>
          <a:p>
            <a:pPr lvl="1" eaLnBrk="1" hangingPunct="1">
              <a:lnSpc>
                <a:spcPct val="80000"/>
              </a:lnSpc>
              <a:buFontTx/>
              <a:buNone/>
              <a:defRPr/>
            </a:pPr>
            <a:r>
              <a:rPr lang="en-US" altLang="en-US" sz="2000" b="1" dirty="0">
                <a:ea typeface="Times New Roman" pitchFamily="18" charset="0"/>
              </a:rPr>
              <a:t>		double f(int a, double d) { return a*d; }</a:t>
            </a:r>
          </a:p>
          <a:p>
            <a:pPr eaLnBrk="1" hangingPunct="1">
              <a:lnSpc>
                <a:spcPct val="80000"/>
              </a:lnSpc>
              <a:defRPr/>
            </a:pPr>
            <a:r>
              <a:rPr lang="en-US" altLang="en-US" dirty="0"/>
              <a:t>Formal arguments are often called parameters</a:t>
            </a:r>
          </a:p>
          <a:p>
            <a:pPr eaLnBrk="1" hangingPunct="1">
              <a:lnSpc>
                <a:spcPct val="80000"/>
              </a:lnSpc>
              <a:defRPr/>
            </a:pPr>
            <a:r>
              <a:rPr lang="en-US" altLang="en-US" dirty="0"/>
              <a:t>If you don</a:t>
            </a:r>
            <a:r>
              <a:rPr lang="en-US" altLang="ja-JP" dirty="0"/>
              <a:t>’t want to return a value give </a:t>
            </a:r>
            <a:r>
              <a:rPr lang="en-US" altLang="ja-JP" b="1" dirty="0"/>
              <a:t>void</a:t>
            </a:r>
            <a:r>
              <a:rPr lang="en-US" altLang="ja-JP" dirty="0"/>
              <a:t> as the return type</a:t>
            </a:r>
          </a:p>
          <a:p>
            <a:pPr lvl="1" eaLnBrk="1" hangingPunct="1">
              <a:lnSpc>
                <a:spcPct val="80000"/>
              </a:lnSpc>
              <a:buFontTx/>
              <a:buNone/>
              <a:defRPr/>
            </a:pPr>
            <a:r>
              <a:rPr lang="en-US" altLang="en-US" sz="2000" b="1" dirty="0">
                <a:ea typeface="Times New Roman" pitchFamily="18" charset="0"/>
              </a:rPr>
              <a:t>              	void </a:t>
            </a:r>
            <a:r>
              <a:rPr lang="en-US" altLang="en-US" sz="2000" b="1" dirty="0" err="1">
                <a:ea typeface="Times New Roman" pitchFamily="18" charset="0"/>
              </a:rPr>
              <a:t>increase_power_to</a:t>
            </a:r>
            <a:r>
              <a:rPr lang="en-US" altLang="en-US" sz="2000" b="1" dirty="0">
                <a:ea typeface="Times New Roman" pitchFamily="18" charset="0"/>
              </a:rPr>
              <a:t>(</a:t>
            </a:r>
            <a:r>
              <a:rPr lang="en-US" altLang="en-US" sz="2000" b="1" dirty="0" err="1">
                <a:ea typeface="Times New Roman" pitchFamily="18" charset="0"/>
              </a:rPr>
              <a:t>int</a:t>
            </a:r>
            <a:r>
              <a:rPr lang="en-US" altLang="en-US" sz="2000" b="1" dirty="0">
                <a:ea typeface="Times New Roman" pitchFamily="18" charset="0"/>
              </a:rPr>
              <a:t> level);</a:t>
            </a:r>
          </a:p>
          <a:p>
            <a:pPr lvl="1" eaLnBrk="1" hangingPunct="1">
              <a:lnSpc>
                <a:spcPct val="80000"/>
              </a:lnSpc>
              <a:defRPr/>
            </a:pPr>
            <a:r>
              <a:rPr lang="en-US" altLang="en-US" sz="2000" dirty="0">
                <a:ea typeface="Times New Roman" pitchFamily="18" charset="0"/>
              </a:rPr>
              <a:t>Here,</a:t>
            </a:r>
            <a:r>
              <a:rPr lang="en-US" altLang="en-US" sz="2000" b="1" dirty="0">
                <a:ea typeface="Times New Roman" pitchFamily="18" charset="0"/>
              </a:rPr>
              <a:t> void </a:t>
            </a:r>
            <a:r>
              <a:rPr lang="en-US" altLang="en-US" sz="2000" dirty="0">
                <a:ea typeface="Times New Roman" pitchFamily="18" charset="0"/>
              </a:rPr>
              <a:t>means </a:t>
            </a:r>
            <a:r>
              <a:rPr lang="en-US" altLang="ja-JP" sz="2000" dirty="0">
                <a:ea typeface="MS PGothic" pitchFamily="34" charset="-128"/>
              </a:rPr>
              <a:t>“doesn’t return a value”</a:t>
            </a:r>
          </a:p>
          <a:p>
            <a:pPr eaLnBrk="1" hangingPunct="1">
              <a:lnSpc>
                <a:spcPct val="80000"/>
              </a:lnSpc>
              <a:defRPr/>
            </a:pPr>
            <a:r>
              <a:rPr lang="en-US" altLang="en-US" dirty="0"/>
              <a:t>A body is a block or a try block</a:t>
            </a:r>
          </a:p>
          <a:p>
            <a:pPr lvl="1" eaLnBrk="1" hangingPunct="1">
              <a:lnSpc>
                <a:spcPct val="80000"/>
              </a:lnSpc>
              <a:defRPr/>
            </a:pPr>
            <a:r>
              <a:rPr lang="en-US" altLang="en-US" sz="2000" dirty="0">
                <a:ea typeface="Times New Roman" pitchFamily="18" charset="0"/>
              </a:rPr>
              <a:t>For example</a:t>
            </a:r>
          </a:p>
          <a:p>
            <a:pPr lvl="2" eaLnBrk="1" hangingPunct="1">
              <a:lnSpc>
                <a:spcPct val="80000"/>
              </a:lnSpc>
              <a:buFontTx/>
              <a:buNone/>
              <a:defRPr/>
            </a:pPr>
            <a:r>
              <a:rPr lang="en-US" altLang="en-US" sz="2000" b="1" dirty="0">
                <a:ea typeface="Times New Roman" pitchFamily="18" charset="0"/>
              </a:rPr>
              <a:t>{ /* </a:t>
            </a:r>
            <a:r>
              <a:rPr lang="en-US" altLang="en-US" sz="2000" i="1" dirty="0">
                <a:ea typeface="Times New Roman" pitchFamily="18" charset="0"/>
              </a:rPr>
              <a:t>code</a:t>
            </a:r>
            <a:r>
              <a:rPr lang="en-US" altLang="en-US" sz="2000" b="1" dirty="0">
                <a:ea typeface="Times New Roman" pitchFamily="18" charset="0"/>
              </a:rPr>
              <a:t> */ }	// </a:t>
            </a:r>
            <a:r>
              <a:rPr lang="en-US" altLang="en-US" sz="2000" i="1" dirty="0">
                <a:ea typeface="Times New Roman" pitchFamily="18" charset="0"/>
              </a:rPr>
              <a:t>a block</a:t>
            </a:r>
          </a:p>
          <a:p>
            <a:pPr lvl="2" eaLnBrk="1" hangingPunct="1">
              <a:lnSpc>
                <a:spcPct val="80000"/>
              </a:lnSpc>
              <a:buFontTx/>
              <a:buNone/>
              <a:defRPr/>
            </a:pPr>
            <a:r>
              <a:rPr lang="en-US" altLang="en-US" sz="2000" b="1" dirty="0">
                <a:ea typeface="Times New Roman" pitchFamily="18" charset="0"/>
              </a:rPr>
              <a:t>try { /* </a:t>
            </a:r>
            <a:r>
              <a:rPr lang="en-US" altLang="en-US" sz="2000" i="1" dirty="0">
                <a:ea typeface="Times New Roman" pitchFamily="18" charset="0"/>
              </a:rPr>
              <a:t>code</a:t>
            </a:r>
            <a:r>
              <a:rPr lang="en-US" altLang="en-US" sz="2000" b="1" dirty="0">
                <a:ea typeface="Times New Roman" pitchFamily="18" charset="0"/>
              </a:rPr>
              <a:t> */ } catch(exception&amp; e) { /* </a:t>
            </a:r>
            <a:r>
              <a:rPr lang="en-US" altLang="en-US" sz="2000" i="1" dirty="0">
                <a:ea typeface="Times New Roman" pitchFamily="18" charset="0"/>
              </a:rPr>
              <a:t>code</a:t>
            </a:r>
            <a:r>
              <a:rPr lang="en-US" altLang="en-US" sz="2000" b="1" dirty="0">
                <a:ea typeface="Times New Roman" pitchFamily="18" charset="0"/>
              </a:rPr>
              <a:t> */ }	// </a:t>
            </a:r>
            <a:r>
              <a:rPr lang="en-US" altLang="en-US" sz="2000" i="1" dirty="0">
                <a:ea typeface="Times New Roman" pitchFamily="18" charset="0"/>
              </a:rPr>
              <a:t>a try block</a:t>
            </a:r>
          </a:p>
          <a:p>
            <a:pPr eaLnBrk="1" hangingPunct="1">
              <a:lnSpc>
                <a:spcPct val="80000"/>
              </a:lnSpc>
              <a:defRPr/>
            </a:pPr>
            <a:r>
              <a:rPr lang="en-US" altLang="en-US" dirty="0"/>
              <a:t>Functions represent/implement computations/calculations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C9ADEEE3-1B4E-496F-9BB9-6A0CA021AC1D}" type="slidenum">
              <a:rPr lang="en-US" altLang="en-US" sz="1400">
                <a:latin typeface="Arial" panose="020B0604020202020204" pitchFamily="34" charset="0"/>
              </a:rPr>
              <a:pPr eaLnBrk="1" hangingPunct="1">
                <a:spcBef>
                  <a:spcPct val="0"/>
                </a:spcBef>
                <a:buClrTx/>
                <a:buSzTx/>
                <a:buFontTx/>
                <a:buNone/>
                <a:defRPr/>
              </a:pPr>
              <a:t>57</a:t>
            </a:fld>
            <a:endParaRPr lang="en-US" altLang="en-US" sz="1400">
              <a:latin typeface="Arial" panose="020B0604020202020204" pitchFamily="34" charset="0"/>
            </a:endParaRPr>
          </a:p>
        </p:txBody>
      </p:sp>
    </p:spTree>
    <p:extLst>
      <p:ext uri="{BB962C8B-B14F-4D97-AF65-F5344CB8AC3E}">
        <p14:creationId xmlns:p14="http://schemas.microsoft.com/office/powerpoint/2010/main" val="538927611"/>
      </p:ext>
    </p:extLst>
  </p:cSld>
  <p:clrMapOvr>
    <a:masterClrMapping/>
  </p:clrMapOvr>
  <p:transition spd="slow">
    <p:wipe/>
  </p:transition>
  <p:timing>
    <p:tnLst>
      <p:par>
        <p:cTn id="1" dur="indefinite" restart="never" nodeType="tmRoot"/>
      </p:par>
    </p:tnLst>
  </p:timing>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p:txBody>
          <a:bodyPr/>
          <a:lstStyle/>
          <a:p>
            <a:pPr eaLnBrk="1" hangingPunct="1">
              <a:defRPr/>
            </a:pPr>
            <a:r>
              <a:rPr lang="en-US" altLang="en-US" smtClean="0"/>
              <a:t>Functions: Call by Value</a:t>
            </a:r>
          </a:p>
        </p:txBody>
      </p:sp>
      <p:sp>
        <p:nvSpPr>
          <p:cNvPr id="19459" name="Rectangle 3"/>
          <p:cNvSpPr>
            <a:spLocks noGrp="1" noChangeArrowheads="1"/>
          </p:cNvSpPr>
          <p:nvPr>
            <p:ph idx="1"/>
          </p:nvPr>
        </p:nvSpPr>
        <p:spPr/>
        <p:txBody>
          <a:bodyPr/>
          <a:lstStyle/>
          <a:p>
            <a:pPr eaLnBrk="1" hangingPunct="1">
              <a:lnSpc>
                <a:spcPct val="90000"/>
              </a:lnSpc>
              <a:buFontTx/>
              <a:buNone/>
              <a:defRPr/>
            </a:pPr>
            <a:r>
              <a:rPr lang="en-US" altLang="en-US" sz="2000" b="1" dirty="0"/>
              <a:t>// </a:t>
            </a:r>
            <a:r>
              <a:rPr lang="en-US" altLang="en-US" sz="2000" i="1" dirty="0"/>
              <a:t>call-by-value (send the function a copy of the argument</a:t>
            </a:r>
            <a:r>
              <a:rPr lang="en-US" altLang="ja-JP" sz="2000" i="1" dirty="0"/>
              <a:t>’s value)</a:t>
            </a:r>
            <a:endParaRPr lang="en-US" altLang="ja-JP" sz="2000" dirty="0"/>
          </a:p>
          <a:p>
            <a:pPr eaLnBrk="1" hangingPunct="1">
              <a:lnSpc>
                <a:spcPct val="90000"/>
              </a:lnSpc>
              <a:buFontTx/>
              <a:buNone/>
              <a:defRPr/>
            </a:pPr>
            <a:r>
              <a:rPr lang="en-US" altLang="en-US" sz="2000" b="1" dirty="0"/>
              <a:t>int f(int a) { a = a+1; return a; }</a:t>
            </a:r>
          </a:p>
          <a:p>
            <a:pPr eaLnBrk="1" hangingPunct="1">
              <a:lnSpc>
                <a:spcPct val="90000"/>
              </a:lnSpc>
              <a:buFontTx/>
              <a:buNone/>
              <a:defRPr/>
            </a:pPr>
            <a:endParaRPr lang="en-US" altLang="en-US" sz="2000" b="1" dirty="0"/>
          </a:p>
          <a:p>
            <a:pPr eaLnBrk="1" hangingPunct="1">
              <a:lnSpc>
                <a:spcPct val="90000"/>
              </a:lnSpc>
              <a:buFontTx/>
              <a:buNone/>
              <a:defRPr/>
            </a:pPr>
            <a:endParaRPr lang="en-US" altLang="en-US" sz="2000" b="1" dirty="0"/>
          </a:p>
          <a:p>
            <a:pPr eaLnBrk="1" hangingPunct="1">
              <a:lnSpc>
                <a:spcPct val="90000"/>
              </a:lnSpc>
              <a:buFontTx/>
              <a:buNone/>
              <a:defRPr/>
            </a:pPr>
            <a:r>
              <a:rPr lang="en-US" altLang="en-US" sz="2000" b="1" dirty="0"/>
              <a:t>int main()</a:t>
            </a:r>
          </a:p>
          <a:p>
            <a:pPr eaLnBrk="1" hangingPunct="1">
              <a:lnSpc>
                <a:spcPct val="90000"/>
              </a:lnSpc>
              <a:buFontTx/>
              <a:buNone/>
              <a:defRPr/>
            </a:pPr>
            <a:r>
              <a:rPr lang="en-US" altLang="en-US" sz="2000" b="1" dirty="0"/>
              <a:t>{</a:t>
            </a:r>
          </a:p>
          <a:p>
            <a:pPr eaLnBrk="1" hangingPunct="1">
              <a:lnSpc>
                <a:spcPct val="90000"/>
              </a:lnSpc>
              <a:buFontTx/>
              <a:buNone/>
              <a:defRPr/>
            </a:pPr>
            <a:r>
              <a:rPr lang="en-US" altLang="en-US" sz="2000" b="1" dirty="0"/>
              <a:t>	int xx = 0;</a:t>
            </a:r>
          </a:p>
          <a:p>
            <a:pPr eaLnBrk="1" hangingPunct="1">
              <a:lnSpc>
                <a:spcPct val="90000"/>
              </a:lnSpc>
              <a:buFontTx/>
              <a:buNone/>
              <a:defRPr/>
            </a:pPr>
            <a:r>
              <a:rPr lang="en-US" altLang="en-US" sz="2000" b="1" dirty="0"/>
              <a:t>	</a:t>
            </a:r>
            <a:r>
              <a:rPr lang="en-US" altLang="en-US" sz="2000" b="1" dirty="0" err="1"/>
              <a:t>cout</a:t>
            </a:r>
            <a:r>
              <a:rPr lang="en-US" altLang="en-US" sz="2000" b="1" dirty="0"/>
              <a:t> &lt;&lt; f(xx) &lt;&lt; </a:t>
            </a:r>
            <a:r>
              <a:rPr lang="en-US" sz="2000" b="1" dirty="0"/>
              <a:t>′\n′</a:t>
            </a:r>
            <a:r>
              <a:rPr lang="en-US" altLang="en-US" sz="2000" b="1" dirty="0"/>
              <a:t>;	// </a:t>
            </a:r>
            <a:r>
              <a:rPr lang="en-US" altLang="en-US" sz="2000" i="1" dirty="0"/>
              <a:t>writes </a:t>
            </a:r>
            <a:r>
              <a:rPr lang="en-US" altLang="en-US" sz="2000" b="1" i="1" dirty="0"/>
              <a:t>1</a:t>
            </a:r>
          </a:p>
          <a:p>
            <a:pPr eaLnBrk="1" hangingPunct="1">
              <a:lnSpc>
                <a:spcPct val="90000"/>
              </a:lnSpc>
              <a:buFontTx/>
              <a:buNone/>
              <a:defRPr/>
            </a:pPr>
            <a:r>
              <a:rPr lang="en-US" altLang="en-US" sz="2000" b="1" dirty="0"/>
              <a:t>	</a:t>
            </a:r>
            <a:r>
              <a:rPr lang="en-US" altLang="en-US" sz="2000" b="1" dirty="0" err="1"/>
              <a:t>cout</a:t>
            </a:r>
            <a:r>
              <a:rPr lang="en-US" altLang="en-US" sz="2000" b="1" dirty="0"/>
              <a:t> &lt;&lt; xx &lt;&lt; </a:t>
            </a:r>
            <a:r>
              <a:rPr lang="en-US" sz="2000" b="1" dirty="0"/>
              <a:t>′\n′</a:t>
            </a:r>
            <a:r>
              <a:rPr lang="en-US" altLang="en-US" sz="2000" b="1" dirty="0"/>
              <a:t>; 	// </a:t>
            </a:r>
            <a:r>
              <a:rPr lang="en-US" altLang="en-US" sz="2000" i="1" dirty="0"/>
              <a:t>writes</a:t>
            </a:r>
            <a:r>
              <a:rPr lang="en-US" altLang="en-US" sz="2000" b="1" i="1" dirty="0"/>
              <a:t> 0; f() </a:t>
            </a:r>
            <a:r>
              <a:rPr lang="en-US" altLang="en-US" sz="2000" i="1" dirty="0"/>
              <a:t>doesn</a:t>
            </a:r>
            <a:r>
              <a:rPr lang="en-US" altLang="ja-JP" sz="2000" i="1" dirty="0"/>
              <a:t>’t change</a:t>
            </a:r>
            <a:r>
              <a:rPr lang="en-US" altLang="ja-JP" sz="2000" b="1" i="1" dirty="0"/>
              <a:t> xx</a:t>
            </a:r>
          </a:p>
          <a:p>
            <a:pPr eaLnBrk="1" hangingPunct="1">
              <a:lnSpc>
                <a:spcPct val="90000"/>
              </a:lnSpc>
              <a:buFontTx/>
              <a:buNone/>
              <a:defRPr/>
            </a:pPr>
            <a:r>
              <a:rPr lang="en-US" altLang="en-US" sz="2000" b="1" dirty="0"/>
              <a:t>	int </a:t>
            </a:r>
            <a:r>
              <a:rPr lang="en-US" altLang="en-US" sz="2000" b="1" dirty="0" err="1"/>
              <a:t>yy</a:t>
            </a:r>
            <a:r>
              <a:rPr lang="en-US" altLang="en-US" sz="2000" b="1" dirty="0"/>
              <a:t> = 7;</a:t>
            </a:r>
          </a:p>
          <a:p>
            <a:pPr eaLnBrk="1" hangingPunct="1">
              <a:lnSpc>
                <a:spcPct val="90000"/>
              </a:lnSpc>
              <a:buFontTx/>
              <a:buNone/>
              <a:defRPr/>
            </a:pPr>
            <a:r>
              <a:rPr lang="en-US" altLang="en-US" sz="2000" b="1" dirty="0"/>
              <a:t>	</a:t>
            </a:r>
            <a:r>
              <a:rPr lang="en-US" altLang="en-US" sz="2000" b="1" dirty="0" err="1"/>
              <a:t>cout</a:t>
            </a:r>
            <a:r>
              <a:rPr lang="en-US" altLang="en-US" sz="2000" b="1" dirty="0"/>
              <a:t> &lt;&lt; f(</a:t>
            </a:r>
            <a:r>
              <a:rPr lang="en-US" altLang="en-US" sz="2000" b="1" dirty="0" err="1"/>
              <a:t>yy</a:t>
            </a:r>
            <a:r>
              <a:rPr lang="en-US" altLang="en-US" sz="2000" b="1" dirty="0"/>
              <a:t>) &lt;&lt; </a:t>
            </a:r>
            <a:r>
              <a:rPr lang="en-US" sz="2000" b="1" dirty="0"/>
              <a:t>′\n′</a:t>
            </a:r>
            <a:r>
              <a:rPr lang="en-US" altLang="en-US" sz="2000" b="1" dirty="0"/>
              <a:t>; // </a:t>
            </a:r>
            <a:r>
              <a:rPr lang="en-US" altLang="en-US" sz="2000" i="1" dirty="0"/>
              <a:t>writes</a:t>
            </a:r>
            <a:r>
              <a:rPr lang="en-US" altLang="en-US" sz="2000" b="1" i="1" dirty="0"/>
              <a:t> 8;  f() </a:t>
            </a:r>
            <a:r>
              <a:rPr lang="en-US" altLang="en-US" sz="2000" i="1" dirty="0"/>
              <a:t>doesn</a:t>
            </a:r>
            <a:r>
              <a:rPr lang="en-US" altLang="ja-JP" sz="2000" i="1" dirty="0"/>
              <a:t>’t change</a:t>
            </a:r>
            <a:r>
              <a:rPr lang="en-US" altLang="ja-JP" sz="2000" b="1" i="1" dirty="0"/>
              <a:t> </a:t>
            </a:r>
            <a:r>
              <a:rPr lang="en-US" altLang="ja-JP" sz="2000" b="1" i="1" dirty="0" err="1"/>
              <a:t>yy</a:t>
            </a:r>
            <a:endParaRPr lang="en-US" altLang="ja-JP" sz="2000" b="1" i="1" dirty="0"/>
          </a:p>
          <a:p>
            <a:pPr eaLnBrk="1" hangingPunct="1">
              <a:lnSpc>
                <a:spcPct val="90000"/>
              </a:lnSpc>
              <a:buFontTx/>
              <a:buNone/>
              <a:defRPr/>
            </a:pPr>
            <a:r>
              <a:rPr lang="en-US" altLang="en-US" sz="2000" b="1" dirty="0"/>
              <a:t>	</a:t>
            </a:r>
            <a:r>
              <a:rPr lang="en-US" altLang="en-US" sz="2000" b="1" dirty="0" err="1"/>
              <a:t>cout</a:t>
            </a:r>
            <a:r>
              <a:rPr lang="en-US" altLang="en-US" sz="2000" b="1" dirty="0"/>
              <a:t> &lt;&lt; </a:t>
            </a:r>
            <a:r>
              <a:rPr lang="en-US" altLang="en-US" sz="2000" b="1" dirty="0" err="1"/>
              <a:t>yy</a:t>
            </a:r>
            <a:r>
              <a:rPr lang="en-US" altLang="en-US" sz="2000" b="1" dirty="0"/>
              <a:t> &lt;&lt; </a:t>
            </a:r>
            <a:r>
              <a:rPr lang="en-US" sz="2000" b="1" dirty="0"/>
              <a:t>′\n′</a:t>
            </a:r>
            <a:r>
              <a:rPr lang="en-US" altLang="en-US" sz="2000" b="1" dirty="0"/>
              <a:t>; 	// </a:t>
            </a:r>
            <a:r>
              <a:rPr lang="en-US" altLang="en-US" sz="2000" i="1" dirty="0"/>
              <a:t>writes</a:t>
            </a:r>
            <a:r>
              <a:rPr lang="en-US" altLang="en-US" sz="2000" b="1" i="1" dirty="0"/>
              <a:t> 7</a:t>
            </a:r>
          </a:p>
          <a:p>
            <a:pPr eaLnBrk="1" hangingPunct="1">
              <a:lnSpc>
                <a:spcPct val="90000"/>
              </a:lnSpc>
              <a:buFontTx/>
              <a:buNone/>
              <a:defRPr/>
            </a:pPr>
            <a:r>
              <a:rPr lang="en-US" altLang="en-US" sz="2000" b="1" dirty="0"/>
              <a:t>}</a:t>
            </a:r>
          </a:p>
        </p:txBody>
      </p:sp>
      <p:sp>
        <p:nvSpPr>
          <p:cNvPr id="16"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448CAFE4-8007-4756-85F2-89F462B0BC94}" type="slidenum">
              <a:rPr lang="en-US" altLang="en-US" sz="1400">
                <a:latin typeface="Arial" panose="020B0604020202020204" pitchFamily="34" charset="0"/>
              </a:rPr>
              <a:pPr eaLnBrk="1" hangingPunct="1">
                <a:spcBef>
                  <a:spcPct val="0"/>
                </a:spcBef>
                <a:buClrTx/>
                <a:buSzTx/>
                <a:buFontTx/>
                <a:buNone/>
                <a:defRPr/>
              </a:pPr>
              <a:t>58</a:t>
            </a:fld>
            <a:endParaRPr lang="en-US" altLang="en-US" sz="1400">
              <a:latin typeface="Arial" panose="020B0604020202020204" pitchFamily="34" charset="0"/>
            </a:endParaRPr>
          </a:p>
        </p:txBody>
      </p:sp>
      <p:sp>
        <p:nvSpPr>
          <p:cNvPr id="25605" name="Rectangle 6"/>
          <p:cNvSpPr>
            <a:spLocks noChangeArrowheads="1"/>
          </p:cNvSpPr>
          <p:nvPr/>
        </p:nvSpPr>
        <p:spPr bwMode="auto">
          <a:xfrm>
            <a:off x="7620000" y="3276600"/>
            <a:ext cx="11430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0</a:t>
            </a:r>
          </a:p>
        </p:txBody>
      </p:sp>
      <p:sp>
        <p:nvSpPr>
          <p:cNvPr id="25606" name="Text Box 7"/>
          <p:cNvSpPr txBox="1">
            <a:spLocks noChangeArrowheads="1"/>
          </p:cNvSpPr>
          <p:nvPr/>
        </p:nvSpPr>
        <p:spPr bwMode="auto">
          <a:xfrm>
            <a:off x="8305800" y="198120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a:</a:t>
            </a:r>
          </a:p>
        </p:txBody>
      </p:sp>
      <p:sp>
        <p:nvSpPr>
          <p:cNvPr id="25607" name="Text Box 9"/>
          <p:cNvSpPr txBox="1">
            <a:spLocks noChangeArrowheads="1"/>
          </p:cNvSpPr>
          <p:nvPr/>
        </p:nvSpPr>
        <p:spPr bwMode="auto">
          <a:xfrm>
            <a:off x="6934200" y="3276601"/>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xx:</a:t>
            </a:r>
          </a:p>
        </p:txBody>
      </p:sp>
      <p:sp>
        <p:nvSpPr>
          <p:cNvPr id="25608" name="Text Box 11"/>
          <p:cNvSpPr txBox="1">
            <a:spLocks noChangeArrowheads="1"/>
          </p:cNvSpPr>
          <p:nvPr/>
        </p:nvSpPr>
        <p:spPr bwMode="auto">
          <a:xfrm>
            <a:off x="8305800" y="2563814"/>
            <a:ext cx="166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copy the value</a:t>
            </a:r>
          </a:p>
        </p:txBody>
      </p:sp>
      <p:sp>
        <p:nvSpPr>
          <p:cNvPr id="25609" name="Rectangle 12"/>
          <p:cNvSpPr>
            <a:spLocks noChangeArrowheads="1"/>
          </p:cNvSpPr>
          <p:nvPr/>
        </p:nvSpPr>
        <p:spPr bwMode="auto">
          <a:xfrm>
            <a:off x="8839200" y="2057400"/>
            <a:ext cx="11430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0</a:t>
            </a:r>
          </a:p>
        </p:txBody>
      </p:sp>
      <p:sp>
        <p:nvSpPr>
          <p:cNvPr id="25610" name="Rectangle 13"/>
          <p:cNvSpPr>
            <a:spLocks noChangeArrowheads="1"/>
          </p:cNvSpPr>
          <p:nvPr/>
        </p:nvSpPr>
        <p:spPr bwMode="auto">
          <a:xfrm>
            <a:off x="8229600" y="5927725"/>
            <a:ext cx="11430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7</a:t>
            </a:r>
          </a:p>
        </p:txBody>
      </p:sp>
      <p:sp>
        <p:nvSpPr>
          <p:cNvPr id="25611" name="Text Box 14"/>
          <p:cNvSpPr txBox="1">
            <a:spLocks noChangeArrowheads="1"/>
          </p:cNvSpPr>
          <p:nvPr/>
        </p:nvSpPr>
        <p:spPr bwMode="auto">
          <a:xfrm>
            <a:off x="8839200" y="4648201"/>
            <a:ext cx="4572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a:</a:t>
            </a:r>
          </a:p>
        </p:txBody>
      </p:sp>
      <p:sp>
        <p:nvSpPr>
          <p:cNvPr id="25612" name="Text Box 15"/>
          <p:cNvSpPr txBox="1">
            <a:spLocks noChangeArrowheads="1"/>
          </p:cNvSpPr>
          <p:nvPr/>
        </p:nvSpPr>
        <p:spPr bwMode="auto">
          <a:xfrm>
            <a:off x="7543800" y="5927726"/>
            <a:ext cx="6858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yy:</a:t>
            </a:r>
          </a:p>
        </p:txBody>
      </p:sp>
      <p:sp>
        <p:nvSpPr>
          <p:cNvPr id="25613" name="Text Box 17"/>
          <p:cNvSpPr txBox="1">
            <a:spLocks noChangeArrowheads="1"/>
          </p:cNvSpPr>
          <p:nvPr/>
        </p:nvSpPr>
        <p:spPr bwMode="auto">
          <a:xfrm>
            <a:off x="8839200" y="5181601"/>
            <a:ext cx="1663700"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copy the value</a:t>
            </a:r>
          </a:p>
        </p:txBody>
      </p:sp>
      <p:sp>
        <p:nvSpPr>
          <p:cNvPr id="25614" name="Rectangle 18"/>
          <p:cNvSpPr>
            <a:spLocks noChangeArrowheads="1"/>
          </p:cNvSpPr>
          <p:nvPr/>
        </p:nvSpPr>
        <p:spPr bwMode="auto">
          <a:xfrm>
            <a:off x="9372600" y="4724400"/>
            <a:ext cx="1143000" cy="3048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7</a:t>
            </a:r>
          </a:p>
        </p:txBody>
      </p:sp>
      <p:cxnSp>
        <p:nvCxnSpPr>
          <p:cNvPr id="25615" name="AutoShape 19"/>
          <p:cNvCxnSpPr>
            <a:cxnSpLocks noChangeShapeType="1"/>
            <a:stCxn id="25605" idx="0"/>
            <a:endCxn id="25609" idx="2"/>
          </p:cNvCxnSpPr>
          <p:nvPr/>
        </p:nvCxnSpPr>
        <p:spPr bwMode="auto">
          <a:xfrm flipV="1">
            <a:off x="8191500" y="2362200"/>
            <a:ext cx="1219200"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5616" name="AutoShape 20"/>
          <p:cNvCxnSpPr>
            <a:cxnSpLocks noChangeShapeType="1"/>
            <a:stCxn id="25610" idx="0"/>
            <a:endCxn id="25614" idx="2"/>
          </p:cNvCxnSpPr>
          <p:nvPr/>
        </p:nvCxnSpPr>
        <p:spPr bwMode="auto">
          <a:xfrm flipV="1">
            <a:off x="8801100" y="5029201"/>
            <a:ext cx="1143000" cy="898525"/>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1391644085"/>
      </p:ext>
    </p:extLst>
  </p:cSld>
  <p:clrMapOvr>
    <a:masterClrMapping/>
  </p:clrMapOvr>
  <p:transition spd="slow">
    <p:wipe/>
  </p:transition>
  <p:timing>
    <p:tnLst>
      <p:par>
        <p:cTn id="1" dur="indefinite" restart="never" nodeType="tmRoot"/>
      </p:par>
    </p:tnLst>
  </p:timing>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Rectangle 2"/>
          <p:cNvSpPr>
            <a:spLocks noGrp="1" noChangeArrowheads="1"/>
          </p:cNvSpPr>
          <p:nvPr>
            <p:ph type="title"/>
          </p:nvPr>
        </p:nvSpPr>
        <p:spPr/>
        <p:txBody>
          <a:bodyPr/>
          <a:lstStyle/>
          <a:p>
            <a:pPr eaLnBrk="1" hangingPunct="1">
              <a:defRPr/>
            </a:pPr>
            <a:r>
              <a:rPr lang="en-US" altLang="en-US" smtClean="0"/>
              <a:t>Functions: Call by Reference</a:t>
            </a:r>
          </a:p>
        </p:txBody>
      </p:sp>
      <p:sp>
        <p:nvSpPr>
          <p:cNvPr id="20483" name="Rectangle 3"/>
          <p:cNvSpPr>
            <a:spLocks noGrp="1" noChangeArrowheads="1"/>
          </p:cNvSpPr>
          <p:nvPr>
            <p:ph idx="1"/>
          </p:nvPr>
        </p:nvSpPr>
        <p:spPr/>
        <p:txBody>
          <a:bodyPr/>
          <a:lstStyle/>
          <a:p>
            <a:pPr eaLnBrk="1" hangingPunct="1">
              <a:lnSpc>
                <a:spcPct val="80000"/>
              </a:lnSpc>
              <a:buFontTx/>
              <a:buNone/>
              <a:defRPr/>
            </a:pPr>
            <a:r>
              <a:rPr lang="en-US" altLang="en-US" sz="2000" b="1" dirty="0"/>
              <a:t>// </a:t>
            </a:r>
            <a:r>
              <a:rPr lang="en-US" altLang="en-US" sz="2000" i="1" dirty="0"/>
              <a:t>call-by-reference (pass a reference to the argument)</a:t>
            </a:r>
          </a:p>
          <a:p>
            <a:pPr eaLnBrk="1" hangingPunct="1">
              <a:lnSpc>
                <a:spcPct val="80000"/>
              </a:lnSpc>
              <a:buFontTx/>
              <a:buNone/>
              <a:defRPr/>
            </a:pPr>
            <a:r>
              <a:rPr lang="en-US" altLang="en-US" sz="2000" b="1" dirty="0"/>
              <a:t>int f(int&amp; a) { a = a+1; return a; }</a:t>
            </a:r>
          </a:p>
          <a:p>
            <a:pPr eaLnBrk="1" hangingPunct="1">
              <a:lnSpc>
                <a:spcPct val="80000"/>
              </a:lnSpc>
              <a:buFontTx/>
              <a:buNone/>
              <a:defRPr/>
            </a:pPr>
            <a:endParaRPr lang="en-US" altLang="en-US" sz="2000" b="1" dirty="0"/>
          </a:p>
          <a:p>
            <a:pPr eaLnBrk="1" hangingPunct="1">
              <a:lnSpc>
                <a:spcPct val="80000"/>
              </a:lnSpc>
              <a:buFontTx/>
              <a:buNone/>
              <a:defRPr/>
            </a:pPr>
            <a:endParaRPr lang="en-US" altLang="en-US" sz="2000" b="1" dirty="0"/>
          </a:p>
          <a:p>
            <a:pPr eaLnBrk="1" hangingPunct="1">
              <a:lnSpc>
                <a:spcPct val="80000"/>
              </a:lnSpc>
              <a:buFontTx/>
              <a:buNone/>
              <a:defRPr/>
            </a:pPr>
            <a:r>
              <a:rPr lang="en-US" altLang="en-US" sz="2000" b="1" dirty="0"/>
              <a:t>int main()</a:t>
            </a:r>
          </a:p>
          <a:p>
            <a:pPr eaLnBrk="1" hangingPunct="1">
              <a:lnSpc>
                <a:spcPct val="80000"/>
              </a:lnSpc>
              <a:buFontTx/>
              <a:buNone/>
              <a:defRPr/>
            </a:pPr>
            <a:r>
              <a:rPr lang="en-US" altLang="en-US" sz="2000" b="1" dirty="0"/>
              <a:t>{</a:t>
            </a:r>
          </a:p>
          <a:p>
            <a:pPr eaLnBrk="1" hangingPunct="1">
              <a:lnSpc>
                <a:spcPct val="80000"/>
              </a:lnSpc>
              <a:buFontTx/>
              <a:buNone/>
              <a:defRPr/>
            </a:pPr>
            <a:r>
              <a:rPr lang="en-US" altLang="en-US" sz="2000" b="1" dirty="0"/>
              <a:t>	int xx = 0;</a:t>
            </a:r>
          </a:p>
          <a:p>
            <a:pPr eaLnBrk="1" hangingPunct="1">
              <a:lnSpc>
                <a:spcPct val="80000"/>
              </a:lnSpc>
              <a:buFontTx/>
              <a:buNone/>
              <a:defRPr/>
            </a:pPr>
            <a:r>
              <a:rPr lang="en-US" altLang="en-US" sz="2000" b="1" dirty="0"/>
              <a:t>	</a:t>
            </a:r>
            <a:r>
              <a:rPr lang="en-US" altLang="en-US" sz="2000" b="1" dirty="0" err="1"/>
              <a:t>cout</a:t>
            </a:r>
            <a:r>
              <a:rPr lang="en-US" altLang="en-US" sz="2000" b="1" dirty="0"/>
              <a:t> &lt;&lt; f(xx) &lt;&lt; </a:t>
            </a:r>
            <a:r>
              <a:rPr lang="en-US" sz="2000" b="1" dirty="0"/>
              <a:t>′\n′</a:t>
            </a:r>
            <a:r>
              <a:rPr lang="en-US" altLang="en-US" sz="2000" b="1" dirty="0"/>
              <a:t>;	// </a:t>
            </a:r>
            <a:r>
              <a:rPr lang="en-US" altLang="en-US" sz="2000" i="1" dirty="0"/>
              <a:t>writes </a:t>
            </a:r>
            <a:r>
              <a:rPr lang="en-US" altLang="en-US" sz="2000" b="1" i="1" dirty="0"/>
              <a:t>1</a:t>
            </a:r>
            <a:r>
              <a:rPr lang="en-US" altLang="en-US" sz="2000" b="1" dirty="0"/>
              <a:t>	</a:t>
            </a:r>
          </a:p>
          <a:p>
            <a:pPr eaLnBrk="1" hangingPunct="1">
              <a:lnSpc>
                <a:spcPct val="80000"/>
              </a:lnSpc>
              <a:buFontTx/>
              <a:buNone/>
              <a:defRPr/>
            </a:pPr>
            <a:r>
              <a:rPr lang="en-US" altLang="en-US" sz="2000" b="1" dirty="0"/>
              <a:t>				// </a:t>
            </a:r>
            <a:r>
              <a:rPr lang="en-US" altLang="en-US" sz="2000" b="1" i="1" dirty="0"/>
              <a:t>f() </a:t>
            </a:r>
            <a:r>
              <a:rPr lang="en-US" altLang="en-US" sz="2000" i="1" dirty="0"/>
              <a:t>changed the value of</a:t>
            </a:r>
            <a:r>
              <a:rPr lang="en-US" altLang="en-US" sz="2000" b="1" i="1" dirty="0"/>
              <a:t> xx</a:t>
            </a:r>
          </a:p>
          <a:p>
            <a:pPr eaLnBrk="1" hangingPunct="1">
              <a:lnSpc>
                <a:spcPct val="80000"/>
              </a:lnSpc>
              <a:buFontTx/>
              <a:buNone/>
              <a:defRPr/>
            </a:pPr>
            <a:r>
              <a:rPr lang="en-US" altLang="en-US" sz="2000" b="1" dirty="0"/>
              <a:t>	</a:t>
            </a:r>
            <a:r>
              <a:rPr lang="en-US" altLang="en-US" sz="2000" b="1" dirty="0" err="1"/>
              <a:t>cout</a:t>
            </a:r>
            <a:r>
              <a:rPr lang="en-US" altLang="en-US" sz="2000" b="1" dirty="0"/>
              <a:t> &lt;&lt; xx &lt;&lt; </a:t>
            </a:r>
            <a:r>
              <a:rPr lang="en-US" sz="2000" b="1" dirty="0"/>
              <a:t>′\n′</a:t>
            </a:r>
            <a:r>
              <a:rPr lang="en-US" altLang="en-US" sz="2000" b="1" dirty="0"/>
              <a:t>; 	// </a:t>
            </a:r>
            <a:r>
              <a:rPr lang="en-US" altLang="en-US" sz="2000" i="1" dirty="0"/>
              <a:t>writes</a:t>
            </a:r>
            <a:r>
              <a:rPr lang="en-US" altLang="en-US" sz="2000" b="1" i="1" dirty="0"/>
              <a:t> 1</a:t>
            </a:r>
          </a:p>
          <a:p>
            <a:pPr eaLnBrk="1" hangingPunct="1">
              <a:lnSpc>
                <a:spcPct val="80000"/>
              </a:lnSpc>
              <a:buFontTx/>
              <a:buNone/>
              <a:defRPr/>
            </a:pPr>
            <a:r>
              <a:rPr lang="en-US" altLang="en-US" sz="2000" b="1" dirty="0"/>
              <a:t>	int </a:t>
            </a:r>
            <a:r>
              <a:rPr lang="en-US" altLang="en-US" sz="2000" b="1" dirty="0" err="1"/>
              <a:t>yy</a:t>
            </a:r>
            <a:r>
              <a:rPr lang="en-US" altLang="en-US" sz="2000" b="1" dirty="0"/>
              <a:t> = 7;</a:t>
            </a:r>
          </a:p>
          <a:p>
            <a:pPr eaLnBrk="1" hangingPunct="1">
              <a:lnSpc>
                <a:spcPct val="80000"/>
              </a:lnSpc>
              <a:buFontTx/>
              <a:buNone/>
              <a:defRPr/>
            </a:pPr>
            <a:r>
              <a:rPr lang="en-US" altLang="en-US" sz="2000" b="1" dirty="0"/>
              <a:t>	</a:t>
            </a:r>
            <a:r>
              <a:rPr lang="en-US" altLang="en-US" sz="2000" b="1" dirty="0" err="1"/>
              <a:t>cout</a:t>
            </a:r>
            <a:r>
              <a:rPr lang="en-US" altLang="en-US" sz="2000" b="1" dirty="0"/>
              <a:t> &lt;&lt; f(</a:t>
            </a:r>
            <a:r>
              <a:rPr lang="en-US" altLang="en-US" sz="2000" b="1" dirty="0" err="1"/>
              <a:t>yy</a:t>
            </a:r>
            <a:r>
              <a:rPr lang="en-US" altLang="en-US" sz="2000" b="1" dirty="0"/>
              <a:t>) &lt;&lt; </a:t>
            </a:r>
            <a:r>
              <a:rPr lang="en-US" sz="2000" b="1" dirty="0"/>
              <a:t>′\n′</a:t>
            </a:r>
            <a:r>
              <a:rPr lang="en-US" altLang="en-US" sz="2000" b="1" dirty="0"/>
              <a:t>; // </a:t>
            </a:r>
            <a:r>
              <a:rPr lang="en-US" altLang="en-US" sz="2000" i="1" dirty="0"/>
              <a:t>writes</a:t>
            </a:r>
            <a:r>
              <a:rPr lang="en-US" altLang="en-US" sz="2000" b="1" i="1" dirty="0"/>
              <a:t> 8</a:t>
            </a:r>
          </a:p>
          <a:p>
            <a:pPr eaLnBrk="1" hangingPunct="1">
              <a:lnSpc>
                <a:spcPct val="80000"/>
              </a:lnSpc>
              <a:buFontTx/>
              <a:buNone/>
              <a:defRPr/>
            </a:pPr>
            <a:r>
              <a:rPr lang="en-US" altLang="en-US" sz="2000" b="1" dirty="0"/>
              <a:t>				// </a:t>
            </a:r>
            <a:r>
              <a:rPr lang="en-US" altLang="en-US" sz="2000" b="1" i="1" dirty="0"/>
              <a:t>f() </a:t>
            </a:r>
            <a:r>
              <a:rPr lang="en-US" altLang="en-US" sz="2000" i="1" dirty="0"/>
              <a:t>changes the value of</a:t>
            </a:r>
            <a:r>
              <a:rPr lang="en-US" altLang="en-US" sz="2000" b="1" i="1" dirty="0"/>
              <a:t> </a:t>
            </a:r>
            <a:r>
              <a:rPr lang="en-US" altLang="en-US" sz="2000" b="1" i="1" dirty="0" err="1"/>
              <a:t>yy</a:t>
            </a:r>
            <a:endParaRPr lang="en-US" altLang="en-US" sz="2000" b="1" i="1" dirty="0"/>
          </a:p>
          <a:p>
            <a:pPr eaLnBrk="1" hangingPunct="1">
              <a:lnSpc>
                <a:spcPct val="80000"/>
              </a:lnSpc>
              <a:buFontTx/>
              <a:buNone/>
              <a:defRPr/>
            </a:pPr>
            <a:r>
              <a:rPr lang="en-US" altLang="en-US" sz="2000" b="1" dirty="0"/>
              <a:t>	</a:t>
            </a:r>
            <a:r>
              <a:rPr lang="en-US" altLang="en-US" sz="2000" b="1" dirty="0" err="1"/>
              <a:t>cout</a:t>
            </a:r>
            <a:r>
              <a:rPr lang="en-US" altLang="en-US" sz="2000" b="1" dirty="0"/>
              <a:t> &lt;&lt; </a:t>
            </a:r>
            <a:r>
              <a:rPr lang="en-US" altLang="en-US" sz="2000" b="1" dirty="0" err="1"/>
              <a:t>yy</a:t>
            </a:r>
            <a:r>
              <a:rPr lang="en-US" altLang="en-US" sz="2000" b="1" dirty="0"/>
              <a:t> &lt;&lt; </a:t>
            </a:r>
            <a:r>
              <a:rPr lang="en-US" sz="2000" b="1" dirty="0"/>
              <a:t>′\n′</a:t>
            </a:r>
            <a:r>
              <a:rPr lang="en-US" altLang="en-US" sz="2000" b="1" dirty="0"/>
              <a:t>; 	// </a:t>
            </a:r>
            <a:r>
              <a:rPr lang="en-US" altLang="en-US" sz="2000" i="1" dirty="0"/>
              <a:t>writes</a:t>
            </a:r>
            <a:r>
              <a:rPr lang="en-US" altLang="en-US" sz="2000" b="1" i="1" dirty="0"/>
              <a:t> 8</a:t>
            </a:r>
          </a:p>
          <a:p>
            <a:pPr eaLnBrk="1" hangingPunct="1">
              <a:lnSpc>
                <a:spcPct val="80000"/>
              </a:lnSpc>
              <a:buFontTx/>
              <a:buNone/>
              <a:defRPr/>
            </a:pPr>
            <a:r>
              <a:rPr lang="en-US" altLang="en-US" sz="2000" b="1" dirty="0"/>
              <a:t>				</a:t>
            </a:r>
          </a:p>
          <a:p>
            <a:pPr eaLnBrk="1" hangingPunct="1">
              <a:lnSpc>
                <a:spcPct val="80000"/>
              </a:lnSpc>
              <a:buFontTx/>
              <a:buNone/>
              <a:defRPr/>
            </a:pPr>
            <a:r>
              <a:rPr lang="en-US" altLang="en-US" sz="2000" b="1" dirty="0"/>
              <a:t>}</a:t>
            </a:r>
          </a:p>
        </p:txBody>
      </p:sp>
      <p:sp>
        <p:nvSpPr>
          <p:cNvPr id="13"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8DDDCDFC-9A47-4438-A996-1B985C8DF68E}" type="slidenum">
              <a:rPr lang="en-US" altLang="en-US" sz="1400">
                <a:latin typeface="Arial" panose="020B0604020202020204" pitchFamily="34" charset="0"/>
              </a:rPr>
              <a:pPr eaLnBrk="1" hangingPunct="1">
                <a:spcBef>
                  <a:spcPct val="0"/>
                </a:spcBef>
                <a:buClrTx/>
                <a:buSzTx/>
                <a:buFontTx/>
                <a:buNone/>
                <a:defRPr/>
              </a:pPr>
              <a:t>59</a:t>
            </a:fld>
            <a:endParaRPr lang="en-US" altLang="en-US" sz="1400">
              <a:latin typeface="Arial" panose="020B0604020202020204" pitchFamily="34" charset="0"/>
            </a:endParaRPr>
          </a:p>
        </p:txBody>
      </p:sp>
      <p:sp>
        <p:nvSpPr>
          <p:cNvPr id="26629" name="Rectangle 4"/>
          <p:cNvSpPr>
            <a:spLocks noChangeArrowheads="1"/>
          </p:cNvSpPr>
          <p:nvPr/>
        </p:nvSpPr>
        <p:spPr bwMode="auto">
          <a:xfrm>
            <a:off x="8534400" y="2819400"/>
            <a:ext cx="1143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0</a:t>
            </a:r>
          </a:p>
        </p:txBody>
      </p:sp>
      <p:sp>
        <p:nvSpPr>
          <p:cNvPr id="26630" name="Rectangle 5"/>
          <p:cNvSpPr>
            <a:spLocks noChangeArrowheads="1"/>
          </p:cNvSpPr>
          <p:nvPr/>
        </p:nvSpPr>
        <p:spPr bwMode="auto">
          <a:xfrm>
            <a:off x="8704263" y="5105400"/>
            <a:ext cx="1143000" cy="3810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7</a:t>
            </a:r>
          </a:p>
        </p:txBody>
      </p:sp>
      <p:sp>
        <p:nvSpPr>
          <p:cNvPr id="26631" name="Text Box 6"/>
          <p:cNvSpPr txBox="1">
            <a:spLocks noChangeArrowheads="1"/>
          </p:cNvSpPr>
          <p:nvPr/>
        </p:nvSpPr>
        <p:spPr bwMode="auto">
          <a:xfrm>
            <a:off x="7924800" y="2743201"/>
            <a:ext cx="801688"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xx:</a:t>
            </a:r>
          </a:p>
        </p:txBody>
      </p:sp>
      <p:sp>
        <p:nvSpPr>
          <p:cNvPr id="26632" name="Text Box 7"/>
          <p:cNvSpPr txBox="1">
            <a:spLocks noChangeArrowheads="1"/>
          </p:cNvSpPr>
          <p:nvPr/>
        </p:nvSpPr>
        <p:spPr bwMode="auto">
          <a:xfrm>
            <a:off x="8170864" y="5029201"/>
            <a:ext cx="725487" cy="39687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yy:</a:t>
            </a:r>
          </a:p>
        </p:txBody>
      </p:sp>
      <p:sp>
        <p:nvSpPr>
          <p:cNvPr id="26633" name="Text Box 8"/>
          <p:cNvSpPr txBox="1">
            <a:spLocks noChangeArrowheads="1"/>
          </p:cNvSpPr>
          <p:nvPr/>
        </p:nvSpPr>
        <p:spPr bwMode="auto">
          <a:xfrm>
            <a:off x="6400801" y="1676400"/>
            <a:ext cx="40322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400"/>
              <a:t>a:</a:t>
            </a:r>
          </a:p>
        </p:txBody>
      </p:sp>
      <p:sp>
        <p:nvSpPr>
          <p:cNvPr id="26634" name="Text Box 12"/>
          <p:cNvSpPr txBox="1">
            <a:spLocks noChangeArrowheads="1"/>
          </p:cNvSpPr>
          <p:nvPr/>
        </p:nvSpPr>
        <p:spPr bwMode="auto">
          <a:xfrm>
            <a:off x="8153401" y="2209800"/>
            <a:ext cx="2161169"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1</a:t>
            </a:r>
            <a:r>
              <a:rPr lang="en-US" altLang="en-US" sz="2000" baseline="30000"/>
              <a:t>st</a:t>
            </a:r>
            <a:r>
              <a:rPr lang="en-US" altLang="en-US" sz="2000"/>
              <a:t> call (refer to xx)</a:t>
            </a:r>
          </a:p>
        </p:txBody>
      </p:sp>
      <p:sp>
        <p:nvSpPr>
          <p:cNvPr id="26635" name="Text Box 13"/>
          <p:cNvSpPr txBox="1">
            <a:spLocks noChangeArrowheads="1"/>
          </p:cNvSpPr>
          <p:nvPr/>
        </p:nvSpPr>
        <p:spPr bwMode="auto">
          <a:xfrm>
            <a:off x="8475664" y="4343400"/>
            <a:ext cx="2215671" cy="40011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pPr>
            <a:r>
              <a:rPr lang="en-US" altLang="en-US" sz="2000"/>
              <a:t>2</a:t>
            </a:r>
            <a:r>
              <a:rPr lang="en-US" altLang="en-US" sz="2000" baseline="30000"/>
              <a:t>nd</a:t>
            </a:r>
            <a:r>
              <a:rPr lang="en-US" altLang="en-US" sz="2000"/>
              <a:t> call (refer to yy)</a:t>
            </a:r>
          </a:p>
        </p:txBody>
      </p:sp>
      <p:cxnSp>
        <p:nvCxnSpPr>
          <p:cNvPr id="26636" name="AutoShape 14"/>
          <p:cNvCxnSpPr>
            <a:cxnSpLocks noChangeShapeType="1"/>
            <a:stCxn id="26633" idx="3"/>
            <a:endCxn id="26629" idx="0"/>
          </p:cNvCxnSpPr>
          <p:nvPr/>
        </p:nvCxnSpPr>
        <p:spPr bwMode="auto">
          <a:xfrm>
            <a:off x="6804026" y="1905000"/>
            <a:ext cx="2301875" cy="9144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7" name="AutoShape 15"/>
          <p:cNvCxnSpPr>
            <a:cxnSpLocks noChangeShapeType="1"/>
            <a:stCxn id="26633" idx="2"/>
            <a:endCxn id="26630" idx="0"/>
          </p:cNvCxnSpPr>
          <p:nvPr/>
        </p:nvCxnSpPr>
        <p:spPr bwMode="auto">
          <a:xfrm rot="16200000" flipH="1">
            <a:off x="6453188" y="2282825"/>
            <a:ext cx="2971800" cy="267335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6639" name="Straight Arrow Connector 2"/>
          <p:cNvCxnSpPr>
            <a:cxnSpLocks noChangeShapeType="1"/>
          </p:cNvCxnSpPr>
          <p:nvPr/>
        </p:nvCxnSpPr>
        <p:spPr bwMode="auto">
          <a:xfrm flipH="1" flipV="1">
            <a:off x="3276600" y="1752600"/>
            <a:ext cx="838200" cy="457200"/>
          </a:xfrm>
          <a:prstGeom prst="straightConnector1">
            <a:avLst/>
          </a:prstGeom>
          <a:noFill/>
          <a:ln w="25400" algn="ctr">
            <a:solidFill>
              <a:srgbClr val="FF0000"/>
            </a:solidFill>
            <a:round/>
            <a:headEnd/>
            <a:tailEnd type="arrow"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3747575121"/>
      </p:ext>
    </p:extLst>
  </p:cSld>
  <p:clrMapOvr>
    <a:masterClrMapping/>
  </p:clrMapOvr>
  <p:transition spd="slow">
    <p:wipe/>
  </p:transition>
  <p:timing>
    <p:tnLst>
      <p:par>
        <p:cTn id="1" dur="indefinite" restart="never" nodeType="tmRoot"/>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Initialize with Literals</a:t>
            </a:r>
            <a:endParaRPr lang="lv-LV" dirty="0"/>
          </a:p>
        </p:txBody>
      </p:sp>
      <p:sp>
        <p:nvSpPr>
          <p:cNvPr id="6" name="Content Placeholder 5"/>
          <p:cNvSpPr>
            <a:spLocks noGrp="1"/>
          </p:cNvSpPr>
          <p:nvPr>
            <p:ph idx="1"/>
          </p:nvPr>
        </p:nvSpPr>
        <p:spPr/>
        <p:txBody>
          <a:bodyPr/>
          <a:lstStyle/>
          <a:p>
            <a:pPr marL="0" indent="0">
              <a:buNone/>
            </a:pPr>
            <a:r>
              <a:rPr lang="en-US" dirty="0" err="1" smtClean="0">
                <a:solidFill>
                  <a:srgbClr val="0033CC"/>
                </a:solidFill>
                <a:latin typeface="Lucida Console" panose="020B0609040504020204" pitchFamily="49" charset="0"/>
              </a:rPr>
              <a:t>int</a:t>
            </a:r>
            <a:r>
              <a:rPr lang="en-US" dirty="0" smtClean="0">
                <a:solidFill>
                  <a:srgbClr val="0033CC"/>
                </a:solidFill>
                <a:latin typeface="Lucida Console" panose="020B0609040504020204" pitchFamily="49" charset="0"/>
              </a:rPr>
              <a:t> main()</a:t>
            </a:r>
          </a:p>
          <a:p>
            <a:pPr marL="0" indent="0">
              <a:buNone/>
            </a:pPr>
            <a:r>
              <a:rPr lang="en-US" dirty="0" smtClean="0">
                <a:solidFill>
                  <a:srgbClr val="0033CC"/>
                </a:solidFill>
                <a:latin typeface="Lucida Console" panose="020B0609040504020204" pitchFamily="49" charset="0"/>
              </a:rPr>
              <a:t>{</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a:t>
            </a:r>
            <a:r>
              <a:rPr lang="en-US" dirty="0" err="1" smtClean="0">
                <a:solidFill>
                  <a:srgbClr val="0033CC"/>
                </a:solidFill>
                <a:latin typeface="Lucida Console" panose="020B0609040504020204" pitchFamily="49" charset="0"/>
              </a:rPr>
              <a:t>int</a:t>
            </a:r>
            <a:r>
              <a:rPr lang="en-US" dirty="0" smtClean="0">
                <a:solidFill>
                  <a:srgbClr val="0033CC"/>
                </a:solidFill>
                <a:latin typeface="Lucida Console" panose="020B0609040504020204" pitchFamily="49" charset="0"/>
              </a:rPr>
              <a:t> a = 0123;</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long </a:t>
            </a:r>
            <a:r>
              <a:rPr lang="en-US" dirty="0" err="1" smtClean="0">
                <a:solidFill>
                  <a:srgbClr val="0033CC"/>
                </a:solidFill>
                <a:latin typeface="Lucida Console" panose="020B0609040504020204" pitchFamily="49" charset="0"/>
              </a:rPr>
              <a:t>long</a:t>
            </a:r>
            <a:r>
              <a:rPr lang="en-US" dirty="0" smtClean="0">
                <a:solidFill>
                  <a:srgbClr val="0033CC"/>
                </a:solidFill>
                <a:latin typeface="Lucida Console" panose="020B0609040504020204" pitchFamily="49" charset="0"/>
              </a:rPr>
              <a:t> b = 0123;</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long </a:t>
            </a:r>
            <a:r>
              <a:rPr lang="en-US" dirty="0" err="1" smtClean="0">
                <a:solidFill>
                  <a:srgbClr val="0033CC"/>
                </a:solidFill>
                <a:latin typeface="Lucida Console" panose="020B0609040504020204" pitchFamily="49" charset="0"/>
              </a:rPr>
              <a:t>long</a:t>
            </a:r>
            <a:r>
              <a:rPr lang="en-US" dirty="0" smtClean="0">
                <a:solidFill>
                  <a:srgbClr val="0033CC"/>
                </a:solidFill>
                <a:latin typeface="Lucida Console" panose="020B0609040504020204" pitchFamily="49" charset="0"/>
              </a:rPr>
              <a:t> c = 0123LL;</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long unsigned d = -17LLU; </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bool e = 0123;</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bool f = 0xFACE;</a:t>
            </a:r>
          </a:p>
          <a:p>
            <a:pPr marL="0" indent="0">
              <a:buNone/>
            </a:pPr>
            <a:r>
              <a:rPr lang="en-US" dirty="0">
                <a:solidFill>
                  <a:srgbClr val="0033CC"/>
                </a:solidFill>
                <a:latin typeface="Lucida Console" panose="020B0609040504020204" pitchFamily="49" charset="0"/>
              </a:rPr>
              <a:t> </a:t>
            </a:r>
            <a:r>
              <a:rPr lang="en-US" dirty="0" smtClean="0">
                <a:solidFill>
                  <a:srgbClr val="0033CC"/>
                </a:solidFill>
                <a:latin typeface="Lucida Console" panose="020B0609040504020204" pitchFamily="49" charset="0"/>
              </a:rPr>
              <a:t>   double </a:t>
            </a:r>
            <a:r>
              <a:rPr lang="en-US" dirty="0" err="1" smtClean="0">
                <a:solidFill>
                  <a:srgbClr val="0033CC"/>
                </a:solidFill>
                <a:latin typeface="Lucida Console" panose="020B0609040504020204" pitchFamily="49" charset="0"/>
              </a:rPr>
              <a:t>avogadro</a:t>
            </a:r>
            <a:r>
              <a:rPr lang="en-US" dirty="0" smtClean="0">
                <a:solidFill>
                  <a:srgbClr val="0033CC"/>
                </a:solidFill>
                <a:latin typeface="Lucida Console" panose="020B0609040504020204" pitchFamily="49" charset="0"/>
              </a:rPr>
              <a:t> = 6.02214E23;</a:t>
            </a:r>
          </a:p>
          <a:p>
            <a:pPr marL="0" indent="0">
              <a:buNone/>
            </a:pPr>
            <a:r>
              <a:rPr lang="en-US" dirty="0">
                <a:solidFill>
                  <a:srgbClr val="0033CC"/>
                </a:solidFill>
                <a:latin typeface="Lucida Console" panose="020B0609040504020204" pitchFamily="49" charset="0"/>
              </a:rPr>
              <a:t>}</a:t>
            </a:r>
            <a:endParaRPr lang="en-US" dirty="0" smtClean="0">
              <a:solidFill>
                <a:srgbClr val="0033CC"/>
              </a:solidFill>
              <a:latin typeface="Lucida Console" panose="020B0609040504020204" pitchFamily="49" charset="0"/>
            </a:endParaRPr>
          </a:p>
        </p:txBody>
      </p:sp>
    </p:spTree>
    <p:extLst>
      <p:ext uri="{BB962C8B-B14F-4D97-AF65-F5344CB8AC3E}">
        <p14:creationId xmlns:p14="http://schemas.microsoft.com/office/powerpoint/2010/main" val="2743855512"/>
      </p:ext>
    </p:extLst>
  </p:cSld>
  <p:clrMapOvr>
    <a:masterClrMapping/>
  </p:clrMapOvr>
  <p:transition spd="slow">
    <p:wipe/>
  </p:transition>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9938" name="Rectangle 2"/>
          <p:cNvSpPr>
            <a:spLocks noGrp="1" noChangeArrowheads="1"/>
          </p:cNvSpPr>
          <p:nvPr>
            <p:ph type="title"/>
          </p:nvPr>
        </p:nvSpPr>
        <p:spPr/>
        <p:txBody>
          <a:bodyPr/>
          <a:lstStyle/>
          <a:p>
            <a:pPr eaLnBrk="1" hangingPunct="1">
              <a:defRPr/>
            </a:pPr>
            <a:r>
              <a:rPr lang="en-US" altLang="en-US" smtClean="0"/>
              <a:t>Functions</a:t>
            </a:r>
          </a:p>
        </p:txBody>
      </p:sp>
      <p:sp>
        <p:nvSpPr>
          <p:cNvPr id="39939" name="Rectangle 3"/>
          <p:cNvSpPr>
            <a:spLocks noGrp="1" noChangeArrowheads="1"/>
          </p:cNvSpPr>
          <p:nvPr>
            <p:ph idx="1"/>
          </p:nvPr>
        </p:nvSpPr>
        <p:spPr/>
        <p:txBody>
          <a:bodyPr/>
          <a:lstStyle/>
          <a:p>
            <a:pPr eaLnBrk="1" hangingPunct="1">
              <a:lnSpc>
                <a:spcPct val="80000"/>
              </a:lnSpc>
              <a:defRPr/>
            </a:pPr>
            <a:r>
              <a:rPr lang="en-US" altLang="en-US" sz="2800"/>
              <a:t>Avoid (non-const) reference arguments when you can</a:t>
            </a:r>
          </a:p>
          <a:p>
            <a:pPr lvl="1" eaLnBrk="1" hangingPunct="1">
              <a:lnSpc>
                <a:spcPct val="80000"/>
              </a:lnSpc>
              <a:defRPr/>
            </a:pPr>
            <a:r>
              <a:rPr lang="en-US" altLang="en-US">
                <a:ea typeface="Times New Roman" pitchFamily="18" charset="0"/>
              </a:rPr>
              <a:t>They can lead to obscure bugs when you forget which arguments can be changed</a:t>
            </a:r>
          </a:p>
          <a:p>
            <a:pPr lvl="3" eaLnBrk="1" hangingPunct="1">
              <a:lnSpc>
                <a:spcPct val="80000"/>
              </a:lnSpc>
              <a:buFontTx/>
              <a:buNone/>
              <a:defRPr/>
            </a:pPr>
            <a:r>
              <a:rPr lang="en-US" altLang="en-US" b="1" smtClean="0">
                <a:ea typeface="Times New Roman" pitchFamily="18" charset="0"/>
              </a:rPr>
              <a:t>int incr1(int a) { return a+1; }</a:t>
            </a:r>
          </a:p>
          <a:p>
            <a:pPr lvl="3" eaLnBrk="1" hangingPunct="1">
              <a:lnSpc>
                <a:spcPct val="80000"/>
              </a:lnSpc>
              <a:buFontTx/>
              <a:buNone/>
              <a:defRPr/>
            </a:pPr>
            <a:r>
              <a:rPr lang="en-US" altLang="en-US" b="1" smtClean="0">
                <a:ea typeface="Times New Roman" pitchFamily="18" charset="0"/>
              </a:rPr>
              <a:t>void incr2(int&amp; a) { ++a; }</a:t>
            </a:r>
          </a:p>
          <a:p>
            <a:pPr lvl="3" eaLnBrk="1" hangingPunct="1">
              <a:lnSpc>
                <a:spcPct val="80000"/>
              </a:lnSpc>
              <a:buFontTx/>
              <a:buNone/>
              <a:defRPr/>
            </a:pPr>
            <a:r>
              <a:rPr lang="en-US" altLang="en-US" b="1" smtClean="0">
                <a:ea typeface="Times New Roman" pitchFamily="18" charset="0"/>
              </a:rPr>
              <a:t>int x = 7;</a:t>
            </a:r>
          </a:p>
          <a:p>
            <a:pPr lvl="3" eaLnBrk="1" hangingPunct="1">
              <a:lnSpc>
                <a:spcPct val="80000"/>
              </a:lnSpc>
              <a:buFontTx/>
              <a:buNone/>
              <a:defRPr/>
            </a:pPr>
            <a:r>
              <a:rPr lang="en-US" altLang="en-US" b="1" smtClean="0">
                <a:ea typeface="Times New Roman" pitchFamily="18" charset="0"/>
              </a:rPr>
              <a:t>x = incr1(x);	// </a:t>
            </a:r>
            <a:r>
              <a:rPr lang="en-US" altLang="en-US" i="1" smtClean="0">
                <a:ea typeface="Times New Roman" pitchFamily="18" charset="0"/>
              </a:rPr>
              <a:t>pretty obvious</a:t>
            </a:r>
          </a:p>
          <a:p>
            <a:pPr lvl="3" eaLnBrk="1" hangingPunct="1">
              <a:lnSpc>
                <a:spcPct val="80000"/>
              </a:lnSpc>
              <a:buFontTx/>
              <a:buNone/>
              <a:defRPr/>
            </a:pPr>
            <a:r>
              <a:rPr lang="en-US" altLang="en-US" b="1" smtClean="0">
                <a:ea typeface="Times New Roman" pitchFamily="18" charset="0"/>
              </a:rPr>
              <a:t>incr2(x);	// </a:t>
            </a:r>
            <a:r>
              <a:rPr lang="en-US" altLang="en-US" i="1" smtClean="0">
                <a:ea typeface="Times New Roman" pitchFamily="18" charset="0"/>
              </a:rPr>
              <a:t>pretty obscure</a:t>
            </a:r>
          </a:p>
          <a:p>
            <a:pPr eaLnBrk="1" hangingPunct="1">
              <a:lnSpc>
                <a:spcPct val="80000"/>
              </a:lnSpc>
              <a:defRPr/>
            </a:pPr>
            <a:r>
              <a:rPr lang="en-US" altLang="en-US" sz="2800"/>
              <a:t>So why have reference arguments?</a:t>
            </a:r>
          </a:p>
          <a:p>
            <a:pPr lvl="1" eaLnBrk="1" hangingPunct="1">
              <a:lnSpc>
                <a:spcPct val="80000"/>
              </a:lnSpc>
              <a:defRPr/>
            </a:pPr>
            <a:r>
              <a:rPr lang="en-US" altLang="en-US">
                <a:ea typeface="Times New Roman" pitchFamily="18" charset="0"/>
              </a:rPr>
              <a:t>Occasionally, they are essential</a:t>
            </a:r>
          </a:p>
          <a:p>
            <a:pPr lvl="2" eaLnBrk="1" hangingPunct="1">
              <a:lnSpc>
                <a:spcPct val="80000"/>
              </a:lnSpc>
              <a:defRPr/>
            </a:pPr>
            <a:r>
              <a:rPr lang="en-US" altLang="en-US" sz="2000" i="1">
                <a:ea typeface="Times New Roman" pitchFamily="18" charset="0"/>
              </a:rPr>
              <a:t>E.g., </a:t>
            </a:r>
            <a:r>
              <a:rPr lang="en-US" altLang="en-US" sz="2000">
                <a:ea typeface="Times New Roman" pitchFamily="18" charset="0"/>
              </a:rPr>
              <a:t>for changing several values</a:t>
            </a:r>
          </a:p>
          <a:p>
            <a:pPr lvl="2" eaLnBrk="1" hangingPunct="1">
              <a:lnSpc>
                <a:spcPct val="80000"/>
              </a:lnSpc>
              <a:defRPr/>
            </a:pPr>
            <a:r>
              <a:rPr lang="en-US" altLang="en-US" sz="2000">
                <a:ea typeface="Times New Roman" pitchFamily="18" charset="0"/>
              </a:rPr>
              <a:t>For manipulating containers (</a:t>
            </a:r>
            <a:r>
              <a:rPr lang="en-US" altLang="en-US" sz="2000" i="1">
                <a:ea typeface="Times New Roman" pitchFamily="18" charset="0"/>
              </a:rPr>
              <a:t>e.g., </a:t>
            </a:r>
            <a:r>
              <a:rPr lang="en-US" altLang="en-US" sz="2000">
                <a:ea typeface="Times New Roman" pitchFamily="18" charset="0"/>
              </a:rPr>
              <a:t>vector)</a:t>
            </a:r>
          </a:p>
          <a:p>
            <a:pPr lvl="1" eaLnBrk="1" hangingPunct="1">
              <a:lnSpc>
                <a:spcPct val="80000"/>
              </a:lnSpc>
              <a:defRPr/>
            </a:pPr>
            <a:r>
              <a:rPr lang="en-US" altLang="en-US" b="1">
                <a:ea typeface="Times New Roman" pitchFamily="18" charset="0"/>
              </a:rPr>
              <a:t>const</a:t>
            </a:r>
            <a:r>
              <a:rPr lang="en-US" altLang="en-US">
                <a:ea typeface="Times New Roman" pitchFamily="18" charset="0"/>
              </a:rPr>
              <a:t> reference arguments are very often useful</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84C15A8-D5F4-418D-BE22-E2AC731B58C8}" type="slidenum">
              <a:rPr lang="en-US" altLang="en-US" sz="1400">
                <a:latin typeface="Arial" panose="020B0604020202020204" pitchFamily="34" charset="0"/>
              </a:rPr>
              <a:pPr eaLnBrk="1" hangingPunct="1">
                <a:spcBef>
                  <a:spcPct val="0"/>
                </a:spcBef>
                <a:buClrTx/>
                <a:buSzTx/>
                <a:buFontTx/>
                <a:buNone/>
                <a:defRPr/>
              </a:pPr>
              <a:t>60</a:t>
            </a:fld>
            <a:endParaRPr lang="en-US" altLang="en-US" sz="1400">
              <a:latin typeface="Arial" panose="020B0604020202020204" pitchFamily="34" charset="0"/>
            </a:endParaRPr>
          </a:p>
        </p:txBody>
      </p:sp>
    </p:spTree>
    <p:extLst>
      <p:ext uri="{BB962C8B-B14F-4D97-AF65-F5344CB8AC3E}">
        <p14:creationId xmlns:p14="http://schemas.microsoft.com/office/powerpoint/2010/main" val="1745191881"/>
      </p:ext>
    </p:extLst>
  </p:cSld>
  <p:clrMapOvr>
    <a:masterClrMapping/>
  </p:clrMapOvr>
  <p:transition spd="slow">
    <p:wipe/>
  </p:transition>
  <p:timing>
    <p:tnLst>
      <p:par>
        <p:cTn id="1" dur="indefinite" restart="never" nodeType="tmRoot"/>
      </p:par>
    </p:tnLst>
  </p:timing>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1506" name="Rectangle 2"/>
          <p:cNvSpPr>
            <a:spLocks noGrp="1" noChangeArrowheads="1"/>
          </p:cNvSpPr>
          <p:nvPr>
            <p:ph type="title"/>
          </p:nvPr>
        </p:nvSpPr>
        <p:spPr/>
        <p:txBody>
          <a:bodyPr/>
          <a:lstStyle/>
          <a:p>
            <a:pPr eaLnBrk="1" hangingPunct="1">
              <a:defRPr/>
            </a:pPr>
            <a:r>
              <a:rPr lang="en-US" altLang="en-US" smtClean="0"/>
              <a:t>Call by value/by reference/</a:t>
            </a:r>
            <a:br>
              <a:rPr lang="en-US" altLang="en-US" smtClean="0"/>
            </a:br>
            <a:r>
              <a:rPr lang="en-US" altLang="en-US" smtClean="0"/>
              <a:t>by const-reference</a:t>
            </a:r>
          </a:p>
        </p:txBody>
      </p:sp>
      <p:sp>
        <p:nvSpPr>
          <p:cNvPr id="21507" name="Rectangle 3"/>
          <p:cNvSpPr>
            <a:spLocks noGrp="1" noChangeArrowheads="1"/>
          </p:cNvSpPr>
          <p:nvPr>
            <p:ph idx="1"/>
          </p:nvPr>
        </p:nvSpPr>
        <p:spPr/>
        <p:txBody>
          <a:bodyPr/>
          <a:lstStyle/>
          <a:p>
            <a:pPr eaLnBrk="1" hangingPunct="1">
              <a:lnSpc>
                <a:spcPct val="90000"/>
              </a:lnSpc>
              <a:buFontTx/>
              <a:buNone/>
              <a:defRPr/>
            </a:pPr>
            <a:r>
              <a:rPr lang="en-US" altLang="en-US" sz="2000" b="1" dirty="0"/>
              <a:t>void f(int a, int&amp; r, const int&amp; </a:t>
            </a:r>
            <a:r>
              <a:rPr lang="en-US" altLang="en-US" sz="2000" b="1" dirty="0" err="1"/>
              <a:t>cr</a:t>
            </a:r>
            <a:r>
              <a:rPr lang="en-US" altLang="en-US" sz="2000" b="1" dirty="0"/>
              <a:t>) { ++a; ++r; ++</a:t>
            </a:r>
            <a:r>
              <a:rPr lang="en-US" altLang="en-US" sz="2000" b="1" dirty="0" err="1"/>
              <a:t>cr</a:t>
            </a:r>
            <a:r>
              <a:rPr lang="en-US" altLang="en-US" sz="2000" b="1" dirty="0"/>
              <a:t>; } //</a:t>
            </a:r>
            <a:r>
              <a:rPr lang="en-US" altLang="en-US" sz="2000" b="1" i="1" dirty="0"/>
              <a:t> </a:t>
            </a:r>
            <a:r>
              <a:rPr lang="en-US" altLang="en-US" sz="2000" i="1" dirty="0"/>
              <a:t>error:</a:t>
            </a:r>
            <a:r>
              <a:rPr lang="en-US" altLang="en-US" sz="2000" b="1" i="1" dirty="0"/>
              <a:t> </a:t>
            </a:r>
            <a:r>
              <a:rPr lang="en-US" altLang="en-US" sz="2000" b="1" i="1" dirty="0" err="1"/>
              <a:t>cr</a:t>
            </a:r>
            <a:r>
              <a:rPr lang="en-US" altLang="en-US" sz="2000" b="1" i="1" dirty="0"/>
              <a:t> </a:t>
            </a:r>
            <a:r>
              <a:rPr lang="en-US" altLang="en-US" sz="2000" i="1" dirty="0"/>
              <a:t>is </a:t>
            </a:r>
            <a:r>
              <a:rPr lang="en-US" altLang="en-US" sz="2000" b="1" i="1" dirty="0"/>
              <a:t>const</a:t>
            </a:r>
          </a:p>
          <a:p>
            <a:pPr eaLnBrk="1" hangingPunct="1">
              <a:lnSpc>
                <a:spcPct val="90000"/>
              </a:lnSpc>
              <a:buFontTx/>
              <a:buNone/>
              <a:defRPr/>
            </a:pPr>
            <a:r>
              <a:rPr lang="en-US" altLang="en-US" sz="2000" b="1" dirty="0"/>
              <a:t>void g(int a, int&amp; r, const int&amp; </a:t>
            </a:r>
            <a:r>
              <a:rPr lang="en-US" altLang="en-US" sz="2000" b="1" dirty="0" err="1"/>
              <a:t>cr</a:t>
            </a:r>
            <a:r>
              <a:rPr lang="en-US" altLang="en-US" sz="2000" b="1" dirty="0"/>
              <a:t>) { ++a; ++r; int x = </a:t>
            </a:r>
            <a:r>
              <a:rPr lang="en-US" altLang="en-US" sz="2000" b="1" dirty="0" err="1"/>
              <a:t>cr</a:t>
            </a:r>
            <a:r>
              <a:rPr lang="en-US" altLang="en-US" sz="2000" b="1" dirty="0"/>
              <a:t>; ++x; } // </a:t>
            </a:r>
            <a:r>
              <a:rPr lang="en-US" altLang="en-US" sz="2000" i="1" dirty="0"/>
              <a:t>ok</a:t>
            </a:r>
            <a:endParaRPr lang="en-US" altLang="en-US" sz="2000" b="1" i="1" dirty="0"/>
          </a:p>
          <a:p>
            <a:pPr eaLnBrk="1" hangingPunct="1">
              <a:lnSpc>
                <a:spcPct val="90000"/>
              </a:lnSpc>
              <a:buFontTx/>
              <a:buNone/>
              <a:defRPr/>
            </a:pPr>
            <a:endParaRPr lang="en-US" altLang="en-US" sz="2000" b="1" dirty="0"/>
          </a:p>
          <a:p>
            <a:pPr eaLnBrk="1" hangingPunct="1">
              <a:lnSpc>
                <a:spcPct val="90000"/>
              </a:lnSpc>
              <a:buFontTx/>
              <a:buNone/>
              <a:defRPr/>
            </a:pPr>
            <a:r>
              <a:rPr lang="en-US" altLang="en-US" sz="2000" b="1" dirty="0"/>
              <a:t>int main()</a:t>
            </a:r>
          </a:p>
          <a:p>
            <a:pPr eaLnBrk="1" hangingPunct="1">
              <a:lnSpc>
                <a:spcPct val="90000"/>
              </a:lnSpc>
              <a:buFontTx/>
              <a:buNone/>
              <a:defRPr/>
            </a:pPr>
            <a:r>
              <a:rPr lang="en-US" altLang="en-US" sz="2000" b="1" dirty="0"/>
              <a:t>{</a:t>
            </a:r>
          </a:p>
          <a:p>
            <a:pPr eaLnBrk="1" hangingPunct="1">
              <a:lnSpc>
                <a:spcPct val="90000"/>
              </a:lnSpc>
              <a:buFontTx/>
              <a:buNone/>
              <a:defRPr/>
            </a:pPr>
            <a:r>
              <a:rPr lang="en-US" altLang="en-US" sz="2000" b="1" dirty="0"/>
              <a:t>	int x = 0;</a:t>
            </a:r>
          </a:p>
          <a:p>
            <a:pPr eaLnBrk="1" hangingPunct="1">
              <a:lnSpc>
                <a:spcPct val="90000"/>
              </a:lnSpc>
              <a:buFontTx/>
              <a:buNone/>
              <a:defRPr/>
            </a:pPr>
            <a:r>
              <a:rPr lang="en-US" altLang="en-US" sz="2000" b="1" dirty="0"/>
              <a:t>	int y = 0;</a:t>
            </a:r>
          </a:p>
          <a:p>
            <a:pPr eaLnBrk="1" hangingPunct="1">
              <a:lnSpc>
                <a:spcPct val="90000"/>
              </a:lnSpc>
              <a:buFontTx/>
              <a:buNone/>
              <a:defRPr/>
            </a:pPr>
            <a:r>
              <a:rPr lang="en-US" altLang="en-US" sz="2000" b="1" dirty="0"/>
              <a:t>	int z = 0;</a:t>
            </a:r>
          </a:p>
          <a:p>
            <a:pPr eaLnBrk="1" hangingPunct="1">
              <a:lnSpc>
                <a:spcPct val="90000"/>
              </a:lnSpc>
              <a:buFontTx/>
              <a:buNone/>
              <a:defRPr/>
            </a:pPr>
            <a:r>
              <a:rPr lang="en-US" altLang="en-US" sz="2000" b="1" dirty="0"/>
              <a:t>	g(</a:t>
            </a:r>
            <a:r>
              <a:rPr lang="en-US" altLang="en-US" sz="2000" b="1" dirty="0" err="1"/>
              <a:t>x,y,z</a:t>
            </a:r>
            <a:r>
              <a:rPr lang="en-US" altLang="en-US" sz="2000" b="1" dirty="0"/>
              <a:t>);	// </a:t>
            </a:r>
            <a:r>
              <a:rPr lang="en-US" altLang="en-US" sz="2000" i="1" dirty="0"/>
              <a:t>x==0; y==1; z==0</a:t>
            </a:r>
          </a:p>
          <a:p>
            <a:pPr eaLnBrk="1" hangingPunct="1">
              <a:lnSpc>
                <a:spcPct val="90000"/>
              </a:lnSpc>
              <a:buFontTx/>
              <a:buNone/>
              <a:defRPr/>
            </a:pPr>
            <a:r>
              <a:rPr lang="en-US" altLang="en-US" sz="2000" b="1" dirty="0"/>
              <a:t>	g(1,2,3);	// </a:t>
            </a:r>
            <a:r>
              <a:rPr lang="en-US" altLang="en-US" sz="2000" i="1" dirty="0"/>
              <a:t>error: reference argument</a:t>
            </a:r>
            <a:r>
              <a:rPr lang="en-US" altLang="en-US" sz="2000" b="1" i="1" dirty="0"/>
              <a:t> r </a:t>
            </a:r>
            <a:r>
              <a:rPr lang="en-US" altLang="en-US" sz="2000" i="1" dirty="0"/>
              <a:t>needs a variable to refer to</a:t>
            </a:r>
          </a:p>
          <a:p>
            <a:pPr eaLnBrk="1" hangingPunct="1">
              <a:lnSpc>
                <a:spcPct val="90000"/>
              </a:lnSpc>
              <a:buFontTx/>
              <a:buNone/>
              <a:defRPr/>
            </a:pPr>
            <a:r>
              <a:rPr lang="en-US" altLang="en-US" sz="2000" dirty="0"/>
              <a:t>	</a:t>
            </a:r>
            <a:r>
              <a:rPr lang="en-US" altLang="en-US" sz="2000" b="1" dirty="0"/>
              <a:t>g(1,y,3);</a:t>
            </a:r>
            <a:r>
              <a:rPr lang="en-US" altLang="en-US" sz="2000" dirty="0"/>
              <a:t>	// </a:t>
            </a:r>
            <a:r>
              <a:rPr lang="en-US" altLang="en-US" sz="2000" i="1" dirty="0"/>
              <a:t>ok: since </a:t>
            </a:r>
            <a:r>
              <a:rPr lang="en-US" altLang="en-US" sz="2000" b="1" i="1" dirty="0" err="1"/>
              <a:t>cr</a:t>
            </a:r>
            <a:r>
              <a:rPr lang="en-US" altLang="en-US" sz="2000" b="1" i="1" dirty="0"/>
              <a:t> </a:t>
            </a:r>
            <a:r>
              <a:rPr lang="en-US" altLang="en-US" sz="2000" i="1" dirty="0"/>
              <a:t>is </a:t>
            </a:r>
            <a:r>
              <a:rPr lang="en-US" altLang="en-US" sz="2000" b="1" i="1" dirty="0"/>
              <a:t>const</a:t>
            </a:r>
            <a:r>
              <a:rPr lang="en-US" altLang="en-US" sz="2000" i="1" dirty="0"/>
              <a:t> we can pass </a:t>
            </a:r>
            <a:r>
              <a:rPr lang="en-US" altLang="ja-JP" sz="2000" i="1" dirty="0"/>
              <a:t>“a temporary”</a:t>
            </a:r>
          </a:p>
          <a:p>
            <a:pPr eaLnBrk="1" hangingPunct="1">
              <a:lnSpc>
                <a:spcPct val="90000"/>
              </a:lnSpc>
              <a:buFontTx/>
              <a:buNone/>
              <a:defRPr/>
            </a:pPr>
            <a:r>
              <a:rPr lang="en-US" altLang="en-US" sz="2000" b="1" dirty="0"/>
              <a:t>}</a:t>
            </a:r>
          </a:p>
          <a:p>
            <a:pPr eaLnBrk="1" hangingPunct="1">
              <a:lnSpc>
                <a:spcPct val="90000"/>
              </a:lnSpc>
              <a:buFontTx/>
              <a:buNone/>
              <a:defRPr/>
            </a:pPr>
            <a:r>
              <a:rPr lang="en-US" altLang="en-US" sz="2000" b="1" dirty="0"/>
              <a:t>// </a:t>
            </a:r>
            <a:r>
              <a:rPr lang="en-US" altLang="en-US" sz="2000" b="1" i="1" dirty="0"/>
              <a:t>const </a:t>
            </a:r>
            <a:r>
              <a:rPr lang="en-US" altLang="en-US" sz="2000" i="1" dirty="0"/>
              <a:t>references are very useful for passing large objects</a:t>
            </a: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1C375484-D1B0-418C-B147-6AB72EC56309}" type="slidenum">
              <a:rPr lang="en-US" altLang="en-US" sz="1400">
                <a:latin typeface="Arial" panose="020B0604020202020204" pitchFamily="34" charset="0"/>
              </a:rPr>
              <a:pPr eaLnBrk="1" hangingPunct="1">
                <a:spcBef>
                  <a:spcPct val="0"/>
                </a:spcBef>
                <a:buClrTx/>
                <a:buSzTx/>
                <a:buFontTx/>
                <a:buNone/>
                <a:defRPr/>
              </a:pPr>
              <a:t>61</a:t>
            </a:fld>
            <a:endParaRPr lang="en-US" altLang="en-US" sz="1400">
              <a:latin typeface="Arial" panose="020B0604020202020204" pitchFamily="34" charset="0"/>
            </a:endParaRPr>
          </a:p>
        </p:txBody>
      </p:sp>
    </p:spTree>
    <p:extLst>
      <p:ext uri="{BB962C8B-B14F-4D97-AF65-F5344CB8AC3E}">
        <p14:creationId xmlns:p14="http://schemas.microsoft.com/office/powerpoint/2010/main" val="3164928476"/>
      </p:ext>
    </p:extLst>
  </p:cSld>
  <p:clrMapOvr>
    <a:masterClrMapping/>
  </p:clrMapOvr>
  <p:transition spd="slow">
    <p:wipe/>
  </p:transition>
  <p:timing>
    <p:tnLst>
      <p:par>
        <p:cTn id="1" dur="indefinite" restart="never" nodeType="tmRoot"/>
      </p:par>
    </p:tnLst>
  </p:timing>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pPr eaLnBrk="1" hangingPunct="1">
              <a:defRPr/>
            </a:pPr>
            <a:r>
              <a:rPr lang="en-US" altLang="en-US" smtClean="0"/>
              <a:t>References</a:t>
            </a:r>
          </a:p>
        </p:txBody>
      </p:sp>
      <p:sp>
        <p:nvSpPr>
          <p:cNvPr id="35843" name="Rectangle 3"/>
          <p:cNvSpPr>
            <a:spLocks noGrp="1" noChangeArrowheads="1"/>
          </p:cNvSpPr>
          <p:nvPr>
            <p:ph idx="1"/>
          </p:nvPr>
        </p:nvSpPr>
        <p:spPr/>
        <p:txBody>
          <a:bodyPr/>
          <a:lstStyle/>
          <a:p>
            <a:pPr eaLnBrk="1" hangingPunct="1">
              <a:lnSpc>
                <a:spcPct val="90000"/>
              </a:lnSpc>
              <a:defRPr/>
            </a:pPr>
            <a:r>
              <a:rPr lang="en-US" altLang="ja-JP" sz="1800" dirty="0"/>
              <a:t>“reference” is a general concept</a:t>
            </a:r>
          </a:p>
          <a:p>
            <a:pPr lvl="1" eaLnBrk="1" hangingPunct="1">
              <a:lnSpc>
                <a:spcPct val="90000"/>
              </a:lnSpc>
              <a:defRPr/>
            </a:pPr>
            <a:r>
              <a:rPr lang="en-US" altLang="en-US" sz="1800" dirty="0">
                <a:ea typeface="Times New Roman" pitchFamily="18" charset="0"/>
              </a:rPr>
              <a:t>Not just for call-by-reference</a:t>
            </a:r>
          </a:p>
          <a:p>
            <a:pPr lvl="1" eaLnBrk="1" hangingPunct="1">
              <a:lnSpc>
                <a:spcPct val="90000"/>
              </a:lnSpc>
              <a:defRPr/>
            </a:pPr>
            <a:endParaRPr lang="en-US" altLang="en-US" sz="1800" dirty="0">
              <a:ea typeface="Times New Roman" pitchFamily="18" charset="0"/>
            </a:endParaRPr>
          </a:p>
          <a:p>
            <a:pPr lvl="1" eaLnBrk="1" hangingPunct="1">
              <a:lnSpc>
                <a:spcPct val="90000"/>
              </a:lnSpc>
              <a:buFontTx/>
              <a:buNone/>
              <a:defRPr/>
            </a:pPr>
            <a:r>
              <a:rPr lang="en-US" altLang="en-US" sz="1800" b="1" dirty="0">
                <a:ea typeface="Times New Roman" pitchFamily="18" charset="0"/>
              </a:rPr>
              <a:t>int </a:t>
            </a:r>
            <a:r>
              <a:rPr lang="en-US" altLang="en-US" sz="1800" b="1" dirty="0" err="1">
                <a:ea typeface="Times New Roman" pitchFamily="18" charset="0"/>
              </a:rPr>
              <a:t>i</a:t>
            </a:r>
            <a:r>
              <a:rPr lang="en-US" altLang="en-US" sz="1800" b="1" dirty="0">
                <a:ea typeface="Times New Roman" pitchFamily="18" charset="0"/>
              </a:rPr>
              <a:t> = 7;</a:t>
            </a:r>
          </a:p>
          <a:p>
            <a:pPr lvl="1" eaLnBrk="1" hangingPunct="1">
              <a:lnSpc>
                <a:spcPct val="90000"/>
              </a:lnSpc>
              <a:buFontTx/>
              <a:buNone/>
              <a:defRPr/>
            </a:pPr>
            <a:r>
              <a:rPr lang="en-US" altLang="en-US" sz="1800" b="1" dirty="0">
                <a:ea typeface="Times New Roman" pitchFamily="18" charset="0"/>
              </a:rPr>
              <a:t>int&amp; r = </a:t>
            </a:r>
            <a:r>
              <a:rPr lang="en-US" altLang="en-US" sz="1800" b="1" dirty="0" err="1">
                <a:ea typeface="Times New Roman" pitchFamily="18" charset="0"/>
              </a:rPr>
              <a:t>i</a:t>
            </a:r>
            <a:r>
              <a:rPr lang="en-US" altLang="en-US" sz="1800" b="1" dirty="0">
                <a:ea typeface="Times New Roman" pitchFamily="18" charset="0"/>
              </a:rPr>
              <a:t>;</a:t>
            </a:r>
          </a:p>
          <a:p>
            <a:pPr lvl="1" eaLnBrk="1" hangingPunct="1">
              <a:lnSpc>
                <a:spcPct val="90000"/>
              </a:lnSpc>
              <a:buFontTx/>
              <a:buNone/>
              <a:defRPr/>
            </a:pPr>
            <a:r>
              <a:rPr lang="en-US" altLang="en-US" sz="1800" b="1" dirty="0">
                <a:ea typeface="Times New Roman" pitchFamily="18" charset="0"/>
              </a:rPr>
              <a:t>r = 9;	// </a:t>
            </a:r>
            <a:r>
              <a:rPr lang="en-US" altLang="en-US" sz="1800" b="1" i="1" dirty="0" err="1">
                <a:ea typeface="Times New Roman" pitchFamily="18" charset="0"/>
              </a:rPr>
              <a:t>i</a:t>
            </a:r>
            <a:r>
              <a:rPr lang="en-US" altLang="en-US" sz="1800" b="1" i="1" dirty="0">
                <a:ea typeface="Times New Roman" pitchFamily="18" charset="0"/>
              </a:rPr>
              <a:t> </a:t>
            </a:r>
            <a:r>
              <a:rPr lang="en-US" altLang="en-US" sz="1800" i="1" dirty="0">
                <a:ea typeface="Times New Roman" pitchFamily="18" charset="0"/>
              </a:rPr>
              <a:t>becomes</a:t>
            </a:r>
            <a:r>
              <a:rPr lang="en-US" altLang="en-US" sz="1800" b="1" i="1" dirty="0">
                <a:ea typeface="Times New Roman" pitchFamily="18" charset="0"/>
              </a:rPr>
              <a:t> 9</a:t>
            </a:r>
          </a:p>
          <a:p>
            <a:pPr lvl="1" eaLnBrk="1" hangingPunct="1">
              <a:lnSpc>
                <a:spcPct val="90000"/>
              </a:lnSpc>
              <a:buFontTx/>
              <a:buNone/>
              <a:defRPr/>
            </a:pPr>
            <a:r>
              <a:rPr lang="en-US" altLang="en-US" sz="1800" b="1" dirty="0">
                <a:ea typeface="Times New Roman" pitchFamily="18" charset="0"/>
              </a:rPr>
              <a:t>const int&amp; </a:t>
            </a:r>
            <a:r>
              <a:rPr lang="en-US" altLang="en-US" sz="1800" b="1" dirty="0" err="1">
                <a:ea typeface="Times New Roman" pitchFamily="18" charset="0"/>
              </a:rPr>
              <a:t>cr</a:t>
            </a:r>
            <a:r>
              <a:rPr lang="en-US" altLang="en-US" sz="1800" b="1" dirty="0">
                <a:ea typeface="Times New Roman" pitchFamily="18" charset="0"/>
              </a:rPr>
              <a:t> = </a:t>
            </a:r>
            <a:r>
              <a:rPr lang="en-US" altLang="en-US" sz="1800" b="1" dirty="0" err="1">
                <a:ea typeface="Times New Roman" pitchFamily="18" charset="0"/>
              </a:rPr>
              <a:t>i</a:t>
            </a:r>
            <a:r>
              <a:rPr lang="en-US" altLang="en-US" sz="1800" b="1" dirty="0">
                <a:ea typeface="Times New Roman" pitchFamily="18" charset="0"/>
              </a:rPr>
              <a:t>;</a:t>
            </a:r>
          </a:p>
          <a:p>
            <a:pPr lvl="1" eaLnBrk="1" hangingPunct="1">
              <a:lnSpc>
                <a:spcPct val="90000"/>
              </a:lnSpc>
              <a:buFontTx/>
              <a:buNone/>
              <a:defRPr/>
            </a:pPr>
            <a:r>
              <a:rPr lang="en-US" altLang="en-US" sz="1800" b="1" dirty="0">
                <a:ea typeface="Times New Roman" pitchFamily="18" charset="0"/>
              </a:rPr>
              <a:t>// </a:t>
            </a:r>
            <a:r>
              <a:rPr lang="en-US" altLang="en-US" sz="1800" b="1" dirty="0" err="1">
                <a:ea typeface="Times New Roman" pitchFamily="18" charset="0"/>
              </a:rPr>
              <a:t>cr</a:t>
            </a:r>
            <a:r>
              <a:rPr lang="en-US" altLang="en-US" sz="1800" b="1" dirty="0">
                <a:ea typeface="Times New Roman" pitchFamily="18" charset="0"/>
              </a:rPr>
              <a:t> = 7;	// </a:t>
            </a:r>
            <a:r>
              <a:rPr lang="en-US" altLang="en-US" sz="1800" i="1" dirty="0">
                <a:ea typeface="Times New Roman" pitchFamily="18" charset="0"/>
              </a:rPr>
              <a:t>error:</a:t>
            </a:r>
            <a:r>
              <a:rPr lang="en-US" altLang="en-US" sz="1800" b="1" i="1" dirty="0">
                <a:ea typeface="Times New Roman" pitchFamily="18" charset="0"/>
              </a:rPr>
              <a:t> </a:t>
            </a:r>
            <a:r>
              <a:rPr lang="en-US" altLang="en-US" sz="1800" b="1" i="1" dirty="0" err="1">
                <a:ea typeface="Times New Roman" pitchFamily="18" charset="0"/>
              </a:rPr>
              <a:t>cr</a:t>
            </a:r>
            <a:r>
              <a:rPr lang="en-US" altLang="en-US" sz="1800" b="1" i="1" dirty="0">
                <a:ea typeface="Times New Roman" pitchFamily="18" charset="0"/>
              </a:rPr>
              <a:t> </a:t>
            </a:r>
            <a:r>
              <a:rPr lang="en-US" altLang="en-US" sz="1800" i="1" dirty="0">
                <a:ea typeface="Times New Roman" pitchFamily="18" charset="0"/>
              </a:rPr>
              <a:t>refers to</a:t>
            </a:r>
            <a:r>
              <a:rPr lang="en-US" altLang="en-US" sz="1800" b="1" i="1" dirty="0">
                <a:ea typeface="Times New Roman" pitchFamily="18" charset="0"/>
              </a:rPr>
              <a:t> const</a:t>
            </a:r>
          </a:p>
          <a:p>
            <a:pPr lvl="1" eaLnBrk="1" hangingPunct="1">
              <a:lnSpc>
                <a:spcPct val="90000"/>
              </a:lnSpc>
              <a:buFontTx/>
              <a:buNone/>
              <a:defRPr/>
            </a:pPr>
            <a:r>
              <a:rPr lang="en-US" altLang="en-US" sz="1800" b="1" dirty="0" err="1">
                <a:ea typeface="Times New Roman" pitchFamily="18" charset="0"/>
              </a:rPr>
              <a:t>i</a:t>
            </a:r>
            <a:r>
              <a:rPr lang="en-US" altLang="en-US" sz="1800" b="1" dirty="0">
                <a:ea typeface="Times New Roman" pitchFamily="18" charset="0"/>
              </a:rPr>
              <a:t> = 8;</a:t>
            </a:r>
          </a:p>
          <a:p>
            <a:pPr lvl="1" eaLnBrk="1" hangingPunct="1">
              <a:lnSpc>
                <a:spcPct val="90000"/>
              </a:lnSpc>
              <a:buFontTx/>
              <a:buNone/>
              <a:defRPr/>
            </a:pPr>
            <a:r>
              <a:rPr lang="en-US" altLang="en-US" sz="1800" b="1" dirty="0" err="1">
                <a:ea typeface="Times New Roman" pitchFamily="18" charset="0"/>
              </a:rPr>
              <a:t>cout</a:t>
            </a:r>
            <a:r>
              <a:rPr lang="en-US" altLang="en-US" sz="1800" b="1" dirty="0">
                <a:ea typeface="Times New Roman" pitchFamily="18" charset="0"/>
              </a:rPr>
              <a:t> &lt;&lt; </a:t>
            </a:r>
            <a:r>
              <a:rPr lang="en-US" altLang="en-US" sz="1800" b="1" dirty="0" err="1">
                <a:ea typeface="Times New Roman" pitchFamily="18" charset="0"/>
              </a:rPr>
              <a:t>cr</a:t>
            </a:r>
            <a:r>
              <a:rPr lang="en-US" altLang="en-US" sz="1800" b="1" dirty="0">
                <a:ea typeface="Times New Roman" pitchFamily="18" charset="0"/>
              </a:rPr>
              <a:t> &lt;&lt; </a:t>
            </a:r>
            <a:r>
              <a:rPr lang="en-US" altLang="en-US" sz="1800" b="1" dirty="0" err="1">
                <a:ea typeface="Times New Roman" pitchFamily="18" charset="0"/>
              </a:rPr>
              <a:t>endl</a:t>
            </a:r>
            <a:r>
              <a:rPr lang="en-US" altLang="en-US" sz="1800" b="1" dirty="0">
                <a:ea typeface="Times New Roman" pitchFamily="18" charset="0"/>
              </a:rPr>
              <a:t>;	// </a:t>
            </a:r>
            <a:r>
              <a:rPr lang="en-US" altLang="en-US" sz="1800" i="1" dirty="0">
                <a:ea typeface="Times New Roman" pitchFamily="18" charset="0"/>
              </a:rPr>
              <a:t>write out the value of </a:t>
            </a:r>
            <a:r>
              <a:rPr lang="en-US" altLang="en-US" sz="1800" i="1" dirty="0" err="1">
                <a:ea typeface="Times New Roman" pitchFamily="18" charset="0"/>
              </a:rPr>
              <a:t>i</a:t>
            </a:r>
            <a:r>
              <a:rPr lang="en-US" altLang="en-US" sz="1800" i="1" dirty="0">
                <a:ea typeface="Times New Roman" pitchFamily="18" charset="0"/>
              </a:rPr>
              <a:t> (that</a:t>
            </a:r>
            <a:r>
              <a:rPr lang="en-US" altLang="ja-JP" sz="1800" i="1" dirty="0">
                <a:ea typeface="MS PGothic" pitchFamily="34" charset="-128"/>
              </a:rPr>
              <a:t>’s </a:t>
            </a:r>
            <a:r>
              <a:rPr lang="en-US" altLang="ja-JP" sz="1800" b="1" i="1" dirty="0">
                <a:ea typeface="MS PGothic" pitchFamily="34" charset="-128"/>
              </a:rPr>
              <a:t>8</a:t>
            </a:r>
            <a:r>
              <a:rPr lang="en-US" altLang="ja-JP" sz="1800" i="1" dirty="0">
                <a:ea typeface="MS PGothic" pitchFamily="34" charset="-128"/>
              </a:rPr>
              <a:t>)</a:t>
            </a:r>
          </a:p>
          <a:p>
            <a:pPr lvl="1" eaLnBrk="1" hangingPunct="1">
              <a:lnSpc>
                <a:spcPct val="90000"/>
              </a:lnSpc>
              <a:buFontTx/>
              <a:buNone/>
              <a:defRPr/>
            </a:pPr>
            <a:endParaRPr lang="en-US" altLang="en-US" sz="1800" dirty="0">
              <a:ea typeface="Times New Roman" pitchFamily="18" charset="0"/>
            </a:endParaRPr>
          </a:p>
          <a:p>
            <a:pPr eaLnBrk="1" hangingPunct="1">
              <a:lnSpc>
                <a:spcPct val="90000"/>
              </a:lnSpc>
              <a:defRPr/>
            </a:pPr>
            <a:r>
              <a:rPr lang="en-US" altLang="en-US" sz="1800" dirty="0"/>
              <a:t>You can</a:t>
            </a:r>
          </a:p>
          <a:p>
            <a:pPr lvl="1" eaLnBrk="1" hangingPunct="1">
              <a:lnSpc>
                <a:spcPct val="90000"/>
              </a:lnSpc>
              <a:defRPr/>
            </a:pPr>
            <a:r>
              <a:rPr lang="en-US" altLang="en-US" sz="1800" dirty="0">
                <a:ea typeface="Times New Roman" pitchFamily="18" charset="0"/>
              </a:rPr>
              <a:t>think of a reference as an alternative name for an object</a:t>
            </a:r>
          </a:p>
          <a:p>
            <a:pPr eaLnBrk="1" hangingPunct="1">
              <a:lnSpc>
                <a:spcPct val="90000"/>
              </a:lnSpc>
              <a:defRPr/>
            </a:pPr>
            <a:r>
              <a:rPr lang="en-US" altLang="en-US" sz="1800" dirty="0"/>
              <a:t>You can</a:t>
            </a:r>
            <a:r>
              <a:rPr lang="en-US" altLang="ja-JP" sz="1800" dirty="0"/>
              <a:t>’t</a:t>
            </a:r>
          </a:p>
          <a:p>
            <a:pPr lvl="1" eaLnBrk="1" hangingPunct="1">
              <a:lnSpc>
                <a:spcPct val="90000"/>
              </a:lnSpc>
              <a:defRPr/>
            </a:pPr>
            <a:r>
              <a:rPr lang="en-US" altLang="en-US" sz="1800" dirty="0">
                <a:ea typeface="Times New Roman" pitchFamily="18" charset="0"/>
              </a:rPr>
              <a:t>modify an object through a </a:t>
            </a:r>
            <a:r>
              <a:rPr lang="en-US" altLang="en-US" sz="1800" b="1" dirty="0">
                <a:ea typeface="Times New Roman" pitchFamily="18" charset="0"/>
              </a:rPr>
              <a:t>const</a:t>
            </a:r>
            <a:r>
              <a:rPr lang="en-US" altLang="en-US" sz="1800" dirty="0">
                <a:ea typeface="Times New Roman" pitchFamily="18" charset="0"/>
              </a:rPr>
              <a:t> reference</a:t>
            </a:r>
          </a:p>
          <a:p>
            <a:pPr lvl="1" eaLnBrk="1" hangingPunct="1">
              <a:lnSpc>
                <a:spcPct val="90000"/>
              </a:lnSpc>
              <a:defRPr/>
            </a:pPr>
            <a:r>
              <a:rPr lang="en-US" altLang="en-US" sz="1800" dirty="0">
                <a:ea typeface="Times New Roman" pitchFamily="18" charset="0"/>
              </a:rPr>
              <a:t>make a reference refer to another object after initialization</a:t>
            </a:r>
          </a:p>
        </p:txBody>
      </p:sp>
      <p:sp>
        <p:nvSpPr>
          <p:cNvPr id="10"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FEA20C93-CC34-4033-8B6B-0044CA09BE61}" type="slidenum">
              <a:rPr lang="en-US" altLang="en-US" sz="1400">
                <a:latin typeface="Arial" panose="020B0604020202020204" pitchFamily="34" charset="0"/>
              </a:rPr>
              <a:pPr eaLnBrk="1" hangingPunct="1">
                <a:spcBef>
                  <a:spcPct val="0"/>
                </a:spcBef>
                <a:buClrTx/>
                <a:buSzTx/>
                <a:buFontTx/>
                <a:buNone/>
                <a:defRPr/>
              </a:pPr>
              <a:t>62</a:t>
            </a:fld>
            <a:endParaRPr lang="en-US" altLang="en-US" sz="1400">
              <a:latin typeface="Arial" panose="020B0604020202020204" pitchFamily="34" charset="0"/>
            </a:endParaRPr>
          </a:p>
        </p:txBody>
      </p:sp>
      <p:sp>
        <p:nvSpPr>
          <p:cNvPr id="29701" name="Rectangle 4"/>
          <p:cNvSpPr>
            <a:spLocks noChangeArrowheads="1"/>
          </p:cNvSpPr>
          <p:nvPr/>
        </p:nvSpPr>
        <p:spPr bwMode="auto">
          <a:xfrm>
            <a:off x="8915400" y="2286000"/>
            <a:ext cx="1295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2400"/>
              <a:t>7</a:t>
            </a:r>
          </a:p>
        </p:txBody>
      </p:sp>
      <p:sp>
        <p:nvSpPr>
          <p:cNvPr id="29702" name="Text Box 6"/>
          <p:cNvSpPr txBox="1">
            <a:spLocks noChangeArrowheads="1"/>
          </p:cNvSpPr>
          <p:nvPr/>
        </p:nvSpPr>
        <p:spPr bwMode="auto">
          <a:xfrm>
            <a:off x="8382000" y="22860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i:</a:t>
            </a:r>
          </a:p>
        </p:txBody>
      </p:sp>
      <p:sp>
        <p:nvSpPr>
          <p:cNvPr id="29703" name="Text Box 7"/>
          <p:cNvSpPr txBox="1">
            <a:spLocks noChangeArrowheads="1"/>
          </p:cNvSpPr>
          <p:nvPr/>
        </p:nvSpPr>
        <p:spPr bwMode="auto">
          <a:xfrm>
            <a:off x="6858000" y="16002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r</a:t>
            </a:r>
          </a:p>
        </p:txBody>
      </p:sp>
      <p:sp>
        <p:nvSpPr>
          <p:cNvPr id="29704" name="Text Box 8"/>
          <p:cNvSpPr txBox="1">
            <a:spLocks noChangeArrowheads="1"/>
          </p:cNvSpPr>
          <p:nvPr/>
        </p:nvSpPr>
        <p:spPr bwMode="auto">
          <a:xfrm>
            <a:off x="7239000" y="2971800"/>
            <a:ext cx="457200"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2400"/>
              <a:t>cr</a:t>
            </a:r>
          </a:p>
        </p:txBody>
      </p:sp>
      <p:cxnSp>
        <p:nvCxnSpPr>
          <p:cNvPr id="29705" name="AutoShape 9"/>
          <p:cNvCxnSpPr>
            <a:cxnSpLocks noChangeShapeType="1"/>
            <a:stCxn id="29703" idx="3"/>
            <a:endCxn id="29701" idx="1"/>
          </p:cNvCxnSpPr>
          <p:nvPr/>
        </p:nvCxnSpPr>
        <p:spPr bwMode="auto">
          <a:xfrm>
            <a:off x="7315200" y="1828800"/>
            <a:ext cx="160020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cxnSp>
        <p:nvCxnSpPr>
          <p:cNvPr id="29706" name="AutoShape 10"/>
          <p:cNvCxnSpPr>
            <a:cxnSpLocks noChangeShapeType="1"/>
            <a:stCxn id="29704" idx="3"/>
            <a:endCxn id="29701" idx="1"/>
          </p:cNvCxnSpPr>
          <p:nvPr/>
        </p:nvCxnSpPr>
        <p:spPr bwMode="auto">
          <a:xfrm flipV="1">
            <a:off x="7696200" y="2514600"/>
            <a:ext cx="1219200" cy="685800"/>
          </a:xfrm>
          <a:prstGeom prst="straightConnector1">
            <a:avLst/>
          </a:prstGeom>
          <a:noFill/>
          <a:ln w="9525">
            <a:solidFill>
              <a:schemeClr val="tx1"/>
            </a:solidFill>
            <a:round/>
            <a:headEnd/>
            <a:tailEnd type="triangle" w="med" len="med"/>
          </a:ln>
          <a:extLst>
            <a:ext uri="{909E8E84-426E-40DD-AFC4-6F175D3DCCD1}">
              <a14:hiddenFill xmlns:a14="http://schemas.microsoft.com/office/drawing/2010/main">
                <a:noFill/>
              </a14:hiddenFill>
            </a:ext>
          </a:extLst>
        </p:spPr>
      </p:cxnSp>
    </p:spTree>
    <p:extLst>
      <p:ext uri="{BB962C8B-B14F-4D97-AF65-F5344CB8AC3E}">
        <p14:creationId xmlns:p14="http://schemas.microsoft.com/office/powerpoint/2010/main" val="2631903057"/>
      </p:ext>
    </p:extLst>
  </p:cSld>
  <p:clrMapOvr>
    <a:masterClrMapping/>
  </p:clrMapOvr>
  <p:transition spd="slow">
    <p:wipe/>
  </p:transition>
  <p:timing>
    <p:tnLst>
      <p:par>
        <p:cTn id="1" dur="indefinite" restart="never" nodeType="tmRoot"/>
      </p:par>
    </p:tnLst>
  </p:timing>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For example</a:t>
            </a:r>
            <a:endParaRPr lang="en-US" dirty="0"/>
          </a:p>
        </p:txBody>
      </p:sp>
      <p:sp>
        <p:nvSpPr>
          <p:cNvPr id="3" name="Content Placeholder 2"/>
          <p:cNvSpPr>
            <a:spLocks noGrp="1"/>
          </p:cNvSpPr>
          <p:nvPr>
            <p:ph idx="1"/>
          </p:nvPr>
        </p:nvSpPr>
        <p:spPr/>
        <p:txBody>
          <a:bodyPr/>
          <a:lstStyle/>
          <a:p>
            <a:pPr>
              <a:defRPr/>
            </a:pPr>
            <a:r>
              <a:rPr lang="en-US" dirty="0"/>
              <a:t>A range-for loop:</a:t>
            </a:r>
          </a:p>
          <a:p>
            <a:pPr lvl="1">
              <a:defRPr/>
            </a:pPr>
            <a:r>
              <a:rPr lang="en-US" sz="2000" b="1" dirty="0"/>
              <a:t>for (string s : v) </a:t>
            </a:r>
            <a:r>
              <a:rPr lang="en-US" sz="2000" b="1" dirty="0" err="1"/>
              <a:t>cout</a:t>
            </a:r>
            <a:r>
              <a:rPr lang="en-US" sz="2000" b="1" dirty="0"/>
              <a:t> &lt;&lt; s &lt;&lt; ″\n″;		// </a:t>
            </a:r>
            <a:r>
              <a:rPr lang="en-US" sz="2000" dirty="0"/>
              <a:t>s is a copy of some v[</a:t>
            </a:r>
            <a:r>
              <a:rPr lang="en-US" sz="2000" dirty="0" err="1"/>
              <a:t>i</a:t>
            </a:r>
            <a:r>
              <a:rPr lang="en-US" sz="2000" dirty="0"/>
              <a:t>]</a:t>
            </a:r>
          </a:p>
          <a:p>
            <a:pPr lvl="1">
              <a:defRPr/>
            </a:pPr>
            <a:r>
              <a:rPr lang="en-US" sz="2000" b="1" dirty="0"/>
              <a:t>for (string&amp; s : v) </a:t>
            </a:r>
            <a:r>
              <a:rPr lang="en-US" sz="2000" b="1" dirty="0" err="1"/>
              <a:t>cout</a:t>
            </a:r>
            <a:r>
              <a:rPr lang="en-US" sz="2000" b="1" dirty="0"/>
              <a:t> &lt;&lt; s &lt;&lt; ″\n″;	// </a:t>
            </a:r>
            <a:r>
              <a:rPr lang="en-US" sz="2000" dirty="0"/>
              <a:t>no copy</a:t>
            </a:r>
          </a:p>
          <a:p>
            <a:pPr lvl="1">
              <a:defRPr/>
            </a:pPr>
            <a:r>
              <a:rPr lang="en-US" sz="2000" b="1" dirty="0"/>
              <a:t>for (const string&amp; s : v) </a:t>
            </a:r>
            <a:r>
              <a:rPr lang="en-US" sz="2000" b="1" dirty="0" err="1"/>
              <a:t>cout</a:t>
            </a:r>
            <a:r>
              <a:rPr lang="en-US" sz="2000" b="1" dirty="0"/>
              <a:t> &lt;&lt; s &lt;&lt; ″\n″;	// </a:t>
            </a:r>
            <a:r>
              <a:rPr lang="en-US" sz="2000" dirty="0"/>
              <a:t>and we don’t modify v</a:t>
            </a:r>
          </a:p>
          <a:p>
            <a:pPr lvl="1">
              <a:defRPr/>
            </a:pPr>
            <a:endParaRPr lang="en-US" dirty="0"/>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fld id="{A57B09C6-1E2F-499E-9C01-2AAEAEBB87D8}" type="slidenum">
              <a:rPr lang="en-US" altLang="en-US" sz="1400">
                <a:latin typeface="Arial" panose="020B0604020202020204" pitchFamily="34" charset="0"/>
              </a:rPr>
              <a:pPr eaLnBrk="1" hangingPunct="1">
                <a:defRPr/>
              </a:pPr>
              <a:t>63</a:t>
            </a:fld>
            <a:endParaRPr lang="en-US" altLang="en-US" sz="1400">
              <a:latin typeface="Arial" panose="020B0604020202020204" pitchFamily="34" charset="0"/>
            </a:endParaRPr>
          </a:p>
        </p:txBody>
      </p:sp>
    </p:spTree>
    <p:extLst>
      <p:ext uri="{BB962C8B-B14F-4D97-AF65-F5344CB8AC3E}">
        <p14:creationId xmlns:p14="http://schemas.microsoft.com/office/powerpoint/2010/main" val="3525458451"/>
      </p:ext>
    </p:extLst>
  </p:cSld>
  <p:clrMapOvr>
    <a:masterClrMapping/>
  </p:clrMapOvr>
  <p:transition spd="slow">
    <p:wipe/>
  </p:transition>
  <p:timing>
    <p:tnLst>
      <p:par>
        <p:cTn id="1" dur="indefinite" restart="never" nodeType="tmRoot"/>
      </p:par>
    </p:tnLst>
  </p:timing>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a:defRPr/>
            </a:pPr>
            <a:r>
              <a:rPr lang="en-US" dirty="0" smtClean="0"/>
              <a:t>Compile-time functions</a:t>
            </a:r>
            <a:endParaRPr lang="en-US" dirty="0"/>
          </a:p>
        </p:txBody>
      </p:sp>
      <p:sp>
        <p:nvSpPr>
          <p:cNvPr id="3" name="Content Placeholder 2"/>
          <p:cNvSpPr>
            <a:spLocks noGrp="1"/>
          </p:cNvSpPr>
          <p:nvPr>
            <p:ph idx="1"/>
          </p:nvPr>
        </p:nvSpPr>
        <p:spPr/>
        <p:txBody>
          <a:bodyPr/>
          <a:lstStyle/>
          <a:p>
            <a:pPr>
              <a:defRPr/>
            </a:pPr>
            <a:r>
              <a:rPr lang="en-US" dirty="0"/>
              <a:t>You can define functions that </a:t>
            </a:r>
            <a:r>
              <a:rPr lang="en-US" i="1" dirty="0"/>
              <a:t>can be </a:t>
            </a:r>
            <a:r>
              <a:rPr lang="en-US" dirty="0"/>
              <a:t>evaluated at compile time:</a:t>
            </a:r>
            <a:r>
              <a:rPr lang="en-US" b="1" dirty="0"/>
              <a:t> constexpr </a:t>
            </a:r>
            <a:r>
              <a:rPr lang="en-US" dirty="0"/>
              <a:t>functions</a:t>
            </a:r>
          </a:p>
          <a:p>
            <a:pPr marL="457200" lvl="1" indent="0">
              <a:buNone/>
              <a:defRPr/>
            </a:pPr>
            <a:r>
              <a:rPr lang="en-US" sz="2000" b="1" dirty="0"/>
              <a:t>constexpr double </a:t>
            </a:r>
            <a:r>
              <a:rPr lang="en-US" sz="2000" b="1" dirty="0" err="1"/>
              <a:t>xscale</a:t>
            </a:r>
            <a:r>
              <a:rPr lang="en-US" sz="2000" b="1" dirty="0"/>
              <a:t> = </a:t>
            </a:r>
            <a:r>
              <a:rPr lang="en-US" sz="2000" b="1"/>
              <a:t>10;  </a:t>
            </a:r>
            <a:r>
              <a:rPr lang="en-US" sz="2000" b="1" dirty="0"/>
              <a:t>	// </a:t>
            </a:r>
            <a:r>
              <a:rPr lang="en-US" sz="2000" dirty="0"/>
              <a:t>scaling factors</a:t>
            </a:r>
            <a:r>
              <a:rPr lang="en-US" sz="2000" b="1" dirty="0"/>
              <a:t/>
            </a:r>
            <a:br>
              <a:rPr lang="en-US" sz="2000" b="1" dirty="0"/>
            </a:br>
            <a:r>
              <a:rPr lang="en-US" sz="2000" b="1" dirty="0"/>
              <a:t>constexpr double </a:t>
            </a:r>
            <a:r>
              <a:rPr lang="en-US" sz="2000" b="1" dirty="0" err="1"/>
              <a:t>yscale</a:t>
            </a:r>
            <a:r>
              <a:rPr lang="en-US" sz="2000" b="1" dirty="0"/>
              <a:t> = .8;</a:t>
            </a:r>
          </a:p>
          <a:p>
            <a:pPr marL="457200" lvl="1" indent="0">
              <a:buNone/>
              <a:defRPr/>
            </a:pPr>
            <a:endParaRPr lang="en-US" sz="1000" b="1" dirty="0"/>
          </a:p>
          <a:p>
            <a:pPr marL="457200" lvl="1" indent="0">
              <a:buNone/>
              <a:defRPr/>
            </a:pPr>
            <a:r>
              <a:rPr lang="en-US" sz="2000" b="1" dirty="0"/>
              <a:t>constexpr Point scale(Point p) { return {</a:t>
            </a:r>
            <a:r>
              <a:rPr lang="en-US" sz="2000" b="1" dirty="0" err="1"/>
              <a:t>xscale</a:t>
            </a:r>
            <a:r>
              <a:rPr lang="en-US" sz="2000" b="1" dirty="0"/>
              <a:t>*</a:t>
            </a:r>
            <a:r>
              <a:rPr lang="en-US" sz="2000" b="1" dirty="0" err="1"/>
              <a:t>p.x,yscale</a:t>
            </a:r>
            <a:r>
              <a:rPr lang="en-US" sz="2000" b="1" dirty="0"/>
              <a:t>*</a:t>
            </a:r>
            <a:r>
              <a:rPr lang="en-US" sz="2000" b="1" dirty="0" err="1"/>
              <a:t>p.y</a:t>
            </a:r>
            <a:r>
              <a:rPr lang="en-US" sz="2000" b="1" dirty="0"/>
              <a:t>}; };</a:t>
            </a:r>
          </a:p>
          <a:p>
            <a:pPr marL="457200" lvl="1" indent="0">
              <a:buNone/>
              <a:defRPr/>
            </a:pPr>
            <a:endParaRPr lang="en-US" sz="1000" b="1" dirty="0"/>
          </a:p>
          <a:p>
            <a:pPr marL="457200" lvl="1" indent="0">
              <a:buNone/>
              <a:defRPr/>
            </a:pPr>
            <a:r>
              <a:rPr lang="en-US" sz="2000" b="1" dirty="0"/>
              <a:t>constexpr Point x = scale({123,456});	// </a:t>
            </a:r>
            <a:r>
              <a:rPr lang="en-US" sz="2000" i="1" dirty="0"/>
              <a:t>evaluated at compile time</a:t>
            </a:r>
          </a:p>
          <a:p>
            <a:pPr marL="457200" lvl="1" indent="0">
              <a:buNone/>
              <a:defRPr/>
            </a:pPr>
            <a:endParaRPr lang="en-US" sz="1000" b="1" dirty="0"/>
          </a:p>
          <a:p>
            <a:pPr marL="457200" lvl="1" indent="0">
              <a:buNone/>
              <a:defRPr/>
            </a:pPr>
            <a:r>
              <a:rPr lang="en-US" sz="2000" b="1" dirty="0"/>
              <a:t>void use(Point p)</a:t>
            </a:r>
          </a:p>
          <a:p>
            <a:pPr marL="457200" lvl="1" indent="0">
              <a:buNone/>
              <a:defRPr/>
            </a:pPr>
            <a:r>
              <a:rPr lang="en-US" sz="2000" b="1" dirty="0"/>
              <a:t>{</a:t>
            </a:r>
          </a:p>
          <a:p>
            <a:pPr marL="457200" lvl="1" indent="0">
              <a:buNone/>
              <a:defRPr/>
            </a:pPr>
            <a:r>
              <a:rPr lang="en-US" sz="2000" b="1" dirty="0"/>
              <a:t>	constexpr Point x1 = scale(p);	// </a:t>
            </a:r>
            <a:r>
              <a:rPr lang="en-US" sz="2000" i="1" dirty="0"/>
              <a:t>error: compile-time evaluation</a:t>
            </a:r>
            <a:br>
              <a:rPr lang="en-US" sz="2000" i="1" dirty="0"/>
            </a:br>
            <a:r>
              <a:rPr lang="en-US" sz="2000" i="1" dirty="0"/>
              <a:t>					</a:t>
            </a:r>
            <a:r>
              <a:rPr lang="en-US" sz="2000" b="1" dirty="0"/>
              <a:t>//</a:t>
            </a:r>
            <a:r>
              <a:rPr lang="en-US" sz="2000" i="1" dirty="0"/>
              <a:t> requested for variable argument</a:t>
            </a:r>
          </a:p>
          <a:p>
            <a:pPr marL="457200" lvl="1" indent="0">
              <a:buNone/>
              <a:defRPr/>
            </a:pPr>
            <a:r>
              <a:rPr lang="en-US" sz="2000" b="1" dirty="0"/>
              <a:t>	Point x2 = scale(p);		// </a:t>
            </a:r>
            <a:r>
              <a:rPr lang="en-US" sz="2000" i="1" dirty="0"/>
              <a:t>OK: run-time evaluation</a:t>
            </a:r>
          </a:p>
          <a:p>
            <a:pPr marL="457200" lvl="1" indent="0">
              <a:buNone/>
              <a:defRPr/>
            </a:pPr>
            <a:r>
              <a:rPr lang="en-US" sz="2000" b="1" dirty="0"/>
              <a:t>}</a:t>
            </a:r>
          </a:p>
          <a:p>
            <a:pPr>
              <a:defRPr/>
            </a:pPr>
            <a:endParaRPr lang="en-US" dirty="0"/>
          </a:p>
        </p:txBody>
      </p:sp>
      <p:sp>
        <p:nvSpPr>
          <p:cNvPr id="5" name="Slide Number Placeholder 4"/>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ea typeface="MS PGothic" panose="020B0600070205080204" pitchFamily="34" charset="-128"/>
              </a:defRPr>
            </a:lvl1pPr>
            <a:lvl2pPr marL="742950" indent="-285750" eaLnBrk="0" hangingPunct="0">
              <a:defRPr sz="2400">
                <a:solidFill>
                  <a:schemeClr val="tx1"/>
                </a:solidFill>
                <a:latin typeface="Times New Roman" panose="02020603050405020304" pitchFamily="18" charset="0"/>
                <a:ea typeface="MS PGothic" panose="020B0600070205080204" pitchFamily="34" charset="-128"/>
              </a:defRPr>
            </a:lvl2pPr>
            <a:lvl3pPr marL="1143000" indent="-228600" eaLnBrk="0" hangingPunct="0">
              <a:defRPr sz="2400">
                <a:solidFill>
                  <a:schemeClr val="tx1"/>
                </a:solidFill>
                <a:latin typeface="Times New Roman" panose="02020603050405020304" pitchFamily="18" charset="0"/>
                <a:ea typeface="MS PGothic" panose="020B0600070205080204" pitchFamily="34" charset="-128"/>
              </a:defRPr>
            </a:lvl3pPr>
            <a:lvl4pPr marL="1600200" indent="-228600" eaLnBrk="0" hangingPunct="0">
              <a:defRPr sz="2400">
                <a:solidFill>
                  <a:schemeClr val="tx1"/>
                </a:solidFill>
                <a:latin typeface="Times New Roman" panose="02020603050405020304" pitchFamily="18" charset="0"/>
                <a:ea typeface="MS PGothic" panose="020B0600070205080204" pitchFamily="34" charset="-128"/>
              </a:defRPr>
            </a:lvl4pPr>
            <a:lvl5pPr marL="2057400" indent="-228600" eaLnBrk="0" hangingPunct="0">
              <a:defRPr sz="2400">
                <a:solidFill>
                  <a:schemeClr val="tx1"/>
                </a:solidFill>
                <a:latin typeface="Times New Roman" panose="02020603050405020304" pitchFamily="18" charset="0"/>
                <a:ea typeface="MS PGothic" panose="020B0600070205080204" pitchFamily="34" charset="-128"/>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ea typeface="MS PGothic" panose="020B0600070205080204" pitchFamily="34" charset="-128"/>
              </a:defRPr>
            </a:lvl9pPr>
          </a:lstStyle>
          <a:p>
            <a:pPr eaLnBrk="1" hangingPunct="1">
              <a:defRPr/>
            </a:pPr>
            <a:fld id="{BF6C8C48-3616-4BA2-9927-1EBB6214B349}" type="slidenum">
              <a:rPr lang="en-US" altLang="en-US" sz="1400">
                <a:latin typeface="Arial" panose="020B0604020202020204" pitchFamily="34" charset="0"/>
              </a:rPr>
              <a:pPr eaLnBrk="1" hangingPunct="1">
                <a:defRPr/>
              </a:pPr>
              <a:t>64</a:t>
            </a:fld>
            <a:endParaRPr lang="en-US" altLang="en-US" sz="1400">
              <a:latin typeface="Arial" panose="020B0604020202020204" pitchFamily="34" charset="0"/>
            </a:endParaRPr>
          </a:p>
        </p:txBody>
      </p:sp>
    </p:spTree>
    <p:extLst>
      <p:ext uri="{BB962C8B-B14F-4D97-AF65-F5344CB8AC3E}">
        <p14:creationId xmlns:p14="http://schemas.microsoft.com/office/powerpoint/2010/main" val="830004851"/>
      </p:ext>
    </p:extLst>
  </p:cSld>
  <p:clrMapOvr>
    <a:masterClrMapping/>
  </p:clrMapOvr>
  <p:transition spd="slow">
    <p:wipe/>
  </p:transition>
  <p:timing>
    <p:tnLst>
      <p:par>
        <p:cTn id="1" dur="indefinite" restart="never" nodeType="tmRoot"/>
      </p:par>
    </p:tnLst>
  </p:timing>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866" name="Rectangle 2"/>
          <p:cNvSpPr>
            <a:spLocks noGrp="1" noChangeArrowheads="1"/>
          </p:cNvSpPr>
          <p:nvPr>
            <p:ph type="title"/>
          </p:nvPr>
        </p:nvSpPr>
        <p:spPr/>
        <p:txBody>
          <a:bodyPr/>
          <a:lstStyle/>
          <a:p>
            <a:pPr eaLnBrk="1" hangingPunct="1">
              <a:defRPr/>
            </a:pPr>
            <a:r>
              <a:rPr lang="en-US" altLang="en-US" smtClean="0"/>
              <a:t>Guidance for Passing Variables</a:t>
            </a:r>
          </a:p>
        </p:txBody>
      </p:sp>
      <p:sp>
        <p:nvSpPr>
          <p:cNvPr id="36867" name="Rectangle 3"/>
          <p:cNvSpPr>
            <a:spLocks noGrp="1" noChangeArrowheads="1"/>
          </p:cNvSpPr>
          <p:nvPr>
            <p:ph idx="1"/>
          </p:nvPr>
        </p:nvSpPr>
        <p:spPr/>
        <p:txBody>
          <a:bodyPr/>
          <a:lstStyle/>
          <a:p>
            <a:pPr eaLnBrk="1" hangingPunct="1">
              <a:lnSpc>
                <a:spcPct val="90000"/>
              </a:lnSpc>
              <a:defRPr/>
            </a:pPr>
            <a:r>
              <a:rPr lang="en-US" altLang="en-US" dirty="0"/>
              <a:t>Use call-by-value for very small objects</a:t>
            </a:r>
          </a:p>
          <a:p>
            <a:pPr eaLnBrk="1" hangingPunct="1">
              <a:lnSpc>
                <a:spcPct val="90000"/>
              </a:lnSpc>
              <a:defRPr/>
            </a:pPr>
            <a:r>
              <a:rPr lang="en-US" altLang="en-US" dirty="0"/>
              <a:t>Use call-by-const-reference for large objects</a:t>
            </a:r>
          </a:p>
          <a:p>
            <a:pPr eaLnBrk="1" hangingPunct="1">
              <a:lnSpc>
                <a:spcPct val="90000"/>
              </a:lnSpc>
              <a:defRPr/>
            </a:pPr>
            <a:r>
              <a:rPr lang="en-US" altLang="en-US" dirty="0"/>
              <a:t>Use call-by-reference only when you have to</a:t>
            </a:r>
          </a:p>
          <a:p>
            <a:pPr eaLnBrk="1" hangingPunct="1">
              <a:lnSpc>
                <a:spcPct val="90000"/>
              </a:lnSpc>
              <a:defRPr/>
            </a:pPr>
            <a:r>
              <a:rPr lang="en-US" altLang="en-US" dirty="0"/>
              <a:t>Return a result rather than modify an object through a reference argument</a:t>
            </a:r>
          </a:p>
          <a:p>
            <a:pPr eaLnBrk="1" hangingPunct="1">
              <a:lnSpc>
                <a:spcPct val="90000"/>
              </a:lnSpc>
              <a:defRPr/>
            </a:pPr>
            <a:endParaRPr lang="en-US" altLang="en-US" dirty="0"/>
          </a:p>
          <a:p>
            <a:pPr eaLnBrk="1" hangingPunct="1">
              <a:lnSpc>
                <a:spcPct val="90000"/>
              </a:lnSpc>
              <a:defRPr/>
            </a:pPr>
            <a:r>
              <a:rPr lang="en-US" altLang="en-US" dirty="0"/>
              <a:t>For example</a:t>
            </a:r>
          </a:p>
          <a:p>
            <a:pPr lvl="1" eaLnBrk="1" hangingPunct="1">
              <a:lnSpc>
                <a:spcPct val="90000"/>
              </a:lnSpc>
              <a:buFontTx/>
              <a:buNone/>
              <a:defRPr/>
            </a:pPr>
            <a:r>
              <a:rPr lang="en-US" altLang="en-US" sz="2000" b="1" dirty="0">
                <a:ea typeface="Times New Roman" pitchFamily="18" charset="0"/>
              </a:rPr>
              <a:t>class Image { /* </a:t>
            </a:r>
            <a:r>
              <a:rPr lang="en-US" altLang="en-US" sz="2000" i="1" dirty="0">
                <a:ea typeface="Times New Roman" pitchFamily="18" charset="0"/>
              </a:rPr>
              <a:t>objects are potentially huge</a:t>
            </a:r>
            <a:r>
              <a:rPr lang="en-US" altLang="en-US" sz="2000" b="1" i="1" dirty="0">
                <a:ea typeface="Times New Roman" pitchFamily="18" charset="0"/>
              </a:rPr>
              <a:t> </a:t>
            </a:r>
            <a:r>
              <a:rPr lang="en-US" altLang="en-US" sz="2000" b="1" dirty="0">
                <a:ea typeface="Times New Roman" pitchFamily="18" charset="0"/>
              </a:rPr>
              <a:t>*/ };</a:t>
            </a:r>
          </a:p>
          <a:p>
            <a:pPr lvl="1" eaLnBrk="1" hangingPunct="1">
              <a:lnSpc>
                <a:spcPct val="90000"/>
              </a:lnSpc>
              <a:buFontTx/>
              <a:buNone/>
              <a:defRPr/>
            </a:pPr>
            <a:r>
              <a:rPr lang="en-US" altLang="en-US" sz="2000" b="1" dirty="0">
                <a:ea typeface="Times New Roman" pitchFamily="18" charset="0"/>
              </a:rPr>
              <a:t>void f(Image </a:t>
            </a:r>
            <a:r>
              <a:rPr lang="en-US" altLang="en-US" sz="2000" b="1" dirty="0" err="1">
                <a:ea typeface="Times New Roman" pitchFamily="18" charset="0"/>
              </a:rPr>
              <a:t>i</a:t>
            </a:r>
            <a:r>
              <a:rPr lang="en-US" altLang="en-US" sz="2000" b="1" dirty="0">
                <a:ea typeface="Times New Roman" pitchFamily="18" charset="0"/>
              </a:rPr>
              <a:t>);  … f(</a:t>
            </a:r>
            <a:r>
              <a:rPr lang="en-US" altLang="en-US" sz="2000" b="1" dirty="0" err="1">
                <a:ea typeface="Times New Roman" pitchFamily="18" charset="0"/>
              </a:rPr>
              <a:t>my_image</a:t>
            </a:r>
            <a:r>
              <a:rPr lang="en-US" altLang="en-US" sz="2000" b="1" dirty="0">
                <a:ea typeface="Times New Roman" pitchFamily="18" charset="0"/>
              </a:rPr>
              <a:t>);   // </a:t>
            </a:r>
            <a:r>
              <a:rPr lang="en-US" altLang="en-US" sz="2000" i="1" dirty="0">
                <a:ea typeface="Times New Roman" pitchFamily="18" charset="0"/>
              </a:rPr>
              <a:t>oops: this could be s-l-o-o-o-w</a:t>
            </a:r>
          </a:p>
          <a:p>
            <a:pPr lvl="1" eaLnBrk="1" hangingPunct="1">
              <a:lnSpc>
                <a:spcPct val="90000"/>
              </a:lnSpc>
              <a:buFontTx/>
              <a:buNone/>
              <a:defRPr/>
            </a:pPr>
            <a:r>
              <a:rPr lang="en-US" altLang="en-US" sz="2000" b="1" dirty="0">
                <a:ea typeface="Times New Roman" pitchFamily="18" charset="0"/>
              </a:rPr>
              <a:t>void f(Image&amp; </a:t>
            </a:r>
            <a:r>
              <a:rPr lang="en-US" altLang="en-US" sz="2000" b="1" dirty="0" err="1">
                <a:ea typeface="Times New Roman" pitchFamily="18" charset="0"/>
              </a:rPr>
              <a:t>i</a:t>
            </a:r>
            <a:r>
              <a:rPr lang="en-US" altLang="en-US" sz="2000" b="1" dirty="0">
                <a:ea typeface="Times New Roman" pitchFamily="18" charset="0"/>
              </a:rPr>
              <a:t>); … f(</a:t>
            </a:r>
            <a:r>
              <a:rPr lang="en-US" altLang="en-US" sz="2000" b="1" dirty="0" err="1">
                <a:ea typeface="Times New Roman" pitchFamily="18" charset="0"/>
              </a:rPr>
              <a:t>my_image</a:t>
            </a:r>
            <a:r>
              <a:rPr lang="en-US" altLang="en-US" sz="2000" b="1" dirty="0">
                <a:ea typeface="Times New Roman" pitchFamily="18" charset="0"/>
              </a:rPr>
              <a:t>); // </a:t>
            </a:r>
            <a:r>
              <a:rPr lang="en-US" altLang="en-US" sz="2000" i="1" dirty="0">
                <a:ea typeface="Times New Roman" pitchFamily="18" charset="0"/>
              </a:rPr>
              <a:t>no copy, but </a:t>
            </a:r>
            <a:r>
              <a:rPr lang="en-US" altLang="en-US" sz="2000" b="1" i="1" dirty="0">
                <a:ea typeface="Times New Roman" pitchFamily="18" charset="0"/>
              </a:rPr>
              <a:t>f()</a:t>
            </a:r>
            <a:r>
              <a:rPr lang="en-US" altLang="en-US" sz="2000" i="1" dirty="0">
                <a:ea typeface="Times New Roman" pitchFamily="18" charset="0"/>
              </a:rPr>
              <a:t> can modify </a:t>
            </a:r>
            <a:r>
              <a:rPr lang="en-US" altLang="en-US" sz="2000" b="1" i="1" dirty="0" err="1">
                <a:ea typeface="Times New Roman" pitchFamily="18" charset="0"/>
              </a:rPr>
              <a:t>my_image</a:t>
            </a:r>
            <a:endParaRPr lang="en-US" altLang="en-US" sz="2000" b="1" i="1" dirty="0">
              <a:ea typeface="Times New Roman" pitchFamily="18" charset="0"/>
            </a:endParaRPr>
          </a:p>
          <a:p>
            <a:pPr lvl="1" eaLnBrk="1" hangingPunct="1">
              <a:lnSpc>
                <a:spcPct val="90000"/>
              </a:lnSpc>
              <a:buFontTx/>
              <a:buNone/>
              <a:defRPr/>
            </a:pPr>
            <a:r>
              <a:rPr lang="en-US" altLang="en-US" sz="2000" b="1" dirty="0">
                <a:ea typeface="Times New Roman" pitchFamily="18" charset="0"/>
              </a:rPr>
              <a:t>void f(const Image&amp;); … f(</a:t>
            </a:r>
            <a:r>
              <a:rPr lang="en-US" altLang="en-US" sz="2000" b="1" dirty="0" err="1">
                <a:ea typeface="Times New Roman" pitchFamily="18" charset="0"/>
              </a:rPr>
              <a:t>my_image</a:t>
            </a:r>
            <a:r>
              <a:rPr lang="en-US" altLang="en-US" sz="2000" b="1" dirty="0">
                <a:ea typeface="Times New Roman" pitchFamily="18" charset="0"/>
              </a:rPr>
              <a:t>);  // </a:t>
            </a:r>
            <a:r>
              <a:rPr lang="en-US" altLang="en-US" sz="2000" b="1" i="1" dirty="0">
                <a:ea typeface="Times New Roman" pitchFamily="18" charset="0"/>
              </a:rPr>
              <a:t>f() </a:t>
            </a:r>
            <a:r>
              <a:rPr lang="en-US" altLang="en-US" sz="2000" i="1" dirty="0">
                <a:ea typeface="Times New Roman" pitchFamily="18" charset="0"/>
              </a:rPr>
              <a:t>won</a:t>
            </a:r>
            <a:r>
              <a:rPr lang="ja-JP" altLang="en-US" sz="2000" i="1" dirty="0">
                <a:ea typeface="MS PGothic" pitchFamily="34" charset="-128"/>
              </a:rPr>
              <a:t>’</a:t>
            </a:r>
            <a:r>
              <a:rPr lang="en-US" altLang="ja-JP" sz="2000" i="1" dirty="0">
                <a:ea typeface="MS PGothic" pitchFamily="34" charset="-128"/>
              </a:rPr>
              <a:t>t mess with</a:t>
            </a:r>
            <a:r>
              <a:rPr lang="en-US" altLang="ja-JP" sz="2000" b="1" i="1" dirty="0">
                <a:ea typeface="MS PGothic" pitchFamily="34" charset="-128"/>
              </a:rPr>
              <a:t> </a:t>
            </a:r>
            <a:r>
              <a:rPr lang="en-US" altLang="ja-JP" sz="2000" b="1" i="1" dirty="0" err="1">
                <a:ea typeface="MS PGothic" pitchFamily="34" charset="-128"/>
              </a:rPr>
              <a:t>my_image</a:t>
            </a:r>
            <a:endParaRPr lang="en-US" altLang="ja-JP" sz="2000" b="1" i="1" dirty="0">
              <a:ea typeface="MS PGothic" pitchFamily="34" charset="-128"/>
            </a:endParaRPr>
          </a:p>
          <a:p>
            <a:pPr lvl="1" eaLnBrk="1" hangingPunct="1">
              <a:lnSpc>
                <a:spcPct val="90000"/>
              </a:lnSpc>
              <a:buFontTx/>
              <a:buNone/>
              <a:defRPr/>
            </a:pPr>
            <a:r>
              <a:rPr lang="en-US" altLang="en-US" sz="2000" b="1" dirty="0">
                <a:ea typeface="MS PGothic" pitchFamily="34" charset="-128"/>
              </a:rPr>
              <a:t>Image </a:t>
            </a:r>
            <a:r>
              <a:rPr lang="en-US" altLang="en-US" sz="2000" b="1" dirty="0" err="1">
                <a:ea typeface="MS PGothic" pitchFamily="34" charset="-128"/>
              </a:rPr>
              <a:t>make_image</a:t>
            </a:r>
            <a:r>
              <a:rPr lang="en-US" altLang="en-US" sz="2000" b="1" dirty="0">
                <a:ea typeface="MS PGothic" pitchFamily="34" charset="-128"/>
              </a:rPr>
              <a:t>();	// </a:t>
            </a:r>
            <a:r>
              <a:rPr lang="en-US" altLang="en-US" sz="2000" i="1" dirty="0">
                <a:ea typeface="MS PGothic" pitchFamily="34" charset="-128"/>
              </a:rPr>
              <a:t>most likely fast! (“move semantics” – later)</a:t>
            </a:r>
            <a:endParaRPr lang="en-US" altLang="en-US" sz="2000" i="1" dirty="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F4FB79EC-D91C-48E5-A589-6FBE57F8FAFE}" type="slidenum">
              <a:rPr lang="en-US" altLang="en-US" sz="1400">
                <a:latin typeface="Arial" panose="020B0604020202020204" pitchFamily="34" charset="0"/>
              </a:rPr>
              <a:pPr eaLnBrk="1" hangingPunct="1">
                <a:spcBef>
                  <a:spcPct val="0"/>
                </a:spcBef>
                <a:buClrTx/>
                <a:buSzTx/>
                <a:buFontTx/>
                <a:buNone/>
                <a:defRPr/>
              </a:pPr>
              <a:t>65</a:t>
            </a:fld>
            <a:endParaRPr lang="en-US" altLang="en-US" sz="1400">
              <a:latin typeface="Arial" panose="020B0604020202020204" pitchFamily="34" charset="0"/>
            </a:endParaRPr>
          </a:p>
        </p:txBody>
      </p:sp>
    </p:spTree>
    <p:extLst>
      <p:ext uri="{BB962C8B-B14F-4D97-AF65-F5344CB8AC3E}">
        <p14:creationId xmlns:p14="http://schemas.microsoft.com/office/powerpoint/2010/main" val="3158849695"/>
      </p:ext>
    </p:extLst>
  </p:cSld>
  <p:clrMapOvr>
    <a:masterClrMapping/>
  </p:clrMapOvr>
  <p:transition spd="slow">
    <p:wipe/>
  </p:transition>
  <p:timing>
    <p:tnLst>
      <p:par>
        <p:cTn id="1" dur="indefinite" restart="never" nodeType="tmRoot"/>
      </p:par>
    </p:tnLst>
  </p:timing>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ChangeArrowheads="1"/>
          </p:cNvSpPr>
          <p:nvPr>
            <p:ph type="title"/>
          </p:nvPr>
        </p:nvSpPr>
        <p:spPr/>
        <p:txBody>
          <a:bodyPr/>
          <a:lstStyle/>
          <a:p>
            <a:pPr eaLnBrk="1" hangingPunct="1">
              <a:defRPr/>
            </a:pPr>
            <a:r>
              <a:rPr lang="en-US" altLang="en-US" smtClean="0"/>
              <a:t>Namespaces</a:t>
            </a:r>
          </a:p>
        </p:txBody>
      </p:sp>
      <p:sp>
        <p:nvSpPr>
          <p:cNvPr id="50179" name="Rectangle 3"/>
          <p:cNvSpPr>
            <a:spLocks noGrp="1" noChangeArrowheads="1"/>
          </p:cNvSpPr>
          <p:nvPr>
            <p:ph idx="1"/>
          </p:nvPr>
        </p:nvSpPr>
        <p:spPr/>
        <p:txBody>
          <a:bodyPr/>
          <a:lstStyle/>
          <a:p>
            <a:pPr eaLnBrk="1" hangingPunct="1">
              <a:lnSpc>
                <a:spcPct val="90000"/>
              </a:lnSpc>
              <a:defRPr/>
            </a:pPr>
            <a:r>
              <a:rPr lang="en-US" altLang="en-US" dirty="0"/>
              <a:t>Consider this code from two programmers Jack and Jill</a:t>
            </a:r>
          </a:p>
          <a:p>
            <a:pPr eaLnBrk="1" hangingPunct="1">
              <a:lnSpc>
                <a:spcPct val="90000"/>
              </a:lnSpc>
              <a:buFontTx/>
              <a:buNone/>
              <a:defRPr/>
            </a:pPr>
            <a:endParaRPr lang="en-US" altLang="en-US" sz="1000" b="1" dirty="0"/>
          </a:p>
          <a:p>
            <a:pPr eaLnBrk="1" hangingPunct="1">
              <a:lnSpc>
                <a:spcPct val="90000"/>
              </a:lnSpc>
              <a:buFontTx/>
              <a:buNone/>
              <a:defRPr/>
            </a:pPr>
            <a:r>
              <a:rPr lang="en-US" altLang="en-US" sz="18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class Glob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in Jack</a:t>
            </a:r>
            <a:r>
              <a:rPr lang="en-US" altLang="ja-JP" sz="2000" i="1" dirty="0">
                <a:solidFill>
                  <a:srgbClr val="00B050"/>
                </a:solidFill>
                <a:latin typeface="Liberation Mono" panose="02070409020205020404" pitchFamily="49" charset="0"/>
                <a:ea typeface="MS PGothic" pitchFamily="34" charset="-128"/>
                <a:cs typeface="Liberation Mono" panose="02070409020205020404" pitchFamily="49" charset="0"/>
              </a:rPr>
              <a:t>’s header file </a:t>
            </a:r>
            <a:r>
              <a:rPr lang="en-US" altLang="ja-JP" sz="2000" i="1" dirty="0" err="1">
                <a:solidFill>
                  <a:srgbClr val="00B050"/>
                </a:solidFill>
                <a:latin typeface="Liberation Mono" panose="02070409020205020404" pitchFamily="49" charset="0"/>
                <a:ea typeface="MS PGothic" pitchFamily="34" charset="-128"/>
                <a:cs typeface="Liberation Mono" panose="02070409020205020404" pitchFamily="49" charset="0"/>
              </a:rPr>
              <a:t>jack.h</a:t>
            </a:r>
            <a:endParaRPr lang="en-US" altLang="ja-JP" sz="2000" i="1" dirty="0">
              <a:solidFill>
                <a:srgbClr val="00B050"/>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class Widget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also in </a:t>
            </a:r>
            <a:r>
              <a:rPr lang="en-US" altLang="en-US" sz="2000" i="1" dirty="0" err="1">
                <a:solidFill>
                  <a:srgbClr val="00B050"/>
                </a:solidFill>
                <a:latin typeface="Liberation Mono" panose="02070409020205020404" pitchFamily="49" charset="0"/>
                <a:ea typeface="Times New Roman" pitchFamily="18" charset="0"/>
                <a:cs typeface="Liberation Mono" panose="02070409020205020404" pitchFamily="49" charset="0"/>
              </a:rPr>
              <a:t>jack.h</a:t>
            </a:r>
            <a:endPar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endParaRPr lang="en-US" altLang="en-US" sz="1000" dirty="0">
              <a:solidFill>
                <a:srgbClr val="0033CC"/>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class Blob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in Jill</a:t>
            </a:r>
            <a:r>
              <a:rPr lang="en-US" altLang="ja-JP" sz="2000" i="1" dirty="0">
                <a:solidFill>
                  <a:srgbClr val="00B050"/>
                </a:solidFill>
                <a:latin typeface="Liberation Mono" panose="02070409020205020404" pitchFamily="49" charset="0"/>
                <a:ea typeface="MS PGothic" pitchFamily="34" charset="-128"/>
                <a:cs typeface="Liberation Mono" panose="02070409020205020404" pitchFamily="49" charset="0"/>
              </a:rPr>
              <a:t>’s header file  </a:t>
            </a:r>
            <a:r>
              <a:rPr lang="en-US" altLang="ja-JP" sz="2000" i="1" dirty="0" err="1">
                <a:solidFill>
                  <a:srgbClr val="00B050"/>
                </a:solidFill>
                <a:latin typeface="Liberation Mono" panose="02070409020205020404" pitchFamily="49" charset="0"/>
                <a:ea typeface="MS PGothic" pitchFamily="34" charset="-128"/>
                <a:cs typeface="Liberation Mono" panose="02070409020205020404" pitchFamily="49" charset="0"/>
              </a:rPr>
              <a:t>jill.h</a:t>
            </a:r>
            <a:endParaRPr lang="en-US" altLang="ja-JP" sz="2000" i="1" dirty="0">
              <a:solidFill>
                <a:srgbClr val="00B050"/>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class Widget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also in </a:t>
            </a:r>
            <a:r>
              <a:rPr lang="en-US" altLang="en-US" sz="2000" i="1" dirty="0" err="1">
                <a:solidFill>
                  <a:srgbClr val="00B050"/>
                </a:solidFill>
                <a:latin typeface="Liberation Mono" panose="02070409020205020404" pitchFamily="49" charset="0"/>
                <a:ea typeface="Times New Roman" pitchFamily="18" charset="0"/>
                <a:cs typeface="Liberation Mono" panose="02070409020205020404" pitchFamily="49" charset="0"/>
              </a:rPr>
              <a:t>jill.h</a:t>
            </a:r>
            <a:endPar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endPar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endParaRPr lang="en-US" altLang="en-US" sz="1000" dirty="0">
              <a:solidFill>
                <a:srgbClr val="0033CC"/>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#include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jack.h</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this is in your code</a:t>
            </a: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#include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jill.h</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so is this</a:t>
            </a:r>
          </a:p>
          <a:p>
            <a:pPr eaLnBrk="1" hangingPunct="1">
              <a:lnSpc>
                <a:spcPct val="90000"/>
              </a:lnSpc>
              <a:buFontTx/>
              <a:buNone/>
              <a:defRPr/>
            </a:pPr>
            <a:endParaRPr lang="en-US" altLang="en-US" sz="1000" dirty="0">
              <a:solidFill>
                <a:srgbClr val="0033CC"/>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void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my_func</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(Widget p</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smtClean="0">
                <a:solidFill>
                  <a:srgbClr val="00B050"/>
                </a:solidFill>
                <a:latin typeface="Liberation Mono" panose="02070409020205020404" pitchFamily="49" charset="0"/>
                <a:ea typeface="Times New Roman" pitchFamily="18" charset="0"/>
                <a:cs typeface="Liberation Mono" panose="02070409020205020404" pitchFamily="49" charset="0"/>
              </a:rPr>
              <a:t>error</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 multiple </a:t>
            </a:r>
            <a:r>
              <a:rPr lang="en-US" altLang="en-US" sz="2000" i="1" dirty="0" err="1" smtClean="0">
                <a:solidFill>
                  <a:srgbClr val="00B050"/>
                </a:solidFill>
                <a:latin typeface="Liberation Mono" panose="02070409020205020404" pitchFamily="49" charset="0"/>
                <a:ea typeface="Times New Roman" pitchFamily="18" charset="0"/>
                <a:cs typeface="Liberation Mono" panose="02070409020205020404" pitchFamily="49" charset="0"/>
              </a:rPr>
              <a:t>defns</a:t>
            </a:r>
            <a:r>
              <a:rPr lang="en-US" altLang="en-US" sz="2000" i="1" dirty="0" smtClean="0">
                <a:solidFill>
                  <a:srgbClr val="00B050"/>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00B050"/>
                </a:solidFill>
                <a:latin typeface="Liberation Mono" panose="02070409020205020404" pitchFamily="49" charset="0"/>
                <a:ea typeface="Times New Roman" pitchFamily="18" charset="0"/>
                <a:cs typeface="Liberation Mono" panose="02070409020205020404" pitchFamily="49" charset="0"/>
              </a:rPr>
              <a:t>of Widget</a:t>
            </a:r>
          </a:p>
          <a:p>
            <a:pPr eaLnBrk="1" hangingPunct="1">
              <a:lnSpc>
                <a:spcPct val="90000"/>
              </a:lnSpc>
              <a:buFontTx/>
              <a:buNone/>
              <a:defRPr/>
            </a:pP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B050"/>
                </a:solidFill>
                <a:latin typeface="Liberation Mono" panose="02070409020205020404" pitchFamily="49" charset="0"/>
                <a:ea typeface="Times New Roman" pitchFamily="18" charset="0"/>
                <a:cs typeface="Liberation Mono" panose="02070409020205020404" pitchFamily="49" charset="0"/>
              </a:rPr>
              <a:t>/*  … */</a:t>
            </a:r>
            <a:r>
              <a:rPr lang="en-US" altLang="en-US" sz="2000" i="1"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a:t>
            </a:r>
            <a:endParaRPr lang="en-US" altLang="en-US" dirty="0" smtClean="0">
              <a:solidFill>
                <a:srgbClr val="0033CC"/>
              </a:solidFill>
              <a:latin typeface="Liberation Mono" panose="02070409020205020404" pitchFamily="49" charset="0"/>
              <a:ea typeface="Times New Roman" pitchFamily="18" charset="0"/>
              <a:cs typeface="Liberation Mono" panose="02070409020205020404" pitchFamily="49"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523EBF9-E80E-4D4D-95DE-DC3C73E46D12}" type="slidenum">
              <a:rPr lang="en-US" altLang="en-US" sz="1400">
                <a:latin typeface="Arial" panose="020B0604020202020204" pitchFamily="34" charset="0"/>
              </a:rPr>
              <a:pPr eaLnBrk="1" hangingPunct="1">
                <a:spcBef>
                  <a:spcPct val="0"/>
                </a:spcBef>
                <a:buClrTx/>
                <a:buSzTx/>
                <a:buFontTx/>
                <a:buNone/>
                <a:defRPr/>
              </a:pPr>
              <a:t>66</a:t>
            </a:fld>
            <a:endParaRPr lang="en-US" altLang="en-US" sz="1400">
              <a:latin typeface="Arial" panose="020B0604020202020204" pitchFamily="34" charset="0"/>
            </a:endParaRPr>
          </a:p>
        </p:txBody>
      </p:sp>
    </p:spTree>
    <p:extLst>
      <p:ext uri="{BB962C8B-B14F-4D97-AF65-F5344CB8AC3E}">
        <p14:creationId xmlns:p14="http://schemas.microsoft.com/office/powerpoint/2010/main" val="3390019267"/>
      </p:ext>
    </p:extLst>
  </p:cSld>
  <p:clrMapOvr>
    <a:masterClrMapping/>
  </p:clrMapOvr>
  <p:transition spd="slow">
    <p:wipe/>
  </p:transition>
  <p:timing>
    <p:tnLst>
      <p:par>
        <p:cTn id="1" dur="indefinite" restart="never" nodeType="tmRoot"/>
      </p:par>
    </p:tnLst>
  </p:timing>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ChangeArrowheads="1"/>
          </p:cNvSpPr>
          <p:nvPr>
            <p:ph type="title"/>
          </p:nvPr>
        </p:nvSpPr>
        <p:spPr/>
        <p:txBody>
          <a:bodyPr/>
          <a:lstStyle/>
          <a:p>
            <a:pPr eaLnBrk="1" hangingPunct="1">
              <a:defRPr/>
            </a:pPr>
            <a:r>
              <a:rPr lang="en-US" altLang="en-US" smtClean="0"/>
              <a:t>Namespaces</a:t>
            </a:r>
          </a:p>
        </p:txBody>
      </p:sp>
      <p:sp>
        <p:nvSpPr>
          <p:cNvPr id="52227" name="Rectangle 3"/>
          <p:cNvSpPr>
            <a:spLocks noGrp="1" noChangeArrowheads="1"/>
          </p:cNvSpPr>
          <p:nvPr>
            <p:ph idx="1"/>
          </p:nvPr>
        </p:nvSpPr>
        <p:spPr/>
        <p:txBody>
          <a:bodyPr/>
          <a:lstStyle/>
          <a:p>
            <a:pPr marL="0" indent="0" eaLnBrk="1" hangingPunct="1">
              <a:lnSpc>
                <a:spcPct val="90000"/>
              </a:lnSpc>
              <a:buNone/>
              <a:defRPr/>
            </a:pPr>
            <a:r>
              <a:rPr lang="en-US" altLang="en-US" dirty="0" smtClean="0"/>
              <a:t>One </a:t>
            </a:r>
            <a:r>
              <a:rPr lang="en-US" altLang="en-US" dirty="0"/>
              <a:t>way to prevent this problem is with namespaces:</a:t>
            </a:r>
          </a:p>
          <a:p>
            <a:pPr eaLnBrk="1" hangingPunct="1">
              <a:lnSpc>
                <a:spcPct val="90000"/>
              </a:lnSpc>
              <a:buFontTx/>
              <a:buNone/>
              <a:defRPr/>
            </a:pPr>
            <a:endParaRPr lang="en-US" altLang="en-US" sz="1000" b="1" dirty="0"/>
          </a:p>
          <a:p>
            <a:pPr eaLnBrk="1" hangingPunct="1">
              <a:lnSpc>
                <a:spcPct val="90000"/>
              </a:lnSpc>
              <a:buFontTx/>
              <a:buNone/>
              <a:defRPr/>
            </a:pPr>
            <a:r>
              <a:rPr lang="en-US" altLang="en-US" sz="1800" dirty="0">
                <a:ea typeface="Times New Roman" pitchFamily="18"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namespace Jack {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in Jack</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’s header file</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class Glob{ </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b="1" dirty="0">
                <a:latin typeface="Liberation Mono" panose="02070409020205020404" pitchFamily="49" charset="0"/>
                <a:ea typeface="Times New Roman" pitchFamily="18" charset="0"/>
                <a:cs typeface="Liberation Mono" panose="02070409020205020404" pitchFamily="49" charset="0"/>
              </a:rPr>
              <a:t> };   			     </a:t>
            </a:r>
          </a:p>
          <a:p>
            <a:pPr eaLnBrk="1" hangingPunct="1">
              <a:lnSpc>
                <a:spcPct val="90000"/>
              </a:lnSpc>
              <a:buFontTx/>
              <a:buNone/>
              <a:defRPr/>
            </a:pP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latin typeface="Liberation Mono" panose="02070409020205020404" pitchFamily="49" charset="0"/>
                <a:ea typeface="Times New Roman" pitchFamily="18" charset="0"/>
                <a:cs typeface="Liberation Mono" panose="02070409020205020404" pitchFamily="49" charset="0"/>
              </a:rPr>
              <a:t>class </a:t>
            </a:r>
            <a:r>
              <a:rPr lang="en-US" altLang="en-US" sz="2000" b="1" dirty="0">
                <a:latin typeface="Liberation Mono" panose="02070409020205020404" pitchFamily="49" charset="0"/>
                <a:ea typeface="Times New Roman" pitchFamily="18" charset="0"/>
                <a:cs typeface="Liberation Mono" panose="02070409020205020404" pitchFamily="49" charset="0"/>
              </a:rPr>
              <a:t>Widget{ </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dirty="0">
                <a:latin typeface="Liberation Mono" panose="02070409020205020404" pitchFamily="49" charset="0"/>
                <a:ea typeface="Times New Roman" pitchFamily="18" charset="0"/>
                <a:cs typeface="Liberation Mono" panose="02070409020205020404" pitchFamily="49" charset="0"/>
              </a:rPr>
              <a:t>;  	     </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latin typeface="Liberation Mono" panose="02070409020205020404" pitchFamily="49" charset="0"/>
                <a:ea typeface="Times New Roman" pitchFamily="18" charset="0"/>
                <a:cs typeface="Liberation Mono" panose="02070409020205020404" pitchFamily="49" charset="0"/>
              </a:rPr>
              <a:t>}</a:t>
            </a:r>
            <a:endParaRPr lang="en-US" altLang="en-US" sz="2000" b="1" dirty="0">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	</a:t>
            </a:r>
          </a:p>
          <a:p>
            <a:pPr eaLnBrk="1" hangingPunct="1">
              <a:lnSpc>
                <a:spcPct val="90000"/>
              </a:lnSpc>
              <a:buFontTx/>
              <a:buNone/>
              <a:defRPr/>
            </a:pPr>
            <a:r>
              <a:rPr lang="en-US" altLang="en-US" sz="2000" b="1" dirty="0" smtClean="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include "</a:t>
            </a:r>
            <a:r>
              <a:rPr lang="en-US" altLang="en-US" sz="2000" b="1" dirty="0" err="1">
                <a:latin typeface="Liberation Mono" panose="02070409020205020404" pitchFamily="49" charset="0"/>
                <a:ea typeface="Times New Roman" pitchFamily="18" charset="0"/>
                <a:cs typeface="Liberation Mono" panose="02070409020205020404" pitchFamily="49" charset="0"/>
              </a:rPr>
              <a:t>jack.h</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this is in your code</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#include "</a:t>
            </a:r>
            <a:r>
              <a:rPr lang="en-US" altLang="en-US" sz="2000" b="1" dirty="0" err="1">
                <a:latin typeface="Liberation Mono" panose="02070409020205020404" pitchFamily="49" charset="0"/>
                <a:ea typeface="Times New Roman" pitchFamily="18" charset="0"/>
                <a:cs typeface="Liberation Mono" panose="02070409020205020404" pitchFamily="49" charset="0"/>
              </a:rPr>
              <a:t>jill.h</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so is this</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void </a:t>
            </a:r>
            <a:r>
              <a:rPr lang="en-US" altLang="en-US" sz="2000" b="1" dirty="0" err="1">
                <a:latin typeface="Liberation Mono" panose="02070409020205020404" pitchFamily="49" charset="0"/>
                <a:ea typeface="Times New Roman" pitchFamily="18" charset="0"/>
                <a:cs typeface="Liberation Mono" panose="02070409020205020404" pitchFamily="49" charset="0"/>
              </a:rPr>
              <a:t>my_func</a:t>
            </a:r>
            <a:r>
              <a:rPr lang="en-US" altLang="en-US" sz="2000" b="1" dirty="0">
                <a:latin typeface="Liberation Mono" panose="02070409020205020404" pitchFamily="49" charset="0"/>
                <a:ea typeface="Times New Roman" pitchFamily="18" charset="0"/>
                <a:cs typeface="Liberation Mono" panose="02070409020205020404" pitchFamily="49" charset="0"/>
              </a:rPr>
              <a:t>(Jack::Widget p</a:t>
            </a:r>
            <a:r>
              <a:rPr lang="en-US" altLang="en-US" sz="2000" b="1" dirty="0" smtClean="0">
                <a:latin typeface="Liberation Mono" panose="02070409020205020404" pitchFamily="49" charset="0"/>
                <a:ea typeface="Times New Roman" pitchFamily="18" charset="0"/>
                <a:cs typeface="Liberation Mono" panose="02070409020205020404" pitchFamily="49" charset="0"/>
              </a:rPr>
              <a:t>)</a:t>
            </a: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OK, Jack</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’s Widget </a:t>
            </a:r>
            <a:r>
              <a:rPr lang="en-US" altLang="ja-JP"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will </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not</a:t>
            </a:r>
          </a:p>
          <a:p>
            <a:pPr eaLnBrk="1" hangingPunct="1">
              <a:lnSpc>
                <a:spcPct val="90000"/>
              </a:lnSpc>
              <a:buFontTx/>
              <a:buNone/>
              <a:defRPr/>
            </a:pP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clash with a different </a:t>
            </a:r>
            <a:r>
              <a:rPr lang="en-US" altLang="en-US" sz="2000" i="1" dirty="0" smtClean="0">
                <a:solidFill>
                  <a:srgbClr val="43B02A"/>
                </a:solidFill>
                <a:latin typeface="Liberation Mono" panose="02070409020205020404" pitchFamily="49" charset="0"/>
                <a:ea typeface="Times New Roman" pitchFamily="18" charset="0"/>
                <a:cs typeface="Liberation Mono" panose="02070409020205020404" pitchFamily="49" charset="0"/>
              </a:rPr>
              <a:t>Widget class</a:t>
            </a:r>
            <a:endPar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b="1" i="1" dirty="0">
                <a:latin typeface="Liberation Mono" panose="02070409020205020404" pitchFamily="49" charset="0"/>
                <a:ea typeface="Times New Roman" pitchFamily="18" charset="0"/>
                <a:cs typeface="Liberation Mono" panose="02070409020205020404" pitchFamily="49" charset="0"/>
              </a:rPr>
              <a:t>	</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smtClean="0">
                <a:solidFill>
                  <a:srgbClr val="43B02A"/>
                </a:solidFill>
                <a:latin typeface="Liberation Mono" panose="02070409020205020404" pitchFamily="49" charset="0"/>
                <a:ea typeface="Times New Roman" pitchFamily="18" charset="0"/>
                <a:cs typeface="Liberation Mono" panose="02070409020205020404" pitchFamily="49" charset="0"/>
              </a:rPr>
              <a:t>// ...</a:t>
            </a:r>
            <a:endPar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endParaRPr>
          </a:p>
          <a:p>
            <a:pPr eaLnBrk="1" hangingPunct="1">
              <a:lnSpc>
                <a:spcPct val="90000"/>
              </a:lnSpc>
              <a:buFontTx/>
              <a:buNone/>
              <a:defRPr/>
            </a:pPr>
            <a:r>
              <a:rPr lang="en-US" altLang="en-US" sz="2000" b="1" dirty="0">
                <a:latin typeface="Liberation Mono" panose="02070409020205020404" pitchFamily="49" charset="0"/>
                <a:ea typeface="Times New Roman" pitchFamily="18" charset="0"/>
                <a:cs typeface="Liberation Mono" panose="02070409020205020404" pitchFamily="49" charset="0"/>
              </a:rPr>
              <a:t>	}</a:t>
            </a:r>
            <a:endParaRPr lang="en-US" altLang="en-US" b="1" dirty="0">
              <a:latin typeface="Liberation Mono" panose="02070409020205020404" pitchFamily="49" charset="0"/>
              <a:ea typeface="Times New Roman" pitchFamily="18" charset="0"/>
              <a:cs typeface="Liberation Mono" panose="02070409020205020404" pitchFamily="49"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E4618D49-9FAD-4FD1-BA22-E38FFA4AFDC8}" type="slidenum">
              <a:rPr lang="en-US" altLang="en-US" sz="1400">
                <a:latin typeface="Arial" panose="020B0604020202020204" pitchFamily="34" charset="0"/>
              </a:rPr>
              <a:pPr eaLnBrk="1" hangingPunct="1">
                <a:spcBef>
                  <a:spcPct val="0"/>
                </a:spcBef>
                <a:buClrTx/>
                <a:buSzTx/>
                <a:buFontTx/>
                <a:buNone/>
                <a:defRPr/>
              </a:pPr>
              <a:t>67</a:t>
            </a:fld>
            <a:endParaRPr lang="en-US" altLang="en-US" sz="1400">
              <a:latin typeface="Arial" panose="020B0604020202020204" pitchFamily="34" charset="0"/>
            </a:endParaRPr>
          </a:p>
        </p:txBody>
      </p:sp>
      <p:cxnSp>
        <p:nvCxnSpPr>
          <p:cNvPr id="3" name="Straight Connector 2"/>
          <p:cNvCxnSpPr/>
          <p:nvPr/>
        </p:nvCxnSpPr>
        <p:spPr bwMode="auto">
          <a:xfrm>
            <a:off x="1143000" y="3733800"/>
            <a:ext cx="10744200" cy="0"/>
          </a:xfrm>
          <a:prstGeom prst="line">
            <a:avLst/>
          </a:prstGeom>
          <a:solidFill>
            <a:schemeClr val="accent1"/>
          </a:solidFill>
          <a:ln w="25400" cap="flat" cmpd="sng" algn="ctr">
            <a:solidFill>
              <a:srgbClr val="0070C0"/>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cxnSp>
    </p:spTree>
    <p:extLst>
      <p:ext uri="{BB962C8B-B14F-4D97-AF65-F5344CB8AC3E}">
        <p14:creationId xmlns:p14="http://schemas.microsoft.com/office/powerpoint/2010/main" val="79999689"/>
      </p:ext>
    </p:extLst>
  </p:cSld>
  <p:clrMapOvr>
    <a:masterClrMapping/>
  </p:clrMapOvr>
  <p:transition spd="slow">
    <p:wipe/>
  </p:transition>
  <p:timing>
    <p:tnLst>
      <p:par>
        <p:cTn id="1" dur="indefinite" restart="never" nodeType="tmRoot"/>
      </p:par>
    </p:tnLst>
  </p:timing>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altLang="en-US" smtClean="0"/>
              <a:t>Namespaces</a:t>
            </a:r>
          </a:p>
        </p:txBody>
      </p:sp>
      <p:sp>
        <p:nvSpPr>
          <p:cNvPr id="53251" name="Rectangle 3"/>
          <p:cNvSpPr>
            <a:spLocks noGrp="1" noChangeArrowheads="1"/>
          </p:cNvSpPr>
          <p:nvPr>
            <p:ph idx="1"/>
          </p:nvPr>
        </p:nvSpPr>
        <p:spPr/>
        <p:txBody>
          <a:bodyPr/>
          <a:lstStyle/>
          <a:p>
            <a:pPr eaLnBrk="1" hangingPunct="1">
              <a:defRPr/>
            </a:pPr>
            <a:r>
              <a:rPr lang="en-US" altLang="en-US" dirty="0"/>
              <a:t>A namespace is a named scope</a:t>
            </a:r>
          </a:p>
          <a:p>
            <a:pPr eaLnBrk="1" hangingPunct="1">
              <a:defRPr/>
            </a:pPr>
            <a:r>
              <a:rPr lang="en-US" altLang="en-US" dirty="0"/>
              <a:t>The :: syntax is used to specify which namespace you are using and which (of many possible) objects of the same name you are referring to</a:t>
            </a:r>
          </a:p>
          <a:p>
            <a:pPr eaLnBrk="1" hangingPunct="1">
              <a:defRPr/>
            </a:pPr>
            <a:r>
              <a:rPr lang="en-US" altLang="en-US" dirty="0"/>
              <a:t>For example, </a:t>
            </a:r>
            <a:r>
              <a:rPr lang="en-US" altLang="en-US" b="1" dirty="0" err="1"/>
              <a:t>cout</a:t>
            </a:r>
            <a:r>
              <a:rPr lang="en-US" altLang="en-US" dirty="0"/>
              <a:t> is in namespace </a:t>
            </a:r>
            <a:r>
              <a:rPr lang="en-US" altLang="en-US" b="1" dirty="0" err="1"/>
              <a:t>std</a:t>
            </a:r>
            <a:r>
              <a:rPr lang="en-US" altLang="en-US" dirty="0"/>
              <a:t>, you could write:</a:t>
            </a:r>
          </a:p>
          <a:p>
            <a:pPr eaLnBrk="1" hangingPunct="1">
              <a:buFontTx/>
              <a:buNone/>
              <a:defRPr/>
            </a:pPr>
            <a:r>
              <a:rPr lang="en-US" altLang="en-US" dirty="0">
                <a:ea typeface="Times New Roman" pitchFamily="18" charset="0"/>
              </a:rPr>
              <a: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a:solidFill>
                  <a:srgbClr val="0070C0"/>
                </a:solidFill>
                <a:latin typeface="Liberation Mono" panose="02070409020205020404" pitchFamily="49" charset="0"/>
                <a:ea typeface="Times New Roman" pitchFamily="18" charset="0"/>
                <a:cs typeface="Liberation Mono" panose="02070409020205020404" pitchFamily="49" charset="0"/>
              </a:rPr>
              <a:t>::</a:t>
            </a:r>
            <a:r>
              <a:rPr lang="en-US" altLang="en-US" sz="2000" dirty="0" err="1">
                <a:solidFill>
                  <a:srgbClr val="0070C0"/>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a:solidFill>
                  <a:srgbClr val="0070C0"/>
                </a:solidFill>
                <a:latin typeface="Liberation Mono" panose="02070409020205020404" pitchFamily="49" charset="0"/>
                <a:ea typeface="Times New Roman" pitchFamily="18" charset="0"/>
                <a:cs typeface="Liberation Mono" panose="02070409020205020404" pitchFamily="49" charset="0"/>
              </a:rPr>
              <a:t> &lt;&lt; </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"Enter an integer in Hex notation" &lt;&lt;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endl</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a:t>
            </a:r>
          </a:p>
          <a:p>
            <a:pPr eaLnBrk="1" hangingPunct="1">
              <a:buFontTx/>
              <a:buNone/>
              <a:defRPr/>
            </a:pPr>
            <a:r>
              <a:rPr lang="en-US" altLang="en-US" sz="2000" dirty="0">
                <a:solidFill>
                  <a:srgbClr val="0070C0"/>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cin</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 &gt;&gt;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::hex &gt;&gt; </a:t>
            </a:r>
            <a:r>
              <a:rPr lang="en-US" altLang="en-US" sz="2000" dirty="0" err="1" smtClean="0">
                <a:solidFill>
                  <a:srgbClr val="0070C0"/>
                </a:solidFill>
                <a:latin typeface="Liberation Mono" panose="02070409020205020404" pitchFamily="49" charset="0"/>
                <a:ea typeface="Times New Roman" pitchFamily="18" charset="0"/>
                <a:cs typeface="Liberation Mono" panose="02070409020205020404" pitchFamily="49" charset="0"/>
              </a:rPr>
              <a:t>myInt</a:t>
            </a:r>
            <a:r>
              <a:rPr lang="en-US" altLang="en-US" sz="2000" dirty="0" smtClean="0">
                <a:solidFill>
                  <a:srgbClr val="0070C0"/>
                </a:solidFill>
                <a:latin typeface="Liberation Mono" panose="02070409020205020404" pitchFamily="49" charset="0"/>
                <a:ea typeface="Times New Roman" pitchFamily="18" charset="0"/>
                <a:cs typeface="Liberation Mono" panose="02070409020205020404" pitchFamily="49" charset="0"/>
              </a:rPr>
              <a:t>;</a:t>
            </a:r>
            <a:endParaRPr lang="en-US" altLang="en-US" sz="2000" dirty="0">
              <a:solidFill>
                <a:srgbClr val="0070C0"/>
              </a:solidFill>
              <a:latin typeface="Liberation Mono" panose="02070409020205020404" pitchFamily="49" charset="0"/>
              <a:ea typeface="Times New Roman" pitchFamily="18" charset="0"/>
              <a:cs typeface="Liberation Mono" panose="02070409020205020404" pitchFamily="49" charset="0"/>
            </a:endParaRPr>
          </a:p>
          <a:p>
            <a:pPr eaLnBrk="1" hangingPunct="1">
              <a:buFontTx/>
              <a:buNone/>
              <a:defRPr/>
            </a:pPr>
            <a:endParaRPr lang="en-US" altLang="en-US" sz="2800" b="1" dirty="0"/>
          </a:p>
          <a:p>
            <a:pPr lvl="1" eaLnBrk="1" hangingPunct="1">
              <a:buFontTx/>
              <a:buNone/>
              <a:defRPr/>
            </a:pPr>
            <a:r>
              <a:rPr lang="en-US" altLang="en-US" sz="2000" dirty="0">
                <a:ea typeface="Times New Roman" pitchFamily="18" charset="0"/>
              </a:rPr>
              <a:t>	</a:t>
            </a:r>
            <a:endParaRPr lang="en-US" altLang="en-US" b="1" dirty="0" smtClean="0">
              <a:ea typeface="Times New Roman" pitchFamily="18"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3007575C-40F7-42F3-AFA6-C2D5A938C536}" type="slidenum">
              <a:rPr lang="en-US" altLang="en-US" sz="1400">
                <a:latin typeface="Arial" panose="020B0604020202020204" pitchFamily="34" charset="0"/>
              </a:rPr>
              <a:pPr eaLnBrk="1" hangingPunct="1">
                <a:spcBef>
                  <a:spcPct val="0"/>
                </a:spcBef>
                <a:buClrTx/>
                <a:buSzTx/>
                <a:buFontTx/>
                <a:buNone/>
                <a:defRPr/>
              </a:pPr>
              <a:t>68</a:t>
            </a:fld>
            <a:endParaRPr lang="en-US" altLang="en-US" sz="1400">
              <a:latin typeface="Arial" panose="020B0604020202020204" pitchFamily="34" charset="0"/>
            </a:endParaRPr>
          </a:p>
        </p:txBody>
      </p:sp>
    </p:spTree>
    <p:extLst>
      <p:ext uri="{BB962C8B-B14F-4D97-AF65-F5344CB8AC3E}">
        <p14:creationId xmlns:p14="http://schemas.microsoft.com/office/powerpoint/2010/main" val="3309070781"/>
      </p:ext>
    </p:extLst>
  </p:cSld>
  <p:clrMapOvr>
    <a:masterClrMapping/>
  </p:clrMapOvr>
  <p:transition spd="slow">
    <p:wipe/>
  </p:transition>
  <p:timing>
    <p:tnLst>
      <p:par>
        <p:cTn id="1" dur="indefinite" restart="never" nodeType="tmRoot"/>
      </p:par>
    </p:tnLst>
  </p:timing>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ltLang="en-US" b="1" smtClean="0"/>
              <a:t>using </a:t>
            </a:r>
            <a:r>
              <a:rPr lang="en-US" altLang="en-US" smtClean="0"/>
              <a:t>Declarations and Directives</a:t>
            </a:r>
          </a:p>
        </p:txBody>
      </p:sp>
      <p:sp>
        <p:nvSpPr>
          <p:cNvPr id="54275" name="Rectangle 3"/>
          <p:cNvSpPr>
            <a:spLocks noGrp="1" noChangeArrowheads="1"/>
          </p:cNvSpPr>
          <p:nvPr>
            <p:ph idx="1"/>
          </p:nvPr>
        </p:nvSpPr>
        <p:spPr/>
        <p:txBody>
          <a:bodyPr/>
          <a:lstStyle/>
          <a:p>
            <a:pPr marL="0" indent="0" eaLnBrk="1" hangingPunct="1">
              <a:lnSpc>
                <a:spcPct val="90000"/>
              </a:lnSpc>
              <a:buNone/>
              <a:defRPr/>
            </a:pPr>
            <a:r>
              <a:rPr lang="en-US" altLang="en-US" sz="2800" dirty="0"/>
              <a:t>To avoid the tedium </a:t>
            </a:r>
            <a:r>
              <a:rPr lang="en-US" altLang="en-US" sz="2800" dirty="0" smtClean="0"/>
              <a:t>of</a:t>
            </a:r>
            <a:br>
              <a:rPr lang="en-US" altLang="en-US" sz="2800" dirty="0" smtClean="0"/>
            </a:br>
            <a:r>
              <a:rPr lang="en-US" altLang="en-US" sz="2000" b="1" dirty="0" err="1" smtClean="0">
                <a:ea typeface="Times New Roman" pitchFamily="18" charset="0"/>
              </a:rPr>
              <a:t>std</a:t>
            </a:r>
            <a:r>
              <a:rPr lang="en-US" altLang="en-US" sz="2000" b="1" dirty="0">
                <a:ea typeface="Times New Roman" pitchFamily="18" charset="0"/>
              </a:rPr>
              <a:t>::</a:t>
            </a:r>
            <a:r>
              <a:rPr lang="en-US" altLang="en-US" sz="2000" b="1" dirty="0" err="1">
                <a:ea typeface="Times New Roman" pitchFamily="18" charset="0"/>
              </a:rPr>
              <a:t>cout</a:t>
            </a:r>
            <a:r>
              <a:rPr lang="en-US" altLang="en-US" sz="2000" b="1" dirty="0">
                <a:ea typeface="Times New Roman" pitchFamily="18" charset="0"/>
              </a:rPr>
              <a:t> &lt;&lt; "Please enter stuff… \n"; </a:t>
            </a:r>
            <a:endParaRPr lang="en-US" altLang="en-US" sz="1000" b="1" dirty="0" smtClean="0">
              <a:ea typeface="Times New Roman" pitchFamily="18" charset="0"/>
            </a:endParaRPr>
          </a:p>
          <a:p>
            <a:pPr eaLnBrk="1" hangingPunct="1">
              <a:lnSpc>
                <a:spcPct val="90000"/>
              </a:lnSpc>
              <a:buFontTx/>
              <a:buNone/>
              <a:defRPr/>
            </a:pPr>
            <a:r>
              <a:rPr lang="en-US" altLang="en-US" sz="2800" b="1" dirty="0" smtClean="0"/>
              <a:t>	</a:t>
            </a:r>
            <a:r>
              <a:rPr lang="en-US" altLang="en-US" sz="2800" dirty="0" smtClean="0"/>
              <a:t>you could write a </a:t>
            </a:r>
            <a:r>
              <a:rPr lang="en-US" altLang="ja-JP" sz="2800" dirty="0" smtClean="0"/>
              <a:t>“using declaration”</a:t>
            </a:r>
          </a:p>
          <a:p>
            <a:pPr marL="57150" indent="0" eaLnBrk="1" hangingPunct="1">
              <a:lnSpc>
                <a:spcPct val="90000"/>
              </a:lnSpc>
              <a:buNone/>
              <a:defRPr/>
            </a:pP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using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a:t>
            </a: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when I say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cout</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 I mean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std</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cout</a:t>
            </a:r>
            <a:endParaRPr lang="en-US" altLang="ja-JP" sz="2000" dirty="0">
              <a:solidFill>
                <a:srgbClr val="43B02A"/>
              </a:solidFill>
              <a:latin typeface="Liberation Mono" panose="02070409020205020404" pitchFamily="49" charset="0"/>
              <a:ea typeface="MS PGothic" pitchFamily="34" charset="-128"/>
              <a:cs typeface="Liberation Mono" panose="02070409020205020404" pitchFamily="49" charset="0"/>
            </a:endParaRPr>
          </a:p>
          <a:p>
            <a:pPr marL="57150" indent="0" eaLnBrk="1" hangingPunct="1">
              <a:lnSpc>
                <a:spcPct val="90000"/>
              </a:lnSpc>
              <a:buNone/>
              <a:defRPr/>
            </a:pP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&lt;&lt; "Please enter stuff… \n";</a:t>
            </a:r>
            <a:r>
              <a:rPr lang="en-US" altLang="en-US" sz="2000" dirty="0">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ok: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std</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cout</a:t>
            </a:r>
            <a:endPar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endParaRPr>
          </a:p>
          <a:p>
            <a:pPr marL="57150" indent="0" eaLnBrk="1" hangingPunct="1">
              <a:lnSpc>
                <a:spcPct val="90000"/>
              </a:lnSpc>
              <a:buNone/>
              <a:defRPr/>
            </a:pPr>
            <a:r>
              <a:rPr lang="en-US" altLang="en-US" sz="2000" b="1" dirty="0" err="1">
                <a:solidFill>
                  <a:srgbClr val="FF0000"/>
                </a:solidFill>
                <a:latin typeface="Liberation Mono" panose="02070409020205020404" pitchFamily="49" charset="0"/>
                <a:ea typeface="Times New Roman" pitchFamily="18" charset="0"/>
                <a:cs typeface="Liberation Mono" panose="02070409020205020404" pitchFamily="49" charset="0"/>
              </a:rPr>
              <a:t>cin</a:t>
            </a:r>
            <a:r>
              <a:rPr lang="en-US" altLang="en-US" sz="2000" b="1" dirty="0">
                <a:solidFill>
                  <a:srgbClr val="0033CC"/>
                </a:solidFill>
                <a:latin typeface="Liberation Mono" panose="02070409020205020404" pitchFamily="49" charset="0"/>
                <a:ea typeface="Times New Roman" pitchFamily="18" charset="0"/>
                <a:cs typeface="Liberation Mono" panose="02070409020205020404" pitchFamily="49" charset="0"/>
              </a:rPr>
              <a:t> &gt;&gt; x;	</a:t>
            </a:r>
            <a:r>
              <a:rPr lang="en-US" altLang="en-US" sz="2000" b="1" dirty="0">
                <a:latin typeface="Liberation Mono" panose="02070409020205020404" pitchFamily="49" charset="0"/>
                <a:ea typeface="Times New Roman" pitchFamily="18" charset="0"/>
                <a:cs typeface="Liberation Mono" panose="02070409020205020404" pitchFamily="49" charset="0"/>
              </a:rPr>
              <a:t>	</a:t>
            </a:r>
            <a:r>
              <a:rPr lang="en-US" altLang="en-US" sz="2000" b="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b="1" i="1" dirty="0" smtClean="0">
                <a:solidFill>
                  <a:srgbClr val="43B02A"/>
                </a:solidFill>
                <a:latin typeface="Liberation Mono" panose="02070409020205020404" pitchFamily="49" charset="0"/>
                <a:ea typeface="Times New Roman" pitchFamily="18" charset="0"/>
                <a:cs typeface="Liberation Mono" panose="02070409020205020404" pitchFamily="49" charset="0"/>
              </a:rPr>
              <a:t>ERROR! </a:t>
            </a:r>
            <a:r>
              <a:rPr lang="en-US" altLang="en-US" sz="2000" b="1" i="1" dirty="0" err="1">
                <a:solidFill>
                  <a:srgbClr val="43B02A"/>
                </a:solidFill>
                <a:latin typeface="Liberation Mono" panose="02070409020205020404" pitchFamily="49" charset="0"/>
                <a:ea typeface="Times New Roman" pitchFamily="18" charset="0"/>
                <a:cs typeface="Liberation Mono" panose="02070409020205020404" pitchFamily="49" charset="0"/>
              </a:rPr>
              <a:t>cin</a:t>
            </a:r>
            <a:r>
              <a:rPr lang="en-US" altLang="en-US" sz="2000" b="1" i="1" dirty="0">
                <a:solidFill>
                  <a:srgbClr val="43B02A"/>
                </a:solidFill>
                <a:latin typeface="Liberation Mono" panose="02070409020205020404" pitchFamily="49" charset="0"/>
                <a:ea typeface="Times New Roman" pitchFamily="18" charset="0"/>
                <a:cs typeface="Liberation Mono" panose="02070409020205020404" pitchFamily="49" charset="0"/>
              </a:rPr>
              <a:t> not in scope</a:t>
            </a:r>
          </a:p>
          <a:p>
            <a:pPr lvl="1" eaLnBrk="1" hangingPunct="1">
              <a:lnSpc>
                <a:spcPct val="90000"/>
              </a:lnSpc>
              <a:defRPr/>
            </a:pPr>
            <a:endParaRPr lang="en-US" altLang="en-US" sz="1000" i="1" dirty="0">
              <a:ea typeface="Times New Roman" pitchFamily="18" charset="0"/>
            </a:endParaRPr>
          </a:p>
          <a:p>
            <a:pPr eaLnBrk="1" hangingPunct="1">
              <a:lnSpc>
                <a:spcPct val="90000"/>
              </a:lnSpc>
              <a:defRPr/>
            </a:pPr>
            <a:r>
              <a:rPr lang="en-US" altLang="en-US" sz="2800" dirty="0"/>
              <a:t>or you could write a </a:t>
            </a:r>
            <a:r>
              <a:rPr lang="en-US" altLang="ja-JP" sz="2800" dirty="0"/>
              <a:t>“using </a:t>
            </a:r>
            <a:r>
              <a:rPr lang="en-US" altLang="ja-JP" sz="2800" dirty="0" smtClean="0"/>
              <a:t>directive”</a:t>
            </a:r>
          </a:p>
          <a:p>
            <a:pPr marL="0" indent="0" eaLnBrk="1" hangingPunct="1">
              <a:lnSpc>
                <a:spcPct val="90000"/>
              </a:lnSpc>
              <a:buNone/>
              <a:defRPr/>
            </a:pP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using </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namespace </a:t>
            </a:r>
            <a:r>
              <a:rPr lang="en-US" altLang="en-US" sz="2000" dirty="0" err="1">
                <a:solidFill>
                  <a:srgbClr val="0033CC"/>
                </a:solidFill>
                <a:latin typeface="Liberation Mono" panose="02070409020205020404" pitchFamily="49" charset="0"/>
                <a:ea typeface="Times New Roman" pitchFamily="18" charset="0"/>
                <a:cs typeface="Liberation Mono" panose="02070409020205020404" pitchFamily="49" charset="0"/>
              </a:rPr>
              <a:t>std</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ja-JP"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all </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names from namespace </a:t>
            </a:r>
            <a:r>
              <a:rPr lang="en-US" altLang="ja-JP" sz="2000" i="1" dirty="0" err="1">
                <a:solidFill>
                  <a:srgbClr val="43B02A"/>
                </a:solidFill>
                <a:latin typeface="Liberation Mono" panose="02070409020205020404" pitchFamily="49" charset="0"/>
                <a:ea typeface="MS PGothic" pitchFamily="34" charset="-128"/>
                <a:cs typeface="Liberation Mono" panose="02070409020205020404" pitchFamily="49" charset="0"/>
              </a:rPr>
              <a:t>std</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altLang="ja-JP"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available</a:t>
            </a:r>
            <a:r>
              <a:rPr lang="en-US" altLang="ja-JP" sz="2000" dirty="0">
                <a:solidFill>
                  <a:srgbClr val="43B02A"/>
                </a:solidFill>
                <a:latin typeface="Liberation Mono" panose="02070409020205020404" pitchFamily="49" charset="0"/>
                <a:ea typeface="MS PGothic" pitchFamily="34" charset="-128"/>
                <a:cs typeface="Liberation Mono" panose="02070409020205020404" pitchFamily="49" charset="0"/>
              </a:rPr>
              <a:t/>
            </a:r>
            <a:br>
              <a:rPr lang="en-US" altLang="ja-JP" sz="2000" dirty="0">
                <a:solidFill>
                  <a:srgbClr val="43B02A"/>
                </a:solidFill>
                <a:latin typeface="Liberation Mono" panose="02070409020205020404" pitchFamily="49" charset="0"/>
                <a:ea typeface="MS PGothic" pitchFamily="34" charset="-128"/>
                <a:cs typeface="Liberation Mono" panose="02070409020205020404" pitchFamily="49" charset="0"/>
              </a:rPr>
            </a:br>
            <a:r>
              <a:rPr lang="en-US" altLang="en-US" sz="2000" dirty="0" err="1" smtClean="0">
                <a:solidFill>
                  <a:srgbClr val="0033CC"/>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&lt;&lt; "Please enter stuff… \n";</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t>
            </a:r>
            <a:r>
              <a:rPr lang="en-US" altLang="en-US" sz="2000" dirty="0" smtClean="0">
                <a:solidFill>
                  <a:srgbClr val="43B02A"/>
                </a:solidFill>
                <a:latin typeface="Liberation Mono" panose="02070409020205020404" pitchFamily="49" charset="0"/>
                <a:ea typeface="Times New Roman" pitchFamily="18" charset="0"/>
                <a:cs typeface="Liberation Mono" panose="02070409020205020404" pitchFamily="49" charset="0"/>
              </a:rPr>
              <a:t> //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ok: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std</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err="1" smtClean="0">
                <a:solidFill>
                  <a:srgbClr val="43B02A"/>
                </a:solidFill>
                <a:latin typeface="Liberation Mono" panose="02070409020205020404" pitchFamily="49" charset="0"/>
                <a:ea typeface="Times New Roman" pitchFamily="18" charset="0"/>
                <a:cs typeface="Liberation Mono" panose="02070409020205020404" pitchFamily="49" charset="0"/>
              </a:rPr>
              <a:t>cout</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a:r>
            <a:b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br>
            <a:r>
              <a:rPr lang="en-US" altLang="en-US" sz="2000" dirty="0" err="1" smtClean="0">
                <a:solidFill>
                  <a:srgbClr val="0033CC"/>
                </a:solidFill>
                <a:latin typeface="Liberation Mono" panose="02070409020205020404" pitchFamily="49" charset="0"/>
                <a:ea typeface="Times New Roman" pitchFamily="18" charset="0"/>
                <a:cs typeface="Liberation Mono" panose="02070409020205020404" pitchFamily="49" charset="0"/>
              </a:rPr>
              <a:t>cin</a:t>
            </a:r>
            <a:r>
              <a:rPr lang="en-US" altLang="en-US" sz="2000" dirty="0" smtClean="0">
                <a:solidFill>
                  <a:srgbClr val="0033CC"/>
                </a:solidFill>
                <a:latin typeface="Liberation Mono" panose="02070409020205020404" pitchFamily="49" charset="0"/>
                <a:ea typeface="Times New Roman" pitchFamily="18" charset="0"/>
                <a:cs typeface="Liberation Mono" panose="02070409020205020404" pitchFamily="49" charset="0"/>
              </a:rPr>
              <a:t> </a:t>
            </a:r>
            <a:r>
              <a:rPr lang="en-US" altLang="en-US" sz="2000" dirty="0">
                <a:solidFill>
                  <a:srgbClr val="0033CC"/>
                </a:solidFill>
                <a:latin typeface="Liberation Mono" panose="02070409020205020404" pitchFamily="49" charset="0"/>
                <a:ea typeface="Times New Roman" pitchFamily="18" charset="0"/>
                <a:cs typeface="Liberation Mono" panose="02070409020205020404" pitchFamily="49" charset="0"/>
              </a:rPr>
              <a:t>&gt;&gt; x;		</a:t>
            </a:r>
            <a:r>
              <a:rPr lang="en-US" altLang="en-US" sz="2000" dirty="0">
                <a:solidFill>
                  <a:srgbClr val="43B02A"/>
                </a:solidFill>
                <a:latin typeface="Liberation Mono" panose="02070409020205020404" pitchFamily="49" charset="0"/>
                <a:ea typeface="Times New Roman" pitchFamily="18" charset="0"/>
                <a:cs typeface="Liberation Mono" panose="02070409020205020404" pitchFamily="49" charset="0"/>
              </a:rPr>
              <a:t>		// </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ok: </a:t>
            </a:r>
            <a:r>
              <a:rPr lang="en-US" altLang="en-US" sz="2000" i="1" dirty="0" err="1">
                <a:solidFill>
                  <a:srgbClr val="43B02A"/>
                </a:solidFill>
                <a:latin typeface="Liberation Mono" panose="02070409020205020404" pitchFamily="49" charset="0"/>
                <a:ea typeface="Times New Roman" pitchFamily="18" charset="0"/>
                <a:cs typeface="Liberation Mono" panose="02070409020205020404" pitchFamily="49" charset="0"/>
              </a:rPr>
              <a:t>std</a:t>
            </a:r>
            <a:r>
              <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rPr>
              <a:t>::</a:t>
            </a:r>
            <a:r>
              <a:rPr lang="en-US" altLang="en-US" sz="2000" i="1" dirty="0" err="1" smtClean="0">
                <a:solidFill>
                  <a:srgbClr val="43B02A"/>
                </a:solidFill>
                <a:latin typeface="Liberation Mono" panose="02070409020205020404" pitchFamily="49" charset="0"/>
                <a:ea typeface="Times New Roman" pitchFamily="18" charset="0"/>
                <a:cs typeface="Liberation Mono" panose="02070409020205020404" pitchFamily="49" charset="0"/>
              </a:rPr>
              <a:t>cin</a:t>
            </a:r>
            <a:endParaRPr lang="en-US" altLang="en-US" sz="2000" i="1" dirty="0">
              <a:solidFill>
                <a:srgbClr val="43B02A"/>
              </a:solidFill>
              <a:latin typeface="Liberation Mono" panose="02070409020205020404" pitchFamily="49" charset="0"/>
              <a:ea typeface="Times New Roman" pitchFamily="18" charset="0"/>
              <a:cs typeface="Liberation Mono" panose="02070409020205020404" pitchFamily="49" charset="0"/>
            </a:endParaRPr>
          </a:p>
        </p:txBody>
      </p:sp>
      <p:sp>
        <p:nvSpPr>
          <p:cNvPr id="4" name="Slide Number Placeholder 5"/>
          <p:cNvSpPr>
            <a:spLocks noGrp="1"/>
          </p:cNvSpPr>
          <p:nvPr>
            <p:ph type="sldNum" sz="quarter" idx="12"/>
          </p:nvPr>
        </p:nvSpPr>
        <p:spPr/>
        <p:txBody>
          <a:bodyPr/>
          <a:lstStyle>
            <a:lvl1pPr eaLnBrk="0" hangingPunct="0">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MS PGothic" panose="020B0600070205080204" pitchFamily="34" charset="-128"/>
                <a:cs typeface="Times New Roman" panose="02020603050405020304" pitchFamily="18" charset="0"/>
              </a:defRPr>
            </a:lvl1pPr>
            <a:lvl2pPr marL="742950" indent="-285750" eaLnBrk="0" hangingPunct="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eaLnBrk="0" hangingPunct="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eaLnBrk="0" hangingPunct="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eaLnBrk="0" hangingPunct="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0"/>
              </a:spcBef>
              <a:buClrTx/>
              <a:buSzTx/>
              <a:buFontTx/>
              <a:buNone/>
              <a:defRPr/>
            </a:pPr>
            <a:fld id="{A2590628-7006-4186-8B58-3A705893CABF}" type="slidenum">
              <a:rPr lang="en-US" altLang="en-US" sz="1400">
                <a:latin typeface="Arial" panose="020B0604020202020204" pitchFamily="34" charset="0"/>
              </a:rPr>
              <a:pPr eaLnBrk="1" hangingPunct="1">
                <a:spcBef>
                  <a:spcPct val="0"/>
                </a:spcBef>
                <a:buClrTx/>
                <a:buSzTx/>
                <a:buFontTx/>
                <a:buNone/>
                <a:defRPr/>
              </a:pPr>
              <a:t>69</a:t>
            </a:fld>
            <a:endParaRPr lang="en-US" altLang="en-US" sz="1400">
              <a:latin typeface="Arial" panose="020B0604020202020204" pitchFamily="34" charset="0"/>
            </a:endParaRPr>
          </a:p>
        </p:txBody>
      </p:sp>
    </p:spTree>
    <p:extLst>
      <p:ext uri="{BB962C8B-B14F-4D97-AF65-F5344CB8AC3E}">
        <p14:creationId xmlns:p14="http://schemas.microsoft.com/office/powerpoint/2010/main" val="2760769684"/>
      </p:ext>
    </p:extLst>
  </p:cSld>
  <p:clrMapOvr>
    <a:masterClrMapping/>
  </p:clrMapOvr>
  <p:transition spd="slow">
    <p:wipe/>
  </p:transition>
  <p:timing>
    <p:tnLst>
      <p:par>
        <p:cTn id="1" dur="indefinite" restart="never" nodeType="tmRoot"/>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p:cNvSpPr>
            <a:spLocks noGrp="1"/>
          </p:cNvSpPr>
          <p:nvPr>
            <p:ph type="title"/>
          </p:nvPr>
        </p:nvSpPr>
        <p:spPr/>
        <p:txBody>
          <a:bodyPr/>
          <a:lstStyle/>
          <a:p>
            <a:r>
              <a:rPr lang="en-US" dirty="0" smtClean="0"/>
              <a:t>Overflow Variables</a:t>
            </a:r>
            <a:endParaRPr lang="lv-LV" dirty="0"/>
          </a:p>
        </p:txBody>
      </p:sp>
      <p:sp>
        <p:nvSpPr>
          <p:cNvPr id="6" name="Content Placeholder 5"/>
          <p:cNvSpPr>
            <a:spLocks noGrp="1"/>
          </p:cNvSpPr>
          <p:nvPr>
            <p:ph idx="1"/>
          </p:nvPr>
        </p:nvSpPr>
        <p:spPr/>
        <p:txBody>
          <a:bodyPr/>
          <a:lstStyle/>
          <a:p>
            <a:pPr marL="0" indent="0">
              <a:buNone/>
            </a:pPr>
            <a:r>
              <a:rPr lang="lv-LV" dirty="0" smtClean="0">
                <a:solidFill>
                  <a:srgbClr val="0033CC"/>
                </a:solidFill>
                <a:latin typeface="Liberation Mono" panose="02070409020205020404" pitchFamily="49" charset="0"/>
                <a:cs typeface="Liberation Mono" panose="02070409020205020404" pitchFamily="49" charset="0"/>
              </a:rPr>
              <a:t>int </a:t>
            </a:r>
            <a:r>
              <a:rPr lang="lv-LV" dirty="0">
                <a:solidFill>
                  <a:srgbClr val="0033CC"/>
                </a:solidFill>
                <a:latin typeface="Liberation Mono" panose="02070409020205020404" pitchFamily="49" charset="0"/>
                <a:cs typeface="Liberation Mono" panose="02070409020205020404" pitchFamily="49" charset="0"/>
              </a:rPr>
              <a:t>i1 = 2000000000;</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int </a:t>
            </a:r>
            <a:r>
              <a:rPr lang="lv-LV" dirty="0">
                <a:solidFill>
                  <a:srgbClr val="0033CC"/>
                </a:solidFill>
                <a:latin typeface="Liberation Mono" panose="02070409020205020404" pitchFamily="49" charset="0"/>
                <a:cs typeface="Liberation Mono" panose="02070409020205020404" pitchFamily="49" charset="0"/>
              </a:rPr>
              <a:t>i2 = 2000000000;</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cout </a:t>
            </a:r>
            <a:r>
              <a:rPr lang="lv-LV" dirty="0">
                <a:solidFill>
                  <a:srgbClr val="0033CC"/>
                </a:solidFill>
                <a:latin typeface="Liberation Mono" panose="02070409020205020404" pitchFamily="49" charset="0"/>
                <a:cs typeface="Liberation Mono" panose="02070409020205020404" pitchFamily="49" charset="0"/>
              </a:rPr>
              <a:t>&lt;&lt; i1 &lt;&lt; " + " &lt;&lt; i2 &lt;&lt; " = " &lt;&lt; i1 + i2 &lt;&lt; endl;</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typedef </a:t>
            </a:r>
            <a:r>
              <a:rPr lang="lv-LV" dirty="0">
                <a:solidFill>
                  <a:srgbClr val="0033CC"/>
                </a:solidFill>
                <a:latin typeface="Liberation Mono" panose="02070409020205020404" pitchFamily="49" charset="0"/>
                <a:cs typeface="Liberation Mono" panose="02070409020205020404" pitchFamily="49" charset="0"/>
              </a:rPr>
              <a:t>unsigned long long ulong;</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ulong </a:t>
            </a:r>
            <a:r>
              <a:rPr lang="lv-LV" dirty="0">
                <a:solidFill>
                  <a:srgbClr val="0033CC"/>
                </a:solidFill>
                <a:latin typeface="Liberation Mono" panose="02070409020205020404" pitchFamily="49" charset="0"/>
                <a:cs typeface="Liberation Mono" panose="02070409020205020404" pitchFamily="49" charset="0"/>
              </a:rPr>
              <a:t>L = (ulong)i1 + (ulong)i2; </a:t>
            </a:r>
          </a:p>
          <a:p>
            <a:pPr marL="0" indent="0">
              <a:buNone/>
            </a:pPr>
            <a:r>
              <a:rPr lang="lv-LV" dirty="0" smtClean="0">
                <a:solidFill>
                  <a:srgbClr val="0033CC"/>
                </a:solidFill>
                <a:latin typeface="Liberation Mono" panose="02070409020205020404" pitchFamily="49" charset="0"/>
                <a:cs typeface="Liberation Mono" panose="02070409020205020404" pitchFamily="49" charset="0"/>
              </a:rPr>
              <a:t>cout </a:t>
            </a:r>
            <a:r>
              <a:rPr lang="lv-LV" dirty="0">
                <a:solidFill>
                  <a:srgbClr val="0033CC"/>
                </a:solidFill>
                <a:latin typeface="Liberation Mono" panose="02070409020205020404" pitchFamily="49" charset="0"/>
                <a:cs typeface="Liberation Mono" panose="02070409020205020404" pitchFamily="49" charset="0"/>
              </a:rPr>
              <a:t>&lt;&lt; i1 &lt;&lt; " + " &lt;&lt; i2 &lt;&lt; " = " &lt;&lt; L &lt;&lt; endl;</a:t>
            </a:r>
            <a:endParaRPr lang="en-US" dirty="0" smtClean="0">
              <a:solidFill>
                <a:srgbClr val="0033CC"/>
              </a:solidFill>
              <a:latin typeface="Liberation Mono" panose="02070409020205020404" pitchFamily="49" charset="0"/>
              <a:cs typeface="Liberation Mono" panose="02070409020205020404" pitchFamily="49" charset="0"/>
            </a:endParaRPr>
          </a:p>
          <a:p>
            <a:pPr marL="0" indent="0">
              <a:buNone/>
            </a:pPr>
            <a:r>
              <a:rPr lang="lv-LV" dirty="0">
                <a:latin typeface="Liberation Mono" panose="02070409020205020404" pitchFamily="49" charset="0"/>
                <a:cs typeface="Liberation Mono" panose="02070409020205020404" pitchFamily="49" charset="0"/>
              </a:rPr>
              <a:t>2000000000 + 2000000000 = -294967296</a:t>
            </a:r>
          </a:p>
          <a:p>
            <a:pPr marL="0" indent="0">
              <a:buNone/>
            </a:pPr>
            <a:r>
              <a:rPr lang="lv-LV" dirty="0">
                <a:latin typeface="Liberation Mono" panose="02070409020205020404" pitchFamily="49" charset="0"/>
                <a:cs typeface="Liberation Mono" panose="02070409020205020404" pitchFamily="49" charset="0"/>
              </a:rPr>
              <a:t>2000000000 + 2000000000 = 4000000000</a:t>
            </a:r>
          </a:p>
        </p:txBody>
      </p:sp>
    </p:spTree>
    <p:extLst>
      <p:ext uri="{BB962C8B-B14F-4D97-AF65-F5344CB8AC3E}">
        <p14:creationId xmlns:p14="http://schemas.microsoft.com/office/powerpoint/2010/main" val="2750799987"/>
      </p:ext>
    </p:extLst>
  </p:cSld>
  <p:clrMapOvr>
    <a:masterClrMapping/>
  </p:clrMapOvr>
  <p:transition spd="slow">
    <p:wipe/>
  </p:transition>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Exceptions and Errors</a:t>
            </a:r>
            <a:endParaRPr lang="lv-LV" dirty="0"/>
          </a:p>
        </p:txBody>
      </p:sp>
      <p:sp>
        <p:nvSpPr>
          <p:cNvPr id="3" name="Content Placeholder 2"/>
          <p:cNvSpPr>
            <a:spLocks noGrp="1"/>
          </p:cNvSpPr>
          <p:nvPr>
            <p:ph idx="1"/>
          </p:nvPr>
        </p:nvSpPr>
        <p:spPr>
          <a:xfrm>
            <a:off x="1422400" y="1752601"/>
            <a:ext cx="4064000" cy="4114800"/>
          </a:xfrm>
        </p:spPr>
        <p:txBody>
          <a:bodyPr/>
          <a:lstStyle/>
          <a:p>
            <a:r>
              <a:rPr lang="lv-LV" dirty="0" smtClean="0"/>
              <a:t>Why do we need exceptions and errors? (Also things like event logging or hardware interceptions?)</a:t>
            </a:r>
          </a:p>
          <a:p>
            <a:r>
              <a:rPr lang="lv-LV" dirty="0" smtClean="0"/>
              <a:t>Situations where functions (or the entire software module) do not return the expected result type.</a:t>
            </a:r>
            <a:endParaRPr lang="lv-LV" dirty="0"/>
          </a:p>
        </p:txBody>
      </p:sp>
      <p:sp>
        <p:nvSpPr>
          <p:cNvPr id="4" name="Rectangle 3"/>
          <p:cNvSpPr/>
          <p:nvPr/>
        </p:nvSpPr>
        <p:spPr bwMode="auto">
          <a:xfrm>
            <a:off x="5638800" y="1676400"/>
            <a:ext cx="5943600" cy="2819400"/>
          </a:xfrm>
          <a:prstGeom prst="rect">
            <a:avLst/>
          </a:pr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pPr eaLnBrk="1" hangingPunct="1"/>
            <a:r>
              <a:rPr lang="en-US" i="1" dirty="0"/>
              <a:t>“The most likely way for the world to be destroyed, most experts agree, is by accident. That's where we come in; </a:t>
            </a:r>
            <a:r>
              <a:rPr lang="en-US" i="1" dirty="0" smtClean="0"/>
              <a:t>we</a:t>
            </a:r>
            <a:r>
              <a:rPr lang="lv-LV" i="1" dirty="0"/>
              <a:t> </a:t>
            </a:r>
            <a:r>
              <a:rPr lang="lv-LV" i="1" dirty="0" smtClean="0"/>
              <a:t>a</a:t>
            </a:r>
            <a:r>
              <a:rPr lang="en-US" i="1" dirty="0" smtClean="0"/>
              <a:t>re </a:t>
            </a:r>
            <a:r>
              <a:rPr lang="en-US" i="1" dirty="0"/>
              <a:t>computer professionals. We cause accidents</a:t>
            </a:r>
            <a:r>
              <a:rPr lang="en-US" i="1" dirty="0" smtClean="0"/>
              <a:t>.”</a:t>
            </a:r>
            <a:endParaRPr lang="lv-LV" i="1" dirty="0" smtClean="0"/>
          </a:p>
          <a:p>
            <a:pPr eaLnBrk="1" hangingPunct="1"/>
            <a:r>
              <a:rPr kumimoji="0" lang="lv-LV" sz="2400" i="0" u="none" strike="noStrike" cap="none" normalizeH="0" baseline="0" dirty="0" smtClean="0">
                <a:ln>
                  <a:noFill/>
                </a:ln>
                <a:solidFill>
                  <a:schemeClr val="tx1"/>
                </a:solidFill>
                <a:effectLst/>
              </a:rPr>
              <a:t>Nathaniel Borenstein. (</a:t>
            </a:r>
            <a:r>
              <a:rPr lang="en-US" dirty="0"/>
              <a:t>Programming as If People </a:t>
            </a:r>
            <a:r>
              <a:rPr lang="en-US" dirty="0" smtClean="0"/>
              <a:t>Mattered</a:t>
            </a:r>
            <a:r>
              <a:rPr lang="lv-LV" dirty="0" smtClean="0"/>
              <a:t>, 1991.)</a:t>
            </a:r>
            <a:endParaRPr kumimoji="0" lang="lv-LV" sz="2400" i="0" u="none" strike="noStrike" cap="none" normalizeH="0" baseline="0" dirty="0" smtClean="0">
              <a:ln>
                <a:noFill/>
              </a:ln>
              <a:solidFill>
                <a:schemeClr val="tx1"/>
              </a:solidFill>
              <a:effectLst/>
            </a:endParaRPr>
          </a:p>
        </p:txBody>
      </p:sp>
    </p:spTree>
    <p:extLst>
      <p:ext uri="{BB962C8B-B14F-4D97-AF65-F5344CB8AC3E}">
        <p14:creationId xmlns:p14="http://schemas.microsoft.com/office/powerpoint/2010/main" val="3358524064"/>
      </p:ext>
    </p:extLst>
  </p:cSld>
  <p:clrMapOvr>
    <a:masterClrMapping/>
  </p:clrMapOvr>
  <p:transition spd="slow">
    <p:wipe/>
  </p:transition>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pPr eaLnBrk="1" hangingPunct="1">
              <a:defRPr/>
            </a:pPr>
            <a:r>
              <a:rPr lang="en-US"/>
              <a:t>Abstract</a:t>
            </a:r>
          </a:p>
        </p:txBody>
      </p:sp>
      <p:sp>
        <p:nvSpPr>
          <p:cNvPr id="17411" name="Rectangle 3"/>
          <p:cNvSpPr>
            <a:spLocks noGrp="1" noChangeArrowheads="1"/>
          </p:cNvSpPr>
          <p:nvPr>
            <p:ph idx="1"/>
          </p:nvPr>
        </p:nvSpPr>
        <p:spPr/>
        <p:txBody>
          <a:bodyPr/>
          <a:lstStyle/>
          <a:p>
            <a:pPr eaLnBrk="1" hangingPunct="1">
              <a:lnSpc>
                <a:spcPct val="90000"/>
              </a:lnSpc>
              <a:defRPr/>
            </a:pPr>
            <a:r>
              <a:rPr lang="en-US" dirty="0"/>
              <a:t>When we program, we have to deal with errors. Our most basic aim is correctness, but we must deal with incomplete problem specifications, incomplete programs, and our own errors. Here, we’ll concentrate on a key area: how to deal with unexpected function arguments. We’ll also discuss techniques for finding errors in programs: debugging and testing.</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4A017A14-D7EC-46DD-91F6-B364BC5DE8CC}" type="slidenum">
              <a:rPr lang="en-US" altLang="en-US" sz="1400">
                <a:latin typeface="Arial" panose="020B0604020202020204" pitchFamily="34" charset="0"/>
              </a:rPr>
              <a:pPr eaLnBrk="1" hangingPunct="1">
                <a:defRPr/>
              </a:pPr>
              <a:t>71</a:t>
            </a:fld>
            <a:endParaRPr lang="en-US" altLang="en-US" sz="1400">
              <a:latin typeface="Arial" panose="020B0604020202020204" pitchFamily="34" charset="0"/>
            </a:endParaRPr>
          </a:p>
        </p:txBody>
      </p:sp>
    </p:spTree>
    <p:extLst>
      <p:ext uri="{BB962C8B-B14F-4D97-AF65-F5344CB8AC3E}">
        <p14:creationId xmlns:p14="http://schemas.microsoft.com/office/powerpoint/2010/main" val="2308046680"/>
      </p:ext>
    </p:extLst>
  </p:cSld>
  <p:clrMapOvr>
    <a:masterClrMapping/>
  </p:clrMapOvr>
  <p:transition spd="slow">
    <p:wipe/>
  </p:transition>
  <p:timing>
    <p:tnLst>
      <p:par>
        <p:cTn id="1" dur="indefinite" restart="never" nodeType="tmRoot"/>
      </p:par>
    </p:tnLst>
  </p:timing>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Rectangle 2"/>
          <p:cNvSpPr>
            <a:spLocks noGrp="1" noChangeArrowheads="1"/>
          </p:cNvSpPr>
          <p:nvPr>
            <p:ph type="title"/>
          </p:nvPr>
        </p:nvSpPr>
        <p:spPr/>
        <p:txBody>
          <a:bodyPr/>
          <a:lstStyle/>
          <a:p>
            <a:pPr eaLnBrk="1" hangingPunct="1">
              <a:defRPr/>
            </a:pPr>
            <a:r>
              <a:rPr lang="en-US"/>
              <a:t>Overview</a:t>
            </a:r>
          </a:p>
        </p:txBody>
      </p:sp>
      <p:sp>
        <p:nvSpPr>
          <p:cNvPr id="5123" name="Rectangle 3"/>
          <p:cNvSpPr>
            <a:spLocks noGrp="1" noChangeArrowheads="1"/>
          </p:cNvSpPr>
          <p:nvPr>
            <p:ph idx="1"/>
          </p:nvPr>
        </p:nvSpPr>
        <p:spPr/>
        <p:txBody>
          <a:bodyPr/>
          <a:lstStyle/>
          <a:p>
            <a:pPr eaLnBrk="1" hangingPunct="1">
              <a:defRPr/>
            </a:pPr>
            <a:r>
              <a:rPr lang="en-US" dirty="0"/>
              <a:t>Kinds of errors</a:t>
            </a:r>
          </a:p>
          <a:p>
            <a:pPr eaLnBrk="1" hangingPunct="1">
              <a:defRPr/>
            </a:pPr>
            <a:r>
              <a:rPr lang="en-US" dirty="0"/>
              <a:t>Argument checking</a:t>
            </a:r>
          </a:p>
          <a:p>
            <a:pPr lvl="1" eaLnBrk="1" hangingPunct="1">
              <a:defRPr/>
            </a:pPr>
            <a:r>
              <a:rPr lang="en-US" dirty="0"/>
              <a:t>Error reporting</a:t>
            </a:r>
          </a:p>
          <a:p>
            <a:pPr lvl="1" eaLnBrk="1" hangingPunct="1">
              <a:defRPr/>
            </a:pPr>
            <a:r>
              <a:rPr lang="en-US" dirty="0"/>
              <a:t>Error detection</a:t>
            </a:r>
          </a:p>
          <a:p>
            <a:pPr lvl="1" eaLnBrk="1" hangingPunct="1">
              <a:defRPr/>
            </a:pPr>
            <a:r>
              <a:rPr lang="en-US" dirty="0"/>
              <a:t>Exceptions</a:t>
            </a:r>
          </a:p>
          <a:p>
            <a:pPr eaLnBrk="1" hangingPunct="1">
              <a:defRPr/>
            </a:pPr>
            <a:r>
              <a:rPr lang="en-US" dirty="0"/>
              <a:t>Debugging</a:t>
            </a:r>
          </a:p>
          <a:p>
            <a:pPr eaLnBrk="1" hangingPunct="1">
              <a:defRPr/>
            </a:pPr>
            <a:r>
              <a:rPr lang="en-US" dirty="0"/>
              <a:t>Testing</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5474B44B-E58D-4A1F-A1BB-442A27C6FA27}" type="slidenum">
              <a:rPr lang="en-US" altLang="en-US" sz="1400">
                <a:latin typeface="Arial" panose="020B0604020202020204" pitchFamily="34" charset="0"/>
              </a:rPr>
              <a:pPr eaLnBrk="1" hangingPunct="1">
                <a:defRPr/>
              </a:pPr>
              <a:t>72</a:t>
            </a:fld>
            <a:endParaRPr lang="en-US" altLang="en-US" sz="1400">
              <a:latin typeface="Arial" panose="020B0604020202020204" pitchFamily="34" charset="0"/>
            </a:endParaRPr>
          </a:p>
        </p:txBody>
      </p:sp>
      <p:pic>
        <p:nvPicPr>
          <p:cNvPr id="7174" name="Picture 6" descr="C:\Documents and Settings\bs\My Documents\My Pictures\3.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5486400" y="2784475"/>
            <a:ext cx="4521200" cy="33909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Tree>
    <p:extLst>
      <p:ext uri="{BB962C8B-B14F-4D97-AF65-F5344CB8AC3E}">
        <p14:creationId xmlns:p14="http://schemas.microsoft.com/office/powerpoint/2010/main" val="4052566337"/>
      </p:ext>
    </p:extLst>
  </p:cSld>
  <p:clrMapOvr>
    <a:masterClrMapping/>
  </p:clrMapOvr>
  <p:transition spd="slow">
    <p:wipe/>
  </p:transition>
  <p:timing>
    <p:tnLst>
      <p:par>
        <p:cTn id="1" dur="indefinite" restart="never" nodeType="tmRoot"/>
      </p:par>
    </p:tnLst>
  </p:timing>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p:txBody>
          <a:bodyPr/>
          <a:lstStyle/>
          <a:p>
            <a:pPr eaLnBrk="1" hangingPunct="1">
              <a:defRPr/>
            </a:pPr>
            <a:r>
              <a:rPr lang="en-US"/>
              <a:t>Errors</a:t>
            </a:r>
          </a:p>
        </p:txBody>
      </p:sp>
      <p:sp>
        <p:nvSpPr>
          <p:cNvPr id="6147" name="Rectangle 3"/>
          <p:cNvSpPr>
            <a:spLocks noGrp="1" noChangeArrowheads="1"/>
          </p:cNvSpPr>
          <p:nvPr>
            <p:ph idx="1"/>
          </p:nvPr>
        </p:nvSpPr>
        <p:spPr/>
        <p:txBody>
          <a:bodyPr/>
          <a:lstStyle/>
          <a:p>
            <a:pPr eaLnBrk="1" hangingPunct="1">
              <a:lnSpc>
                <a:spcPct val="90000"/>
              </a:lnSpc>
              <a:defRPr/>
            </a:pPr>
            <a:r>
              <a:rPr lang="en-US" dirty="0"/>
              <a:t>“ … I realized that from now on a large part of my life would be spent finding and correcting my own mistakes.”</a:t>
            </a:r>
          </a:p>
          <a:p>
            <a:pPr lvl="1" eaLnBrk="1" hangingPunct="1">
              <a:lnSpc>
                <a:spcPct val="90000"/>
              </a:lnSpc>
              <a:defRPr/>
            </a:pPr>
            <a:r>
              <a:rPr lang="en-US" sz="2000" dirty="0"/>
              <a:t>Maurice Wilkes, 1949</a:t>
            </a:r>
          </a:p>
          <a:p>
            <a:pPr eaLnBrk="1" hangingPunct="1">
              <a:lnSpc>
                <a:spcPct val="90000"/>
              </a:lnSpc>
              <a:defRPr/>
            </a:pPr>
            <a:r>
              <a:rPr lang="en-US" dirty="0"/>
              <a:t>When we write programs, errors are natural and unavoidable; the question is, how do we deal with them?</a:t>
            </a:r>
          </a:p>
          <a:p>
            <a:pPr lvl="1" eaLnBrk="1" hangingPunct="1">
              <a:lnSpc>
                <a:spcPct val="90000"/>
              </a:lnSpc>
              <a:defRPr/>
            </a:pPr>
            <a:r>
              <a:rPr lang="en-US" sz="2000" dirty="0"/>
              <a:t>Organize software to minimize errors.</a:t>
            </a:r>
          </a:p>
          <a:p>
            <a:pPr lvl="1" eaLnBrk="1" hangingPunct="1">
              <a:lnSpc>
                <a:spcPct val="90000"/>
              </a:lnSpc>
              <a:defRPr/>
            </a:pPr>
            <a:r>
              <a:rPr lang="en-US" sz="2000" dirty="0"/>
              <a:t>Eliminate most of the errors we made anyway.</a:t>
            </a:r>
          </a:p>
          <a:p>
            <a:pPr lvl="2" eaLnBrk="1" hangingPunct="1">
              <a:lnSpc>
                <a:spcPct val="90000"/>
              </a:lnSpc>
              <a:defRPr/>
            </a:pPr>
            <a:r>
              <a:rPr lang="en-US" sz="1800" dirty="0"/>
              <a:t>Debugging</a:t>
            </a:r>
          </a:p>
          <a:p>
            <a:pPr lvl="2" eaLnBrk="1" hangingPunct="1">
              <a:lnSpc>
                <a:spcPct val="90000"/>
              </a:lnSpc>
              <a:defRPr/>
            </a:pPr>
            <a:r>
              <a:rPr lang="en-US" sz="1800" dirty="0"/>
              <a:t>Testing</a:t>
            </a:r>
          </a:p>
          <a:p>
            <a:pPr lvl="1" eaLnBrk="1" hangingPunct="1">
              <a:lnSpc>
                <a:spcPct val="90000"/>
              </a:lnSpc>
              <a:defRPr/>
            </a:pPr>
            <a:r>
              <a:rPr lang="en-US" sz="2000" dirty="0"/>
              <a:t>Make sure the remaining errors are not serious.</a:t>
            </a:r>
          </a:p>
          <a:p>
            <a:pPr eaLnBrk="1" hangingPunct="1">
              <a:lnSpc>
                <a:spcPct val="90000"/>
              </a:lnSpc>
              <a:defRPr/>
            </a:pPr>
            <a:r>
              <a:rPr lang="en-US" dirty="0"/>
              <a:t>My guess is that avoiding, finding, and correcting errors is 95% or more of the effort for serious software development.</a:t>
            </a:r>
          </a:p>
          <a:p>
            <a:pPr lvl="1" eaLnBrk="1" hangingPunct="1">
              <a:lnSpc>
                <a:spcPct val="90000"/>
              </a:lnSpc>
              <a:defRPr/>
            </a:pPr>
            <a:r>
              <a:rPr lang="en-US" sz="2000" dirty="0"/>
              <a:t>You can do much better for small programs. </a:t>
            </a:r>
          </a:p>
          <a:p>
            <a:pPr lvl="2" eaLnBrk="1" hangingPunct="1">
              <a:lnSpc>
                <a:spcPct val="90000"/>
              </a:lnSpc>
              <a:defRPr/>
            </a:pPr>
            <a:r>
              <a:rPr lang="en-US" sz="1600" dirty="0"/>
              <a:t>or worse, if you’re sloppy</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0CC6668B-F7C5-4994-9A2D-178C603BEF5C}" type="slidenum">
              <a:rPr lang="en-US" altLang="en-US" sz="1400">
                <a:latin typeface="Arial" panose="020B0604020202020204" pitchFamily="34" charset="0"/>
              </a:rPr>
              <a:pPr eaLnBrk="1" hangingPunct="1">
                <a:defRPr/>
              </a:pPr>
              <a:t>73</a:t>
            </a:fld>
            <a:endParaRPr lang="en-US" altLang="en-US" sz="1400">
              <a:latin typeface="Arial" panose="020B0604020202020204" pitchFamily="34" charset="0"/>
            </a:endParaRPr>
          </a:p>
        </p:txBody>
      </p:sp>
    </p:spTree>
    <p:extLst>
      <p:ext uri="{BB962C8B-B14F-4D97-AF65-F5344CB8AC3E}">
        <p14:creationId xmlns:p14="http://schemas.microsoft.com/office/powerpoint/2010/main" val="270166184"/>
      </p:ext>
    </p:extLst>
  </p:cSld>
  <p:clrMapOvr>
    <a:masterClrMapping/>
  </p:clrMapOvr>
  <p:transition spd="slow">
    <p:wipe/>
  </p:transition>
  <p:timing>
    <p:tnLst>
      <p:par>
        <p:cTn id="1" dur="indefinite" restart="never" nodeType="tmRoot"/>
      </p:par>
    </p:tnLst>
  </p:timing>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ChangeArrowheads="1"/>
          </p:cNvSpPr>
          <p:nvPr>
            <p:ph type="title"/>
          </p:nvPr>
        </p:nvSpPr>
        <p:spPr/>
        <p:txBody>
          <a:bodyPr/>
          <a:lstStyle/>
          <a:p>
            <a:pPr eaLnBrk="1" hangingPunct="1">
              <a:defRPr/>
            </a:pPr>
            <a:r>
              <a:rPr lang="en-US"/>
              <a:t>Your Program</a:t>
            </a:r>
          </a:p>
        </p:txBody>
      </p:sp>
      <p:sp>
        <p:nvSpPr>
          <p:cNvPr id="53251" name="Rectangle 3"/>
          <p:cNvSpPr>
            <a:spLocks noGrp="1" noChangeArrowheads="1"/>
          </p:cNvSpPr>
          <p:nvPr>
            <p:ph idx="1"/>
          </p:nvPr>
        </p:nvSpPr>
        <p:spPr/>
        <p:txBody>
          <a:bodyPr/>
          <a:lstStyle/>
          <a:p>
            <a:pPr marL="609600" indent="-609600" eaLnBrk="1" hangingPunct="1">
              <a:lnSpc>
                <a:spcPct val="90000"/>
              </a:lnSpc>
              <a:buFontTx/>
              <a:buAutoNum type="arabicPeriod"/>
              <a:defRPr/>
            </a:pPr>
            <a:r>
              <a:rPr lang="en-US" sz="2800"/>
              <a:t>Should produce the desired results for all legal inputs</a:t>
            </a:r>
          </a:p>
          <a:p>
            <a:pPr marL="609600" indent="-609600" eaLnBrk="1" hangingPunct="1">
              <a:lnSpc>
                <a:spcPct val="90000"/>
              </a:lnSpc>
              <a:buFontTx/>
              <a:buAutoNum type="arabicPeriod"/>
              <a:defRPr/>
            </a:pPr>
            <a:r>
              <a:rPr lang="en-US" sz="2800"/>
              <a:t>Should give reasonable error messages for illegal inputs</a:t>
            </a:r>
          </a:p>
          <a:p>
            <a:pPr marL="609600" indent="-609600" eaLnBrk="1" hangingPunct="1">
              <a:lnSpc>
                <a:spcPct val="90000"/>
              </a:lnSpc>
              <a:buFontTx/>
              <a:buAutoNum type="arabicPeriod"/>
              <a:defRPr/>
            </a:pPr>
            <a:r>
              <a:rPr lang="en-US" sz="2800"/>
              <a:t>Need not worry about misbehaving hardware</a:t>
            </a:r>
          </a:p>
          <a:p>
            <a:pPr marL="609600" indent="-609600" eaLnBrk="1" hangingPunct="1">
              <a:lnSpc>
                <a:spcPct val="90000"/>
              </a:lnSpc>
              <a:buFontTx/>
              <a:buAutoNum type="arabicPeriod"/>
              <a:defRPr/>
            </a:pPr>
            <a:r>
              <a:rPr lang="en-US" sz="2800"/>
              <a:t>Need not worry about misbehaving system software</a:t>
            </a:r>
          </a:p>
          <a:p>
            <a:pPr marL="609600" indent="-609600" eaLnBrk="1" hangingPunct="1">
              <a:lnSpc>
                <a:spcPct val="90000"/>
              </a:lnSpc>
              <a:buFontTx/>
              <a:buAutoNum type="arabicPeriod"/>
              <a:defRPr/>
            </a:pPr>
            <a:r>
              <a:rPr lang="en-US" sz="2800"/>
              <a:t>Is allowed to terminate after finding an error</a:t>
            </a:r>
          </a:p>
          <a:p>
            <a:pPr marL="609600" indent="-609600" eaLnBrk="1" hangingPunct="1">
              <a:lnSpc>
                <a:spcPct val="90000"/>
              </a:lnSpc>
              <a:buNone/>
              <a:defRPr/>
            </a:pPr>
            <a:endParaRPr lang="en-US" sz="2800"/>
          </a:p>
          <a:p>
            <a:pPr marL="609600" indent="-609600" eaLnBrk="1" hangingPunct="1">
              <a:lnSpc>
                <a:spcPct val="90000"/>
              </a:lnSpc>
              <a:buNone/>
              <a:defRPr/>
            </a:pPr>
            <a:r>
              <a:rPr lang="en-US" sz="2800"/>
              <a:t>3, 4, and 5 are true for beginner’s code; often, we have to worry about those in real software.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A332FA08-9683-4B32-ABEC-89214CC56B37}" type="slidenum">
              <a:rPr lang="en-US" altLang="en-US" sz="1400">
                <a:latin typeface="Arial" panose="020B0604020202020204" pitchFamily="34" charset="0"/>
              </a:rPr>
              <a:pPr eaLnBrk="1" hangingPunct="1">
                <a:defRPr/>
              </a:pPr>
              <a:t>74</a:t>
            </a:fld>
            <a:endParaRPr lang="en-US" altLang="en-US" sz="1400">
              <a:latin typeface="Arial" panose="020B0604020202020204" pitchFamily="34" charset="0"/>
            </a:endParaRPr>
          </a:p>
        </p:txBody>
      </p:sp>
    </p:spTree>
    <p:extLst>
      <p:ext uri="{BB962C8B-B14F-4D97-AF65-F5344CB8AC3E}">
        <p14:creationId xmlns:p14="http://schemas.microsoft.com/office/powerpoint/2010/main" val="3059399000"/>
      </p:ext>
    </p:extLst>
  </p:cSld>
  <p:clrMapOvr>
    <a:masterClrMapping/>
  </p:clrMapOvr>
  <p:transition spd="slow">
    <p:wipe/>
  </p:transition>
  <p:timing>
    <p:tnLst>
      <p:par>
        <p:cTn id="1" dur="indefinite" restart="never" nodeType="tmRoot"/>
      </p:par>
    </p:tnLst>
  </p:timing>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p:txBody>
          <a:bodyPr/>
          <a:lstStyle/>
          <a:p>
            <a:pPr eaLnBrk="1" hangingPunct="1">
              <a:defRPr/>
            </a:pPr>
            <a:r>
              <a:rPr lang="en-US"/>
              <a:t>Sources of errors</a:t>
            </a:r>
          </a:p>
        </p:txBody>
      </p:sp>
      <p:sp>
        <p:nvSpPr>
          <p:cNvPr id="18435" name="Rectangle 3"/>
          <p:cNvSpPr>
            <a:spLocks noGrp="1" noChangeArrowheads="1"/>
          </p:cNvSpPr>
          <p:nvPr>
            <p:ph idx="1"/>
          </p:nvPr>
        </p:nvSpPr>
        <p:spPr/>
        <p:txBody>
          <a:bodyPr/>
          <a:lstStyle/>
          <a:p>
            <a:pPr eaLnBrk="1" hangingPunct="1">
              <a:lnSpc>
                <a:spcPct val="90000"/>
              </a:lnSpc>
              <a:defRPr/>
            </a:pPr>
            <a:r>
              <a:rPr lang="en-US"/>
              <a:t>Poor specification</a:t>
            </a:r>
          </a:p>
          <a:p>
            <a:pPr lvl="1" eaLnBrk="1" hangingPunct="1">
              <a:lnSpc>
                <a:spcPct val="90000"/>
              </a:lnSpc>
              <a:defRPr/>
            </a:pPr>
            <a:r>
              <a:rPr lang="en-US" sz="2000"/>
              <a:t>“What’s this supposed to do?”</a:t>
            </a:r>
          </a:p>
          <a:p>
            <a:pPr eaLnBrk="1" hangingPunct="1">
              <a:lnSpc>
                <a:spcPct val="90000"/>
              </a:lnSpc>
              <a:defRPr/>
            </a:pPr>
            <a:r>
              <a:rPr lang="en-US"/>
              <a:t>Incomplete programs</a:t>
            </a:r>
          </a:p>
          <a:p>
            <a:pPr lvl="1" eaLnBrk="1" hangingPunct="1">
              <a:lnSpc>
                <a:spcPct val="90000"/>
              </a:lnSpc>
              <a:defRPr/>
            </a:pPr>
            <a:r>
              <a:rPr lang="en-US" sz="2000"/>
              <a:t>“but I’ll not get around to doing that until tomorrow”</a:t>
            </a:r>
          </a:p>
          <a:p>
            <a:pPr eaLnBrk="1" hangingPunct="1">
              <a:lnSpc>
                <a:spcPct val="90000"/>
              </a:lnSpc>
              <a:defRPr/>
            </a:pPr>
            <a:r>
              <a:rPr lang="en-US"/>
              <a:t>Unexpected arguments</a:t>
            </a:r>
          </a:p>
          <a:p>
            <a:pPr lvl="1" eaLnBrk="1" hangingPunct="1">
              <a:lnSpc>
                <a:spcPct val="90000"/>
              </a:lnSpc>
              <a:defRPr/>
            </a:pPr>
            <a:r>
              <a:rPr lang="en-US" sz="2000"/>
              <a:t>“but </a:t>
            </a:r>
            <a:r>
              <a:rPr lang="en-US" sz="2000" b="1"/>
              <a:t>sqrt()</a:t>
            </a:r>
            <a:r>
              <a:rPr lang="en-US" sz="2000"/>
              <a:t> isn’t supposed to be called with </a:t>
            </a:r>
            <a:r>
              <a:rPr lang="en-US" sz="2000" b="1"/>
              <a:t>-1</a:t>
            </a:r>
            <a:r>
              <a:rPr lang="en-US" sz="2000"/>
              <a:t> as its argument”</a:t>
            </a:r>
          </a:p>
          <a:p>
            <a:pPr eaLnBrk="1" hangingPunct="1">
              <a:lnSpc>
                <a:spcPct val="90000"/>
              </a:lnSpc>
              <a:defRPr/>
            </a:pPr>
            <a:r>
              <a:rPr lang="en-US"/>
              <a:t>Unexpected input</a:t>
            </a:r>
          </a:p>
          <a:p>
            <a:pPr lvl="1" eaLnBrk="1" hangingPunct="1">
              <a:lnSpc>
                <a:spcPct val="90000"/>
              </a:lnSpc>
              <a:defRPr/>
            </a:pPr>
            <a:r>
              <a:rPr lang="en-US" sz="2000"/>
              <a:t>“but the user was supposed to input an integer”</a:t>
            </a:r>
          </a:p>
          <a:p>
            <a:pPr eaLnBrk="1" hangingPunct="1">
              <a:lnSpc>
                <a:spcPct val="90000"/>
              </a:lnSpc>
              <a:defRPr/>
            </a:pPr>
            <a:r>
              <a:rPr lang="en-US"/>
              <a:t>Code that simply doesn’t do what it was supposed to do</a:t>
            </a:r>
          </a:p>
          <a:p>
            <a:pPr lvl="1" eaLnBrk="1" hangingPunct="1">
              <a:lnSpc>
                <a:spcPct val="90000"/>
              </a:lnSpc>
              <a:defRPr/>
            </a:pPr>
            <a:r>
              <a:rPr lang="en-US" sz="2000"/>
              <a:t>“so fix it!”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4E5D973C-A730-44FD-8A87-C006AE6A5E09}" type="slidenum">
              <a:rPr lang="en-US" altLang="en-US" sz="1400">
                <a:latin typeface="Arial" panose="020B0604020202020204" pitchFamily="34" charset="0"/>
              </a:rPr>
              <a:pPr eaLnBrk="1" hangingPunct="1">
                <a:defRPr/>
              </a:pPr>
              <a:t>75</a:t>
            </a:fld>
            <a:endParaRPr lang="en-US" altLang="en-US" sz="1400">
              <a:latin typeface="Arial" panose="020B0604020202020204" pitchFamily="34" charset="0"/>
            </a:endParaRPr>
          </a:p>
        </p:txBody>
      </p:sp>
    </p:spTree>
    <p:extLst>
      <p:ext uri="{BB962C8B-B14F-4D97-AF65-F5344CB8AC3E}">
        <p14:creationId xmlns:p14="http://schemas.microsoft.com/office/powerpoint/2010/main" val="2522725267"/>
      </p:ext>
    </p:extLst>
  </p:cSld>
  <p:clrMapOvr>
    <a:masterClrMapping/>
  </p:clrMapOvr>
  <p:transition spd="slow">
    <p:wipe/>
  </p:transition>
  <p:timing>
    <p:tnLst>
      <p:par>
        <p:cTn id="1" dur="indefinite" restart="never" nodeType="tmRoot"/>
      </p:par>
    </p:tnLst>
  </p:timing>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4274" name="Rectangle 2"/>
          <p:cNvSpPr>
            <a:spLocks noGrp="1" noChangeArrowheads="1"/>
          </p:cNvSpPr>
          <p:nvPr>
            <p:ph type="title"/>
          </p:nvPr>
        </p:nvSpPr>
        <p:spPr/>
        <p:txBody>
          <a:bodyPr/>
          <a:lstStyle/>
          <a:p>
            <a:pPr eaLnBrk="1" hangingPunct="1">
              <a:defRPr/>
            </a:pPr>
            <a:r>
              <a:rPr lang="en-US"/>
              <a:t>Kinds of Errors</a:t>
            </a:r>
          </a:p>
        </p:txBody>
      </p:sp>
      <p:sp>
        <p:nvSpPr>
          <p:cNvPr id="54275" name="Rectangle 3"/>
          <p:cNvSpPr>
            <a:spLocks noGrp="1" noChangeArrowheads="1"/>
          </p:cNvSpPr>
          <p:nvPr>
            <p:ph idx="1"/>
          </p:nvPr>
        </p:nvSpPr>
        <p:spPr/>
        <p:txBody>
          <a:bodyPr/>
          <a:lstStyle/>
          <a:p>
            <a:pPr eaLnBrk="1" hangingPunct="1">
              <a:defRPr/>
            </a:pPr>
            <a:r>
              <a:rPr lang="en-US" dirty="0"/>
              <a:t>Compile-time errors</a:t>
            </a:r>
          </a:p>
          <a:p>
            <a:pPr lvl="1" eaLnBrk="1" hangingPunct="1">
              <a:defRPr/>
            </a:pPr>
            <a:r>
              <a:rPr lang="en-US" sz="2000" dirty="0"/>
              <a:t>Syntax errors</a:t>
            </a:r>
          </a:p>
          <a:p>
            <a:pPr lvl="1" eaLnBrk="1" hangingPunct="1">
              <a:defRPr/>
            </a:pPr>
            <a:r>
              <a:rPr lang="en-US" sz="2000" dirty="0"/>
              <a:t>Type errors</a:t>
            </a:r>
          </a:p>
          <a:p>
            <a:pPr eaLnBrk="1" hangingPunct="1">
              <a:defRPr/>
            </a:pPr>
            <a:r>
              <a:rPr lang="en-US" dirty="0"/>
              <a:t>Link-time errors</a:t>
            </a:r>
          </a:p>
          <a:p>
            <a:pPr eaLnBrk="1" hangingPunct="1">
              <a:defRPr/>
            </a:pPr>
            <a:r>
              <a:rPr lang="en-US" dirty="0"/>
              <a:t>Run-time errors</a:t>
            </a:r>
          </a:p>
          <a:p>
            <a:pPr lvl="1" eaLnBrk="1" hangingPunct="1">
              <a:defRPr/>
            </a:pPr>
            <a:r>
              <a:rPr lang="en-US" sz="2000" dirty="0"/>
              <a:t>Detected by computer (crash)</a:t>
            </a:r>
          </a:p>
          <a:p>
            <a:pPr lvl="1" eaLnBrk="1" hangingPunct="1">
              <a:defRPr/>
            </a:pPr>
            <a:r>
              <a:rPr lang="en-US" sz="2000" dirty="0"/>
              <a:t>Detected by library (exceptions)</a:t>
            </a:r>
          </a:p>
          <a:p>
            <a:pPr lvl="1" eaLnBrk="1" hangingPunct="1">
              <a:defRPr/>
            </a:pPr>
            <a:r>
              <a:rPr lang="en-US" sz="2000" dirty="0"/>
              <a:t>Detected by user code</a:t>
            </a:r>
          </a:p>
          <a:p>
            <a:pPr eaLnBrk="1" hangingPunct="1">
              <a:defRPr/>
            </a:pPr>
            <a:r>
              <a:rPr lang="en-US" dirty="0"/>
              <a:t>Logic errors</a:t>
            </a:r>
          </a:p>
          <a:p>
            <a:pPr lvl="1" eaLnBrk="1" hangingPunct="1">
              <a:defRPr/>
            </a:pPr>
            <a:r>
              <a:rPr lang="en-US" sz="2000" dirty="0"/>
              <a:t>Detected by programmer (code runs, but produces incorrect output)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B7EC1B78-ABB2-4AE8-A77D-8BF02D2BF322}" type="slidenum">
              <a:rPr lang="en-US" altLang="en-US" sz="1400">
                <a:latin typeface="Arial" panose="020B0604020202020204" pitchFamily="34" charset="0"/>
              </a:rPr>
              <a:pPr eaLnBrk="1" hangingPunct="1">
                <a:defRPr/>
              </a:pPr>
              <a:t>76</a:t>
            </a:fld>
            <a:endParaRPr lang="en-US" altLang="en-US" sz="1400">
              <a:latin typeface="Arial" panose="020B0604020202020204" pitchFamily="34" charset="0"/>
            </a:endParaRPr>
          </a:p>
        </p:txBody>
      </p:sp>
    </p:spTree>
    <p:extLst>
      <p:ext uri="{BB962C8B-B14F-4D97-AF65-F5344CB8AC3E}">
        <p14:creationId xmlns:p14="http://schemas.microsoft.com/office/powerpoint/2010/main" val="3158354290"/>
      </p:ext>
    </p:extLst>
  </p:cSld>
  <p:clrMapOvr>
    <a:masterClrMapping/>
  </p:clrMapOvr>
  <p:transition spd="slow">
    <p:wipe/>
  </p:transition>
  <p:timing>
    <p:tnLst>
      <p:par>
        <p:cTn id="1" dur="indefinite" restart="never" nodeType="tmRoot"/>
      </p:par>
    </p:tnLst>
  </p:timing>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6386" name="Rectangle 2"/>
          <p:cNvSpPr>
            <a:spLocks noGrp="1" noChangeArrowheads="1"/>
          </p:cNvSpPr>
          <p:nvPr>
            <p:ph type="title"/>
          </p:nvPr>
        </p:nvSpPr>
        <p:spPr/>
        <p:txBody>
          <a:bodyPr/>
          <a:lstStyle/>
          <a:p>
            <a:pPr eaLnBrk="1" hangingPunct="1">
              <a:defRPr/>
            </a:pPr>
            <a:r>
              <a:rPr lang="en-US"/>
              <a:t>Check your inputs</a:t>
            </a:r>
          </a:p>
        </p:txBody>
      </p:sp>
      <p:sp>
        <p:nvSpPr>
          <p:cNvPr id="16387" name="Rectangle 3"/>
          <p:cNvSpPr>
            <a:spLocks noGrp="1" noChangeArrowheads="1"/>
          </p:cNvSpPr>
          <p:nvPr>
            <p:ph idx="1"/>
          </p:nvPr>
        </p:nvSpPr>
        <p:spPr/>
        <p:txBody>
          <a:bodyPr/>
          <a:lstStyle/>
          <a:p>
            <a:pPr eaLnBrk="1" hangingPunct="1">
              <a:defRPr/>
            </a:pPr>
            <a:r>
              <a:rPr lang="en-US" dirty="0"/>
              <a:t>Before trying to use an input value, check that it meets your expectations/requirements</a:t>
            </a:r>
          </a:p>
          <a:p>
            <a:pPr lvl="1" eaLnBrk="1" hangingPunct="1">
              <a:defRPr/>
            </a:pPr>
            <a:r>
              <a:rPr lang="en-US" sz="2000" dirty="0"/>
              <a:t>Function arguments</a:t>
            </a:r>
          </a:p>
          <a:p>
            <a:pPr lvl="1" eaLnBrk="1" hangingPunct="1">
              <a:defRPr/>
            </a:pPr>
            <a:r>
              <a:rPr lang="en-US" sz="2000" dirty="0"/>
              <a:t>Data from input (</a:t>
            </a:r>
            <a:r>
              <a:rPr lang="en-US" sz="1600" b="1" dirty="0" err="1"/>
              <a:t>istream</a:t>
            </a:r>
            <a:r>
              <a:rPr lang="en-US" sz="2000" dirty="0"/>
              <a:t>)</a:t>
            </a:r>
            <a:endParaRPr lang="en-US" dirty="0"/>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B3F03A8A-832A-48CA-8A24-577506AE183E}" type="slidenum">
              <a:rPr lang="en-US" altLang="en-US" sz="1400">
                <a:latin typeface="Arial" panose="020B0604020202020204" pitchFamily="34" charset="0"/>
              </a:rPr>
              <a:pPr eaLnBrk="1" hangingPunct="1">
                <a:defRPr/>
              </a:pPr>
              <a:t>77</a:t>
            </a:fld>
            <a:endParaRPr lang="en-US" altLang="en-US" sz="1400">
              <a:latin typeface="Arial" panose="020B0604020202020204" pitchFamily="34" charset="0"/>
            </a:endParaRPr>
          </a:p>
        </p:txBody>
      </p:sp>
    </p:spTree>
    <p:extLst>
      <p:ext uri="{BB962C8B-B14F-4D97-AF65-F5344CB8AC3E}">
        <p14:creationId xmlns:p14="http://schemas.microsoft.com/office/powerpoint/2010/main" val="1973186936"/>
      </p:ext>
    </p:extLst>
  </p:cSld>
  <p:clrMapOvr>
    <a:masterClrMapping/>
  </p:clrMapOvr>
  <p:transition spd="slow">
    <p:wipe/>
  </p:transition>
  <p:timing>
    <p:tnLst>
      <p:par>
        <p:cTn id="1" dur="indefinite" restart="never" nodeType="tmRoot"/>
      </p:par>
    </p:tnLst>
  </p:timing>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Rectangle 2"/>
          <p:cNvSpPr>
            <a:spLocks noGrp="1" noChangeArrowheads="1"/>
          </p:cNvSpPr>
          <p:nvPr>
            <p:ph type="title"/>
          </p:nvPr>
        </p:nvSpPr>
        <p:spPr/>
        <p:txBody>
          <a:bodyPr/>
          <a:lstStyle/>
          <a:p>
            <a:pPr eaLnBrk="1" hangingPunct="1">
              <a:defRPr/>
            </a:pPr>
            <a:r>
              <a:rPr lang="en-US"/>
              <a:t>Bad function arguments</a:t>
            </a:r>
          </a:p>
        </p:txBody>
      </p:sp>
      <p:sp>
        <p:nvSpPr>
          <p:cNvPr id="22531" name="Rectangle 3"/>
          <p:cNvSpPr>
            <a:spLocks noGrp="1" noChangeArrowheads="1"/>
          </p:cNvSpPr>
          <p:nvPr>
            <p:ph idx="1"/>
          </p:nvPr>
        </p:nvSpPr>
        <p:spPr/>
        <p:txBody>
          <a:bodyPr/>
          <a:lstStyle/>
          <a:p>
            <a:pPr eaLnBrk="1" hangingPunct="1">
              <a:lnSpc>
                <a:spcPct val="80000"/>
              </a:lnSpc>
              <a:defRPr/>
            </a:pPr>
            <a:r>
              <a:rPr lang="en-US" sz="2800" dirty="0"/>
              <a:t>The compiler helps:</a:t>
            </a:r>
          </a:p>
          <a:p>
            <a:pPr lvl="1" eaLnBrk="1" hangingPunct="1">
              <a:lnSpc>
                <a:spcPct val="80000"/>
              </a:lnSpc>
              <a:defRPr/>
            </a:pPr>
            <a:r>
              <a:rPr lang="en-US" dirty="0"/>
              <a:t>Number and types of arguments must match</a:t>
            </a:r>
          </a:p>
          <a:p>
            <a:pPr lvl="1" eaLnBrk="1" hangingPunct="1">
              <a:lnSpc>
                <a:spcPct val="80000"/>
              </a:lnSpc>
              <a:defRPr/>
            </a:pPr>
            <a:endParaRPr lang="en-US" sz="900" b="1" dirty="0"/>
          </a:p>
          <a:p>
            <a:pPr lvl="1" eaLnBrk="1" hangingPunct="1">
              <a:lnSpc>
                <a:spcPct val="8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a:t>
            </a:r>
          </a:p>
          <a:p>
            <a:pPr lvl="1" eaLnBrk="1" hangingPunct="1">
              <a:lnSpc>
                <a:spcPct val="80000"/>
              </a:lnSpc>
              <a:buFontTx/>
              <a:buNone/>
              <a:defRPr/>
            </a:pPr>
            <a:r>
              <a:rPr lang="en-US" sz="2000" b="1" dirty="0"/>
              <a:t>{</a:t>
            </a:r>
          </a:p>
          <a:p>
            <a:pPr lvl="1" eaLnBrk="1" hangingPunct="1">
              <a:lnSpc>
                <a:spcPct val="80000"/>
              </a:lnSpc>
              <a:buFontTx/>
              <a:buNone/>
              <a:defRPr/>
            </a:pPr>
            <a:r>
              <a:rPr lang="en-US" sz="2000" b="1" dirty="0"/>
              <a:t>	return length*width;</a:t>
            </a:r>
          </a:p>
          <a:p>
            <a:pPr lvl="1" eaLnBrk="1" hangingPunct="1">
              <a:lnSpc>
                <a:spcPct val="80000"/>
              </a:lnSpc>
              <a:buFontTx/>
              <a:buNone/>
              <a:defRPr/>
            </a:pPr>
            <a:r>
              <a:rPr lang="en-US" sz="2000" b="1" dirty="0"/>
              <a:t>}</a:t>
            </a:r>
          </a:p>
          <a:p>
            <a:pPr lvl="1" eaLnBrk="1" hangingPunct="1">
              <a:lnSpc>
                <a:spcPct val="80000"/>
              </a:lnSpc>
              <a:buFontTx/>
              <a:buNone/>
              <a:defRPr/>
            </a:pPr>
            <a:endParaRPr lang="en-US" sz="1000" b="1" dirty="0"/>
          </a:p>
          <a:p>
            <a:pPr lvl="1" eaLnBrk="1" hangingPunct="1">
              <a:lnSpc>
                <a:spcPct val="80000"/>
              </a:lnSpc>
              <a:buFontTx/>
              <a:buNone/>
              <a:defRPr/>
            </a:pPr>
            <a:r>
              <a:rPr lang="en-US" sz="2000" b="1" dirty="0" err="1"/>
              <a:t>int</a:t>
            </a:r>
            <a:r>
              <a:rPr lang="en-US" sz="2000" b="1" dirty="0"/>
              <a:t> x1 = area(7);	   	// </a:t>
            </a:r>
            <a:r>
              <a:rPr lang="en-US" sz="2000" i="1" dirty="0"/>
              <a:t>error: wrong number of arguments</a:t>
            </a:r>
          </a:p>
          <a:p>
            <a:pPr lvl="1" eaLnBrk="1" hangingPunct="1">
              <a:lnSpc>
                <a:spcPct val="80000"/>
              </a:lnSpc>
              <a:buFontTx/>
              <a:buNone/>
              <a:defRPr/>
            </a:pPr>
            <a:r>
              <a:rPr lang="en-US" sz="2000" b="1" dirty="0" err="1"/>
              <a:t>int</a:t>
            </a:r>
            <a:r>
              <a:rPr lang="en-US" sz="2000" b="1" dirty="0"/>
              <a:t> x2 = area("seven", 2);	// </a:t>
            </a:r>
            <a:r>
              <a:rPr lang="en-US" sz="2000" i="1" dirty="0"/>
              <a:t>error: 1</a:t>
            </a:r>
            <a:r>
              <a:rPr lang="en-US" sz="2000" i="1" baseline="30000" dirty="0"/>
              <a:t>st</a:t>
            </a:r>
            <a:r>
              <a:rPr lang="en-US" sz="2000" i="1" dirty="0"/>
              <a:t> argument has a wrong type</a:t>
            </a:r>
          </a:p>
          <a:p>
            <a:pPr lvl="1" eaLnBrk="1" hangingPunct="1">
              <a:lnSpc>
                <a:spcPct val="80000"/>
              </a:lnSpc>
              <a:buFontTx/>
              <a:buNone/>
              <a:defRPr/>
            </a:pPr>
            <a:r>
              <a:rPr lang="en-US" sz="2000" b="1" dirty="0" err="1"/>
              <a:t>int</a:t>
            </a:r>
            <a:r>
              <a:rPr lang="en-US" sz="2000" b="1" dirty="0"/>
              <a:t> x3 = area(7, 10);		// </a:t>
            </a:r>
            <a:r>
              <a:rPr lang="en-US" sz="2000" i="1" dirty="0"/>
              <a:t>ok</a:t>
            </a:r>
          </a:p>
          <a:p>
            <a:pPr lvl="1" eaLnBrk="1" hangingPunct="1">
              <a:lnSpc>
                <a:spcPct val="80000"/>
              </a:lnSpc>
              <a:buFontTx/>
              <a:buNone/>
              <a:defRPr/>
            </a:pPr>
            <a:r>
              <a:rPr lang="en-US" sz="2000" b="1" dirty="0" err="1"/>
              <a:t>int</a:t>
            </a:r>
            <a:r>
              <a:rPr lang="en-US" sz="2000" b="1" dirty="0"/>
              <a:t> x5 = area(7.5, 10);	// </a:t>
            </a:r>
            <a:r>
              <a:rPr lang="en-US" sz="2000" i="1" dirty="0"/>
              <a:t>ok, but dangerous: 7.5 truncated to 7;</a:t>
            </a:r>
          </a:p>
          <a:p>
            <a:pPr lvl="1" eaLnBrk="1" hangingPunct="1">
              <a:lnSpc>
                <a:spcPct val="80000"/>
              </a:lnSpc>
              <a:buFontTx/>
              <a:buNone/>
              <a:defRPr/>
            </a:pPr>
            <a:r>
              <a:rPr lang="en-US" sz="2000" b="1" dirty="0"/>
              <a:t>					//      </a:t>
            </a:r>
            <a:r>
              <a:rPr lang="en-US" sz="2000" i="1" dirty="0"/>
              <a:t>most compilers will warn you</a:t>
            </a:r>
          </a:p>
          <a:p>
            <a:pPr lvl="1" eaLnBrk="1" hangingPunct="1">
              <a:lnSpc>
                <a:spcPct val="80000"/>
              </a:lnSpc>
              <a:buFontTx/>
              <a:buNone/>
              <a:defRPr/>
            </a:pPr>
            <a:r>
              <a:rPr lang="en-US" sz="2000" b="1" dirty="0" err="1"/>
              <a:t>int</a:t>
            </a:r>
            <a:r>
              <a:rPr lang="en-US" sz="2000" b="1" dirty="0"/>
              <a:t> x = area(10, -7); 	 	// </a:t>
            </a:r>
            <a:r>
              <a:rPr lang="en-US" sz="2000" i="1" dirty="0"/>
              <a:t>this is a difficult case:</a:t>
            </a:r>
          </a:p>
          <a:p>
            <a:pPr lvl="1" eaLnBrk="1" hangingPunct="1">
              <a:lnSpc>
                <a:spcPct val="80000"/>
              </a:lnSpc>
              <a:buFontTx/>
              <a:buNone/>
              <a:defRPr/>
            </a:pPr>
            <a:r>
              <a:rPr lang="en-US" sz="2000" b="1" dirty="0"/>
              <a:t>			             		// </a:t>
            </a:r>
            <a:r>
              <a:rPr lang="en-US" sz="2000" i="1" dirty="0"/>
              <a:t>the types are correct,</a:t>
            </a:r>
          </a:p>
          <a:p>
            <a:pPr lvl="1" eaLnBrk="1" hangingPunct="1">
              <a:lnSpc>
                <a:spcPct val="80000"/>
              </a:lnSpc>
              <a:buFontTx/>
              <a:buNone/>
              <a:defRPr/>
            </a:pPr>
            <a:r>
              <a:rPr lang="en-US" sz="2000" dirty="0"/>
              <a:t>					</a:t>
            </a:r>
            <a:r>
              <a:rPr lang="en-US" sz="2000" b="1" dirty="0"/>
              <a:t>//</a:t>
            </a:r>
            <a:r>
              <a:rPr lang="en-US" sz="2000" dirty="0"/>
              <a:t> </a:t>
            </a:r>
            <a:r>
              <a:rPr lang="en-US" sz="2000" i="1" dirty="0"/>
              <a:t>but the values make no sense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578427B3-7B23-4E5B-9F06-A5B8A9C3092E}" type="slidenum">
              <a:rPr lang="en-US" altLang="en-US" sz="1400">
                <a:latin typeface="Arial" panose="020B0604020202020204" pitchFamily="34" charset="0"/>
              </a:rPr>
              <a:pPr eaLnBrk="1" hangingPunct="1">
                <a:defRPr/>
              </a:pPr>
              <a:t>78</a:t>
            </a:fld>
            <a:endParaRPr lang="en-US" altLang="en-US" sz="1400">
              <a:latin typeface="Arial" panose="020B0604020202020204" pitchFamily="34" charset="0"/>
            </a:endParaRPr>
          </a:p>
        </p:txBody>
      </p:sp>
    </p:spTree>
    <p:extLst>
      <p:ext uri="{BB962C8B-B14F-4D97-AF65-F5344CB8AC3E}">
        <p14:creationId xmlns:p14="http://schemas.microsoft.com/office/powerpoint/2010/main" val="1440005167"/>
      </p:ext>
    </p:extLst>
  </p:cSld>
  <p:clrMapOvr>
    <a:masterClrMapping/>
  </p:clrMapOvr>
  <p:transition spd="slow">
    <p:wipe/>
  </p:transition>
  <p:timing>
    <p:tnLst>
      <p:par>
        <p:cTn id="1" dur="indefinite" restart="never" nodeType="tmRoot"/>
      </p:par>
    </p:tnLst>
  </p:timing>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ChangeArrowheads="1"/>
          </p:cNvSpPr>
          <p:nvPr>
            <p:ph type="title"/>
          </p:nvPr>
        </p:nvSpPr>
        <p:spPr/>
        <p:txBody>
          <a:bodyPr/>
          <a:lstStyle/>
          <a:p>
            <a:pPr eaLnBrk="1" hangingPunct="1">
              <a:defRPr/>
            </a:pPr>
            <a:r>
              <a:rPr lang="en-US"/>
              <a:t>Bad Function Arguments</a:t>
            </a:r>
          </a:p>
        </p:txBody>
      </p:sp>
      <p:sp>
        <p:nvSpPr>
          <p:cNvPr id="55299" name="Rectangle 3"/>
          <p:cNvSpPr>
            <a:spLocks noGrp="1" noChangeArrowheads="1"/>
          </p:cNvSpPr>
          <p:nvPr>
            <p:ph idx="1"/>
          </p:nvPr>
        </p:nvSpPr>
        <p:spPr/>
        <p:txBody>
          <a:bodyPr/>
          <a:lstStyle/>
          <a:p>
            <a:pPr eaLnBrk="1" hangingPunct="1">
              <a:lnSpc>
                <a:spcPct val="90000"/>
              </a:lnSpc>
              <a:defRPr/>
            </a:pPr>
            <a:r>
              <a:rPr lang="en-US" dirty="0"/>
              <a:t>So, how about	</a:t>
            </a:r>
            <a:r>
              <a:rPr lang="en-US" sz="2000" b="1" dirty="0" err="1"/>
              <a:t>int</a:t>
            </a:r>
            <a:r>
              <a:rPr lang="en-US" sz="2000" b="1" dirty="0"/>
              <a:t> x = area(10, -7);	</a:t>
            </a:r>
            <a:r>
              <a:rPr lang="en-US" sz="2000" dirty="0"/>
              <a:t>?</a:t>
            </a:r>
            <a:endParaRPr lang="en-US" sz="1800" dirty="0"/>
          </a:p>
          <a:p>
            <a:pPr eaLnBrk="1" hangingPunct="1">
              <a:lnSpc>
                <a:spcPct val="90000"/>
              </a:lnSpc>
              <a:defRPr/>
            </a:pPr>
            <a:r>
              <a:rPr lang="en-US" dirty="0"/>
              <a:t>Alternatives</a:t>
            </a:r>
          </a:p>
          <a:p>
            <a:pPr lvl="1" eaLnBrk="1" hangingPunct="1">
              <a:lnSpc>
                <a:spcPct val="90000"/>
              </a:lnSpc>
              <a:defRPr/>
            </a:pPr>
            <a:r>
              <a:rPr lang="en-US" sz="2000" dirty="0"/>
              <a:t>Just don’t do that</a:t>
            </a:r>
          </a:p>
          <a:p>
            <a:pPr lvl="2" eaLnBrk="1" hangingPunct="1">
              <a:lnSpc>
                <a:spcPct val="90000"/>
              </a:lnSpc>
              <a:defRPr/>
            </a:pPr>
            <a:r>
              <a:rPr lang="en-US" sz="1800" dirty="0"/>
              <a:t>Rarely a satisfactory answer</a:t>
            </a:r>
          </a:p>
          <a:p>
            <a:pPr lvl="1" eaLnBrk="1" hangingPunct="1">
              <a:lnSpc>
                <a:spcPct val="90000"/>
              </a:lnSpc>
              <a:defRPr/>
            </a:pPr>
            <a:r>
              <a:rPr lang="en-US" sz="2000" dirty="0"/>
              <a:t>The caller should check</a:t>
            </a:r>
          </a:p>
          <a:p>
            <a:pPr lvl="2" eaLnBrk="1" hangingPunct="1">
              <a:lnSpc>
                <a:spcPct val="90000"/>
              </a:lnSpc>
              <a:defRPr/>
            </a:pPr>
            <a:r>
              <a:rPr lang="en-US" sz="1800" dirty="0"/>
              <a:t>Hard to do systematically</a:t>
            </a:r>
          </a:p>
          <a:p>
            <a:pPr lvl="1" eaLnBrk="1" hangingPunct="1">
              <a:lnSpc>
                <a:spcPct val="90000"/>
              </a:lnSpc>
              <a:defRPr/>
            </a:pPr>
            <a:r>
              <a:rPr lang="en-US" sz="2000" dirty="0"/>
              <a:t>The function should check</a:t>
            </a:r>
          </a:p>
          <a:p>
            <a:pPr lvl="2" eaLnBrk="1" hangingPunct="1">
              <a:lnSpc>
                <a:spcPct val="90000"/>
              </a:lnSpc>
              <a:defRPr/>
            </a:pPr>
            <a:r>
              <a:rPr lang="en-US" sz="1800" dirty="0"/>
              <a:t>Return an “error value” (not general, problematic)</a:t>
            </a:r>
          </a:p>
          <a:p>
            <a:pPr lvl="2" eaLnBrk="1" hangingPunct="1">
              <a:lnSpc>
                <a:spcPct val="90000"/>
              </a:lnSpc>
              <a:defRPr/>
            </a:pPr>
            <a:r>
              <a:rPr lang="en-US" sz="1800" dirty="0"/>
              <a:t>Set an error status indicator (not general, problematic – don’t do this)</a:t>
            </a:r>
          </a:p>
          <a:p>
            <a:pPr lvl="2" eaLnBrk="1" hangingPunct="1">
              <a:lnSpc>
                <a:spcPct val="90000"/>
              </a:lnSpc>
              <a:defRPr/>
            </a:pPr>
            <a:r>
              <a:rPr lang="en-US" sz="1800" dirty="0"/>
              <a:t>Throw an exception</a:t>
            </a:r>
          </a:p>
          <a:p>
            <a:pPr eaLnBrk="1" hangingPunct="1">
              <a:lnSpc>
                <a:spcPct val="90000"/>
              </a:lnSpc>
              <a:defRPr/>
            </a:pPr>
            <a:r>
              <a:rPr lang="en-US" dirty="0"/>
              <a:t>Note: sometimes we can’t change a function that handles errors in a way we do not like</a:t>
            </a:r>
          </a:p>
          <a:p>
            <a:pPr lvl="1" eaLnBrk="1" hangingPunct="1">
              <a:lnSpc>
                <a:spcPct val="90000"/>
              </a:lnSpc>
              <a:defRPr/>
            </a:pPr>
            <a:r>
              <a:rPr lang="en-US" sz="2000" dirty="0"/>
              <a:t>Someone else wrote it and we can’t or don’t want to change their code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8BDF730E-AB32-435E-AE9D-B2D794A7E744}" type="slidenum">
              <a:rPr lang="en-US" altLang="en-US" sz="1400">
                <a:latin typeface="Arial" panose="020B0604020202020204" pitchFamily="34" charset="0"/>
              </a:rPr>
              <a:pPr eaLnBrk="1" hangingPunct="1">
                <a:defRPr/>
              </a:pPr>
              <a:t>79</a:t>
            </a:fld>
            <a:endParaRPr lang="en-US" altLang="en-US" sz="1400">
              <a:latin typeface="Arial" panose="020B0604020202020204" pitchFamily="34" charset="0"/>
            </a:endParaRPr>
          </a:p>
        </p:txBody>
      </p:sp>
    </p:spTree>
    <p:extLst>
      <p:ext uri="{BB962C8B-B14F-4D97-AF65-F5344CB8AC3E}">
        <p14:creationId xmlns:p14="http://schemas.microsoft.com/office/powerpoint/2010/main" val="2613684349"/>
      </p:ext>
    </p:extLst>
  </p:cSld>
  <p:clrMapOvr>
    <a:masterClrMapping/>
  </p:clrMapOvr>
  <p:transition spd="slow">
    <p:wipe/>
  </p:transition>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Float and Double Literals</a:t>
            </a:r>
            <a:endParaRPr lang="lv-LV" dirty="0"/>
          </a:p>
        </p:txBody>
      </p:sp>
      <p:sp>
        <p:nvSpPr>
          <p:cNvPr id="3" name="Content Placeholder 2"/>
          <p:cNvSpPr>
            <a:spLocks noGrp="1"/>
          </p:cNvSpPr>
          <p:nvPr>
            <p:ph idx="1"/>
          </p:nvPr>
        </p:nvSpPr>
        <p:spPr/>
        <p:txBody>
          <a:bodyPr/>
          <a:lstStyle/>
          <a:p>
            <a:pPr marL="0" indent="0">
              <a:buNone/>
            </a:pPr>
            <a:r>
              <a:rPr lang="lv-LV" dirty="0" smtClean="0">
                <a:solidFill>
                  <a:srgbClr val="0033CC"/>
                </a:solidFill>
                <a:latin typeface="Lucida Console" panose="020B0609040504020204" pitchFamily="49" charset="0"/>
              </a:rPr>
              <a:t>float a = 3.14159           // 4 bytes</a:t>
            </a:r>
          </a:p>
          <a:p>
            <a:pPr marL="0" indent="0">
              <a:buNone/>
            </a:pPr>
            <a:r>
              <a:rPr lang="lv-LV" dirty="0" smtClean="0">
                <a:solidFill>
                  <a:srgbClr val="0033CC"/>
                </a:solidFill>
                <a:latin typeface="Lucida Console" panose="020B0609040504020204" pitchFamily="49" charset="0"/>
              </a:rPr>
              <a:t>double b = 314159E-5        // still 4 bytes (?)</a:t>
            </a:r>
            <a:endParaRPr lang="lv-LV" dirty="0">
              <a:solidFill>
                <a:srgbClr val="0033CC"/>
              </a:solidFill>
              <a:latin typeface="Lucida Console" panose="020B0609040504020204" pitchFamily="49" charset="0"/>
            </a:endParaRPr>
          </a:p>
          <a:p>
            <a:pPr marL="0" indent="0">
              <a:buNone/>
            </a:pPr>
            <a:r>
              <a:rPr lang="lv-LV" dirty="0" smtClean="0">
                <a:solidFill>
                  <a:srgbClr val="0033CC"/>
                </a:solidFill>
                <a:latin typeface="Lucida Console" panose="020B0609040504020204" pitchFamily="49" charset="0"/>
              </a:rPr>
              <a:t>long double c = 314159E-5L  // 8 bytes</a:t>
            </a:r>
          </a:p>
          <a:p>
            <a:pPr marL="0" indent="0">
              <a:buNone/>
            </a:pPr>
            <a:r>
              <a:rPr lang="lv-LV" dirty="0" smtClean="0">
                <a:solidFill>
                  <a:srgbClr val="FF0000"/>
                </a:solidFill>
                <a:latin typeface="Lucida Console" panose="020B0609040504020204" pitchFamily="49" charset="0"/>
              </a:rPr>
              <a:t>510E          // Illegal: incomplete exponent</a:t>
            </a:r>
          </a:p>
          <a:p>
            <a:pPr marL="0" indent="0">
              <a:buNone/>
            </a:pPr>
            <a:r>
              <a:rPr lang="lv-LV" dirty="0" smtClean="0">
                <a:solidFill>
                  <a:srgbClr val="FF0000"/>
                </a:solidFill>
                <a:latin typeface="Lucida Console" panose="020B0609040504020204" pitchFamily="49" charset="0"/>
              </a:rPr>
              <a:t>210f          </a:t>
            </a:r>
            <a:r>
              <a:rPr lang="lv-LV" dirty="0">
                <a:solidFill>
                  <a:srgbClr val="FF0000"/>
                </a:solidFill>
                <a:latin typeface="Lucida Console" panose="020B0609040504020204" pitchFamily="49" charset="0"/>
              </a:rPr>
              <a:t>// Illegal: no decimal or exponent</a:t>
            </a:r>
          </a:p>
          <a:p>
            <a:pPr marL="0" indent="0">
              <a:buNone/>
            </a:pPr>
            <a:r>
              <a:rPr lang="lv-LV" dirty="0">
                <a:solidFill>
                  <a:srgbClr val="FF0000"/>
                </a:solidFill>
                <a:latin typeface="Lucida Console" panose="020B0609040504020204" pitchFamily="49" charset="0"/>
              </a:rPr>
              <a:t>.e55          // Illegal: missing integer or </a:t>
            </a:r>
            <a:r>
              <a:rPr lang="lv-LV" dirty="0" smtClean="0">
                <a:solidFill>
                  <a:srgbClr val="FF0000"/>
                </a:solidFill>
                <a:latin typeface="Lucida Console" panose="020B0609040504020204" pitchFamily="49" charset="0"/>
              </a:rPr>
              <a:t>fraction</a:t>
            </a:r>
          </a:p>
          <a:p>
            <a:pPr marL="0" indent="0">
              <a:buNone/>
            </a:pPr>
            <a:endParaRPr lang="lv-LV" dirty="0">
              <a:solidFill>
                <a:srgbClr val="FF0000"/>
              </a:solidFill>
              <a:latin typeface="Lucida Console" panose="020B0609040504020204" pitchFamily="49" charset="0"/>
            </a:endParaRPr>
          </a:p>
          <a:p>
            <a:r>
              <a:rPr lang="lv-LV" dirty="0" smtClean="0"/>
              <a:t>The actual length of "double" and "long" may be hardware dependent.  </a:t>
            </a:r>
          </a:p>
          <a:p>
            <a:r>
              <a:rPr lang="lv-LV" dirty="0" smtClean="0"/>
              <a:t>"long double" and "long long" are typically 8 bytes long.</a:t>
            </a:r>
            <a:endParaRPr lang="lv-LV" dirty="0"/>
          </a:p>
        </p:txBody>
      </p:sp>
    </p:spTree>
    <p:extLst>
      <p:ext uri="{BB962C8B-B14F-4D97-AF65-F5344CB8AC3E}">
        <p14:creationId xmlns:p14="http://schemas.microsoft.com/office/powerpoint/2010/main" val="2366509096"/>
      </p:ext>
    </p:extLst>
  </p:cSld>
  <p:clrMapOvr>
    <a:masterClrMapping/>
  </p:clrMapOvr>
  <p:transition spd="slow">
    <p:wipe/>
  </p:transition>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pPr eaLnBrk="1" hangingPunct="1">
              <a:defRPr/>
            </a:pPr>
            <a:r>
              <a:rPr lang="en-US" dirty="0"/>
              <a:t>Bad function arguments</a:t>
            </a:r>
          </a:p>
        </p:txBody>
      </p:sp>
      <p:sp>
        <p:nvSpPr>
          <p:cNvPr id="9219" name="Rectangle 3"/>
          <p:cNvSpPr>
            <a:spLocks noGrp="1" noChangeArrowheads="1"/>
          </p:cNvSpPr>
          <p:nvPr>
            <p:ph idx="1"/>
          </p:nvPr>
        </p:nvSpPr>
        <p:spPr/>
        <p:txBody>
          <a:bodyPr/>
          <a:lstStyle/>
          <a:p>
            <a:pPr eaLnBrk="1" hangingPunct="1">
              <a:lnSpc>
                <a:spcPct val="90000"/>
              </a:lnSpc>
              <a:defRPr/>
            </a:pPr>
            <a:r>
              <a:rPr lang="en-US" sz="2800" dirty="0"/>
              <a:t>Why worry?</a:t>
            </a:r>
          </a:p>
          <a:p>
            <a:pPr lvl="1" eaLnBrk="1" hangingPunct="1">
              <a:lnSpc>
                <a:spcPct val="90000"/>
              </a:lnSpc>
              <a:defRPr/>
            </a:pPr>
            <a:r>
              <a:rPr lang="en-US" dirty="0"/>
              <a:t>You want your programs to be correct</a:t>
            </a:r>
          </a:p>
          <a:p>
            <a:pPr lvl="1" eaLnBrk="1" hangingPunct="1">
              <a:lnSpc>
                <a:spcPct val="90000"/>
              </a:lnSpc>
              <a:defRPr/>
            </a:pPr>
            <a:r>
              <a:rPr lang="en-US" dirty="0"/>
              <a:t>Typically the writer of a function has no control over how it is called</a:t>
            </a:r>
          </a:p>
          <a:p>
            <a:pPr lvl="2" eaLnBrk="1" hangingPunct="1">
              <a:lnSpc>
                <a:spcPct val="90000"/>
              </a:lnSpc>
              <a:defRPr/>
            </a:pPr>
            <a:r>
              <a:rPr lang="en-US" sz="2000" dirty="0"/>
              <a:t>Writing “do it this way” in the manual (or in comments) is no solution – many people don’t read manuals</a:t>
            </a:r>
          </a:p>
          <a:p>
            <a:pPr lvl="1" eaLnBrk="1" hangingPunct="1">
              <a:lnSpc>
                <a:spcPct val="90000"/>
              </a:lnSpc>
              <a:defRPr/>
            </a:pPr>
            <a:r>
              <a:rPr lang="en-US" dirty="0"/>
              <a:t>The beginning of a function is often a good place to check</a:t>
            </a:r>
          </a:p>
          <a:p>
            <a:pPr lvl="2" eaLnBrk="1" hangingPunct="1">
              <a:lnSpc>
                <a:spcPct val="90000"/>
              </a:lnSpc>
              <a:defRPr/>
            </a:pPr>
            <a:r>
              <a:rPr lang="en-US" sz="2000" dirty="0"/>
              <a:t>Before the computation gets complicated</a:t>
            </a:r>
          </a:p>
          <a:p>
            <a:pPr eaLnBrk="1" hangingPunct="1">
              <a:lnSpc>
                <a:spcPct val="90000"/>
              </a:lnSpc>
              <a:defRPr/>
            </a:pPr>
            <a:r>
              <a:rPr lang="en-US" sz="2800" dirty="0"/>
              <a:t>When to worry?</a:t>
            </a:r>
          </a:p>
          <a:p>
            <a:pPr lvl="1" eaLnBrk="1" hangingPunct="1">
              <a:lnSpc>
                <a:spcPct val="90000"/>
              </a:lnSpc>
              <a:defRPr/>
            </a:pPr>
            <a:r>
              <a:rPr lang="en-US" dirty="0"/>
              <a:t>If it doesn’t make sense to test every function, test some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8410D50B-1D03-425C-BB01-47E9C7382468}" type="slidenum">
              <a:rPr lang="en-US" altLang="en-US" sz="1400">
                <a:latin typeface="Arial" panose="020B0604020202020204" pitchFamily="34" charset="0"/>
              </a:rPr>
              <a:pPr eaLnBrk="1" hangingPunct="1">
                <a:defRPr/>
              </a:pPr>
              <a:t>80</a:t>
            </a:fld>
            <a:endParaRPr lang="en-US" altLang="en-US" sz="1400">
              <a:latin typeface="Arial" panose="020B0604020202020204" pitchFamily="34" charset="0"/>
            </a:endParaRPr>
          </a:p>
        </p:txBody>
      </p:sp>
    </p:spTree>
    <p:extLst>
      <p:ext uri="{BB962C8B-B14F-4D97-AF65-F5344CB8AC3E}">
        <p14:creationId xmlns:p14="http://schemas.microsoft.com/office/powerpoint/2010/main" val="2560864978"/>
      </p:ext>
    </p:extLst>
  </p:cSld>
  <p:clrMapOvr>
    <a:masterClrMapping/>
  </p:clrMapOvr>
  <p:transition spd="slow">
    <p:wipe/>
  </p:transition>
  <p:timing>
    <p:tnLst>
      <p:par>
        <p:cTn id="1" dur="indefinite" restart="never" nodeType="tmRoot"/>
      </p:par>
    </p:tnLst>
  </p:timing>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2" name="Rectangle 2"/>
          <p:cNvSpPr>
            <a:spLocks noGrp="1" noChangeArrowheads="1"/>
          </p:cNvSpPr>
          <p:nvPr>
            <p:ph type="title"/>
          </p:nvPr>
        </p:nvSpPr>
        <p:spPr/>
        <p:txBody>
          <a:bodyPr/>
          <a:lstStyle/>
          <a:p>
            <a:pPr eaLnBrk="1" hangingPunct="1">
              <a:defRPr/>
            </a:pPr>
            <a:r>
              <a:rPr lang="en-US" dirty="0" smtClean="0"/>
              <a:t>How to report an error</a:t>
            </a:r>
            <a:endParaRPr lang="en-US" dirty="0"/>
          </a:p>
        </p:txBody>
      </p:sp>
      <p:sp>
        <p:nvSpPr>
          <p:cNvPr id="10243" name="Rectangle 3"/>
          <p:cNvSpPr>
            <a:spLocks noGrp="1" noChangeArrowheads="1"/>
          </p:cNvSpPr>
          <p:nvPr>
            <p:ph idx="1"/>
          </p:nvPr>
        </p:nvSpPr>
        <p:spPr/>
        <p:txBody>
          <a:bodyPr/>
          <a:lstStyle/>
          <a:p>
            <a:pPr eaLnBrk="1" hangingPunct="1">
              <a:lnSpc>
                <a:spcPct val="90000"/>
              </a:lnSpc>
              <a:defRPr/>
            </a:pPr>
            <a:r>
              <a:rPr lang="en-US" dirty="0"/>
              <a:t>Return an “error value” (not general, problematic)</a:t>
            </a:r>
            <a:endParaRPr lang="en-US" sz="2800" dirty="0"/>
          </a:p>
          <a:p>
            <a:pPr lvl="2" eaLnBrk="1" hangingPunct="1">
              <a:lnSpc>
                <a:spcPct val="9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    // </a:t>
            </a:r>
            <a:r>
              <a:rPr lang="en-US" sz="2000" i="1" dirty="0"/>
              <a:t>return a negative value for bad input</a:t>
            </a:r>
          </a:p>
          <a:p>
            <a:pPr lvl="2" eaLnBrk="1" hangingPunct="1">
              <a:lnSpc>
                <a:spcPct val="90000"/>
              </a:lnSpc>
              <a:buFontTx/>
              <a:buNone/>
              <a:defRPr/>
            </a:pPr>
            <a:r>
              <a:rPr lang="en-US" sz="2000" b="1" dirty="0"/>
              <a:t>{</a:t>
            </a:r>
          </a:p>
          <a:p>
            <a:pPr lvl="2" eaLnBrk="1" hangingPunct="1">
              <a:lnSpc>
                <a:spcPct val="90000"/>
              </a:lnSpc>
              <a:buFontTx/>
              <a:buNone/>
              <a:defRPr/>
            </a:pPr>
            <a:r>
              <a:rPr lang="en-US" sz="2000" b="1" dirty="0"/>
              <a:t>	if(length &lt;=0 || width &lt;= 0) return -1;</a:t>
            </a:r>
          </a:p>
          <a:p>
            <a:pPr lvl="2" eaLnBrk="1" hangingPunct="1">
              <a:lnSpc>
                <a:spcPct val="90000"/>
              </a:lnSpc>
              <a:buFontTx/>
              <a:buNone/>
              <a:defRPr/>
            </a:pPr>
            <a:r>
              <a:rPr lang="en-US" sz="2000" b="1" dirty="0"/>
              <a:t>	return length*width;</a:t>
            </a:r>
          </a:p>
          <a:p>
            <a:pPr lvl="2" eaLnBrk="1" hangingPunct="1">
              <a:lnSpc>
                <a:spcPct val="90000"/>
              </a:lnSpc>
              <a:buFontTx/>
              <a:buNone/>
              <a:defRPr/>
            </a:pPr>
            <a:r>
              <a:rPr lang="en-US" sz="2000" b="1" dirty="0"/>
              <a:t>}</a:t>
            </a:r>
          </a:p>
          <a:p>
            <a:pPr lvl="1" eaLnBrk="1" hangingPunct="1">
              <a:lnSpc>
                <a:spcPct val="90000"/>
              </a:lnSpc>
              <a:buFontTx/>
              <a:buNone/>
              <a:defRPr/>
            </a:pPr>
            <a:endParaRPr lang="en-US" sz="2000" b="1" dirty="0"/>
          </a:p>
          <a:p>
            <a:pPr eaLnBrk="1" hangingPunct="1">
              <a:lnSpc>
                <a:spcPct val="90000"/>
              </a:lnSpc>
              <a:defRPr/>
            </a:pPr>
            <a:r>
              <a:rPr lang="en-US" dirty="0"/>
              <a:t>So, “let the caller beware”</a:t>
            </a:r>
          </a:p>
          <a:p>
            <a:pPr lvl="1" eaLnBrk="1" hangingPunct="1">
              <a:lnSpc>
                <a:spcPct val="90000"/>
              </a:lnSpc>
              <a:buFontTx/>
              <a:buNone/>
              <a:defRPr/>
            </a:pPr>
            <a:r>
              <a:rPr lang="en-US" b="1" dirty="0"/>
              <a:t>	</a:t>
            </a:r>
            <a:r>
              <a:rPr lang="en-US" sz="2000" b="1" dirty="0" err="1"/>
              <a:t>int</a:t>
            </a:r>
            <a:r>
              <a:rPr lang="en-US" sz="2000" b="1" dirty="0"/>
              <a:t> z = area(</a:t>
            </a:r>
            <a:r>
              <a:rPr lang="en-US" sz="2000" b="1" dirty="0" err="1"/>
              <a:t>x,y</a:t>
            </a:r>
            <a:r>
              <a:rPr lang="en-US" sz="2000" b="1" dirty="0"/>
              <a:t>);</a:t>
            </a:r>
          </a:p>
          <a:p>
            <a:pPr lvl="1" eaLnBrk="1" hangingPunct="1">
              <a:lnSpc>
                <a:spcPct val="90000"/>
              </a:lnSpc>
              <a:buFontTx/>
              <a:buNone/>
              <a:defRPr/>
            </a:pPr>
            <a:r>
              <a:rPr lang="en-US" sz="2000" b="1" dirty="0"/>
              <a:t>	if (z&lt;0) error("bad area computation");</a:t>
            </a:r>
          </a:p>
          <a:p>
            <a:pPr lvl="1" eaLnBrk="1" hangingPunct="1">
              <a:lnSpc>
                <a:spcPct val="90000"/>
              </a:lnSpc>
              <a:buFontTx/>
              <a:buNone/>
              <a:defRPr/>
            </a:pPr>
            <a:r>
              <a:rPr lang="en-US" sz="2000" b="1" dirty="0"/>
              <a:t>	// </a:t>
            </a:r>
            <a:r>
              <a:rPr lang="en-US" sz="2000" dirty="0"/>
              <a:t>…</a:t>
            </a:r>
          </a:p>
          <a:p>
            <a:pPr lvl="1" eaLnBrk="1" hangingPunct="1">
              <a:lnSpc>
                <a:spcPct val="90000"/>
              </a:lnSpc>
              <a:buFontTx/>
              <a:buNone/>
              <a:defRPr/>
            </a:pPr>
            <a:endParaRPr lang="en-US" sz="2000" dirty="0"/>
          </a:p>
          <a:p>
            <a:pPr eaLnBrk="1" hangingPunct="1">
              <a:lnSpc>
                <a:spcPct val="90000"/>
              </a:lnSpc>
              <a:defRPr/>
            </a:pPr>
            <a:r>
              <a:rPr lang="en-US" dirty="0"/>
              <a:t>Problems</a:t>
            </a:r>
          </a:p>
          <a:p>
            <a:pPr lvl="1" eaLnBrk="1" hangingPunct="1">
              <a:lnSpc>
                <a:spcPct val="90000"/>
              </a:lnSpc>
              <a:defRPr/>
            </a:pPr>
            <a:r>
              <a:rPr lang="en-US" sz="2000" dirty="0"/>
              <a:t>What if I forget to check that return value?</a:t>
            </a:r>
          </a:p>
          <a:p>
            <a:pPr lvl="1" eaLnBrk="1" hangingPunct="1">
              <a:lnSpc>
                <a:spcPct val="90000"/>
              </a:lnSpc>
              <a:defRPr/>
            </a:pPr>
            <a:r>
              <a:rPr lang="en-US" sz="2000" dirty="0"/>
              <a:t>For some functions there isn’t a “bad value” to return (e.g., max())</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81DAE2A5-61B1-41B1-8B63-2E2C629DE6D9}" type="slidenum">
              <a:rPr lang="en-US" altLang="en-US" sz="1400">
                <a:latin typeface="Arial" panose="020B0604020202020204" pitchFamily="34" charset="0"/>
              </a:rPr>
              <a:pPr eaLnBrk="1" hangingPunct="1">
                <a:defRPr/>
              </a:pPr>
              <a:t>81</a:t>
            </a:fld>
            <a:endParaRPr lang="en-US" altLang="en-US" sz="1400" dirty="0">
              <a:latin typeface="Arial" panose="020B0604020202020204" pitchFamily="34" charset="0"/>
            </a:endParaRPr>
          </a:p>
        </p:txBody>
      </p:sp>
    </p:spTree>
    <p:extLst>
      <p:ext uri="{BB962C8B-B14F-4D97-AF65-F5344CB8AC3E}">
        <p14:creationId xmlns:p14="http://schemas.microsoft.com/office/powerpoint/2010/main" val="220366878"/>
      </p:ext>
    </p:extLst>
  </p:cSld>
  <p:clrMapOvr>
    <a:masterClrMapping/>
  </p:clrMapOvr>
  <p:transition spd="slow">
    <p:wipe/>
  </p:transition>
  <p:timing>
    <p:tnLst>
      <p:par>
        <p:cTn id="1" dur="indefinite" restart="never" nodeType="tmRoot"/>
      </p:par>
    </p:tnLst>
  </p:timing>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p:txBody>
          <a:bodyPr/>
          <a:lstStyle/>
          <a:p>
            <a:pPr eaLnBrk="1" hangingPunct="1">
              <a:defRPr/>
            </a:pPr>
            <a:r>
              <a:rPr lang="en-US" dirty="0" smtClean="0"/>
              <a:t>How to report an error</a:t>
            </a:r>
            <a:endParaRPr lang="en-US" dirty="0"/>
          </a:p>
        </p:txBody>
      </p:sp>
      <p:sp>
        <p:nvSpPr>
          <p:cNvPr id="11267" name="Rectangle 3"/>
          <p:cNvSpPr>
            <a:spLocks noGrp="1" noChangeArrowheads="1"/>
          </p:cNvSpPr>
          <p:nvPr>
            <p:ph idx="1"/>
          </p:nvPr>
        </p:nvSpPr>
        <p:spPr/>
        <p:txBody>
          <a:bodyPr/>
          <a:lstStyle/>
          <a:p>
            <a:pPr eaLnBrk="1" hangingPunct="1">
              <a:lnSpc>
                <a:spcPct val="80000"/>
              </a:lnSpc>
              <a:defRPr/>
            </a:pPr>
            <a:r>
              <a:rPr lang="en-US" dirty="0"/>
              <a:t>Set an error status indicator (not general, problematic, don’t!)</a:t>
            </a:r>
          </a:p>
          <a:p>
            <a:pPr lvl="2" eaLnBrk="1" hangingPunct="1">
              <a:lnSpc>
                <a:spcPct val="80000"/>
              </a:lnSpc>
              <a:buFontTx/>
              <a:buNone/>
              <a:defRPr/>
            </a:pPr>
            <a:r>
              <a:rPr lang="en-US" sz="2000" b="1" dirty="0" err="1"/>
              <a:t>int</a:t>
            </a:r>
            <a:r>
              <a:rPr lang="en-US" sz="2000" b="1" dirty="0"/>
              <a:t> </a:t>
            </a:r>
            <a:r>
              <a:rPr lang="en-US" sz="2000" b="1" dirty="0" err="1"/>
              <a:t>errno</a:t>
            </a:r>
            <a:r>
              <a:rPr lang="en-US" sz="2000" b="1" dirty="0"/>
              <a:t> = 0;	// </a:t>
            </a:r>
            <a:r>
              <a:rPr lang="en-US" sz="2000" i="1" dirty="0"/>
              <a:t>used to indicate errors</a:t>
            </a:r>
          </a:p>
          <a:p>
            <a:pPr lvl="2" eaLnBrk="1" hangingPunct="1">
              <a:lnSpc>
                <a:spcPct val="8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a:t>
            </a:r>
          </a:p>
          <a:p>
            <a:pPr lvl="2" eaLnBrk="1" hangingPunct="1">
              <a:lnSpc>
                <a:spcPct val="80000"/>
              </a:lnSpc>
              <a:buFontTx/>
              <a:buNone/>
              <a:defRPr/>
            </a:pPr>
            <a:r>
              <a:rPr lang="en-US" sz="2000" b="1" dirty="0"/>
              <a:t>{</a:t>
            </a:r>
          </a:p>
          <a:p>
            <a:pPr lvl="2" eaLnBrk="1" hangingPunct="1">
              <a:lnSpc>
                <a:spcPct val="80000"/>
              </a:lnSpc>
              <a:buFontTx/>
              <a:buNone/>
              <a:defRPr/>
            </a:pPr>
            <a:r>
              <a:rPr lang="en-US" sz="2000" b="1" dirty="0"/>
              <a:t>	if (length&lt;=0 || width&lt;=0) </a:t>
            </a:r>
            <a:r>
              <a:rPr lang="en-US" sz="2000" b="1" dirty="0" err="1"/>
              <a:t>errno</a:t>
            </a:r>
            <a:r>
              <a:rPr lang="en-US" sz="2000" b="1" dirty="0"/>
              <a:t> = 7;	// </a:t>
            </a:r>
            <a:r>
              <a:rPr lang="en-US" sz="2000" b="1" i="1" dirty="0"/>
              <a:t>|| </a:t>
            </a:r>
            <a:r>
              <a:rPr lang="en-US" sz="2000" i="1" dirty="0"/>
              <a:t>means</a:t>
            </a:r>
            <a:r>
              <a:rPr lang="en-US" sz="2000" b="1" i="1" dirty="0"/>
              <a:t> or</a:t>
            </a:r>
          </a:p>
          <a:p>
            <a:pPr lvl="2" eaLnBrk="1" hangingPunct="1">
              <a:lnSpc>
                <a:spcPct val="80000"/>
              </a:lnSpc>
              <a:buFontTx/>
              <a:buNone/>
              <a:defRPr/>
            </a:pPr>
            <a:r>
              <a:rPr lang="en-US" sz="2000" b="1" dirty="0"/>
              <a:t>	return length*width;</a:t>
            </a:r>
          </a:p>
          <a:p>
            <a:pPr lvl="2" eaLnBrk="1" hangingPunct="1">
              <a:lnSpc>
                <a:spcPct val="80000"/>
              </a:lnSpc>
              <a:buFontTx/>
              <a:buNone/>
              <a:defRPr/>
            </a:pPr>
            <a:r>
              <a:rPr lang="en-US" sz="2000" b="1" dirty="0"/>
              <a:t>}</a:t>
            </a:r>
          </a:p>
          <a:p>
            <a:pPr lvl="2" eaLnBrk="1" hangingPunct="1">
              <a:lnSpc>
                <a:spcPct val="80000"/>
              </a:lnSpc>
              <a:buFontTx/>
              <a:buNone/>
              <a:defRPr/>
            </a:pPr>
            <a:endParaRPr lang="en-US" sz="2000" b="1" dirty="0"/>
          </a:p>
          <a:p>
            <a:pPr eaLnBrk="1" hangingPunct="1">
              <a:lnSpc>
                <a:spcPct val="80000"/>
              </a:lnSpc>
              <a:defRPr/>
            </a:pPr>
            <a:r>
              <a:rPr lang="en-US" dirty="0"/>
              <a:t>So, “let the caller check”</a:t>
            </a:r>
          </a:p>
          <a:p>
            <a:pPr lvl="1" eaLnBrk="1" hangingPunct="1">
              <a:lnSpc>
                <a:spcPct val="80000"/>
              </a:lnSpc>
              <a:buFontTx/>
              <a:buNone/>
              <a:defRPr/>
            </a:pPr>
            <a:r>
              <a:rPr lang="en-US" b="1" dirty="0"/>
              <a:t>	</a:t>
            </a:r>
            <a:r>
              <a:rPr lang="en-US" sz="2000" b="1" dirty="0" err="1"/>
              <a:t>int</a:t>
            </a:r>
            <a:r>
              <a:rPr lang="en-US" sz="2000" b="1" dirty="0"/>
              <a:t> z = area(</a:t>
            </a:r>
            <a:r>
              <a:rPr lang="en-US" sz="2000" b="1" dirty="0" err="1"/>
              <a:t>x,y</a:t>
            </a:r>
            <a:r>
              <a:rPr lang="en-US" sz="2000" b="1" dirty="0"/>
              <a:t>);</a:t>
            </a:r>
          </a:p>
          <a:p>
            <a:pPr lvl="1" eaLnBrk="1" hangingPunct="1">
              <a:lnSpc>
                <a:spcPct val="80000"/>
              </a:lnSpc>
              <a:buFontTx/>
              <a:buNone/>
              <a:defRPr/>
            </a:pPr>
            <a:r>
              <a:rPr lang="en-US" sz="2000" b="1" dirty="0"/>
              <a:t>	if (</a:t>
            </a:r>
            <a:r>
              <a:rPr lang="en-US" sz="2000" b="1" dirty="0" err="1"/>
              <a:t>errno</a:t>
            </a:r>
            <a:r>
              <a:rPr lang="en-US" sz="2000" b="1" dirty="0"/>
              <a:t>==7) error("bad area computation");</a:t>
            </a:r>
          </a:p>
          <a:p>
            <a:pPr lvl="1" eaLnBrk="1" hangingPunct="1">
              <a:lnSpc>
                <a:spcPct val="80000"/>
              </a:lnSpc>
              <a:buFontTx/>
              <a:buNone/>
              <a:defRPr/>
            </a:pPr>
            <a:r>
              <a:rPr lang="en-US" sz="2000" b="1" dirty="0"/>
              <a:t>	// </a:t>
            </a:r>
            <a:r>
              <a:rPr lang="en-US" sz="2000" i="1" dirty="0"/>
              <a:t>…</a:t>
            </a:r>
          </a:p>
          <a:p>
            <a:pPr lvl="1" eaLnBrk="1" hangingPunct="1">
              <a:lnSpc>
                <a:spcPct val="80000"/>
              </a:lnSpc>
              <a:buFontTx/>
              <a:buNone/>
              <a:defRPr/>
            </a:pPr>
            <a:endParaRPr lang="en-US" sz="2000" dirty="0"/>
          </a:p>
          <a:p>
            <a:pPr eaLnBrk="1" hangingPunct="1">
              <a:lnSpc>
                <a:spcPct val="80000"/>
              </a:lnSpc>
              <a:defRPr/>
            </a:pPr>
            <a:r>
              <a:rPr lang="en-US" dirty="0"/>
              <a:t>Problems</a:t>
            </a:r>
          </a:p>
          <a:p>
            <a:pPr lvl="1" eaLnBrk="1" hangingPunct="1">
              <a:lnSpc>
                <a:spcPct val="80000"/>
              </a:lnSpc>
              <a:defRPr/>
            </a:pPr>
            <a:r>
              <a:rPr lang="en-US" sz="2000" dirty="0"/>
              <a:t>What if I forget to check </a:t>
            </a:r>
            <a:r>
              <a:rPr lang="en-US" sz="2000" b="1" dirty="0" err="1"/>
              <a:t>errno</a:t>
            </a:r>
            <a:r>
              <a:rPr lang="en-US" sz="2000" dirty="0"/>
              <a:t>?</a:t>
            </a:r>
          </a:p>
          <a:p>
            <a:pPr lvl="1" eaLnBrk="1" hangingPunct="1">
              <a:lnSpc>
                <a:spcPct val="80000"/>
              </a:lnSpc>
              <a:defRPr/>
            </a:pPr>
            <a:r>
              <a:rPr lang="en-US" sz="2000" dirty="0"/>
              <a:t>How do I pick a value for </a:t>
            </a:r>
            <a:r>
              <a:rPr lang="en-US" sz="2000" b="1" dirty="0" err="1"/>
              <a:t>errno</a:t>
            </a:r>
            <a:r>
              <a:rPr lang="en-US" sz="2000" dirty="0"/>
              <a:t> that’s different from all others?</a:t>
            </a:r>
          </a:p>
          <a:p>
            <a:pPr lvl="1" eaLnBrk="1" hangingPunct="1">
              <a:lnSpc>
                <a:spcPct val="80000"/>
              </a:lnSpc>
              <a:defRPr/>
            </a:pPr>
            <a:r>
              <a:rPr lang="en-US" sz="2000" dirty="0"/>
              <a:t>How do I deal with that error?</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D691D376-E275-403B-B81B-69E810606339}" type="slidenum">
              <a:rPr lang="en-US" altLang="en-US" sz="1400">
                <a:latin typeface="Arial" panose="020B0604020202020204" pitchFamily="34" charset="0"/>
              </a:rPr>
              <a:pPr eaLnBrk="1" hangingPunct="1">
                <a:defRPr/>
              </a:pPr>
              <a:t>82</a:t>
            </a:fld>
            <a:endParaRPr lang="en-US" altLang="en-US" sz="1400">
              <a:latin typeface="Arial" panose="020B0604020202020204" pitchFamily="34" charset="0"/>
            </a:endParaRPr>
          </a:p>
        </p:txBody>
      </p:sp>
    </p:spTree>
    <p:extLst>
      <p:ext uri="{BB962C8B-B14F-4D97-AF65-F5344CB8AC3E}">
        <p14:creationId xmlns:p14="http://schemas.microsoft.com/office/powerpoint/2010/main" val="2712000549"/>
      </p:ext>
    </p:extLst>
  </p:cSld>
  <p:clrMapOvr>
    <a:masterClrMapping/>
  </p:clrMapOvr>
  <p:transition spd="slow">
    <p:wipe/>
  </p:transition>
  <p:timing>
    <p:tnLst>
      <p:par>
        <p:cTn id="1" dur="indefinite" restart="never" nodeType="tmRoot"/>
      </p:par>
    </p:tnLst>
  </p:timing>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290" name="Rectangle 2"/>
          <p:cNvSpPr>
            <a:spLocks noGrp="1" noChangeArrowheads="1"/>
          </p:cNvSpPr>
          <p:nvPr>
            <p:ph type="title"/>
          </p:nvPr>
        </p:nvSpPr>
        <p:spPr/>
        <p:txBody>
          <a:bodyPr/>
          <a:lstStyle/>
          <a:p>
            <a:pPr eaLnBrk="1" hangingPunct="1">
              <a:defRPr/>
            </a:pPr>
            <a:r>
              <a:rPr lang="en-US" dirty="0" smtClean="0"/>
              <a:t>How to report an error</a:t>
            </a:r>
            <a:endParaRPr lang="en-US" dirty="0"/>
          </a:p>
        </p:txBody>
      </p:sp>
      <p:sp>
        <p:nvSpPr>
          <p:cNvPr id="12291" name="Rectangle 3"/>
          <p:cNvSpPr>
            <a:spLocks noGrp="1" noChangeArrowheads="1"/>
          </p:cNvSpPr>
          <p:nvPr>
            <p:ph idx="1"/>
          </p:nvPr>
        </p:nvSpPr>
        <p:spPr/>
        <p:txBody>
          <a:bodyPr/>
          <a:lstStyle/>
          <a:p>
            <a:pPr eaLnBrk="1" hangingPunct="1">
              <a:lnSpc>
                <a:spcPct val="80000"/>
              </a:lnSpc>
              <a:defRPr/>
            </a:pPr>
            <a:r>
              <a:rPr lang="en-US" dirty="0"/>
              <a:t>Report an error by throwing an exception</a:t>
            </a:r>
          </a:p>
          <a:p>
            <a:pPr lvl="2" eaLnBrk="1" hangingPunct="1">
              <a:lnSpc>
                <a:spcPct val="80000"/>
              </a:lnSpc>
              <a:buFontTx/>
              <a:buNone/>
              <a:defRPr/>
            </a:pPr>
            <a:r>
              <a:rPr lang="en-US" sz="2000" b="1" dirty="0"/>
              <a:t>class </a:t>
            </a:r>
            <a:r>
              <a:rPr lang="en-US" sz="2000" b="1" dirty="0" err="1"/>
              <a:t>Bad_area</a:t>
            </a:r>
            <a:r>
              <a:rPr lang="en-US" sz="2000" b="1" dirty="0"/>
              <a:t> { };  // </a:t>
            </a:r>
            <a:r>
              <a:rPr lang="en-US" sz="2000" i="1" dirty="0"/>
              <a:t>a class is a user defined type</a:t>
            </a:r>
          </a:p>
          <a:p>
            <a:pPr lvl="2" eaLnBrk="1" hangingPunct="1">
              <a:lnSpc>
                <a:spcPct val="80000"/>
              </a:lnSpc>
              <a:buFontTx/>
              <a:buNone/>
              <a:defRPr/>
            </a:pPr>
            <a:r>
              <a:rPr lang="en-US" sz="2000" b="1" dirty="0"/>
              <a:t>			     // </a:t>
            </a:r>
            <a:r>
              <a:rPr lang="en-US" sz="2000" b="1" i="1" dirty="0" err="1"/>
              <a:t>Bad_area</a:t>
            </a:r>
            <a:r>
              <a:rPr lang="en-US" sz="2000" b="1" i="1" dirty="0"/>
              <a:t> </a:t>
            </a:r>
            <a:r>
              <a:rPr lang="en-US" sz="2000" i="1" dirty="0"/>
              <a:t>is a type to be used as an exception</a:t>
            </a:r>
          </a:p>
          <a:p>
            <a:pPr lvl="2" eaLnBrk="1" hangingPunct="1">
              <a:lnSpc>
                <a:spcPct val="80000"/>
              </a:lnSpc>
              <a:buFontTx/>
              <a:buNone/>
              <a:defRPr/>
            </a:pPr>
            <a:endParaRPr lang="en-US" sz="1000" dirty="0"/>
          </a:p>
          <a:p>
            <a:pPr lvl="2" eaLnBrk="1" hangingPunct="1">
              <a:lnSpc>
                <a:spcPct val="80000"/>
              </a:lnSpc>
              <a:buFontTx/>
              <a:buNone/>
              <a:defRPr/>
            </a:pPr>
            <a:r>
              <a:rPr lang="en-US" sz="2000" b="1" dirty="0" err="1"/>
              <a:t>int</a:t>
            </a:r>
            <a:r>
              <a:rPr lang="en-US" sz="2000" b="1" dirty="0"/>
              <a:t> area(</a:t>
            </a:r>
            <a:r>
              <a:rPr lang="en-US" sz="2000" b="1" dirty="0" err="1"/>
              <a:t>int</a:t>
            </a:r>
            <a:r>
              <a:rPr lang="en-US" sz="2000" b="1" dirty="0"/>
              <a:t> length, </a:t>
            </a:r>
            <a:r>
              <a:rPr lang="en-US" sz="2000" b="1" dirty="0" err="1"/>
              <a:t>int</a:t>
            </a:r>
            <a:r>
              <a:rPr lang="en-US" sz="2000" b="1" dirty="0"/>
              <a:t> width)</a:t>
            </a:r>
          </a:p>
          <a:p>
            <a:pPr lvl="2" eaLnBrk="1" hangingPunct="1">
              <a:lnSpc>
                <a:spcPct val="80000"/>
              </a:lnSpc>
              <a:buFontTx/>
              <a:buNone/>
              <a:defRPr/>
            </a:pPr>
            <a:r>
              <a:rPr lang="en-US" sz="2000" b="1" dirty="0"/>
              <a:t>{</a:t>
            </a:r>
          </a:p>
          <a:p>
            <a:pPr lvl="2" eaLnBrk="1" hangingPunct="1">
              <a:lnSpc>
                <a:spcPct val="80000"/>
              </a:lnSpc>
              <a:buFontTx/>
              <a:buNone/>
              <a:defRPr/>
            </a:pPr>
            <a:r>
              <a:rPr lang="en-US" sz="2000" b="1" dirty="0"/>
              <a:t>	if (length&lt;=0 || width&lt;=0) throw </a:t>
            </a:r>
            <a:r>
              <a:rPr lang="en-US" sz="2000" b="1" dirty="0" err="1"/>
              <a:t>Bad_area</a:t>
            </a:r>
            <a:r>
              <a:rPr lang="en-US" sz="2000" b="1" dirty="0"/>
              <a:t>{};</a:t>
            </a:r>
            <a:r>
              <a:rPr lang="en-US" sz="2000" dirty="0"/>
              <a:t>   // </a:t>
            </a:r>
            <a:r>
              <a:rPr lang="en-US" sz="2000" i="1" dirty="0"/>
              <a:t>note the {} – a value</a:t>
            </a:r>
            <a:endParaRPr lang="en-US" sz="2000" b="1" i="1" dirty="0"/>
          </a:p>
          <a:p>
            <a:pPr lvl="2" eaLnBrk="1" hangingPunct="1">
              <a:lnSpc>
                <a:spcPct val="80000"/>
              </a:lnSpc>
              <a:buFontTx/>
              <a:buNone/>
              <a:defRPr/>
            </a:pPr>
            <a:r>
              <a:rPr lang="en-US" sz="2000" b="1" dirty="0"/>
              <a:t>	return length*width;</a:t>
            </a:r>
          </a:p>
          <a:p>
            <a:pPr lvl="2" eaLnBrk="1" hangingPunct="1">
              <a:lnSpc>
                <a:spcPct val="80000"/>
              </a:lnSpc>
              <a:buFontTx/>
              <a:buNone/>
              <a:defRPr/>
            </a:pPr>
            <a:r>
              <a:rPr lang="en-US" sz="2000" b="1" dirty="0"/>
              <a:t>}</a:t>
            </a:r>
          </a:p>
          <a:p>
            <a:pPr lvl="2" eaLnBrk="1" hangingPunct="1">
              <a:lnSpc>
                <a:spcPct val="80000"/>
              </a:lnSpc>
              <a:buFontTx/>
              <a:buNone/>
              <a:defRPr/>
            </a:pPr>
            <a:endParaRPr lang="en-US" sz="2000" b="1" dirty="0"/>
          </a:p>
          <a:p>
            <a:pPr eaLnBrk="1" hangingPunct="1">
              <a:lnSpc>
                <a:spcPct val="80000"/>
              </a:lnSpc>
              <a:defRPr/>
            </a:pPr>
            <a:r>
              <a:rPr lang="en-US" dirty="0"/>
              <a:t>Catch and deal with the error (e.g., in </a:t>
            </a:r>
            <a:r>
              <a:rPr lang="en-US" b="1" dirty="0"/>
              <a:t>main()</a:t>
            </a:r>
            <a:r>
              <a:rPr lang="en-US" dirty="0"/>
              <a:t>)</a:t>
            </a:r>
          </a:p>
          <a:p>
            <a:pPr lvl="2" eaLnBrk="1" hangingPunct="1">
              <a:lnSpc>
                <a:spcPct val="80000"/>
              </a:lnSpc>
              <a:buFontTx/>
              <a:buNone/>
              <a:defRPr/>
            </a:pPr>
            <a:r>
              <a:rPr lang="en-US" sz="2000" b="1" dirty="0"/>
              <a:t>try {</a:t>
            </a:r>
          </a:p>
          <a:p>
            <a:pPr lvl="2" eaLnBrk="1" hangingPunct="1">
              <a:lnSpc>
                <a:spcPct val="80000"/>
              </a:lnSpc>
              <a:buFontTx/>
              <a:buNone/>
              <a:defRPr/>
            </a:pPr>
            <a:r>
              <a:rPr lang="en-US" sz="2000" b="1" dirty="0"/>
              <a:t>	</a:t>
            </a:r>
            <a:r>
              <a:rPr lang="en-US" sz="2000" b="1" dirty="0" err="1"/>
              <a:t>int</a:t>
            </a:r>
            <a:r>
              <a:rPr lang="en-US" sz="2000" b="1" dirty="0"/>
              <a:t> z = area(</a:t>
            </a:r>
            <a:r>
              <a:rPr lang="en-US" sz="2000" b="1" dirty="0" err="1"/>
              <a:t>x,y</a:t>
            </a:r>
            <a:r>
              <a:rPr lang="en-US" sz="2000" b="1" dirty="0"/>
              <a:t>);	// </a:t>
            </a:r>
            <a:r>
              <a:rPr lang="en-US" sz="2000" dirty="0"/>
              <a:t> </a:t>
            </a:r>
            <a:r>
              <a:rPr lang="en-US" sz="2000" i="1" dirty="0"/>
              <a:t>if</a:t>
            </a:r>
            <a:r>
              <a:rPr lang="en-US" sz="2000" b="1" i="1" dirty="0"/>
              <a:t> area() </a:t>
            </a:r>
            <a:r>
              <a:rPr lang="en-US" sz="2000" i="1" dirty="0"/>
              <a:t>doesn’t throw an exception</a:t>
            </a:r>
          </a:p>
          <a:p>
            <a:pPr lvl="2" eaLnBrk="1" hangingPunct="1">
              <a:lnSpc>
                <a:spcPct val="80000"/>
              </a:lnSpc>
              <a:buFontTx/>
              <a:buNone/>
              <a:defRPr/>
            </a:pPr>
            <a:r>
              <a:rPr lang="en-US" sz="2000" b="1" dirty="0"/>
              <a:t>}</a:t>
            </a:r>
            <a:r>
              <a:rPr lang="en-US" sz="2000" dirty="0"/>
              <a:t> 				// </a:t>
            </a:r>
            <a:r>
              <a:rPr lang="en-US" sz="2000" i="1" dirty="0"/>
              <a:t>make the assignment and proceed</a:t>
            </a:r>
          </a:p>
          <a:p>
            <a:pPr lvl="2" eaLnBrk="1" hangingPunct="1">
              <a:lnSpc>
                <a:spcPct val="80000"/>
              </a:lnSpc>
              <a:buFontTx/>
              <a:buNone/>
              <a:defRPr/>
            </a:pPr>
            <a:r>
              <a:rPr lang="en-US" sz="2000" b="1" dirty="0"/>
              <a:t>catch(</a:t>
            </a:r>
            <a:r>
              <a:rPr lang="en-US" sz="2000" b="1" dirty="0" err="1"/>
              <a:t>Bad_area</a:t>
            </a:r>
            <a:r>
              <a:rPr lang="en-US" sz="2000" b="1" dirty="0"/>
              <a:t>) {	// </a:t>
            </a:r>
            <a:r>
              <a:rPr lang="en-US" sz="2000" i="1" dirty="0"/>
              <a:t>if</a:t>
            </a:r>
            <a:r>
              <a:rPr lang="en-US" sz="2000" b="1" i="1" dirty="0"/>
              <a:t> area() </a:t>
            </a:r>
            <a:r>
              <a:rPr lang="en-US" sz="2000" i="1" dirty="0"/>
              <a:t>throws </a:t>
            </a:r>
            <a:r>
              <a:rPr lang="en-US" sz="2000" i="1" dirty="0" err="1"/>
              <a:t>Bad_area</a:t>
            </a:r>
            <a:r>
              <a:rPr lang="en-US" sz="2000" i="1" dirty="0"/>
              <a:t>{}, respond</a:t>
            </a:r>
          </a:p>
          <a:p>
            <a:pPr lvl="2" eaLnBrk="1" hangingPunct="1">
              <a:lnSpc>
                <a:spcPct val="80000"/>
              </a:lnSpc>
              <a:buFontTx/>
              <a:buNone/>
              <a:defRPr/>
            </a:pPr>
            <a:r>
              <a:rPr lang="en-US" sz="2000" b="1" dirty="0"/>
              <a:t>	</a:t>
            </a:r>
            <a:r>
              <a:rPr lang="en-US" sz="2000" b="1" dirty="0" err="1"/>
              <a:t>cerr</a:t>
            </a:r>
            <a:r>
              <a:rPr lang="en-US" sz="2000" b="1" dirty="0"/>
              <a:t> &lt;&lt; "oops! Bad area calculation – fix program\n";</a:t>
            </a:r>
          </a:p>
          <a:p>
            <a:pPr lvl="2" eaLnBrk="1" hangingPunct="1">
              <a:lnSpc>
                <a:spcPct val="80000"/>
              </a:lnSpc>
              <a:buFontTx/>
              <a:buNone/>
              <a:defRPr/>
            </a:pPr>
            <a:r>
              <a:rPr lang="en-US" sz="2000" b="1" dirty="0"/>
              <a:t>}</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496E6752-9DC6-4A0D-A58E-64E16DE5AB2B}" type="slidenum">
              <a:rPr lang="en-US" altLang="en-US" sz="1400">
                <a:latin typeface="Arial" panose="020B0604020202020204" pitchFamily="34" charset="0"/>
              </a:rPr>
              <a:pPr eaLnBrk="1" hangingPunct="1">
                <a:defRPr/>
              </a:pPr>
              <a:t>83</a:t>
            </a:fld>
            <a:endParaRPr lang="en-US" altLang="en-US" sz="1400">
              <a:latin typeface="Arial" panose="020B0604020202020204" pitchFamily="34" charset="0"/>
            </a:endParaRPr>
          </a:p>
        </p:txBody>
      </p:sp>
    </p:spTree>
    <p:extLst>
      <p:ext uri="{BB962C8B-B14F-4D97-AF65-F5344CB8AC3E}">
        <p14:creationId xmlns:p14="http://schemas.microsoft.com/office/powerpoint/2010/main" val="1366078820"/>
      </p:ext>
    </p:extLst>
  </p:cSld>
  <p:clrMapOvr>
    <a:masterClrMapping/>
  </p:clrMapOvr>
  <p:transition spd="slow">
    <p:wipe/>
  </p:transition>
  <p:timing>
    <p:tnLst>
      <p:par>
        <p:cTn id="1" dur="indefinite" restart="never" nodeType="tmRoot"/>
      </p:par>
    </p:tnLst>
  </p:timing>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pPr eaLnBrk="1" hangingPunct="1">
              <a:defRPr/>
            </a:pPr>
            <a:r>
              <a:rPr lang="en-US"/>
              <a:t>Exceptions</a:t>
            </a:r>
          </a:p>
        </p:txBody>
      </p:sp>
      <p:sp>
        <p:nvSpPr>
          <p:cNvPr id="31747" name="Rectangle 3"/>
          <p:cNvSpPr>
            <a:spLocks noGrp="1" noChangeArrowheads="1"/>
          </p:cNvSpPr>
          <p:nvPr>
            <p:ph idx="1"/>
          </p:nvPr>
        </p:nvSpPr>
        <p:spPr/>
        <p:txBody>
          <a:bodyPr/>
          <a:lstStyle/>
          <a:p>
            <a:pPr eaLnBrk="1" hangingPunct="1">
              <a:defRPr/>
            </a:pPr>
            <a:r>
              <a:rPr lang="en-US" sz="2800"/>
              <a:t>Exception handling is general</a:t>
            </a:r>
          </a:p>
          <a:p>
            <a:pPr lvl="1" eaLnBrk="1" hangingPunct="1">
              <a:defRPr/>
            </a:pPr>
            <a:r>
              <a:rPr lang="en-US"/>
              <a:t>You can’t forget about an exception: the program will terminate if someone doesn’t handle it (using a </a:t>
            </a:r>
            <a:r>
              <a:rPr lang="en-US" b="1"/>
              <a:t>try … catch</a:t>
            </a:r>
            <a:r>
              <a:rPr lang="en-US"/>
              <a:t>)</a:t>
            </a:r>
          </a:p>
          <a:p>
            <a:pPr lvl="1" eaLnBrk="1" hangingPunct="1">
              <a:defRPr/>
            </a:pPr>
            <a:r>
              <a:rPr lang="en-US"/>
              <a:t>Just about every kind of error can be reported using exceptions</a:t>
            </a:r>
          </a:p>
          <a:p>
            <a:pPr eaLnBrk="1" hangingPunct="1">
              <a:defRPr/>
            </a:pPr>
            <a:r>
              <a:rPr lang="en-US" sz="2800"/>
              <a:t>You still have to figure out what to do about an exception (every exception thrown in your program)</a:t>
            </a:r>
          </a:p>
          <a:p>
            <a:pPr lvl="1" eaLnBrk="1" hangingPunct="1">
              <a:defRPr/>
            </a:pPr>
            <a:r>
              <a:rPr lang="en-US"/>
              <a:t>Error handling is </a:t>
            </a:r>
            <a:r>
              <a:rPr lang="en-US" b="1"/>
              <a:t>never</a:t>
            </a:r>
            <a:r>
              <a:rPr lang="en-US"/>
              <a:t> really simple</a:t>
            </a:r>
          </a:p>
          <a:p>
            <a:pPr lvl="1" eaLnBrk="1" hangingPunct="1">
              <a:defRPr/>
            </a:pPr>
            <a:endParaRPr lang="en-US"/>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D9425313-922A-4457-A7CB-0E3FEE4988F6}" type="slidenum">
              <a:rPr lang="en-US" altLang="en-US" sz="1400">
                <a:latin typeface="Arial" panose="020B0604020202020204" pitchFamily="34" charset="0"/>
              </a:rPr>
              <a:pPr eaLnBrk="1" hangingPunct="1">
                <a:defRPr/>
              </a:pPr>
              <a:t>84</a:t>
            </a:fld>
            <a:endParaRPr lang="en-US" altLang="en-US" sz="1400">
              <a:latin typeface="Arial" panose="020B0604020202020204" pitchFamily="34" charset="0"/>
            </a:endParaRPr>
          </a:p>
        </p:txBody>
      </p:sp>
    </p:spTree>
    <p:extLst>
      <p:ext uri="{BB962C8B-B14F-4D97-AF65-F5344CB8AC3E}">
        <p14:creationId xmlns:p14="http://schemas.microsoft.com/office/powerpoint/2010/main" val="3495044213"/>
      </p:ext>
    </p:extLst>
  </p:cSld>
  <p:clrMapOvr>
    <a:masterClrMapping/>
  </p:clrMapOvr>
  <p:transition spd="slow">
    <p:wipe/>
  </p:transition>
  <p:timing>
    <p:tnLst>
      <p:par>
        <p:cTn id="1" dur="indefinite" restart="never" nodeType="tmRoot"/>
      </p:par>
    </p:tnLst>
  </p:timing>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pPr eaLnBrk="1" hangingPunct="1">
              <a:defRPr/>
            </a:pPr>
            <a:r>
              <a:rPr lang="en-US"/>
              <a:t>Out of range</a:t>
            </a:r>
          </a:p>
        </p:txBody>
      </p:sp>
      <p:sp>
        <p:nvSpPr>
          <p:cNvPr id="14339" name="Rectangle 3"/>
          <p:cNvSpPr>
            <a:spLocks noGrp="1" noChangeArrowheads="1"/>
          </p:cNvSpPr>
          <p:nvPr>
            <p:ph idx="1"/>
          </p:nvPr>
        </p:nvSpPr>
        <p:spPr/>
        <p:txBody>
          <a:bodyPr/>
          <a:lstStyle/>
          <a:p>
            <a:pPr eaLnBrk="1" hangingPunct="1">
              <a:lnSpc>
                <a:spcPct val="80000"/>
              </a:lnSpc>
              <a:defRPr/>
            </a:pPr>
            <a:r>
              <a:rPr lang="en-US" sz="2800" dirty="0"/>
              <a:t>Try this</a:t>
            </a:r>
          </a:p>
          <a:p>
            <a:pPr lvl="1" eaLnBrk="1" hangingPunct="1">
              <a:lnSpc>
                <a:spcPct val="80000"/>
              </a:lnSpc>
              <a:buFontTx/>
              <a:buNone/>
              <a:defRPr/>
            </a:pPr>
            <a:r>
              <a:rPr lang="en-US" sz="2000" b="1" dirty="0"/>
              <a:t>vector&lt;</a:t>
            </a:r>
            <a:r>
              <a:rPr lang="en-US" sz="2000" b="1" dirty="0" err="1"/>
              <a:t>int</a:t>
            </a:r>
            <a:r>
              <a:rPr lang="en-US" sz="2000" b="1" dirty="0"/>
              <a:t>&gt; v(10);	// </a:t>
            </a:r>
            <a:r>
              <a:rPr lang="en-US" sz="2000" i="1" dirty="0"/>
              <a:t>a vector of 10 </a:t>
            </a:r>
            <a:r>
              <a:rPr lang="en-US" sz="2000" b="1" i="1" dirty="0" err="1"/>
              <a:t>int</a:t>
            </a:r>
            <a:r>
              <a:rPr lang="en-US" sz="2000" i="1" dirty="0" err="1"/>
              <a:t>s</a:t>
            </a:r>
            <a:r>
              <a:rPr lang="en-US" sz="2000" i="1" dirty="0"/>
              <a:t>,</a:t>
            </a:r>
          </a:p>
          <a:p>
            <a:pPr lvl="1" eaLnBrk="1" hangingPunct="1">
              <a:lnSpc>
                <a:spcPct val="80000"/>
              </a:lnSpc>
              <a:buFontTx/>
              <a:buNone/>
              <a:defRPr/>
            </a:pPr>
            <a:r>
              <a:rPr lang="en-US" sz="2000" b="1" dirty="0"/>
              <a:t>				// </a:t>
            </a:r>
            <a:r>
              <a:rPr lang="en-US" sz="2000" i="1" dirty="0"/>
              <a:t>each initialized to the default value, </a:t>
            </a:r>
            <a:r>
              <a:rPr lang="en-US" sz="2000" b="1" i="1" dirty="0"/>
              <a:t>0</a:t>
            </a:r>
            <a:r>
              <a:rPr lang="en-US" sz="2000" i="1" dirty="0"/>
              <a:t>,</a:t>
            </a:r>
          </a:p>
          <a:p>
            <a:pPr lvl="1" eaLnBrk="1" hangingPunct="1">
              <a:lnSpc>
                <a:spcPct val="80000"/>
              </a:lnSpc>
              <a:buFontTx/>
              <a:buNone/>
              <a:defRPr/>
            </a:pPr>
            <a:r>
              <a:rPr lang="en-US" sz="2000" b="1" dirty="0"/>
              <a:t>				// </a:t>
            </a:r>
            <a:r>
              <a:rPr lang="en-US" sz="2000" i="1" dirty="0"/>
              <a:t>referred to as </a:t>
            </a:r>
            <a:r>
              <a:rPr lang="en-US" sz="2000" b="1" i="1" dirty="0"/>
              <a:t>v[0]</a:t>
            </a:r>
            <a:r>
              <a:rPr lang="en-US" sz="2000" i="1" dirty="0"/>
              <a:t> .. </a:t>
            </a:r>
            <a:r>
              <a:rPr lang="en-US" sz="2000" b="1" i="1" dirty="0"/>
              <a:t>v[9]</a:t>
            </a:r>
          </a:p>
          <a:p>
            <a:pPr lvl="1" eaLnBrk="1" hangingPunct="1">
              <a:lnSpc>
                <a:spcPct val="80000"/>
              </a:lnSpc>
              <a:buFontTx/>
              <a:buNone/>
              <a:defRPr/>
            </a:pPr>
            <a:r>
              <a:rPr lang="en-US" sz="2000" b="1" dirty="0"/>
              <a:t>for (</a:t>
            </a:r>
            <a:r>
              <a:rPr lang="en-US" sz="2000" b="1" dirty="0" err="1"/>
              <a:t>int</a:t>
            </a:r>
            <a:r>
              <a:rPr lang="en-US" sz="2000" b="1" dirty="0"/>
              <a:t> </a:t>
            </a:r>
            <a:r>
              <a:rPr lang="en-US" sz="2000" b="1" dirty="0" err="1"/>
              <a:t>i</a:t>
            </a:r>
            <a:r>
              <a:rPr lang="en-US" sz="2000" b="1" dirty="0"/>
              <a:t> = 0; </a:t>
            </a:r>
            <a:r>
              <a:rPr lang="en-US" sz="2000" b="1" dirty="0" err="1"/>
              <a:t>i</a:t>
            </a:r>
            <a:r>
              <a:rPr lang="en-US" sz="2000" b="1" dirty="0"/>
              <a:t>&lt;</a:t>
            </a:r>
            <a:r>
              <a:rPr lang="en-US" sz="2000" b="1" dirty="0" err="1"/>
              <a:t>v.size</a:t>
            </a:r>
            <a:r>
              <a:rPr lang="en-US" sz="2000" b="1" dirty="0"/>
              <a:t>(); ++</a:t>
            </a:r>
            <a:r>
              <a:rPr lang="en-US" sz="2000" b="1" dirty="0" err="1"/>
              <a:t>i</a:t>
            </a:r>
            <a:r>
              <a:rPr lang="en-US" sz="2000" b="1" dirty="0"/>
              <a:t>) v[</a:t>
            </a:r>
            <a:r>
              <a:rPr lang="en-US" sz="2000" b="1" dirty="0" err="1"/>
              <a:t>i</a:t>
            </a:r>
            <a:r>
              <a:rPr lang="en-US" sz="2000" b="1" dirty="0"/>
              <a:t>] = </a:t>
            </a:r>
            <a:r>
              <a:rPr lang="en-US" sz="2000" b="1" dirty="0" err="1"/>
              <a:t>i</a:t>
            </a:r>
            <a:r>
              <a:rPr lang="en-US" sz="2000" b="1" dirty="0"/>
              <a:t>; 	// </a:t>
            </a:r>
            <a:r>
              <a:rPr lang="en-US" sz="2000" i="1" dirty="0"/>
              <a:t>set values</a:t>
            </a:r>
          </a:p>
          <a:p>
            <a:pPr lvl="1" eaLnBrk="1" hangingPunct="1">
              <a:lnSpc>
                <a:spcPct val="80000"/>
              </a:lnSpc>
              <a:buFontTx/>
              <a:buNone/>
              <a:defRPr/>
            </a:pPr>
            <a:r>
              <a:rPr lang="en-US" sz="2000" b="1" dirty="0"/>
              <a:t>for (</a:t>
            </a:r>
            <a:r>
              <a:rPr lang="en-US" sz="2000" b="1" dirty="0" err="1"/>
              <a:t>int</a:t>
            </a:r>
            <a:r>
              <a:rPr lang="en-US" sz="2000" b="1" dirty="0"/>
              <a:t> </a:t>
            </a:r>
            <a:r>
              <a:rPr lang="en-US" sz="2000" b="1" dirty="0" err="1"/>
              <a:t>i</a:t>
            </a:r>
            <a:r>
              <a:rPr lang="en-US" sz="2000" b="1" dirty="0"/>
              <a:t> = 0; </a:t>
            </a:r>
            <a:r>
              <a:rPr lang="en-US" sz="2000" b="1" dirty="0" err="1"/>
              <a:t>i</a:t>
            </a:r>
            <a:r>
              <a:rPr lang="en-US" sz="2000" b="1" dirty="0"/>
              <a:t>&lt;=10; ++</a:t>
            </a:r>
            <a:r>
              <a:rPr lang="en-US" sz="2000" b="1" dirty="0" err="1"/>
              <a:t>i</a:t>
            </a:r>
            <a:r>
              <a:rPr lang="en-US" sz="2000" b="1" dirty="0"/>
              <a:t>)		// </a:t>
            </a:r>
            <a:r>
              <a:rPr lang="en-US" sz="2000" i="1" dirty="0"/>
              <a:t>print 10 values (???)</a:t>
            </a:r>
          </a:p>
          <a:p>
            <a:pPr lvl="1" eaLnBrk="1" hangingPunct="1">
              <a:lnSpc>
                <a:spcPct val="80000"/>
              </a:lnSpc>
              <a:buFontTx/>
              <a:buNone/>
              <a:defRPr/>
            </a:pPr>
            <a:r>
              <a:rPr lang="en-US" sz="2000" b="1" dirty="0"/>
              <a:t>	</a:t>
            </a:r>
            <a:r>
              <a:rPr lang="en-US" sz="2000" b="1" dirty="0" err="1"/>
              <a:t>cout</a:t>
            </a:r>
            <a:r>
              <a:rPr lang="en-US" sz="2000" b="1" dirty="0"/>
              <a:t> &lt;&lt; "v[" &lt;&lt; </a:t>
            </a:r>
            <a:r>
              <a:rPr lang="en-US" sz="2000" b="1" dirty="0" err="1"/>
              <a:t>i</a:t>
            </a:r>
            <a:r>
              <a:rPr lang="en-US" sz="2000" b="1" dirty="0"/>
              <a:t> &lt;&lt; "] == " &lt;&lt; v[</a:t>
            </a:r>
            <a:r>
              <a:rPr lang="en-US" sz="2000" b="1" dirty="0" err="1"/>
              <a:t>i</a:t>
            </a:r>
            <a:r>
              <a:rPr lang="en-US" sz="2000" b="1" dirty="0"/>
              <a:t>] &lt;&lt; </a:t>
            </a:r>
            <a:r>
              <a:rPr lang="en-US" sz="2000" b="1" dirty="0" err="1"/>
              <a:t>endl</a:t>
            </a:r>
            <a:r>
              <a:rPr lang="en-US" sz="2000" b="1" dirty="0"/>
              <a:t>;</a:t>
            </a:r>
          </a:p>
          <a:p>
            <a:pPr lvl="1" eaLnBrk="1" hangingPunct="1">
              <a:lnSpc>
                <a:spcPct val="80000"/>
              </a:lnSpc>
              <a:buFontTx/>
              <a:buNone/>
              <a:defRPr/>
            </a:pPr>
            <a:endParaRPr lang="en-US" sz="2000" b="1" dirty="0"/>
          </a:p>
          <a:p>
            <a:pPr eaLnBrk="1" hangingPunct="1">
              <a:lnSpc>
                <a:spcPct val="80000"/>
              </a:lnSpc>
              <a:defRPr/>
            </a:pPr>
            <a:r>
              <a:rPr lang="en-US" sz="2800" dirty="0"/>
              <a:t>vector’s </a:t>
            </a:r>
            <a:r>
              <a:rPr lang="en-US" sz="2000" b="1" dirty="0"/>
              <a:t>operator[ ]</a:t>
            </a:r>
            <a:r>
              <a:rPr lang="en-US" sz="2800" dirty="0"/>
              <a:t> (subscript operator) reports a bad index (its argument) by throwing a</a:t>
            </a:r>
            <a:r>
              <a:rPr lang="en-US" dirty="0"/>
              <a:t> </a:t>
            </a:r>
            <a:r>
              <a:rPr lang="en-US" sz="2000" b="1" dirty="0" err="1"/>
              <a:t>Range_error</a:t>
            </a:r>
            <a:r>
              <a:rPr lang="en-US" b="1" dirty="0"/>
              <a:t> </a:t>
            </a:r>
            <a:r>
              <a:rPr lang="en-US" sz="2800" dirty="0"/>
              <a:t>if you  use </a:t>
            </a:r>
            <a:r>
              <a:rPr lang="en-US" sz="2000" b="1" dirty="0"/>
              <a:t>#include "</a:t>
            </a:r>
            <a:r>
              <a:rPr lang="en-US" sz="2000" b="1" dirty="0" err="1"/>
              <a:t>std_lib_facilities.h</a:t>
            </a:r>
            <a:r>
              <a:rPr lang="en-US" sz="2000" b="1" dirty="0"/>
              <a:t>"</a:t>
            </a:r>
            <a:endParaRPr lang="en-US" sz="2000" dirty="0"/>
          </a:p>
          <a:p>
            <a:pPr lvl="1" eaLnBrk="1" hangingPunct="1">
              <a:lnSpc>
                <a:spcPct val="80000"/>
              </a:lnSpc>
              <a:defRPr/>
            </a:pPr>
            <a:r>
              <a:rPr lang="en-US" dirty="0"/>
              <a:t>The default behavior can differ</a:t>
            </a:r>
          </a:p>
          <a:p>
            <a:pPr lvl="1" eaLnBrk="1" hangingPunct="1">
              <a:lnSpc>
                <a:spcPct val="80000"/>
              </a:lnSpc>
              <a:defRPr/>
            </a:pPr>
            <a:r>
              <a:rPr lang="en-US" dirty="0"/>
              <a:t>You can’t make this mistake with a range-</a:t>
            </a:r>
            <a:r>
              <a:rPr lang="en-US" b="1" dirty="0"/>
              <a:t>for</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CF26911D-3C20-489C-A354-E188BEC8731D}" type="slidenum">
              <a:rPr lang="en-US" altLang="en-US" sz="1400">
                <a:latin typeface="Arial" panose="020B0604020202020204" pitchFamily="34" charset="0"/>
              </a:rPr>
              <a:pPr eaLnBrk="1" hangingPunct="1">
                <a:defRPr/>
              </a:pPr>
              <a:t>85</a:t>
            </a:fld>
            <a:endParaRPr lang="en-US" altLang="en-US" sz="1400">
              <a:latin typeface="Arial" panose="020B0604020202020204" pitchFamily="34" charset="0"/>
            </a:endParaRPr>
          </a:p>
        </p:txBody>
      </p:sp>
    </p:spTree>
    <p:extLst>
      <p:ext uri="{BB962C8B-B14F-4D97-AF65-F5344CB8AC3E}">
        <p14:creationId xmlns:p14="http://schemas.microsoft.com/office/powerpoint/2010/main" val="1380074"/>
      </p:ext>
    </p:extLst>
  </p:cSld>
  <p:clrMapOvr>
    <a:masterClrMapping/>
  </p:clrMapOvr>
  <p:transition spd="slow">
    <p:wipe/>
  </p:transition>
  <p:timing>
    <p:tnLst>
      <p:par>
        <p:cTn id="1" dur="indefinite" restart="never" nodeType="tmRoot"/>
      </p:par>
    </p:tnLst>
  </p:timing>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Rectangle 2"/>
          <p:cNvSpPr>
            <a:spLocks noGrp="1" noChangeArrowheads="1"/>
          </p:cNvSpPr>
          <p:nvPr>
            <p:ph type="title"/>
          </p:nvPr>
        </p:nvSpPr>
        <p:spPr/>
        <p:txBody>
          <a:bodyPr/>
          <a:lstStyle/>
          <a:p>
            <a:pPr eaLnBrk="1" hangingPunct="1">
              <a:defRPr/>
            </a:pPr>
            <a:r>
              <a:rPr lang="en-US"/>
              <a:t>Exceptions – for now</a:t>
            </a:r>
          </a:p>
        </p:txBody>
      </p:sp>
      <p:sp>
        <p:nvSpPr>
          <p:cNvPr id="15363" name="Rectangle 3"/>
          <p:cNvSpPr>
            <a:spLocks noGrp="1" noChangeArrowheads="1"/>
          </p:cNvSpPr>
          <p:nvPr>
            <p:ph idx="1"/>
          </p:nvPr>
        </p:nvSpPr>
        <p:spPr/>
        <p:txBody>
          <a:bodyPr/>
          <a:lstStyle/>
          <a:p>
            <a:pPr eaLnBrk="1" hangingPunct="1">
              <a:lnSpc>
                <a:spcPct val="80000"/>
              </a:lnSpc>
              <a:defRPr/>
            </a:pPr>
            <a:r>
              <a:rPr lang="en-US" dirty="0"/>
              <a:t>For now, just use exceptions to terminate programs gracefully, like this</a:t>
            </a:r>
          </a:p>
          <a:p>
            <a:pPr lvl="1" eaLnBrk="1" hangingPunct="1">
              <a:lnSpc>
                <a:spcPct val="80000"/>
              </a:lnSpc>
              <a:buFontTx/>
              <a:buNone/>
              <a:defRPr/>
            </a:pPr>
            <a:endParaRPr lang="en-US" sz="2000" b="1" dirty="0"/>
          </a:p>
          <a:p>
            <a:pPr lvl="1" eaLnBrk="1" hangingPunct="1">
              <a:lnSpc>
                <a:spcPct val="80000"/>
              </a:lnSpc>
              <a:buFontTx/>
              <a:buNone/>
              <a:defRPr/>
            </a:pPr>
            <a:r>
              <a:rPr lang="en-US" sz="2000" b="1" dirty="0"/>
              <a:t>	</a:t>
            </a:r>
            <a:r>
              <a:rPr lang="en-US" sz="2000" b="1" dirty="0" err="1"/>
              <a:t>int</a:t>
            </a:r>
            <a:r>
              <a:rPr lang="en-US" sz="2000" b="1" dirty="0"/>
              <a:t> main()</a:t>
            </a:r>
          </a:p>
          <a:p>
            <a:pPr lvl="1" eaLnBrk="1" hangingPunct="1">
              <a:lnSpc>
                <a:spcPct val="80000"/>
              </a:lnSpc>
              <a:buFontTx/>
              <a:buNone/>
              <a:defRPr/>
            </a:pPr>
            <a:r>
              <a:rPr lang="en-US" sz="2000" b="1" dirty="0"/>
              <a:t>	try</a:t>
            </a:r>
          </a:p>
          <a:p>
            <a:pPr lvl="1" eaLnBrk="1" hangingPunct="1">
              <a:lnSpc>
                <a:spcPct val="80000"/>
              </a:lnSpc>
              <a:buFontTx/>
              <a:buNone/>
              <a:defRPr/>
            </a:pPr>
            <a:r>
              <a:rPr lang="en-US" sz="2000" b="1" dirty="0"/>
              <a:t>	{</a:t>
            </a:r>
          </a:p>
          <a:p>
            <a:pPr lvl="1" eaLnBrk="1" hangingPunct="1">
              <a:lnSpc>
                <a:spcPct val="80000"/>
              </a:lnSpc>
              <a:buFontTx/>
              <a:buNone/>
              <a:defRPr/>
            </a:pPr>
            <a:r>
              <a:rPr lang="en-US" sz="2000" b="1" dirty="0"/>
              <a:t>	</a:t>
            </a:r>
            <a:r>
              <a:rPr lang="en-US" sz="2000" b="1"/>
              <a:t>	  // </a:t>
            </a:r>
            <a:r>
              <a:rPr lang="en-US" sz="2000" i="1" dirty="0"/>
              <a:t>…</a:t>
            </a:r>
          </a:p>
          <a:p>
            <a:pPr lvl="1" eaLnBrk="1" hangingPunct="1">
              <a:lnSpc>
                <a:spcPct val="80000"/>
              </a:lnSpc>
              <a:buFontTx/>
              <a:buNone/>
              <a:defRPr/>
            </a:pPr>
            <a:r>
              <a:rPr lang="en-US" sz="2000" b="1" dirty="0"/>
              <a:t>	}</a:t>
            </a:r>
          </a:p>
          <a:p>
            <a:pPr lvl="1" eaLnBrk="1" hangingPunct="1">
              <a:lnSpc>
                <a:spcPct val="80000"/>
              </a:lnSpc>
              <a:buFontTx/>
              <a:buNone/>
              <a:defRPr/>
            </a:pPr>
            <a:r>
              <a:rPr lang="en-US" sz="2000" b="1" dirty="0"/>
              <a:t>	catch (</a:t>
            </a:r>
            <a:r>
              <a:rPr lang="en-US" sz="2000" b="1" dirty="0" err="1"/>
              <a:t>out_of_range</a:t>
            </a:r>
            <a:r>
              <a:rPr lang="en-US" sz="2000" b="1" dirty="0"/>
              <a:t>&amp;) {	// </a:t>
            </a:r>
            <a:r>
              <a:rPr lang="en-US" sz="2000" b="1" i="1" dirty="0" err="1"/>
              <a:t>out_of_range</a:t>
            </a:r>
            <a:r>
              <a:rPr lang="en-US" sz="2000" b="1" i="1" dirty="0"/>
              <a:t> </a:t>
            </a:r>
            <a:r>
              <a:rPr lang="en-US" sz="2000" i="1" dirty="0"/>
              <a:t>exceptions</a:t>
            </a:r>
          </a:p>
          <a:p>
            <a:pPr lvl="1" eaLnBrk="1" hangingPunct="1">
              <a:lnSpc>
                <a:spcPct val="80000"/>
              </a:lnSpc>
              <a:buFontTx/>
              <a:buNone/>
              <a:defRPr/>
            </a:pPr>
            <a:r>
              <a:rPr lang="en-US" sz="2000" b="1" dirty="0"/>
              <a:t>		  </a:t>
            </a:r>
            <a:r>
              <a:rPr lang="en-US" sz="2000" b="1" dirty="0" err="1"/>
              <a:t>cerr</a:t>
            </a:r>
            <a:r>
              <a:rPr lang="en-US" sz="2000" b="1" dirty="0"/>
              <a:t> &lt;&lt; "oops – some vector index out of range\n";</a:t>
            </a:r>
          </a:p>
          <a:p>
            <a:pPr lvl="1" eaLnBrk="1" hangingPunct="1">
              <a:lnSpc>
                <a:spcPct val="80000"/>
              </a:lnSpc>
              <a:buFontTx/>
              <a:buNone/>
              <a:defRPr/>
            </a:pPr>
            <a:r>
              <a:rPr lang="en-US" sz="2000" b="1" dirty="0"/>
              <a:t>	}</a:t>
            </a:r>
          </a:p>
          <a:p>
            <a:pPr lvl="1" eaLnBrk="1" hangingPunct="1">
              <a:lnSpc>
                <a:spcPct val="80000"/>
              </a:lnSpc>
              <a:buFontTx/>
              <a:buNone/>
              <a:defRPr/>
            </a:pPr>
            <a:r>
              <a:rPr lang="en-US" sz="2000" b="1" dirty="0"/>
              <a:t>	catch (…) {		// </a:t>
            </a:r>
            <a:r>
              <a:rPr lang="en-US" sz="2000" i="1" dirty="0"/>
              <a:t>all other exceptions</a:t>
            </a:r>
          </a:p>
          <a:p>
            <a:pPr lvl="1" eaLnBrk="1" hangingPunct="1">
              <a:lnSpc>
                <a:spcPct val="80000"/>
              </a:lnSpc>
              <a:buFontTx/>
              <a:buNone/>
              <a:defRPr/>
            </a:pPr>
            <a:r>
              <a:rPr lang="en-US" sz="2000" b="1" dirty="0"/>
              <a:t>		  </a:t>
            </a:r>
            <a:r>
              <a:rPr lang="en-US" sz="2000" b="1" dirty="0" err="1"/>
              <a:t>cerr</a:t>
            </a:r>
            <a:r>
              <a:rPr lang="en-US" sz="2000" b="1" dirty="0"/>
              <a:t> &lt;&lt; "oops – some exception\n";</a:t>
            </a:r>
          </a:p>
          <a:p>
            <a:pPr lvl="1" eaLnBrk="1" hangingPunct="1">
              <a:lnSpc>
                <a:spcPct val="80000"/>
              </a:lnSpc>
              <a:buFontTx/>
              <a:buNone/>
              <a:defRPr/>
            </a:pPr>
            <a:r>
              <a:rPr lang="en-US" sz="2000" b="1" dirty="0"/>
              <a:t>	}</a:t>
            </a:r>
          </a:p>
          <a:p>
            <a:pPr lvl="1" eaLnBrk="1" hangingPunct="1">
              <a:lnSpc>
                <a:spcPct val="80000"/>
              </a:lnSpc>
              <a:buFontTx/>
              <a:buNone/>
              <a:defRPr/>
            </a:pPr>
            <a:endParaRPr lang="en-US" sz="2000" b="1" dirty="0"/>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06CC8F28-AA93-45FB-8B2B-146E8430D017}" type="slidenum">
              <a:rPr lang="en-US" altLang="en-US" sz="1400">
                <a:latin typeface="Arial" panose="020B0604020202020204" pitchFamily="34" charset="0"/>
              </a:rPr>
              <a:pPr eaLnBrk="1" hangingPunct="1">
                <a:defRPr/>
              </a:pPr>
              <a:t>86</a:t>
            </a:fld>
            <a:endParaRPr lang="en-US" altLang="en-US" sz="1400">
              <a:latin typeface="Arial" panose="020B0604020202020204" pitchFamily="34" charset="0"/>
            </a:endParaRPr>
          </a:p>
        </p:txBody>
      </p:sp>
    </p:spTree>
    <p:extLst>
      <p:ext uri="{BB962C8B-B14F-4D97-AF65-F5344CB8AC3E}">
        <p14:creationId xmlns:p14="http://schemas.microsoft.com/office/powerpoint/2010/main" val="2358621018"/>
      </p:ext>
    </p:extLst>
  </p:cSld>
  <p:clrMapOvr>
    <a:masterClrMapping/>
  </p:clrMapOvr>
  <p:transition spd="slow">
    <p:wipe/>
  </p:transition>
  <p:timing>
    <p:tnLst>
      <p:par>
        <p:cTn id="1" dur="indefinite" restart="never" nodeType="tmRoot"/>
      </p:par>
    </p:tnLst>
  </p:timing>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ChangeArrowheads="1"/>
          </p:cNvSpPr>
          <p:nvPr>
            <p:ph type="title"/>
          </p:nvPr>
        </p:nvSpPr>
        <p:spPr/>
        <p:txBody>
          <a:bodyPr/>
          <a:lstStyle/>
          <a:p>
            <a:pPr eaLnBrk="1" hangingPunct="1">
              <a:defRPr/>
            </a:pPr>
            <a:r>
              <a:rPr lang="en-US"/>
              <a:t>A function   </a:t>
            </a:r>
            <a:r>
              <a:rPr lang="en-US" b="1"/>
              <a:t>error()</a:t>
            </a:r>
          </a:p>
        </p:txBody>
      </p:sp>
      <p:sp>
        <p:nvSpPr>
          <p:cNvPr id="57347" name="Rectangle 3"/>
          <p:cNvSpPr>
            <a:spLocks noGrp="1" noChangeArrowheads="1"/>
          </p:cNvSpPr>
          <p:nvPr>
            <p:ph idx="1"/>
          </p:nvPr>
        </p:nvSpPr>
        <p:spPr/>
        <p:txBody>
          <a:bodyPr/>
          <a:lstStyle/>
          <a:p>
            <a:pPr eaLnBrk="1" hangingPunct="1">
              <a:defRPr/>
            </a:pPr>
            <a:r>
              <a:rPr lang="en-US" dirty="0"/>
              <a:t>Here is a simple </a:t>
            </a:r>
            <a:r>
              <a:rPr lang="en-US" sz="2000" b="1" dirty="0"/>
              <a:t>error()</a:t>
            </a:r>
            <a:r>
              <a:rPr lang="en-US" sz="2000" dirty="0"/>
              <a:t> </a:t>
            </a:r>
            <a:r>
              <a:rPr lang="en-US" dirty="0"/>
              <a:t>function as provided in </a:t>
            </a:r>
            <a:r>
              <a:rPr lang="en-US" sz="2000" b="1" dirty="0" err="1"/>
              <a:t>std_lib_facilities.h</a:t>
            </a:r>
            <a:endParaRPr lang="en-US" sz="1800" b="1" dirty="0"/>
          </a:p>
          <a:p>
            <a:pPr eaLnBrk="1" hangingPunct="1">
              <a:defRPr/>
            </a:pPr>
            <a:r>
              <a:rPr lang="en-US" dirty="0"/>
              <a:t>This allows you to print an error message by calling </a:t>
            </a:r>
            <a:r>
              <a:rPr lang="en-US" sz="2000" b="1" dirty="0"/>
              <a:t>error() </a:t>
            </a:r>
            <a:endParaRPr lang="en-US" dirty="0"/>
          </a:p>
          <a:p>
            <a:pPr eaLnBrk="1" hangingPunct="1">
              <a:defRPr/>
            </a:pPr>
            <a:r>
              <a:rPr lang="en-US" dirty="0"/>
              <a:t>It works by disguising throws, like this:</a:t>
            </a:r>
          </a:p>
          <a:p>
            <a:pPr lvl="1" eaLnBrk="1" hangingPunct="1">
              <a:buFontTx/>
              <a:buNone/>
              <a:defRPr/>
            </a:pPr>
            <a:r>
              <a:rPr lang="en-US" sz="1800" b="1" dirty="0"/>
              <a:t>		</a:t>
            </a:r>
            <a:r>
              <a:rPr lang="en-US" sz="2000" b="1" dirty="0"/>
              <a:t>void error(string s) 	// </a:t>
            </a:r>
            <a:r>
              <a:rPr lang="en-US" sz="2000" i="1" dirty="0"/>
              <a:t>one error string</a:t>
            </a:r>
          </a:p>
          <a:p>
            <a:pPr lvl="1" eaLnBrk="1" hangingPunct="1">
              <a:buFontTx/>
              <a:buNone/>
              <a:defRPr/>
            </a:pPr>
            <a:r>
              <a:rPr lang="en-US" sz="2000" b="1" dirty="0"/>
              <a:t>		{</a:t>
            </a:r>
          </a:p>
          <a:p>
            <a:pPr lvl="1" eaLnBrk="1" hangingPunct="1">
              <a:buFontTx/>
              <a:buNone/>
              <a:defRPr/>
            </a:pPr>
            <a:r>
              <a:rPr lang="en-US" sz="2000" b="1" dirty="0"/>
              <a:t>			throw </a:t>
            </a:r>
            <a:r>
              <a:rPr lang="en-US" sz="2000" b="1" dirty="0" err="1"/>
              <a:t>runtime_error</a:t>
            </a:r>
            <a:r>
              <a:rPr lang="en-US" sz="2000" b="1" dirty="0"/>
              <a:t>(s);</a:t>
            </a:r>
          </a:p>
          <a:p>
            <a:pPr lvl="1" eaLnBrk="1" hangingPunct="1">
              <a:buFontTx/>
              <a:buNone/>
              <a:defRPr/>
            </a:pPr>
            <a:r>
              <a:rPr lang="en-US" sz="2000" b="1" dirty="0"/>
              <a:t>		}</a:t>
            </a:r>
          </a:p>
          <a:p>
            <a:pPr lvl="1" eaLnBrk="1" hangingPunct="1">
              <a:buFontTx/>
              <a:buNone/>
              <a:defRPr/>
            </a:pPr>
            <a:endParaRPr lang="en-US" sz="1000" dirty="0"/>
          </a:p>
          <a:p>
            <a:pPr lvl="1" eaLnBrk="1" hangingPunct="1">
              <a:buFontTx/>
              <a:buNone/>
              <a:defRPr/>
            </a:pPr>
            <a:r>
              <a:rPr lang="en-US" sz="2000" b="1" dirty="0"/>
              <a:t>		void error(string s1,  string s2) 	// </a:t>
            </a:r>
            <a:r>
              <a:rPr lang="en-US" sz="2000" i="1" dirty="0"/>
              <a:t>two error strings</a:t>
            </a:r>
          </a:p>
          <a:p>
            <a:pPr lvl="1" eaLnBrk="1" hangingPunct="1">
              <a:buFontTx/>
              <a:buNone/>
              <a:defRPr/>
            </a:pPr>
            <a:r>
              <a:rPr lang="en-US" sz="2000" b="1" dirty="0"/>
              <a:t>		{</a:t>
            </a:r>
          </a:p>
          <a:p>
            <a:pPr lvl="1" eaLnBrk="1" hangingPunct="1">
              <a:buFontTx/>
              <a:buNone/>
              <a:defRPr/>
            </a:pPr>
            <a:r>
              <a:rPr lang="en-US" sz="2000" b="1" dirty="0"/>
              <a:t>			error(s1 + s2); 	 // </a:t>
            </a:r>
            <a:r>
              <a:rPr lang="en-US" sz="2000" dirty="0"/>
              <a:t>concatenates</a:t>
            </a:r>
            <a:endParaRPr lang="en-US" sz="2000" b="1" dirty="0"/>
          </a:p>
          <a:p>
            <a:pPr lvl="1" eaLnBrk="1" hangingPunct="1">
              <a:buFontTx/>
              <a:buNone/>
              <a:defRPr/>
            </a:pPr>
            <a:r>
              <a:rPr lang="en-US" sz="2000" b="1" dirty="0"/>
              <a:t>		}	</a:t>
            </a:r>
            <a:endParaRPr lang="en-US" sz="2000" dirty="0"/>
          </a:p>
          <a:p>
            <a:pPr eaLnBrk="1" hangingPunct="1">
              <a:defRPr/>
            </a:pPr>
            <a:endParaRPr lang="en-US" b="1" dirty="0"/>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8127D42A-C8F1-4945-8287-48EC2299CFF2}" type="slidenum">
              <a:rPr lang="en-US" altLang="en-US" sz="1400">
                <a:latin typeface="Arial" panose="020B0604020202020204" pitchFamily="34" charset="0"/>
              </a:rPr>
              <a:pPr eaLnBrk="1" hangingPunct="1">
                <a:defRPr/>
              </a:pPr>
              <a:t>87</a:t>
            </a:fld>
            <a:endParaRPr lang="en-US" altLang="en-US" sz="1400">
              <a:latin typeface="Arial" panose="020B0604020202020204" pitchFamily="34" charset="0"/>
            </a:endParaRPr>
          </a:p>
        </p:txBody>
      </p:sp>
    </p:spTree>
    <p:extLst>
      <p:ext uri="{BB962C8B-B14F-4D97-AF65-F5344CB8AC3E}">
        <p14:creationId xmlns:p14="http://schemas.microsoft.com/office/powerpoint/2010/main" val="3453954838"/>
      </p:ext>
    </p:extLst>
  </p:cSld>
  <p:clrMapOvr>
    <a:masterClrMapping/>
  </p:clrMapOvr>
  <p:transition spd="slow">
    <p:wipe/>
  </p:transition>
  <p:timing>
    <p:tnLst>
      <p:par>
        <p:cTn id="1" dur="indefinite" restart="never" nodeType="tmRoot"/>
      </p:par>
    </p:tnLst>
  </p:timing>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ChangeArrowheads="1"/>
          </p:cNvSpPr>
          <p:nvPr>
            <p:ph type="title"/>
          </p:nvPr>
        </p:nvSpPr>
        <p:spPr/>
        <p:txBody>
          <a:bodyPr/>
          <a:lstStyle/>
          <a:p>
            <a:pPr eaLnBrk="1" hangingPunct="1">
              <a:defRPr/>
            </a:pPr>
            <a:r>
              <a:rPr lang="en-US"/>
              <a:t>Using </a:t>
            </a:r>
            <a:r>
              <a:rPr lang="en-US" b="1"/>
              <a:t>error( )</a:t>
            </a:r>
          </a:p>
        </p:txBody>
      </p:sp>
      <p:sp>
        <p:nvSpPr>
          <p:cNvPr id="56323" name="Rectangle 3"/>
          <p:cNvSpPr>
            <a:spLocks noGrp="1" noChangeArrowheads="1"/>
          </p:cNvSpPr>
          <p:nvPr>
            <p:ph idx="1"/>
          </p:nvPr>
        </p:nvSpPr>
        <p:spPr/>
        <p:txBody>
          <a:bodyPr/>
          <a:lstStyle/>
          <a:p>
            <a:pPr eaLnBrk="1" hangingPunct="1">
              <a:lnSpc>
                <a:spcPct val="90000"/>
              </a:lnSpc>
              <a:defRPr/>
            </a:pPr>
            <a:r>
              <a:rPr lang="en-US" dirty="0"/>
              <a:t>Example</a:t>
            </a:r>
          </a:p>
          <a:p>
            <a:pPr eaLnBrk="1" hangingPunct="1">
              <a:lnSpc>
                <a:spcPct val="90000"/>
              </a:lnSpc>
              <a:buFontTx/>
              <a:buNone/>
              <a:defRPr/>
            </a:pPr>
            <a:r>
              <a:rPr lang="en-US" dirty="0"/>
              <a:t>	</a:t>
            </a:r>
            <a:r>
              <a:rPr lang="en-US" sz="2000" b="1" dirty="0" err="1"/>
              <a:t>cout</a:t>
            </a:r>
            <a:r>
              <a:rPr lang="en-US" sz="2000" b="1" dirty="0"/>
              <a:t> &lt;&lt; "please enter integer in range [1..10]\n";</a:t>
            </a:r>
          </a:p>
          <a:p>
            <a:pPr eaLnBrk="1" hangingPunct="1">
              <a:lnSpc>
                <a:spcPct val="90000"/>
              </a:lnSpc>
              <a:buFontTx/>
              <a:buNone/>
              <a:defRPr/>
            </a:pPr>
            <a:r>
              <a:rPr lang="en-US" sz="2000" dirty="0"/>
              <a:t>	</a:t>
            </a:r>
            <a:r>
              <a:rPr lang="en-US" sz="2000" b="1" dirty="0" err="1"/>
              <a:t>int</a:t>
            </a:r>
            <a:r>
              <a:rPr lang="en-US" sz="2000" b="1" dirty="0"/>
              <a:t> x = -1;	//</a:t>
            </a:r>
            <a:r>
              <a:rPr lang="en-US" sz="2000" dirty="0"/>
              <a:t> </a:t>
            </a:r>
            <a:r>
              <a:rPr lang="en-US" sz="2000" i="1" dirty="0"/>
              <a:t>initialize with unacceptable value (if possible)</a:t>
            </a:r>
          </a:p>
          <a:p>
            <a:pPr eaLnBrk="1" hangingPunct="1">
              <a:lnSpc>
                <a:spcPct val="90000"/>
              </a:lnSpc>
              <a:buFontTx/>
              <a:buNone/>
              <a:defRPr/>
            </a:pPr>
            <a:r>
              <a:rPr lang="en-US" sz="2000" dirty="0"/>
              <a:t>	</a:t>
            </a:r>
            <a:r>
              <a:rPr lang="en-US" sz="2000" b="1" dirty="0" err="1"/>
              <a:t>cin</a:t>
            </a:r>
            <a:r>
              <a:rPr lang="en-US" sz="2000" b="1" dirty="0"/>
              <a:t> &gt;&gt; x;</a:t>
            </a:r>
          </a:p>
          <a:p>
            <a:pPr eaLnBrk="1" hangingPunct="1">
              <a:lnSpc>
                <a:spcPct val="90000"/>
              </a:lnSpc>
              <a:buFontTx/>
              <a:buNone/>
              <a:defRPr/>
            </a:pPr>
            <a:r>
              <a:rPr lang="en-US" sz="2000" dirty="0"/>
              <a:t>	</a:t>
            </a:r>
            <a:r>
              <a:rPr lang="en-US" sz="2000" b="1" dirty="0"/>
              <a:t>if (!</a:t>
            </a:r>
            <a:r>
              <a:rPr lang="en-US" sz="2000" b="1" dirty="0" err="1"/>
              <a:t>cin</a:t>
            </a:r>
            <a:r>
              <a:rPr lang="en-US" sz="2000" b="1" dirty="0"/>
              <a:t>)</a:t>
            </a:r>
            <a:r>
              <a:rPr lang="en-US" sz="2000" dirty="0"/>
              <a:t>  	</a:t>
            </a:r>
            <a:r>
              <a:rPr lang="en-US" sz="2000" b="1" dirty="0"/>
              <a:t>//</a:t>
            </a:r>
            <a:r>
              <a:rPr lang="en-US" sz="2000" dirty="0"/>
              <a:t> </a:t>
            </a:r>
            <a:r>
              <a:rPr lang="en-US" sz="2000" i="1" dirty="0"/>
              <a:t>check that </a:t>
            </a:r>
            <a:r>
              <a:rPr lang="en-US" sz="2000" i="1" dirty="0" err="1"/>
              <a:t>cin</a:t>
            </a:r>
            <a:r>
              <a:rPr lang="en-US" sz="2000" i="1" dirty="0"/>
              <a:t> read an integer</a:t>
            </a:r>
          </a:p>
          <a:p>
            <a:pPr eaLnBrk="1" hangingPunct="1">
              <a:lnSpc>
                <a:spcPct val="90000"/>
              </a:lnSpc>
              <a:buFontTx/>
              <a:buNone/>
              <a:defRPr/>
            </a:pPr>
            <a:r>
              <a:rPr lang="en-US" sz="2000" dirty="0"/>
              <a:t>	      </a:t>
            </a:r>
            <a:r>
              <a:rPr lang="en-US" sz="2000" b="1" dirty="0"/>
              <a:t>error("didn’t get a value");</a:t>
            </a:r>
          </a:p>
          <a:p>
            <a:pPr eaLnBrk="1" hangingPunct="1">
              <a:lnSpc>
                <a:spcPct val="90000"/>
              </a:lnSpc>
              <a:buFontTx/>
              <a:buNone/>
              <a:defRPr/>
            </a:pPr>
            <a:r>
              <a:rPr lang="en-US" sz="2000" dirty="0"/>
              <a:t>	</a:t>
            </a:r>
            <a:r>
              <a:rPr lang="en-US" sz="2000" b="1" dirty="0"/>
              <a:t>if (x &lt; 1 || 10 &lt; x)</a:t>
            </a:r>
            <a:r>
              <a:rPr lang="en-US" sz="2000" dirty="0"/>
              <a:t>	</a:t>
            </a:r>
            <a:r>
              <a:rPr lang="en-US" sz="2000" b="1" dirty="0"/>
              <a:t>//</a:t>
            </a:r>
            <a:r>
              <a:rPr lang="en-US" sz="2000" dirty="0"/>
              <a:t> </a:t>
            </a:r>
            <a:r>
              <a:rPr lang="en-US" sz="2000" i="1" dirty="0"/>
              <a:t>check if value is out of range</a:t>
            </a:r>
          </a:p>
          <a:p>
            <a:pPr eaLnBrk="1" hangingPunct="1">
              <a:lnSpc>
                <a:spcPct val="90000"/>
              </a:lnSpc>
              <a:buFontTx/>
              <a:buNone/>
              <a:defRPr/>
            </a:pPr>
            <a:r>
              <a:rPr lang="en-US" sz="2000" dirty="0"/>
              <a:t>	      </a:t>
            </a:r>
            <a:r>
              <a:rPr lang="en-US" sz="2000" b="1" dirty="0"/>
              <a:t>error("x is out of range");</a:t>
            </a:r>
          </a:p>
          <a:p>
            <a:pPr eaLnBrk="1" hangingPunct="1">
              <a:lnSpc>
                <a:spcPct val="90000"/>
              </a:lnSpc>
              <a:buFontTx/>
              <a:buNone/>
              <a:defRPr/>
            </a:pPr>
            <a:r>
              <a:rPr lang="en-US" sz="2000" dirty="0"/>
              <a:t>	</a:t>
            </a:r>
            <a:r>
              <a:rPr lang="en-US" sz="2000" b="1" dirty="0"/>
              <a:t>//</a:t>
            </a:r>
            <a:r>
              <a:rPr lang="en-US" sz="2000" dirty="0"/>
              <a:t> </a:t>
            </a:r>
            <a:r>
              <a:rPr lang="en-US" sz="2000" i="1" dirty="0"/>
              <a:t>if we get this far, we can use </a:t>
            </a:r>
            <a:r>
              <a:rPr lang="en-US" sz="2000" b="1" i="1" dirty="0"/>
              <a:t>x</a:t>
            </a:r>
            <a:r>
              <a:rPr lang="en-US" sz="2000" i="1" dirty="0"/>
              <a:t> with confidence</a:t>
            </a:r>
          </a:p>
        </p:txBody>
      </p:sp>
      <p:sp>
        <p:nvSpPr>
          <p:cNvPr id="4" name="Slide Number Placeholder 5"/>
          <p:cNvSpPr>
            <a:spLocks noGrp="1"/>
          </p:cNvSpPr>
          <p:nvPr>
            <p:ph type="sldNum" sz="quarter" idx="12"/>
          </p:nvPr>
        </p:nvSpPr>
        <p:spPr/>
        <p:txBody>
          <a:bodyPr/>
          <a:lstStyle>
            <a:lvl1pPr eaLnBrk="0" hangingPunct="0">
              <a:defRPr sz="2400">
                <a:solidFill>
                  <a:schemeClr val="tx1"/>
                </a:solidFill>
                <a:latin typeface="Times New Roman" panose="02020603050405020304" pitchFamily="18" charset="0"/>
                <a:cs typeface="Arial" panose="020B0604020202020204" pitchFamily="34" charset="0"/>
              </a:defRPr>
            </a:lvl1pPr>
            <a:lvl2pPr marL="742950" indent="-285750" eaLnBrk="0" hangingPunct="0">
              <a:defRPr sz="2400">
                <a:solidFill>
                  <a:schemeClr val="tx1"/>
                </a:solidFill>
                <a:latin typeface="Times New Roman" panose="02020603050405020304" pitchFamily="18" charset="0"/>
                <a:cs typeface="Arial" panose="020B0604020202020204" pitchFamily="34" charset="0"/>
              </a:defRPr>
            </a:lvl2pPr>
            <a:lvl3pPr marL="1143000" indent="-228600" eaLnBrk="0" hangingPunct="0">
              <a:defRPr sz="2400">
                <a:solidFill>
                  <a:schemeClr val="tx1"/>
                </a:solidFill>
                <a:latin typeface="Times New Roman" panose="02020603050405020304" pitchFamily="18" charset="0"/>
                <a:cs typeface="Arial" panose="020B0604020202020204" pitchFamily="34" charset="0"/>
              </a:defRPr>
            </a:lvl3pPr>
            <a:lvl4pPr marL="1600200" indent="-228600" eaLnBrk="0" hangingPunct="0">
              <a:defRPr sz="2400">
                <a:solidFill>
                  <a:schemeClr val="tx1"/>
                </a:solidFill>
                <a:latin typeface="Times New Roman" panose="02020603050405020304" pitchFamily="18" charset="0"/>
                <a:cs typeface="Arial" panose="020B0604020202020204" pitchFamily="34" charset="0"/>
              </a:defRPr>
            </a:lvl4pPr>
            <a:lvl5pPr marL="2057400" indent="-228600" eaLnBrk="0" hangingPunct="0">
              <a:defRPr sz="2400">
                <a:solidFill>
                  <a:schemeClr val="tx1"/>
                </a:solidFill>
                <a:latin typeface="Times New Roman" panose="02020603050405020304" pitchFamily="18" charset="0"/>
                <a:cs typeface="Arial" panose="020B0604020202020204" pitchFamily="34" charset="0"/>
              </a:defRPr>
            </a:lvl5pPr>
            <a:lvl6pPr marL="25146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6pPr>
            <a:lvl7pPr marL="29718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7pPr>
            <a:lvl8pPr marL="34290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8pPr>
            <a:lvl9pPr marL="3886200" indent="-228600" eaLnBrk="0" fontAlgn="base" hangingPunct="0">
              <a:spcBef>
                <a:spcPct val="0"/>
              </a:spcBef>
              <a:spcAft>
                <a:spcPct val="0"/>
              </a:spcAft>
              <a:defRPr sz="2400">
                <a:solidFill>
                  <a:schemeClr val="tx1"/>
                </a:solidFill>
                <a:latin typeface="Times New Roman" panose="02020603050405020304" pitchFamily="18" charset="0"/>
                <a:cs typeface="Arial" panose="020B0604020202020204" pitchFamily="34" charset="0"/>
              </a:defRPr>
            </a:lvl9pPr>
          </a:lstStyle>
          <a:p>
            <a:pPr eaLnBrk="1" hangingPunct="1">
              <a:defRPr/>
            </a:pPr>
            <a:fld id="{7C0CEE25-9311-4E5A-8D04-72A0153312A1}" type="slidenum">
              <a:rPr lang="en-US" altLang="en-US" sz="1400">
                <a:latin typeface="Arial" panose="020B0604020202020204" pitchFamily="34" charset="0"/>
              </a:rPr>
              <a:pPr eaLnBrk="1" hangingPunct="1">
                <a:defRPr/>
              </a:pPr>
              <a:t>88</a:t>
            </a:fld>
            <a:endParaRPr lang="en-US" altLang="en-US" sz="1400">
              <a:latin typeface="Arial" panose="020B0604020202020204" pitchFamily="34" charset="0"/>
            </a:endParaRPr>
          </a:p>
        </p:txBody>
      </p:sp>
    </p:spTree>
    <p:extLst>
      <p:ext uri="{BB962C8B-B14F-4D97-AF65-F5344CB8AC3E}">
        <p14:creationId xmlns:p14="http://schemas.microsoft.com/office/powerpoint/2010/main" val="4112818770"/>
      </p:ext>
    </p:extLst>
  </p:cSld>
  <p:clrMapOvr>
    <a:masterClrMapping/>
  </p:clrMapOvr>
  <p:transition spd="slow">
    <p:wipe/>
  </p:transition>
  <p:timing>
    <p:tnLst>
      <p:par>
        <p:cTn id="1" dur="indefinite" restart="never" nodeType="tmRoot"/>
      </p:par>
    </p:tnLst>
  </p:timing>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lv-LV" dirty="0" smtClean="0"/>
              <a:t>Summary</a:t>
            </a:r>
            <a:endParaRPr lang="lv-LV" dirty="0"/>
          </a:p>
        </p:txBody>
      </p:sp>
      <p:sp>
        <p:nvSpPr>
          <p:cNvPr id="3" name="Content Placeholder 2"/>
          <p:cNvSpPr>
            <a:spLocks noGrp="1"/>
          </p:cNvSpPr>
          <p:nvPr>
            <p:ph idx="1"/>
          </p:nvPr>
        </p:nvSpPr>
        <p:spPr/>
        <p:txBody>
          <a:bodyPr/>
          <a:lstStyle/>
          <a:p>
            <a:endParaRPr lang="lv-LV"/>
          </a:p>
        </p:txBody>
      </p:sp>
    </p:spTree>
    <p:extLst>
      <p:ext uri="{BB962C8B-B14F-4D97-AF65-F5344CB8AC3E}">
        <p14:creationId xmlns:p14="http://schemas.microsoft.com/office/powerpoint/2010/main" val="2195559270"/>
      </p:ext>
    </p:extLst>
  </p:cSld>
  <p:clrMapOvr>
    <a:masterClrMapping/>
  </p:clrMapOvr>
  <p:transition spd="slow">
    <p:wipe/>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pPr eaLnBrk="1" hangingPunct="1">
              <a:defRPr/>
            </a:pPr>
            <a:r>
              <a:rPr lang="lv-LV" sz="4000" dirty="0" smtClean="0">
                <a:ea typeface="MS PGothic" pitchFamily="34" charset="-128"/>
              </a:rPr>
              <a:t>Type Safety: Narrowing Type Casts</a:t>
            </a:r>
            <a:endParaRPr lang="en-US" sz="3200" dirty="0">
              <a:ea typeface="MS PGothic" pitchFamily="34" charset="-128"/>
            </a:endParaRPr>
          </a:p>
        </p:txBody>
      </p:sp>
      <p:sp>
        <p:nvSpPr>
          <p:cNvPr id="25603" name="Rectangle 3"/>
          <p:cNvSpPr>
            <a:spLocks noGrp="1" noChangeArrowheads="1"/>
          </p:cNvSpPr>
          <p:nvPr>
            <p:ph idx="1"/>
          </p:nvPr>
        </p:nvSpPr>
        <p:spPr/>
        <p:txBody>
          <a:bodyPr/>
          <a:lstStyle/>
          <a:p>
            <a:pPr eaLnBrk="1" hangingPunct="1">
              <a:lnSpc>
                <a:spcPct val="90000"/>
              </a:lnSpc>
              <a:buFont typeface="Wingdings" panose="05000000000000000000" pitchFamily="2" charset="2"/>
              <a:buNone/>
              <a:defRPr/>
            </a:pPr>
            <a:r>
              <a:rPr lang="en-US" sz="2000" dirty="0" err="1" smtClean="0">
                <a:solidFill>
                  <a:srgbClr val="0033CC"/>
                </a:solidFill>
                <a:latin typeface="Liberation Mono" panose="02070409020205020404" pitchFamily="49" charset="0"/>
                <a:ea typeface="MS PGothic" pitchFamily="34" charset="-128"/>
                <a:cs typeface="Liberation Mono" panose="02070409020205020404" pitchFamily="49" charset="0"/>
              </a:rPr>
              <a:t>int</a:t>
            </a:r>
            <a:r>
              <a:rPr lang="en-US" sz="2000" dirty="0" smtClean="0">
                <a:solidFill>
                  <a:srgbClr val="0033CC"/>
                </a:solidFill>
                <a:latin typeface="Liberation Mono" panose="02070409020205020404" pitchFamily="49" charset="0"/>
                <a:ea typeface="MS PGothic" pitchFamily="34" charset="-128"/>
                <a:cs typeface="Liberation Mono" panose="02070409020205020404" pitchFamily="49" charset="0"/>
              </a:rPr>
              <a:t> </a:t>
            </a: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main()</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int a = 20000;</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char c = a;</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int b = c;</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if (a != b)	    	</a:t>
            </a:r>
            <a:r>
              <a:rPr lang="en-US" sz="2000" dirty="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2000" i="1" dirty="0">
                <a:solidFill>
                  <a:srgbClr val="43B02A"/>
                </a:solidFill>
                <a:latin typeface="Liberation Mono" panose="02070409020205020404" pitchFamily="49" charset="0"/>
                <a:ea typeface="MS PGothic" pitchFamily="34" charset="-128"/>
                <a:cs typeface="Liberation Mono" panose="02070409020205020404" pitchFamily="49" charset="0"/>
              </a:rPr>
              <a:t>!= means </a:t>
            </a:r>
            <a:r>
              <a:rPr lang="en-US" altLang="ja-JP" sz="2000" i="1" dirty="0">
                <a:solidFill>
                  <a:srgbClr val="43B02A"/>
                </a:solidFill>
                <a:latin typeface="Liberation Mono" panose="02070409020205020404" pitchFamily="49" charset="0"/>
                <a:ea typeface="MS PGothic" pitchFamily="34" charset="-128"/>
                <a:cs typeface="Liberation Mono" panose="02070409020205020404" pitchFamily="49" charset="0"/>
              </a:rPr>
              <a:t>“not equal”</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a:t>
            </a:r>
            <a:r>
              <a:rPr lang="en-US" sz="2000" dirty="0" err="1">
                <a:solidFill>
                  <a:srgbClr val="0033CC"/>
                </a:solidFill>
                <a:latin typeface="Liberation Mono" panose="02070409020205020404" pitchFamily="49" charset="0"/>
                <a:ea typeface="MS PGothic" pitchFamily="34" charset="-128"/>
                <a:cs typeface="Liberation Mono" panose="02070409020205020404" pitchFamily="49" charset="0"/>
              </a:rPr>
              <a:t>cout</a:t>
            </a: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&lt;&lt; "oops!: " &lt;&lt; a &lt;&lt; "!=" &lt;&lt; b &lt;&lt; '\n';</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else</a:t>
            </a:r>
          </a:p>
          <a:p>
            <a:pPr eaLnBrk="1" hangingPunct="1">
              <a:lnSpc>
                <a:spcPct val="90000"/>
              </a:lnSpc>
              <a:buFont typeface="Wingdings" panose="05000000000000000000" pitchFamily="2" charset="2"/>
              <a:buNone/>
              <a:defRPr/>
            </a:pP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a:t>
            </a:r>
            <a:r>
              <a:rPr lang="en-US" sz="2000" dirty="0" err="1">
                <a:solidFill>
                  <a:srgbClr val="0033CC"/>
                </a:solidFill>
                <a:latin typeface="Liberation Mono" panose="02070409020205020404" pitchFamily="49" charset="0"/>
                <a:ea typeface="MS PGothic" pitchFamily="34" charset="-128"/>
                <a:cs typeface="Liberation Mono" panose="02070409020205020404" pitchFamily="49" charset="0"/>
              </a:rPr>
              <a:t>cout</a:t>
            </a:r>
            <a:r>
              <a:rPr lang="en-US" sz="2000" dirty="0">
                <a:solidFill>
                  <a:srgbClr val="0033CC"/>
                </a:solidFill>
                <a:latin typeface="Liberation Mono" panose="02070409020205020404" pitchFamily="49" charset="0"/>
                <a:ea typeface="MS PGothic" pitchFamily="34" charset="-128"/>
                <a:cs typeface="Liberation Mono" panose="02070409020205020404" pitchFamily="49" charset="0"/>
              </a:rPr>
              <a:t> &lt;&lt; "Wow! We have large characters\n";</a:t>
            </a:r>
          </a:p>
          <a:p>
            <a:pPr eaLnBrk="1" hangingPunct="1">
              <a:lnSpc>
                <a:spcPct val="90000"/>
              </a:lnSpc>
              <a:buFont typeface="Wingdings" panose="05000000000000000000" pitchFamily="2" charset="2"/>
              <a:buNone/>
              <a:defRPr/>
            </a:pPr>
            <a:r>
              <a:rPr lang="en-US" sz="2000" dirty="0" smtClean="0">
                <a:solidFill>
                  <a:srgbClr val="0033CC"/>
                </a:solidFill>
                <a:latin typeface="Liberation Mono" panose="02070409020205020404" pitchFamily="49" charset="0"/>
                <a:ea typeface="MS PGothic" pitchFamily="34" charset="-128"/>
                <a:cs typeface="Liberation Mono" panose="02070409020205020404" pitchFamily="49" charset="0"/>
              </a:rPr>
              <a:t>}</a:t>
            </a:r>
            <a:endParaRPr lang="lv-LV" sz="2000" dirty="0" smtClean="0">
              <a:solidFill>
                <a:srgbClr val="0033CC"/>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None/>
              <a:defRPr/>
            </a:pPr>
            <a:r>
              <a:rPr lang="en-US" sz="2000" i="1" dirty="0">
                <a:solidFill>
                  <a:srgbClr val="43B02A"/>
                </a:solidFill>
                <a:latin typeface="Liberation Mono" panose="02070409020205020404" pitchFamily="49" charset="0"/>
                <a:ea typeface="MS PGothic" pitchFamily="34" charset="-128"/>
                <a:cs typeface="Liberation Mono" panose="02070409020205020404" pitchFamily="49" charset="0"/>
              </a:rPr>
              <a:t>// Beware: C++ does not prevent you from </a:t>
            </a:r>
            <a:r>
              <a:rPr lang="lv-LV" sz="2000" i="1" dirty="0">
                <a:solidFill>
                  <a:srgbClr val="43B02A"/>
                </a:solidFill>
                <a:latin typeface="Liberation Mono" panose="02070409020205020404" pitchFamily="49" charset="0"/>
                <a:ea typeface="MS PGothic" pitchFamily="34" charset="-128"/>
                <a:cs typeface="Liberation Mono" panose="02070409020205020404" pitchFamily="49" charset="0"/>
              </a:rPr>
              <a:t>unsafe </a:t>
            </a:r>
            <a:endParaRPr lang="en-US" sz="2000" i="1" dirty="0" smtClean="0">
              <a:solidFill>
                <a:srgbClr val="43B02A"/>
              </a:solidFill>
              <a:latin typeface="Liberation Mono" panose="02070409020205020404" pitchFamily="49" charset="0"/>
              <a:ea typeface="MS PGothic" pitchFamily="34" charset="-128"/>
              <a:cs typeface="Liberation Mono" panose="02070409020205020404" pitchFamily="49" charset="0"/>
            </a:endParaRPr>
          </a:p>
          <a:p>
            <a:pPr eaLnBrk="1" hangingPunct="1">
              <a:lnSpc>
                <a:spcPct val="90000"/>
              </a:lnSpc>
              <a:buNone/>
              <a:defRPr/>
            </a:pPr>
            <a:r>
              <a:rPr lang="en-US"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   </a:t>
            </a:r>
            <a:r>
              <a:rPr lang="lv-LV"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type </a:t>
            </a:r>
            <a:r>
              <a:rPr lang="lv-LV" sz="2000" i="1" dirty="0">
                <a:solidFill>
                  <a:srgbClr val="43B02A"/>
                </a:solidFill>
                <a:latin typeface="Liberation Mono" panose="02070409020205020404" pitchFamily="49" charset="0"/>
                <a:ea typeface="MS PGothic" pitchFamily="34" charset="-128"/>
                <a:cs typeface="Liberation Mono" panose="02070409020205020404" pitchFamily="49" charset="0"/>
              </a:rPr>
              <a:t>casts (compiler might warn)</a:t>
            </a:r>
            <a:endParaRPr lang="en-US" sz="2000" i="1" dirty="0">
              <a:solidFill>
                <a:srgbClr val="43B02A"/>
              </a:solidFill>
              <a:latin typeface="Liberation Mono" panose="02070409020205020404" pitchFamily="49" charset="0"/>
              <a:ea typeface="MS PGothic" pitchFamily="34" charset="-128"/>
              <a:cs typeface="Liberation Mono" panose="02070409020205020404" pitchFamily="49" charset="0"/>
            </a:endParaRPr>
          </a:p>
          <a:p>
            <a:pPr marL="0" indent="0" eaLnBrk="1" hangingPunct="1">
              <a:lnSpc>
                <a:spcPct val="90000"/>
              </a:lnSpc>
              <a:buNone/>
              <a:defRPr/>
            </a:pPr>
            <a:r>
              <a:rPr lang="lv-LV"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 </a:t>
            </a:r>
            <a:r>
              <a:rPr lang="en-US" sz="2000" i="1" dirty="0" smtClean="0">
                <a:solidFill>
                  <a:srgbClr val="43B02A"/>
                </a:solidFill>
                <a:latin typeface="Liberation Mono" panose="02070409020205020404" pitchFamily="49" charset="0"/>
                <a:ea typeface="MS PGothic" pitchFamily="34" charset="-128"/>
                <a:cs typeface="Liberation Mono" panose="02070409020205020404" pitchFamily="49" charset="0"/>
              </a:rPr>
              <a:t>Try </a:t>
            </a:r>
            <a:r>
              <a:rPr lang="en-US" sz="2000" i="1" dirty="0">
                <a:solidFill>
                  <a:srgbClr val="43B02A"/>
                </a:solidFill>
                <a:latin typeface="Liberation Mono" panose="02070409020205020404" pitchFamily="49" charset="0"/>
                <a:ea typeface="MS PGothic" pitchFamily="34" charset="-128"/>
                <a:cs typeface="Liberation Mono" panose="02070409020205020404" pitchFamily="49" charset="0"/>
              </a:rPr>
              <a:t>it to see what value b gets on your machine</a:t>
            </a:r>
          </a:p>
        </p:txBody>
      </p:sp>
      <p:sp>
        <p:nvSpPr>
          <p:cNvPr id="8" name="Slide Number Placeholder 5"/>
          <p:cNvSpPr>
            <a:spLocks noGrp="1"/>
          </p:cNvSpPr>
          <p:nvPr>
            <p:ph type="sldNum" sz="quarter" idx="12"/>
          </p:nvPr>
        </p:nvSpPr>
        <p:spPr/>
        <p:txBody>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spcBef>
                <a:spcPct val="0"/>
              </a:spcBef>
              <a:buClrTx/>
              <a:buSzTx/>
              <a:buFontTx/>
              <a:buNone/>
              <a:defRPr/>
            </a:pPr>
            <a:fld id="{9DF42A41-FE3A-4750-8D13-9C7DE03D66B1}" type="slidenum">
              <a:rPr lang="en-US" altLang="en-US" sz="1400">
                <a:latin typeface="Arial" panose="020B0604020202020204" pitchFamily="34" charset="0"/>
              </a:rPr>
              <a:pPr>
                <a:spcBef>
                  <a:spcPct val="0"/>
                </a:spcBef>
                <a:buClrTx/>
                <a:buSzTx/>
                <a:buFontTx/>
                <a:buNone/>
                <a:defRPr/>
              </a:pPr>
              <a:t>9</a:t>
            </a:fld>
            <a:endParaRPr lang="en-US" altLang="en-US" sz="1400">
              <a:latin typeface="Arial" panose="020B0604020202020204" pitchFamily="34" charset="0"/>
            </a:endParaRPr>
          </a:p>
        </p:txBody>
      </p:sp>
      <p:sp>
        <p:nvSpPr>
          <p:cNvPr id="25605" name="Rectangle 4"/>
          <p:cNvSpPr>
            <a:spLocks noChangeArrowheads="1"/>
          </p:cNvSpPr>
          <p:nvPr/>
        </p:nvSpPr>
        <p:spPr bwMode="auto">
          <a:xfrm>
            <a:off x="9220200" y="1828800"/>
            <a:ext cx="2057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20000</a:t>
            </a:r>
          </a:p>
        </p:txBody>
      </p:sp>
      <p:sp>
        <p:nvSpPr>
          <p:cNvPr id="25606" name="Text Box 5"/>
          <p:cNvSpPr txBox="1">
            <a:spLocks noChangeArrowheads="1"/>
          </p:cNvSpPr>
          <p:nvPr/>
        </p:nvSpPr>
        <p:spPr bwMode="auto">
          <a:xfrm>
            <a:off x="8839200" y="1905001"/>
            <a:ext cx="7620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a</a:t>
            </a:r>
          </a:p>
        </p:txBody>
      </p:sp>
      <p:sp>
        <p:nvSpPr>
          <p:cNvPr id="25607" name="Rectangle 6"/>
          <p:cNvSpPr>
            <a:spLocks noChangeArrowheads="1"/>
          </p:cNvSpPr>
          <p:nvPr/>
        </p:nvSpPr>
        <p:spPr bwMode="auto">
          <a:xfrm>
            <a:off x="10744200" y="2438400"/>
            <a:ext cx="533400" cy="457200"/>
          </a:xfrm>
          <a:prstGeom prst="rect">
            <a:avLst/>
          </a:prstGeom>
          <a:solidFill>
            <a:schemeClr val="accent1"/>
          </a:solidFill>
          <a:ln w="9525">
            <a:solidFill>
              <a:schemeClr val="tx1"/>
            </a:solidFill>
            <a:miter lim="800000"/>
            <a:headEnd/>
            <a:tailEnd/>
          </a:ln>
        </p:spPr>
        <p:txBody>
          <a:bodyPr wrap="none" anchor="ct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algn="ctr" eaLnBrk="1" hangingPunct="1">
              <a:spcBef>
                <a:spcPct val="0"/>
              </a:spcBef>
              <a:buClrTx/>
              <a:buSzTx/>
              <a:buFontTx/>
              <a:buNone/>
            </a:pPr>
            <a:r>
              <a:rPr lang="en-US" altLang="en-US" sz="1800">
                <a:latin typeface="Arial" panose="020B0604020202020204" pitchFamily="34" charset="0"/>
              </a:rPr>
              <a:t>???</a:t>
            </a:r>
          </a:p>
        </p:txBody>
      </p:sp>
      <p:sp>
        <p:nvSpPr>
          <p:cNvPr id="25608" name="Text Box 7"/>
          <p:cNvSpPr txBox="1">
            <a:spLocks noChangeArrowheads="1"/>
          </p:cNvSpPr>
          <p:nvPr/>
        </p:nvSpPr>
        <p:spPr bwMode="auto">
          <a:xfrm>
            <a:off x="10058400" y="2514601"/>
            <a:ext cx="533400" cy="36671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a:spcBef>
                <a:spcPct val="20000"/>
              </a:spcBef>
              <a:buClr>
                <a:schemeClr val="hlink"/>
              </a:buClr>
              <a:buSzPct val="65000"/>
              <a:buFont typeface="Wingdings" panose="05000000000000000000" pitchFamily="2" charset="2"/>
              <a:buChar char="n"/>
              <a:defRPr sz="3200">
                <a:solidFill>
                  <a:schemeClr val="tx1"/>
                </a:solidFill>
                <a:latin typeface="Times New Roman" panose="02020603050405020304" pitchFamily="18" charset="0"/>
                <a:ea typeface="ＭＳ Ｐゴシック" panose="020B0600070205080204" pitchFamily="34" charset="-128"/>
                <a:cs typeface="Times New Roman" panose="02020603050405020304" pitchFamily="18" charset="0"/>
              </a:defRPr>
            </a:lvl1pPr>
            <a:lvl2pPr marL="742950" indent="-285750">
              <a:spcBef>
                <a:spcPct val="20000"/>
              </a:spcBef>
              <a:buClr>
                <a:schemeClr val="folHlink"/>
              </a:buClr>
              <a:buSzPct val="65000"/>
              <a:buFont typeface="Wingdings" panose="05000000000000000000" pitchFamily="2" charset="2"/>
              <a:buChar char="n"/>
              <a:defRPr sz="28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2pPr>
            <a:lvl3pPr marL="1143000" indent="-228600">
              <a:spcBef>
                <a:spcPct val="20000"/>
              </a:spcBef>
              <a:buClr>
                <a:schemeClr val="hlink"/>
              </a:buClr>
              <a:buSzPct val="65000"/>
              <a:buFont typeface="Wingdings" panose="05000000000000000000" pitchFamily="2" charset="2"/>
              <a:buChar char="n"/>
              <a:defRPr sz="24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3pPr>
            <a:lvl4pPr marL="1600200" indent="-228600">
              <a:spcBef>
                <a:spcPct val="20000"/>
              </a:spcBef>
              <a:buClr>
                <a:schemeClr val="fo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4pPr>
            <a:lvl5pPr marL="2057400" indent="-228600">
              <a:spcBef>
                <a:spcPct val="20000"/>
              </a:spcBef>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5pPr>
            <a:lvl6pPr marL="25146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6pPr>
            <a:lvl7pPr marL="29718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7pPr>
            <a:lvl8pPr marL="34290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8pPr>
            <a:lvl9pPr marL="3886200" indent="-228600" eaLnBrk="0" fontAlgn="base" hangingPunct="0">
              <a:spcBef>
                <a:spcPct val="20000"/>
              </a:spcBef>
              <a:spcAft>
                <a:spcPct val="0"/>
              </a:spcAft>
              <a:buClr>
                <a:schemeClr val="hlink"/>
              </a:buClr>
              <a:buSzPct val="65000"/>
              <a:buFont typeface="Wingdings" panose="05000000000000000000" pitchFamily="2" charset="2"/>
              <a:buChar char="n"/>
              <a:defRPr sz="2000">
                <a:solidFill>
                  <a:schemeClr val="tx1"/>
                </a:solidFill>
                <a:latin typeface="Times New Roman" panose="02020603050405020304" pitchFamily="18" charset="0"/>
                <a:ea typeface="Times New Roman" panose="02020603050405020304" pitchFamily="18" charset="0"/>
                <a:cs typeface="Times New Roman" panose="02020603050405020304" pitchFamily="18" charset="0"/>
              </a:defRPr>
            </a:lvl9pPr>
          </a:lstStyle>
          <a:p>
            <a:pPr eaLnBrk="1" hangingPunct="1">
              <a:spcBef>
                <a:spcPct val="50000"/>
              </a:spcBef>
              <a:buClrTx/>
              <a:buSzTx/>
              <a:buFontTx/>
              <a:buNone/>
            </a:pPr>
            <a:r>
              <a:rPr lang="en-US" altLang="en-US" sz="1800">
                <a:latin typeface="Arial" panose="020B0604020202020204" pitchFamily="34" charset="0"/>
              </a:rPr>
              <a:t>c:</a:t>
            </a:r>
          </a:p>
        </p:txBody>
      </p:sp>
    </p:spTree>
    <p:extLst>
      <p:ext uri="{BB962C8B-B14F-4D97-AF65-F5344CB8AC3E}">
        <p14:creationId xmlns:p14="http://schemas.microsoft.com/office/powerpoint/2010/main" val="1195453058"/>
      </p:ext>
    </p:extLst>
  </p:cSld>
  <p:clrMapOvr>
    <a:masterClrMapping/>
  </p:clrMapOvr>
  <p:transition spd="slow">
    <p:wipe/>
  </p:transition>
  <p:timing>
    <p:tnLst>
      <p:par>
        <p:cTn id="1" dur="indefinite" restart="never" nodeType="tmRoot"/>
      </p:par>
    </p:tnLst>
  </p:timing>
</p:sld>
</file>

<file path=ppt/theme/theme1.xml><?xml version="1.0" encoding="utf-8"?>
<a:theme xmlns:a="http://schemas.openxmlformats.org/drawingml/2006/main" name="Notebook">
  <a:themeElements>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fontScheme name="Notebook">
      <a:majorFont>
        <a:latin typeface="Times New Roman"/>
        <a:ea typeface=""/>
        <a:cs typeface=""/>
      </a:majorFont>
      <a:minorFont>
        <a:latin typeface="Times New Roman"/>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t" anchorCtr="0" compatLnSpc="1">
        <a:prstTxWarp prst="textNoShape">
          <a:avLst/>
        </a:prstTxWarp>
      </a:bodyPr>
      <a:lstStyle>
        <a:defPPr marL="0" marR="0" indent="0" algn="l" defTabSz="914400" rtl="0" eaLnBrk="1" fontAlgn="base" latinLnBrk="0" hangingPunct="1">
          <a:lnSpc>
            <a:spcPct val="100000"/>
          </a:lnSpc>
          <a:spcBef>
            <a:spcPct val="0"/>
          </a:spcBef>
          <a:spcAft>
            <a:spcPct val="0"/>
          </a:spcAft>
          <a:buClrTx/>
          <a:buSzTx/>
          <a:buFontTx/>
          <a:buNone/>
          <a:tabLst/>
          <a:defRPr kumimoji="0" lang="en-US" sz="2400" b="0" i="0" u="none" strike="noStrike" cap="none" normalizeH="0" baseline="0" smtClean="0">
            <a:ln>
              <a:noFill/>
            </a:ln>
            <a:solidFill>
              <a:schemeClr val="tx1"/>
            </a:solidFill>
            <a:effectLst/>
            <a:latin typeface="Times New Roman" pitchFamily="18" charset="0"/>
          </a:defRPr>
        </a:defPPr>
      </a:lstStyle>
    </a:lnDef>
  </a:objectDefaults>
  <a:extraClrSchemeLst>
    <a:extraClrScheme>
      <a:clrScheme name="Notebook 1">
        <a:dk1>
          <a:srgbClr val="000000"/>
        </a:dk1>
        <a:lt1>
          <a:srgbClr val="FEFDE3"/>
        </a:lt1>
        <a:dk2>
          <a:srgbClr val="221304"/>
        </a:dk2>
        <a:lt2>
          <a:srgbClr val="CBBD83"/>
        </a:lt2>
        <a:accent1>
          <a:srgbClr val="A1BD69"/>
        </a:accent1>
        <a:accent2>
          <a:srgbClr val="3694B6"/>
        </a:accent2>
        <a:accent3>
          <a:srgbClr val="FEFEE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2">
        <a:dk1>
          <a:srgbClr val="000000"/>
        </a:dk1>
        <a:lt1>
          <a:srgbClr val="FFFFFF"/>
        </a:lt1>
        <a:dk2>
          <a:srgbClr val="221304"/>
        </a:dk2>
        <a:lt2>
          <a:srgbClr val="CBBD83"/>
        </a:lt2>
        <a:accent1>
          <a:srgbClr val="A1BD69"/>
        </a:accent1>
        <a:accent2>
          <a:srgbClr val="3694B6"/>
        </a:accent2>
        <a:accent3>
          <a:srgbClr val="FFFFFF"/>
        </a:accent3>
        <a:accent4>
          <a:srgbClr val="000000"/>
        </a:accent4>
        <a:accent5>
          <a:srgbClr val="CDDBB9"/>
        </a:accent5>
        <a:accent6>
          <a:srgbClr val="3086A5"/>
        </a:accent6>
        <a:hlink>
          <a:srgbClr val="660066"/>
        </a:hlink>
        <a:folHlink>
          <a:srgbClr val="666699"/>
        </a:folHlink>
      </a:clrScheme>
      <a:clrMap bg1="lt1" tx1="dk1" bg2="lt2" tx2="dk2" accent1="accent1" accent2="accent2" accent3="accent3" accent4="accent4" accent5="accent5" accent6="accent6" hlink="hlink" folHlink="folHlink"/>
    </a:extraClrScheme>
    <a:extraClrScheme>
      <a:clrScheme name="Notebook 3">
        <a:dk1>
          <a:srgbClr val="000000"/>
        </a:dk1>
        <a:lt1>
          <a:srgbClr val="FFFFFF"/>
        </a:lt1>
        <a:dk2>
          <a:srgbClr val="000000"/>
        </a:dk2>
        <a:lt2>
          <a:srgbClr val="DDDDDD"/>
        </a:lt2>
        <a:accent1>
          <a:srgbClr val="CBCBCB"/>
        </a:accent1>
        <a:accent2>
          <a:srgbClr val="868686"/>
        </a:accent2>
        <a:accent3>
          <a:srgbClr val="FFFFFF"/>
        </a:accent3>
        <a:accent4>
          <a:srgbClr val="000000"/>
        </a:accent4>
        <a:accent5>
          <a:srgbClr val="E2E2E2"/>
        </a:accent5>
        <a:accent6>
          <a:srgbClr val="797979"/>
        </a:accent6>
        <a:hlink>
          <a:srgbClr val="4D4D4D"/>
        </a:hlink>
        <a:folHlink>
          <a:srgbClr val="777777"/>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C:\Program Files\Microsoft Office\Templates\Presentation Designs\Notebook.pot</Template>
  <TotalTime>2347</TotalTime>
  <Words>4336</Words>
  <Application>Microsoft Office PowerPoint</Application>
  <PresentationFormat>Widescreen</PresentationFormat>
  <Paragraphs>1261</Paragraphs>
  <Slides>89</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89</vt:i4>
      </vt:variant>
    </vt:vector>
  </HeadingPairs>
  <TitlesOfParts>
    <vt:vector size="98" baseType="lpstr">
      <vt:lpstr>MS PGothic</vt:lpstr>
      <vt:lpstr>MS PGothic</vt:lpstr>
      <vt:lpstr>Arial</vt:lpstr>
      <vt:lpstr>Liberation Mono</vt:lpstr>
      <vt:lpstr>Lucida Console</vt:lpstr>
      <vt:lpstr>Tahoma</vt:lpstr>
      <vt:lpstr>Times New Roman</vt:lpstr>
      <vt:lpstr>Wingdings</vt:lpstr>
      <vt:lpstr>Notebook</vt:lpstr>
      <vt:lpstr>Data Structures 1.2. Expressions, control statements, functions</vt:lpstr>
      <vt:lpstr>Table of Contents</vt:lpstr>
      <vt:lpstr>PowerPoint Presentation</vt:lpstr>
      <vt:lpstr>Objectives</vt:lpstr>
      <vt:lpstr>Bool and Int Literals</vt:lpstr>
      <vt:lpstr>Initialize with Literals</vt:lpstr>
      <vt:lpstr>Overflow Variables</vt:lpstr>
      <vt:lpstr>Float and Double Literals</vt:lpstr>
      <vt:lpstr>Type Safety: Narrowing Type Casts</vt:lpstr>
      <vt:lpstr>Type Safety: Uninitialized Variables</vt:lpstr>
      <vt:lpstr>Languages by Type Safety</vt:lpstr>
      <vt:lpstr>Type safety in C++</vt:lpstr>
      <vt:lpstr>Expressions</vt:lpstr>
      <vt:lpstr>Boolean and  Bitwise Operations</vt:lpstr>
      <vt:lpstr>Bitwise Operations</vt:lpstr>
      <vt:lpstr>Expressions</vt:lpstr>
      <vt:lpstr>Concise Operators</vt:lpstr>
      <vt:lpstr>String streams</vt:lpstr>
      <vt:lpstr>Reading 1 Item per Line</vt:lpstr>
      <vt:lpstr>Reading Characters (vs. Peeking)</vt:lpstr>
      <vt:lpstr>Character classification functions</vt:lpstr>
      <vt:lpstr>Line-oriented input</vt:lpstr>
      <vt:lpstr>Statements</vt:lpstr>
      <vt:lpstr>Selection</vt:lpstr>
      <vt:lpstr>Iteration (while loop) </vt:lpstr>
      <vt:lpstr>Iteration (while loop)</vt:lpstr>
      <vt:lpstr>Iteration (for loop)</vt:lpstr>
      <vt:lpstr>Break and Continue</vt:lpstr>
      <vt:lpstr>Nested Loops</vt:lpstr>
      <vt:lpstr>Functions</vt:lpstr>
      <vt:lpstr>Control Flow</vt:lpstr>
      <vt:lpstr>Functions</vt:lpstr>
      <vt:lpstr>Another Example</vt:lpstr>
      <vt:lpstr>Arrays</vt:lpstr>
      <vt:lpstr>Data for Iteration - Vector</vt:lpstr>
      <vt:lpstr>Vector</vt:lpstr>
      <vt:lpstr>Vectors</vt:lpstr>
      <vt:lpstr>Vectors</vt:lpstr>
      <vt:lpstr>Traversing a vector</vt:lpstr>
      <vt:lpstr>Combining Language Features</vt:lpstr>
      <vt:lpstr>Example – Word List</vt:lpstr>
      <vt:lpstr>Word list – Eliminate Duplicates</vt:lpstr>
      <vt:lpstr>Example (cont.) Eliminate Words!</vt:lpstr>
      <vt:lpstr>Algorithm</vt:lpstr>
      <vt:lpstr>Declarations</vt:lpstr>
      <vt:lpstr>Declarations</vt:lpstr>
      <vt:lpstr>Definitions</vt:lpstr>
      <vt:lpstr>Declarations and definitions</vt:lpstr>
      <vt:lpstr>Why both declarations and definitions? </vt:lpstr>
      <vt:lpstr>Kinds of declarations</vt:lpstr>
      <vt:lpstr>Header Files and the Preprocessor</vt:lpstr>
      <vt:lpstr>Source files</vt:lpstr>
      <vt:lpstr>Scope</vt:lpstr>
      <vt:lpstr>Scope</vt:lpstr>
      <vt:lpstr>Scopes nest</vt:lpstr>
      <vt:lpstr>Recap: Why functions?</vt:lpstr>
      <vt:lpstr>Functions</vt:lpstr>
      <vt:lpstr>Functions: Call by Value</vt:lpstr>
      <vt:lpstr>Functions: Call by Reference</vt:lpstr>
      <vt:lpstr>Functions</vt:lpstr>
      <vt:lpstr>Call by value/by reference/ by const-reference</vt:lpstr>
      <vt:lpstr>References</vt:lpstr>
      <vt:lpstr>For example</vt:lpstr>
      <vt:lpstr>Compile-time functions</vt:lpstr>
      <vt:lpstr>Guidance for Passing Variables</vt:lpstr>
      <vt:lpstr>Namespaces</vt:lpstr>
      <vt:lpstr>Namespaces</vt:lpstr>
      <vt:lpstr>Namespaces</vt:lpstr>
      <vt:lpstr>using Declarations and Directives</vt:lpstr>
      <vt:lpstr>Exceptions and Errors</vt:lpstr>
      <vt:lpstr>Abstract</vt:lpstr>
      <vt:lpstr>Overview</vt:lpstr>
      <vt:lpstr>Errors</vt:lpstr>
      <vt:lpstr>Your Program</vt:lpstr>
      <vt:lpstr>Sources of errors</vt:lpstr>
      <vt:lpstr>Kinds of Errors</vt:lpstr>
      <vt:lpstr>Check your inputs</vt:lpstr>
      <vt:lpstr>Bad function arguments</vt:lpstr>
      <vt:lpstr>Bad Function Arguments</vt:lpstr>
      <vt:lpstr>Bad function arguments</vt:lpstr>
      <vt:lpstr>How to report an error</vt:lpstr>
      <vt:lpstr>How to report an error</vt:lpstr>
      <vt:lpstr>How to report an error</vt:lpstr>
      <vt:lpstr>Exceptions</vt:lpstr>
      <vt:lpstr>Out of range</vt:lpstr>
      <vt:lpstr>Exceptions – for now</vt:lpstr>
      <vt:lpstr>A function   error()</vt:lpstr>
      <vt:lpstr>Using error( )</vt:lpstr>
      <vt:lpstr>Summary</vt:lpstr>
    </vt:vector>
  </TitlesOfParts>
  <Company>LU</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Algoritmu testēšana un atkļūdošana mācību programmēšanas uzdevumiem</dc:title>
  <dc:creator>kalvis.apsitis@gmail.com</dc:creator>
  <cp:lastModifiedBy>Kalvis Apsītis</cp:lastModifiedBy>
  <cp:revision>147</cp:revision>
  <cp:lastPrinted>1601-01-01T00:00:00Z</cp:lastPrinted>
  <dcterms:created xsi:type="dcterms:W3CDTF">1601-01-01T00:00:00Z</dcterms:created>
  <dcterms:modified xsi:type="dcterms:W3CDTF">2020-09-07T10:46:20Z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Version">
    <vt:i4>1</vt:i4>
  </property>
</Properties>
</file>