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280" r:id="rId2"/>
    <p:sldId id="303" r:id="rId3"/>
    <p:sldId id="306" r:id="rId4"/>
    <p:sldId id="308"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1C3509E1-D4F2-4835-812D-4409E89A38DE}">
          <p14:sldIdLst>
            <p14:sldId id="280"/>
            <p14:sldId id="303"/>
            <p14:sldId id="306"/>
            <p14:sldId id="308"/>
          </p14:sldIdLst>
        </p14:section>
        <p14:section name="Untitled Section" id="{12C3E77A-F6F2-4A96-917C-704E03835EE8}">
          <p14:sldIdLst>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B02A"/>
    <a:srgbClr val="0033CC"/>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30" autoAdjust="0"/>
    <p:restoredTop sz="82599" autoAdjust="0"/>
  </p:normalViewPr>
  <p:slideViewPr>
    <p:cSldViewPr>
      <p:cViewPr varScale="1">
        <p:scale>
          <a:sx n="95" d="100"/>
          <a:sy n="95" d="100"/>
        </p:scale>
        <p:origin x="56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 Every module has the following content</a:t>
            </a:r>
          </a:p>
          <a:p>
            <a:endParaRPr lang="en-US" altLang="lv-LV" dirty="0" smtClean="0">
              <a:latin typeface="Arial" panose="020B0604020202020204" pitchFamily="34" charset="0"/>
            </a:endParaRPr>
          </a:p>
          <a:p>
            <a:r>
              <a:rPr lang="en-US" altLang="lv-LV" dirty="0" smtClean="0">
                <a:latin typeface="Arial" panose="020B0604020202020204" pitchFamily="34" charset="0"/>
              </a:rPr>
              <a:t>* Title (1</a:t>
            </a:r>
            <a:r>
              <a:rPr lang="en-US" altLang="lv-LV" baseline="0" dirty="0" smtClean="0">
                <a:latin typeface="Arial" panose="020B0604020202020204" pitchFamily="34" charset="0"/>
              </a:rPr>
              <a:t> slide</a:t>
            </a:r>
            <a:r>
              <a:rPr lang="en-US" altLang="lv-LV" dirty="0" smtClean="0">
                <a:latin typeface="Arial" panose="020B0604020202020204" pitchFamily="34" charset="0"/>
              </a:rPr>
              <a:t>)</a:t>
            </a:r>
          </a:p>
          <a:p>
            <a:r>
              <a:rPr lang="en-US" altLang="lv-LV" dirty="0" smtClean="0">
                <a:latin typeface="Arial" panose="020B0604020202020204" pitchFamily="34" charset="0"/>
              </a:rPr>
              <a:t>* Table of Contents (1</a:t>
            </a:r>
            <a:r>
              <a:rPr lang="en-US" altLang="lv-LV" baseline="0" dirty="0" smtClean="0">
                <a:latin typeface="Arial" panose="020B0604020202020204" pitchFamily="34" charset="0"/>
              </a:rPr>
              <a:t> slide</a:t>
            </a:r>
            <a:r>
              <a:rPr lang="en-US" altLang="lv-LV" dirty="0" smtClean="0">
                <a:latin typeface="Arial" panose="020B0604020202020204" pitchFamily="34" charset="0"/>
              </a:rPr>
              <a:t>) –</a:t>
            </a:r>
            <a:r>
              <a:rPr lang="en-US" altLang="lv-LV" baseline="0" dirty="0" smtClean="0">
                <a:latin typeface="Arial" panose="020B0604020202020204" pitchFamily="34" charset="0"/>
              </a:rPr>
              <a:t> where are we in the material?</a:t>
            </a:r>
            <a:endParaRPr lang="en-US" altLang="lv-LV" dirty="0" smtClean="0">
              <a:latin typeface="Arial" panose="020B0604020202020204" pitchFamily="34" charset="0"/>
            </a:endParaRPr>
          </a:p>
          <a:p>
            <a:r>
              <a:rPr lang="en-US" altLang="lv-LV" dirty="0" smtClean="0">
                <a:latin typeface="Arial" panose="020B0604020202020204" pitchFamily="34" charset="0"/>
              </a:rPr>
              <a:t>* Motivation (1</a:t>
            </a:r>
            <a:r>
              <a:rPr lang="en-US" altLang="lv-LV" baseline="0" dirty="0" smtClean="0">
                <a:latin typeface="Arial" panose="020B0604020202020204" pitchFamily="34" charset="0"/>
              </a:rPr>
              <a:t> slide</a:t>
            </a:r>
            <a:r>
              <a:rPr lang="en-US" altLang="lv-LV" dirty="0" smtClean="0">
                <a:latin typeface="Arial" panose="020B0604020202020204" pitchFamily="34" charset="0"/>
              </a:rPr>
              <a:t>) – why</a:t>
            </a:r>
            <a:r>
              <a:rPr lang="en-US" altLang="lv-LV" baseline="0" dirty="0" smtClean="0">
                <a:latin typeface="Arial" panose="020B0604020202020204" pitchFamily="34" charset="0"/>
              </a:rPr>
              <a:t> do we need this module?</a:t>
            </a:r>
            <a:endParaRPr lang="en-US" altLang="lv-LV" dirty="0" smtClean="0">
              <a:latin typeface="Arial" panose="020B0604020202020204" pitchFamily="34" charset="0"/>
            </a:endParaRPr>
          </a:p>
          <a:p>
            <a:r>
              <a:rPr lang="en-US" altLang="lv-LV" dirty="0" smtClean="0">
                <a:latin typeface="Arial" panose="020B0604020202020204" pitchFamily="34" charset="0"/>
              </a:rPr>
              <a:t>* Anchor Task (1x) – introduce the key problem</a:t>
            </a:r>
            <a:r>
              <a:rPr lang="en-US" altLang="lv-LV" baseline="0" dirty="0" smtClean="0">
                <a:latin typeface="Arial" panose="020B0604020202020204" pitchFamily="34" charset="0"/>
              </a:rPr>
              <a:t> handled by this</a:t>
            </a:r>
            <a:r>
              <a:rPr lang="en-US" altLang="lv-LV" dirty="0" smtClean="0">
                <a:latin typeface="Arial" panose="020B0604020202020204" pitchFamily="34" charset="0"/>
              </a:rPr>
              <a:t> module</a:t>
            </a:r>
          </a:p>
          <a:p>
            <a:r>
              <a:rPr lang="en-US" altLang="lv-LV" dirty="0" smtClean="0">
                <a:latin typeface="Arial" panose="020B0604020202020204" pitchFamily="34" charset="0"/>
              </a:rPr>
              <a:t>* Objectives (1x)</a:t>
            </a:r>
          </a:p>
          <a:p>
            <a:r>
              <a:rPr lang="en-US" altLang="lv-LV" dirty="0" smtClean="0">
                <a:latin typeface="Arial" panose="020B0604020202020204" pitchFamily="34" charset="0"/>
              </a:rPr>
              <a:t>* Theory Section (1 subtitle + more slides) or Demo Section (1 subtitle + more slides)</a:t>
            </a:r>
          </a:p>
          <a:p>
            <a:r>
              <a:rPr lang="en-US" altLang="lv-LV" dirty="0" smtClean="0">
                <a:latin typeface="Arial" panose="020B0604020202020204" pitchFamily="34" charset="0"/>
              </a:rPr>
              <a:t>* Summary (1x)</a:t>
            </a:r>
            <a:br>
              <a:rPr lang="en-US" altLang="lv-LV" dirty="0" smtClean="0">
                <a:latin typeface="Arial" panose="020B0604020202020204" pitchFamily="34" charset="0"/>
              </a:rPr>
            </a:br>
            <a:r>
              <a:rPr lang="en-US" altLang="lv-LV" dirty="0" smtClean="0">
                <a:latin typeface="Arial" panose="020B0604020202020204" pitchFamily="34" charset="0"/>
              </a:rPr>
              <a:t>* References (1x)</a:t>
            </a:r>
          </a:p>
          <a:p>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p:spPr>
        <p:txBody>
          <a:bodyPr/>
          <a:lstStyle/>
          <a:p>
            <a:endParaRPr lang="lv-LV" altLang="lv-LV" smtClean="0">
              <a:latin typeface="Arial" panose="020B0604020202020204" pitchFamily="34" charset="0"/>
            </a:endParaRPr>
          </a:p>
        </p:txBody>
      </p:sp>
      <p:sp>
        <p:nvSpPr>
          <p:cNvPr id="9220" name="Header Placeholder 3"/>
          <p:cNvSpPr>
            <a:spLocks noGrp="1"/>
          </p:cNvSpPr>
          <p:nvPr>
            <p:ph type="hdr" sz="quarter"/>
          </p:nvPr>
        </p:nvSpPr>
        <p:spPr>
          <a:xfrm>
            <a:off x="0" y="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Algoritmu testēšana un atkļūdošana mācību programmēšanas uzdevumiem</a:t>
            </a:r>
          </a:p>
        </p:txBody>
      </p:sp>
      <p:sp>
        <p:nvSpPr>
          <p:cNvPr id="9221" name="Footer Placeholder 4"/>
          <p:cNvSpPr>
            <a:spLocks noGrp="1"/>
          </p:cNvSpPr>
          <p:nvPr>
            <p:ph type="ftr" sz="quarter" idx="4"/>
          </p:nvPr>
        </p:nvSpPr>
        <p:spPr>
          <a:xfrm>
            <a:off x="0"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Guntis Arnicāns</a:t>
            </a:r>
          </a:p>
        </p:txBody>
      </p:sp>
      <p:sp>
        <p:nvSpPr>
          <p:cNvPr id="9222"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1DB7BB-F0AC-4EB2-BBC0-DD4C3463AA75}" type="slidenum">
              <a:rPr lang="lv-LV" altLang="lv-LV" sz="1200" smtClean="0">
                <a:latin typeface="Arial" panose="020B0604020202020204" pitchFamily="34" charset="0"/>
              </a:rPr>
              <a:pPr/>
              <a:t>2</a:t>
            </a:fld>
            <a:endParaRPr lang="lv-LV" altLang="lv-LV" sz="1200"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eaLnBrk="1" hangingPunct="1">
              <a:lnSpc>
                <a:spcPct val="90000"/>
              </a:lnSpc>
              <a:buFont typeface="Arial" panose="020B0604020202020204" pitchFamily="34" charset="0"/>
              <a:buNone/>
            </a:pPr>
            <a:r>
              <a:rPr lang="en-US" altLang="lv-LV" dirty="0" smtClean="0"/>
              <a:t>* For people who want to become professionals = can create systems that others will use</a:t>
            </a:r>
          </a:p>
          <a:p>
            <a:pPr marL="0" lvl="1" algn="l" eaLnBrk="1" hangingPunct="1">
              <a:lnSpc>
                <a:spcPct val="90000"/>
              </a:lnSpc>
              <a:buFont typeface="Arial" panose="020B0604020202020204" pitchFamily="34" charset="0"/>
              <a:buNone/>
            </a:pPr>
            <a:r>
              <a:rPr lang="en-US" altLang="lv-LV" dirty="0" smtClean="0"/>
              <a:t>* For people who like to challenge themselves with difficult problems.</a:t>
            </a:r>
            <a:endParaRPr lang="en-US" altLang="lv-LV" sz="2000" dirty="0" smtClean="0"/>
          </a:p>
          <a:p>
            <a:pPr marL="0" lvl="1" algn="l" eaLnBrk="1" hangingPunct="1">
              <a:lnSpc>
                <a:spcPct val="90000"/>
              </a:lnSpc>
              <a:buFont typeface="Arial" panose="020B0604020202020204" pitchFamily="34" charset="0"/>
              <a:buNone/>
            </a:pPr>
            <a:r>
              <a:rPr lang="en-US" altLang="lv-LV" dirty="0" smtClean="0"/>
              <a:t>* For highly motivated people who also want to sleep; who take normal course-load, but typically do not work full-time yet.</a:t>
            </a:r>
          </a:p>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pic>
        <p:nvPicPr>
          <p:cNvPr id="12" name="Picture 4" descr="minispi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pic>
        <p:nvPicPr>
          <p:cNvPr id="1028" name="Picture 4" descr="minispir"/>
          <p:cNvPicPr>
            <a:picLocks noChangeAspect="1" noChangeArrowheads="1"/>
          </p:cNvPicPr>
          <p:nvPr/>
        </p:nvPicPr>
        <p:blipFill rotWithShape="1">
          <a:blip r:embed="rId7">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1.6. </a:t>
            </a:r>
            <a:r>
              <a:rPr lang="lv-LV" altLang="lv-LV" smtClean="0">
                <a:ea typeface="ＭＳ Ｐゴシック" panose="020B0600070205080204" pitchFamily="34" charset="-128"/>
              </a:rPr>
              <a:t>C++ Memory Model</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11267"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 </a:t>
            </a:r>
            <a:r>
              <a:rPr lang="en-US" altLang="en-US" sz="2000" i="1" dirty="0">
                <a:ea typeface="ＭＳ Ｐゴシック" pitchFamily="34" charset="-128"/>
              </a:rPr>
              <a:t>a very simplified</a:t>
            </a:r>
            <a:r>
              <a:rPr lang="en-US" altLang="en-US" sz="2000" b="1" i="1" dirty="0">
                <a:ea typeface="ＭＳ Ｐゴシック" pitchFamily="34" charset="-128"/>
              </a:rPr>
              <a:t> vector </a:t>
            </a:r>
            <a:r>
              <a:rPr lang="en-US" altLang="en-US" sz="2000" i="1" dirty="0">
                <a:ea typeface="ＭＳ Ｐゴシック" pitchFamily="34" charset="-128"/>
              </a:rPr>
              <a:t>of </a:t>
            </a:r>
            <a:r>
              <a:rPr lang="en-US" altLang="en-US" sz="2000" b="1" i="1" dirty="0">
                <a:ea typeface="ＭＳ Ｐゴシック" pitchFamily="34" charset="-128"/>
              </a:rPr>
              <a:t>double</a:t>
            </a:r>
            <a:r>
              <a:rPr lang="en-US" altLang="en-US" sz="2000" i="1" dirty="0">
                <a:ea typeface="ＭＳ Ｐゴシック" pitchFamily="34" charset="-128"/>
              </a:rPr>
              <a:t>s (like </a:t>
            </a:r>
            <a:r>
              <a:rPr lang="en-US" altLang="en-US" sz="2000" b="1" i="1" dirty="0">
                <a:ea typeface="ＭＳ Ｐゴシック" pitchFamily="34" charset="-128"/>
              </a:rPr>
              <a:t>vector&lt;double&gt;</a:t>
            </a:r>
            <a:r>
              <a:rPr lang="en-US" altLang="en-US"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class vector {</a:t>
            </a:r>
          </a:p>
          <a:p>
            <a:pPr eaLnBrk="1" hangingPunct="1">
              <a:lnSpc>
                <a:spcPct val="90000"/>
              </a:lnSpc>
              <a:buFontTx/>
              <a:buNone/>
              <a:defRPr/>
            </a:pPr>
            <a:r>
              <a:rPr lang="en-US" altLang="en-US" sz="2000" b="1" dirty="0">
                <a:ea typeface="ＭＳ Ｐゴシック" pitchFamily="34" charset="-128"/>
              </a:rPr>
              <a:t>	int </a:t>
            </a:r>
            <a:r>
              <a:rPr lang="en-US" altLang="en-US" sz="2000" b="1" dirty="0" err="1">
                <a:ea typeface="ＭＳ Ｐゴシック" pitchFamily="34" charset="-128"/>
              </a:rPr>
              <a:t>sz</a:t>
            </a:r>
            <a:r>
              <a:rPr lang="en-US" altLang="en-US" sz="2000" b="1" dirty="0">
                <a:ea typeface="ＭＳ Ｐゴシック" pitchFamily="34" charset="-128"/>
              </a:rPr>
              <a:t>;		// </a:t>
            </a:r>
            <a:r>
              <a:rPr lang="en-US" altLang="en-US" sz="2000" i="1" dirty="0">
                <a:ea typeface="ＭＳ Ｐゴシック" pitchFamily="34" charset="-128"/>
              </a:rPr>
              <a:t>the number of elements (</a:t>
            </a:r>
            <a:r>
              <a:rPr lang="ja-JP" altLang="en-US" sz="2000" i="1" dirty="0">
                <a:ea typeface="ＭＳ Ｐゴシック" pitchFamily="34" charset="-128"/>
              </a:rPr>
              <a:t>“</a:t>
            </a:r>
            <a:r>
              <a:rPr lang="en-US" altLang="ja-JP" sz="2000" i="1" dirty="0">
                <a:ea typeface="ＭＳ Ｐゴシック" pitchFamily="34" charset="-128"/>
              </a:rPr>
              <a:t>the size</a:t>
            </a:r>
            <a:r>
              <a:rPr lang="ja-JP" altLang="en-US" sz="2000" i="1" dirty="0">
                <a:ea typeface="ＭＳ Ｐゴシック" pitchFamily="34" charset="-128"/>
              </a:rPr>
              <a:t>”</a:t>
            </a:r>
            <a:r>
              <a:rPr lang="en-US" altLang="ja-JP" sz="2000" i="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double* </a:t>
            </a:r>
            <a:r>
              <a:rPr lang="en-US" altLang="en-US" sz="2000" b="1" dirty="0" err="1">
                <a:ea typeface="ＭＳ Ｐゴシック" pitchFamily="34" charset="-128"/>
              </a:rPr>
              <a:t>elem</a:t>
            </a:r>
            <a:r>
              <a:rPr lang="en-US" altLang="en-US" sz="2000" b="1" dirty="0">
                <a:ea typeface="ＭＳ Ｐゴシック" pitchFamily="34" charset="-128"/>
              </a:rPr>
              <a:t>;	// </a:t>
            </a:r>
            <a:r>
              <a:rPr lang="en-US" altLang="en-US" sz="2000" i="1" dirty="0">
                <a:ea typeface="ＭＳ Ｐゴシック" pitchFamily="34" charset="-128"/>
              </a:rPr>
              <a:t>pointer to the first element</a:t>
            </a:r>
          </a:p>
          <a:p>
            <a:pPr eaLnBrk="1" hangingPunct="1">
              <a:lnSpc>
                <a:spcPct val="90000"/>
              </a:lnSpc>
              <a:buFontTx/>
              <a:buNone/>
              <a:defRPr/>
            </a:pPr>
            <a:r>
              <a:rPr lang="en-US" altLang="en-US" sz="2000" b="1" dirty="0">
                <a:ea typeface="ＭＳ Ｐゴシック" pitchFamily="34" charset="-128"/>
              </a:rPr>
              <a:t>public:</a:t>
            </a:r>
          </a:p>
          <a:p>
            <a:pPr eaLnBrk="1" hangingPunct="1">
              <a:lnSpc>
                <a:spcPct val="90000"/>
              </a:lnSpc>
              <a:buFontTx/>
              <a:buNone/>
              <a:defRPr/>
            </a:pPr>
            <a:r>
              <a:rPr lang="en-US" altLang="en-US" sz="2000" b="1" dirty="0">
                <a:ea typeface="ＭＳ Ｐゴシック" pitchFamily="34" charset="-128"/>
              </a:rPr>
              <a:t>	vector(int s);		// </a:t>
            </a:r>
            <a:r>
              <a:rPr lang="en-US" altLang="en-US" sz="2000" i="1" dirty="0">
                <a:ea typeface="ＭＳ Ｐゴシック" pitchFamily="34" charset="-128"/>
              </a:rPr>
              <a:t>constructor: allocate</a:t>
            </a:r>
            <a:r>
              <a:rPr lang="en-US" altLang="en-US" sz="2000" b="1" i="1" dirty="0">
                <a:ea typeface="ＭＳ Ｐゴシック" pitchFamily="34" charset="-128"/>
              </a:rPr>
              <a:t> s </a:t>
            </a:r>
            <a:r>
              <a:rPr lang="en-US" altLang="en-US" sz="2000" i="1" dirty="0">
                <a:ea typeface="ＭＳ Ｐゴシック" pitchFamily="34" charset="-128"/>
              </a:rPr>
              <a:t>elements,</a:t>
            </a: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let</a:t>
            </a:r>
            <a:r>
              <a:rPr lang="en-US" altLang="en-US" sz="2000" b="1" i="1" dirty="0">
                <a:ea typeface="ＭＳ Ｐゴシック" pitchFamily="34" charset="-128"/>
              </a:rPr>
              <a:t> </a:t>
            </a:r>
            <a:r>
              <a:rPr lang="en-US" altLang="en-US" sz="2000" b="1" i="1" dirty="0" err="1">
                <a:ea typeface="ＭＳ Ｐゴシック" pitchFamily="34" charset="-128"/>
              </a:rPr>
              <a:t>elem</a:t>
            </a:r>
            <a:r>
              <a:rPr lang="en-US" altLang="en-US" sz="2000" b="1" i="1" dirty="0">
                <a:ea typeface="ＭＳ Ｐゴシック" pitchFamily="34" charset="-128"/>
              </a:rPr>
              <a:t> </a:t>
            </a:r>
            <a:r>
              <a:rPr lang="en-US" altLang="en-US" sz="2000" i="1" dirty="0">
                <a:ea typeface="ＭＳ Ｐゴシック" pitchFamily="34" charset="-128"/>
              </a:rPr>
              <a:t>point to them,</a:t>
            </a:r>
          </a:p>
          <a:p>
            <a:pPr eaLnBrk="1" hangingPunct="1">
              <a:lnSpc>
                <a:spcPct val="90000"/>
              </a:lnSpc>
              <a:buFontTx/>
              <a:buNone/>
              <a:defRPr/>
            </a:pPr>
            <a:r>
              <a:rPr lang="en-US" altLang="en-US" sz="2000" dirty="0">
                <a:ea typeface="ＭＳ Ｐゴシック" pitchFamily="34" charset="-128"/>
              </a:rPr>
              <a:t>				// </a:t>
            </a:r>
            <a:r>
              <a:rPr lang="en-US" altLang="en-US" sz="2000" i="1" dirty="0">
                <a:ea typeface="ＭＳ Ｐゴシック" pitchFamily="34" charset="-128"/>
              </a:rPr>
              <a:t>store </a:t>
            </a:r>
            <a:r>
              <a:rPr lang="en-US" altLang="en-US" sz="2000" b="1" i="1" dirty="0">
                <a:ea typeface="ＭＳ Ｐゴシック" pitchFamily="34" charset="-128"/>
              </a:rPr>
              <a:t>s</a:t>
            </a:r>
            <a:r>
              <a:rPr lang="en-US" altLang="en-US" sz="2000" i="1" dirty="0">
                <a:ea typeface="ＭＳ Ｐゴシック" pitchFamily="34" charset="-128"/>
              </a:rPr>
              <a:t> in </a:t>
            </a:r>
            <a:r>
              <a:rPr lang="en-US" altLang="en-US" sz="2000" b="1" i="1" dirty="0" err="1">
                <a:ea typeface="ＭＳ Ｐゴシック" pitchFamily="34" charset="-128"/>
              </a:rPr>
              <a:t>sz</a:t>
            </a:r>
            <a:endParaRPr lang="en-US" altLang="en-US" sz="2000" b="1" i="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	int size() const { return </a:t>
            </a:r>
            <a:r>
              <a:rPr lang="en-US" altLang="en-US" sz="2000" b="1" dirty="0" err="1">
                <a:ea typeface="ＭＳ Ｐゴシック" pitchFamily="34" charset="-128"/>
              </a:rPr>
              <a:t>sz</a:t>
            </a:r>
            <a:r>
              <a:rPr lang="en-US" altLang="en-US" sz="2000" b="1" dirty="0">
                <a:ea typeface="ＭＳ Ｐゴシック" pitchFamily="34" charset="-128"/>
              </a:rPr>
              <a:t>; }	// </a:t>
            </a:r>
            <a:r>
              <a:rPr lang="en-US" altLang="en-US" sz="2000" i="1" dirty="0">
                <a:ea typeface="ＭＳ Ｐゴシック" pitchFamily="34" charset="-128"/>
              </a:rPr>
              <a:t>the current size</a:t>
            </a:r>
          </a:p>
          <a:p>
            <a:pPr eaLnBrk="1" hangingPunct="1">
              <a:lnSpc>
                <a:spcPct val="90000"/>
              </a:lnSpc>
              <a:buFontTx/>
              <a:buNone/>
              <a:defRPr/>
            </a:pPr>
            <a:r>
              <a:rPr lang="en-US" altLang="en-US" sz="2000" b="1" dirty="0">
                <a:ea typeface="ＭＳ Ｐゴシック" pitchFamily="34" charset="-128"/>
              </a:rPr>
              <a:t>};</a:t>
            </a:r>
            <a:endParaRPr lang="en-US" altLang="en-US" sz="1000" b="1" dirty="0">
              <a:ea typeface="ＭＳ Ｐゴシック" pitchFamily="34" charset="-128"/>
            </a:endParaRPr>
          </a:p>
          <a:p>
            <a:pPr eaLnBrk="1" hangingPunct="1">
              <a:lnSpc>
                <a:spcPct val="90000"/>
              </a:lnSpc>
              <a:defRPr/>
            </a:pPr>
            <a:r>
              <a:rPr lang="en-US" altLang="en-US" sz="2800" b="1" dirty="0">
                <a:ea typeface="ＭＳ Ｐゴシック" pitchFamily="34" charset="-128"/>
              </a:rPr>
              <a:t>* </a:t>
            </a:r>
            <a:r>
              <a:rPr lang="en-US" altLang="en-US" sz="2800" dirty="0">
                <a:ea typeface="ＭＳ Ｐゴシック" pitchFamily="34" charset="-128"/>
              </a:rPr>
              <a:t>means </a:t>
            </a:r>
            <a:r>
              <a:rPr lang="en-US" altLang="ja-JP" sz="2800" dirty="0">
                <a:ea typeface="ＭＳ Ｐゴシック" pitchFamily="34" charset="-128"/>
              </a:rPr>
              <a:t>“pointer to” so</a:t>
            </a:r>
            <a:r>
              <a:rPr lang="en-US" altLang="ja-JP" sz="2800" b="1" dirty="0">
                <a:ea typeface="ＭＳ Ｐゴシック" pitchFamily="34" charset="-128"/>
              </a:rPr>
              <a:t> </a:t>
            </a:r>
            <a:r>
              <a:rPr lang="en-US" altLang="ja-JP" b="1" dirty="0">
                <a:ea typeface="ＭＳ Ｐゴシック" pitchFamily="34" charset="-128"/>
              </a:rPr>
              <a:t>double*</a:t>
            </a:r>
            <a:r>
              <a:rPr lang="en-US" altLang="ja-JP" sz="2800" b="1" dirty="0">
                <a:ea typeface="ＭＳ Ｐゴシック" pitchFamily="34" charset="-128"/>
              </a:rPr>
              <a:t> </a:t>
            </a:r>
            <a:r>
              <a:rPr lang="en-US" altLang="ja-JP" sz="2800" dirty="0">
                <a:ea typeface="ＭＳ Ｐゴシック" pitchFamily="34" charset="-128"/>
              </a:rPr>
              <a:t>is a “pointer to</a:t>
            </a:r>
            <a:r>
              <a:rPr lang="en-US" altLang="ja-JP" sz="2800" b="1" dirty="0">
                <a:ea typeface="ＭＳ Ｐゴシック" pitchFamily="34" charset="-128"/>
              </a:rPr>
              <a:t> </a:t>
            </a:r>
            <a:r>
              <a:rPr lang="en-US" altLang="ja-JP" b="1" dirty="0">
                <a:ea typeface="ＭＳ Ｐゴシック" pitchFamily="34" charset="-128"/>
              </a:rPr>
              <a:t>double</a:t>
            </a:r>
            <a:r>
              <a:rPr lang="en-US" altLang="ja-JP" sz="2800" dirty="0">
                <a:ea typeface="ＭＳ Ｐゴシック" pitchFamily="34" charset="-128"/>
              </a:rPr>
              <a:t>”</a:t>
            </a:r>
          </a:p>
          <a:p>
            <a:pPr lvl="1" eaLnBrk="1" hangingPunct="1">
              <a:lnSpc>
                <a:spcPct val="90000"/>
              </a:lnSpc>
              <a:defRPr/>
            </a:pPr>
            <a:r>
              <a:rPr lang="en-US" altLang="en-US" sz="2000" dirty="0">
                <a:ea typeface="Times New Roman" pitchFamily="18" charset="0"/>
              </a:rPr>
              <a:t>What is a </a:t>
            </a:r>
            <a:r>
              <a:rPr lang="en-US" altLang="ja-JP" sz="2000" dirty="0">
                <a:ea typeface="ＭＳ Ｐゴシック" pitchFamily="34" charset="-128"/>
              </a:rPr>
              <a:t>“pointer”?</a:t>
            </a:r>
          </a:p>
          <a:p>
            <a:pPr lvl="1" eaLnBrk="1" hangingPunct="1">
              <a:lnSpc>
                <a:spcPct val="90000"/>
              </a:lnSpc>
              <a:defRPr/>
            </a:pPr>
            <a:r>
              <a:rPr lang="en-US" altLang="en-US" sz="2000" dirty="0">
                <a:ea typeface="Times New Roman" pitchFamily="18" charset="0"/>
              </a:rPr>
              <a:t>How do we make a pointer </a:t>
            </a:r>
            <a:r>
              <a:rPr lang="en-US" altLang="ja-JP" sz="2000" dirty="0">
                <a:ea typeface="ＭＳ Ｐゴシック" pitchFamily="34" charset="-128"/>
              </a:rPr>
              <a:t>“point to” elements?</a:t>
            </a:r>
          </a:p>
          <a:p>
            <a:pPr lvl="1" eaLnBrk="1" hangingPunct="1">
              <a:lnSpc>
                <a:spcPct val="90000"/>
              </a:lnSpc>
              <a:defRPr/>
            </a:pPr>
            <a:r>
              <a:rPr lang="en-US" altLang="en-US" sz="2000" dirty="0">
                <a:ea typeface="Times New Roman" pitchFamily="18" charset="0"/>
              </a:rPr>
              <a:t>How do we </a:t>
            </a:r>
            <a:r>
              <a:rPr lang="en-US" altLang="ja-JP" sz="2000" dirty="0">
                <a:ea typeface="ＭＳ Ｐゴシック" pitchFamily="34" charset="-128"/>
              </a:rPr>
              <a:t>“allocate” elements?</a:t>
            </a:r>
            <a:endParaRPr lang="en-US" altLang="en-US" sz="2000" b="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A2BA123-CB65-424D-B158-18E2BD05ADD0}" type="slidenum">
              <a:rPr lang="en-US" altLang="en-US" sz="1400">
                <a:latin typeface="Arial" panose="020B0604020202020204" pitchFamily="34" charset="0"/>
              </a:rPr>
              <a:pPr eaLnBrk="1" hangingPunct="1">
                <a:spcBef>
                  <a:spcPct val="0"/>
                </a:spcBef>
                <a:buClrTx/>
                <a:buSzTx/>
                <a:buFontTx/>
                <a:buNone/>
              </a:pPr>
              <a:t>10</a:t>
            </a:fld>
            <a:endParaRPr lang="en-US" altLang="en-US" sz="1400">
              <a:latin typeface="Arial" panose="020B0604020202020204" pitchFamily="34" charset="0"/>
            </a:endParaRPr>
          </a:p>
        </p:txBody>
      </p:sp>
    </p:spTree>
    <p:extLst>
      <p:ext uri="{BB962C8B-B14F-4D97-AF65-F5344CB8AC3E}">
        <p14:creationId xmlns:p14="http://schemas.microsoft.com/office/powerpoint/2010/main" val="13222599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 values</a:t>
            </a:r>
          </a:p>
        </p:txBody>
      </p:sp>
      <p:sp>
        <p:nvSpPr>
          <p:cNvPr id="51203" name="Rectangle 3"/>
          <p:cNvSpPr>
            <a:spLocks noGrp="1" noChangeArrowheads="1"/>
          </p:cNvSpPr>
          <p:nvPr>
            <p:ph idx="1"/>
          </p:nvPr>
        </p:nvSpPr>
        <p:spPr/>
        <p:txBody>
          <a:bodyPr/>
          <a:lstStyle/>
          <a:p>
            <a:pPr eaLnBrk="1" hangingPunct="1">
              <a:defRPr/>
            </a:pPr>
            <a:r>
              <a:rPr lang="en-US" altLang="en-US" sz="2800">
                <a:ea typeface="ＭＳ Ｐゴシック" pitchFamily="34" charset="-128"/>
              </a:rPr>
              <a:t>Pointer values are memory addresses</a:t>
            </a:r>
          </a:p>
          <a:p>
            <a:pPr lvl="1" eaLnBrk="1" hangingPunct="1">
              <a:defRPr/>
            </a:pPr>
            <a:r>
              <a:rPr lang="en-US" altLang="en-US">
                <a:ea typeface="Times New Roman" pitchFamily="18" charset="0"/>
              </a:rPr>
              <a:t>Think of them as a kind of integer values</a:t>
            </a:r>
          </a:p>
          <a:p>
            <a:pPr lvl="1" eaLnBrk="1" hangingPunct="1">
              <a:defRPr/>
            </a:pPr>
            <a:r>
              <a:rPr lang="en-US" altLang="en-US">
                <a:ea typeface="Times New Roman" pitchFamily="18" charset="0"/>
              </a:rPr>
              <a:t>The first byte of memory is 0, the next 1, and so on</a:t>
            </a:r>
          </a:p>
          <a:p>
            <a:pPr lvl="1" eaLnBrk="1" hangingPunct="1">
              <a:defRPr/>
            </a:pPr>
            <a:r>
              <a:rPr lang="en-US" altLang="en-US">
                <a:ea typeface="Times New Roman" pitchFamily="18" charset="0"/>
              </a:rPr>
              <a:t>A pointer </a:t>
            </a:r>
            <a:r>
              <a:rPr lang="en-US" altLang="en-US" b="1">
                <a:ea typeface="Times New Roman" pitchFamily="18" charset="0"/>
              </a:rPr>
              <a:t>p</a:t>
            </a:r>
            <a:r>
              <a:rPr lang="en-US" altLang="en-US">
                <a:ea typeface="Times New Roman" pitchFamily="18" charset="0"/>
              </a:rPr>
              <a:t> can hold the address of  a memory location</a:t>
            </a:r>
          </a:p>
        </p:txBody>
      </p:sp>
      <p:sp>
        <p:nvSpPr>
          <p:cNvPr id="2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C85256B9-6EAD-4968-87DF-727695F18057}" type="slidenum">
              <a:rPr lang="en-US" altLang="en-US" sz="1400">
                <a:latin typeface="Arial" panose="020B0604020202020204" pitchFamily="34" charset="0"/>
              </a:rPr>
              <a:pPr eaLnBrk="1" hangingPunct="1">
                <a:spcBef>
                  <a:spcPct val="0"/>
                </a:spcBef>
                <a:buClrTx/>
                <a:buSzTx/>
                <a:buFontTx/>
                <a:buNone/>
              </a:pPr>
              <a:t>11</a:t>
            </a:fld>
            <a:endParaRPr lang="en-US" altLang="en-US" sz="1400">
              <a:latin typeface="Arial" panose="020B0604020202020204" pitchFamily="34" charset="0"/>
            </a:endParaRPr>
          </a:p>
        </p:txBody>
      </p:sp>
      <p:sp>
        <p:nvSpPr>
          <p:cNvPr id="10245" name="Rectangle 4"/>
          <p:cNvSpPr>
            <a:spLocks noChangeArrowheads="1"/>
          </p:cNvSpPr>
          <p:nvPr/>
        </p:nvSpPr>
        <p:spPr bwMode="auto">
          <a:xfrm>
            <a:off x="2057400" y="4495800"/>
            <a:ext cx="845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Tx/>
              <a:buSzTx/>
              <a:buFontTx/>
              <a:buNone/>
            </a:pPr>
            <a:endParaRPr lang="en-US" altLang="en-US" sz="2000">
              <a:latin typeface="Arial" panose="020B0604020202020204" pitchFamily="34" charset="0"/>
            </a:endParaRPr>
          </a:p>
        </p:txBody>
      </p:sp>
      <p:sp>
        <p:nvSpPr>
          <p:cNvPr id="10246" name="Rectangle 5"/>
          <p:cNvSpPr>
            <a:spLocks noChangeArrowheads="1"/>
          </p:cNvSpPr>
          <p:nvPr/>
        </p:nvSpPr>
        <p:spPr bwMode="auto">
          <a:xfrm>
            <a:off x="25146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7" name="Rectangle 6"/>
          <p:cNvSpPr>
            <a:spLocks noChangeArrowheads="1"/>
          </p:cNvSpPr>
          <p:nvPr/>
        </p:nvSpPr>
        <p:spPr bwMode="auto">
          <a:xfrm>
            <a:off x="29718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8" name="Rectangle 7"/>
          <p:cNvSpPr>
            <a:spLocks noChangeArrowheads="1"/>
          </p:cNvSpPr>
          <p:nvPr/>
        </p:nvSpPr>
        <p:spPr bwMode="auto">
          <a:xfrm>
            <a:off x="92964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49" name="Rectangle 8"/>
          <p:cNvSpPr>
            <a:spLocks noChangeArrowheads="1"/>
          </p:cNvSpPr>
          <p:nvPr/>
        </p:nvSpPr>
        <p:spPr bwMode="auto">
          <a:xfrm>
            <a:off x="34290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0" name="Rectangle 9"/>
          <p:cNvSpPr>
            <a:spLocks noChangeArrowheads="1"/>
          </p:cNvSpPr>
          <p:nvPr/>
        </p:nvSpPr>
        <p:spPr bwMode="auto">
          <a:xfrm>
            <a:off x="3886200" y="3810000"/>
            <a:ext cx="1524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1" name="Text Box 10"/>
          <p:cNvSpPr txBox="1">
            <a:spLocks noChangeArrowheads="1"/>
          </p:cNvSpPr>
          <p:nvPr/>
        </p:nvSpPr>
        <p:spPr bwMode="auto">
          <a:xfrm>
            <a:off x="25146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0252" name="Text Box 11"/>
          <p:cNvSpPr txBox="1">
            <a:spLocks noChangeArrowheads="1"/>
          </p:cNvSpPr>
          <p:nvPr/>
        </p:nvSpPr>
        <p:spPr bwMode="auto">
          <a:xfrm>
            <a:off x="29718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p>
        </p:txBody>
      </p:sp>
      <p:sp>
        <p:nvSpPr>
          <p:cNvPr id="10253" name="Text Box 12"/>
          <p:cNvSpPr txBox="1">
            <a:spLocks noChangeArrowheads="1"/>
          </p:cNvSpPr>
          <p:nvPr/>
        </p:nvSpPr>
        <p:spPr bwMode="auto">
          <a:xfrm>
            <a:off x="34290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p>
        </p:txBody>
      </p:sp>
      <p:sp>
        <p:nvSpPr>
          <p:cNvPr id="10254" name="Text Box 13"/>
          <p:cNvSpPr txBox="1">
            <a:spLocks noChangeArrowheads="1"/>
          </p:cNvSpPr>
          <p:nvPr/>
        </p:nvSpPr>
        <p:spPr bwMode="auto">
          <a:xfrm>
            <a:off x="9296400" y="3429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2^20-1</a:t>
            </a:r>
          </a:p>
        </p:txBody>
      </p:sp>
      <p:sp>
        <p:nvSpPr>
          <p:cNvPr id="10255" name="Rectangle 14"/>
          <p:cNvSpPr>
            <a:spLocks noChangeArrowheads="1"/>
          </p:cNvSpPr>
          <p:nvPr/>
        </p:nvSpPr>
        <p:spPr bwMode="auto">
          <a:xfrm>
            <a:off x="7848600" y="38100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6" name="Rectangle 15"/>
          <p:cNvSpPr>
            <a:spLocks noChangeArrowheads="1"/>
          </p:cNvSpPr>
          <p:nvPr/>
        </p:nvSpPr>
        <p:spPr bwMode="auto">
          <a:xfrm>
            <a:off x="73914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0257" name="Rectangle 16"/>
          <p:cNvSpPr>
            <a:spLocks noChangeArrowheads="1"/>
          </p:cNvSpPr>
          <p:nvPr/>
        </p:nvSpPr>
        <p:spPr bwMode="auto">
          <a:xfrm>
            <a:off x="54102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600</a:t>
            </a:r>
          </a:p>
        </p:txBody>
      </p:sp>
      <p:sp>
        <p:nvSpPr>
          <p:cNvPr id="10258" name="Rectangle 17"/>
          <p:cNvSpPr>
            <a:spLocks noChangeArrowheads="1"/>
          </p:cNvSpPr>
          <p:nvPr/>
        </p:nvSpPr>
        <p:spPr bwMode="auto">
          <a:xfrm>
            <a:off x="5867400" y="3810000"/>
            <a:ext cx="16002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0259" name="Line 18"/>
          <p:cNvSpPr>
            <a:spLocks noChangeShapeType="1"/>
          </p:cNvSpPr>
          <p:nvPr/>
        </p:nvSpPr>
        <p:spPr bwMode="auto">
          <a:xfrm>
            <a:off x="5638800" y="3962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0260" name="Text Box 19"/>
          <p:cNvSpPr txBox="1">
            <a:spLocks noChangeArrowheads="1"/>
          </p:cNvSpPr>
          <p:nvPr/>
        </p:nvSpPr>
        <p:spPr bwMode="auto">
          <a:xfrm>
            <a:off x="53340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0261" name="Text Box 20"/>
          <p:cNvSpPr txBox="1">
            <a:spLocks noChangeArrowheads="1"/>
          </p:cNvSpPr>
          <p:nvPr/>
        </p:nvSpPr>
        <p:spPr bwMode="auto">
          <a:xfrm>
            <a:off x="73914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600</a:t>
            </a:r>
          </a:p>
        </p:txBody>
      </p:sp>
      <p:sp>
        <p:nvSpPr>
          <p:cNvPr id="22" name="Rectangle 3"/>
          <p:cNvSpPr txBox="1">
            <a:spLocks noChangeArrowheads="1"/>
          </p:cNvSpPr>
          <p:nvPr/>
        </p:nvSpPr>
        <p:spPr bwMode="auto">
          <a:xfrm>
            <a:off x="1981200" y="4495800"/>
            <a:ext cx="8229600" cy="18288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hlink"/>
              </a:buClr>
              <a:buSzPct val="65000"/>
              <a:buFont typeface="Wingdings" pitchFamily="2" charset="2"/>
              <a:buChar char="n"/>
              <a:defRPr/>
            </a:pPr>
            <a:r>
              <a:rPr lang="en-US" altLang="en-US" dirty="0">
                <a:effectLst>
                  <a:outerShdw blurRad="38100" dist="38100" dir="2700000" algn="tl">
                    <a:srgbClr val="000000"/>
                  </a:outerShdw>
                </a:effectLst>
                <a:latin typeface="Times New Roman" pitchFamily="18" charset="0"/>
                <a:cs typeface="Times New Roman" pitchFamily="18" charset="0"/>
              </a:rPr>
              <a:t>A pointer points to an object of a given type</a:t>
            </a:r>
          </a:p>
          <a:p>
            <a:pPr lvl="1" eaLnBrk="1" hangingPunct="1">
              <a:spcBef>
                <a:spcPct val="20000"/>
              </a:spcBef>
              <a:buClr>
                <a:schemeClr val="folHlink"/>
              </a:buClr>
              <a:buSzPct val="65000"/>
              <a:buFont typeface="Wingdings" pitchFamily="2" charset="2"/>
              <a:buChar char="n"/>
              <a:defRPr/>
            </a:pPr>
            <a:r>
              <a:rPr lang="en-US" altLang="en-US" sz="2000" dirty="0">
                <a:effectLst>
                  <a:outerShdw blurRad="38100" dist="38100" dir="2700000" algn="tl">
                    <a:srgbClr val="000000"/>
                  </a:outerShdw>
                </a:effectLst>
                <a:latin typeface="Times New Roman" pitchFamily="18" charset="0"/>
                <a:cs typeface="Times New Roman" pitchFamily="18" charset="0"/>
              </a:rPr>
              <a:t>E.g. a </a:t>
            </a:r>
            <a:r>
              <a:rPr lang="en-US" altLang="en-US" sz="2000" b="1" dirty="0">
                <a:effectLst>
                  <a:outerShdw blurRad="38100" dist="38100" dir="2700000" algn="tl">
                    <a:srgbClr val="000000"/>
                  </a:outerShdw>
                </a:effectLst>
                <a:latin typeface="Times New Roman" pitchFamily="18" charset="0"/>
                <a:cs typeface="Times New Roman" pitchFamily="18" charset="0"/>
              </a:rPr>
              <a:t>double*</a:t>
            </a:r>
            <a:r>
              <a:rPr lang="en-US" altLang="en-US" sz="2000" dirty="0">
                <a:effectLst>
                  <a:outerShdw blurRad="38100" dist="38100" dir="2700000" algn="tl">
                    <a:srgbClr val="000000"/>
                  </a:outerShdw>
                </a:effectLst>
                <a:latin typeface="Times New Roman" pitchFamily="18" charset="0"/>
                <a:cs typeface="Times New Roman" pitchFamily="18" charset="0"/>
              </a:rPr>
              <a:t> points to a </a:t>
            </a:r>
            <a:r>
              <a:rPr lang="en-US" altLang="en-US" sz="2000" b="1" dirty="0">
                <a:effectLst>
                  <a:outerShdw blurRad="38100" dist="38100" dir="2700000" algn="tl">
                    <a:srgbClr val="000000"/>
                  </a:outerShdw>
                </a:effectLst>
                <a:latin typeface="Times New Roman" pitchFamily="18" charset="0"/>
                <a:cs typeface="Times New Roman" pitchFamily="18" charset="0"/>
              </a:rPr>
              <a:t>double</a:t>
            </a:r>
            <a:r>
              <a:rPr lang="en-US" altLang="en-US" sz="2000" dirty="0">
                <a:effectLst>
                  <a:outerShdw blurRad="38100" dist="38100" dir="2700000" algn="tl">
                    <a:srgbClr val="000000"/>
                  </a:outerShdw>
                </a:effectLst>
                <a:latin typeface="Times New Roman" pitchFamily="18" charset="0"/>
                <a:cs typeface="Times New Roman" pitchFamily="18" charset="0"/>
              </a:rPr>
              <a:t>, not to a </a:t>
            </a:r>
            <a:r>
              <a:rPr lang="en-US" altLang="en-US" sz="2000" b="1" dirty="0">
                <a:effectLst>
                  <a:outerShdw blurRad="38100" dist="38100" dir="2700000" algn="tl">
                    <a:srgbClr val="000000"/>
                  </a:outerShdw>
                </a:effectLst>
                <a:latin typeface="Times New Roman" pitchFamily="18" charset="0"/>
                <a:cs typeface="Times New Roman" pitchFamily="18" charset="0"/>
              </a:rPr>
              <a:t>string</a:t>
            </a:r>
          </a:p>
          <a:p>
            <a:pPr eaLnBrk="1" hangingPunct="1">
              <a:spcBef>
                <a:spcPct val="20000"/>
              </a:spcBef>
              <a:buClr>
                <a:schemeClr val="folHlink"/>
              </a:buClr>
              <a:buSzPct val="65000"/>
              <a:buFont typeface="Wingdings" pitchFamily="2" charset="2"/>
              <a:buChar char="n"/>
              <a:defRPr/>
            </a:pPr>
            <a:r>
              <a:rPr lang="en-US" altLang="en-US" dirty="0">
                <a:effectLst>
                  <a:outerShdw blurRad="38100" dist="38100" dir="2700000" algn="tl">
                    <a:srgbClr val="000000"/>
                  </a:outerShdw>
                </a:effectLst>
                <a:latin typeface="Times New Roman" pitchFamily="18" charset="0"/>
                <a:cs typeface="Times New Roman" pitchFamily="18" charset="0"/>
              </a:rPr>
              <a:t>A pointer</a:t>
            </a:r>
            <a:r>
              <a:rPr lang="en-US" altLang="ja-JP" dirty="0">
                <a:effectLst>
                  <a:outerShdw blurRad="38100" dist="38100" dir="2700000" algn="tl">
                    <a:srgbClr val="000000"/>
                  </a:outerShdw>
                </a:effectLst>
                <a:latin typeface="Times New Roman" pitchFamily="18" charset="0"/>
                <a:cs typeface="Times New Roman" pitchFamily="18" charset="0"/>
              </a:rPr>
              <a:t>’s type determines how the memory referred to by the pointer’s value is used</a:t>
            </a:r>
          </a:p>
          <a:p>
            <a:pPr lvl="1" eaLnBrk="1" hangingPunct="1">
              <a:spcBef>
                <a:spcPct val="20000"/>
              </a:spcBef>
              <a:buClr>
                <a:schemeClr val="folHlink"/>
              </a:buClr>
              <a:buSzPct val="65000"/>
              <a:buFont typeface="Wingdings" pitchFamily="2" charset="2"/>
              <a:buChar char="n"/>
              <a:defRPr/>
            </a:pPr>
            <a:r>
              <a:rPr lang="en-US" altLang="en-US" sz="2000" dirty="0">
                <a:effectLst>
                  <a:outerShdw blurRad="38100" dist="38100" dir="2700000" algn="tl">
                    <a:srgbClr val="000000"/>
                  </a:outerShdw>
                </a:effectLst>
                <a:latin typeface="Times New Roman" pitchFamily="18" charset="0"/>
                <a:cs typeface="Times New Roman" pitchFamily="18" charset="0"/>
              </a:rPr>
              <a:t>E.g. what a </a:t>
            </a:r>
            <a:r>
              <a:rPr lang="en-US" altLang="en-US" sz="2000" b="1" dirty="0">
                <a:effectLst>
                  <a:outerShdw blurRad="38100" dist="38100" dir="2700000" algn="tl">
                    <a:srgbClr val="000000"/>
                  </a:outerShdw>
                </a:effectLst>
                <a:latin typeface="Times New Roman" pitchFamily="18" charset="0"/>
                <a:cs typeface="Times New Roman" pitchFamily="18" charset="0"/>
              </a:rPr>
              <a:t>double*</a:t>
            </a:r>
            <a:r>
              <a:rPr lang="en-US" altLang="en-US" sz="2000" dirty="0">
                <a:effectLst>
                  <a:outerShdw blurRad="38100" dist="38100" dir="2700000" algn="tl">
                    <a:srgbClr val="000000"/>
                  </a:outerShdw>
                </a:effectLst>
                <a:latin typeface="Times New Roman" pitchFamily="18" charset="0"/>
                <a:cs typeface="Times New Roman" pitchFamily="18" charset="0"/>
              </a:rPr>
              <a:t> points to can be added but not, say, concatenated</a:t>
            </a:r>
          </a:p>
        </p:txBody>
      </p:sp>
    </p:spTree>
    <p:extLst>
      <p:ext uri="{BB962C8B-B14F-4D97-AF65-F5344CB8AC3E}">
        <p14:creationId xmlns:p14="http://schemas.microsoft.com/office/powerpoint/2010/main" val="127055252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a:ea typeface="ＭＳ Ｐゴシック" pitchFamily="34" charset="-128"/>
              </a:rPr>
              <a:t>(constructor)</a:t>
            </a:r>
          </a:p>
        </p:txBody>
      </p:sp>
      <p:sp>
        <p:nvSpPr>
          <p:cNvPr id="12291" name="Rectangle 3"/>
          <p:cNvSpPr>
            <a:spLocks noGrp="1" noChangeArrowheads="1"/>
          </p:cNvSpPr>
          <p:nvPr>
            <p:ph idx="1"/>
          </p:nvPr>
        </p:nvSpPr>
        <p:spPr/>
        <p:txBody>
          <a:bodyPr/>
          <a:lstStyle/>
          <a:p>
            <a:pPr eaLnBrk="1" hangingPunct="1">
              <a:lnSpc>
                <a:spcPct val="80000"/>
              </a:lnSpc>
              <a:buFontTx/>
              <a:buNone/>
              <a:defRPr/>
            </a:pPr>
            <a:r>
              <a:rPr lang="en-US" sz="2000" b="1" dirty="0"/>
              <a:t>vector::vector(</a:t>
            </a:r>
            <a:r>
              <a:rPr lang="en-US" sz="2000" b="1" dirty="0" err="1"/>
              <a:t>int</a:t>
            </a:r>
            <a:r>
              <a:rPr lang="en-US" sz="2000" b="1" dirty="0"/>
              <a:t> s)	// </a:t>
            </a:r>
            <a:r>
              <a:rPr lang="en-US" sz="2000" i="1" dirty="0"/>
              <a:t>vector's constructor</a:t>
            </a:r>
          </a:p>
          <a:p>
            <a:pPr eaLnBrk="1" hangingPunct="1">
              <a:lnSpc>
                <a:spcPct val="80000"/>
              </a:lnSpc>
              <a:buFontTx/>
              <a:buNone/>
              <a:defRPr/>
            </a:pPr>
            <a:r>
              <a:rPr lang="en-US" sz="2000" b="1" dirty="0"/>
              <a:t>	:</a:t>
            </a:r>
            <a:r>
              <a:rPr lang="en-US" sz="2000" b="1" dirty="0" err="1"/>
              <a:t>sz</a:t>
            </a:r>
            <a:r>
              <a:rPr lang="en-US" sz="2000" b="1" dirty="0"/>
              <a:t>(s),		// </a:t>
            </a:r>
            <a:r>
              <a:rPr lang="en-US" sz="2000" i="1" dirty="0"/>
              <a:t>store the size</a:t>
            </a:r>
            <a:r>
              <a:rPr lang="en-US" sz="2000" b="1" i="1" dirty="0"/>
              <a:t> s </a:t>
            </a:r>
            <a:r>
              <a:rPr lang="en-US" sz="2000" i="1" dirty="0"/>
              <a:t>in</a:t>
            </a:r>
            <a:r>
              <a:rPr lang="en-US" sz="2000" b="1" i="1" dirty="0"/>
              <a:t> </a:t>
            </a:r>
            <a:r>
              <a:rPr lang="en-US" sz="2000" b="1" i="1" dirty="0" err="1"/>
              <a:t>sz</a:t>
            </a:r>
            <a:endParaRPr lang="en-US" sz="2000" b="1" i="1" dirty="0"/>
          </a:p>
          <a:p>
            <a:pPr eaLnBrk="1" hangingPunct="1">
              <a:lnSpc>
                <a:spcPct val="80000"/>
              </a:lnSpc>
              <a:buFontTx/>
              <a:buNone/>
              <a:defRPr/>
            </a:pPr>
            <a:r>
              <a:rPr lang="en-US" sz="2000" b="1" dirty="0"/>
              <a:t>	 </a:t>
            </a:r>
            <a:r>
              <a:rPr lang="en-US" sz="2000" b="1" dirty="0" err="1"/>
              <a:t>elem</a:t>
            </a:r>
            <a:r>
              <a:rPr lang="en-US" sz="2000" b="1" dirty="0"/>
              <a:t>(new double[s])	// </a:t>
            </a:r>
            <a:r>
              <a:rPr lang="en-US" sz="2000" i="1" dirty="0"/>
              <a:t>allocate</a:t>
            </a:r>
            <a:r>
              <a:rPr lang="en-US" sz="2000" b="1" i="1" dirty="0"/>
              <a:t> s double</a:t>
            </a:r>
            <a:r>
              <a:rPr lang="en-US" sz="2000" i="1" dirty="0"/>
              <a:t>s on the free store</a:t>
            </a:r>
          </a:p>
          <a:p>
            <a:pPr eaLnBrk="1" hangingPunct="1">
              <a:lnSpc>
                <a:spcPct val="80000"/>
              </a:lnSpc>
              <a:buFontTx/>
              <a:buNone/>
              <a:defRPr/>
            </a:pPr>
            <a:r>
              <a:rPr lang="en-US" sz="2000" b="1" dirty="0"/>
              <a:t>				// </a:t>
            </a:r>
            <a:r>
              <a:rPr lang="en-US" sz="2000" i="1" dirty="0"/>
              <a:t>store a pointer to those</a:t>
            </a:r>
            <a:r>
              <a:rPr lang="en-US" sz="2000" b="1" i="1" dirty="0"/>
              <a:t> double</a:t>
            </a:r>
            <a:r>
              <a:rPr lang="en-US" sz="2000" i="1" dirty="0"/>
              <a:t>s in </a:t>
            </a:r>
            <a:r>
              <a:rPr lang="en-US" sz="2000" b="1" i="1" dirty="0" err="1"/>
              <a:t>elem</a:t>
            </a:r>
            <a:endParaRPr lang="en-US" sz="2000" b="1" i="1" dirty="0"/>
          </a:p>
          <a:p>
            <a:pPr eaLnBrk="1" hangingPunct="1">
              <a:lnSpc>
                <a:spcPct val="80000"/>
              </a:lnSpc>
              <a:buFontTx/>
              <a:buNone/>
              <a:defRPr/>
            </a:pPr>
            <a:r>
              <a:rPr lang="en-US" sz="2000" b="1" dirty="0"/>
              <a:t>{  </a:t>
            </a:r>
          </a:p>
          <a:p>
            <a:pPr eaLnBrk="1" hangingPunct="1">
              <a:lnSpc>
                <a:spcPct val="80000"/>
              </a:lnSpc>
              <a:buFontTx/>
              <a:buNone/>
              <a:defRPr/>
            </a:pPr>
            <a:r>
              <a:rPr lang="en-US" sz="2000" b="1" dirty="0"/>
              <a:t>}</a:t>
            </a:r>
          </a:p>
          <a:p>
            <a:pPr eaLnBrk="1" hangingPunct="1">
              <a:lnSpc>
                <a:spcPct val="80000"/>
              </a:lnSpc>
              <a:buFontTx/>
              <a:buNone/>
              <a:defRPr/>
            </a:pPr>
            <a:r>
              <a:rPr lang="en-US" sz="2000" b="1" dirty="0"/>
              <a:t>// </a:t>
            </a:r>
            <a:r>
              <a:rPr lang="en-US" sz="2000" i="1" dirty="0"/>
              <a:t>Note:</a:t>
            </a:r>
            <a:r>
              <a:rPr lang="en-US" sz="2000" b="1" i="1" dirty="0"/>
              <a:t> new </a:t>
            </a:r>
            <a:r>
              <a:rPr lang="en-US" sz="2000" i="1" dirty="0"/>
              <a:t>does not initialize elements (but the standard vector does)</a:t>
            </a:r>
          </a:p>
          <a:p>
            <a:pPr eaLnBrk="1" hangingPunct="1">
              <a:lnSpc>
                <a:spcPct val="80000"/>
              </a:lnSpc>
              <a:buFontTx/>
              <a:buNone/>
              <a:defRPr/>
            </a:pPr>
            <a:endParaRPr lang="en-US" sz="1600" b="1" dirty="0"/>
          </a:p>
        </p:txBody>
      </p:sp>
      <p:sp>
        <p:nvSpPr>
          <p:cNvPr id="17"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708CC51-E656-453C-A4EC-B4A448A1CA3D}" type="slidenum">
              <a:rPr lang="en-US" altLang="en-US" sz="1400">
                <a:latin typeface="Arial" panose="020B0604020202020204" pitchFamily="34" charset="0"/>
              </a:rPr>
              <a:pPr eaLnBrk="1" hangingPunct="1">
                <a:spcBef>
                  <a:spcPct val="0"/>
                </a:spcBef>
                <a:buClrTx/>
                <a:buSzTx/>
                <a:buFontTx/>
                <a:buNone/>
              </a:pPr>
              <a:t>12</a:t>
            </a:fld>
            <a:endParaRPr lang="en-US" altLang="en-US" sz="1400">
              <a:latin typeface="Arial" panose="020B0604020202020204" pitchFamily="34" charset="0"/>
            </a:endParaRPr>
          </a:p>
        </p:txBody>
      </p:sp>
      <p:sp>
        <p:nvSpPr>
          <p:cNvPr id="11269" name="Rectangle 4"/>
          <p:cNvSpPr>
            <a:spLocks noChangeArrowheads="1"/>
          </p:cNvSpPr>
          <p:nvPr/>
        </p:nvSpPr>
        <p:spPr bwMode="auto">
          <a:xfrm>
            <a:off x="6477000" y="4495800"/>
            <a:ext cx="3276600" cy="1905000"/>
          </a:xfrm>
          <a:prstGeom prst="rect">
            <a:avLst/>
          </a:prstGeom>
          <a:solidFill>
            <a:srgbClr val="FFFF99"/>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1270" name="Text Box 5"/>
          <p:cNvSpPr txBox="1">
            <a:spLocks noChangeArrowheads="1"/>
          </p:cNvSpPr>
          <p:nvPr/>
        </p:nvSpPr>
        <p:spPr bwMode="auto">
          <a:xfrm>
            <a:off x="5867400" y="40386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Free store:</a:t>
            </a:r>
          </a:p>
        </p:txBody>
      </p:sp>
      <p:sp>
        <p:nvSpPr>
          <p:cNvPr id="11271" name="Rectangle 6"/>
          <p:cNvSpPr>
            <a:spLocks noChangeArrowheads="1"/>
          </p:cNvSpPr>
          <p:nvPr/>
        </p:nvSpPr>
        <p:spPr bwMode="auto">
          <a:xfrm>
            <a:off x="1981200" y="46482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11272" name="Rectangle 7"/>
          <p:cNvSpPr>
            <a:spLocks noChangeArrowheads="1"/>
          </p:cNvSpPr>
          <p:nvPr/>
        </p:nvSpPr>
        <p:spPr bwMode="auto">
          <a:xfrm>
            <a:off x="2743200" y="4648200"/>
            <a:ext cx="9144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1273" name="Rectangle 8"/>
          <p:cNvSpPr>
            <a:spLocks noChangeArrowheads="1"/>
          </p:cNvSpPr>
          <p:nvPr/>
        </p:nvSpPr>
        <p:spPr bwMode="auto">
          <a:xfrm>
            <a:off x="6705600" y="5181600"/>
            <a:ext cx="6858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 </a:t>
            </a:r>
          </a:p>
        </p:txBody>
      </p:sp>
      <p:sp>
        <p:nvSpPr>
          <p:cNvPr id="11274" name="Rectangle 9"/>
          <p:cNvSpPr>
            <a:spLocks noChangeArrowheads="1"/>
          </p:cNvSpPr>
          <p:nvPr/>
        </p:nvSpPr>
        <p:spPr bwMode="auto">
          <a:xfrm>
            <a:off x="7391400" y="5181600"/>
            <a:ext cx="6858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 </a:t>
            </a:r>
          </a:p>
        </p:txBody>
      </p:sp>
      <p:sp>
        <p:nvSpPr>
          <p:cNvPr id="11275" name="Rectangle 10"/>
          <p:cNvSpPr>
            <a:spLocks noChangeArrowheads="1"/>
          </p:cNvSpPr>
          <p:nvPr/>
        </p:nvSpPr>
        <p:spPr bwMode="auto">
          <a:xfrm>
            <a:off x="8077200" y="5181600"/>
            <a:ext cx="6858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1276" name="Rectangle 11"/>
          <p:cNvSpPr>
            <a:spLocks noChangeArrowheads="1"/>
          </p:cNvSpPr>
          <p:nvPr/>
        </p:nvSpPr>
        <p:spPr bwMode="auto">
          <a:xfrm>
            <a:off x="8763000" y="5181600"/>
            <a:ext cx="6858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1277" name="Line 12"/>
          <p:cNvSpPr>
            <a:spLocks noChangeShapeType="1"/>
          </p:cNvSpPr>
          <p:nvPr/>
        </p:nvSpPr>
        <p:spPr bwMode="auto">
          <a:xfrm>
            <a:off x="3124200" y="4876800"/>
            <a:ext cx="3581400" cy="533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1278" name="Text Box 13"/>
          <p:cNvSpPr txBox="1">
            <a:spLocks noChangeArrowheads="1"/>
          </p:cNvSpPr>
          <p:nvPr/>
        </p:nvSpPr>
        <p:spPr bwMode="auto">
          <a:xfrm>
            <a:off x="1676400" y="5715001"/>
            <a:ext cx="449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a:t>new</a:t>
            </a:r>
            <a:r>
              <a:rPr lang="en-US" altLang="en-US" sz="1800"/>
              <a:t> allocates memory from the free store and returns a pointer to the allocated memory</a:t>
            </a:r>
          </a:p>
        </p:txBody>
      </p:sp>
      <p:sp>
        <p:nvSpPr>
          <p:cNvPr id="11279" name="Text Box 14"/>
          <p:cNvSpPr txBox="1">
            <a:spLocks noChangeArrowheads="1"/>
          </p:cNvSpPr>
          <p:nvPr/>
        </p:nvSpPr>
        <p:spPr bwMode="auto">
          <a:xfrm>
            <a:off x="4343400" y="48768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 pointer</a:t>
            </a:r>
          </a:p>
        </p:txBody>
      </p:sp>
      <p:sp>
        <p:nvSpPr>
          <p:cNvPr id="11280" name="Text Box 15"/>
          <p:cNvSpPr txBox="1">
            <a:spLocks noChangeArrowheads="1"/>
          </p:cNvSpPr>
          <p:nvPr/>
        </p:nvSpPr>
        <p:spPr bwMode="auto">
          <a:xfrm>
            <a:off x="1981200" y="43434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sz:</a:t>
            </a:r>
          </a:p>
        </p:txBody>
      </p:sp>
      <p:sp>
        <p:nvSpPr>
          <p:cNvPr id="11281" name="Text Box 16"/>
          <p:cNvSpPr txBox="1">
            <a:spLocks noChangeArrowheads="1"/>
          </p:cNvSpPr>
          <p:nvPr/>
        </p:nvSpPr>
        <p:spPr bwMode="auto">
          <a:xfrm>
            <a:off x="2819400" y="43434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elem:</a:t>
            </a:r>
          </a:p>
        </p:txBody>
      </p:sp>
    </p:spTree>
    <p:extLst>
      <p:ext uri="{BB962C8B-B14F-4D97-AF65-F5344CB8AC3E}">
        <p14:creationId xmlns:p14="http://schemas.microsoft.com/office/powerpoint/2010/main" val="349594324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The computer</a:t>
            </a:r>
            <a:r>
              <a:rPr lang="ja-JP" altLang="en-US" smtClean="0">
                <a:ea typeface="ＭＳ Ｐゴシック" pitchFamily="34" charset="-128"/>
              </a:rPr>
              <a:t>’</a:t>
            </a:r>
            <a:r>
              <a:rPr lang="en-US" altLang="ja-JP" smtClean="0">
                <a:ea typeface="ＭＳ Ｐゴシック" pitchFamily="34" charset="-128"/>
              </a:rPr>
              <a:t>s memory</a:t>
            </a:r>
            <a:endParaRPr lang="en-US" altLang="en-US" smtClean="0">
              <a:ea typeface="ＭＳ Ｐゴシック" pitchFamily="34" charset="-128"/>
            </a:endParaRPr>
          </a:p>
        </p:txBody>
      </p:sp>
      <p:sp>
        <p:nvSpPr>
          <p:cNvPr id="3" name="Content Placeholder 2"/>
          <p:cNvSpPr>
            <a:spLocks noGrp="1"/>
          </p:cNvSpPr>
          <p:nvPr>
            <p:ph idx="1"/>
          </p:nvPr>
        </p:nvSpPr>
        <p:spPr/>
        <p:txBody>
          <a:bodyPr/>
          <a:lstStyle/>
          <a:p>
            <a:pPr eaLnBrk="1" hangingPunct="1">
              <a:defRPr/>
            </a:pPr>
            <a:r>
              <a:rPr lang="en-US" altLang="en-US" sz="2800">
                <a:ea typeface="ＭＳ Ｐゴシック" pitchFamily="34" charset="-128"/>
              </a:rPr>
              <a:t>As a program sees it</a:t>
            </a:r>
          </a:p>
          <a:p>
            <a:pPr lvl="1" eaLnBrk="1" hangingPunct="1">
              <a:defRPr/>
            </a:pPr>
            <a:r>
              <a:rPr lang="en-US" altLang="en-US">
                <a:ea typeface="Times New Roman" pitchFamily="18" charset="0"/>
              </a:rPr>
              <a:t>Local variables </a:t>
            </a:r>
            <a:r>
              <a:rPr lang="ja-JP" altLang="en-US">
                <a:ea typeface="ＭＳ Ｐゴシック" pitchFamily="34" charset="-128"/>
              </a:rPr>
              <a:t>“</a:t>
            </a:r>
            <a:r>
              <a:rPr lang="en-US" altLang="ja-JP">
                <a:ea typeface="ＭＳ Ｐゴシック" pitchFamily="34" charset="-128"/>
              </a:rPr>
              <a:t>live on the stack</a:t>
            </a:r>
            <a:r>
              <a:rPr lang="ja-JP" altLang="en-US">
                <a:ea typeface="ＭＳ Ｐゴシック" pitchFamily="34" charset="-128"/>
              </a:rPr>
              <a:t>”</a:t>
            </a:r>
            <a:endParaRPr lang="en-US" altLang="ja-JP">
              <a:ea typeface="ＭＳ Ｐゴシック" pitchFamily="34" charset="-128"/>
            </a:endParaRPr>
          </a:p>
          <a:p>
            <a:pPr lvl="1" eaLnBrk="1" hangingPunct="1">
              <a:defRPr/>
            </a:pPr>
            <a:r>
              <a:rPr lang="en-US" altLang="en-US">
                <a:ea typeface="Times New Roman" pitchFamily="18" charset="0"/>
              </a:rPr>
              <a:t>Global variables are </a:t>
            </a:r>
            <a:r>
              <a:rPr lang="ja-JP" altLang="en-US">
                <a:ea typeface="ＭＳ Ｐゴシック" pitchFamily="34" charset="-128"/>
              </a:rPr>
              <a:t>“</a:t>
            </a:r>
            <a:r>
              <a:rPr lang="en-US" altLang="ja-JP">
                <a:ea typeface="ＭＳ Ｐゴシック" pitchFamily="34" charset="-128"/>
              </a:rPr>
              <a:t>static data</a:t>
            </a:r>
            <a:r>
              <a:rPr lang="ja-JP" altLang="en-US">
                <a:ea typeface="ＭＳ Ｐゴシック" pitchFamily="34" charset="-128"/>
              </a:rPr>
              <a:t>”</a:t>
            </a:r>
            <a:endParaRPr lang="en-US" altLang="ja-JP">
              <a:ea typeface="ＭＳ Ｐゴシック" pitchFamily="34" charset="-128"/>
            </a:endParaRPr>
          </a:p>
          <a:p>
            <a:pPr lvl="1" eaLnBrk="1" hangingPunct="1">
              <a:defRPr/>
            </a:pPr>
            <a:r>
              <a:rPr lang="en-US" altLang="en-US">
                <a:ea typeface="Times New Roman" pitchFamily="18" charset="0"/>
              </a:rPr>
              <a:t>The executable code is in </a:t>
            </a:r>
            <a:r>
              <a:rPr lang="ja-JP" altLang="en-US">
                <a:ea typeface="ＭＳ Ｐゴシック" pitchFamily="34" charset="-128"/>
              </a:rPr>
              <a:t>“</a:t>
            </a:r>
            <a:r>
              <a:rPr lang="en-US" altLang="ja-JP">
                <a:ea typeface="ＭＳ Ｐゴシック" pitchFamily="34" charset="-128"/>
              </a:rPr>
              <a:t>the code section</a:t>
            </a:r>
            <a:r>
              <a:rPr lang="ja-JP" altLang="en-US">
                <a:ea typeface="ＭＳ Ｐゴシック" pitchFamily="34" charset="-128"/>
              </a:rPr>
              <a:t>”</a:t>
            </a:r>
            <a:endParaRPr lang="en-US" altLang="en-US">
              <a:ea typeface="Times New Roman" pitchFamily="18" charset="0"/>
            </a:endParaRP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25B9632-CD2F-46D8-A319-2F461FE23B21}" type="slidenum">
              <a:rPr lang="en-US" altLang="en-US" sz="1400">
                <a:latin typeface="Arial" panose="020B0604020202020204" pitchFamily="34" charset="0"/>
              </a:rPr>
              <a:pPr eaLnBrk="1" hangingPunct="1">
                <a:spcBef>
                  <a:spcPct val="0"/>
                </a:spcBef>
                <a:buClrTx/>
                <a:buSzTx/>
                <a:buFontTx/>
                <a:buNone/>
              </a:pPr>
              <a:t>13</a:t>
            </a:fld>
            <a:endParaRPr lang="en-US" altLang="en-US" sz="1400">
              <a:latin typeface="Arial" panose="020B0604020202020204" pitchFamily="34" charset="0"/>
            </a:endParaRPr>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1600201"/>
            <a:ext cx="282892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94223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The free store</a:t>
            </a:r>
            <a:br>
              <a:rPr lang="en-US" altLang="en-US" smtClean="0">
                <a:ea typeface="ＭＳ Ｐゴシック" pitchFamily="34" charset="-128"/>
              </a:rPr>
            </a:br>
            <a:r>
              <a:rPr lang="en-US" altLang="en-US" sz="2800">
                <a:ea typeface="ＭＳ Ｐゴシック" pitchFamily="34" charset="-128"/>
              </a:rPr>
              <a:t>(sometimes called "the heap")</a:t>
            </a:r>
          </a:p>
        </p:txBody>
      </p:sp>
      <p:sp>
        <p:nvSpPr>
          <p:cNvPr id="13315" name="Rectangle 3"/>
          <p:cNvSpPr>
            <a:spLocks noGrp="1" noChangeArrowheads="1"/>
          </p:cNvSpPr>
          <p:nvPr>
            <p:ph idx="1"/>
          </p:nvPr>
        </p:nvSpPr>
        <p:spPr/>
        <p:txBody>
          <a:bodyPr/>
          <a:lstStyle/>
          <a:p>
            <a:pPr eaLnBrk="1" hangingPunct="1">
              <a:lnSpc>
                <a:spcPct val="90000"/>
              </a:lnSpc>
              <a:defRPr/>
            </a:pPr>
            <a:r>
              <a:rPr lang="en-US" altLang="en-US" sz="2000" dirty="0">
                <a:ea typeface="ＭＳ Ｐゴシック" pitchFamily="34" charset="-128"/>
              </a:rPr>
              <a:t>You request memory “to be allocated” “on the free store” by the </a:t>
            </a:r>
            <a:r>
              <a:rPr lang="en-US" altLang="en-US" sz="2000" b="1" dirty="0">
                <a:ea typeface="ＭＳ Ｐゴシック" pitchFamily="34" charset="-128"/>
              </a:rPr>
              <a:t>new</a:t>
            </a:r>
            <a:r>
              <a:rPr lang="en-US" altLang="en-US" sz="2000" dirty="0">
                <a:ea typeface="ＭＳ Ｐゴシック" pitchFamily="34" charset="-128"/>
              </a:rPr>
              <a:t> operator</a:t>
            </a:r>
          </a:p>
          <a:p>
            <a:pPr lvl="1" eaLnBrk="1" hangingPunct="1">
              <a:lnSpc>
                <a:spcPct val="90000"/>
              </a:lnSpc>
              <a:defRPr/>
            </a:pPr>
            <a:r>
              <a:rPr lang="en-US" altLang="en-US" sz="2000" dirty="0">
                <a:ea typeface="Times New Roman" pitchFamily="18" charset="0"/>
              </a:rPr>
              <a:t>The </a:t>
            </a:r>
            <a:r>
              <a:rPr lang="en-US" altLang="en-US" sz="2000" b="1" dirty="0">
                <a:ea typeface="Times New Roman" pitchFamily="18" charset="0"/>
              </a:rPr>
              <a:t>new</a:t>
            </a:r>
            <a:r>
              <a:rPr lang="en-US" altLang="en-US" sz="2000" dirty="0">
                <a:ea typeface="Times New Roman" pitchFamily="18" charset="0"/>
              </a:rPr>
              <a:t> operator returns a pointer to the allocated memory</a:t>
            </a:r>
          </a:p>
          <a:p>
            <a:pPr lvl="1" eaLnBrk="1" hangingPunct="1">
              <a:lnSpc>
                <a:spcPct val="90000"/>
              </a:lnSpc>
              <a:defRPr/>
            </a:pPr>
            <a:r>
              <a:rPr lang="en-US" altLang="en-US" sz="2000" dirty="0">
                <a:ea typeface="Times New Roman" pitchFamily="18" charset="0"/>
              </a:rPr>
              <a:t>A pointer is the address of the first byte of the memory</a:t>
            </a:r>
          </a:p>
          <a:p>
            <a:pPr lvl="1" eaLnBrk="1" hangingPunct="1">
              <a:lnSpc>
                <a:spcPct val="90000"/>
              </a:lnSpc>
              <a:defRPr/>
            </a:pPr>
            <a:r>
              <a:rPr lang="en-US" altLang="en-US" sz="2000" dirty="0">
                <a:ea typeface="Times New Roman" pitchFamily="18" charset="0"/>
              </a:rPr>
              <a:t>For example</a:t>
            </a:r>
          </a:p>
          <a:p>
            <a:pPr lvl="2" eaLnBrk="1" hangingPunct="1">
              <a:lnSpc>
                <a:spcPct val="90000"/>
              </a:lnSpc>
              <a:defRPr/>
            </a:pPr>
            <a:r>
              <a:rPr lang="en-US" altLang="en-US" sz="2000" b="1" dirty="0">
                <a:ea typeface="Times New Roman" pitchFamily="18" charset="0"/>
              </a:rPr>
              <a:t>int* p = new int;	// </a:t>
            </a:r>
            <a:r>
              <a:rPr lang="en-US" altLang="en-US" sz="2000" i="1" dirty="0">
                <a:ea typeface="Times New Roman" pitchFamily="18" charset="0"/>
              </a:rPr>
              <a:t>allocate one uninitialized </a:t>
            </a:r>
            <a:r>
              <a:rPr lang="en-US" altLang="en-US" sz="2000" b="1" i="1" dirty="0">
                <a:ea typeface="Times New Roman" pitchFamily="18" charset="0"/>
              </a:rPr>
              <a:t> int</a:t>
            </a:r>
            <a:r>
              <a:rPr lang="en-US" altLang="en-US" sz="2000" b="1" dirty="0">
                <a:ea typeface="Times New Roman" pitchFamily="18" charset="0"/>
              </a:rPr>
              <a:t/>
            </a:r>
            <a:br>
              <a:rPr lang="en-US" altLang="en-US" sz="2000" b="1" dirty="0">
                <a:ea typeface="Times New Roman" pitchFamily="18" charset="0"/>
              </a:rPr>
            </a:br>
            <a:r>
              <a:rPr lang="en-US" altLang="en-US" sz="2000" b="1" dirty="0">
                <a:ea typeface="Times New Roman" pitchFamily="18" charset="0"/>
              </a:rPr>
              <a:t>			// </a:t>
            </a:r>
            <a:r>
              <a:rPr lang="en-US" altLang="en-US" sz="2000" b="1" i="1" dirty="0">
                <a:ea typeface="Times New Roman" pitchFamily="18" charset="0"/>
              </a:rPr>
              <a:t>int* </a:t>
            </a:r>
            <a:r>
              <a:rPr lang="en-US" altLang="en-US" sz="2000" i="1" dirty="0">
                <a:ea typeface="Times New Roman" pitchFamily="18" charset="0"/>
              </a:rPr>
              <a:t>means </a:t>
            </a:r>
            <a:r>
              <a:rPr lang="en-US" altLang="ja-JP" sz="2000" i="1" dirty="0">
                <a:ea typeface="ＭＳ Ｐゴシック" pitchFamily="34" charset="-128"/>
              </a:rPr>
              <a:t>“pointer to</a:t>
            </a:r>
            <a:r>
              <a:rPr lang="en-US" altLang="ja-JP" sz="2000" b="1" i="1" dirty="0">
                <a:ea typeface="ＭＳ Ｐゴシック" pitchFamily="34" charset="-128"/>
              </a:rPr>
              <a:t> int</a:t>
            </a:r>
            <a:r>
              <a:rPr lang="en-US" altLang="ja-JP" sz="2000" i="1" dirty="0">
                <a:ea typeface="ＭＳ Ｐゴシック" pitchFamily="34" charset="-128"/>
              </a:rPr>
              <a:t>”</a:t>
            </a:r>
            <a:endParaRPr lang="en-US" altLang="ja-JP" sz="1600" i="1" dirty="0">
              <a:ea typeface="ＭＳ Ｐゴシック" pitchFamily="34" charset="-128"/>
            </a:endParaRPr>
          </a:p>
          <a:p>
            <a:pPr lvl="2" eaLnBrk="1" hangingPunct="1">
              <a:lnSpc>
                <a:spcPct val="90000"/>
              </a:lnSpc>
              <a:defRPr/>
            </a:pPr>
            <a:r>
              <a:rPr lang="en-US" altLang="en-US" sz="2000" b="1" dirty="0">
                <a:ea typeface="Times New Roman" pitchFamily="18" charset="0"/>
              </a:rPr>
              <a:t>int* q = new int[7];	// </a:t>
            </a:r>
            <a:r>
              <a:rPr lang="en-US" altLang="en-US" sz="2000" i="1" dirty="0">
                <a:ea typeface="Times New Roman" pitchFamily="18" charset="0"/>
              </a:rPr>
              <a:t>allocate seven uninitialized</a:t>
            </a:r>
            <a:r>
              <a:rPr lang="en-US" altLang="en-US" sz="2000" b="1" i="1" dirty="0">
                <a:ea typeface="Times New Roman" pitchFamily="18" charset="0"/>
              </a:rPr>
              <a:t> </a:t>
            </a:r>
            <a:r>
              <a:rPr lang="en-US" altLang="en-US" sz="2000" b="1" i="1" dirty="0" err="1">
                <a:ea typeface="Times New Roman" pitchFamily="18" charset="0"/>
              </a:rPr>
              <a:t>int</a:t>
            </a:r>
            <a:r>
              <a:rPr lang="en-US" altLang="en-US" sz="2000" i="1" dirty="0" err="1">
                <a:ea typeface="Times New Roman" pitchFamily="18" charset="0"/>
              </a:rPr>
              <a:t>s</a:t>
            </a:r>
            <a:r>
              <a:rPr lang="en-US" altLang="en-US" sz="2000" dirty="0">
                <a:ea typeface="Times New Roman" pitchFamily="18" charset="0"/>
              </a:rPr>
              <a:t/>
            </a:r>
            <a:br>
              <a:rPr lang="en-US" altLang="en-US" sz="2000" dirty="0">
                <a:ea typeface="Times New Roman" pitchFamily="18" charset="0"/>
              </a:rPr>
            </a:br>
            <a:r>
              <a:rPr lang="en-US" altLang="en-US" sz="2000" dirty="0">
                <a:ea typeface="Times New Roman" pitchFamily="18" charset="0"/>
              </a:rPr>
              <a:t>			// </a:t>
            </a:r>
            <a:r>
              <a:rPr lang="en-US" altLang="ja-JP" sz="2000" i="1" dirty="0">
                <a:ea typeface="ＭＳ Ｐゴシック" pitchFamily="34" charset="-128"/>
              </a:rPr>
              <a:t>“an array of 7 </a:t>
            </a:r>
            <a:r>
              <a:rPr lang="en-US" altLang="ja-JP" sz="2000" b="1" i="1" dirty="0" err="1">
                <a:ea typeface="ＭＳ Ｐゴシック" pitchFamily="34" charset="-128"/>
              </a:rPr>
              <a:t>int</a:t>
            </a:r>
            <a:r>
              <a:rPr lang="en-US" altLang="ja-JP" sz="2000" i="1" dirty="0" err="1">
                <a:ea typeface="ＭＳ Ｐゴシック" pitchFamily="34" charset="-128"/>
              </a:rPr>
              <a:t>s</a:t>
            </a:r>
            <a:r>
              <a:rPr lang="en-US" altLang="ja-JP" sz="2000" i="1" dirty="0">
                <a:ea typeface="ＭＳ Ｐゴシック" pitchFamily="34" charset="-128"/>
              </a:rPr>
              <a:t>”</a:t>
            </a:r>
          </a:p>
          <a:p>
            <a:pPr lvl="2" eaLnBrk="1" hangingPunct="1">
              <a:lnSpc>
                <a:spcPct val="90000"/>
              </a:lnSpc>
              <a:defRPr/>
            </a:pPr>
            <a:r>
              <a:rPr lang="en-US" altLang="en-US" sz="2000" b="1" dirty="0">
                <a:ea typeface="Times New Roman" pitchFamily="18" charset="0"/>
              </a:rPr>
              <a:t>double* </a:t>
            </a:r>
            <a:r>
              <a:rPr lang="en-US" altLang="en-US" sz="2000" b="1" dirty="0" err="1">
                <a:ea typeface="Times New Roman" pitchFamily="18" charset="0"/>
              </a:rPr>
              <a:t>pd</a:t>
            </a:r>
            <a:r>
              <a:rPr lang="en-US" altLang="en-US" sz="2000" b="1" dirty="0">
                <a:ea typeface="Times New Roman" pitchFamily="18" charset="0"/>
              </a:rPr>
              <a:t> = new double[n];	// </a:t>
            </a:r>
            <a:r>
              <a:rPr lang="en-US" altLang="en-US" sz="2000" i="1" dirty="0">
                <a:ea typeface="Times New Roman" pitchFamily="18" charset="0"/>
              </a:rPr>
              <a:t>allocate</a:t>
            </a:r>
            <a:r>
              <a:rPr lang="en-US" altLang="en-US" sz="2000" b="1" i="1" dirty="0">
                <a:ea typeface="Times New Roman" pitchFamily="18" charset="0"/>
              </a:rPr>
              <a:t> n </a:t>
            </a:r>
            <a:r>
              <a:rPr lang="en-US" altLang="en-US" sz="2000" i="1" dirty="0">
                <a:ea typeface="Times New Roman" pitchFamily="18" charset="0"/>
              </a:rPr>
              <a:t>uninitialized </a:t>
            </a:r>
            <a:r>
              <a:rPr lang="en-US" altLang="en-US" sz="2000" b="1" i="1" dirty="0">
                <a:ea typeface="Times New Roman" pitchFamily="18" charset="0"/>
              </a:rPr>
              <a:t>double</a:t>
            </a:r>
            <a:r>
              <a:rPr lang="en-US" altLang="en-US" sz="2000" i="1" dirty="0">
                <a:ea typeface="Times New Roman" pitchFamily="18" charset="0"/>
              </a:rPr>
              <a:t>s</a:t>
            </a:r>
          </a:p>
          <a:p>
            <a:pPr lvl="1" eaLnBrk="1" hangingPunct="1">
              <a:lnSpc>
                <a:spcPct val="90000"/>
              </a:lnSpc>
              <a:defRPr/>
            </a:pPr>
            <a:r>
              <a:rPr lang="en-US" altLang="en-US" sz="2000" dirty="0">
                <a:ea typeface="Times New Roman" pitchFamily="18" charset="0"/>
              </a:rPr>
              <a:t>A pointer points to an object of its specified type</a:t>
            </a:r>
          </a:p>
          <a:p>
            <a:pPr lvl="1" eaLnBrk="1" hangingPunct="1">
              <a:lnSpc>
                <a:spcPct val="90000"/>
              </a:lnSpc>
              <a:defRPr/>
            </a:pPr>
            <a:r>
              <a:rPr lang="en-US" altLang="en-US" sz="2000" dirty="0">
                <a:ea typeface="Times New Roman" pitchFamily="18" charset="0"/>
              </a:rPr>
              <a:t>A pointer does </a:t>
            </a:r>
            <a:r>
              <a:rPr lang="en-US" altLang="en-US" sz="2000" b="1" i="1" dirty="0">
                <a:ea typeface="Times New Roman" pitchFamily="18" charset="0"/>
              </a:rPr>
              <a:t>not</a:t>
            </a:r>
            <a:r>
              <a:rPr lang="en-US" altLang="en-US" sz="2000" dirty="0">
                <a:ea typeface="Times New Roman" pitchFamily="18" charset="0"/>
              </a:rPr>
              <a:t> know how many elements it points to</a:t>
            </a:r>
          </a:p>
        </p:txBody>
      </p:sp>
      <p:sp>
        <p:nvSpPr>
          <p:cNvPr id="18"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59C563F-C6E5-40D1-99E3-923F695B6141}" type="slidenum">
              <a:rPr lang="en-US" altLang="en-US" sz="1400">
                <a:latin typeface="Arial" panose="020B0604020202020204" pitchFamily="34" charset="0"/>
              </a:rPr>
              <a:pPr eaLnBrk="1" hangingPunct="1">
                <a:spcBef>
                  <a:spcPct val="0"/>
                </a:spcBef>
                <a:buClrTx/>
                <a:buSzTx/>
                <a:buFontTx/>
                <a:buNone/>
              </a:pPr>
              <a:t>14</a:t>
            </a:fld>
            <a:endParaRPr lang="en-US" altLang="en-US" sz="1400">
              <a:latin typeface="Arial" panose="020B0604020202020204" pitchFamily="34" charset="0"/>
            </a:endParaRPr>
          </a:p>
        </p:txBody>
      </p:sp>
      <p:sp>
        <p:nvSpPr>
          <p:cNvPr id="13317" name="Rectangle 4"/>
          <p:cNvSpPr>
            <a:spLocks noChangeArrowheads="1"/>
          </p:cNvSpPr>
          <p:nvPr/>
        </p:nvSpPr>
        <p:spPr bwMode="auto">
          <a:xfrm>
            <a:off x="2286000" y="61722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3318" name="Rectangle 5"/>
          <p:cNvSpPr>
            <a:spLocks noChangeArrowheads="1"/>
          </p:cNvSpPr>
          <p:nvPr/>
        </p:nvSpPr>
        <p:spPr bwMode="auto">
          <a:xfrm>
            <a:off x="4419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19" name="Rectangle 6"/>
          <p:cNvSpPr>
            <a:spLocks noChangeArrowheads="1"/>
          </p:cNvSpPr>
          <p:nvPr/>
        </p:nvSpPr>
        <p:spPr bwMode="auto">
          <a:xfrm>
            <a:off x="5181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0" name="Rectangle 7"/>
          <p:cNvSpPr>
            <a:spLocks noChangeArrowheads="1"/>
          </p:cNvSpPr>
          <p:nvPr/>
        </p:nvSpPr>
        <p:spPr bwMode="auto">
          <a:xfrm>
            <a:off x="5943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1" name="Rectangle 8"/>
          <p:cNvSpPr>
            <a:spLocks noChangeArrowheads="1"/>
          </p:cNvSpPr>
          <p:nvPr/>
        </p:nvSpPr>
        <p:spPr bwMode="auto">
          <a:xfrm>
            <a:off x="6705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2" name="Rectangle 9"/>
          <p:cNvSpPr>
            <a:spLocks noChangeArrowheads="1"/>
          </p:cNvSpPr>
          <p:nvPr/>
        </p:nvSpPr>
        <p:spPr bwMode="auto">
          <a:xfrm>
            <a:off x="7467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3" name="Rectangle 10"/>
          <p:cNvSpPr>
            <a:spLocks noChangeArrowheads="1"/>
          </p:cNvSpPr>
          <p:nvPr/>
        </p:nvSpPr>
        <p:spPr bwMode="auto">
          <a:xfrm>
            <a:off x="8229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4" name="Rectangle 11"/>
          <p:cNvSpPr>
            <a:spLocks noChangeArrowheads="1"/>
          </p:cNvSpPr>
          <p:nvPr/>
        </p:nvSpPr>
        <p:spPr bwMode="auto">
          <a:xfrm>
            <a:off x="8991600" y="62484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5" name="Rectangle 12"/>
          <p:cNvSpPr>
            <a:spLocks noChangeArrowheads="1"/>
          </p:cNvSpPr>
          <p:nvPr/>
        </p:nvSpPr>
        <p:spPr bwMode="auto">
          <a:xfrm>
            <a:off x="2286000" y="5562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3326" name="Rectangle 13"/>
          <p:cNvSpPr>
            <a:spLocks noChangeArrowheads="1"/>
          </p:cNvSpPr>
          <p:nvPr/>
        </p:nvSpPr>
        <p:spPr bwMode="auto">
          <a:xfrm>
            <a:off x="4419600" y="5562600"/>
            <a:ext cx="7620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3327" name="Text Box 14"/>
          <p:cNvSpPr txBox="1">
            <a:spLocks noChangeArrowheads="1"/>
          </p:cNvSpPr>
          <p:nvPr/>
        </p:nvSpPr>
        <p:spPr bwMode="auto">
          <a:xfrm>
            <a:off x="1752600" y="56388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a:t>
            </a:r>
          </a:p>
        </p:txBody>
      </p:sp>
      <p:sp>
        <p:nvSpPr>
          <p:cNvPr id="13328" name="Text Box 15"/>
          <p:cNvSpPr txBox="1">
            <a:spLocks noChangeArrowheads="1"/>
          </p:cNvSpPr>
          <p:nvPr/>
        </p:nvSpPr>
        <p:spPr bwMode="auto">
          <a:xfrm>
            <a:off x="1752600" y="62484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q:</a:t>
            </a:r>
          </a:p>
        </p:txBody>
      </p:sp>
      <p:sp>
        <p:nvSpPr>
          <p:cNvPr id="13329" name="Line 16"/>
          <p:cNvSpPr>
            <a:spLocks noChangeShapeType="1"/>
          </p:cNvSpPr>
          <p:nvPr/>
        </p:nvSpPr>
        <p:spPr bwMode="auto">
          <a:xfrm>
            <a:off x="2743200" y="5791200"/>
            <a:ext cx="1676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3330" name="Line 17"/>
          <p:cNvSpPr>
            <a:spLocks noChangeShapeType="1"/>
          </p:cNvSpPr>
          <p:nvPr/>
        </p:nvSpPr>
        <p:spPr bwMode="auto">
          <a:xfrm>
            <a:off x="2667000" y="6400800"/>
            <a:ext cx="1752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71177985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4339" name="Rectangle 3"/>
          <p:cNvSpPr>
            <a:spLocks noGrp="1" noChangeArrowheads="1"/>
          </p:cNvSpPr>
          <p:nvPr>
            <p:ph idx="1"/>
          </p:nvPr>
        </p:nvSpPr>
        <p:spPr>
          <a:xfrm>
            <a:off x="1422400" y="3262315"/>
            <a:ext cx="10160000" cy="2605086"/>
          </a:xfrm>
        </p:spPr>
        <p:txBody>
          <a:bodyPr/>
          <a:lstStyle/>
          <a:p>
            <a:pPr eaLnBrk="1" hangingPunct="1">
              <a:lnSpc>
                <a:spcPct val="80000"/>
              </a:lnSpc>
              <a:defRPr/>
            </a:pPr>
            <a:r>
              <a:rPr lang="en-US" altLang="en-US" sz="2800" dirty="0">
                <a:ea typeface="ＭＳ Ｐゴシック" pitchFamily="34" charset="-128"/>
              </a:rPr>
              <a:t>Individual elements</a:t>
            </a:r>
          </a:p>
          <a:p>
            <a:pPr eaLnBrk="1" hangingPunct="1">
              <a:lnSpc>
                <a:spcPct val="8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p1 = new int;		// </a:t>
            </a:r>
            <a:r>
              <a:rPr lang="en-US" altLang="en-US" sz="1800" i="1" dirty="0">
                <a:latin typeface="Liberation Mono" panose="02070409020205020404" pitchFamily="49" charset="0"/>
                <a:ea typeface="Times New Roman" pitchFamily="18" charset="0"/>
                <a:cs typeface="Liberation Mono" panose="02070409020205020404" pitchFamily="49" charset="0"/>
              </a:rPr>
              <a:t>get (allocate) a new uninitialized int </a:t>
            </a:r>
          </a:p>
          <a:p>
            <a:pPr eaLnBrk="1" hangingPunct="1">
              <a:lnSpc>
                <a:spcPct val="8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p2 = new int(5);	</a:t>
            </a:r>
            <a:r>
              <a:rPr lang="en-US" altLang="en-US" sz="1800" b="1" dirty="0" smtClean="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get a new int initialized to 5</a:t>
            </a:r>
          </a:p>
          <a:p>
            <a:pPr eaLnBrk="1" hangingPunct="1">
              <a:lnSpc>
                <a:spcPct val="80000"/>
              </a:lnSpc>
              <a:buFontTx/>
              <a:buNone/>
              <a:defRPr/>
            </a:pPr>
            <a:endParaRPr lang="en-US" altLang="en-US" sz="1800" i="1"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8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x = *p2;			//</a:t>
            </a: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get/read the value pointed to by p2</a:t>
            </a:r>
          </a:p>
          <a:p>
            <a:pPr eaLnBrk="1" hangingPunct="1">
              <a:lnSpc>
                <a:spcPct val="80000"/>
              </a:lnSpc>
              <a:buFontTx/>
              <a:buNone/>
              <a:defRPr/>
            </a:pP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b="1" dirty="0" smtClean="0">
                <a:latin typeface="Liberation Mono" panose="02070409020205020404" pitchFamily="49" charset="0"/>
                <a:ea typeface="Times New Roman" pitchFamily="18" charset="0"/>
                <a:cs typeface="Liberation Mono" panose="02070409020205020404" pitchFamily="49" charset="0"/>
              </a:rPr>
              <a:t>//</a:t>
            </a:r>
            <a:r>
              <a:rPr lang="en-US" altLang="en-US" sz="1800" dirty="0" smtClean="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(or </a:t>
            </a:r>
            <a:r>
              <a:rPr lang="en-US" altLang="ja-JP" sz="1800" i="1" dirty="0">
                <a:latin typeface="Liberation Mono" panose="02070409020205020404" pitchFamily="49" charset="0"/>
                <a:ea typeface="ＭＳ Ｐゴシック" pitchFamily="34" charset="-128"/>
                <a:cs typeface="Liberation Mono" panose="02070409020205020404" pitchFamily="49" charset="0"/>
              </a:rPr>
              <a:t>“get the contents of what p2 points to”)</a:t>
            </a:r>
          </a:p>
          <a:p>
            <a:pPr eaLnBrk="1" hangingPunct="1">
              <a:lnSpc>
                <a:spcPct val="80000"/>
              </a:lnSpc>
              <a:buFontTx/>
              <a:buNone/>
              <a:defRPr/>
            </a:pP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b="1" dirty="0">
                <a:latin typeface="Liberation Mono" panose="02070409020205020404" pitchFamily="49" charset="0"/>
                <a:ea typeface="Times New Roman" pitchFamily="18" charset="0"/>
                <a:cs typeface="Liberation Mono" panose="02070409020205020404" pitchFamily="49" charset="0"/>
              </a:rPr>
              <a:t>//</a:t>
            </a: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in this case, the integer 5</a:t>
            </a:r>
          </a:p>
          <a:p>
            <a:pPr eaLnBrk="1" hangingPunct="1">
              <a:lnSpc>
                <a:spcPct val="8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y = *p1;	</a:t>
            </a:r>
            <a:r>
              <a:rPr lang="en-US" altLang="en-US" sz="1800" b="1" dirty="0" smtClean="0">
                <a:latin typeface="Liberation Mono" panose="02070409020205020404" pitchFamily="49" charset="0"/>
                <a:ea typeface="Times New Roman" pitchFamily="18" charset="0"/>
                <a:cs typeface="Liberation Mono" panose="02070409020205020404" pitchFamily="49" charset="0"/>
              </a:rPr>
              <a:t>   </a:t>
            </a:r>
            <a:r>
              <a:rPr lang="en-US" altLang="en-US" sz="1800" i="1" dirty="0" smtClean="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undefined: y gets an undefined value; don</a:t>
            </a:r>
            <a:r>
              <a:rPr lang="ja-JP" altLang="en-US" sz="1800" i="1" dirty="0">
                <a:latin typeface="Liberation Mono" panose="02070409020205020404" pitchFamily="49" charset="0"/>
                <a:ea typeface="ＭＳ Ｐゴシック" pitchFamily="34" charset="-128"/>
                <a:cs typeface="Liberation Mono" panose="02070409020205020404" pitchFamily="49" charset="0"/>
              </a:rPr>
              <a:t>’</a:t>
            </a:r>
            <a:r>
              <a:rPr lang="en-US" altLang="ja-JP" sz="1800" i="1" dirty="0">
                <a:latin typeface="Liberation Mono" panose="02070409020205020404" pitchFamily="49" charset="0"/>
                <a:ea typeface="ＭＳ Ｐゴシック" pitchFamily="34" charset="-128"/>
                <a:cs typeface="Liberation Mono" panose="02070409020205020404" pitchFamily="49" charset="0"/>
              </a:rPr>
              <a:t>t do that  </a:t>
            </a:r>
            <a:endParaRPr lang="en-US" altLang="en-US" sz="2000" i="1" dirty="0">
              <a:latin typeface="Liberation Mono" panose="02070409020205020404" pitchFamily="49" charset="0"/>
              <a:ea typeface="Times New Roman" pitchFamily="18" charset="0"/>
              <a:cs typeface="Liberation Mono" panose="02070409020205020404" pitchFamily="49" charset="0"/>
            </a:endParaRPr>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47D8A536-3855-4D73-B7A7-0A58A560887C}" type="slidenum">
              <a:rPr lang="en-US" altLang="en-US" sz="1400">
                <a:latin typeface="Arial" panose="020B0604020202020204" pitchFamily="34" charset="0"/>
              </a:rPr>
              <a:pPr eaLnBrk="1" hangingPunct="1">
                <a:spcBef>
                  <a:spcPct val="0"/>
                </a:spcBef>
                <a:buClrTx/>
                <a:buSzTx/>
                <a:buFontTx/>
                <a:buNone/>
              </a:pPr>
              <a:t>15</a:t>
            </a:fld>
            <a:endParaRPr lang="en-US" altLang="en-US" sz="1400">
              <a:latin typeface="Arial" panose="020B0604020202020204" pitchFamily="34" charset="0"/>
            </a:endParaRPr>
          </a:p>
        </p:txBody>
      </p:sp>
      <p:sp>
        <p:nvSpPr>
          <p:cNvPr id="14341" name="Rectangle 11"/>
          <p:cNvSpPr>
            <a:spLocks noChangeArrowheads="1"/>
          </p:cNvSpPr>
          <p:nvPr/>
        </p:nvSpPr>
        <p:spPr bwMode="auto">
          <a:xfrm>
            <a:off x="8305800" y="27432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a:t>
            </a:r>
          </a:p>
        </p:txBody>
      </p:sp>
      <p:sp>
        <p:nvSpPr>
          <p:cNvPr id="14342" name="Rectangle 12"/>
          <p:cNvSpPr>
            <a:spLocks noChangeArrowheads="1"/>
          </p:cNvSpPr>
          <p:nvPr/>
        </p:nvSpPr>
        <p:spPr bwMode="auto">
          <a:xfrm>
            <a:off x="6858000" y="19050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4343" name="Line 13"/>
          <p:cNvSpPr>
            <a:spLocks noChangeShapeType="1"/>
          </p:cNvSpPr>
          <p:nvPr/>
        </p:nvSpPr>
        <p:spPr bwMode="auto">
          <a:xfrm>
            <a:off x="7239000" y="20574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44" name="Text Box 14"/>
          <p:cNvSpPr txBox="1">
            <a:spLocks noChangeArrowheads="1"/>
          </p:cNvSpPr>
          <p:nvPr/>
        </p:nvSpPr>
        <p:spPr bwMode="auto">
          <a:xfrm>
            <a:off x="6400800" y="1905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4345" name="Rectangle 16"/>
          <p:cNvSpPr>
            <a:spLocks noChangeArrowheads="1"/>
          </p:cNvSpPr>
          <p:nvPr/>
        </p:nvSpPr>
        <p:spPr bwMode="auto">
          <a:xfrm>
            <a:off x="4038600" y="25146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14346" name="Rectangle 17"/>
          <p:cNvSpPr>
            <a:spLocks noChangeArrowheads="1"/>
          </p:cNvSpPr>
          <p:nvPr/>
        </p:nvSpPr>
        <p:spPr bwMode="auto">
          <a:xfrm>
            <a:off x="2590800" y="16764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4347" name="Line 18"/>
          <p:cNvSpPr>
            <a:spLocks noChangeShapeType="1"/>
          </p:cNvSpPr>
          <p:nvPr/>
        </p:nvSpPr>
        <p:spPr bwMode="auto">
          <a:xfrm>
            <a:off x="2971800" y="1828800"/>
            <a:ext cx="10668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4348" name="Text Box 19"/>
          <p:cNvSpPr txBox="1">
            <a:spLocks noChangeArrowheads="1"/>
          </p:cNvSpPr>
          <p:nvPr/>
        </p:nvSpPr>
        <p:spPr bwMode="auto">
          <a:xfrm>
            <a:off x="2133600" y="16764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Tree>
    <p:extLst>
      <p:ext uri="{BB962C8B-B14F-4D97-AF65-F5344CB8AC3E}">
        <p14:creationId xmlns:p14="http://schemas.microsoft.com/office/powerpoint/2010/main" val="14070334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en-US" dirty="0" smtClean="0">
                <a:ea typeface="ＭＳ Ｐゴシック" pitchFamily="34" charset="-128"/>
              </a:rPr>
              <a:t>Access</a:t>
            </a:r>
            <a:br>
              <a:rPr lang="en-US" altLang="en-US" dirty="0" smtClean="0">
                <a:ea typeface="ＭＳ Ｐゴシック" pitchFamily="34" charset="-128"/>
              </a:rPr>
            </a:br>
            <a:r>
              <a:rPr lang="en-US" altLang="en-US" dirty="0" smtClean="0">
                <a:ea typeface="ＭＳ Ｐゴシック" pitchFamily="34" charset="-128"/>
              </a:rPr>
              <a:t>             </a:t>
            </a:r>
            <a:r>
              <a:rPr lang="en-US" altLang="en-US" sz="1800" dirty="0">
                <a:ea typeface="ＭＳ Ｐゴシック" pitchFamily="34" charset="-128"/>
              </a:rPr>
              <a:t>[0]         [1]          </a:t>
            </a:r>
            <a:r>
              <a:rPr lang="en-US" altLang="en-US" sz="1800" dirty="0" smtClean="0">
                <a:ea typeface="ＭＳ Ｐゴシック" pitchFamily="34" charset="-128"/>
              </a:rPr>
              <a:t>[2</a:t>
            </a:r>
            <a:r>
              <a:rPr lang="en-US" altLang="en-US" sz="1800" dirty="0">
                <a:ea typeface="ＭＳ Ｐゴシック" pitchFamily="34" charset="-128"/>
              </a:rPr>
              <a:t>]          [3]          [4]</a:t>
            </a:r>
          </a:p>
        </p:txBody>
      </p:sp>
      <p:sp>
        <p:nvSpPr>
          <p:cNvPr id="69635" name="Rectangle 3"/>
          <p:cNvSpPr>
            <a:spLocks noGrp="1" noChangeArrowheads="1"/>
          </p:cNvSpPr>
          <p:nvPr>
            <p:ph idx="1"/>
          </p:nvPr>
        </p:nvSpPr>
        <p:spPr>
          <a:xfrm>
            <a:off x="1422400" y="2881315"/>
            <a:ext cx="10160000" cy="2986086"/>
          </a:xfrm>
        </p:spPr>
        <p:txBody>
          <a:bodyPr/>
          <a:lstStyle/>
          <a:p>
            <a:pPr marL="0" indent="0" eaLnBrk="1" hangingPunct="1">
              <a:lnSpc>
                <a:spcPct val="90000"/>
              </a:lnSpc>
              <a:buNone/>
              <a:defRPr/>
            </a:pPr>
            <a:r>
              <a:rPr lang="en-US" altLang="en-US" dirty="0">
                <a:ea typeface="ＭＳ Ｐゴシック" pitchFamily="34" charset="-128"/>
              </a:rPr>
              <a:t>Arrays (sequences of elements)</a:t>
            </a:r>
          </a:p>
          <a:p>
            <a:pPr eaLnBrk="1" hangingPunct="1">
              <a:lnSpc>
                <a:spcPct val="90000"/>
              </a:lnSpc>
              <a:buFontTx/>
              <a:buNone/>
              <a:defRPr/>
            </a:pPr>
            <a:endParaRPr lang="en-US" altLang="en-US" sz="1800" b="1" dirty="0" smtClean="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1800" b="1" dirty="0" err="1" smtClean="0">
                <a:latin typeface="Liberation Mono" panose="02070409020205020404" pitchFamily="49" charset="0"/>
                <a:ea typeface="Times New Roman" pitchFamily="18" charset="0"/>
                <a:cs typeface="Liberation Mono" panose="02070409020205020404" pitchFamily="49" charset="0"/>
              </a:rPr>
              <a:t>int</a:t>
            </a:r>
            <a:r>
              <a:rPr lang="en-US" altLang="en-US" sz="1800" b="1" dirty="0">
                <a:latin typeface="Liberation Mono" panose="02070409020205020404" pitchFamily="49" charset="0"/>
                <a:ea typeface="Times New Roman" pitchFamily="18" charset="0"/>
                <a:cs typeface="Liberation Mono" panose="02070409020205020404" pitchFamily="49" charset="0"/>
              </a:rPr>
              <a:t>* p3 = new </a:t>
            </a:r>
            <a:r>
              <a:rPr lang="en-US" altLang="en-US" sz="1800" b="1" dirty="0" err="1">
                <a:latin typeface="Liberation Mono" panose="02070409020205020404" pitchFamily="49" charset="0"/>
                <a:ea typeface="Times New Roman" pitchFamily="18" charset="0"/>
                <a:cs typeface="Liberation Mono" panose="02070409020205020404" pitchFamily="49" charset="0"/>
              </a:rPr>
              <a:t>int</a:t>
            </a:r>
            <a:r>
              <a:rPr lang="en-US" altLang="en-US" sz="1800" b="1" dirty="0">
                <a:latin typeface="Liberation Mono" panose="02070409020205020404" pitchFamily="49" charset="0"/>
                <a:ea typeface="Times New Roman" pitchFamily="18" charset="0"/>
                <a:cs typeface="Liberation Mono" panose="02070409020205020404" pitchFamily="49" charset="0"/>
              </a:rPr>
              <a:t>[5</a:t>
            </a:r>
            <a:r>
              <a:rPr lang="en-US" altLang="en-US" sz="1800" b="1" dirty="0" smtClean="0">
                <a:latin typeface="Liberation Mono" panose="02070409020205020404" pitchFamily="49" charset="0"/>
                <a:ea typeface="Times New Roman" pitchFamily="18" charset="0"/>
                <a:cs typeface="Liberation Mono" panose="02070409020205020404" pitchFamily="49" charset="0"/>
              </a:rPr>
              <a:t>];   // </a:t>
            </a:r>
            <a:r>
              <a:rPr lang="en-US" altLang="en-US" sz="1800" i="1" dirty="0">
                <a:latin typeface="Liberation Mono" panose="02070409020205020404" pitchFamily="49" charset="0"/>
                <a:ea typeface="Times New Roman" pitchFamily="18" charset="0"/>
                <a:cs typeface="Liberation Mono" panose="02070409020205020404" pitchFamily="49" charset="0"/>
              </a:rPr>
              <a:t>get (allocate) 5 </a:t>
            </a:r>
            <a:r>
              <a:rPr lang="en-US" altLang="en-US" sz="1800" b="1" i="1" dirty="0" err="1">
                <a:latin typeface="Liberation Mono" panose="02070409020205020404" pitchFamily="49" charset="0"/>
                <a:ea typeface="Times New Roman" pitchFamily="18" charset="0"/>
                <a:cs typeface="Liberation Mono" panose="02070409020205020404" pitchFamily="49" charset="0"/>
              </a:rPr>
              <a:t>int</a:t>
            </a:r>
            <a:r>
              <a:rPr lang="en-US" altLang="en-US" sz="1800" i="1" dirty="0" err="1">
                <a:latin typeface="Liberation Mono" panose="02070409020205020404" pitchFamily="49" charset="0"/>
                <a:ea typeface="Times New Roman" pitchFamily="18" charset="0"/>
                <a:cs typeface="Liberation Mono" panose="02070409020205020404" pitchFamily="49" charset="0"/>
              </a:rPr>
              <a:t>s</a:t>
            </a:r>
            <a:r>
              <a:rPr lang="en-US" altLang="en-US" sz="1800" i="1"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dirty="0" smtClean="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array elements are numbered [0], [1], [2], </a:t>
            </a:r>
            <a:r>
              <a:rPr lang="en-US" altLang="en-US" sz="1800" i="1" dirty="0" smtClean="0">
                <a:latin typeface="Liberation Mono" panose="02070409020205020404" pitchFamily="49" charset="0"/>
                <a:ea typeface="Times New Roman" pitchFamily="18" charset="0"/>
                <a:cs typeface="Liberation Mono" panose="02070409020205020404" pitchFamily="49" charset="0"/>
              </a:rPr>
              <a:t>…</a:t>
            </a:r>
            <a:endParaRPr lang="en-US" altLang="en-US" sz="1800"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p3[0] = 7;		// </a:t>
            </a:r>
            <a:r>
              <a:rPr lang="en-US" altLang="en-US" sz="1800" i="1" dirty="0">
                <a:latin typeface="Liberation Mono" panose="02070409020205020404" pitchFamily="49" charset="0"/>
                <a:ea typeface="Times New Roman" pitchFamily="18" charset="0"/>
                <a:cs typeface="Liberation Mono" panose="02070409020205020404" pitchFamily="49" charset="0"/>
              </a:rPr>
              <a:t>write to (</a:t>
            </a:r>
            <a:r>
              <a:rPr lang="en-US" altLang="ja-JP" sz="1800" i="1" dirty="0">
                <a:latin typeface="Liberation Mono" panose="02070409020205020404" pitchFamily="49" charset="0"/>
                <a:ea typeface="ＭＳ Ｐゴシック" pitchFamily="34" charset="-128"/>
                <a:cs typeface="Liberation Mono" panose="02070409020205020404" pitchFamily="49" charset="0"/>
              </a:rPr>
              <a:t>“set”) the 1</a:t>
            </a:r>
            <a:r>
              <a:rPr lang="en-US" altLang="ja-JP" sz="1800" i="1" baseline="30000" dirty="0">
                <a:latin typeface="Liberation Mono" panose="02070409020205020404" pitchFamily="49" charset="0"/>
                <a:ea typeface="ＭＳ Ｐゴシック" pitchFamily="34" charset="-128"/>
                <a:cs typeface="Liberation Mono" panose="02070409020205020404" pitchFamily="49" charset="0"/>
              </a:rPr>
              <a:t>st</a:t>
            </a:r>
            <a:r>
              <a:rPr lang="en-US" altLang="ja-JP" sz="1800" i="1" dirty="0">
                <a:latin typeface="Liberation Mono" panose="02070409020205020404" pitchFamily="49" charset="0"/>
                <a:ea typeface="ＭＳ Ｐゴシック" pitchFamily="34" charset="-128"/>
                <a:cs typeface="Liberation Mono" panose="02070409020205020404" pitchFamily="49" charset="0"/>
              </a:rPr>
              <a:t> element  of p3</a:t>
            </a:r>
          </a:p>
          <a:p>
            <a:pPr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p3[1] = 9</a:t>
            </a:r>
            <a:r>
              <a:rPr lang="en-US" altLang="en-US" sz="1800" b="1" dirty="0" smtClean="0">
                <a:latin typeface="Liberation Mono" panose="02070409020205020404" pitchFamily="49" charset="0"/>
                <a:ea typeface="Times New Roman" pitchFamily="18" charset="0"/>
                <a:cs typeface="Liberation Mono" panose="02070409020205020404" pitchFamily="49" charset="0"/>
              </a:rPr>
              <a:t>;</a:t>
            </a:r>
            <a:endParaRPr lang="en-US" altLang="en-US" sz="1800"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x2 = p3[1];	//</a:t>
            </a: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get the value of the 2</a:t>
            </a:r>
            <a:r>
              <a:rPr lang="en-US" altLang="en-US" sz="1800" i="1" baseline="30000" dirty="0">
                <a:latin typeface="Liberation Mono" panose="02070409020205020404" pitchFamily="49" charset="0"/>
                <a:ea typeface="Times New Roman" pitchFamily="18" charset="0"/>
                <a:cs typeface="Liberation Mono" panose="02070409020205020404" pitchFamily="49" charset="0"/>
              </a:rPr>
              <a:t>nd</a:t>
            </a:r>
            <a:r>
              <a:rPr lang="en-US" altLang="en-US" sz="1800" i="1" dirty="0">
                <a:latin typeface="Liberation Mono" panose="02070409020205020404" pitchFamily="49" charset="0"/>
                <a:ea typeface="Times New Roman" pitchFamily="18" charset="0"/>
                <a:cs typeface="Liberation Mono" panose="02070409020205020404" pitchFamily="49" charset="0"/>
              </a:rPr>
              <a:t> element of </a:t>
            </a:r>
            <a:r>
              <a:rPr lang="en-US" altLang="en-US" sz="1800" i="1" dirty="0" smtClean="0">
                <a:latin typeface="Liberation Mono" panose="02070409020205020404" pitchFamily="49" charset="0"/>
                <a:ea typeface="Times New Roman" pitchFamily="18" charset="0"/>
                <a:cs typeface="Liberation Mono" panose="02070409020205020404" pitchFamily="49" charset="0"/>
              </a:rPr>
              <a:t>p3</a:t>
            </a:r>
            <a:endParaRPr lang="en-US" altLang="en-US" sz="1800" b="1"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x3 = *p3;	   // </a:t>
            </a:r>
            <a:r>
              <a:rPr lang="en-US" altLang="en-US" sz="1800" i="1" dirty="0" smtClean="0">
                <a:latin typeface="Liberation Mono" panose="02070409020205020404" pitchFamily="49" charset="0"/>
                <a:ea typeface="Times New Roman" pitchFamily="18" charset="0"/>
                <a:cs typeface="Liberation Mono" panose="02070409020205020404" pitchFamily="49" charset="0"/>
              </a:rPr>
              <a:t>can use </a:t>
            </a:r>
            <a:r>
              <a:rPr lang="en-US" altLang="en-US" sz="1800" i="1" dirty="0">
                <a:latin typeface="Liberation Mono" panose="02070409020205020404" pitchFamily="49" charset="0"/>
                <a:ea typeface="Times New Roman" pitchFamily="18" charset="0"/>
                <a:cs typeface="Liberation Mono" panose="02070409020205020404" pitchFamily="49" charset="0"/>
              </a:rPr>
              <a:t>the dereference operator * for an array</a:t>
            </a:r>
          </a:p>
          <a:p>
            <a:pPr eaLnBrk="1" hangingPunct="1">
              <a:lnSpc>
                <a:spcPct val="90000"/>
              </a:lnSpc>
              <a:buFontTx/>
              <a:buNone/>
              <a:defRPr/>
            </a:pP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b="1" dirty="0">
                <a:latin typeface="Liberation Mono" panose="02070409020205020404" pitchFamily="49" charset="0"/>
                <a:ea typeface="Times New Roman" pitchFamily="18" charset="0"/>
                <a:cs typeface="Liberation Mono" panose="02070409020205020404" pitchFamily="49" charset="0"/>
              </a:rPr>
              <a:t>//</a:t>
            </a:r>
            <a:r>
              <a:rPr lang="en-US" altLang="en-US" sz="1800" dirty="0">
                <a:latin typeface="Liberation Mono" panose="02070409020205020404" pitchFamily="49" charset="0"/>
                <a:ea typeface="Times New Roman" pitchFamily="18" charset="0"/>
                <a:cs typeface="Liberation Mono" panose="02070409020205020404" pitchFamily="49" charset="0"/>
              </a:rPr>
              <a:t> </a:t>
            </a:r>
            <a:r>
              <a:rPr lang="en-US" altLang="en-US" sz="1800" i="1" dirty="0">
                <a:latin typeface="Liberation Mono" panose="02070409020205020404" pitchFamily="49" charset="0"/>
                <a:ea typeface="Times New Roman" pitchFamily="18" charset="0"/>
                <a:cs typeface="Liberation Mono" panose="02070409020205020404" pitchFamily="49" charset="0"/>
              </a:rPr>
              <a:t>*p3 means p3[0]  (and vice versa)</a:t>
            </a:r>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A8485C0-C6AD-4A92-AC90-E24ACF62854E}" type="slidenum">
              <a:rPr lang="en-US" altLang="en-US" sz="1400">
                <a:latin typeface="Arial" panose="020B0604020202020204" pitchFamily="34" charset="0"/>
              </a:rPr>
              <a:pPr eaLnBrk="1" hangingPunct="1">
                <a:spcBef>
                  <a:spcPct val="0"/>
                </a:spcBef>
                <a:buClrTx/>
                <a:buSzTx/>
                <a:buFontTx/>
                <a:buNone/>
              </a:pPr>
              <a:t>16</a:t>
            </a:fld>
            <a:endParaRPr lang="en-US" altLang="en-US" sz="1400">
              <a:latin typeface="Arial" panose="020B0604020202020204" pitchFamily="34" charset="0"/>
            </a:endParaRPr>
          </a:p>
        </p:txBody>
      </p:sp>
      <p:sp>
        <p:nvSpPr>
          <p:cNvPr id="15365" name="Rectangle 4"/>
          <p:cNvSpPr>
            <a:spLocks noChangeArrowheads="1"/>
          </p:cNvSpPr>
          <p:nvPr/>
        </p:nvSpPr>
        <p:spPr bwMode="auto">
          <a:xfrm>
            <a:off x="2895600" y="1447800"/>
            <a:ext cx="838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5366" name="Rectangle 5"/>
          <p:cNvSpPr>
            <a:spLocks noChangeArrowheads="1"/>
          </p:cNvSpPr>
          <p:nvPr/>
        </p:nvSpPr>
        <p:spPr bwMode="auto">
          <a:xfrm>
            <a:off x="4953000" y="213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5367" name="Rectangle 6"/>
          <p:cNvSpPr>
            <a:spLocks noChangeArrowheads="1"/>
          </p:cNvSpPr>
          <p:nvPr/>
        </p:nvSpPr>
        <p:spPr bwMode="auto">
          <a:xfrm>
            <a:off x="6629400" y="213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68" name="Rectangle 7"/>
          <p:cNvSpPr>
            <a:spLocks noChangeArrowheads="1"/>
          </p:cNvSpPr>
          <p:nvPr/>
        </p:nvSpPr>
        <p:spPr bwMode="auto">
          <a:xfrm>
            <a:off x="5791200" y="213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a:t>
            </a:r>
          </a:p>
        </p:txBody>
      </p:sp>
      <p:sp>
        <p:nvSpPr>
          <p:cNvPr id="15369" name="Rectangle 8"/>
          <p:cNvSpPr>
            <a:spLocks noChangeArrowheads="1"/>
          </p:cNvSpPr>
          <p:nvPr/>
        </p:nvSpPr>
        <p:spPr bwMode="auto">
          <a:xfrm>
            <a:off x="7467600" y="213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70" name="Rectangle 9"/>
          <p:cNvSpPr>
            <a:spLocks noChangeArrowheads="1"/>
          </p:cNvSpPr>
          <p:nvPr/>
        </p:nvSpPr>
        <p:spPr bwMode="auto">
          <a:xfrm>
            <a:off x="8305800" y="213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5371" name="Line 10"/>
          <p:cNvSpPr>
            <a:spLocks noChangeShapeType="1"/>
          </p:cNvSpPr>
          <p:nvPr/>
        </p:nvSpPr>
        <p:spPr bwMode="auto">
          <a:xfrm>
            <a:off x="3276600" y="1676400"/>
            <a:ext cx="16764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5372" name="Text Box 15"/>
          <p:cNvSpPr txBox="1">
            <a:spLocks noChangeArrowheads="1"/>
          </p:cNvSpPr>
          <p:nvPr/>
        </p:nvSpPr>
        <p:spPr bwMode="auto">
          <a:xfrm>
            <a:off x="2362200" y="1447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p3:</a:t>
            </a:r>
          </a:p>
        </p:txBody>
      </p:sp>
    </p:spTree>
    <p:extLst>
      <p:ext uri="{BB962C8B-B14F-4D97-AF65-F5344CB8AC3E}">
        <p14:creationId xmlns:p14="http://schemas.microsoft.com/office/powerpoint/2010/main" val="1982920438"/>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Why use free store?</a:t>
            </a:r>
          </a:p>
        </p:txBody>
      </p:sp>
      <p:sp>
        <p:nvSpPr>
          <p:cNvPr id="74755" name="Rectangle 3"/>
          <p:cNvSpPr>
            <a:spLocks noGrp="1" noChangeArrowheads="1"/>
          </p:cNvSpPr>
          <p:nvPr>
            <p:ph idx="1"/>
          </p:nvPr>
        </p:nvSpPr>
        <p:spPr/>
        <p:txBody>
          <a:bodyPr/>
          <a:lstStyle/>
          <a:p>
            <a:pPr eaLnBrk="1" hangingPunct="1">
              <a:defRPr/>
            </a:pPr>
            <a:r>
              <a:rPr lang="en-US" sz="2800" dirty="0"/>
              <a:t>To allocate objects that have to outlive the function that creates them:</a:t>
            </a:r>
          </a:p>
          <a:p>
            <a:pPr lvl="1" eaLnBrk="1" hangingPunct="1">
              <a:defRPr/>
            </a:pPr>
            <a:r>
              <a:rPr lang="en-US" dirty="0"/>
              <a:t>For example</a:t>
            </a:r>
          </a:p>
          <a:p>
            <a:pPr lvl="1" eaLnBrk="1" hangingPunct="1">
              <a:defRPr/>
            </a:pPr>
            <a:endParaRPr lang="en-US" dirty="0"/>
          </a:p>
          <a:p>
            <a:pPr lvl="2" eaLnBrk="1" hangingPunct="1">
              <a:buFontTx/>
              <a:buNone/>
              <a:defRPr/>
            </a:pPr>
            <a:r>
              <a:rPr lang="en-US" sz="2000" b="1" dirty="0"/>
              <a:t>double* make(</a:t>
            </a:r>
            <a:r>
              <a:rPr lang="en-US" sz="2000" b="1" dirty="0" err="1"/>
              <a:t>int</a:t>
            </a:r>
            <a:r>
              <a:rPr lang="en-US" sz="2000" b="1" dirty="0"/>
              <a:t> n)	// </a:t>
            </a:r>
            <a:r>
              <a:rPr lang="en-US" sz="2000" i="1" dirty="0"/>
              <a:t>allocate n </a:t>
            </a:r>
            <a:r>
              <a:rPr lang="en-US" sz="2000" i="1" dirty="0" err="1"/>
              <a:t>ints</a:t>
            </a:r>
            <a:endParaRPr lang="en-US" sz="2000" i="1" dirty="0"/>
          </a:p>
          <a:p>
            <a:pPr lvl="2" eaLnBrk="1" hangingPunct="1">
              <a:buFontTx/>
              <a:buNone/>
              <a:defRPr/>
            </a:pPr>
            <a:r>
              <a:rPr lang="en-US" sz="2000" b="1" dirty="0"/>
              <a:t>{ </a:t>
            </a:r>
          </a:p>
          <a:p>
            <a:pPr lvl="3" eaLnBrk="1" hangingPunct="1">
              <a:buFontTx/>
              <a:buNone/>
              <a:defRPr/>
            </a:pPr>
            <a:r>
              <a:rPr lang="en-US" b="1" dirty="0"/>
              <a:t>return new </a:t>
            </a:r>
            <a:r>
              <a:rPr lang="en-US" b="1" dirty="0" smtClean="0"/>
              <a:t>double[n];</a:t>
            </a:r>
            <a:endParaRPr lang="en-US" b="1" dirty="0"/>
          </a:p>
          <a:p>
            <a:pPr lvl="2" eaLnBrk="1" hangingPunct="1">
              <a:buFontTx/>
              <a:buNone/>
              <a:defRPr/>
            </a:pPr>
            <a:r>
              <a:rPr lang="en-US" sz="2000" b="1" dirty="0"/>
              <a:t>}</a:t>
            </a:r>
            <a:endParaRPr lang="en-US" sz="1600" b="1" dirty="0"/>
          </a:p>
          <a:p>
            <a:pPr lvl="1" eaLnBrk="1" hangingPunct="1">
              <a:buFontTx/>
              <a:buNone/>
              <a:defRPr/>
            </a:pPr>
            <a:endParaRPr lang="en-US" b="1" dirty="0"/>
          </a:p>
          <a:p>
            <a:pPr lvl="1" eaLnBrk="1" hangingPunct="1">
              <a:defRPr/>
            </a:pPr>
            <a:r>
              <a:rPr lang="en-US" dirty="0"/>
              <a:t>Another example: vector’s constructor</a:t>
            </a:r>
          </a:p>
          <a:p>
            <a:pPr lvl="1" eaLnBrk="1" hangingPunct="1">
              <a:buFontTx/>
              <a:buNone/>
              <a:defRPr/>
            </a:pPr>
            <a:endParaRPr lang="en-US" b="1"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8AA7C82-6EA0-4FA9-9A0E-8EDCC54B8861}" type="slidenum">
              <a:rPr lang="en-US" altLang="en-US" sz="1400">
                <a:latin typeface="Arial" panose="020B0604020202020204" pitchFamily="34" charset="0"/>
              </a:rPr>
              <a:pPr eaLnBrk="1" hangingPunct="1">
                <a:spcBef>
                  <a:spcPct val="0"/>
                </a:spcBef>
                <a:buClrTx/>
                <a:buSzTx/>
                <a:buFontTx/>
                <a:buNone/>
              </a:pPr>
              <a:t>17</a:t>
            </a:fld>
            <a:endParaRPr lang="en-US" altLang="en-US" sz="1400">
              <a:latin typeface="Arial" panose="020B0604020202020204" pitchFamily="34" charset="0"/>
            </a:endParaRPr>
          </a:p>
        </p:txBody>
      </p:sp>
    </p:spTree>
    <p:extLst>
      <p:ext uri="{BB962C8B-B14F-4D97-AF65-F5344CB8AC3E}">
        <p14:creationId xmlns:p14="http://schemas.microsoft.com/office/powerpoint/2010/main" val="21997634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 values</a:t>
            </a:r>
          </a:p>
        </p:txBody>
      </p:sp>
      <p:sp>
        <p:nvSpPr>
          <p:cNvPr id="51203" name="Rectangle 3"/>
          <p:cNvSpPr>
            <a:spLocks noGrp="1" noChangeArrowheads="1"/>
          </p:cNvSpPr>
          <p:nvPr>
            <p:ph idx="1"/>
          </p:nvPr>
        </p:nvSpPr>
        <p:spPr/>
        <p:txBody>
          <a:bodyPr/>
          <a:lstStyle/>
          <a:p>
            <a:pPr eaLnBrk="1" hangingPunct="1">
              <a:defRPr/>
            </a:pPr>
            <a:r>
              <a:rPr lang="en-US" altLang="en-US" smtClean="0">
                <a:ea typeface="ＭＳ Ｐゴシック" pitchFamily="34" charset="-128"/>
              </a:rPr>
              <a:t>Pointer values are memory addresses</a:t>
            </a:r>
          </a:p>
          <a:p>
            <a:pPr lvl="1" eaLnBrk="1" hangingPunct="1">
              <a:defRPr/>
            </a:pPr>
            <a:r>
              <a:rPr lang="en-US" altLang="en-US" smtClean="0">
                <a:ea typeface="Times New Roman" pitchFamily="18" charset="0"/>
              </a:rPr>
              <a:t>Think of them as a kind of integer values</a:t>
            </a:r>
          </a:p>
          <a:p>
            <a:pPr lvl="1" eaLnBrk="1" hangingPunct="1">
              <a:defRPr/>
            </a:pPr>
            <a:r>
              <a:rPr lang="en-US" altLang="en-US" smtClean="0">
                <a:ea typeface="Times New Roman" pitchFamily="18" charset="0"/>
              </a:rPr>
              <a:t>The first byte of memory is 0, the next 1, and so on</a:t>
            </a:r>
          </a:p>
        </p:txBody>
      </p:sp>
      <p:sp>
        <p:nvSpPr>
          <p:cNvPr id="21"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25C2B60-AACA-46AE-BD4B-FB12049CD427}" type="slidenum">
              <a:rPr lang="en-US" altLang="en-US" sz="1400">
                <a:latin typeface="Arial" panose="020B0604020202020204" pitchFamily="34" charset="0"/>
              </a:rPr>
              <a:pPr eaLnBrk="1" hangingPunct="1">
                <a:spcBef>
                  <a:spcPct val="0"/>
                </a:spcBef>
                <a:buClrTx/>
                <a:buSzTx/>
                <a:buFontTx/>
                <a:buNone/>
              </a:pPr>
              <a:t>18</a:t>
            </a:fld>
            <a:endParaRPr lang="en-US" altLang="en-US" sz="1400">
              <a:latin typeface="Arial" panose="020B0604020202020204" pitchFamily="34" charset="0"/>
            </a:endParaRPr>
          </a:p>
        </p:txBody>
      </p:sp>
      <p:sp>
        <p:nvSpPr>
          <p:cNvPr id="17413" name="Rectangle 4"/>
          <p:cNvSpPr>
            <a:spLocks noChangeArrowheads="1"/>
          </p:cNvSpPr>
          <p:nvPr/>
        </p:nvSpPr>
        <p:spPr bwMode="auto">
          <a:xfrm>
            <a:off x="2057400" y="4495800"/>
            <a:ext cx="8458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buClrTx/>
              <a:buSzTx/>
              <a:buFontTx/>
              <a:buNone/>
            </a:pPr>
            <a:r>
              <a:rPr lang="en-US" altLang="en-US" sz="2000" b="1"/>
              <a:t>// </a:t>
            </a:r>
            <a:r>
              <a:rPr lang="en-US" altLang="en-US" sz="2000" i="1"/>
              <a:t>you can see a pointer value (but you rarely need/want to)</a:t>
            </a:r>
            <a:r>
              <a:rPr lang="en-US" altLang="en-US" sz="2000" b="1" i="1"/>
              <a:t>:</a:t>
            </a:r>
          </a:p>
          <a:p>
            <a:pPr eaLnBrk="1" hangingPunct="1">
              <a:buClrTx/>
              <a:buSzTx/>
              <a:buFontTx/>
              <a:buNone/>
            </a:pPr>
            <a:r>
              <a:rPr lang="en-US" altLang="en-US" sz="2000" b="1"/>
              <a:t>int* p1 = new int(7);		// </a:t>
            </a:r>
            <a:r>
              <a:rPr lang="en-US" altLang="en-US" sz="2000" i="1"/>
              <a:t>allocate an</a:t>
            </a:r>
            <a:r>
              <a:rPr lang="en-US" altLang="en-US" sz="2000" b="1" i="1"/>
              <a:t> int </a:t>
            </a:r>
            <a:r>
              <a:rPr lang="en-US" altLang="en-US" sz="2000" i="1"/>
              <a:t>and initialize it to</a:t>
            </a:r>
            <a:r>
              <a:rPr lang="en-US" altLang="en-US" sz="2000" b="1" i="1"/>
              <a:t> 7</a:t>
            </a:r>
          </a:p>
          <a:p>
            <a:pPr eaLnBrk="1" hangingPunct="1">
              <a:buClrTx/>
              <a:buSzTx/>
              <a:buFontTx/>
              <a:buNone/>
            </a:pPr>
            <a:r>
              <a:rPr lang="en-US" altLang="en-US" sz="2000" b="1"/>
              <a:t>double* p2 = new double(7);	// </a:t>
            </a:r>
            <a:r>
              <a:rPr lang="en-US" altLang="en-US" sz="2000" i="1"/>
              <a:t>allocate a</a:t>
            </a:r>
            <a:r>
              <a:rPr lang="en-US" altLang="en-US" sz="2000" b="1" i="1"/>
              <a:t> double </a:t>
            </a:r>
            <a:r>
              <a:rPr lang="en-US" altLang="en-US" sz="2000" i="1"/>
              <a:t>and initialize it to</a:t>
            </a:r>
            <a:r>
              <a:rPr lang="en-US" altLang="en-US" sz="2000" b="1" i="1"/>
              <a:t> 7.0</a:t>
            </a:r>
          </a:p>
          <a:p>
            <a:pPr eaLnBrk="1" hangingPunct="1">
              <a:buClrTx/>
              <a:buSzTx/>
              <a:buFontTx/>
              <a:buNone/>
            </a:pPr>
            <a:r>
              <a:rPr lang="en-US" altLang="en-US" sz="2000" b="1"/>
              <a:t>cout &lt;&lt; "p1==" &lt;&lt; p1 &lt;&lt; " *p1==" &lt;&lt; *p1 &lt;&lt; "\n";  // </a:t>
            </a:r>
            <a:r>
              <a:rPr lang="en-US" altLang="en-US" sz="2000" i="1"/>
              <a:t>p1==??? *p1==c</a:t>
            </a:r>
          </a:p>
          <a:p>
            <a:pPr eaLnBrk="1" hangingPunct="1">
              <a:buClrTx/>
              <a:buSzTx/>
              <a:buFontTx/>
              <a:buNone/>
            </a:pPr>
            <a:r>
              <a:rPr lang="en-US" altLang="en-US" sz="2000" b="1"/>
              <a:t>cout &lt;&lt; "p2==" &lt;&lt; p2 &lt;&lt; " *p2==" &lt;&lt; *p2 &lt;&lt; "\n";  // </a:t>
            </a:r>
            <a:r>
              <a:rPr lang="en-US" altLang="en-US" sz="2000" i="1"/>
              <a:t>p2==??? *p2=7</a:t>
            </a:r>
          </a:p>
          <a:p>
            <a:pPr eaLnBrk="1" hangingPunct="1">
              <a:buClrTx/>
              <a:buSzTx/>
              <a:buFontTx/>
              <a:buNone/>
            </a:pPr>
            <a:endParaRPr lang="en-US" altLang="en-US" sz="2000">
              <a:latin typeface="Arial" panose="020B0604020202020204" pitchFamily="34" charset="0"/>
            </a:endParaRPr>
          </a:p>
        </p:txBody>
      </p:sp>
      <p:sp>
        <p:nvSpPr>
          <p:cNvPr id="17414" name="Rectangle 5"/>
          <p:cNvSpPr>
            <a:spLocks noChangeArrowheads="1"/>
          </p:cNvSpPr>
          <p:nvPr/>
        </p:nvSpPr>
        <p:spPr bwMode="auto">
          <a:xfrm>
            <a:off x="25146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5" name="Rectangle 6"/>
          <p:cNvSpPr>
            <a:spLocks noChangeArrowheads="1"/>
          </p:cNvSpPr>
          <p:nvPr/>
        </p:nvSpPr>
        <p:spPr bwMode="auto">
          <a:xfrm>
            <a:off x="29718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6" name="Rectangle 7"/>
          <p:cNvSpPr>
            <a:spLocks noChangeArrowheads="1"/>
          </p:cNvSpPr>
          <p:nvPr/>
        </p:nvSpPr>
        <p:spPr bwMode="auto">
          <a:xfrm>
            <a:off x="92964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7" name="Rectangle 8"/>
          <p:cNvSpPr>
            <a:spLocks noChangeArrowheads="1"/>
          </p:cNvSpPr>
          <p:nvPr/>
        </p:nvSpPr>
        <p:spPr bwMode="auto">
          <a:xfrm>
            <a:off x="34290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8" name="Rectangle 9"/>
          <p:cNvSpPr>
            <a:spLocks noChangeArrowheads="1"/>
          </p:cNvSpPr>
          <p:nvPr/>
        </p:nvSpPr>
        <p:spPr bwMode="auto">
          <a:xfrm>
            <a:off x="3886200" y="3810000"/>
            <a:ext cx="15240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19" name="Text Box 10"/>
          <p:cNvSpPr txBox="1">
            <a:spLocks noChangeArrowheads="1"/>
          </p:cNvSpPr>
          <p:nvPr/>
        </p:nvSpPr>
        <p:spPr bwMode="auto">
          <a:xfrm>
            <a:off x="25146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7420" name="Text Box 11"/>
          <p:cNvSpPr txBox="1">
            <a:spLocks noChangeArrowheads="1"/>
          </p:cNvSpPr>
          <p:nvPr/>
        </p:nvSpPr>
        <p:spPr bwMode="auto">
          <a:xfrm>
            <a:off x="29718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1</a:t>
            </a:r>
          </a:p>
        </p:txBody>
      </p:sp>
      <p:sp>
        <p:nvSpPr>
          <p:cNvPr id="17421" name="Text Box 12"/>
          <p:cNvSpPr txBox="1">
            <a:spLocks noChangeArrowheads="1"/>
          </p:cNvSpPr>
          <p:nvPr/>
        </p:nvSpPr>
        <p:spPr bwMode="auto">
          <a:xfrm>
            <a:off x="3429000" y="34290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a:t>
            </a:r>
          </a:p>
        </p:txBody>
      </p:sp>
      <p:sp>
        <p:nvSpPr>
          <p:cNvPr id="17422" name="Text Box 13"/>
          <p:cNvSpPr txBox="1">
            <a:spLocks noChangeArrowheads="1"/>
          </p:cNvSpPr>
          <p:nvPr/>
        </p:nvSpPr>
        <p:spPr bwMode="auto">
          <a:xfrm>
            <a:off x="9296400" y="3429001"/>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2^20-1</a:t>
            </a:r>
          </a:p>
        </p:txBody>
      </p:sp>
      <p:sp>
        <p:nvSpPr>
          <p:cNvPr id="17423" name="Rectangle 14"/>
          <p:cNvSpPr>
            <a:spLocks noChangeArrowheads="1"/>
          </p:cNvSpPr>
          <p:nvPr/>
        </p:nvSpPr>
        <p:spPr bwMode="auto">
          <a:xfrm>
            <a:off x="7848600" y="3810000"/>
            <a:ext cx="14478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4" name="Rectangle 15"/>
          <p:cNvSpPr>
            <a:spLocks noChangeArrowheads="1"/>
          </p:cNvSpPr>
          <p:nvPr/>
        </p:nvSpPr>
        <p:spPr bwMode="auto">
          <a:xfrm>
            <a:off x="73914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17425" name="Rectangle 16"/>
          <p:cNvSpPr>
            <a:spLocks noChangeArrowheads="1"/>
          </p:cNvSpPr>
          <p:nvPr/>
        </p:nvSpPr>
        <p:spPr bwMode="auto">
          <a:xfrm>
            <a:off x="5410200" y="3810000"/>
            <a:ext cx="4572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6" name="Rectangle 17"/>
          <p:cNvSpPr>
            <a:spLocks noChangeArrowheads="1"/>
          </p:cNvSpPr>
          <p:nvPr/>
        </p:nvSpPr>
        <p:spPr bwMode="auto">
          <a:xfrm>
            <a:off x="5867400" y="3810000"/>
            <a:ext cx="1600200" cy="3810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7427" name="Line 18"/>
          <p:cNvSpPr>
            <a:spLocks noChangeShapeType="1"/>
          </p:cNvSpPr>
          <p:nvPr/>
        </p:nvSpPr>
        <p:spPr bwMode="auto">
          <a:xfrm>
            <a:off x="5638800" y="3962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7428" name="Text Box 19"/>
          <p:cNvSpPr txBox="1">
            <a:spLocks noChangeArrowheads="1"/>
          </p:cNvSpPr>
          <p:nvPr/>
        </p:nvSpPr>
        <p:spPr bwMode="auto">
          <a:xfrm>
            <a:off x="53340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7429" name="Text Box 20"/>
          <p:cNvSpPr txBox="1">
            <a:spLocks noChangeArrowheads="1"/>
          </p:cNvSpPr>
          <p:nvPr/>
        </p:nvSpPr>
        <p:spPr bwMode="auto">
          <a:xfrm>
            <a:off x="7391400" y="3429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Tree>
    <p:extLst>
      <p:ext uri="{BB962C8B-B14F-4D97-AF65-F5344CB8AC3E}">
        <p14:creationId xmlns:p14="http://schemas.microsoft.com/office/powerpoint/2010/main" val="61196517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5363" name="Rectangle 3"/>
          <p:cNvSpPr>
            <a:spLocks noGrp="1" noChangeArrowheads="1"/>
          </p:cNvSpPr>
          <p:nvPr>
            <p:ph idx="1"/>
          </p:nvPr>
        </p:nvSpPr>
        <p:spPr/>
        <p:txBody>
          <a:bodyPr/>
          <a:lstStyle/>
          <a:p>
            <a:pPr eaLnBrk="1" hangingPunct="1">
              <a:lnSpc>
                <a:spcPct val="90000"/>
              </a:lnSpc>
              <a:defRPr/>
            </a:pPr>
            <a:r>
              <a:rPr lang="en-US" dirty="0"/>
              <a:t>A pointer does </a:t>
            </a:r>
            <a:r>
              <a:rPr lang="en-US" b="1" dirty="0"/>
              <a:t>not</a:t>
            </a:r>
            <a:r>
              <a:rPr lang="en-US" dirty="0"/>
              <a:t> know the number of elements that it's pointing to (only the address of the first element)</a:t>
            </a:r>
          </a:p>
          <a:p>
            <a:pPr lvl="1" eaLnBrk="1" hangingPunct="1">
              <a:lnSpc>
                <a:spcPct val="90000"/>
              </a:lnSpc>
              <a:buFontTx/>
              <a:buNone/>
              <a:defRPr/>
            </a:pPr>
            <a:r>
              <a:rPr lang="en-US" sz="2000" b="1" dirty="0"/>
              <a:t>double* p1 = new double;</a:t>
            </a:r>
          </a:p>
          <a:p>
            <a:pPr lvl="1" eaLnBrk="1" hangingPunct="1">
              <a:lnSpc>
                <a:spcPct val="90000"/>
              </a:lnSpc>
              <a:buFontTx/>
              <a:buNone/>
              <a:defRPr/>
            </a:pPr>
            <a:r>
              <a:rPr lang="en-US" sz="2000" b="1" dirty="0"/>
              <a:t>*p1 = 7.3;		// </a:t>
            </a:r>
            <a:r>
              <a:rPr lang="en-US" sz="2000" i="1" dirty="0"/>
              <a:t>ok</a:t>
            </a:r>
          </a:p>
          <a:p>
            <a:pPr lvl="1" eaLnBrk="1" hangingPunct="1">
              <a:lnSpc>
                <a:spcPct val="90000"/>
              </a:lnSpc>
              <a:buFontTx/>
              <a:buNone/>
              <a:defRPr/>
            </a:pPr>
            <a:r>
              <a:rPr lang="en-US" sz="2000" b="1" dirty="0"/>
              <a:t>p1[0] = 8.2;		// </a:t>
            </a:r>
            <a:r>
              <a:rPr lang="en-US" sz="2000" i="1" dirty="0"/>
              <a:t>ok</a:t>
            </a:r>
          </a:p>
          <a:p>
            <a:pPr lvl="1" eaLnBrk="1" hangingPunct="1">
              <a:lnSpc>
                <a:spcPct val="90000"/>
              </a:lnSpc>
              <a:buFontTx/>
              <a:buNone/>
              <a:defRPr/>
            </a:pPr>
            <a:r>
              <a:rPr lang="en-US" sz="2000" b="1" dirty="0"/>
              <a:t>p1[17] = 9.4;		// </a:t>
            </a:r>
            <a:r>
              <a:rPr lang="en-US" sz="2000" i="1" dirty="0"/>
              <a:t>ouch! Undetected error</a:t>
            </a:r>
          </a:p>
          <a:p>
            <a:pPr lvl="1" eaLnBrk="1" hangingPunct="1">
              <a:lnSpc>
                <a:spcPct val="90000"/>
              </a:lnSpc>
              <a:buFontTx/>
              <a:buNone/>
              <a:defRPr/>
            </a:pPr>
            <a:r>
              <a:rPr lang="en-US" sz="2000" b="1" dirty="0"/>
              <a:t>p1[-4] = 2.4;		// </a:t>
            </a:r>
            <a:r>
              <a:rPr lang="en-US" sz="2000" i="1" dirty="0"/>
              <a:t>ouch! Another undetected error</a:t>
            </a:r>
          </a:p>
          <a:p>
            <a:pPr lvl="1" eaLnBrk="1" hangingPunct="1">
              <a:lnSpc>
                <a:spcPct val="90000"/>
              </a:lnSpc>
              <a:buFontTx/>
              <a:buNone/>
              <a:defRPr/>
            </a:pP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r>
              <a:rPr lang="en-US" sz="2000" b="1" dirty="0"/>
              <a:t>*p2 = 7.3;		// </a:t>
            </a:r>
            <a:r>
              <a:rPr lang="en-US" sz="2000" i="1" dirty="0"/>
              <a:t>ok</a:t>
            </a:r>
          </a:p>
          <a:p>
            <a:pPr lvl="1" eaLnBrk="1" hangingPunct="1">
              <a:lnSpc>
                <a:spcPct val="90000"/>
              </a:lnSpc>
              <a:buFontTx/>
              <a:buNone/>
              <a:defRPr/>
            </a:pPr>
            <a:r>
              <a:rPr lang="en-US" sz="2000" b="1" dirty="0"/>
              <a:t>p2[17] = 9.4;		// </a:t>
            </a:r>
            <a:r>
              <a:rPr lang="en-US" sz="2000" i="1" dirty="0"/>
              <a:t>ok</a:t>
            </a:r>
          </a:p>
          <a:p>
            <a:pPr lvl="1" eaLnBrk="1" hangingPunct="1">
              <a:lnSpc>
                <a:spcPct val="90000"/>
              </a:lnSpc>
              <a:buFontTx/>
              <a:buNone/>
              <a:defRPr/>
            </a:pPr>
            <a:r>
              <a:rPr lang="en-US" sz="2000" b="1" dirty="0"/>
              <a:t>p2[-4] = 2.4;		// </a:t>
            </a:r>
            <a:r>
              <a:rPr lang="en-US" sz="2000" i="1" dirty="0"/>
              <a:t>ouch! Undetected error</a:t>
            </a:r>
          </a:p>
          <a:p>
            <a:pPr lvl="1" eaLnBrk="1" hangingPunct="1">
              <a:lnSpc>
                <a:spcPct val="90000"/>
              </a:lnSpc>
              <a:buFontTx/>
              <a:buNone/>
              <a:defRPr/>
            </a:pPr>
            <a:endParaRPr lang="en-US" sz="2000" dirty="0"/>
          </a:p>
        </p:txBody>
      </p:sp>
      <p:sp>
        <p:nvSpPr>
          <p:cNvPr id="1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6194C58B-FF8B-4B01-88CF-7CD638B4EBA9}" type="slidenum">
              <a:rPr lang="en-US" altLang="en-US" sz="1400">
                <a:latin typeface="Arial" panose="020B0604020202020204" pitchFamily="34" charset="0"/>
              </a:rPr>
              <a:pPr eaLnBrk="1" hangingPunct="1">
                <a:spcBef>
                  <a:spcPct val="0"/>
                </a:spcBef>
                <a:buClrTx/>
                <a:buSzTx/>
                <a:buFontTx/>
                <a:buNone/>
              </a:pPr>
              <a:t>19</a:t>
            </a:fld>
            <a:endParaRPr lang="en-US" altLang="en-US" sz="1400">
              <a:latin typeface="Arial" panose="020B0604020202020204" pitchFamily="34" charset="0"/>
            </a:endParaRPr>
          </a:p>
        </p:txBody>
      </p:sp>
      <p:sp>
        <p:nvSpPr>
          <p:cNvPr id="18437" name="Rectangle 4"/>
          <p:cNvSpPr>
            <a:spLocks noChangeArrowheads="1"/>
          </p:cNvSpPr>
          <p:nvPr/>
        </p:nvSpPr>
        <p:spPr bwMode="auto">
          <a:xfrm>
            <a:off x="6400800" y="28194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38" name="Rectangle 5"/>
          <p:cNvSpPr>
            <a:spLocks noChangeArrowheads="1"/>
          </p:cNvSpPr>
          <p:nvPr/>
        </p:nvSpPr>
        <p:spPr bwMode="auto">
          <a:xfrm>
            <a:off x="6858000" y="4495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39" name="Rectangle 6"/>
          <p:cNvSpPr>
            <a:spLocks noChangeArrowheads="1"/>
          </p:cNvSpPr>
          <p:nvPr/>
        </p:nvSpPr>
        <p:spPr bwMode="auto">
          <a:xfrm>
            <a:off x="9525000" y="5181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40" name="Rectangle 7"/>
          <p:cNvSpPr>
            <a:spLocks noChangeArrowheads="1"/>
          </p:cNvSpPr>
          <p:nvPr/>
        </p:nvSpPr>
        <p:spPr bwMode="auto">
          <a:xfrm>
            <a:off x="7848600" y="5181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7.3</a:t>
            </a:r>
          </a:p>
        </p:txBody>
      </p:sp>
      <p:sp>
        <p:nvSpPr>
          <p:cNvPr id="18441" name="Rectangle 8"/>
          <p:cNvSpPr>
            <a:spLocks noChangeArrowheads="1"/>
          </p:cNvSpPr>
          <p:nvPr/>
        </p:nvSpPr>
        <p:spPr bwMode="auto">
          <a:xfrm>
            <a:off x="8382000" y="31242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8.2</a:t>
            </a:r>
          </a:p>
          <a:p>
            <a:pPr algn="ctr" eaLnBrk="1" hangingPunct="1">
              <a:spcBef>
                <a:spcPct val="0"/>
              </a:spcBef>
              <a:buClrTx/>
              <a:buSzTx/>
              <a:buFontTx/>
              <a:buNone/>
            </a:pPr>
            <a:r>
              <a:rPr lang="en-US" altLang="en-US" sz="1800">
                <a:latin typeface="Arial" panose="020B0604020202020204" pitchFamily="34" charset="0"/>
              </a:rPr>
              <a:t>7.3</a:t>
            </a:r>
          </a:p>
        </p:txBody>
      </p:sp>
      <p:sp>
        <p:nvSpPr>
          <p:cNvPr id="18442" name="Line 9"/>
          <p:cNvSpPr>
            <a:spLocks noChangeShapeType="1"/>
          </p:cNvSpPr>
          <p:nvPr/>
        </p:nvSpPr>
        <p:spPr bwMode="auto">
          <a:xfrm>
            <a:off x="6781800" y="3048000"/>
            <a:ext cx="1600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3" name="Line 10"/>
          <p:cNvSpPr>
            <a:spLocks noChangeShapeType="1"/>
          </p:cNvSpPr>
          <p:nvPr/>
        </p:nvSpPr>
        <p:spPr bwMode="auto">
          <a:xfrm>
            <a:off x="7239000" y="4724400"/>
            <a:ext cx="6096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8444" name="Rectangle 11"/>
          <p:cNvSpPr>
            <a:spLocks noChangeArrowheads="1"/>
          </p:cNvSpPr>
          <p:nvPr/>
        </p:nvSpPr>
        <p:spPr bwMode="auto">
          <a:xfrm>
            <a:off x="8686800" y="5181600"/>
            <a:ext cx="838200" cy="4572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8445" name="Text Box 12"/>
          <p:cNvSpPr txBox="1">
            <a:spLocks noChangeArrowheads="1"/>
          </p:cNvSpPr>
          <p:nvPr/>
        </p:nvSpPr>
        <p:spPr bwMode="auto">
          <a:xfrm>
            <a:off x="5867400" y="2895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8446" name="Text Box 13"/>
          <p:cNvSpPr txBox="1">
            <a:spLocks noChangeArrowheads="1"/>
          </p:cNvSpPr>
          <p:nvPr/>
        </p:nvSpPr>
        <p:spPr bwMode="auto">
          <a:xfrm>
            <a:off x="6324600" y="44958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8447" name="Line 14"/>
          <p:cNvSpPr>
            <a:spLocks noChangeShapeType="1"/>
          </p:cNvSpPr>
          <p:nvPr/>
        </p:nvSpPr>
        <p:spPr bwMode="auto">
          <a:xfrm>
            <a:off x="8534400" y="3505200"/>
            <a:ext cx="53340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31674703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lv-LV" smtClean="0"/>
              <a:t>Table of Contents</a:t>
            </a:r>
            <a:endParaRPr lang="lv-LV" altLang="lv-LV" smtClean="0"/>
          </a:p>
        </p:txBody>
      </p:sp>
      <p:sp>
        <p:nvSpPr>
          <p:cNvPr id="8195" name="Content Placeholder 2"/>
          <p:cNvSpPr>
            <a:spLocks noGrp="1"/>
          </p:cNvSpPr>
          <p:nvPr>
            <p:ph sz="half" idx="1"/>
          </p:nvPr>
        </p:nvSpPr>
        <p:spPr/>
        <p:txBody>
          <a:bodyPr/>
          <a:lstStyle/>
          <a:p>
            <a:pPr marL="457200" indent="-914400">
              <a:buNone/>
            </a:pPr>
            <a:r>
              <a:rPr lang="en-US" altLang="lv-LV" sz="2400" b="1" dirty="0"/>
              <a:t>Part 1: </a:t>
            </a:r>
            <a:r>
              <a:rPr lang="en-US" altLang="lv-LV" sz="2400" dirty="0"/>
              <a:t>Use C++ and Object Orientation (6 modules, 3W)</a:t>
            </a:r>
          </a:p>
          <a:p>
            <a:pPr marL="457200" indent="-914400">
              <a:buNone/>
            </a:pPr>
            <a:r>
              <a:rPr lang="en-US" altLang="lv-LV" sz="2400" b="1" dirty="0"/>
              <a:t>Part 2: </a:t>
            </a:r>
            <a:r>
              <a:rPr lang="en-US" altLang="lv-LV" sz="2400" dirty="0"/>
              <a:t>Express algorithms with Abstract Data Types (ADTs) and libraries (5 modules, 2W)</a:t>
            </a:r>
          </a:p>
          <a:p>
            <a:pPr marL="457200" indent="-914400">
              <a:buNone/>
            </a:pPr>
            <a:r>
              <a:rPr lang="en-US" altLang="lv-LV" sz="2400" b="1" dirty="0"/>
              <a:t>Part 3:</a:t>
            </a:r>
            <a:r>
              <a:rPr lang="en-US" altLang="lv-LV" sz="2400" dirty="0"/>
              <a:t> Analyze the implementations of some data structures (10 modules, 5W)</a:t>
            </a:r>
          </a:p>
          <a:p>
            <a:pPr marL="457200" indent="-914400">
              <a:buNone/>
            </a:pPr>
            <a:r>
              <a:rPr lang="en-US" altLang="lv-LV" sz="2400" b="1" dirty="0"/>
              <a:t>Part 4:</a:t>
            </a:r>
            <a:r>
              <a:rPr lang="en-US" altLang="lv-LV" sz="2400" dirty="0"/>
              <a:t> </a:t>
            </a:r>
            <a:r>
              <a:rPr lang="lv-LV" altLang="lv-LV" sz="2400" dirty="0"/>
              <a:t>Introduce general paradigms for algorithms</a:t>
            </a:r>
            <a:r>
              <a:rPr lang="en-US" altLang="lv-LV" sz="2400" dirty="0"/>
              <a:t> (</a:t>
            </a:r>
            <a:r>
              <a:rPr lang="lv-LV" altLang="lv-LV" sz="2400" dirty="0"/>
              <a:t>7</a:t>
            </a:r>
            <a:r>
              <a:rPr lang="en-US" altLang="lv-LV" sz="2400" dirty="0"/>
              <a:t> modules, 3W)</a:t>
            </a:r>
          </a:p>
          <a:p>
            <a:pPr marL="457200" indent="-914400">
              <a:buNone/>
            </a:pPr>
            <a:endParaRPr lang="en-US" altLang="lv-LV" sz="2400" dirty="0"/>
          </a:p>
        </p:txBody>
      </p:sp>
      <p:sp>
        <p:nvSpPr>
          <p:cNvPr id="3" name="Content Placeholder 2"/>
          <p:cNvSpPr>
            <a:spLocks noGrp="1"/>
          </p:cNvSpPr>
          <p:nvPr>
            <p:ph sz="half" idx="2"/>
          </p:nvPr>
        </p:nvSpPr>
        <p:spPr/>
        <p:txBody>
          <a:bodyPr/>
          <a:lstStyle/>
          <a:p>
            <a:pPr marL="457200" indent="-914400">
              <a:buNone/>
            </a:pPr>
            <a:r>
              <a:rPr lang="lv-LV" altLang="lv-LV" dirty="0"/>
              <a:t>1.1. HelloWorld Programs</a:t>
            </a:r>
          </a:p>
          <a:p>
            <a:pPr marL="457200" indent="-914400">
              <a:buNone/>
            </a:pPr>
            <a:r>
              <a:rPr lang="lv-LV" altLang="lv-LV" dirty="0"/>
              <a:t>1.2. Expressions, control </a:t>
            </a:r>
            <a:r>
              <a:rPr lang="lv-LV" altLang="lv-LV" dirty="0" smtClean="0"/>
              <a:t>statements, </a:t>
            </a:r>
            <a:r>
              <a:rPr lang="lv-LV" altLang="lv-LV" dirty="0"/>
              <a:t>functions.</a:t>
            </a:r>
          </a:p>
          <a:p>
            <a:pPr marL="457200" indent="-914400">
              <a:buNone/>
            </a:pPr>
            <a:r>
              <a:rPr lang="lv-LV" altLang="lv-LV" dirty="0"/>
              <a:t>1.3. C++ classes.</a:t>
            </a:r>
          </a:p>
          <a:p>
            <a:pPr marL="457200" indent="-914400">
              <a:buNone/>
            </a:pPr>
            <a:r>
              <a:rPr lang="lv-LV" altLang="lv-LV" dirty="0"/>
              <a:t>1.4. Multi-file programs.</a:t>
            </a:r>
          </a:p>
          <a:p>
            <a:pPr marL="457200" indent="-914400">
              <a:buNone/>
            </a:pPr>
            <a:r>
              <a:rPr lang="lv-LV" altLang="lv-LV" dirty="0"/>
              <a:t>1.5. Object orientation.</a:t>
            </a:r>
          </a:p>
          <a:p>
            <a:pPr marL="457200" indent="-914400">
              <a:buNone/>
            </a:pPr>
            <a:r>
              <a:rPr lang="lv-LV" altLang="lv-LV" dirty="0"/>
              <a:t>1.6. C++ memory model. </a:t>
            </a:r>
            <a:endParaRPr lang="en-US" altLang="lv-LV" dirty="0"/>
          </a:p>
          <a:p>
            <a:pPr marL="0" indent="0">
              <a:buNone/>
            </a:pPr>
            <a:endParaRPr lang="lv-LV" dirty="0"/>
          </a:p>
        </p:txBody>
      </p:sp>
      <p:sp>
        <p:nvSpPr>
          <p:cNvPr id="2" name="Rectangle 1"/>
          <p:cNvSpPr/>
          <p:nvPr/>
        </p:nvSpPr>
        <p:spPr bwMode="auto">
          <a:xfrm>
            <a:off x="1325880" y="1767840"/>
            <a:ext cx="4846320" cy="82296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
        <p:nvSpPr>
          <p:cNvPr id="6" name="Rectangle 5"/>
          <p:cNvSpPr/>
          <p:nvPr/>
        </p:nvSpPr>
        <p:spPr bwMode="auto">
          <a:xfrm>
            <a:off x="6528851" y="4753303"/>
            <a:ext cx="4848772" cy="580697"/>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8435" name="Rectangle 3"/>
          <p:cNvSpPr>
            <a:spLocks noGrp="1" noChangeArrowheads="1"/>
          </p:cNvSpPr>
          <p:nvPr>
            <p:ph idx="1"/>
          </p:nvPr>
        </p:nvSpPr>
        <p:spPr/>
        <p:txBody>
          <a:bodyPr/>
          <a:lstStyle/>
          <a:p>
            <a:pPr eaLnBrk="1" hangingPunct="1">
              <a:lnSpc>
                <a:spcPct val="90000"/>
              </a:lnSpc>
              <a:defRPr/>
            </a:pPr>
            <a:r>
              <a:rPr lang="en-US" dirty="0"/>
              <a:t>A pointer does </a:t>
            </a:r>
            <a:r>
              <a:rPr lang="en-US" b="1" i="1" dirty="0"/>
              <a:t>not</a:t>
            </a:r>
            <a:r>
              <a:rPr lang="en-US" dirty="0"/>
              <a:t> know the number of elements that it's pointing to</a:t>
            </a:r>
          </a:p>
          <a:p>
            <a:pPr lvl="1" eaLnBrk="1" hangingPunct="1">
              <a:lnSpc>
                <a:spcPct val="90000"/>
              </a:lnSpc>
              <a:buFontTx/>
              <a:buNone/>
              <a:defRPr/>
            </a:pPr>
            <a:r>
              <a:rPr lang="en-US" sz="2000" b="1" dirty="0"/>
              <a:t>double* p1 = new double;</a:t>
            </a:r>
            <a:endParaRPr lang="en-US" sz="2000" dirty="0"/>
          </a:p>
          <a:p>
            <a:pPr lvl="1" eaLnBrk="1" hangingPunct="1">
              <a:lnSpc>
                <a:spcPct val="90000"/>
              </a:lnSpc>
              <a:buFontTx/>
              <a:buNone/>
              <a:defRPr/>
            </a:pPr>
            <a:r>
              <a:rPr lang="en-US" sz="2000" b="1" dirty="0"/>
              <a:t>double* p2 = new double[100];</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r>
              <a:rPr lang="en-US" sz="2000" b="1" dirty="0"/>
              <a:t>p1[17] = 9.4;    //</a:t>
            </a:r>
            <a:r>
              <a:rPr lang="en-US" sz="2000" dirty="0"/>
              <a:t> </a:t>
            </a:r>
            <a:r>
              <a:rPr lang="en-US" sz="2000" i="1" dirty="0"/>
              <a:t>error (obviously)</a:t>
            </a:r>
            <a:endParaRPr lang="en-US" sz="2000" b="1" i="1" dirty="0"/>
          </a:p>
          <a:p>
            <a:pPr lvl="1" eaLnBrk="1" hangingPunct="1">
              <a:lnSpc>
                <a:spcPct val="90000"/>
              </a:lnSpc>
              <a:buFontTx/>
              <a:buNone/>
              <a:defRPr/>
            </a:pPr>
            <a:endParaRPr lang="en-US" sz="1000" dirty="0"/>
          </a:p>
          <a:p>
            <a:pPr lvl="1" eaLnBrk="1" hangingPunct="1">
              <a:lnSpc>
                <a:spcPct val="90000"/>
              </a:lnSpc>
              <a:buFontTx/>
              <a:buNone/>
              <a:defRPr/>
            </a:pPr>
            <a:r>
              <a:rPr lang="en-US" sz="2000" b="1" dirty="0"/>
              <a:t>p1 = p2;   	   //</a:t>
            </a:r>
            <a:r>
              <a:rPr lang="en-US" sz="2000" dirty="0"/>
              <a:t> </a:t>
            </a:r>
            <a:r>
              <a:rPr lang="en-US" sz="2000" i="1" dirty="0"/>
              <a:t>assign the value of </a:t>
            </a:r>
            <a:r>
              <a:rPr lang="en-US" sz="2000" b="1" i="1" dirty="0"/>
              <a:t>p2</a:t>
            </a:r>
            <a:r>
              <a:rPr lang="en-US" sz="2000" i="1" dirty="0"/>
              <a:t> to </a:t>
            </a:r>
            <a:r>
              <a:rPr lang="en-US" sz="2000" b="1" i="1" dirty="0"/>
              <a:t>p1</a:t>
            </a:r>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endParaRPr lang="en-US" sz="2000" b="1" dirty="0"/>
          </a:p>
          <a:p>
            <a:pPr lvl="1" eaLnBrk="1" hangingPunct="1">
              <a:lnSpc>
                <a:spcPct val="90000"/>
              </a:lnSpc>
              <a:buFontTx/>
              <a:buNone/>
              <a:defRPr/>
            </a:pPr>
            <a:r>
              <a:rPr lang="en-US" sz="2000" b="1" dirty="0"/>
              <a:t>p1[17] = 9.4;      //</a:t>
            </a:r>
            <a:r>
              <a:rPr lang="en-US" sz="2000" dirty="0"/>
              <a:t> </a:t>
            </a:r>
            <a:r>
              <a:rPr lang="en-US" sz="2000" i="1" dirty="0"/>
              <a:t>now ok: </a:t>
            </a:r>
            <a:r>
              <a:rPr lang="en-US" sz="2000" b="1" i="1" dirty="0"/>
              <a:t>p1</a:t>
            </a:r>
            <a:r>
              <a:rPr lang="en-US" sz="2000" i="1" dirty="0"/>
              <a:t> now points to the array of 100 </a:t>
            </a:r>
            <a:r>
              <a:rPr lang="en-US" sz="2000" b="1" i="1" dirty="0"/>
              <a:t>doubles</a:t>
            </a:r>
          </a:p>
          <a:p>
            <a:pPr lvl="1" eaLnBrk="1" hangingPunct="1">
              <a:lnSpc>
                <a:spcPct val="90000"/>
              </a:lnSpc>
              <a:buFontTx/>
              <a:buNone/>
              <a:defRPr/>
            </a:pPr>
            <a:endParaRPr lang="en-US" sz="2000" b="1" dirty="0"/>
          </a:p>
        </p:txBody>
      </p:sp>
      <p:sp>
        <p:nvSpPr>
          <p:cNvPr id="2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FA921F2-58AA-4A15-BD7F-CC534F2C55AA}" type="slidenum">
              <a:rPr lang="en-US" altLang="en-US" sz="1400">
                <a:latin typeface="Arial" panose="020B0604020202020204" pitchFamily="34" charset="0"/>
              </a:rPr>
              <a:pPr eaLnBrk="1" hangingPunct="1">
                <a:spcBef>
                  <a:spcPct val="0"/>
                </a:spcBef>
                <a:buClrTx/>
                <a:buSzTx/>
                <a:buFontTx/>
                <a:buNone/>
              </a:pPr>
              <a:t>20</a:t>
            </a:fld>
            <a:endParaRPr lang="en-US" altLang="en-US" sz="1400">
              <a:latin typeface="Arial" panose="020B0604020202020204" pitchFamily="34" charset="0"/>
            </a:endParaRPr>
          </a:p>
        </p:txBody>
      </p:sp>
      <p:sp>
        <p:nvSpPr>
          <p:cNvPr id="19461" name="Rectangle 4"/>
          <p:cNvSpPr>
            <a:spLocks noChangeArrowheads="1"/>
          </p:cNvSpPr>
          <p:nvPr/>
        </p:nvSpPr>
        <p:spPr bwMode="auto">
          <a:xfrm>
            <a:off x="6477000" y="2209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2" name="Rectangle 5"/>
          <p:cNvSpPr>
            <a:spLocks noChangeArrowheads="1"/>
          </p:cNvSpPr>
          <p:nvPr/>
        </p:nvSpPr>
        <p:spPr bwMode="auto">
          <a:xfrm>
            <a:off x="6324600" y="3352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3" name="Rectangle 6"/>
          <p:cNvSpPr>
            <a:spLocks noChangeArrowheads="1"/>
          </p:cNvSpPr>
          <p:nvPr/>
        </p:nvSpPr>
        <p:spPr bwMode="auto">
          <a:xfrm>
            <a:off x="9448800" y="3352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4" name="Rectangle 7"/>
          <p:cNvSpPr>
            <a:spLocks noChangeArrowheads="1"/>
          </p:cNvSpPr>
          <p:nvPr/>
        </p:nvSpPr>
        <p:spPr bwMode="auto">
          <a:xfrm>
            <a:off x="7772400" y="3352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5" name="Rectangle 8"/>
          <p:cNvSpPr>
            <a:spLocks noChangeArrowheads="1"/>
          </p:cNvSpPr>
          <p:nvPr/>
        </p:nvSpPr>
        <p:spPr bwMode="auto">
          <a:xfrm>
            <a:off x="8153400" y="2209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9466" name="Line 9"/>
          <p:cNvSpPr>
            <a:spLocks noChangeShapeType="1"/>
          </p:cNvSpPr>
          <p:nvPr/>
        </p:nvSpPr>
        <p:spPr bwMode="auto">
          <a:xfrm flipV="1">
            <a:off x="7010400" y="2438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67" name="Line 10"/>
          <p:cNvSpPr>
            <a:spLocks noChangeShapeType="1"/>
          </p:cNvSpPr>
          <p:nvPr/>
        </p:nvSpPr>
        <p:spPr bwMode="auto">
          <a:xfrm>
            <a:off x="6858000" y="3581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68" name="Rectangle 11"/>
          <p:cNvSpPr>
            <a:spLocks noChangeArrowheads="1"/>
          </p:cNvSpPr>
          <p:nvPr/>
        </p:nvSpPr>
        <p:spPr bwMode="auto">
          <a:xfrm>
            <a:off x="8610600" y="3352800"/>
            <a:ext cx="838200" cy="457200"/>
          </a:xfrm>
          <a:prstGeom prst="rect">
            <a:avLst/>
          </a:prstGeom>
          <a:solidFill>
            <a:schemeClr val="accent1"/>
          </a:solidFill>
          <a:ln w="9525">
            <a:solidFill>
              <a:schemeClr val="tx1"/>
            </a:solidFill>
            <a:prstDash val="dash"/>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69" name="Text Box 12"/>
          <p:cNvSpPr txBox="1">
            <a:spLocks noChangeArrowheads="1"/>
          </p:cNvSpPr>
          <p:nvPr/>
        </p:nvSpPr>
        <p:spPr bwMode="auto">
          <a:xfrm>
            <a:off x="5943600" y="22860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9470" name="Text Box 13"/>
          <p:cNvSpPr txBox="1">
            <a:spLocks noChangeArrowheads="1"/>
          </p:cNvSpPr>
          <p:nvPr/>
        </p:nvSpPr>
        <p:spPr bwMode="auto">
          <a:xfrm>
            <a:off x="5791200" y="3352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p2:</a:t>
            </a:r>
          </a:p>
        </p:txBody>
      </p:sp>
      <p:sp>
        <p:nvSpPr>
          <p:cNvPr id="19471" name="Rectangle 14"/>
          <p:cNvSpPr>
            <a:spLocks noChangeArrowheads="1"/>
          </p:cNvSpPr>
          <p:nvPr/>
        </p:nvSpPr>
        <p:spPr bwMode="auto">
          <a:xfrm>
            <a:off x="6477000" y="53340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19472" name="Text Box 15"/>
          <p:cNvSpPr txBox="1">
            <a:spLocks noChangeArrowheads="1"/>
          </p:cNvSpPr>
          <p:nvPr/>
        </p:nvSpPr>
        <p:spPr bwMode="auto">
          <a:xfrm>
            <a:off x="5943600" y="5410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p1:</a:t>
            </a:r>
          </a:p>
        </p:txBody>
      </p:sp>
      <p:sp>
        <p:nvSpPr>
          <p:cNvPr id="19473" name="Line 16"/>
          <p:cNvSpPr>
            <a:spLocks noChangeShapeType="1"/>
          </p:cNvSpPr>
          <p:nvPr/>
        </p:nvSpPr>
        <p:spPr bwMode="auto">
          <a:xfrm flipV="1">
            <a:off x="6781800" y="3657600"/>
            <a:ext cx="990600" cy="1905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19474" name="Text Box 17"/>
          <p:cNvSpPr txBox="1">
            <a:spLocks noChangeArrowheads="1"/>
          </p:cNvSpPr>
          <p:nvPr/>
        </p:nvSpPr>
        <p:spPr bwMode="auto">
          <a:xfrm>
            <a:off x="7467600" y="4191001"/>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(after the assignment)</a:t>
            </a:r>
          </a:p>
        </p:txBody>
      </p:sp>
      <p:sp>
        <p:nvSpPr>
          <p:cNvPr id="19475" name="Text Box 18"/>
          <p:cNvSpPr txBox="1">
            <a:spLocks noChangeArrowheads="1"/>
          </p:cNvSpPr>
          <p:nvPr/>
        </p:nvSpPr>
        <p:spPr bwMode="auto">
          <a:xfrm>
            <a:off x="7848600" y="29718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[0]:</a:t>
            </a:r>
          </a:p>
        </p:txBody>
      </p:sp>
      <p:sp>
        <p:nvSpPr>
          <p:cNvPr id="19476" name="Text Box 19"/>
          <p:cNvSpPr txBox="1">
            <a:spLocks noChangeArrowheads="1"/>
          </p:cNvSpPr>
          <p:nvPr/>
        </p:nvSpPr>
        <p:spPr bwMode="auto">
          <a:xfrm>
            <a:off x="9448800" y="2971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[99]:</a:t>
            </a:r>
          </a:p>
        </p:txBody>
      </p:sp>
    </p:spTree>
    <p:extLst>
      <p:ext uri="{BB962C8B-B14F-4D97-AF65-F5344CB8AC3E}">
        <p14:creationId xmlns:p14="http://schemas.microsoft.com/office/powerpoint/2010/main" val="810260443"/>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Access</a:t>
            </a:r>
          </a:p>
        </p:txBody>
      </p:sp>
      <p:sp>
        <p:nvSpPr>
          <p:cNvPr id="16387" name="Rectangle 3"/>
          <p:cNvSpPr>
            <a:spLocks noGrp="1" noChangeArrowheads="1"/>
          </p:cNvSpPr>
          <p:nvPr>
            <p:ph idx="1"/>
          </p:nvPr>
        </p:nvSpPr>
        <p:spPr/>
        <p:txBody>
          <a:bodyPr/>
          <a:lstStyle/>
          <a:p>
            <a:pPr eaLnBrk="1" hangingPunct="1">
              <a:lnSpc>
                <a:spcPct val="90000"/>
              </a:lnSpc>
              <a:defRPr/>
            </a:pPr>
            <a:r>
              <a:rPr lang="en-US" dirty="0"/>
              <a:t>A pointer </a:t>
            </a:r>
            <a:r>
              <a:rPr lang="en-US" b="1" i="1" dirty="0"/>
              <a:t>does</a:t>
            </a:r>
            <a:r>
              <a:rPr lang="en-US" dirty="0"/>
              <a:t> know the type of the object that it’s pointing to</a:t>
            </a:r>
          </a:p>
          <a:p>
            <a:pPr lvl="1" eaLnBrk="1" hangingPunct="1">
              <a:lnSpc>
                <a:spcPct val="90000"/>
              </a:lnSpc>
              <a:buFontTx/>
              <a:buNone/>
              <a:defRPr/>
            </a:pPr>
            <a:r>
              <a:rPr lang="en-US" sz="2000" b="1" dirty="0" err="1"/>
              <a:t>int</a:t>
            </a:r>
            <a:r>
              <a:rPr lang="en-US" sz="2000" b="1" dirty="0"/>
              <a:t>* pi1 = new </a:t>
            </a:r>
            <a:r>
              <a:rPr lang="en-US" sz="2000" b="1" dirty="0" err="1"/>
              <a:t>int</a:t>
            </a:r>
            <a:r>
              <a:rPr lang="en-US" sz="2000" b="1" dirty="0"/>
              <a:t>(7);</a:t>
            </a:r>
          </a:p>
          <a:p>
            <a:pPr lvl="1" eaLnBrk="1" hangingPunct="1">
              <a:lnSpc>
                <a:spcPct val="90000"/>
              </a:lnSpc>
              <a:buFontTx/>
              <a:buNone/>
              <a:defRPr/>
            </a:pPr>
            <a:r>
              <a:rPr lang="en-US" sz="2000" b="1" dirty="0" err="1"/>
              <a:t>int</a:t>
            </a:r>
            <a:r>
              <a:rPr lang="en-US" sz="2000" b="1" dirty="0"/>
              <a:t>* pi2 = pi1;	// </a:t>
            </a:r>
            <a:r>
              <a:rPr lang="en-US" sz="2000" i="1" dirty="0"/>
              <a:t>ok:</a:t>
            </a:r>
            <a:r>
              <a:rPr lang="en-US" sz="2000" b="1" i="1" dirty="0"/>
              <a:t> pi2 </a:t>
            </a:r>
            <a:r>
              <a:rPr lang="en-US" sz="2000" i="1" dirty="0"/>
              <a:t>points to the same object as</a:t>
            </a:r>
            <a:r>
              <a:rPr lang="en-US" sz="2000" b="1" i="1" dirty="0"/>
              <a:t> pi1</a:t>
            </a:r>
          </a:p>
          <a:p>
            <a:pPr lvl="1" eaLnBrk="1" hangingPunct="1">
              <a:lnSpc>
                <a:spcPct val="90000"/>
              </a:lnSpc>
              <a:buFontTx/>
              <a:buNone/>
              <a:defRPr/>
            </a:pPr>
            <a:r>
              <a:rPr lang="en-US" sz="2000" b="1" dirty="0"/>
              <a:t>double* pd = pi1;	// </a:t>
            </a:r>
            <a:r>
              <a:rPr lang="en-US" sz="2000" i="1" dirty="0"/>
              <a:t>error: can’t assign an</a:t>
            </a:r>
            <a:r>
              <a:rPr lang="en-US" sz="2000" b="1" i="1" dirty="0"/>
              <a:t> int* </a:t>
            </a:r>
            <a:r>
              <a:rPr lang="en-US" sz="2000" i="1" dirty="0"/>
              <a:t>to a</a:t>
            </a:r>
            <a:r>
              <a:rPr lang="en-US" sz="2000" b="1" i="1" dirty="0"/>
              <a:t> double*</a:t>
            </a:r>
          </a:p>
          <a:p>
            <a:pPr lvl="1" eaLnBrk="1" hangingPunct="1">
              <a:lnSpc>
                <a:spcPct val="90000"/>
              </a:lnSpc>
              <a:buFontTx/>
              <a:buNone/>
              <a:defRPr/>
            </a:pPr>
            <a:r>
              <a:rPr lang="en-US" sz="2000" b="1" dirty="0"/>
              <a:t>char* pc = pi1;	// </a:t>
            </a:r>
            <a:r>
              <a:rPr lang="en-US" sz="2000" i="1" dirty="0"/>
              <a:t>error: can’t assign an</a:t>
            </a:r>
            <a:r>
              <a:rPr lang="en-US" sz="2000" b="1" i="1" dirty="0"/>
              <a:t> int* </a:t>
            </a:r>
            <a:r>
              <a:rPr lang="en-US" sz="2000" i="1" dirty="0"/>
              <a:t>to a</a:t>
            </a:r>
            <a:r>
              <a:rPr lang="en-US" sz="2000" b="1" i="1" dirty="0"/>
              <a:t> char*</a:t>
            </a:r>
          </a:p>
          <a:p>
            <a:pPr lvl="1" eaLnBrk="1" hangingPunct="1">
              <a:lnSpc>
                <a:spcPct val="90000"/>
              </a:lnSpc>
              <a:defRPr/>
            </a:pPr>
            <a:r>
              <a:rPr lang="en-US" sz="2000" dirty="0"/>
              <a:t>There are no implicit conversions between a pointer  to one value type to a pointer to another value type</a:t>
            </a:r>
            <a:endParaRPr lang="en-US" sz="2000" b="1" dirty="0"/>
          </a:p>
          <a:p>
            <a:pPr lvl="1" eaLnBrk="1" hangingPunct="1">
              <a:lnSpc>
                <a:spcPct val="90000"/>
              </a:lnSpc>
              <a:defRPr/>
            </a:pPr>
            <a:r>
              <a:rPr lang="en-US" sz="2000" dirty="0"/>
              <a:t>However, there are implicit conversions between value types:</a:t>
            </a:r>
          </a:p>
          <a:p>
            <a:pPr lvl="1" eaLnBrk="1" hangingPunct="1">
              <a:lnSpc>
                <a:spcPct val="90000"/>
              </a:lnSpc>
              <a:buFontTx/>
              <a:buNone/>
              <a:defRPr/>
            </a:pPr>
            <a:endParaRPr lang="en-US" sz="2000" dirty="0"/>
          </a:p>
          <a:p>
            <a:pPr lvl="1" eaLnBrk="1" hangingPunct="1">
              <a:lnSpc>
                <a:spcPct val="90000"/>
              </a:lnSpc>
              <a:buFontTx/>
              <a:buNone/>
              <a:defRPr/>
            </a:pPr>
            <a:endParaRPr lang="en-US" sz="2000" dirty="0"/>
          </a:p>
          <a:p>
            <a:pPr lvl="1" eaLnBrk="1" hangingPunct="1">
              <a:lnSpc>
                <a:spcPct val="90000"/>
              </a:lnSpc>
              <a:buFontTx/>
              <a:buNone/>
              <a:defRPr/>
            </a:pPr>
            <a:r>
              <a:rPr lang="en-US" sz="2000" b="1" dirty="0"/>
              <a:t>*pc = 8;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r>
              <a:rPr lang="en-US" sz="2000" b="1" dirty="0"/>
              <a:t>*pc = *pi1;	// </a:t>
            </a:r>
            <a:r>
              <a:rPr lang="en-US" sz="2000" i="1" dirty="0"/>
              <a:t>ok: we can assign an</a:t>
            </a:r>
            <a:r>
              <a:rPr lang="en-US" sz="2000" b="1" i="1" dirty="0"/>
              <a:t> </a:t>
            </a:r>
            <a:r>
              <a:rPr lang="en-US" sz="2000" b="1" i="1" dirty="0" err="1"/>
              <a:t>int</a:t>
            </a:r>
            <a:r>
              <a:rPr lang="en-US" sz="2000" b="1" i="1" dirty="0"/>
              <a:t> </a:t>
            </a:r>
            <a:r>
              <a:rPr lang="en-US" sz="2000" i="1" dirty="0"/>
              <a:t>to a</a:t>
            </a:r>
            <a:r>
              <a:rPr lang="en-US" sz="2000" b="1" i="1" dirty="0"/>
              <a:t> char</a:t>
            </a:r>
          </a:p>
          <a:p>
            <a:pPr lvl="1" eaLnBrk="1" hangingPunct="1">
              <a:lnSpc>
                <a:spcPct val="90000"/>
              </a:lnSpc>
              <a:buFontTx/>
              <a:buNone/>
              <a:defRPr/>
            </a:pPr>
            <a:endParaRPr lang="en-US" sz="2000" b="1" dirty="0"/>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43D013C-13B0-4201-8DBC-2B30A3F92A45}" type="slidenum">
              <a:rPr lang="en-US" altLang="en-US" sz="1400">
                <a:latin typeface="Arial" panose="020B0604020202020204" pitchFamily="34" charset="0"/>
              </a:rPr>
              <a:pPr eaLnBrk="1" hangingPunct="1">
                <a:spcBef>
                  <a:spcPct val="0"/>
                </a:spcBef>
                <a:buClrTx/>
                <a:buSzTx/>
                <a:buFontTx/>
                <a:buNone/>
              </a:pPr>
              <a:t>21</a:t>
            </a:fld>
            <a:endParaRPr lang="en-US" altLang="en-US" sz="1400">
              <a:latin typeface="Arial" panose="020B0604020202020204" pitchFamily="34" charset="0"/>
            </a:endParaRPr>
          </a:p>
        </p:txBody>
      </p:sp>
      <p:sp>
        <p:nvSpPr>
          <p:cNvPr id="20485" name="Rectangle 4"/>
          <p:cNvSpPr>
            <a:spLocks noChangeArrowheads="1"/>
          </p:cNvSpPr>
          <p:nvPr/>
        </p:nvSpPr>
        <p:spPr bwMode="auto">
          <a:xfrm>
            <a:off x="2133600" y="44958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0486" name="Rectangle 5"/>
          <p:cNvSpPr>
            <a:spLocks noChangeArrowheads="1"/>
          </p:cNvSpPr>
          <p:nvPr/>
        </p:nvSpPr>
        <p:spPr bwMode="auto">
          <a:xfrm>
            <a:off x="1752600" y="59436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20487" name="Rectangle 6"/>
          <p:cNvSpPr>
            <a:spLocks noChangeArrowheads="1"/>
          </p:cNvSpPr>
          <p:nvPr/>
        </p:nvSpPr>
        <p:spPr bwMode="auto">
          <a:xfrm>
            <a:off x="8458200" y="5943600"/>
            <a:ext cx="457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a:t>
            </a:r>
          </a:p>
        </p:txBody>
      </p:sp>
      <p:sp>
        <p:nvSpPr>
          <p:cNvPr id="20488" name="Rectangle 7"/>
          <p:cNvSpPr>
            <a:spLocks noChangeArrowheads="1"/>
          </p:cNvSpPr>
          <p:nvPr/>
        </p:nvSpPr>
        <p:spPr bwMode="auto">
          <a:xfrm>
            <a:off x="9372600" y="4648200"/>
            <a:ext cx="838200" cy="457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20489" name="Text Box 8"/>
          <p:cNvSpPr txBox="1">
            <a:spLocks noChangeArrowheads="1"/>
          </p:cNvSpPr>
          <p:nvPr/>
        </p:nvSpPr>
        <p:spPr bwMode="auto">
          <a:xfrm>
            <a:off x="1524000" y="45720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pi1:</a:t>
            </a:r>
          </a:p>
        </p:txBody>
      </p:sp>
      <p:sp>
        <p:nvSpPr>
          <p:cNvPr id="20490" name="Text Box 9"/>
          <p:cNvSpPr txBox="1">
            <a:spLocks noChangeArrowheads="1"/>
          </p:cNvSpPr>
          <p:nvPr/>
        </p:nvSpPr>
        <p:spPr bwMode="auto">
          <a:xfrm>
            <a:off x="8915400" y="44196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pc:</a:t>
            </a:r>
          </a:p>
        </p:txBody>
      </p:sp>
      <p:sp>
        <p:nvSpPr>
          <p:cNvPr id="20491" name="Line 10"/>
          <p:cNvSpPr>
            <a:spLocks noChangeShapeType="1"/>
          </p:cNvSpPr>
          <p:nvPr/>
        </p:nvSpPr>
        <p:spPr bwMode="auto">
          <a:xfrm flipH="1">
            <a:off x="2133600" y="4724400"/>
            <a:ext cx="3048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20492" name="Line 11"/>
          <p:cNvSpPr>
            <a:spLocks noChangeShapeType="1"/>
          </p:cNvSpPr>
          <p:nvPr/>
        </p:nvSpPr>
        <p:spPr bwMode="auto">
          <a:xfrm flipH="1">
            <a:off x="8610600" y="4800600"/>
            <a:ext cx="11430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125421796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Pointers, arrays, and vector</a:t>
            </a:r>
          </a:p>
        </p:txBody>
      </p:sp>
      <p:sp>
        <p:nvSpPr>
          <p:cNvPr id="66563" name="Rectangle 3"/>
          <p:cNvSpPr>
            <a:spLocks noGrp="1" noChangeArrowheads="1"/>
          </p:cNvSpPr>
          <p:nvPr>
            <p:ph idx="1"/>
          </p:nvPr>
        </p:nvSpPr>
        <p:spPr/>
        <p:txBody>
          <a:bodyPr/>
          <a:lstStyle/>
          <a:p>
            <a:pPr eaLnBrk="1" hangingPunct="1">
              <a:defRPr/>
            </a:pPr>
            <a:r>
              <a:rPr lang="en-US" altLang="en-US" dirty="0">
                <a:ea typeface="ＭＳ Ｐゴシック" pitchFamily="34" charset="-128"/>
              </a:rPr>
              <a:t>Note</a:t>
            </a:r>
          </a:p>
          <a:p>
            <a:pPr lvl="1" eaLnBrk="1" hangingPunct="1">
              <a:defRPr/>
            </a:pPr>
            <a:r>
              <a:rPr lang="en-US" altLang="en-US" sz="2000" dirty="0">
                <a:ea typeface="Times New Roman" pitchFamily="18" charset="0"/>
              </a:rPr>
              <a:t>With pointers and arrays we are "touching" hardware directly with only the most minimal help from the language. Here is where serious programming errors can most easily be made, resulting in malfunctioning programs and obscure bugs</a:t>
            </a:r>
          </a:p>
          <a:p>
            <a:pPr lvl="2" eaLnBrk="1" hangingPunct="1">
              <a:defRPr/>
            </a:pPr>
            <a:r>
              <a:rPr lang="en-US" altLang="en-US" sz="1800" dirty="0">
                <a:ea typeface="Times New Roman" pitchFamily="18" charset="0"/>
              </a:rPr>
              <a:t>Be careful and operate at this level only when you really need to</a:t>
            </a:r>
          </a:p>
          <a:p>
            <a:pPr lvl="2" eaLnBrk="1" hangingPunct="1">
              <a:defRPr/>
            </a:pPr>
            <a:r>
              <a:rPr lang="en-US" altLang="en-US" sz="1800" dirty="0">
                <a:ea typeface="Times New Roman" pitchFamily="18" charset="0"/>
              </a:rPr>
              <a:t>If you get "segmentation fault", "bus error", or "core dumped", suspect an uninitialized or otherwise invalid pointer</a:t>
            </a:r>
          </a:p>
          <a:p>
            <a:pPr lvl="1" eaLnBrk="1" hangingPunct="1">
              <a:defRPr/>
            </a:pPr>
            <a:r>
              <a:rPr lang="en-US" altLang="en-US" sz="2000" dirty="0">
                <a:ea typeface="Times New Roman" pitchFamily="18" charset="0"/>
              </a:rPr>
              <a:t>vector is one way of getting almost all of the flexibility and performance of arrays with greater support from the language (read: fewer bugs and less debug time).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7F42547-849D-4266-AE1B-87AECE7620A9}" type="slidenum">
              <a:rPr lang="en-US" altLang="en-US" sz="1400">
                <a:latin typeface="Arial" panose="020B0604020202020204" pitchFamily="34" charset="0"/>
              </a:rPr>
              <a:pPr eaLnBrk="1" hangingPunct="1">
                <a:spcBef>
                  <a:spcPct val="0"/>
                </a:spcBef>
                <a:buClrTx/>
                <a:buSzTx/>
                <a:buFontTx/>
                <a:buNone/>
              </a:pPr>
              <a:t>22</a:t>
            </a:fld>
            <a:endParaRPr lang="en-US" altLang="en-US" sz="1400">
              <a:latin typeface="Arial" panose="020B0604020202020204" pitchFamily="34" charset="0"/>
            </a:endParaRPr>
          </a:p>
        </p:txBody>
      </p:sp>
    </p:spTree>
    <p:extLst>
      <p:ext uri="{BB962C8B-B14F-4D97-AF65-F5344CB8AC3E}">
        <p14:creationId xmlns:p14="http://schemas.microsoft.com/office/powerpoint/2010/main" val="107247449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a:ea typeface="ＭＳ Ｐゴシック" pitchFamily="34" charset="-128"/>
              </a:rPr>
              <a:t>(construction and primitive access)</a:t>
            </a:r>
          </a:p>
        </p:txBody>
      </p:sp>
      <p:sp>
        <p:nvSpPr>
          <p:cNvPr id="19459" name="Rectangle 3"/>
          <p:cNvSpPr>
            <a:spLocks noGrp="1" noChangeArrowheads="1"/>
          </p:cNvSpPr>
          <p:nvPr>
            <p:ph idx="1"/>
          </p:nvPr>
        </p:nvSpPr>
        <p:spPr/>
        <p:txBody>
          <a:bodyPr/>
          <a:lstStyle/>
          <a:p>
            <a:pPr eaLnBrk="1" hangingPunct="1">
              <a:buFontTx/>
              <a:buNone/>
              <a:defRPr/>
            </a:pPr>
            <a:r>
              <a:rPr lang="en-US" altLang="en-US" sz="2000" b="1">
                <a:ea typeface="ＭＳ Ｐゴシック" pitchFamily="34" charset="-128"/>
              </a:rPr>
              <a:t>// </a:t>
            </a:r>
            <a:r>
              <a:rPr lang="en-US" altLang="en-US" sz="2000" i="1">
                <a:ea typeface="ＭＳ Ｐゴシック" pitchFamily="34" charset="-128"/>
              </a:rPr>
              <a:t>a very simplified</a:t>
            </a:r>
            <a:r>
              <a:rPr lang="en-US" altLang="en-US" sz="2000" b="1" i="1">
                <a:ea typeface="ＭＳ Ｐゴシック" pitchFamily="34" charset="-128"/>
              </a:rPr>
              <a:t> vector </a:t>
            </a:r>
            <a:r>
              <a:rPr lang="en-US" altLang="en-US" sz="2000" i="1">
                <a:ea typeface="ＭＳ Ｐゴシック" pitchFamily="34" charset="-128"/>
              </a:rPr>
              <a:t>of </a:t>
            </a:r>
            <a:r>
              <a:rPr lang="en-US" altLang="en-US" sz="2000" b="1" i="1">
                <a:ea typeface="ＭＳ Ｐゴシック" pitchFamily="34" charset="-128"/>
              </a:rPr>
              <a:t>double</a:t>
            </a:r>
            <a:r>
              <a:rPr lang="en-US" altLang="en-US" sz="2000" i="1">
                <a:ea typeface="ＭＳ Ｐゴシック" pitchFamily="34" charset="-128"/>
              </a:rPr>
              <a:t>s</a:t>
            </a:r>
            <a:r>
              <a:rPr lang="en-US" altLang="en-US" sz="2000" b="1" i="1">
                <a:ea typeface="ＭＳ Ｐゴシック" pitchFamily="34" charset="-128"/>
              </a:rPr>
              <a:t>:</a:t>
            </a:r>
          </a:p>
          <a:p>
            <a:pPr eaLnBrk="1" hangingPunct="1">
              <a:buFontTx/>
              <a:buNone/>
              <a:defRPr/>
            </a:pPr>
            <a:r>
              <a:rPr lang="en-US" altLang="en-US" sz="2000" b="1">
                <a:ea typeface="ＭＳ Ｐゴシック" pitchFamily="34" charset="-128"/>
              </a:rPr>
              <a:t>class vector {</a:t>
            </a:r>
          </a:p>
          <a:p>
            <a:pPr eaLnBrk="1" hangingPunct="1">
              <a:buFontTx/>
              <a:buNone/>
              <a:defRPr/>
            </a:pPr>
            <a:r>
              <a:rPr lang="en-US" altLang="en-US" sz="2000" b="1">
                <a:ea typeface="ＭＳ Ｐゴシック" pitchFamily="34" charset="-128"/>
              </a:rPr>
              <a:t>	int sz;		// </a:t>
            </a:r>
            <a:r>
              <a:rPr lang="en-US" altLang="en-US" sz="2000" i="1">
                <a:ea typeface="ＭＳ Ｐゴシック" pitchFamily="34" charset="-128"/>
              </a:rPr>
              <a:t>the size</a:t>
            </a:r>
          </a:p>
          <a:p>
            <a:pPr eaLnBrk="1" hangingPunct="1">
              <a:buFontTx/>
              <a:buNone/>
              <a:defRPr/>
            </a:pPr>
            <a:r>
              <a:rPr lang="en-US" altLang="en-US" sz="2000" b="1">
                <a:ea typeface="ＭＳ Ｐゴシック" pitchFamily="34" charset="-128"/>
              </a:rPr>
              <a:t>	double* elem;	// </a:t>
            </a:r>
            <a:r>
              <a:rPr lang="en-US" altLang="en-US" sz="2000" i="1">
                <a:ea typeface="ＭＳ Ｐゴシック" pitchFamily="34" charset="-128"/>
              </a:rPr>
              <a:t>a pointer to the elements</a:t>
            </a:r>
          </a:p>
          <a:p>
            <a:pPr eaLnBrk="1" hangingPunct="1">
              <a:buFontTx/>
              <a:buNone/>
              <a:defRPr/>
            </a:pPr>
            <a:r>
              <a:rPr lang="en-US" altLang="en-US" sz="2000" b="1">
                <a:ea typeface="ＭＳ Ｐゴシック" pitchFamily="34" charset="-128"/>
              </a:rPr>
              <a:t>public:</a:t>
            </a:r>
          </a:p>
          <a:p>
            <a:pPr eaLnBrk="1" hangingPunct="1">
              <a:buFontTx/>
              <a:buNone/>
              <a:defRPr/>
            </a:pPr>
            <a:r>
              <a:rPr lang="en-US" altLang="en-US" sz="2000" b="1">
                <a:ea typeface="ＭＳ Ｐゴシック" pitchFamily="34" charset="-128"/>
              </a:rPr>
              <a:t>	vector(int s) :sz(s), elem(new double[s]) { }	// </a:t>
            </a:r>
            <a:r>
              <a:rPr lang="en-US" altLang="en-US" sz="2000" i="1">
                <a:ea typeface="ＭＳ Ｐゴシック" pitchFamily="34" charset="-128"/>
              </a:rPr>
              <a:t>constructor</a:t>
            </a:r>
          </a:p>
          <a:p>
            <a:pPr eaLnBrk="1" hangingPunct="1">
              <a:buFontTx/>
              <a:buNone/>
              <a:defRPr/>
            </a:pPr>
            <a:r>
              <a:rPr lang="en-US" altLang="en-US" sz="2000" b="1">
                <a:ea typeface="ＭＳ Ｐゴシック" pitchFamily="34" charset="-128"/>
              </a:rPr>
              <a:t>	double get(int n) const { return elem[n]; } 	// </a:t>
            </a:r>
            <a:r>
              <a:rPr lang="en-US" altLang="en-US" sz="2000" i="1">
                <a:ea typeface="ＭＳ Ｐゴシック" pitchFamily="34" charset="-128"/>
              </a:rPr>
              <a:t>access: read</a:t>
            </a:r>
          </a:p>
          <a:p>
            <a:pPr eaLnBrk="1" hangingPunct="1">
              <a:buFontTx/>
              <a:buNone/>
              <a:defRPr/>
            </a:pPr>
            <a:r>
              <a:rPr lang="en-US" altLang="en-US" sz="2000">
                <a:ea typeface="ＭＳ Ｐゴシック" pitchFamily="34" charset="-128"/>
              </a:rPr>
              <a:t>	</a:t>
            </a:r>
            <a:r>
              <a:rPr lang="en-US" altLang="en-US" sz="2000" b="1">
                <a:ea typeface="ＭＳ Ｐゴシック" pitchFamily="34" charset="-128"/>
              </a:rPr>
              <a:t>void set(int n, double v) { elem[n]=v; }		//</a:t>
            </a:r>
            <a:r>
              <a:rPr lang="en-US" altLang="en-US" sz="2000">
                <a:ea typeface="ＭＳ Ｐゴシック" pitchFamily="34" charset="-128"/>
              </a:rPr>
              <a:t> </a:t>
            </a:r>
            <a:r>
              <a:rPr lang="en-US" altLang="en-US" sz="2000" i="1">
                <a:ea typeface="ＭＳ Ｐゴシック" pitchFamily="34" charset="-128"/>
              </a:rPr>
              <a:t>access: write</a:t>
            </a:r>
          </a:p>
          <a:p>
            <a:pPr eaLnBrk="1" hangingPunct="1">
              <a:buFontTx/>
              <a:buNone/>
              <a:defRPr/>
            </a:pPr>
            <a:r>
              <a:rPr lang="en-US" altLang="en-US" sz="2000" b="1">
                <a:ea typeface="ＭＳ Ｐゴシック" pitchFamily="34" charset="-128"/>
              </a:rPr>
              <a:t>	int size() const { return sz; }			// </a:t>
            </a:r>
            <a:r>
              <a:rPr lang="en-US" altLang="en-US" sz="2000" i="1">
                <a:ea typeface="ＭＳ Ｐゴシック" pitchFamily="34" charset="-128"/>
              </a:rPr>
              <a:t>the current size</a:t>
            </a:r>
          </a:p>
          <a:p>
            <a:pPr eaLnBrk="1" hangingPunct="1">
              <a:buFontTx/>
              <a:buNone/>
              <a:defRPr/>
            </a:pPr>
            <a:r>
              <a:rPr lang="en-US" altLang="en-US" sz="2000" b="1">
                <a:ea typeface="ＭＳ Ｐゴシック" pitchFamily="34" charset="-128"/>
              </a:rPr>
              <a:t>};</a:t>
            </a:r>
          </a:p>
          <a:p>
            <a:pPr eaLnBrk="1" hangingPunct="1">
              <a:buFontTx/>
              <a:buNone/>
              <a:defRPr/>
            </a:pPr>
            <a:endParaRPr lang="en-US" altLang="en-US" sz="1000" b="1">
              <a:ea typeface="ＭＳ Ｐゴシック" pitchFamily="34" charset="-128"/>
            </a:endParaRPr>
          </a:p>
          <a:p>
            <a:pPr eaLnBrk="1" hangingPunct="1">
              <a:buFontTx/>
              <a:buNone/>
              <a:defRPr/>
            </a:pPr>
            <a:r>
              <a:rPr lang="en-US" altLang="en-US" sz="2000" b="1">
                <a:ea typeface="ＭＳ Ｐゴシック" pitchFamily="34" charset="-128"/>
              </a:rPr>
              <a:t>vector v(10);</a:t>
            </a:r>
          </a:p>
          <a:p>
            <a:pPr eaLnBrk="1" hangingPunct="1">
              <a:buFontTx/>
              <a:buNone/>
              <a:defRPr/>
            </a:pPr>
            <a:r>
              <a:rPr lang="en-US" altLang="en-US" sz="2000" b="1">
                <a:ea typeface="ＭＳ Ｐゴシック" pitchFamily="34" charset="-128"/>
              </a:rPr>
              <a:t>for (int i=0; i&lt;v.size(); ++i) { v.set(i,i); cout &lt;&lt; v.get(i) &lt;&lt; ' '; }</a:t>
            </a:r>
          </a:p>
        </p:txBody>
      </p:sp>
      <p:sp>
        <p:nvSpPr>
          <p:cNvPr id="17"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BDFBC889-B0AF-459A-B442-F9F21DE60B23}" type="slidenum">
              <a:rPr lang="en-US" altLang="en-US" sz="1400">
                <a:latin typeface="Arial" panose="020B0604020202020204" pitchFamily="34" charset="0"/>
              </a:rPr>
              <a:pPr eaLnBrk="1" hangingPunct="1">
                <a:spcBef>
                  <a:spcPct val="0"/>
                </a:spcBef>
                <a:buClrTx/>
                <a:buSzTx/>
                <a:buFontTx/>
                <a:buNone/>
              </a:pPr>
              <a:t>23</a:t>
            </a:fld>
            <a:endParaRPr lang="en-US" altLang="en-US" sz="1400">
              <a:latin typeface="Arial" panose="020B0604020202020204" pitchFamily="34" charset="0"/>
            </a:endParaRPr>
          </a:p>
        </p:txBody>
      </p:sp>
      <p:sp>
        <p:nvSpPr>
          <p:cNvPr id="22533" name="Rectangle 4"/>
          <p:cNvSpPr>
            <a:spLocks noChangeArrowheads="1"/>
          </p:cNvSpPr>
          <p:nvPr/>
        </p:nvSpPr>
        <p:spPr bwMode="auto">
          <a:xfrm>
            <a:off x="42672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22534" name="Rectangle 5"/>
          <p:cNvSpPr>
            <a:spLocks noChangeArrowheads="1"/>
          </p:cNvSpPr>
          <p:nvPr/>
        </p:nvSpPr>
        <p:spPr bwMode="auto">
          <a:xfrm>
            <a:off x="48768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a:t>
            </a:r>
          </a:p>
        </p:txBody>
      </p:sp>
      <p:sp>
        <p:nvSpPr>
          <p:cNvPr id="22535" name="Rectangle 6"/>
          <p:cNvSpPr>
            <a:spLocks noChangeArrowheads="1"/>
          </p:cNvSpPr>
          <p:nvPr/>
        </p:nvSpPr>
        <p:spPr bwMode="auto">
          <a:xfrm>
            <a:off x="54864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3.0</a:t>
            </a:r>
          </a:p>
        </p:txBody>
      </p:sp>
      <p:sp>
        <p:nvSpPr>
          <p:cNvPr id="22536" name="Rectangle 7"/>
          <p:cNvSpPr>
            <a:spLocks noChangeArrowheads="1"/>
          </p:cNvSpPr>
          <p:nvPr/>
        </p:nvSpPr>
        <p:spPr bwMode="auto">
          <a:xfrm>
            <a:off x="60960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4.0</a:t>
            </a:r>
          </a:p>
        </p:txBody>
      </p:sp>
      <p:sp>
        <p:nvSpPr>
          <p:cNvPr id="22537" name="Rectangle 8"/>
          <p:cNvSpPr>
            <a:spLocks noChangeArrowheads="1"/>
          </p:cNvSpPr>
          <p:nvPr/>
        </p:nvSpPr>
        <p:spPr bwMode="auto">
          <a:xfrm>
            <a:off x="67056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5.0</a:t>
            </a:r>
          </a:p>
        </p:txBody>
      </p:sp>
      <p:sp>
        <p:nvSpPr>
          <p:cNvPr id="22538" name="Rectangle 9"/>
          <p:cNvSpPr>
            <a:spLocks noChangeArrowheads="1"/>
          </p:cNvSpPr>
          <p:nvPr/>
        </p:nvSpPr>
        <p:spPr bwMode="auto">
          <a:xfrm>
            <a:off x="73152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6.0</a:t>
            </a:r>
          </a:p>
        </p:txBody>
      </p:sp>
      <p:sp>
        <p:nvSpPr>
          <p:cNvPr id="22539" name="Rectangle 10"/>
          <p:cNvSpPr>
            <a:spLocks noChangeArrowheads="1"/>
          </p:cNvSpPr>
          <p:nvPr/>
        </p:nvSpPr>
        <p:spPr bwMode="auto">
          <a:xfrm>
            <a:off x="79248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7.0</a:t>
            </a:r>
          </a:p>
        </p:txBody>
      </p:sp>
      <p:sp>
        <p:nvSpPr>
          <p:cNvPr id="22540" name="Rectangle 11"/>
          <p:cNvSpPr>
            <a:spLocks noChangeArrowheads="1"/>
          </p:cNvSpPr>
          <p:nvPr/>
        </p:nvSpPr>
        <p:spPr bwMode="auto">
          <a:xfrm>
            <a:off x="85344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8.0</a:t>
            </a:r>
          </a:p>
        </p:txBody>
      </p:sp>
      <p:sp>
        <p:nvSpPr>
          <p:cNvPr id="22541" name="Rectangle 12"/>
          <p:cNvSpPr>
            <a:spLocks noChangeArrowheads="1"/>
          </p:cNvSpPr>
          <p:nvPr/>
        </p:nvSpPr>
        <p:spPr bwMode="auto">
          <a:xfrm>
            <a:off x="36576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0.0</a:t>
            </a:r>
          </a:p>
        </p:txBody>
      </p:sp>
      <p:sp>
        <p:nvSpPr>
          <p:cNvPr id="22542" name="Rectangle 13"/>
          <p:cNvSpPr>
            <a:spLocks noChangeArrowheads="1"/>
          </p:cNvSpPr>
          <p:nvPr/>
        </p:nvSpPr>
        <p:spPr bwMode="auto">
          <a:xfrm>
            <a:off x="91440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9.0</a:t>
            </a:r>
          </a:p>
        </p:txBody>
      </p:sp>
      <p:sp>
        <p:nvSpPr>
          <p:cNvPr id="22543" name="Rectangle 15"/>
          <p:cNvSpPr>
            <a:spLocks noChangeArrowheads="1"/>
          </p:cNvSpPr>
          <p:nvPr/>
        </p:nvSpPr>
        <p:spPr bwMode="auto">
          <a:xfrm>
            <a:off x="16764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10</a:t>
            </a:r>
          </a:p>
        </p:txBody>
      </p:sp>
      <p:sp>
        <p:nvSpPr>
          <p:cNvPr id="22544" name="Rectangle 16"/>
          <p:cNvSpPr>
            <a:spLocks noChangeArrowheads="1"/>
          </p:cNvSpPr>
          <p:nvPr/>
        </p:nvSpPr>
        <p:spPr bwMode="auto">
          <a:xfrm>
            <a:off x="2286000" y="60960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22545" name="Line 17"/>
          <p:cNvSpPr>
            <a:spLocks noChangeShapeType="1"/>
          </p:cNvSpPr>
          <p:nvPr/>
        </p:nvSpPr>
        <p:spPr bwMode="auto">
          <a:xfrm>
            <a:off x="2514600" y="6248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24662091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20483" name="Rectangle 3"/>
          <p:cNvSpPr>
            <a:spLocks noGrp="1" noChangeArrowheads="1"/>
          </p:cNvSpPr>
          <p:nvPr>
            <p:ph idx="1"/>
          </p:nvPr>
        </p:nvSpPr>
        <p:spPr/>
        <p:txBody>
          <a:bodyPr/>
          <a:lstStyle/>
          <a:p>
            <a:pPr eaLnBrk="1" hangingPunct="1">
              <a:lnSpc>
                <a:spcPct val="90000"/>
              </a:lnSpc>
              <a:buFontTx/>
              <a:buNone/>
              <a:defRPr/>
            </a:pPr>
            <a:r>
              <a:rPr lang="en-US" altLang="en-US" sz="2000" b="1" dirty="0">
                <a:ea typeface="ＭＳ Ｐゴシック" pitchFamily="34" charset="-128"/>
              </a:rPr>
              <a:t>double* </a:t>
            </a:r>
            <a:r>
              <a:rPr lang="en-US" altLang="en-US" sz="2000" b="1" dirty="0" err="1">
                <a:ea typeface="ＭＳ Ｐゴシック" pitchFamily="34" charset="-128"/>
              </a:rPr>
              <a:t>calc</a:t>
            </a:r>
            <a:r>
              <a:rPr lang="en-US" altLang="en-US" sz="2000" b="1" dirty="0">
                <a:ea typeface="ＭＳ Ｐゴシック" pitchFamily="34" charset="-128"/>
              </a:rPr>
              <a:t>(int </a:t>
            </a:r>
            <a:r>
              <a:rPr lang="en-US" altLang="en-US" sz="2000" b="1" dirty="0" err="1">
                <a:ea typeface="ＭＳ Ｐゴシック" pitchFamily="34" charset="-128"/>
              </a:rPr>
              <a:t>result_size</a:t>
            </a:r>
            <a:r>
              <a:rPr lang="en-US" altLang="en-US" sz="2000" b="1" dirty="0">
                <a:ea typeface="ＭＳ Ｐゴシック" pitchFamily="34" charset="-128"/>
              </a:rPr>
              <a:t>, int max)</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r>
              <a:rPr lang="en-US" altLang="en-US" sz="2000" b="1" dirty="0">
                <a:ea typeface="ＭＳ Ｐゴシック" pitchFamily="34" charset="-128"/>
              </a:rPr>
              <a:t>	double* p = new double[max];	   // </a:t>
            </a:r>
            <a:r>
              <a:rPr lang="en-US" altLang="en-US" sz="2000" i="1" dirty="0">
                <a:ea typeface="ＭＳ Ｐゴシック" pitchFamily="34" charset="-128"/>
              </a:rPr>
              <a:t>allocate another</a:t>
            </a:r>
            <a:r>
              <a:rPr lang="en-US" altLang="en-US" sz="2000" b="1" i="1" dirty="0">
                <a:ea typeface="ＭＳ Ｐゴシック" pitchFamily="34" charset="-128"/>
              </a:rPr>
              <a:t> max double</a:t>
            </a:r>
            <a:r>
              <a:rPr lang="en-US" altLang="en-US" sz="2000" i="1" dirty="0">
                <a:ea typeface="ＭＳ Ｐゴシック" pitchFamily="34" charset="-128"/>
              </a:rPr>
              <a:t>s</a:t>
            </a:r>
          </a:p>
          <a:p>
            <a:pPr eaLnBrk="1" hangingPunct="1">
              <a:lnSpc>
                <a:spcPct val="90000"/>
              </a:lnSpc>
              <a:buFontTx/>
              <a:buNone/>
              <a:defRPr/>
            </a:pP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i.e., get </a:t>
            </a:r>
            <a:r>
              <a:rPr lang="en-US" altLang="en-US" sz="2000" b="1" i="1" dirty="0">
                <a:ea typeface="ＭＳ Ｐゴシック" pitchFamily="34" charset="-128"/>
              </a:rPr>
              <a:t>max double</a:t>
            </a:r>
            <a:r>
              <a:rPr lang="en-US" altLang="en-US" sz="2000" i="1" dirty="0">
                <a:ea typeface="ＭＳ Ｐゴシック" pitchFamily="34" charset="-128"/>
              </a:rPr>
              <a:t>s from the free store</a:t>
            </a:r>
          </a:p>
          <a:p>
            <a:pPr eaLnBrk="1" hangingPunct="1">
              <a:lnSpc>
                <a:spcPct val="90000"/>
              </a:lnSpc>
              <a:buFontTx/>
              <a:buNone/>
              <a:defRPr/>
            </a:pPr>
            <a:r>
              <a:rPr lang="en-US" altLang="en-US" sz="2000" b="1" dirty="0">
                <a:ea typeface="ＭＳ Ｐゴシック" pitchFamily="34" charset="-128"/>
              </a:rPr>
              <a:t>	double* result = new double[</a:t>
            </a:r>
            <a:r>
              <a:rPr lang="en-US" altLang="en-US" sz="2000" b="1" dirty="0" err="1">
                <a:ea typeface="ＭＳ Ｐゴシック" pitchFamily="34" charset="-128"/>
              </a:rPr>
              <a:t>result_size</a:t>
            </a:r>
            <a:r>
              <a:rPr lang="en-US" altLang="en-US" sz="2000" b="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 </a:t>
            </a:r>
            <a:r>
              <a:rPr lang="en-US" altLang="en-US" sz="2000" i="1" dirty="0">
                <a:ea typeface="ＭＳ Ｐゴシック" pitchFamily="34" charset="-128"/>
              </a:rPr>
              <a:t>…</a:t>
            </a:r>
            <a:r>
              <a:rPr lang="en-US" altLang="en-US" sz="2000" b="1" i="1" dirty="0">
                <a:ea typeface="ＭＳ Ｐゴシック" pitchFamily="34" charset="-128"/>
              </a:rPr>
              <a:t> </a:t>
            </a:r>
            <a:r>
              <a:rPr lang="en-US" altLang="en-US" sz="2000" i="1" dirty="0">
                <a:ea typeface="ＭＳ Ｐゴシック" pitchFamily="34" charset="-128"/>
              </a:rPr>
              <a:t>use</a:t>
            </a:r>
            <a:r>
              <a:rPr lang="en-US" altLang="en-US" sz="2000" b="1" i="1" dirty="0">
                <a:ea typeface="ＭＳ Ｐゴシック" pitchFamily="34" charset="-128"/>
              </a:rPr>
              <a:t> p </a:t>
            </a:r>
            <a:r>
              <a:rPr lang="en-US" altLang="en-US" sz="2000" i="1" dirty="0">
                <a:ea typeface="ＭＳ Ｐゴシック" pitchFamily="34" charset="-128"/>
              </a:rPr>
              <a:t>to calculate results to be put in</a:t>
            </a:r>
            <a:r>
              <a:rPr lang="en-US" altLang="en-US" sz="2000" b="1" i="1" dirty="0">
                <a:ea typeface="ＭＳ Ｐゴシック" pitchFamily="34" charset="-128"/>
              </a:rPr>
              <a:t> result</a:t>
            </a:r>
            <a:r>
              <a:rPr lang="en-US" altLang="en-US" sz="2000" i="1" dirty="0">
                <a:ea typeface="ＭＳ Ｐゴシック" pitchFamily="34" charset="-128"/>
              </a:rPr>
              <a:t> …</a:t>
            </a:r>
          </a:p>
          <a:p>
            <a:pPr eaLnBrk="1" hangingPunct="1">
              <a:lnSpc>
                <a:spcPct val="90000"/>
              </a:lnSpc>
              <a:buFontTx/>
              <a:buNone/>
              <a:defRPr/>
            </a:pPr>
            <a:r>
              <a:rPr lang="en-US" altLang="en-US" sz="2000" b="1" dirty="0">
                <a:ea typeface="ＭＳ Ｐゴシック" pitchFamily="34" charset="-128"/>
              </a:rPr>
              <a:t>	return result;</a:t>
            </a:r>
          </a:p>
          <a:p>
            <a:pPr eaLnBrk="1" hangingPunct="1">
              <a:lnSpc>
                <a:spcPct val="90000"/>
              </a:lnSpc>
              <a:buFontTx/>
              <a:buNone/>
              <a:defRPr/>
            </a:pPr>
            <a:r>
              <a:rPr lang="en-US" altLang="en-US" sz="2000" b="1" dirty="0">
                <a:ea typeface="ＭＳ Ｐゴシック" pitchFamily="34" charset="-128"/>
              </a:rPr>
              <a:t>}</a:t>
            </a:r>
          </a:p>
          <a:p>
            <a:pPr eaLnBrk="1" hangingPunct="1">
              <a:lnSpc>
                <a:spcPct val="90000"/>
              </a:lnSpc>
              <a:buFontTx/>
              <a:buNone/>
              <a:defRPr/>
            </a:pPr>
            <a:endParaRPr lang="en-US" altLang="en-US" sz="1000" b="1" dirty="0">
              <a:ea typeface="ＭＳ Ｐゴシック" pitchFamily="34" charset="-128"/>
            </a:endParaRPr>
          </a:p>
          <a:p>
            <a:pPr eaLnBrk="1" hangingPunct="1">
              <a:lnSpc>
                <a:spcPct val="90000"/>
              </a:lnSpc>
              <a:buFontTx/>
              <a:buNone/>
              <a:defRPr/>
            </a:pPr>
            <a:r>
              <a:rPr lang="en-US" altLang="en-US" sz="2000" b="1" dirty="0">
                <a:ea typeface="ＭＳ Ｐゴシック" pitchFamily="34" charset="-128"/>
              </a:rPr>
              <a:t>double* r = </a:t>
            </a:r>
            <a:r>
              <a:rPr lang="en-US" altLang="en-US" sz="2000" b="1" dirty="0" err="1">
                <a:ea typeface="ＭＳ Ｐゴシック" pitchFamily="34" charset="-128"/>
              </a:rPr>
              <a:t>calc</a:t>
            </a:r>
            <a:r>
              <a:rPr lang="en-US" altLang="en-US" sz="2000" b="1" dirty="0">
                <a:ea typeface="ＭＳ Ｐゴシック" pitchFamily="34" charset="-128"/>
              </a:rPr>
              <a:t>(200,100);	// </a:t>
            </a:r>
            <a:r>
              <a:rPr lang="en-US" altLang="en-US" sz="2000" i="1" dirty="0">
                <a:ea typeface="ＭＳ Ｐゴシック" pitchFamily="34" charset="-128"/>
              </a:rPr>
              <a:t>oops! We </a:t>
            </a:r>
            <a:r>
              <a:rPr lang="en-US" altLang="ja-JP" sz="2000" i="1" dirty="0">
                <a:ea typeface="ＭＳ Ｐゴシック" pitchFamily="34" charset="-128"/>
              </a:rPr>
              <a:t>“forgot” to give the memory </a:t>
            </a:r>
          </a:p>
          <a:p>
            <a:pPr eaLnBrk="1" hangingPunct="1">
              <a:lnSpc>
                <a:spcPct val="90000"/>
              </a:lnSpc>
              <a:buFontTx/>
              <a:buNone/>
              <a:defRPr/>
            </a:pPr>
            <a:r>
              <a:rPr lang="en-US" altLang="en-US" sz="2000" dirty="0">
                <a:ea typeface="ＭＳ Ｐゴシック" pitchFamily="34" charset="-128"/>
              </a:rPr>
              <a:t>					</a:t>
            </a:r>
            <a:r>
              <a:rPr lang="en-US" altLang="en-US" sz="2000" b="1" dirty="0">
                <a:ea typeface="ＭＳ Ｐゴシック" pitchFamily="34" charset="-128"/>
              </a:rPr>
              <a:t>//</a:t>
            </a:r>
            <a:r>
              <a:rPr lang="en-US" altLang="en-US" sz="2000" dirty="0">
                <a:ea typeface="ＭＳ Ｐゴシック" pitchFamily="34" charset="-128"/>
              </a:rPr>
              <a:t> </a:t>
            </a:r>
            <a:r>
              <a:rPr lang="en-US" altLang="en-US" sz="2000" i="1" dirty="0">
                <a:ea typeface="ＭＳ Ｐゴシック" pitchFamily="34" charset="-128"/>
              </a:rPr>
              <a:t>allocated for p back to the free store</a:t>
            </a:r>
            <a:endParaRPr lang="en-US" altLang="en-US" sz="1000" i="1" dirty="0">
              <a:ea typeface="ＭＳ Ｐゴシック" pitchFamily="34" charset="-128"/>
            </a:endParaRPr>
          </a:p>
          <a:p>
            <a:pPr eaLnBrk="1" hangingPunct="1">
              <a:lnSpc>
                <a:spcPct val="90000"/>
              </a:lnSpc>
              <a:defRPr/>
            </a:pPr>
            <a:r>
              <a:rPr lang="en-US" altLang="en-US" dirty="0">
                <a:ea typeface="ＭＳ Ｐゴシック" pitchFamily="34" charset="-128"/>
              </a:rPr>
              <a:t>Lack of de-allocation (usually called “memory leaks”) can be a serious problem in real-world programs</a:t>
            </a:r>
            <a:endParaRPr lang="en-US" altLang="en-US" sz="1000" dirty="0">
              <a:ea typeface="ＭＳ Ｐゴシック" pitchFamily="34" charset="-128"/>
            </a:endParaRPr>
          </a:p>
          <a:p>
            <a:pPr eaLnBrk="1" hangingPunct="1">
              <a:lnSpc>
                <a:spcPct val="90000"/>
              </a:lnSpc>
              <a:defRPr/>
            </a:pPr>
            <a:r>
              <a:rPr lang="en-US" altLang="en-US" dirty="0">
                <a:ea typeface="ＭＳ Ｐゴシック" pitchFamily="34" charset="-128"/>
              </a:rPr>
              <a:t>A program that must run for a long time can’t afford any memory leaks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AAB5050-8980-479B-A82F-084EB4F0C452}" type="slidenum">
              <a:rPr lang="en-US" altLang="en-US" sz="1400">
                <a:latin typeface="Arial" panose="020B0604020202020204" pitchFamily="34" charset="0"/>
              </a:rPr>
              <a:pPr eaLnBrk="1" hangingPunct="1">
                <a:spcBef>
                  <a:spcPct val="0"/>
                </a:spcBef>
                <a:buClrTx/>
                <a:buSzTx/>
                <a:buFontTx/>
                <a:buNone/>
              </a:pPr>
              <a:t>24</a:t>
            </a:fld>
            <a:endParaRPr lang="en-US" altLang="en-US" sz="1400">
              <a:latin typeface="Arial" panose="020B0604020202020204" pitchFamily="34" charset="0"/>
            </a:endParaRPr>
          </a:p>
        </p:txBody>
      </p:sp>
    </p:spTree>
    <p:extLst>
      <p:ext uri="{BB962C8B-B14F-4D97-AF65-F5344CB8AC3E}">
        <p14:creationId xmlns:p14="http://schemas.microsoft.com/office/powerpoint/2010/main" val="2691618575"/>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70659" name="Rectangle 3"/>
          <p:cNvSpPr>
            <a:spLocks noGrp="1" noChangeArrowheads="1"/>
          </p:cNvSpPr>
          <p:nvPr>
            <p:ph idx="1"/>
          </p:nvPr>
        </p:nvSpPr>
        <p:spPr/>
        <p:txBody>
          <a:bodyPr/>
          <a:lstStyle/>
          <a:p>
            <a:pPr eaLnBrk="1" hangingPunct="1">
              <a:lnSpc>
                <a:spcPct val="90000"/>
              </a:lnSpc>
              <a:buFontTx/>
              <a:buNone/>
              <a:defRPr/>
            </a:pPr>
            <a:r>
              <a:rPr lang="en-US" altLang="en-US" sz="2000" b="1">
                <a:ea typeface="ＭＳ Ｐゴシック" pitchFamily="34" charset="-128"/>
              </a:rPr>
              <a:t>double* calc(int result_size, int max)</a:t>
            </a:r>
          </a:p>
          <a:p>
            <a:pPr eaLnBrk="1" hangingPunct="1">
              <a:lnSpc>
                <a:spcPct val="90000"/>
              </a:lnSpc>
              <a:buFontTx/>
              <a:buNone/>
              <a:defRPr/>
            </a:pPr>
            <a:r>
              <a:rPr lang="en-US" altLang="en-US" sz="2000" b="1">
                <a:ea typeface="ＭＳ Ｐゴシック" pitchFamily="34" charset="-128"/>
              </a:rPr>
              <a:t>{</a:t>
            </a:r>
          </a:p>
          <a:p>
            <a:pPr eaLnBrk="1" hangingPunct="1">
              <a:lnSpc>
                <a:spcPct val="90000"/>
              </a:lnSpc>
              <a:buFontTx/>
              <a:buNone/>
              <a:defRPr/>
            </a:pPr>
            <a:r>
              <a:rPr lang="en-US" altLang="en-US" sz="2000" b="1">
                <a:ea typeface="ＭＳ Ｐゴシック" pitchFamily="34" charset="-128"/>
              </a:rPr>
              <a:t>	int* p = new double[max]; 	// </a:t>
            </a:r>
            <a:r>
              <a:rPr lang="en-US" altLang="en-US" sz="2000" i="1">
                <a:ea typeface="ＭＳ Ｐゴシック" pitchFamily="34" charset="-128"/>
              </a:rPr>
              <a:t>allocate another</a:t>
            </a:r>
            <a:r>
              <a:rPr lang="en-US" altLang="en-US" sz="2000" b="1" i="1">
                <a:ea typeface="ＭＳ Ｐゴシック" pitchFamily="34" charset="-128"/>
              </a:rPr>
              <a:t> max double</a:t>
            </a:r>
            <a:r>
              <a:rPr lang="en-US" altLang="en-US" sz="2000" i="1">
                <a:ea typeface="ＭＳ Ｐゴシック" pitchFamily="34" charset="-128"/>
              </a:rPr>
              <a:t>s</a:t>
            </a:r>
          </a:p>
          <a:p>
            <a:pPr eaLnBrk="1" hangingPunct="1">
              <a:lnSpc>
                <a:spcPct val="90000"/>
              </a:lnSpc>
              <a:buFontTx/>
              <a:buNone/>
              <a:defRPr/>
            </a:pPr>
            <a:r>
              <a:rPr lang="en-US" altLang="en-US" sz="2000">
                <a:ea typeface="ＭＳ Ｐゴシック" pitchFamily="34" charset="-128"/>
              </a:rPr>
              <a:t>					</a:t>
            </a:r>
            <a:r>
              <a:rPr lang="en-US" altLang="en-US" sz="2000" b="1">
                <a:ea typeface="ＭＳ Ｐゴシック" pitchFamily="34" charset="-128"/>
              </a:rPr>
              <a:t>//</a:t>
            </a:r>
            <a:r>
              <a:rPr lang="en-US" altLang="en-US" sz="2000">
                <a:ea typeface="ＭＳ Ｐゴシック" pitchFamily="34" charset="-128"/>
              </a:rPr>
              <a:t> </a:t>
            </a:r>
            <a:r>
              <a:rPr lang="en-US" altLang="en-US" sz="2000" i="1">
                <a:ea typeface="ＭＳ Ｐゴシック" pitchFamily="34" charset="-128"/>
              </a:rPr>
              <a:t>i.e., get </a:t>
            </a:r>
            <a:r>
              <a:rPr lang="en-US" altLang="en-US" sz="2000" b="1" i="1">
                <a:ea typeface="ＭＳ Ｐゴシック" pitchFamily="34" charset="-128"/>
              </a:rPr>
              <a:t>max double</a:t>
            </a:r>
            <a:r>
              <a:rPr lang="en-US" altLang="en-US" sz="2000" i="1">
                <a:ea typeface="ＭＳ Ｐゴシック" pitchFamily="34" charset="-128"/>
              </a:rPr>
              <a:t>s from the free store</a:t>
            </a:r>
          </a:p>
          <a:p>
            <a:pPr eaLnBrk="1" hangingPunct="1">
              <a:lnSpc>
                <a:spcPct val="90000"/>
              </a:lnSpc>
              <a:buFontTx/>
              <a:buNone/>
              <a:defRPr/>
            </a:pPr>
            <a:r>
              <a:rPr lang="en-US" altLang="en-US" sz="2000" b="1">
                <a:ea typeface="ＭＳ Ｐゴシック" pitchFamily="34" charset="-128"/>
              </a:rPr>
              <a:t>	double* result = new double[result_size];	</a:t>
            </a:r>
          </a:p>
          <a:p>
            <a:pPr eaLnBrk="1" hangingPunct="1">
              <a:lnSpc>
                <a:spcPct val="90000"/>
              </a:lnSpc>
              <a:buFontTx/>
              <a:buNone/>
              <a:defRPr/>
            </a:pPr>
            <a:r>
              <a:rPr lang="en-US" altLang="en-US" sz="2000" b="1">
                <a:ea typeface="ＭＳ Ｐゴシック" pitchFamily="34" charset="-128"/>
              </a:rPr>
              <a:t>	// </a:t>
            </a:r>
            <a:r>
              <a:rPr lang="en-US" altLang="en-US" sz="2000">
                <a:ea typeface="ＭＳ Ｐゴシック" pitchFamily="34" charset="-128"/>
              </a:rPr>
              <a:t>…</a:t>
            </a:r>
            <a:r>
              <a:rPr lang="en-US" altLang="en-US" sz="2000" b="1">
                <a:ea typeface="ＭＳ Ｐゴシック" pitchFamily="34" charset="-128"/>
              </a:rPr>
              <a:t> </a:t>
            </a:r>
            <a:r>
              <a:rPr lang="en-US" altLang="en-US" sz="2000">
                <a:ea typeface="ＭＳ Ｐゴシック" pitchFamily="34" charset="-128"/>
              </a:rPr>
              <a:t>use</a:t>
            </a:r>
            <a:r>
              <a:rPr lang="en-US" altLang="en-US" sz="2000" b="1">
                <a:ea typeface="ＭＳ Ｐゴシック" pitchFamily="34" charset="-128"/>
              </a:rPr>
              <a:t> p </a:t>
            </a:r>
            <a:r>
              <a:rPr lang="en-US" altLang="en-US" sz="2000">
                <a:ea typeface="ＭＳ Ｐゴシック" pitchFamily="34" charset="-128"/>
              </a:rPr>
              <a:t>to calculate results to be put in</a:t>
            </a:r>
            <a:r>
              <a:rPr lang="en-US" altLang="en-US" sz="2000" b="1">
                <a:ea typeface="ＭＳ Ｐゴシック" pitchFamily="34" charset="-128"/>
              </a:rPr>
              <a:t> result …</a:t>
            </a:r>
          </a:p>
          <a:p>
            <a:pPr eaLnBrk="1" hangingPunct="1">
              <a:lnSpc>
                <a:spcPct val="90000"/>
              </a:lnSpc>
              <a:buFontTx/>
              <a:buNone/>
              <a:defRPr/>
            </a:pPr>
            <a:r>
              <a:rPr lang="en-US" altLang="en-US" sz="2000">
                <a:ea typeface="ＭＳ Ｐゴシック" pitchFamily="34" charset="-128"/>
              </a:rPr>
              <a:t>	</a:t>
            </a:r>
            <a:r>
              <a:rPr lang="en-US" altLang="en-US" sz="2000" b="1">
                <a:ea typeface="ＭＳ Ｐゴシック" pitchFamily="34" charset="-128"/>
              </a:rPr>
              <a:t>delete[ ] p;			// </a:t>
            </a:r>
            <a:r>
              <a:rPr lang="en-US" altLang="en-US" sz="2000" i="1">
                <a:ea typeface="ＭＳ Ｐゴシック" pitchFamily="34" charset="-128"/>
              </a:rPr>
              <a:t>de-allocate (free) that array</a:t>
            </a:r>
          </a:p>
          <a:p>
            <a:pPr eaLnBrk="1" hangingPunct="1">
              <a:lnSpc>
                <a:spcPct val="90000"/>
              </a:lnSpc>
              <a:buFontTx/>
              <a:buNone/>
              <a:defRPr/>
            </a:pPr>
            <a:r>
              <a:rPr lang="en-US" altLang="en-US" sz="2000" i="1">
                <a:ea typeface="ＭＳ Ｐゴシック" pitchFamily="34" charset="-128"/>
              </a:rPr>
              <a:t>					</a:t>
            </a:r>
            <a:r>
              <a:rPr lang="en-US" altLang="en-US" sz="2000" b="1">
                <a:ea typeface="ＭＳ Ｐゴシック" pitchFamily="34" charset="-128"/>
              </a:rPr>
              <a:t>//</a:t>
            </a:r>
            <a:r>
              <a:rPr lang="en-US" altLang="en-US" sz="2000" i="1">
                <a:ea typeface="ＭＳ Ｐゴシック" pitchFamily="34" charset="-128"/>
              </a:rPr>
              <a:t> i.e., give the array back to the free store</a:t>
            </a:r>
          </a:p>
          <a:p>
            <a:pPr eaLnBrk="1" hangingPunct="1">
              <a:lnSpc>
                <a:spcPct val="90000"/>
              </a:lnSpc>
              <a:buFontTx/>
              <a:buNone/>
              <a:defRPr/>
            </a:pPr>
            <a:r>
              <a:rPr lang="en-US" altLang="en-US" sz="2000" b="1">
                <a:ea typeface="ＭＳ Ｐゴシック" pitchFamily="34" charset="-128"/>
              </a:rPr>
              <a:t>	return result;</a:t>
            </a:r>
          </a:p>
          <a:p>
            <a:pPr eaLnBrk="1" hangingPunct="1">
              <a:lnSpc>
                <a:spcPct val="90000"/>
              </a:lnSpc>
              <a:buFontTx/>
              <a:buNone/>
              <a:defRPr/>
            </a:pPr>
            <a:r>
              <a:rPr lang="en-US" altLang="en-US" sz="2000" b="1">
                <a:ea typeface="ＭＳ Ｐゴシック" pitchFamily="34" charset="-128"/>
              </a:rPr>
              <a:t>}</a:t>
            </a:r>
          </a:p>
          <a:p>
            <a:pPr eaLnBrk="1" hangingPunct="1">
              <a:lnSpc>
                <a:spcPct val="90000"/>
              </a:lnSpc>
              <a:buFontTx/>
              <a:buNone/>
              <a:defRPr/>
            </a:pPr>
            <a:endParaRPr lang="en-US" altLang="en-US" sz="1000" b="1">
              <a:ea typeface="ＭＳ Ｐゴシック" pitchFamily="34" charset="-128"/>
            </a:endParaRPr>
          </a:p>
          <a:p>
            <a:pPr eaLnBrk="1" hangingPunct="1">
              <a:lnSpc>
                <a:spcPct val="90000"/>
              </a:lnSpc>
              <a:buFontTx/>
              <a:buNone/>
              <a:defRPr/>
            </a:pPr>
            <a:r>
              <a:rPr lang="en-US" altLang="en-US" sz="2000" b="1">
                <a:ea typeface="ＭＳ Ｐゴシック" pitchFamily="34" charset="-128"/>
              </a:rPr>
              <a:t>double* r = calc(200,100);	</a:t>
            </a:r>
          </a:p>
          <a:p>
            <a:pPr eaLnBrk="1" hangingPunct="1">
              <a:lnSpc>
                <a:spcPct val="90000"/>
              </a:lnSpc>
              <a:buFontTx/>
              <a:buNone/>
              <a:defRPr/>
            </a:pPr>
            <a:r>
              <a:rPr lang="en-US" altLang="en-US" sz="2000">
                <a:ea typeface="ＭＳ Ｐゴシック" pitchFamily="34" charset="-128"/>
              </a:rPr>
              <a:t>// </a:t>
            </a:r>
            <a:r>
              <a:rPr lang="en-US" altLang="en-US" sz="2000" i="1">
                <a:ea typeface="ＭＳ Ｐゴシック" pitchFamily="34" charset="-128"/>
              </a:rPr>
              <a:t>use r</a:t>
            </a:r>
          </a:p>
          <a:p>
            <a:pPr eaLnBrk="1" hangingPunct="1">
              <a:lnSpc>
                <a:spcPct val="90000"/>
              </a:lnSpc>
              <a:buFontTx/>
              <a:buNone/>
              <a:defRPr/>
            </a:pPr>
            <a:r>
              <a:rPr lang="en-US" altLang="en-US" sz="2000" b="1">
                <a:ea typeface="ＭＳ Ｐゴシック" pitchFamily="34" charset="-128"/>
              </a:rPr>
              <a:t>delete[ ] r;			//</a:t>
            </a:r>
            <a:r>
              <a:rPr lang="en-US" altLang="en-US" sz="2000">
                <a:ea typeface="ＭＳ Ｐゴシック" pitchFamily="34" charset="-128"/>
              </a:rPr>
              <a:t> </a:t>
            </a:r>
            <a:r>
              <a:rPr lang="en-US" altLang="en-US" sz="2000" i="1">
                <a:ea typeface="ＭＳ Ｐゴシック" pitchFamily="34" charset="-128"/>
              </a:rPr>
              <a:t>easy to forget</a:t>
            </a:r>
            <a:endParaRPr lang="en-US" altLang="en-US" sz="1000" i="1">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1D17E158-46A2-44DC-9307-500ABCE4C362}" type="slidenum">
              <a:rPr lang="en-US" altLang="en-US" sz="1400">
                <a:latin typeface="Arial" panose="020B0604020202020204" pitchFamily="34" charset="0"/>
              </a:rPr>
              <a:pPr eaLnBrk="1" hangingPunct="1">
                <a:spcBef>
                  <a:spcPct val="0"/>
                </a:spcBef>
                <a:buClrTx/>
                <a:buSzTx/>
                <a:buFontTx/>
                <a:buNone/>
              </a:pPr>
              <a:t>25</a:t>
            </a:fld>
            <a:endParaRPr lang="en-US" altLang="en-US" sz="1400">
              <a:latin typeface="Arial" panose="020B0604020202020204" pitchFamily="34" charset="0"/>
            </a:endParaRPr>
          </a:p>
        </p:txBody>
      </p:sp>
    </p:spTree>
    <p:extLst>
      <p:ext uri="{BB962C8B-B14F-4D97-AF65-F5344CB8AC3E}">
        <p14:creationId xmlns:p14="http://schemas.microsoft.com/office/powerpoint/2010/main" val="1751622920"/>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31747" name="Rectangle 3"/>
          <p:cNvSpPr>
            <a:spLocks noGrp="1" noChangeArrowheads="1"/>
          </p:cNvSpPr>
          <p:nvPr>
            <p:ph idx="1"/>
          </p:nvPr>
        </p:nvSpPr>
        <p:spPr/>
        <p:txBody>
          <a:bodyPr/>
          <a:lstStyle/>
          <a:p>
            <a:pPr eaLnBrk="1" hangingPunct="1">
              <a:lnSpc>
                <a:spcPct val="90000"/>
              </a:lnSpc>
              <a:defRPr/>
            </a:pPr>
            <a:r>
              <a:rPr lang="en-US" altLang="en-US" sz="2000" dirty="0">
                <a:ea typeface="ＭＳ Ｐゴシック" pitchFamily="34" charset="-128"/>
              </a:rPr>
              <a:t>A program that needs to run “forever” can’t afford any memory leaks</a:t>
            </a:r>
          </a:p>
          <a:p>
            <a:pPr lvl="1" eaLnBrk="1" hangingPunct="1">
              <a:lnSpc>
                <a:spcPct val="90000"/>
              </a:lnSpc>
              <a:defRPr/>
            </a:pPr>
            <a:r>
              <a:rPr lang="en-US" altLang="en-US" sz="1800" dirty="0">
                <a:ea typeface="Times New Roman" pitchFamily="18" charset="0"/>
              </a:rPr>
              <a:t>An operating system is an example of a program that </a:t>
            </a:r>
            <a:r>
              <a:rPr lang="en-US" altLang="ja-JP" sz="1800" dirty="0">
                <a:ea typeface="ＭＳ Ｐゴシック" pitchFamily="34" charset="-128"/>
              </a:rPr>
              <a:t>“runs forever”</a:t>
            </a:r>
          </a:p>
          <a:p>
            <a:pPr eaLnBrk="1" hangingPunct="1">
              <a:lnSpc>
                <a:spcPct val="90000"/>
              </a:lnSpc>
              <a:defRPr/>
            </a:pPr>
            <a:r>
              <a:rPr lang="en-US" altLang="en-US" sz="2000" dirty="0">
                <a:ea typeface="ＭＳ Ｐゴシック" pitchFamily="34" charset="-128"/>
              </a:rPr>
              <a:t>If a function leaks 8 bytes every time it is called, how many days can it run before it has leaked/lost a megabyte?</a:t>
            </a:r>
          </a:p>
          <a:p>
            <a:pPr lvl="1" eaLnBrk="1" hangingPunct="1">
              <a:lnSpc>
                <a:spcPct val="90000"/>
              </a:lnSpc>
              <a:defRPr/>
            </a:pPr>
            <a:r>
              <a:rPr lang="en-US" altLang="en-US" sz="1800" dirty="0">
                <a:ea typeface="Times New Roman" pitchFamily="18" charset="0"/>
              </a:rPr>
              <a:t>Trick question: not enough data to answer, but about 130,000 calls</a:t>
            </a:r>
          </a:p>
          <a:p>
            <a:pPr eaLnBrk="1" hangingPunct="1">
              <a:lnSpc>
                <a:spcPct val="90000"/>
              </a:lnSpc>
              <a:defRPr/>
            </a:pPr>
            <a:r>
              <a:rPr lang="en-US" altLang="en-US" sz="2000" dirty="0">
                <a:ea typeface="ＭＳ Ｐゴシック" pitchFamily="34" charset="-128"/>
              </a:rPr>
              <a:t>All memory is returned to the system at the end of the program</a:t>
            </a:r>
          </a:p>
          <a:p>
            <a:pPr lvl="1" eaLnBrk="1" hangingPunct="1">
              <a:lnSpc>
                <a:spcPct val="90000"/>
              </a:lnSpc>
              <a:defRPr/>
            </a:pPr>
            <a:r>
              <a:rPr lang="en-US" altLang="en-US" sz="1800" dirty="0">
                <a:ea typeface="Times New Roman" pitchFamily="18" charset="0"/>
              </a:rPr>
              <a:t>If you run using an operating system (Windows, Unix, whatever)</a:t>
            </a:r>
          </a:p>
          <a:p>
            <a:pPr eaLnBrk="1" hangingPunct="1">
              <a:lnSpc>
                <a:spcPct val="90000"/>
              </a:lnSpc>
              <a:defRPr/>
            </a:pPr>
            <a:r>
              <a:rPr lang="en-US" altLang="en-US" sz="2000" dirty="0">
                <a:ea typeface="ＭＳ Ｐゴシック" pitchFamily="34" charset="-128"/>
              </a:rPr>
              <a:t>Program that runs to completion with predictable memory usage may leak without causing problems</a:t>
            </a:r>
          </a:p>
          <a:p>
            <a:pPr lvl="1" eaLnBrk="1" hangingPunct="1">
              <a:lnSpc>
                <a:spcPct val="90000"/>
              </a:lnSpc>
              <a:defRPr/>
            </a:pPr>
            <a:r>
              <a:rPr lang="en-US" altLang="en-US" sz="1800" i="1" dirty="0">
                <a:ea typeface="Times New Roman" pitchFamily="18" charset="0"/>
              </a:rPr>
              <a:t>i.e.,</a:t>
            </a:r>
            <a:r>
              <a:rPr lang="en-US" altLang="en-US" sz="1800" dirty="0">
                <a:ea typeface="Times New Roman" pitchFamily="18" charset="0"/>
              </a:rPr>
              <a:t> memory leaks aren</a:t>
            </a:r>
            <a:r>
              <a:rPr lang="en-US" altLang="ja-JP" sz="1800" dirty="0">
                <a:ea typeface="ＭＳ Ｐゴシック" pitchFamily="34" charset="-128"/>
              </a:rPr>
              <a:t>’t “good/bad” but they can be a major problem in specific circumstances</a:t>
            </a:r>
            <a:endParaRPr lang="en-US" altLang="en-US" sz="1800"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63F5E77-487B-4E72-B807-D231EE62C996}" type="slidenum">
              <a:rPr lang="en-US" altLang="en-US" sz="1400">
                <a:latin typeface="Arial" panose="020B0604020202020204" pitchFamily="34" charset="0"/>
              </a:rPr>
              <a:pPr eaLnBrk="1" hangingPunct="1">
                <a:spcBef>
                  <a:spcPct val="0"/>
                </a:spcBef>
                <a:buClrTx/>
                <a:buSzTx/>
                <a:buFontTx/>
                <a:buNone/>
              </a:pPr>
              <a:t>26</a:t>
            </a:fld>
            <a:endParaRPr lang="en-US" altLang="en-US" sz="1400">
              <a:latin typeface="Arial" panose="020B0604020202020204" pitchFamily="34" charset="0"/>
            </a:endParaRPr>
          </a:p>
        </p:txBody>
      </p:sp>
    </p:spTree>
    <p:extLst>
      <p:ext uri="{BB962C8B-B14F-4D97-AF65-F5344CB8AC3E}">
        <p14:creationId xmlns:p14="http://schemas.microsoft.com/office/powerpoint/2010/main" val="72233033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71683" name="Rectangle 3"/>
          <p:cNvSpPr>
            <a:spLocks noGrp="1" noChangeArrowheads="1"/>
          </p:cNvSpPr>
          <p:nvPr>
            <p:ph idx="1"/>
          </p:nvPr>
        </p:nvSpPr>
        <p:spPr/>
        <p:txBody>
          <a:bodyPr/>
          <a:lstStyle/>
          <a:p>
            <a:pPr eaLnBrk="1" hangingPunct="1">
              <a:lnSpc>
                <a:spcPct val="80000"/>
              </a:lnSpc>
              <a:defRPr/>
            </a:pPr>
            <a:r>
              <a:rPr lang="en-US" altLang="en-US" smtClean="0">
                <a:ea typeface="ＭＳ Ｐゴシック" pitchFamily="34" charset="-128"/>
              </a:rPr>
              <a:t>Another way to get a memory leak</a:t>
            </a:r>
          </a:p>
          <a:p>
            <a:pPr lvl="1" eaLnBrk="1" hangingPunct="1">
              <a:lnSpc>
                <a:spcPct val="80000"/>
              </a:lnSpc>
              <a:buFontTx/>
              <a:buNone/>
              <a:defRPr/>
            </a:pPr>
            <a:endParaRPr lang="en-US" altLang="en-US" sz="2000" b="1">
              <a:ea typeface="Times New Roman" pitchFamily="18" charset="0"/>
            </a:endParaRPr>
          </a:p>
          <a:p>
            <a:pPr lvl="1" eaLnBrk="1" hangingPunct="1">
              <a:lnSpc>
                <a:spcPct val="80000"/>
              </a:lnSpc>
              <a:buFontTx/>
              <a:buNone/>
              <a:defRPr/>
            </a:pPr>
            <a:r>
              <a:rPr lang="en-US" altLang="en-US" sz="2000" b="1">
                <a:ea typeface="Times New Roman" pitchFamily="18" charset="0"/>
              </a:rPr>
              <a:t>void f()</a:t>
            </a:r>
          </a:p>
          <a:p>
            <a:pPr lvl="1" eaLnBrk="1" hangingPunct="1">
              <a:lnSpc>
                <a:spcPct val="80000"/>
              </a:lnSpc>
              <a:buFontTx/>
              <a:buNone/>
              <a:defRPr/>
            </a:pPr>
            <a:r>
              <a:rPr lang="en-US" altLang="en-US" sz="2000" b="1">
                <a:ea typeface="Times New Roman" pitchFamily="18" charset="0"/>
              </a:rPr>
              <a:t>{</a:t>
            </a:r>
          </a:p>
          <a:p>
            <a:pPr lvl="1" eaLnBrk="1" hangingPunct="1">
              <a:lnSpc>
                <a:spcPct val="80000"/>
              </a:lnSpc>
              <a:buFontTx/>
              <a:buNone/>
              <a:defRPr/>
            </a:pPr>
            <a:r>
              <a:rPr lang="en-US" altLang="en-US" sz="2000" b="1">
                <a:ea typeface="Times New Roman" pitchFamily="18" charset="0"/>
              </a:rPr>
              <a:t>	double* p = new double[27];</a:t>
            </a:r>
          </a:p>
          <a:p>
            <a:pPr lvl="1" eaLnBrk="1" hangingPunct="1">
              <a:lnSpc>
                <a:spcPct val="80000"/>
              </a:lnSpc>
              <a:buFontTx/>
              <a:buNone/>
              <a:defRPr/>
            </a:pPr>
            <a:r>
              <a:rPr lang="en-US" altLang="en-US" sz="2000" b="1">
                <a:ea typeface="Times New Roman" pitchFamily="18" charset="0"/>
              </a:rPr>
              <a:t>	// </a:t>
            </a:r>
            <a:r>
              <a:rPr lang="en-US" altLang="en-US" sz="2000" i="1">
                <a:ea typeface="Times New Roman" pitchFamily="18" charset="0"/>
              </a:rPr>
              <a:t>…</a:t>
            </a:r>
          </a:p>
          <a:p>
            <a:pPr lvl="1" eaLnBrk="1" hangingPunct="1">
              <a:lnSpc>
                <a:spcPct val="80000"/>
              </a:lnSpc>
              <a:buFontTx/>
              <a:buNone/>
              <a:defRPr/>
            </a:pPr>
            <a:r>
              <a:rPr lang="en-US" altLang="en-US" sz="2000" b="1">
                <a:ea typeface="Times New Roman" pitchFamily="18" charset="0"/>
              </a:rPr>
              <a:t>	p = new double[42];</a:t>
            </a:r>
          </a:p>
          <a:p>
            <a:pPr lvl="1" eaLnBrk="1" hangingPunct="1">
              <a:lnSpc>
                <a:spcPct val="80000"/>
              </a:lnSpc>
              <a:buFontTx/>
              <a:buNone/>
              <a:defRPr/>
            </a:pPr>
            <a:r>
              <a:rPr lang="en-US" altLang="en-US" sz="2000" b="1">
                <a:ea typeface="Times New Roman" pitchFamily="18" charset="0"/>
              </a:rPr>
              <a:t>	// </a:t>
            </a:r>
            <a:r>
              <a:rPr lang="en-US" altLang="en-US" sz="2000" i="1">
                <a:ea typeface="Times New Roman" pitchFamily="18" charset="0"/>
              </a:rPr>
              <a:t>…</a:t>
            </a:r>
          </a:p>
          <a:p>
            <a:pPr lvl="1" eaLnBrk="1" hangingPunct="1">
              <a:lnSpc>
                <a:spcPct val="80000"/>
              </a:lnSpc>
              <a:buFontTx/>
              <a:buNone/>
              <a:defRPr/>
            </a:pPr>
            <a:r>
              <a:rPr lang="en-US" altLang="en-US" sz="2000" b="1">
                <a:ea typeface="Times New Roman" pitchFamily="18" charset="0"/>
              </a:rPr>
              <a:t>	delete[] p;</a:t>
            </a:r>
          </a:p>
          <a:p>
            <a:pPr lvl="1" eaLnBrk="1" hangingPunct="1">
              <a:lnSpc>
                <a:spcPct val="80000"/>
              </a:lnSpc>
              <a:buFontTx/>
              <a:buNone/>
              <a:defRPr/>
            </a:pPr>
            <a:r>
              <a:rPr lang="en-US" altLang="en-US" sz="2000" b="1">
                <a:ea typeface="Times New Roman" pitchFamily="18" charset="0"/>
              </a:rPr>
              <a:t>}</a:t>
            </a:r>
          </a:p>
          <a:p>
            <a:pPr lvl="1" eaLnBrk="1" hangingPunct="1">
              <a:lnSpc>
                <a:spcPct val="80000"/>
              </a:lnSpc>
              <a:buFontTx/>
              <a:buNone/>
              <a:defRPr/>
            </a:pPr>
            <a:endParaRPr lang="en-US" altLang="en-US" sz="2000" b="1">
              <a:ea typeface="Times New Roman" pitchFamily="18" charset="0"/>
            </a:endParaRPr>
          </a:p>
          <a:p>
            <a:pPr lvl="1" eaLnBrk="1" hangingPunct="1">
              <a:lnSpc>
                <a:spcPct val="80000"/>
              </a:lnSpc>
              <a:buFontTx/>
              <a:buNone/>
              <a:defRPr/>
            </a:pPr>
            <a:r>
              <a:rPr lang="en-US" altLang="en-US" sz="2000" b="1">
                <a:ea typeface="Times New Roman" pitchFamily="18" charset="0"/>
              </a:rPr>
              <a:t>// </a:t>
            </a:r>
            <a:r>
              <a:rPr lang="en-US" altLang="en-US" sz="2000" i="1">
                <a:ea typeface="Times New Roman" pitchFamily="18" charset="0"/>
              </a:rPr>
              <a:t>1</a:t>
            </a:r>
            <a:r>
              <a:rPr lang="en-US" altLang="en-US" sz="2000" i="1" baseline="30000">
                <a:ea typeface="Times New Roman" pitchFamily="18" charset="0"/>
              </a:rPr>
              <a:t>st</a:t>
            </a:r>
            <a:r>
              <a:rPr lang="en-US" altLang="en-US" sz="2000" i="1">
                <a:ea typeface="Times New Roman" pitchFamily="18" charset="0"/>
              </a:rPr>
              <a:t> array (of 27 doubles) leaked</a:t>
            </a:r>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8D2CEF3-B0B7-4A76-9EC0-7B5AD1DBE7CE}" type="slidenum">
              <a:rPr lang="en-US" altLang="en-US" sz="1400">
                <a:latin typeface="Arial" panose="020B0604020202020204" pitchFamily="34" charset="0"/>
              </a:rPr>
              <a:pPr eaLnBrk="1" hangingPunct="1">
                <a:spcBef>
                  <a:spcPct val="0"/>
                </a:spcBef>
                <a:buClrTx/>
                <a:buSzTx/>
                <a:buFontTx/>
                <a:buNone/>
              </a:pPr>
              <a:t>27</a:t>
            </a:fld>
            <a:endParaRPr lang="en-US" altLang="en-US" sz="1400">
              <a:latin typeface="Arial" panose="020B0604020202020204" pitchFamily="34" charset="0"/>
            </a:endParaRPr>
          </a:p>
        </p:txBody>
      </p:sp>
      <p:sp>
        <p:nvSpPr>
          <p:cNvPr id="26629" name="Text Box 4"/>
          <p:cNvSpPr txBox="1">
            <a:spLocks noChangeArrowheads="1"/>
          </p:cNvSpPr>
          <p:nvPr/>
        </p:nvSpPr>
        <p:spPr bwMode="auto">
          <a:xfrm>
            <a:off x="5410201" y="2590801"/>
            <a:ext cx="650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a:t>p:</a:t>
            </a:r>
          </a:p>
        </p:txBody>
      </p:sp>
      <p:sp>
        <p:nvSpPr>
          <p:cNvPr id="26630" name="Text Box 5"/>
          <p:cNvSpPr txBox="1">
            <a:spLocks noChangeArrowheads="1"/>
          </p:cNvSpPr>
          <p:nvPr/>
        </p:nvSpPr>
        <p:spPr bwMode="auto">
          <a:xfrm>
            <a:off x="5908676" y="2590800"/>
            <a:ext cx="644525" cy="376238"/>
          </a:xfrm>
          <a:prstGeom prst="rect">
            <a:avLst/>
          </a:prstGeom>
          <a:solidFill>
            <a:srgbClr val="339966"/>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sp>
        <p:nvSpPr>
          <p:cNvPr id="26631" name="Text Box 6"/>
          <p:cNvSpPr txBox="1">
            <a:spLocks noChangeArrowheads="1"/>
          </p:cNvSpPr>
          <p:nvPr/>
        </p:nvSpPr>
        <p:spPr bwMode="auto">
          <a:xfrm>
            <a:off x="6553200" y="4343400"/>
            <a:ext cx="3733800" cy="376238"/>
          </a:xfrm>
          <a:prstGeom prst="rect">
            <a:avLst/>
          </a:prstGeom>
          <a:solidFill>
            <a:schemeClr val="accent1"/>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sp>
        <p:nvSpPr>
          <p:cNvPr id="26632" name="Text Box 7"/>
          <p:cNvSpPr txBox="1">
            <a:spLocks noChangeArrowheads="1"/>
          </p:cNvSpPr>
          <p:nvPr/>
        </p:nvSpPr>
        <p:spPr bwMode="auto">
          <a:xfrm>
            <a:off x="7924800" y="1371600"/>
            <a:ext cx="2362200" cy="376238"/>
          </a:xfrm>
          <a:prstGeom prst="rect">
            <a:avLst/>
          </a:prstGeom>
          <a:solidFill>
            <a:schemeClr val="accent1"/>
          </a:solidFill>
          <a:ln w="9525">
            <a:solidFill>
              <a:schemeClr val="tx1"/>
            </a:solidFill>
            <a:miter lim="800000"/>
            <a:headEnd/>
            <a:tailEnd/>
          </a:ln>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endParaRPr lang="en-US" altLang="en-US" sz="1800" b="1">
              <a:latin typeface="Arial" panose="020B0604020202020204" pitchFamily="34" charset="0"/>
            </a:endParaRPr>
          </a:p>
        </p:txBody>
      </p:sp>
      <p:cxnSp>
        <p:nvCxnSpPr>
          <p:cNvPr id="26633" name="AutoShape 8"/>
          <p:cNvCxnSpPr>
            <a:cxnSpLocks noChangeShapeType="1"/>
            <a:stCxn id="26630" idx="3"/>
            <a:endCxn id="26632" idx="1"/>
          </p:cNvCxnSpPr>
          <p:nvPr/>
        </p:nvCxnSpPr>
        <p:spPr bwMode="auto">
          <a:xfrm flipV="1">
            <a:off x="6553200" y="1560513"/>
            <a:ext cx="1371600" cy="12192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26634" name="AutoShape 9"/>
          <p:cNvCxnSpPr>
            <a:cxnSpLocks noChangeShapeType="1"/>
            <a:stCxn id="26630" idx="2"/>
            <a:endCxn id="26631" idx="1"/>
          </p:cNvCxnSpPr>
          <p:nvPr/>
        </p:nvCxnSpPr>
        <p:spPr bwMode="auto">
          <a:xfrm>
            <a:off x="6230938" y="2967039"/>
            <a:ext cx="322262" cy="15652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635" name="Text Box 10"/>
          <p:cNvSpPr txBox="1">
            <a:spLocks noChangeArrowheads="1"/>
          </p:cNvSpPr>
          <p:nvPr/>
        </p:nvSpPr>
        <p:spPr bwMode="auto">
          <a:xfrm>
            <a:off x="60960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a:latin typeface="Arial" panose="020B0604020202020204" pitchFamily="34" charset="0"/>
              </a:rPr>
              <a:t>2</a:t>
            </a:r>
            <a:r>
              <a:rPr lang="en-US" altLang="en-US" sz="1400" baseline="30000">
                <a:latin typeface="Arial" panose="020B0604020202020204" pitchFamily="34" charset="0"/>
              </a:rPr>
              <a:t>nd</a:t>
            </a:r>
            <a:r>
              <a:rPr lang="en-US" altLang="en-US" sz="1400">
                <a:latin typeface="Arial" panose="020B0604020202020204" pitchFamily="34" charset="0"/>
              </a:rPr>
              <a:t> value</a:t>
            </a:r>
          </a:p>
        </p:txBody>
      </p:sp>
      <p:sp>
        <p:nvSpPr>
          <p:cNvPr id="26636" name="Text Box 11"/>
          <p:cNvSpPr txBox="1">
            <a:spLocks noChangeArrowheads="1"/>
          </p:cNvSpPr>
          <p:nvPr/>
        </p:nvSpPr>
        <p:spPr bwMode="auto">
          <a:xfrm>
            <a:off x="6858000" y="1905000"/>
            <a:ext cx="1447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a:latin typeface="Arial" panose="020B0604020202020204" pitchFamily="34" charset="0"/>
              </a:rPr>
              <a:t>1</a:t>
            </a:r>
            <a:r>
              <a:rPr lang="en-US" altLang="en-US" sz="1400" baseline="30000">
                <a:latin typeface="Arial" panose="020B0604020202020204" pitchFamily="34" charset="0"/>
              </a:rPr>
              <a:t>st</a:t>
            </a:r>
            <a:r>
              <a:rPr lang="en-US" altLang="en-US" sz="1400">
                <a:latin typeface="Arial" panose="020B0604020202020204" pitchFamily="34" charset="0"/>
              </a:rPr>
              <a:t> value</a:t>
            </a:r>
          </a:p>
        </p:txBody>
      </p:sp>
    </p:spTree>
    <p:extLst>
      <p:ext uri="{BB962C8B-B14F-4D97-AF65-F5344CB8AC3E}">
        <p14:creationId xmlns:p14="http://schemas.microsoft.com/office/powerpoint/2010/main" val="115535284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Memory leaks</a:t>
            </a:r>
          </a:p>
        </p:txBody>
      </p:sp>
      <p:sp>
        <p:nvSpPr>
          <p:cNvPr id="72707" name="Rectangle 3"/>
          <p:cNvSpPr>
            <a:spLocks noGrp="1" noChangeArrowheads="1"/>
          </p:cNvSpPr>
          <p:nvPr>
            <p:ph idx="1"/>
          </p:nvPr>
        </p:nvSpPr>
        <p:spPr/>
        <p:txBody>
          <a:bodyPr/>
          <a:lstStyle/>
          <a:p>
            <a:pPr eaLnBrk="1" hangingPunct="1">
              <a:defRPr/>
            </a:pPr>
            <a:r>
              <a:rPr lang="en-US" altLang="en-US" dirty="0">
                <a:ea typeface="ＭＳ Ｐゴシック" pitchFamily="34" charset="-128"/>
              </a:rPr>
              <a:t>How do we systematically and simply avoid memory leaks?</a:t>
            </a:r>
          </a:p>
          <a:p>
            <a:pPr lvl="1" eaLnBrk="1" hangingPunct="1">
              <a:defRPr/>
            </a:pPr>
            <a:r>
              <a:rPr lang="en-US" altLang="en-US" sz="2000" dirty="0">
                <a:ea typeface="Times New Roman" pitchFamily="18" charset="0"/>
              </a:rPr>
              <a:t>don't mess directly with </a:t>
            </a:r>
            <a:r>
              <a:rPr lang="en-US" altLang="en-US" sz="2000" b="1" dirty="0">
                <a:ea typeface="Times New Roman" pitchFamily="18" charset="0"/>
              </a:rPr>
              <a:t>new </a:t>
            </a:r>
            <a:r>
              <a:rPr lang="en-US" altLang="en-US" sz="2000" dirty="0">
                <a:ea typeface="Times New Roman" pitchFamily="18" charset="0"/>
              </a:rPr>
              <a:t>and </a:t>
            </a:r>
            <a:r>
              <a:rPr lang="en-US" altLang="en-US" sz="2000" b="1" dirty="0">
                <a:ea typeface="Times New Roman" pitchFamily="18" charset="0"/>
              </a:rPr>
              <a:t>delete</a:t>
            </a:r>
          </a:p>
          <a:p>
            <a:pPr lvl="2" eaLnBrk="1" hangingPunct="1">
              <a:defRPr/>
            </a:pPr>
            <a:r>
              <a:rPr lang="en-US" altLang="en-US" sz="1800" dirty="0">
                <a:ea typeface="Times New Roman" pitchFamily="18" charset="0"/>
              </a:rPr>
              <a:t>Use </a:t>
            </a:r>
            <a:r>
              <a:rPr lang="en-US" altLang="en-US" sz="1800" b="1" dirty="0">
                <a:ea typeface="Times New Roman" pitchFamily="18" charset="0"/>
              </a:rPr>
              <a:t>vector</a:t>
            </a:r>
            <a:r>
              <a:rPr lang="en-US" altLang="en-US" sz="1800" dirty="0">
                <a:ea typeface="Times New Roman" pitchFamily="18" charset="0"/>
              </a:rPr>
              <a:t>, etc.</a:t>
            </a:r>
          </a:p>
          <a:p>
            <a:pPr lvl="1" eaLnBrk="1" hangingPunct="1">
              <a:defRPr/>
            </a:pPr>
            <a:r>
              <a:rPr lang="en-US" altLang="en-US" sz="2000" dirty="0">
                <a:ea typeface="Times New Roman" pitchFamily="18" charset="0"/>
              </a:rPr>
              <a:t>Or use a garbage collector</a:t>
            </a:r>
          </a:p>
          <a:p>
            <a:pPr lvl="2" eaLnBrk="1" hangingPunct="1">
              <a:defRPr/>
            </a:pPr>
            <a:r>
              <a:rPr lang="en-US" altLang="en-US" sz="1800" dirty="0">
                <a:ea typeface="Times New Roman" pitchFamily="18" charset="0"/>
              </a:rPr>
              <a:t>A garbage collector is a program the keeps track of all of your allocations and returns unused free-store allocated memory to the free store (not covered in this course; see http://www.stroustrup.com/C++.html)</a:t>
            </a:r>
          </a:p>
          <a:p>
            <a:pPr lvl="2" eaLnBrk="1" hangingPunct="1">
              <a:defRPr/>
            </a:pPr>
            <a:r>
              <a:rPr lang="en-US" altLang="en-US" sz="1800" dirty="0">
                <a:ea typeface="Times New Roman" pitchFamily="18" charset="0"/>
              </a:rPr>
              <a:t>Unfortunately, even a garbage collector doesn</a:t>
            </a:r>
            <a:r>
              <a:rPr lang="en-US" altLang="ja-JP" sz="1800" dirty="0">
                <a:ea typeface="ＭＳ Ｐゴシック" pitchFamily="34" charset="-128"/>
              </a:rPr>
              <a:t>’t prevent all leaks</a:t>
            </a:r>
          </a:p>
          <a:p>
            <a:pPr lvl="2" eaLnBrk="1" hangingPunct="1">
              <a:defRPr/>
            </a:pPr>
            <a:r>
              <a:rPr lang="en-US" altLang="en-US" sz="1800" dirty="0">
                <a:ea typeface="Times New Roman" pitchFamily="18" charset="0"/>
              </a:rPr>
              <a:t>See also Chapter 25</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89F7BA6C-7A21-474F-B4AC-35BC4AC14966}" type="slidenum">
              <a:rPr lang="en-US" altLang="en-US" sz="1400">
                <a:latin typeface="Arial" panose="020B0604020202020204" pitchFamily="34" charset="0"/>
              </a:rPr>
              <a:pPr eaLnBrk="1" hangingPunct="1">
                <a:spcBef>
                  <a:spcPct val="0"/>
                </a:spcBef>
                <a:buClrTx/>
                <a:buSzTx/>
                <a:buFontTx/>
                <a:buNone/>
              </a:pPr>
              <a:t>28</a:t>
            </a:fld>
            <a:endParaRPr lang="en-US" altLang="en-US" sz="1400">
              <a:latin typeface="Arial" panose="020B0604020202020204" pitchFamily="34" charset="0"/>
            </a:endParaRPr>
          </a:p>
        </p:txBody>
      </p:sp>
    </p:spTree>
    <p:extLst>
      <p:ext uri="{BB962C8B-B14F-4D97-AF65-F5344CB8AC3E}">
        <p14:creationId xmlns:p14="http://schemas.microsoft.com/office/powerpoint/2010/main" val="117864566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17411"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void f(int x)</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r>
              <a:rPr lang="en-US" altLang="en-US" sz="2000" b="1">
                <a:ea typeface="ＭＳ Ｐゴシック" pitchFamily="34" charset="-128"/>
              </a:rPr>
              <a:t>	vector v(x);	// </a:t>
            </a:r>
            <a:r>
              <a:rPr lang="en-US" altLang="en-US" sz="2000" i="1">
                <a:ea typeface="ＭＳ Ｐゴシック" pitchFamily="34" charset="-128"/>
              </a:rPr>
              <a:t>define a</a:t>
            </a:r>
            <a:r>
              <a:rPr lang="en-US" altLang="en-US" sz="2000" b="1" i="1">
                <a:ea typeface="ＭＳ Ｐゴシック" pitchFamily="34" charset="-128"/>
              </a:rPr>
              <a:t> vector</a:t>
            </a:r>
          </a:p>
          <a:p>
            <a:pPr eaLnBrk="1" hangingPunct="1">
              <a:lnSpc>
                <a:spcPct val="80000"/>
              </a:lnSpc>
              <a:buFontTx/>
              <a:buNone/>
              <a:defRPr/>
            </a:pPr>
            <a:r>
              <a:rPr lang="en-US" altLang="en-US" sz="2000">
                <a:ea typeface="ＭＳ Ｐゴシック" pitchFamily="34" charset="-128"/>
              </a:rPr>
              <a:t>			</a:t>
            </a:r>
            <a:r>
              <a:rPr lang="en-US" altLang="en-US" sz="2000" b="1">
                <a:ea typeface="ＭＳ Ｐゴシック" pitchFamily="34" charset="-128"/>
              </a:rPr>
              <a:t>//</a:t>
            </a:r>
            <a:r>
              <a:rPr lang="en-US" altLang="en-US" sz="2000">
                <a:ea typeface="ＭＳ Ｐゴシック" pitchFamily="34" charset="-128"/>
              </a:rPr>
              <a:t> </a:t>
            </a:r>
            <a:r>
              <a:rPr lang="en-US" altLang="en-US" sz="2000" i="1">
                <a:ea typeface="ＭＳ Ｐゴシック" pitchFamily="34" charset="-128"/>
              </a:rPr>
              <a:t>(which allocates </a:t>
            </a:r>
            <a:r>
              <a:rPr lang="en-US" altLang="en-US" sz="2000" b="1" i="1">
                <a:ea typeface="ＭＳ Ｐゴシック" pitchFamily="34" charset="-128"/>
              </a:rPr>
              <a:t>x</a:t>
            </a:r>
            <a:r>
              <a:rPr lang="en-US" altLang="en-US" sz="2000" i="1">
                <a:ea typeface="ＭＳ Ｐゴシック" pitchFamily="34" charset="-128"/>
              </a:rPr>
              <a:t> </a:t>
            </a:r>
            <a:r>
              <a:rPr lang="en-US" altLang="en-US" sz="2000" b="1" i="1">
                <a:ea typeface="ＭＳ Ｐゴシック" pitchFamily="34" charset="-128"/>
              </a:rPr>
              <a:t>double</a:t>
            </a:r>
            <a:r>
              <a:rPr lang="en-US" altLang="en-US" sz="2000" i="1">
                <a:ea typeface="ＭＳ Ｐゴシック" pitchFamily="34" charset="-128"/>
              </a:rPr>
              <a:t>s on the free store</a:t>
            </a:r>
            <a:r>
              <a:rPr lang="en-US" altLang="en-US" sz="2000" b="1" i="1">
                <a:ea typeface="ＭＳ Ｐゴシック" pitchFamily="34" charset="-128"/>
              </a:rPr>
              <a:t>)</a:t>
            </a: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a:t>
            </a:r>
            <a:r>
              <a:rPr lang="en-US" altLang="en-US" sz="2000" b="1" i="1">
                <a:ea typeface="ＭＳ Ｐゴシック" pitchFamily="34" charset="-128"/>
              </a:rPr>
              <a:t> </a:t>
            </a:r>
            <a:r>
              <a:rPr lang="en-US" altLang="en-US" sz="2000" i="1">
                <a:ea typeface="ＭＳ Ｐゴシック" pitchFamily="34" charset="-128"/>
              </a:rPr>
              <a:t>use</a:t>
            </a:r>
            <a:r>
              <a:rPr lang="en-US" altLang="en-US" sz="2000" b="1" i="1">
                <a:ea typeface="ＭＳ Ｐゴシック" pitchFamily="34" charset="-128"/>
              </a:rPr>
              <a:t> v </a:t>
            </a:r>
            <a:r>
              <a:rPr lang="en-US" altLang="en-US" sz="2000" i="1">
                <a:ea typeface="ＭＳ Ｐゴシック" pitchFamily="34" charset="-128"/>
              </a:rPr>
              <a:t>…</a:t>
            </a:r>
          </a:p>
          <a:p>
            <a:pPr eaLnBrk="1" hangingPunct="1">
              <a:lnSpc>
                <a:spcPct val="80000"/>
              </a:lnSpc>
              <a:buFontTx/>
              <a:buNone/>
              <a:defRPr/>
            </a:pPr>
            <a:endParaRPr lang="en-US" altLang="en-US"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give the memory allocated by </a:t>
            </a:r>
            <a:r>
              <a:rPr lang="en-US" altLang="en-US" sz="2000" b="1" i="1">
                <a:ea typeface="ＭＳ Ｐゴシック" pitchFamily="34" charset="-128"/>
              </a:rPr>
              <a:t>v </a:t>
            </a:r>
            <a:r>
              <a:rPr lang="en-US" altLang="en-US" sz="2000" i="1">
                <a:ea typeface="ＭＳ Ｐゴシック" pitchFamily="34" charset="-128"/>
              </a:rPr>
              <a:t>back to the free store</a:t>
            </a:r>
          </a:p>
          <a:p>
            <a:pPr eaLnBrk="1" hangingPunct="1">
              <a:lnSpc>
                <a:spcPct val="80000"/>
              </a:lnSpc>
              <a:buFontTx/>
              <a:buNone/>
              <a:defRPr/>
            </a:pPr>
            <a:r>
              <a:rPr lang="en-US" altLang="en-US" sz="2000">
                <a:ea typeface="ＭＳ Ｐゴシック" pitchFamily="34" charset="-128"/>
              </a:rPr>
              <a:t>	// </a:t>
            </a:r>
            <a:r>
              <a:rPr lang="en-US" altLang="en-US" sz="2000" i="1">
                <a:ea typeface="ＭＳ Ｐゴシック" pitchFamily="34" charset="-128"/>
              </a:rPr>
              <a:t>but how? (</a:t>
            </a:r>
            <a:r>
              <a:rPr lang="en-US" altLang="en-US" sz="2000" b="1" i="1">
                <a:ea typeface="ＭＳ Ｐゴシック" pitchFamily="34" charset="-128"/>
              </a:rPr>
              <a:t>vector</a:t>
            </a:r>
            <a:r>
              <a:rPr lang="en-US" altLang="en-US" sz="2000" i="1">
                <a:ea typeface="ＭＳ Ｐゴシック" pitchFamily="34" charset="-128"/>
              </a:rPr>
              <a:t>'s </a:t>
            </a:r>
            <a:r>
              <a:rPr lang="en-US" altLang="en-US" sz="2000" b="1" i="1">
                <a:ea typeface="ＭＳ Ｐゴシック" pitchFamily="34" charset="-128"/>
              </a:rPr>
              <a:t>elem</a:t>
            </a:r>
            <a:r>
              <a:rPr lang="en-US" altLang="en-US" sz="2000" i="1">
                <a:ea typeface="ＭＳ Ｐゴシック" pitchFamily="34" charset="-128"/>
              </a:rPr>
              <a:t> data member is private)</a:t>
            </a:r>
          </a:p>
          <a:p>
            <a:pPr eaLnBrk="1" hangingPunct="1">
              <a:lnSpc>
                <a:spcPct val="80000"/>
              </a:lnSpc>
              <a:buFontTx/>
              <a:buNone/>
              <a:defRPr/>
            </a:pPr>
            <a:r>
              <a:rPr lang="en-US" altLang="en-US" sz="2000" b="1">
                <a:ea typeface="ＭＳ Ｐゴシック" pitchFamily="34" charset="-128"/>
              </a:rPr>
              <a:t>}</a:t>
            </a:r>
            <a:endParaRPr lang="en-US" altLang="en-US" sz="1000" b="1">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52EC281-C369-4CD2-991F-5778ABF576EC}" type="slidenum">
              <a:rPr lang="en-US" altLang="en-US" sz="1400">
                <a:latin typeface="Arial" panose="020B0604020202020204" pitchFamily="34" charset="0"/>
              </a:rPr>
              <a:pPr eaLnBrk="1" hangingPunct="1">
                <a:spcBef>
                  <a:spcPct val="0"/>
                </a:spcBef>
                <a:buClrTx/>
                <a:buSzTx/>
                <a:buFontTx/>
                <a:buNone/>
              </a:pPr>
              <a:t>29</a:t>
            </a:fld>
            <a:endParaRPr lang="en-US" altLang="en-US" sz="1400">
              <a:latin typeface="Arial" panose="020B0604020202020204" pitchFamily="34" charset="0"/>
            </a:endParaRPr>
          </a:p>
        </p:txBody>
      </p:sp>
    </p:spTree>
    <p:extLst>
      <p:ext uri="{BB962C8B-B14F-4D97-AF65-F5344CB8AC3E}">
        <p14:creationId xmlns:p14="http://schemas.microsoft.com/office/powerpoint/2010/main" val="240063965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What makes algorithms special among other types of software?</a:t>
            </a:r>
          </a:p>
          <a:p>
            <a:r>
              <a:rPr lang="lv-LV" dirty="0" smtClean="0"/>
              <a:t>What algorithmic characeristics can we learn from "Hello, World" and similar examples?</a:t>
            </a:r>
          </a:p>
          <a:p>
            <a:r>
              <a:rPr lang="lv-LV" dirty="0" smtClean="0"/>
              <a:t>Why </a:t>
            </a:r>
            <a:r>
              <a:rPr lang="en-US" dirty="0" smtClean="0"/>
              <a:t>learn</a:t>
            </a:r>
            <a:r>
              <a:rPr lang="lv-LV" dirty="0" smtClean="0"/>
              <a:t> C++ language?</a:t>
            </a:r>
            <a:endParaRPr lang="lv-LV" dirty="0"/>
          </a:p>
        </p:txBody>
      </p:sp>
      <p:sp>
        <p:nvSpPr>
          <p:cNvPr id="5" name="Text Placeholder 4"/>
          <p:cNvSpPr>
            <a:spLocks noGrp="1"/>
          </p:cNvSpPr>
          <p:nvPr>
            <p:ph type="body" sz="quarter" idx="11"/>
          </p:nvPr>
        </p:nvSpPr>
        <p:spPr/>
        <p:txBody>
          <a:bodyPr/>
          <a:lstStyle/>
          <a:p>
            <a:pPr marL="0" indent="0">
              <a:buNone/>
            </a:pPr>
            <a:r>
              <a:rPr lang="lv-LV" dirty="0" smtClean="0"/>
              <a:t>Why care about code on text-based input/output?</a:t>
            </a:r>
            <a:endParaRPr lang="lv-LV"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 </a:t>
            </a:r>
            <a:r>
              <a:rPr lang="en-US" altLang="en-US" sz="3200">
                <a:ea typeface="ＭＳ Ｐゴシック" pitchFamily="34" charset="-128"/>
              </a:rPr>
              <a:t>(destructor)</a:t>
            </a:r>
          </a:p>
        </p:txBody>
      </p:sp>
      <p:sp>
        <p:nvSpPr>
          <p:cNvPr id="21507" name="Rectangle 3"/>
          <p:cNvSpPr>
            <a:spLocks noGrp="1" noChangeArrowheads="1"/>
          </p:cNvSpPr>
          <p:nvPr>
            <p:ph idx="1"/>
          </p:nvPr>
        </p:nvSpPr>
        <p:spPr/>
        <p:txBody>
          <a:bodyPr/>
          <a:lstStyle/>
          <a:p>
            <a:pPr eaLnBrk="1" hangingPunct="1">
              <a:lnSpc>
                <a:spcPct val="80000"/>
              </a:lnSpc>
              <a:buFontTx/>
              <a:buNone/>
              <a:defRPr/>
            </a:pPr>
            <a:r>
              <a:rPr lang="en-US" altLang="en-US" sz="2000" b="1">
                <a:ea typeface="ＭＳ Ｐゴシック" pitchFamily="34" charset="-128"/>
              </a:rPr>
              <a:t>// </a:t>
            </a:r>
            <a:r>
              <a:rPr lang="en-US" altLang="en-US" sz="2000" i="1">
                <a:ea typeface="ＭＳ Ｐゴシック" pitchFamily="34" charset="-128"/>
              </a:rPr>
              <a:t>a very simplified</a:t>
            </a:r>
            <a:r>
              <a:rPr lang="en-US" altLang="en-US" sz="2000" b="1" i="1">
                <a:ea typeface="ＭＳ Ｐゴシック" pitchFamily="34" charset="-128"/>
              </a:rPr>
              <a:t> vector </a:t>
            </a:r>
            <a:r>
              <a:rPr lang="en-US" altLang="en-US" sz="2000" i="1">
                <a:ea typeface="ＭＳ Ｐゴシック" pitchFamily="34" charset="-128"/>
              </a:rPr>
              <a:t>of </a:t>
            </a:r>
            <a:r>
              <a:rPr lang="en-US" altLang="en-US" sz="2000" b="1" i="1">
                <a:ea typeface="ＭＳ Ｐゴシック" pitchFamily="34" charset="-128"/>
              </a:rPr>
              <a:t>double</a:t>
            </a:r>
            <a:r>
              <a:rPr lang="en-US" altLang="en-US" sz="2000" i="1">
                <a:ea typeface="ＭＳ Ｐゴシック" pitchFamily="34" charset="-128"/>
              </a:rPr>
              <a:t>s:</a:t>
            </a:r>
          </a:p>
          <a:p>
            <a:pPr eaLnBrk="1" hangingPunct="1">
              <a:lnSpc>
                <a:spcPct val="80000"/>
              </a:lnSpc>
              <a:buFontTx/>
              <a:buNone/>
              <a:defRPr/>
            </a:pPr>
            <a:r>
              <a:rPr lang="en-US" altLang="en-US" sz="2000" b="1">
                <a:ea typeface="ＭＳ Ｐゴシック" pitchFamily="34" charset="-128"/>
              </a:rPr>
              <a:t>class vector {</a:t>
            </a:r>
          </a:p>
          <a:p>
            <a:pPr eaLnBrk="1" hangingPunct="1">
              <a:lnSpc>
                <a:spcPct val="80000"/>
              </a:lnSpc>
              <a:buFontTx/>
              <a:buNone/>
              <a:defRPr/>
            </a:pPr>
            <a:r>
              <a:rPr lang="en-US" altLang="en-US" sz="2000" b="1">
                <a:ea typeface="ＭＳ Ｐゴシック" pitchFamily="34" charset="-128"/>
              </a:rPr>
              <a:t>	int sz;		// </a:t>
            </a:r>
            <a:r>
              <a:rPr lang="en-US" altLang="en-US" sz="2000" i="1">
                <a:ea typeface="ＭＳ Ｐゴシック" pitchFamily="34" charset="-128"/>
              </a:rPr>
              <a:t>the size</a:t>
            </a:r>
          </a:p>
          <a:p>
            <a:pPr eaLnBrk="1" hangingPunct="1">
              <a:lnSpc>
                <a:spcPct val="80000"/>
              </a:lnSpc>
              <a:buFontTx/>
              <a:buNone/>
              <a:defRPr/>
            </a:pPr>
            <a:r>
              <a:rPr lang="en-US" altLang="en-US" sz="2000" b="1">
                <a:ea typeface="ＭＳ Ｐゴシック" pitchFamily="34" charset="-128"/>
              </a:rPr>
              <a:t>	double* elem;	// </a:t>
            </a:r>
            <a:r>
              <a:rPr lang="en-US" altLang="en-US" sz="2000" i="1">
                <a:ea typeface="ＭＳ Ｐゴシック" pitchFamily="34" charset="-128"/>
              </a:rPr>
              <a:t>a pointer to the elements</a:t>
            </a:r>
          </a:p>
          <a:p>
            <a:pPr eaLnBrk="1" hangingPunct="1">
              <a:lnSpc>
                <a:spcPct val="80000"/>
              </a:lnSpc>
              <a:buFontTx/>
              <a:buNone/>
              <a:defRPr/>
            </a:pPr>
            <a:r>
              <a:rPr lang="en-US" altLang="en-US" sz="2000" b="1">
                <a:ea typeface="ＭＳ Ｐゴシック" pitchFamily="34" charset="-128"/>
              </a:rPr>
              <a:t>public:</a:t>
            </a:r>
          </a:p>
          <a:p>
            <a:pPr eaLnBrk="1" hangingPunct="1">
              <a:lnSpc>
                <a:spcPct val="80000"/>
              </a:lnSpc>
              <a:buFontTx/>
              <a:buNone/>
              <a:defRPr/>
            </a:pPr>
            <a:r>
              <a:rPr lang="en-US" altLang="en-US" sz="2000" b="1">
                <a:ea typeface="ＭＳ Ｐゴシック" pitchFamily="34" charset="-128"/>
              </a:rPr>
              <a:t>	vector(int s) 		// </a:t>
            </a:r>
            <a:r>
              <a:rPr lang="en-US" altLang="en-US" sz="2000" i="1">
                <a:ea typeface="ＭＳ Ｐゴシック" pitchFamily="34" charset="-128"/>
              </a:rPr>
              <a:t>constructor: allocates/acquires memory</a:t>
            </a:r>
            <a:endParaRPr lang="en-US" altLang="en-US" sz="2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		:sz(s), elem(new double[s]) { }  </a:t>
            </a:r>
            <a:endParaRPr lang="en-US" altLang="en-US"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~vector()		// </a:t>
            </a:r>
            <a:r>
              <a:rPr lang="en-US" altLang="en-US" sz="2000" i="1">
                <a:ea typeface="ＭＳ Ｐゴシック" pitchFamily="34" charset="-128"/>
              </a:rPr>
              <a:t>destructor: de-allocates/releases memory</a:t>
            </a:r>
            <a:endParaRPr lang="en-US" altLang="en-US" sz="2000" b="1">
              <a:ea typeface="ＭＳ Ｐゴシック" pitchFamily="34" charset="-128"/>
            </a:endParaRPr>
          </a:p>
          <a:p>
            <a:pPr eaLnBrk="1" hangingPunct="1">
              <a:lnSpc>
                <a:spcPct val="80000"/>
              </a:lnSpc>
              <a:buFontTx/>
              <a:buNone/>
              <a:defRPr/>
            </a:pPr>
            <a:r>
              <a:rPr lang="en-US" altLang="en-US" sz="2000" b="1">
                <a:ea typeface="ＭＳ Ｐゴシック" pitchFamily="34" charset="-128"/>
              </a:rPr>
              <a:t>		{ delete[ ] elem; }</a:t>
            </a:r>
            <a:endParaRPr lang="en-US" altLang="en-US" sz="2000" i="1">
              <a:ea typeface="ＭＳ Ｐゴシック" pitchFamily="34" charset="-128"/>
            </a:endParaRPr>
          </a:p>
          <a:p>
            <a:pPr eaLnBrk="1" hangingPunct="1">
              <a:lnSpc>
                <a:spcPct val="80000"/>
              </a:lnSpc>
              <a:buFontTx/>
              <a:buNone/>
              <a:defRPr/>
            </a:pPr>
            <a:r>
              <a:rPr lang="en-US" altLang="en-US" sz="2000" b="1">
                <a:ea typeface="ＭＳ Ｐゴシック" pitchFamily="34" charset="-128"/>
              </a:rPr>
              <a:t>	// </a:t>
            </a:r>
            <a:r>
              <a:rPr lang="en-US" altLang="en-US" sz="2000" i="1">
                <a:ea typeface="ＭＳ Ｐゴシック" pitchFamily="34" charset="-128"/>
              </a:rPr>
              <a:t>…</a:t>
            </a:r>
          </a:p>
          <a:p>
            <a:pPr eaLnBrk="1" hangingPunct="1">
              <a:lnSpc>
                <a:spcPct val="80000"/>
              </a:lnSpc>
              <a:buFontTx/>
              <a:buNone/>
              <a:defRPr/>
            </a:pPr>
            <a:r>
              <a:rPr lang="en-US" altLang="en-US" sz="2000" b="1">
                <a:ea typeface="ＭＳ Ｐゴシック" pitchFamily="34" charset="-128"/>
              </a:rPr>
              <a:t>};</a:t>
            </a:r>
          </a:p>
          <a:p>
            <a:pPr eaLnBrk="1" hangingPunct="1">
              <a:lnSpc>
                <a:spcPct val="80000"/>
              </a:lnSpc>
              <a:buFontTx/>
              <a:buNone/>
              <a:defRPr/>
            </a:pPr>
            <a:endParaRPr lang="en-US" altLang="en-US" sz="1000" b="1">
              <a:ea typeface="ＭＳ Ｐゴシック" pitchFamily="34" charset="-128"/>
            </a:endParaRPr>
          </a:p>
          <a:p>
            <a:pPr eaLnBrk="1" hangingPunct="1">
              <a:lnSpc>
                <a:spcPct val="80000"/>
              </a:lnSpc>
              <a:defRPr/>
            </a:pPr>
            <a:r>
              <a:rPr lang="en-US" altLang="en-US" b="1">
                <a:ea typeface="ＭＳ Ｐゴシック" pitchFamily="34" charset="-128"/>
              </a:rPr>
              <a:t>N</a:t>
            </a:r>
            <a:r>
              <a:rPr lang="en-US" altLang="en-US">
                <a:ea typeface="ＭＳ Ｐゴシック" pitchFamily="34" charset="-128"/>
              </a:rPr>
              <a:t>ote: this is an example of a general and important technique:</a:t>
            </a:r>
          </a:p>
          <a:p>
            <a:pPr lvl="1" eaLnBrk="1" hangingPunct="1">
              <a:lnSpc>
                <a:spcPct val="80000"/>
              </a:lnSpc>
              <a:defRPr/>
            </a:pPr>
            <a:r>
              <a:rPr lang="en-US" altLang="en-US" sz="2000">
                <a:ea typeface="Times New Roman" pitchFamily="18" charset="0"/>
              </a:rPr>
              <a:t>acquire resources in a constructor</a:t>
            </a:r>
          </a:p>
          <a:p>
            <a:pPr lvl="1" eaLnBrk="1" hangingPunct="1">
              <a:lnSpc>
                <a:spcPct val="80000"/>
              </a:lnSpc>
              <a:defRPr/>
            </a:pPr>
            <a:r>
              <a:rPr lang="en-US" altLang="en-US" sz="2000">
                <a:ea typeface="Times New Roman" pitchFamily="18" charset="0"/>
              </a:rPr>
              <a:t>release them in the destructor</a:t>
            </a:r>
          </a:p>
          <a:p>
            <a:pPr eaLnBrk="1" hangingPunct="1">
              <a:lnSpc>
                <a:spcPct val="80000"/>
              </a:lnSpc>
              <a:defRPr/>
            </a:pPr>
            <a:r>
              <a:rPr lang="en-US" altLang="en-US">
                <a:ea typeface="ＭＳ Ｐゴシック" pitchFamily="34" charset="-128"/>
              </a:rPr>
              <a:t>Examples of resources: memory, files, locks, threads, sockets </a:t>
            </a:r>
          </a:p>
          <a:p>
            <a:pPr eaLnBrk="1" hangingPunct="1">
              <a:lnSpc>
                <a:spcPct val="80000"/>
              </a:lnSpc>
              <a:defRPr/>
            </a:pPr>
            <a:endParaRPr lang="en-US" altLang="en-US" sz="2000">
              <a:ea typeface="ＭＳ Ｐゴシック" pitchFamily="34" charset="-128"/>
            </a:endParaRPr>
          </a:p>
          <a:p>
            <a:pPr eaLnBrk="1" hangingPunct="1">
              <a:lnSpc>
                <a:spcPct val="80000"/>
              </a:lnSpc>
              <a:buFontTx/>
              <a:buNone/>
              <a:defRPr/>
            </a:pPr>
            <a:endParaRPr lang="en-US" altLang="en-US" sz="180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36516D58-8862-41DC-8B48-836C4E083FE1}" type="slidenum">
              <a:rPr lang="en-US" altLang="en-US" sz="1400">
                <a:latin typeface="Arial" panose="020B0604020202020204" pitchFamily="34" charset="0"/>
              </a:rPr>
              <a:pPr eaLnBrk="1" hangingPunct="1">
                <a:spcBef>
                  <a:spcPct val="0"/>
                </a:spcBef>
                <a:buClrTx/>
                <a:buSzTx/>
                <a:buFontTx/>
                <a:buNone/>
              </a:pPr>
              <a:t>30</a:t>
            </a:fld>
            <a:endParaRPr lang="en-US" altLang="en-US" sz="1400">
              <a:latin typeface="Arial" panose="020B0604020202020204" pitchFamily="34" charset="0"/>
            </a:endParaRPr>
          </a:p>
        </p:txBody>
      </p:sp>
    </p:spTree>
    <p:extLst>
      <p:ext uri="{BB962C8B-B14F-4D97-AF65-F5344CB8AC3E}">
        <p14:creationId xmlns:p14="http://schemas.microsoft.com/office/powerpoint/2010/main" val="2035389664"/>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A problem: memory leak</a:t>
            </a:r>
          </a:p>
        </p:txBody>
      </p:sp>
      <p:sp>
        <p:nvSpPr>
          <p:cNvPr id="22531" name="Rectangle 3"/>
          <p:cNvSpPr>
            <a:spLocks noGrp="1" noChangeArrowheads="1"/>
          </p:cNvSpPr>
          <p:nvPr>
            <p:ph idx="1"/>
          </p:nvPr>
        </p:nvSpPr>
        <p:spPr/>
        <p:txBody>
          <a:bodyPr/>
          <a:lstStyle/>
          <a:p>
            <a:pPr eaLnBrk="1" hangingPunct="1">
              <a:buFontTx/>
              <a:buNone/>
              <a:defRPr/>
            </a:pPr>
            <a:r>
              <a:rPr lang="en-US" altLang="en-US" sz="2000" b="1">
                <a:ea typeface="ＭＳ Ｐゴシック" pitchFamily="34" charset="-128"/>
              </a:rPr>
              <a:t>void f(int x)</a:t>
            </a:r>
          </a:p>
          <a:p>
            <a:pPr eaLnBrk="1" hangingPunct="1">
              <a:buFontTx/>
              <a:buNone/>
              <a:defRPr/>
            </a:pPr>
            <a:r>
              <a:rPr lang="en-US" altLang="en-US" sz="2000" b="1">
                <a:ea typeface="ＭＳ Ｐゴシック" pitchFamily="34" charset="-128"/>
              </a:rPr>
              <a:t>{</a:t>
            </a:r>
          </a:p>
          <a:p>
            <a:pPr eaLnBrk="1" hangingPunct="1">
              <a:buFontTx/>
              <a:buNone/>
              <a:defRPr/>
            </a:pPr>
            <a:r>
              <a:rPr lang="en-US" altLang="en-US" sz="2000" b="1">
                <a:ea typeface="ＭＳ Ｐゴシック" pitchFamily="34" charset="-128"/>
              </a:rPr>
              <a:t>	int* p = new int[x];	// </a:t>
            </a:r>
            <a:r>
              <a:rPr lang="en-US" altLang="en-US" sz="2000" i="1">
                <a:ea typeface="ＭＳ Ｐゴシック" pitchFamily="34" charset="-128"/>
              </a:rPr>
              <a:t>allocate </a:t>
            </a:r>
            <a:r>
              <a:rPr lang="en-US" altLang="en-US" sz="2000" b="1" i="1">
                <a:ea typeface="ＭＳ Ｐゴシック" pitchFamily="34" charset="-128"/>
              </a:rPr>
              <a:t>x int</a:t>
            </a:r>
            <a:r>
              <a:rPr lang="en-US" altLang="en-US" sz="2000" i="1">
                <a:ea typeface="ＭＳ Ｐゴシック" pitchFamily="34" charset="-128"/>
              </a:rPr>
              <a:t>s</a:t>
            </a:r>
          </a:p>
          <a:p>
            <a:pPr eaLnBrk="1" hangingPunct="1">
              <a:buFontTx/>
              <a:buNone/>
              <a:defRPr/>
            </a:pPr>
            <a:r>
              <a:rPr lang="en-US" altLang="en-US" sz="2000" b="1">
                <a:ea typeface="ＭＳ Ｐゴシック" pitchFamily="34" charset="-128"/>
              </a:rPr>
              <a:t>	vector v(x);		// </a:t>
            </a:r>
            <a:r>
              <a:rPr lang="en-US" altLang="en-US" sz="2000" i="1">
                <a:ea typeface="ＭＳ Ｐゴシック" pitchFamily="34" charset="-128"/>
              </a:rPr>
              <a:t>define a</a:t>
            </a:r>
            <a:r>
              <a:rPr lang="en-US" altLang="en-US" sz="2000" b="1" i="1">
                <a:ea typeface="ＭＳ Ｐゴシック" pitchFamily="34" charset="-128"/>
              </a:rPr>
              <a:t> vector </a:t>
            </a:r>
            <a:r>
              <a:rPr lang="en-US" altLang="en-US" sz="2000" i="1">
                <a:ea typeface="ＭＳ Ｐゴシック" pitchFamily="34" charset="-128"/>
              </a:rPr>
              <a:t>(which allocates another</a:t>
            </a:r>
            <a:r>
              <a:rPr lang="en-US" altLang="en-US" sz="2000" b="1" i="1">
                <a:ea typeface="ＭＳ Ｐゴシック" pitchFamily="34" charset="-128"/>
              </a:rPr>
              <a:t> x</a:t>
            </a:r>
            <a:r>
              <a:rPr lang="en-US" altLang="en-US" sz="2000" i="1">
                <a:ea typeface="ＭＳ Ｐゴシック" pitchFamily="34" charset="-128"/>
              </a:rPr>
              <a:t> </a:t>
            </a:r>
            <a:r>
              <a:rPr lang="en-US" altLang="en-US" sz="2000" b="1" i="1">
                <a:ea typeface="ＭＳ Ｐゴシック" pitchFamily="34" charset="-128"/>
              </a:rPr>
              <a:t>ints)</a:t>
            </a:r>
          </a:p>
          <a:p>
            <a:pPr eaLnBrk="1" hangingPunct="1">
              <a:buFontTx/>
              <a:buNone/>
              <a:defRPr/>
            </a:pPr>
            <a:r>
              <a:rPr lang="en-US" altLang="en-US" sz="2000" b="1">
                <a:ea typeface="ＭＳ Ｐゴシック" pitchFamily="34" charset="-128"/>
              </a:rPr>
              <a:t>	// </a:t>
            </a:r>
            <a:r>
              <a:rPr lang="en-US" altLang="en-US" sz="2000" i="1">
                <a:ea typeface="ＭＳ Ｐゴシック" pitchFamily="34" charset="-128"/>
              </a:rPr>
              <a:t>…</a:t>
            </a:r>
            <a:r>
              <a:rPr lang="en-US" altLang="en-US" sz="2000" b="1" i="1">
                <a:ea typeface="ＭＳ Ｐゴシック" pitchFamily="34" charset="-128"/>
              </a:rPr>
              <a:t> </a:t>
            </a:r>
            <a:r>
              <a:rPr lang="en-US" altLang="en-US" sz="2000" i="1">
                <a:ea typeface="ＭＳ Ｐゴシック" pitchFamily="34" charset="-128"/>
              </a:rPr>
              <a:t>use</a:t>
            </a:r>
            <a:r>
              <a:rPr lang="en-US" altLang="en-US" sz="2000" b="1" i="1">
                <a:ea typeface="ＭＳ Ｐゴシック" pitchFamily="34" charset="-128"/>
              </a:rPr>
              <a:t> p </a:t>
            </a:r>
            <a:r>
              <a:rPr lang="en-US" altLang="en-US" sz="2000" i="1">
                <a:ea typeface="ＭＳ Ｐゴシック" pitchFamily="34" charset="-128"/>
              </a:rPr>
              <a:t>and</a:t>
            </a:r>
            <a:r>
              <a:rPr lang="en-US" altLang="en-US" sz="2000" b="1" i="1">
                <a:ea typeface="ＭＳ Ｐゴシック" pitchFamily="34" charset="-128"/>
              </a:rPr>
              <a:t> v </a:t>
            </a:r>
            <a:r>
              <a:rPr lang="en-US" altLang="en-US" sz="2000" i="1">
                <a:ea typeface="ＭＳ Ｐゴシック" pitchFamily="34" charset="-128"/>
              </a:rPr>
              <a:t>…</a:t>
            </a:r>
          </a:p>
          <a:p>
            <a:pPr eaLnBrk="1" hangingPunct="1">
              <a:buFontTx/>
              <a:buNone/>
              <a:defRPr/>
            </a:pPr>
            <a:r>
              <a:rPr lang="en-US" altLang="en-US" sz="2000" b="1">
                <a:ea typeface="ＭＳ Ｐゴシック" pitchFamily="34" charset="-128"/>
              </a:rPr>
              <a:t>	delete[ ] p;	// </a:t>
            </a:r>
            <a:r>
              <a:rPr lang="en-US" altLang="en-US" sz="2000" i="1">
                <a:ea typeface="ＭＳ Ｐゴシック" pitchFamily="34" charset="-128"/>
              </a:rPr>
              <a:t>deallocate the array pointed to by</a:t>
            </a:r>
            <a:r>
              <a:rPr lang="en-US" altLang="en-US" sz="2000" b="1" i="1">
                <a:ea typeface="ＭＳ Ｐゴシック" pitchFamily="34" charset="-128"/>
              </a:rPr>
              <a:t> p</a:t>
            </a:r>
          </a:p>
          <a:p>
            <a:pPr eaLnBrk="1" hangingPunct="1">
              <a:buFontTx/>
              <a:buNone/>
              <a:defRPr/>
            </a:pPr>
            <a:r>
              <a:rPr lang="en-US" altLang="en-US" sz="2000" b="1">
                <a:ea typeface="ＭＳ Ｐゴシック" pitchFamily="34" charset="-128"/>
              </a:rPr>
              <a:t>	// </a:t>
            </a:r>
            <a:r>
              <a:rPr lang="en-US" altLang="en-US" sz="2000" i="1">
                <a:ea typeface="ＭＳ Ｐゴシック" pitchFamily="34" charset="-128"/>
              </a:rPr>
              <a:t>the memory allocated by</a:t>
            </a:r>
            <a:r>
              <a:rPr lang="en-US" altLang="en-US" sz="2000" b="1" i="1">
                <a:ea typeface="ＭＳ Ｐゴシック" pitchFamily="34" charset="-128"/>
              </a:rPr>
              <a:t> v </a:t>
            </a:r>
            <a:r>
              <a:rPr lang="en-US" altLang="en-US" sz="2000" i="1">
                <a:ea typeface="ＭＳ Ｐゴシック" pitchFamily="34" charset="-128"/>
              </a:rPr>
              <a:t>is implicitly deleted here by</a:t>
            </a:r>
            <a:r>
              <a:rPr lang="en-US" altLang="en-US" sz="2000" b="1" i="1">
                <a:ea typeface="ＭＳ Ｐゴシック" pitchFamily="34" charset="-128"/>
              </a:rPr>
              <a:t> vector</a:t>
            </a:r>
            <a:r>
              <a:rPr lang="en-US" altLang="en-US" sz="2000" i="1">
                <a:ea typeface="ＭＳ Ｐゴシック" pitchFamily="34" charset="-128"/>
              </a:rPr>
              <a:t>'s destructor</a:t>
            </a:r>
          </a:p>
          <a:p>
            <a:pPr eaLnBrk="1" hangingPunct="1">
              <a:buFontTx/>
              <a:buNone/>
              <a:defRPr/>
            </a:pPr>
            <a:r>
              <a:rPr lang="en-US" altLang="en-US" sz="2000" b="1">
                <a:ea typeface="ＭＳ Ｐゴシック" pitchFamily="34" charset="-128"/>
              </a:rPr>
              <a:t>}</a:t>
            </a:r>
          </a:p>
          <a:p>
            <a:pPr eaLnBrk="1" hangingPunct="1">
              <a:buFontTx/>
              <a:buNone/>
              <a:defRPr/>
            </a:pPr>
            <a:endParaRPr lang="en-US" altLang="en-US" sz="1000">
              <a:ea typeface="ＭＳ Ｐゴシック" pitchFamily="34" charset="-128"/>
            </a:endParaRPr>
          </a:p>
          <a:p>
            <a:pPr eaLnBrk="1" hangingPunct="1">
              <a:defRPr/>
            </a:pPr>
            <a:r>
              <a:rPr lang="en-US" altLang="en-US">
                <a:ea typeface="ＭＳ Ｐゴシック" pitchFamily="34" charset="-128"/>
              </a:rPr>
              <a:t>The </a:t>
            </a:r>
            <a:r>
              <a:rPr lang="en-US" altLang="en-US" b="1">
                <a:ea typeface="ＭＳ Ｐゴシック" pitchFamily="34" charset="-128"/>
              </a:rPr>
              <a:t>delete </a:t>
            </a:r>
            <a:r>
              <a:rPr lang="en-US" altLang="en-US">
                <a:ea typeface="ＭＳ Ｐゴシック" pitchFamily="34" charset="-128"/>
              </a:rPr>
              <a:t>now looks verbose and ugly</a:t>
            </a:r>
            <a:endParaRPr lang="en-US" altLang="en-US" sz="1000">
              <a:ea typeface="ＭＳ Ｐゴシック" pitchFamily="34" charset="-128"/>
            </a:endParaRPr>
          </a:p>
          <a:p>
            <a:pPr lvl="1" eaLnBrk="1" hangingPunct="1">
              <a:defRPr/>
            </a:pPr>
            <a:r>
              <a:rPr lang="en-US" altLang="en-US" sz="2000">
                <a:ea typeface="Times New Roman" pitchFamily="18" charset="0"/>
              </a:rPr>
              <a:t>How do we avoid forgetting to </a:t>
            </a:r>
            <a:r>
              <a:rPr lang="en-US" altLang="en-US" sz="2000" b="1">
                <a:ea typeface="Times New Roman" pitchFamily="18" charset="0"/>
              </a:rPr>
              <a:t>delete[ ] p</a:t>
            </a:r>
            <a:r>
              <a:rPr lang="en-US" altLang="en-US" sz="2000">
                <a:ea typeface="Times New Roman" pitchFamily="18" charset="0"/>
              </a:rPr>
              <a:t>?</a:t>
            </a:r>
          </a:p>
          <a:p>
            <a:pPr lvl="1" eaLnBrk="1" hangingPunct="1">
              <a:defRPr/>
            </a:pPr>
            <a:r>
              <a:rPr lang="en-US" altLang="en-US" sz="2000">
                <a:ea typeface="Times New Roman" pitchFamily="18" charset="0"/>
              </a:rPr>
              <a:t>Experience shows that we often forget</a:t>
            </a:r>
          </a:p>
          <a:p>
            <a:pPr eaLnBrk="1" hangingPunct="1">
              <a:defRPr/>
            </a:pPr>
            <a:r>
              <a:rPr lang="en-US" altLang="en-US">
                <a:ea typeface="ＭＳ Ｐゴシック" pitchFamily="34" charset="-128"/>
              </a:rPr>
              <a:t>Prefer </a:t>
            </a:r>
            <a:r>
              <a:rPr lang="en-US" altLang="en-US" b="1">
                <a:ea typeface="ＭＳ Ｐゴシック" pitchFamily="34" charset="-128"/>
              </a:rPr>
              <a:t>delete</a:t>
            </a:r>
            <a:r>
              <a:rPr lang="en-US" altLang="en-US">
                <a:ea typeface="ＭＳ Ｐゴシック" pitchFamily="34" charset="-128"/>
              </a:rPr>
              <a:t>s in destructors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2515481-926E-4155-BBF6-5B88803DA637}" type="slidenum">
              <a:rPr lang="en-US" altLang="en-US" sz="1400">
                <a:latin typeface="Arial" panose="020B0604020202020204" pitchFamily="34" charset="0"/>
              </a:rPr>
              <a:pPr eaLnBrk="1" hangingPunct="1">
                <a:spcBef>
                  <a:spcPct val="0"/>
                </a:spcBef>
                <a:buClrTx/>
                <a:buSzTx/>
                <a:buFontTx/>
                <a:buNone/>
              </a:pPr>
              <a:t>31</a:t>
            </a:fld>
            <a:endParaRPr lang="en-US" altLang="en-US" sz="1400">
              <a:latin typeface="Arial" panose="020B0604020202020204" pitchFamily="34" charset="0"/>
            </a:endParaRPr>
          </a:p>
        </p:txBody>
      </p:sp>
    </p:spTree>
    <p:extLst>
      <p:ext uri="{BB962C8B-B14F-4D97-AF65-F5344CB8AC3E}">
        <p14:creationId xmlns:p14="http://schemas.microsoft.com/office/powerpoint/2010/main" val="1291249543"/>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Free store summary</a:t>
            </a:r>
          </a:p>
        </p:txBody>
      </p:sp>
      <p:sp>
        <p:nvSpPr>
          <p:cNvPr id="46083" name="Rectangle 3"/>
          <p:cNvSpPr>
            <a:spLocks noGrp="1" noChangeArrowheads="1"/>
          </p:cNvSpPr>
          <p:nvPr>
            <p:ph idx="1"/>
          </p:nvPr>
        </p:nvSpPr>
        <p:spPr/>
        <p:txBody>
          <a:bodyPr/>
          <a:lstStyle/>
          <a:p>
            <a:pPr eaLnBrk="1" hangingPunct="1">
              <a:lnSpc>
                <a:spcPct val="90000"/>
              </a:lnSpc>
              <a:defRPr/>
            </a:pPr>
            <a:r>
              <a:rPr lang="en-US" altLang="en-US">
                <a:ea typeface="ＭＳ Ｐゴシック" pitchFamily="34" charset="-128"/>
              </a:rPr>
              <a:t>Allocate using </a:t>
            </a:r>
            <a:r>
              <a:rPr lang="en-US" altLang="en-US" b="1">
                <a:ea typeface="ＭＳ Ｐゴシック" pitchFamily="34" charset="-128"/>
              </a:rPr>
              <a:t>new</a:t>
            </a:r>
          </a:p>
          <a:p>
            <a:pPr lvl="1" eaLnBrk="1" hangingPunct="1">
              <a:lnSpc>
                <a:spcPct val="90000"/>
              </a:lnSpc>
              <a:defRPr/>
            </a:pPr>
            <a:r>
              <a:rPr lang="en-US" altLang="en-US" sz="2000">
                <a:ea typeface="Times New Roman" pitchFamily="18" charset="0"/>
              </a:rPr>
              <a:t>New allocates an object on the free store, sometimes initializes it, and returns a pointer to it</a:t>
            </a:r>
          </a:p>
          <a:p>
            <a:pPr lvl="2" eaLnBrk="1" hangingPunct="1">
              <a:lnSpc>
                <a:spcPct val="90000"/>
              </a:lnSpc>
              <a:defRPr/>
            </a:pPr>
            <a:r>
              <a:rPr lang="en-US" altLang="en-US" sz="1800" b="1">
                <a:ea typeface="Times New Roman" pitchFamily="18" charset="0"/>
              </a:rPr>
              <a:t>int* pi = new int;		//</a:t>
            </a:r>
            <a:r>
              <a:rPr lang="en-US" altLang="en-US" sz="1800">
                <a:ea typeface="Times New Roman" pitchFamily="18" charset="0"/>
              </a:rPr>
              <a:t> </a:t>
            </a:r>
            <a:r>
              <a:rPr lang="en-US" altLang="en-US" sz="1800" i="1">
                <a:ea typeface="Times New Roman" pitchFamily="18" charset="0"/>
              </a:rPr>
              <a:t>default initialization (none for </a:t>
            </a:r>
            <a:r>
              <a:rPr lang="en-US" altLang="en-US" sz="1800" b="1" i="1">
                <a:ea typeface="Times New Roman" pitchFamily="18" charset="0"/>
              </a:rPr>
              <a:t>int</a:t>
            </a:r>
            <a:r>
              <a:rPr lang="en-US" altLang="en-US" sz="1800" i="1">
                <a:ea typeface="Times New Roman" pitchFamily="18" charset="0"/>
              </a:rPr>
              <a:t>)</a:t>
            </a:r>
          </a:p>
          <a:p>
            <a:pPr lvl="2" eaLnBrk="1" hangingPunct="1">
              <a:lnSpc>
                <a:spcPct val="90000"/>
              </a:lnSpc>
              <a:defRPr/>
            </a:pPr>
            <a:r>
              <a:rPr lang="en-US" altLang="en-US" sz="1800" b="1">
                <a:ea typeface="Times New Roman" pitchFamily="18" charset="0"/>
              </a:rPr>
              <a:t>char* pc = new char('a');		//</a:t>
            </a:r>
            <a:r>
              <a:rPr lang="en-US" altLang="en-US" sz="1800">
                <a:ea typeface="Times New Roman" pitchFamily="18" charset="0"/>
              </a:rPr>
              <a:t> </a:t>
            </a:r>
            <a:r>
              <a:rPr lang="en-US" altLang="en-US" sz="1800" i="1">
                <a:ea typeface="Times New Roman" pitchFamily="18" charset="0"/>
              </a:rPr>
              <a:t>explicit initialization</a:t>
            </a:r>
          </a:p>
          <a:p>
            <a:pPr lvl="2" eaLnBrk="1" hangingPunct="1">
              <a:lnSpc>
                <a:spcPct val="90000"/>
              </a:lnSpc>
              <a:defRPr/>
            </a:pPr>
            <a:r>
              <a:rPr lang="en-US" altLang="en-US" sz="1800" b="1">
                <a:ea typeface="Times New Roman" pitchFamily="18" charset="0"/>
              </a:rPr>
              <a:t>double* pd = new double[10];	//</a:t>
            </a:r>
            <a:r>
              <a:rPr lang="en-US" altLang="en-US" sz="1800">
                <a:ea typeface="Times New Roman" pitchFamily="18" charset="0"/>
              </a:rPr>
              <a:t> </a:t>
            </a:r>
            <a:r>
              <a:rPr lang="en-US" altLang="en-US" sz="1800" i="1">
                <a:ea typeface="Times New Roman" pitchFamily="18" charset="0"/>
              </a:rPr>
              <a:t>allocation of (uninitialized) array</a:t>
            </a:r>
          </a:p>
          <a:p>
            <a:pPr lvl="1" eaLnBrk="1" hangingPunct="1">
              <a:lnSpc>
                <a:spcPct val="90000"/>
              </a:lnSpc>
              <a:defRPr/>
            </a:pPr>
            <a:r>
              <a:rPr lang="en-US" altLang="en-US" sz="2000">
                <a:ea typeface="Times New Roman" pitchFamily="18" charset="0"/>
              </a:rPr>
              <a:t>New throws a </a:t>
            </a:r>
            <a:r>
              <a:rPr lang="en-US" altLang="en-US" sz="2000" b="1">
                <a:ea typeface="Times New Roman" pitchFamily="18" charset="0"/>
              </a:rPr>
              <a:t>bad_alloc</a:t>
            </a:r>
            <a:r>
              <a:rPr lang="en-US" altLang="en-US" sz="2000">
                <a:ea typeface="Times New Roman" pitchFamily="18" charset="0"/>
              </a:rPr>
              <a:t> exception if it can't allocate (out of memory)</a:t>
            </a:r>
          </a:p>
          <a:p>
            <a:pPr eaLnBrk="1" hangingPunct="1">
              <a:lnSpc>
                <a:spcPct val="90000"/>
              </a:lnSpc>
              <a:defRPr/>
            </a:pPr>
            <a:r>
              <a:rPr lang="en-US" altLang="en-US">
                <a:ea typeface="ＭＳ Ｐゴシック" pitchFamily="34" charset="-128"/>
              </a:rPr>
              <a:t>Deallocate using </a:t>
            </a:r>
            <a:r>
              <a:rPr lang="en-US" altLang="en-US" b="1">
                <a:ea typeface="ＭＳ Ｐゴシック" pitchFamily="34" charset="-128"/>
              </a:rPr>
              <a:t>delete</a:t>
            </a:r>
            <a:r>
              <a:rPr lang="en-US" altLang="en-US">
                <a:ea typeface="ＭＳ Ｐゴシック" pitchFamily="34" charset="-128"/>
              </a:rPr>
              <a:t> and </a:t>
            </a:r>
            <a:r>
              <a:rPr lang="en-US" altLang="en-US" b="1">
                <a:ea typeface="ＭＳ Ｐゴシック" pitchFamily="34" charset="-128"/>
              </a:rPr>
              <a:t>delete[ ]</a:t>
            </a:r>
          </a:p>
          <a:p>
            <a:pPr lvl="1" eaLnBrk="1" hangingPunct="1">
              <a:lnSpc>
                <a:spcPct val="90000"/>
              </a:lnSpc>
              <a:defRPr/>
            </a:pPr>
            <a:r>
              <a:rPr lang="en-US" altLang="en-US" sz="2000" b="1">
                <a:ea typeface="Times New Roman" pitchFamily="18" charset="0"/>
              </a:rPr>
              <a:t>delete</a:t>
            </a:r>
            <a:r>
              <a:rPr lang="en-US" altLang="en-US" sz="2000">
                <a:ea typeface="Times New Roman" pitchFamily="18" charset="0"/>
              </a:rPr>
              <a:t> and </a:t>
            </a:r>
            <a:r>
              <a:rPr lang="en-US" altLang="en-US" sz="2000" b="1">
                <a:ea typeface="Times New Roman" pitchFamily="18" charset="0"/>
              </a:rPr>
              <a:t>delete[ ]</a:t>
            </a:r>
            <a:r>
              <a:rPr lang="en-US" altLang="en-US" sz="2000">
                <a:ea typeface="Times New Roman" pitchFamily="18" charset="0"/>
              </a:rPr>
              <a:t> return the memory of an object allocated by </a:t>
            </a:r>
            <a:r>
              <a:rPr lang="en-US" altLang="en-US" sz="2000" b="1">
                <a:ea typeface="Times New Roman" pitchFamily="18" charset="0"/>
              </a:rPr>
              <a:t>new</a:t>
            </a:r>
            <a:r>
              <a:rPr lang="en-US" altLang="en-US" sz="2000">
                <a:ea typeface="Times New Roman" pitchFamily="18" charset="0"/>
              </a:rPr>
              <a:t> to the free store so that the free store can use it for new allocations</a:t>
            </a:r>
          </a:p>
          <a:p>
            <a:pPr lvl="2" eaLnBrk="1" hangingPunct="1">
              <a:lnSpc>
                <a:spcPct val="90000"/>
              </a:lnSpc>
              <a:defRPr/>
            </a:pPr>
            <a:r>
              <a:rPr lang="en-US" altLang="en-US" sz="1800" b="1">
                <a:ea typeface="Times New Roman" pitchFamily="18" charset="0"/>
              </a:rPr>
              <a:t>delete pi;	//</a:t>
            </a:r>
            <a:r>
              <a:rPr lang="en-US" altLang="en-US" sz="1800">
                <a:ea typeface="Times New Roman" pitchFamily="18" charset="0"/>
              </a:rPr>
              <a:t> </a:t>
            </a:r>
            <a:r>
              <a:rPr lang="en-US" altLang="en-US" sz="1800" i="1">
                <a:ea typeface="Times New Roman" pitchFamily="18" charset="0"/>
              </a:rPr>
              <a:t>deallocate an individual object</a:t>
            </a:r>
          </a:p>
          <a:p>
            <a:pPr lvl="2" eaLnBrk="1" hangingPunct="1">
              <a:lnSpc>
                <a:spcPct val="90000"/>
              </a:lnSpc>
              <a:defRPr/>
            </a:pPr>
            <a:r>
              <a:rPr lang="en-US" altLang="en-US" sz="1800" b="1">
                <a:ea typeface="Times New Roman" pitchFamily="18" charset="0"/>
              </a:rPr>
              <a:t>delete pc;	//</a:t>
            </a:r>
            <a:r>
              <a:rPr lang="en-US" altLang="en-US" sz="1800">
                <a:ea typeface="Times New Roman" pitchFamily="18" charset="0"/>
              </a:rPr>
              <a:t> </a:t>
            </a:r>
            <a:r>
              <a:rPr lang="en-US" altLang="en-US" sz="1800" i="1">
                <a:ea typeface="Times New Roman" pitchFamily="18" charset="0"/>
              </a:rPr>
              <a:t>deallocate an individual object</a:t>
            </a:r>
          </a:p>
          <a:p>
            <a:pPr lvl="2" eaLnBrk="1" hangingPunct="1">
              <a:lnSpc>
                <a:spcPct val="90000"/>
              </a:lnSpc>
              <a:defRPr/>
            </a:pPr>
            <a:r>
              <a:rPr lang="en-US" altLang="en-US" sz="1800" b="1">
                <a:ea typeface="Times New Roman" pitchFamily="18" charset="0"/>
              </a:rPr>
              <a:t>delete[ ] pd;	//</a:t>
            </a:r>
            <a:r>
              <a:rPr lang="en-US" altLang="en-US" sz="1800">
                <a:ea typeface="Times New Roman" pitchFamily="18" charset="0"/>
              </a:rPr>
              <a:t> </a:t>
            </a:r>
            <a:r>
              <a:rPr lang="en-US" altLang="en-US" sz="1800" i="1">
                <a:ea typeface="Times New Roman" pitchFamily="18" charset="0"/>
              </a:rPr>
              <a:t>deallocate an array</a:t>
            </a:r>
          </a:p>
          <a:p>
            <a:pPr lvl="1" eaLnBrk="1" hangingPunct="1">
              <a:lnSpc>
                <a:spcPct val="90000"/>
              </a:lnSpc>
              <a:defRPr/>
            </a:pPr>
            <a:r>
              <a:rPr lang="en-US" altLang="en-US" sz="2000">
                <a:ea typeface="Times New Roman" pitchFamily="18" charset="0"/>
              </a:rPr>
              <a:t>Delete of a zero-valued pointer ("the null pointer") does nothing</a:t>
            </a:r>
          </a:p>
          <a:p>
            <a:pPr lvl="2" eaLnBrk="1" hangingPunct="1">
              <a:lnSpc>
                <a:spcPct val="90000"/>
              </a:lnSpc>
              <a:defRPr/>
            </a:pPr>
            <a:r>
              <a:rPr lang="en-US" altLang="en-US" sz="1800" b="1">
                <a:ea typeface="Times New Roman" pitchFamily="18" charset="0"/>
              </a:rPr>
              <a:t>char* p = 0;	//</a:t>
            </a:r>
            <a:r>
              <a:rPr lang="en-US" altLang="en-US" sz="1800">
                <a:ea typeface="Times New Roman" pitchFamily="18" charset="0"/>
              </a:rPr>
              <a:t> </a:t>
            </a:r>
            <a:r>
              <a:rPr lang="en-US" altLang="en-US" sz="1800" i="1">
                <a:ea typeface="Times New Roman" pitchFamily="18" charset="0"/>
              </a:rPr>
              <a:t>C++11 would say </a:t>
            </a:r>
            <a:r>
              <a:rPr lang="en-US" altLang="en-US" sz="1800" b="1">
                <a:ea typeface="Times New Roman" pitchFamily="18" charset="0"/>
              </a:rPr>
              <a:t>char* p = nullptr;</a:t>
            </a:r>
          </a:p>
          <a:p>
            <a:pPr lvl="2" eaLnBrk="1" hangingPunct="1">
              <a:lnSpc>
                <a:spcPct val="90000"/>
              </a:lnSpc>
              <a:defRPr/>
            </a:pPr>
            <a:r>
              <a:rPr lang="en-US" altLang="en-US" sz="1800" b="1">
                <a:ea typeface="Times New Roman" pitchFamily="18" charset="0"/>
              </a:rPr>
              <a:t>delete p;	//</a:t>
            </a:r>
            <a:r>
              <a:rPr lang="en-US" altLang="en-US" sz="1800">
                <a:ea typeface="Times New Roman" pitchFamily="18" charset="0"/>
              </a:rPr>
              <a:t> </a:t>
            </a:r>
            <a:r>
              <a:rPr lang="en-US" altLang="en-US" sz="1800" i="1">
                <a:ea typeface="Times New Roman" pitchFamily="18" charset="0"/>
              </a:rPr>
              <a:t>harmless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9EE3ABC-9CE9-4EB7-A311-3D2409FD3C31}" type="slidenum">
              <a:rPr lang="en-US" altLang="en-US" sz="1400">
                <a:latin typeface="Arial" panose="020B0604020202020204" pitchFamily="34" charset="0"/>
              </a:rPr>
              <a:pPr eaLnBrk="1" hangingPunct="1">
                <a:spcBef>
                  <a:spcPct val="0"/>
                </a:spcBef>
                <a:buClrTx/>
                <a:buSzTx/>
                <a:buFontTx/>
                <a:buNone/>
              </a:pPr>
              <a:t>32</a:t>
            </a:fld>
            <a:endParaRPr lang="en-US" altLang="en-US" sz="1400">
              <a:latin typeface="Arial" panose="020B0604020202020204" pitchFamily="34" charset="0"/>
            </a:endParaRPr>
          </a:p>
        </p:txBody>
      </p:sp>
    </p:spTree>
    <p:extLst>
      <p:ext uri="{BB962C8B-B14F-4D97-AF65-F5344CB8AC3E}">
        <p14:creationId xmlns:p14="http://schemas.microsoft.com/office/powerpoint/2010/main" val="81381215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en-US" b="1" smtClean="0">
                <a:ea typeface="ＭＳ Ｐゴシック" pitchFamily="34" charset="-128"/>
              </a:rPr>
              <a:t>void*</a:t>
            </a:r>
          </a:p>
        </p:txBody>
      </p:sp>
      <p:sp>
        <p:nvSpPr>
          <p:cNvPr id="67587" name="Rectangle 3"/>
          <p:cNvSpPr>
            <a:spLocks noGrp="1" noChangeArrowheads="1"/>
          </p:cNvSpPr>
          <p:nvPr>
            <p:ph idx="1"/>
          </p:nvPr>
        </p:nvSpPr>
        <p:spPr/>
        <p:txBody>
          <a:bodyPr/>
          <a:lstStyle/>
          <a:p>
            <a:pPr eaLnBrk="1" hangingPunct="1">
              <a:lnSpc>
                <a:spcPct val="80000"/>
              </a:lnSpc>
              <a:defRPr/>
            </a:pPr>
            <a:r>
              <a:rPr lang="en-US" altLang="en-US" sz="2000" b="1" dirty="0">
                <a:ea typeface="ＭＳ Ｐゴシック" pitchFamily="34" charset="-128"/>
              </a:rPr>
              <a:t>void*</a:t>
            </a:r>
            <a:r>
              <a:rPr lang="en-US" altLang="en-US" sz="2000" dirty="0">
                <a:ea typeface="ＭＳ Ｐゴシック" pitchFamily="34" charset="-128"/>
              </a:rPr>
              <a:t> means</a:t>
            </a:r>
            <a:br>
              <a:rPr lang="en-US" altLang="en-US" sz="2000" dirty="0">
                <a:ea typeface="ＭＳ Ｐゴシック" pitchFamily="34" charset="-128"/>
              </a:rPr>
            </a:br>
            <a:r>
              <a:rPr lang="en-US" altLang="en-US" sz="2000" dirty="0">
                <a:ea typeface="ＭＳ Ｐゴシック" pitchFamily="34" charset="-128"/>
              </a:rPr>
              <a:t>	</a:t>
            </a:r>
            <a:r>
              <a:rPr lang="en-US" altLang="ja-JP" sz="2000" dirty="0">
                <a:ea typeface="ＭＳ Ｐゴシック" pitchFamily="34" charset="-128"/>
              </a:rPr>
              <a:t>“pointer to some memory that the compiler doesn’t know the type of”</a:t>
            </a:r>
          </a:p>
          <a:p>
            <a:pPr eaLnBrk="1" hangingPunct="1">
              <a:lnSpc>
                <a:spcPct val="80000"/>
              </a:lnSpc>
              <a:defRPr/>
            </a:pPr>
            <a:r>
              <a:rPr lang="en-US" altLang="en-US" sz="2000" dirty="0">
                <a:ea typeface="ＭＳ Ｐゴシック" pitchFamily="34" charset="-128"/>
              </a:rPr>
              <a:t>We use </a:t>
            </a:r>
            <a:r>
              <a:rPr lang="en-US" altLang="en-US" sz="2000" b="1" dirty="0">
                <a:ea typeface="ＭＳ Ｐゴシック" pitchFamily="34" charset="-128"/>
              </a:rPr>
              <a:t>void*</a:t>
            </a:r>
            <a:r>
              <a:rPr lang="en-US" altLang="en-US" sz="2000" dirty="0">
                <a:ea typeface="ＭＳ Ｐゴシック" pitchFamily="34" charset="-128"/>
              </a:rPr>
              <a:t> when we want to transmit an address between pieces of code that really don't know each other’s types – so the  programmer has to know</a:t>
            </a:r>
          </a:p>
          <a:p>
            <a:pPr lvl="1" eaLnBrk="1" hangingPunct="1">
              <a:lnSpc>
                <a:spcPct val="80000"/>
              </a:lnSpc>
              <a:defRPr/>
            </a:pPr>
            <a:r>
              <a:rPr lang="en-US" altLang="en-US" sz="1800" dirty="0">
                <a:ea typeface="Times New Roman" pitchFamily="18" charset="0"/>
              </a:rPr>
              <a:t>Example: the arguments of a callback function</a:t>
            </a:r>
          </a:p>
          <a:p>
            <a:pPr eaLnBrk="1" hangingPunct="1">
              <a:lnSpc>
                <a:spcPct val="80000"/>
              </a:lnSpc>
              <a:defRPr/>
            </a:pPr>
            <a:r>
              <a:rPr lang="en-US" altLang="en-US" sz="2000" dirty="0">
                <a:ea typeface="ＭＳ Ｐゴシック" pitchFamily="34" charset="-128"/>
              </a:rPr>
              <a:t>There are no objects of type </a:t>
            </a:r>
            <a:r>
              <a:rPr lang="en-US" altLang="en-US" sz="2000" b="1" dirty="0">
                <a:ea typeface="ＭＳ Ｐゴシック" pitchFamily="34" charset="-128"/>
              </a:rPr>
              <a:t>void</a:t>
            </a:r>
          </a:p>
          <a:p>
            <a:pPr lvl="1" eaLnBrk="1" hangingPunct="1">
              <a:lnSpc>
                <a:spcPct val="80000"/>
              </a:lnSpc>
              <a:defRPr/>
            </a:pPr>
            <a:r>
              <a:rPr lang="en-US" altLang="en-US" sz="1800" b="1" dirty="0">
                <a:ea typeface="Times New Roman" pitchFamily="18" charset="0"/>
              </a:rPr>
              <a:t>void v;	//</a:t>
            </a:r>
            <a:r>
              <a:rPr lang="en-US" altLang="en-US" sz="1800" dirty="0">
                <a:ea typeface="Times New Roman" pitchFamily="18" charset="0"/>
              </a:rPr>
              <a:t> </a:t>
            </a:r>
            <a:r>
              <a:rPr lang="en-US" altLang="en-US" sz="1800" i="1" dirty="0">
                <a:ea typeface="Times New Roman" pitchFamily="18" charset="0"/>
              </a:rPr>
              <a:t>error</a:t>
            </a:r>
          </a:p>
          <a:p>
            <a:pPr lvl="1" eaLnBrk="1" hangingPunct="1">
              <a:lnSpc>
                <a:spcPct val="80000"/>
              </a:lnSpc>
              <a:defRPr/>
            </a:pPr>
            <a:r>
              <a:rPr lang="en-US" altLang="en-US" sz="1800" b="1" dirty="0">
                <a:ea typeface="Times New Roman" pitchFamily="18" charset="0"/>
              </a:rPr>
              <a:t>void f();	//</a:t>
            </a:r>
            <a:r>
              <a:rPr lang="en-US" altLang="en-US" sz="1800" dirty="0">
                <a:ea typeface="Times New Roman" pitchFamily="18" charset="0"/>
              </a:rPr>
              <a:t> </a:t>
            </a:r>
            <a:r>
              <a:rPr lang="en-US" altLang="en-US" sz="1800" i="1" dirty="0">
                <a:ea typeface="Times New Roman" pitchFamily="18" charset="0"/>
              </a:rPr>
              <a:t>f() returns nothing – f() does </a:t>
            </a:r>
            <a:r>
              <a:rPr lang="en-US" altLang="en-US" sz="1800" b="1" i="1" dirty="0">
                <a:ea typeface="Times New Roman" pitchFamily="18" charset="0"/>
              </a:rPr>
              <a:t>not</a:t>
            </a:r>
            <a:r>
              <a:rPr lang="en-US" altLang="en-US" sz="1800" i="1" dirty="0">
                <a:ea typeface="Times New Roman" pitchFamily="18" charset="0"/>
              </a:rPr>
              <a:t> return an object of type </a:t>
            </a:r>
            <a:r>
              <a:rPr lang="en-US" altLang="en-US" sz="1800" b="1" i="1" dirty="0">
                <a:ea typeface="Times New Roman" pitchFamily="18" charset="0"/>
              </a:rPr>
              <a:t>void</a:t>
            </a:r>
          </a:p>
          <a:p>
            <a:pPr eaLnBrk="1" hangingPunct="1">
              <a:lnSpc>
                <a:spcPct val="80000"/>
              </a:lnSpc>
              <a:defRPr/>
            </a:pPr>
            <a:r>
              <a:rPr lang="en-US" altLang="en-US" sz="2000" dirty="0">
                <a:ea typeface="ＭＳ Ｐゴシック" pitchFamily="34" charset="-128"/>
              </a:rPr>
              <a:t>Any pointer to object can be assigned to a </a:t>
            </a:r>
            <a:r>
              <a:rPr lang="en-US" altLang="en-US" sz="2000" b="1" dirty="0">
                <a:ea typeface="ＭＳ Ｐゴシック" pitchFamily="34" charset="-128"/>
              </a:rPr>
              <a:t>void*</a:t>
            </a:r>
          </a:p>
          <a:p>
            <a:pPr lvl="1" eaLnBrk="1" hangingPunct="1">
              <a:lnSpc>
                <a:spcPct val="80000"/>
              </a:lnSpc>
              <a:defRPr/>
            </a:pPr>
            <a:r>
              <a:rPr lang="en-US" altLang="en-US" sz="1800" b="1" dirty="0">
                <a:ea typeface="Times New Roman" pitchFamily="18" charset="0"/>
              </a:rPr>
              <a:t>int* pi = new int;</a:t>
            </a:r>
          </a:p>
          <a:p>
            <a:pPr lvl="1" eaLnBrk="1" hangingPunct="1">
              <a:lnSpc>
                <a:spcPct val="80000"/>
              </a:lnSpc>
              <a:defRPr/>
            </a:pPr>
            <a:r>
              <a:rPr lang="en-US" altLang="en-US" sz="1800" b="1" dirty="0">
                <a:ea typeface="Times New Roman" pitchFamily="18" charset="0"/>
              </a:rPr>
              <a:t>double* </a:t>
            </a:r>
            <a:r>
              <a:rPr lang="en-US" altLang="en-US" sz="1800" b="1" dirty="0" err="1">
                <a:ea typeface="Times New Roman" pitchFamily="18" charset="0"/>
              </a:rPr>
              <a:t>pd</a:t>
            </a:r>
            <a:r>
              <a:rPr lang="en-US" altLang="en-US" sz="1800" b="1" dirty="0">
                <a:ea typeface="Times New Roman" pitchFamily="18" charset="0"/>
              </a:rPr>
              <a:t> = new double[10];</a:t>
            </a:r>
          </a:p>
          <a:p>
            <a:pPr lvl="1" eaLnBrk="1" hangingPunct="1">
              <a:lnSpc>
                <a:spcPct val="80000"/>
              </a:lnSpc>
              <a:defRPr/>
            </a:pPr>
            <a:r>
              <a:rPr lang="en-US" altLang="en-US" sz="1800" b="1" dirty="0">
                <a:ea typeface="Times New Roman" pitchFamily="18" charset="0"/>
              </a:rPr>
              <a:t>void* pv1 = pi;</a:t>
            </a:r>
          </a:p>
          <a:p>
            <a:pPr lvl="1" eaLnBrk="1" hangingPunct="1">
              <a:lnSpc>
                <a:spcPct val="80000"/>
              </a:lnSpc>
              <a:defRPr/>
            </a:pPr>
            <a:r>
              <a:rPr lang="en-US" altLang="en-US" sz="1800" b="1" dirty="0">
                <a:ea typeface="Times New Roman" pitchFamily="18" charset="0"/>
              </a:rPr>
              <a:t>void* pv2 = </a:t>
            </a:r>
            <a:r>
              <a:rPr lang="en-US" altLang="en-US" sz="1800" b="1" dirty="0" err="1">
                <a:ea typeface="Times New Roman" pitchFamily="18" charset="0"/>
              </a:rPr>
              <a:t>pd</a:t>
            </a:r>
            <a:r>
              <a:rPr lang="en-US" altLang="en-US" sz="1800" b="1" dirty="0">
                <a:ea typeface="Times New Roman" pitchFamily="18" charset="0"/>
              </a:rPr>
              <a:t>;</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7F5457E-3069-4C1A-AB67-CF3ECAAAA27E}" type="slidenum">
              <a:rPr lang="en-US" altLang="en-US" sz="1400">
                <a:latin typeface="Arial" panose="020B0604020202020204" pitchFamily="34" charset="0"/>
              </a:rPr>
              <a:pPr eaLnBrk="1" hangingPunct="1">
                <a:spcBef>
                  <a:spcPct val="0"/>
                </a:spcBef>
                <a:buClrTx/>
                <a:buSzTx/>
                <a:buFontTx/>
                <a:buNone/>
              </a:pPr>
              <a:t>33</a:t>
            </a:fld>
            <a:endParaRPr lang="en-US" altLang="en-US" sz="1400">
              <a:latin typeface="Arial" panose="020B0604020202020204" pitchFamily="34" charset="0"/>
            </a:endParaRPr>
          </a:p>
        </p:txBody>
      </p:sp>
    </p:spTree>
    <p:extLst>
      <p:ext uri="{BB962C8B-B14F-4D97-AF65-F5344CB8AC3E}">
        <p14:creationId xmlns:p14="http://schemas.microsoft.com/office/powerpoint/2010/main" val="382161127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en-US" b="1" smtClean="0">
                <a:ea typeface="ＭＳ Ｐゴシック" pitchFamily="34" charset="-128"/>
              </a:rPr>
              <a:t>void*</a:t>
            </a:r>
          </a:p>
        </p:txBody>
      </p:sp>
      <p:sp>
        <p:nvSpPr>
          <p:cNvPr id="68611" name="Rectangle 3"/>
          <p:cNvSpPr>
            <a:spLocks noGrp="1" noChangeArrowheads="1"/>
          </p:cNvSpPr>
          <p:nvPr>
            <p:ph idx="1"/>
          </p:nvPr>
        </p:nvSpPr>
        <p:spPr/>
        <p:txBody>
          <a:bodyPr/>
          <a:lstStyle/>
          <a:p>
            <a:pPr eaLnBrk="1" hangingPunct="1">
              <a:lnSpc>
                <a:spcPct val="80000"/>
              </a:lnSpc>
              <a:defRPr/>
            </a:pPr>
            <a:r>
              <a:rPr lang="en-US" altLang="en-US" dirty="0">
                <a:ea typeface="ＭＳ Ｐゴシック" pitchFamily="34" charset="-128"/>
              </a:rPr>
              <a:t>To use a</a:t>
            </a:r>
            <a:r>
              <a:rPr lang="en-US" altLang="en-US" b="1" dirty="0">
                <a:ea typeface="ＭＳ Ｐゴシック" pitchFamily="34" charset="-128"/>
              </a:rPr>
              <a:t> void* </a:t>
            </a:r>
            <a:r>
              <a:rPr lang="en-US" altLang="en-US" dirty="0">
                <a:ea typeface="ＭＳ Ｐゴシック" pitchFamily="34" charset="-128"/>
              </a:rPr>
              <a:t>we must tell the compiler what it points to</a:t>
            </a:r>
          </a:p>
          <a:p>
            <a:pPr eaLnBrk="1" hangingPunct="1">
              <a:lnSpc>
                <a:spcPct val="80000"/>
              </a:lnSpc>
              <a:defRPr/>
            </a:pPr>
            <a:endParaRPr lang="en-US" altLang="en-US" sz="1000" dirty="0">
              <a:ea typeface="ＭＳ Ｐゴシック" pitchFamily="34" charset="-128"/>
            </a:endParaRPr>
          </a:p>
          <a:p>
            <a:pPr lvl="1" eaLnBrk="1" hangingPunct="1">
              <a:lnSpc>
                <a:spcPct val="80000"/>
              </a:lnSpc>
              <a:buFontTx/>
              <a:buNone/>
              <a:defRPr/>
            </a:pPr>
            <a:r>
              <a:rPr lang="en-US" altLang="en-US" sz="2000" b="1" dirty="0">
                <a:ea typeface="Times New Roman" pitchFamily="18" charset="0"/>
              </a:rPr>
              <a:t>void f(void* </a:t>
            </a:r>
            <a:r>
              <a:rPr lang="en-US" altLang="en-US" sz="2000" b="1" dirty="0" err="1">
                <a:ea typeface="Times New Roman" pitchFamily="18" charset="0"/>
              </a:rPr>
              <a:t>pv</a:t>
            </a:r>
            <a:r>
              <a:rPr lang="en-US" altLang="en-US" sz="2000" b="1" dirty="0">
                <a:ea typeface="Times New Roman" pitchFamily="18" charset="0"/>
              </a:rPr>
              <a:t>)</a:t>
            </a:r>
          </a:p>
          <a:p>
            <a:pPr lvl="1" eaLnBrk="1" hangingPunct="1">
              <a:lnSpc>
                <a:spcPct val="80000"/>
              </a:lnSpc>
              <a:buFontTx/>
              <a:buNone/>
              <a:defRPr/>
            </a:pPr>
            <a:r>
              <a:rPr lang="en-US" altLang="en-US" sz="2000" b="1" dirty="0">
                <a:ea typeface="Times New Roman" pitchFamily="18" charset="0"/>
              </a:rPr>
              <a:t>{</a:t>
            </a:r>
          </a:p>
          <a:p>
            <a:pPr lvl="1" eaLnBrk="1" hangingPunct="1">
              <a:lnSpc>
                <a:spcPct val="80000"/>
              </a:lnSpc>
              <a:buFontTx/>
              <a:buNone/>
              <a:defRPr/>
            </a:pPr>
            <a:r>
              <a:rPr lang="en-US" altLang="en-US" sz="2000" b="1" dirty="0">
                <a:ea typeface="Times New Roman" pitchFamily="18" charset="0"/>
              </a:rPr>
              <a:t>	void* pv2 = </a:t>
            </a:r>
            <a:r>
              <a:rPr lang="en-US" altLang="en-US" sz="2000" b="1" dirty="0" err="1">
                <a:ea typeface="Times New Roman" pitchFamily="18" charset="0"/>
              </a:rPr>
              <a:t>pv</a:t>
            </a:r>
            <a:r>
              <a:rPr lang="en-US" altLang="en-US" sz="2000" b="1" dirty="0">
                <a:ea typeface="Times New Roman" pitchFamily="18" charset="0"/>
              </a:rPr>
              <a:t>;	// </a:t>
            </a:r>
            <a:r>
              <a:rPr lang="en-US" altLang="en-US" sz="2000" i="1" dirty="0">
                <a:ea typeface="Times New Roman" pitchFamily="18" charset="0"/>
              </a:rPr>
              <a:t>copying is ok (copying is what void*s are for)</a:t>
            </a:r>
          </a:p>
          <a:p>
            <a:pPr lvl="1" eaLnBrk="1" hangingPunct="1">
              <a:lnSpc>
                <a:spcPct val="80000"/>
              </a:lnSpc>
              <a:buFontTx/>
              <a:buNone/>
              <a:defRPr/>
            </a:pPr>
            <a:r>
              <a:rPr lang="en-US" altLang="en-US" sz="2000" b="1" dirty="0">
                <a:ea typeface="Times New Roman" pitchFamily="18" charset="0"/>
              </a:rPr>
              <a:t>	double* </a:t>
            </a:r>
            <a:r>
              <a:rPr lang="en-US" altLang="en-US" sz="2000" b="1" dirty="0" err="1">
                <a:ea typeface="Times New Roman" pitchFamily="18" charset="0"/>
              </a:rPr>
              <a:t>pd</a:t>
            </a:r>
            <a:r>
              <a:rPr lang="en-US" altLang="en-US" sz="2000" b="1" dirty="0">
                <a:ea typeface="Times New Roman" pitchFamily="18" charset="0"/>
              </a:rPr>
              <a:t> = </a:t>
            </a:r>
            <a:r>
              <a:rPr lang="en-US" altLang="en-US" sz="2000" b="1" dirty="0" err="1">
                <a:ea typeface="Times New Roman" pitchFamily="18" charset="0"/>
              </a:rPr>
              <a:t>pv</a:t>
            </a:r>
            <a:r>
              <a:rPr lang="en-US" altLang="en-US" sz="2000" b="1" dirty="0">
                <a:ea typeface="Times New Roman" pitchFamily="18" charset="0"/>
              </a:rPr>
              <a:t>;	// </a:t>
            </a:r>
            <a:r>
              <a:rPr lang="en-US" altLang="en-US" sz="2000" i="1" dirty="0">
                <a:ea typeface="Times New Roman" pitchFamily="18" charset="0"/>
              </a:rPr>
              <a:t>error: can</a:t>
            </a:r>
            <a:r>
              <a:rPr lang="en-US" altLang="ja-JP" sz="2000" i="1" dirty="0">
                <a:ea typeface="ＭＳ Ｐゴシック" pitchFamily="34" charset="-128"/>
              </a:rPr>
              <a:t>’t implicitly convert void* to double*</a:t>
            </a:r>
          </a:p>
          <a:p>
            <a:pPr lvl="1" eaLnBrk="1" hangingPunct="1">
              <a:lnSpc>
                <a:spcPct val="80000"/>
              </a:lnSpc>
              <a:buFontTx/>
              <a:buNone/>
              <a:defRPr/>
            </a:pPr>
            <a:r>
              <a:rPr lang="en-US" altLang="en-US" sz="2000" b="1" dirty="0">
                <a:ea typeface="Times New Roman" pitchFamily="18" charset="0"/>
              </a:rPr>
              <a:t>	*</a:t>
            </a:r>
            <a:r>
              <a:rPr lang="en-US" altLang="en-US" sz="2000" b="1" dirty="0" err="1">
                <a:ea typeface="Times New Roman" pitchFamily="18" charset="0"/>
              </a:rPr>
              <a:t>pv</a:t>
            </a:r>
            <a:r>
              <a:rPr lang="en-US" altLang="en-US" sz="2000" b="1" dirty="0">
                <a:ea typeface="Times New Roman" pitchFamily="18" charset="0"/>
              </a:rPr>
              <a:t> = 7;		// </a:t>
            </a:r>
            <a:r>
              <a:rPr lang="en-US" altLang="en-US" sz="2000" i="1" dirty="0">
                <a:ea typeface="Times New Roman" pitchFamily="18" charset="0"/>
              </a:rPr>
              <a:t>error: you can</a:t>
            </a:r>
            <a:r>
              <a:rPr lang="ja-JP" altLang="en-US" sz="2000" i="1" dirty="0">
                <a:ea typeface="ＭＳ Ｐゴシック" pitchFamily="34" charset="-128"/>
              </a:rPr>
              <a:t>’</a:t>
            </a:r>
            <a:r>
              <a:rPr lang="en-US" altLang="ja-JP" sz="2000" i="1" dirty="0">
                <a:ea typeface="ＭＳ Ｐゴシック" pitchFamily="34" charset="-128"/>
              </a:rPr>
              <a:t>t dereference a void*</a:t>
            </a:r>
          </a:p>
          <a:p>
            <a:pPr lvl="1" eaLnBrk="1" hangingPunct="1">
              <a:lnSpc>
                <a:spcPct val="80000"/>
              </a:lnSpc>
              <a:buFontTx/>
              <a:buNone/>
              <a:defRPr/>
            </a:pPr>
            <a:r>
              <a:rPr lang="en-US" altLang="en-US" sz="2000" i="1" dirty="0">
                <a:ea typeface="Times New Roman" pitchFamily="18" charset="0"/>
              </a:rPr>
              <a:t>				</a:t>
            </a:r>
            <a:r>
              <a:rPr lang="en-US" altLang="en-US" sz="2000" b="1" dirty="0">
                <a:ea typeface="Times New Roman" pitchFamily="18" charset="0"/>
              </a:rPr>
              <a:t>//</a:t>
            </a:r>
            <a:r>
              <a:rPr lang="en-US" altLang="en-US" sz="2000" i="1" dirty="0">
                <a:ea typeface="Times New Roman" pitchFamily="18" charset="0"/>
              </a:rPr>
              <a:t> good! (The int 7 is not represented  like the double 7.0)</a:t>
            </a:r>
          </a:p>
          <a:p>
            <a:pPr lvl="1" eaLnBrk="1" hangingPunct="1">
              <a:lnSpc>
                <a:spcPct val="80000"/>
              </a:lnSpc>
              <a:buFontTx/>
              <a:buNone/>
              <a:defRPr/>
            </a:pPr>
            <a:r>
              <a:rPr lang="en-US" altLang="en-US" sz="2000" b="1" dirty="0">
                <a:ea typeface="Times New Roman" pitchFamily="18" charset="0"/>
              </a:rPr>
              <a:t>	</a:t>
            </a:r>
            <a:r>
              <a:rPr lang="en-US" altLang="en-US" sz="2000" b="1" dirty="0" err="1">
                <a:ea typeface="Times New Roman" pitchFamily="18" charset="0"/>
              </a:rPr>
              <a:t>pv</a:t>
            </a:r>
            <a:r>
              <a:rPr lang="en-US" altLang="en-US" sz="2000" b="1" dirty="0">
                <a:ea typeface="Times New Roman" pitchFamily="18" charset="0"/>
              </a:rPr>
              <a:t>[2] = 9;		// </a:t>
            </a:r>
            <a:r>
              <a:rPr lang="en-US" altLang="en-US" sz="2000" i="1" dirty="0">
                <a:ea typeface="Times New Roman" pitchFamily="18" charset="0"/>
              </a:rPr>
              <a:t>error: you can</a:t>
            </a:r>
            <a:r>
              <a:rPr lang="en-US" altLang="ja-JP" sz="2000" i="1" dirty="0">
                <a:ea typeface="ＭＳ Ｐゴシック" pitchFamily="34" charset="-128"/>
              </a:rPr>
              <a:t>’t subscript a void*</a:t>
            </a:r>
          </a:p>
          <a:p>
            <a:pPr lvl="1" eaLnBrk="1" hangingPunct="1">
              <a:lnSpc>
                <a:spcPct val="80000"/>
              </a:lnSpc>
              <a:buFontTx/>
              <a:buNone/>
              <a:defRPr/>
            </a:pPr>
            <a:r>
              <a:rPr lang="en-US" altLang="en-US" sz="2000" b="1" dirty="0">
                <a:ea typeface="Times New Roman" pitchFamily="18" charset="0"/>
              </a:rPr>
              <a:t>	</a:t>
            </a:r>
            <a:r>
              <a:rPr lang="en-US" altLang="en-US" sz="2000" b="1" dirty="0" err="1">
                <a:ea typeface="Times New Roman" pitchFamily="18" charset="0"/>
              </a:rPr>
              <a:t>pv</a:t>
            </a:r>
            <a:r>
              <a:rPr lang="en-US" altLang="en-US" sz="2000" b="1" dirty="0">
                <a:ea typeface="Times New Roman" pitchFamily="18" charset="0"/>
              </a:rPr>
              <a:t>++;		//</a:t>
            </a:r>
            <a:r>
              <a:rPr lang="en-US" altLang="en-US" sz="2000" b="1" i="1" dirty="0">
                <a:ea typeface="Times New Roman" pitchFamily="18" charset="0"/>
              </a:rPr>
              <a:t> </a:t>
            </a:r>
            <a:r>
              <a:rPr lang="en-US" altLang="en-US" sz="2000" i="1" dirty="0">
                <a:ea typeface="Times New Roman" pitchFamily="18" charset="0"/>
              </a:rPr>
              <a:t>error: you can</a:t>
            </a:r>
            <a:r>
              <a:rPr lang="en-US" altLang="ja-JP" sz="2000" i="1" dirty="0">
                <a:ea typeface="ＭＳ Ｐゴシック" pitchFamily="34" charset="-128"/>
              </a:rPr>
              <a:t>’t increment a void*</a:t>
            </a:r>
          </a:p>
          <a:p>
            <a:pPr lvl="1" eaLnBrk="1" hangingPunct="1">
              <a:lnSpc>
                <a:spcPct val="80000"/>
              </a:lnSpc>
              <a:buFontTx/>
              <a:buNone/>
              <a:defRPr/>
            </a:pPr>
            <a:r>
              <a:rPr lang="en-US" altLang="en-US" sz="2000" b="1" dirty="0">
                <a:ea typeface="Times New Roman" pitchFamily="18" charset="0"/>
              </a:rPr>
              <a:t>	int* pi = </a:t>
            </a:r>
            <a:r>
              <a:rPr lang="en-US" altLang="en-US" sz="2000" b="1" dirty="0" err="1">
                <a:ea typeface="Times New Roman" pitchFamily="18" charset="0"/>
              </a:rPr>
              <a:t>static_cast</a:t>
            </a:r>
            <a:r>
              <a:rPr lang="en-US" altLang="en-US" sz="2000" b="1" dirty="0">
                <a:ea typeface="Times New Roman" pitchFamily="18" charset="0"/>
              </a:rPr>
              <a:t>&lt;int*&gt;(</a:t>
            </a:r>
            <a:r>
              <a:rPr lang="en-US" altLang="en-US" sz="2000" b="1" dirty="0" err="1">
                <a:ea typeface="Times New Roman" pitchFamily="18" charset="0"/>
              </a:rPr>
              <a:t>pv</a:t>
            </a:r>
            <a:r>
              <a:rPr lang="en-US" altLang="en-US" sz="2000" b="1" dirty="0">
                <a:ea typeface="Times New Roman" pitchFamily="18" charset="0"/>
              </a:rPr>
              <a:t>);	// </a:t>
            </a:r>
            <a:r>
              <a:rPr lang="en-US" altLang="en-US" sz="2000" i="1" dirty="0">
                <a:ea typeface="Times New Roman" pitchFamily="18" charset="0"/>
              </a:rPr>
              <a:t>ok: explicit conversion </a:t>
            </a:r>
          </a:p>
          <a:p>
            <a:pPr lvl="1"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a:t>
            </a:r>
          </a:p>
          <a:p>
            <a:pPr lvl="1" eaLnBrk="1" hangingPunct="1">
              <a:lnSpc>
                <a:spcPct val="80000"/>
              </a:lnSpc>
              <a:buFontTx/>
              <a:buNone/>
              <a:defRPr/>
            </a:pPr>
            <a:r>
              <a:rPr lang="en-US" altLang="en-US" sz="2000" b="1" dirty="0">
                <a:ea typeface="Times New Roman" pitchFamily="18" charset="0"/>
              </a:rPr>
              <a:t>}</a:t>
            </a:r>
          </a:p>
          <a:p>
            <a:pPr lvl="1" eaLnBrk="1" hangingPunct="1">
              <a:lnSpc>
                <a:spcPct val="80000"/>
              </a:lnSpc>
              <a:buFontTx/>
              <a:buNone/>
              <a:defRPr/>
            </a:pPr>
            <a:endParaRPr lang="en-US" altLang="en-US" sz="1000" b="1" dirty="0">
              <a:ea typeface="Times New Roman" pitchFamily="18" charset="0"/>
            </a:endParaRPr>
          </a:p>
          <a:p>
            <a:pPr eaLnBrk="1" hangingPunct="1">
              <a:lnSpc>
                <a:spcPct val="80000"/>
              </a:lnSpc>
              <a:defRPr/>
            </a:pPr>
            <a:r>
              <a:rPr lang="en-US" altLang="en-US" dirty="0">
                <a:ea typeface="ＭＳ Ｐゴシック" pitchFamily="34" charset="-128"/>
              </a:rPr>
              <a:t>A </a:t>
            </a:r>
            <a:r>
              <a:rPr lang="en-US" altLang="en-US" b="1" dirty="0" err="1">
                <a:ea typeface="ＭＳ Ｐゴシック" pitchFamily="34" charset="-128"/>
              </a:rPr>
              <a:t>static_cast</a:t>
            </a:r>
            <a:r>
              <a:rPr lang="en-US" altLang="en-US" dirty="0">
                <a:ea typeface="ＭＳ Ｐゴシック" pitchFamily="34" charset="-128"/>
              </a:rPr>
              <a:t> can be used to explicitly convert to a pointer to object type</a:t>
            </a:r>
          </a:p>
          <a:p>
            <a:pPr lvl="1" eaLnBrk="1" hangingPunct="1">
              <a:lnSpc>
                <a:spcPct val="80000"/>
              </a:lnSpc>
              <a:defRPr/>
            </a:pPr>
            <a:r>
              <a:rPr lang="en-US" altLang="en-US" sz="2000" dirty="0">
                <a:ea typeface="Times New Roman" pitchFamily="18" charset="0"/>
              </a:rPr>
              <a:t>"</a:t>
            </a:r>
            <a:r>
              <a:rPr lang="en-US" altLang="en-US" sz="2000" b="1" dirty="0" err="1">
                <a:ea typeface="Times New Roman" pitchFamily="18" charset="0"/>
              </a:rPr>
              <a:t>static_cast</a:t>
            </a:r>
            <a:r>
              <a:rPr lang="en-US" altLang="en-US" sz="2000" dirty="0">
                <a:ea typeface="Times New Roman" pitchFamily="18" charset="0"/>
              </a:rPr>
              <a:t>" is a deliberately ugly name for an ugly (and dangerous) operation – use it only when absolutely necessary	</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F5E1FF6-9BE8-4292-BEEA-D004DE1451AC}" type="slidenum">
              <a:rPr lang="en-US" altLang="en-US" sz="1400">
                <a:latin typeface="Arial" panose="020B0604020202020204" pitchFamily="34" charset="0"/>
              </a:rPr>
              <a:pPr eaLnBrk="1" hangingPunct="1">
                <a:spcBef>
                  <a:spcPct val="0"/>
                </a:spcBef>
                <a:buClrTx/>
                <a:buSzTx/>
                <a:buFontTx/>
                <a:buNone/>
              </a:pPr>
              <a:t>34</a:t>
            </a:fld>
            <a:endParaRPr lang="en-US" altLang="en-US" sz="1400">
              <a:latin typeface="Arial" panose="020B0604020202020204" pitchFamily="34" charset="0"/>
            </a:endParaRPr>
          </a:p>
        </p:txBody>
      </p:sp>
    </p:spTree>
    <p:extLst>
      <p:ext uri="{BB962C8B-B14F-4D97-AF65-F5344CB8AC3E}">
        <p14:creationId xmlns:p14="http://schemas.microsoft.com/office/powerpoint/2010/main" val="3132121789"/>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b="1" smtClean="0">
                <a:ea typeface="ＭＳ Ｐゴシック" pitchFamily="34" charset="-128"/>
              </a:rPr>
              <a:t>void*</a:t>
            </a:r>
          </a:p>
        </p:txBody>
      </p:sp>
      <p:sp>
        <p:nvSpPr>
          <p:cNvPr id="3" name="Content Placeholder 2"/>
          <p:cNvSpPr>
            <a:spLocks noGrp="1"/>
          </p:cNvSpPr>
          <p:nvPr>
            <p:ph idx="1"/>
          </p:nvPr>
        </p:nvSpPr>
        <p:spPr/>
        <p:txBody>
          <a:bodyPr/>
          <a:lstStyle/>
          <a:p>
            <a:pPr eaLnBrk="1" hangingPunct="1">
              <a:defRPr/>
            </a:pPr>
            <a:r>
              <a:rPr lang="en-US" altLang="en-US" sz="2800" b="1" dirty="0">
                <a:ea typeface="ＭＳ Ｐゴシック" pitchFamily="34" charset="-128"/>
              </a:rPr>
              <a:t>void*</a:t>
            </a:r>
            <a:r>
              <a:rPr lang="en-US" altLang="en-US" sz="2800" dirty="0">
                <a:ea typeface="ＭＳ Ｐゴシック" pitchFamily="34" charset="-128"/>
              </a:rPr>
              <a:t> is the closest C++ has to a plain machine address</a:t>
            </a:r>
          </a:p>
          <a:p>
            <a:pPr lvl="1" eaLnBrk="1" hangingPunct="1">
              <a:defRPr/>
            </a:pPr>
            <a:r>
              <a:rPr lang="en-US" altLang="en-US" dirty="0">
                <a:ea typeface="Times New Roman" pitchFamily="18" charset="0"/>
              </a:rPr>
              <a:t>Some system facilities require a </a:t>
            </a:r>
            <a:r>
              <a:rPr lang="en-US" altLang="en-US" b="1" dirty="0">
                <a:ea typeface="Times New Roman" pitchFamily="18" charset="0"/>
              </a:rPr>
              <a:t>void*</a:t>
            </a:r>
          </a:p>
          <a:p>
            <a:pPr lvl="1" eaLnBrk="1" hangingPunct="1">
              <a:defRPr/>
            </a:pPr>
            <a:r>
              <a:rPr lang="en-US" altLang="en-US" dirty="0">
                <a:ea typeface="Times New Roman" pitchFamily="18" charset="0"/>
              </a:rPr>
              <a:t>Remember FLTK callbacks?</a:t>
            </a:r>
          </a:p>
          <a:p>
            <a:pPr lvl="2" eaLnBrk="1" hangingPunct="1">
              <a:defRPr/>
            </a:pPr>
            <a:r>
              <a:rPr lang="en-US" altLang="en-US" b="1" dirty="0" smtClean="0">
                <a:ea typeface="Times New Roman" pitchFamily="18" charset="0"/>
              </a:rPr>
              <a:t>Address</a:t>
            </a:r>
            <a:r>
              <a:rPr lang="en-US" altLang="en-US" dirty="0" smtClean="0">
                <a:ea typeface="Times New Roman" pitchFamily="18" charset="0"/>
              </a:rPr>
              <a:t> is a </a:t>
            </a:r>
            <a:r>
              <a:rPr lang="en-US" altLang="en-US" b="1" dirty="0" smtClean="0">
                <a:ea typeface="Times New Roman" pitchFamily="18" charset="0"/>
              </a:rPr>
              <a:t>void*</a:t>
            </a:r>
            <a:r>
              <a:rPr lang="en-US" altLang="en-US" dirty="0" smtClean="0">
                <a:ea typeface="Times New Roman" pitchFamily="18" charset="0"/>
              </a:rPr>
              <a:t>:</a:t>
            </a:r>
          </a:p>
          <a:p>
            <a:pPr lvl="3" eaLnBrk="1" hangingPunct="1">
              <a:buFont typeface="Wingdings" panose="05000000000000000000" pitchFamily="2" charset="2"/>
              <a:buNone/>
              <a:defRPr/>
            </a:pPr>
            <a:r>
              <a:rPr lang="en-US" altLang="en-US" b="1" dirty="0" err="1" smtClean="0">
                <a:ea typeface="Times New Roman" pitchFamily="18" charset="0"/>
              </a:rPr>
              <a:t>typedef</a:t>
            </a:r>
            <a:r>
              <a:rPr lang="en-US" altLang="en-US" b="1" dirty="0" smtClean="0">
                <a:ea typeface="Times New Roman" pitchFamily="18" charset="0"/>
              </a:rPr>
              <a:t> void* Address;</a:t>
            </a:r>
          </a:p>
          <a:p>
            <a:pPr lvl="3" eaLnBrk="1" hangingPunct="1">
              <a:buFont typeface="Wingdings" panose="05000000000000000000" pitchFamily="2" charset="2"/>
              <a:buNone/>
              <a:defRPr/>
            </a:pPr>
            <a:r>
              <a:rPr lang="en-US" altLang="en-US" b="1" dirty="0" smtClean="0">
                <a:ea typeface="Times New Roman" pitchFamily="18" charset="0"/>
              </a:rPr>
              <a:t>void </a:t>
            </a:r>
            <a:r>
              <a:rPr lang="en-US" altLang="en-US" b="1" dirty="0" err="1" smtClean="0">
                <a:ea typeface="Times New Roman" pitchFamily="18" charset="0"/>
              </a:rPr>
              <a:t>Lines_window</a:t>
            </a:r>
            <a:r>
              <a:rPr lang="en-US" altLang="en-US" b="1" dirty="0" smtClean="0">
                <a:ea typeface="Times New Roman" pitchFamily="18" charset="0"/>
              </a:rPr>
              <a:t>::</a:t>
            </a:r>
            <a:r>
              <a:rPr lang="en-US" altLang="en-US" b="1" dirty="0" err="1" smtClean="0">
                <a:ea typeface="Times New Roman" pitchFamily="18" charset="0"/>
              </a:rPr>
              <a:t>cb_next</a:t>
            </a:r>
            <a:r>
              <a:rPr lang="en-US" altLang="en-US" b="1" dirty="0" smtClean="0">
                <a:ea typeface="Times New Roman" pitchFamily="18" charset="0"/>
              </a:rPr>
              <a:t>(</a:t>
            </a:r>
            <a:r>
              <a:rPr lang="en-US" altLang="en-US" b="1" dirty="0" err="1" smtClean="0">
                <a:ea typeface="Times New Roman" pitchFamily="18" charset="0"/>
              </a:rPr>
              <a:t>Address,Address</a:t>
            </a:r>
            <a:r>
              <a:rPr lang="en-US" altLang="en-US" b="1" dirty="0" smtClean="0">
                <a:ea typeface="Times New Roman" pitchFamily="18" charset="0"/>
              </a:rPr>
              <a:t>)</a:t>
            </a: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E8707085-3713-4F60-9F59-D6608C3A08A3}" type="slidenum">
              <a:rPr lang="en-US" altLang="en-US" sz="1400">
                <a:latin typeface="Arial" panose="020B0604020202020204" pitchFamily="34" charset="0"/>
              </a:rPr>
              <a:pPr eaLnBrk="1" hangingPunct="1">
                <a:spcBef>
                  <a:spcPct val="0"/>
                </a:spcBef>
                <a:buClrTx/>
                <a:buSzTx/>
                <a:buFontTx/>
                <a:buNone/>
              </a:pPr>
              <a:t>35</a:t>
            </a:fld>
            <a:endParaRPr lang="en-US" altLang="en-US" sz="1400">
              <a:latin typeface="Arial" panose="020B0604020202020204" pitchFamily="34" charset="0"/>
            </a:endParaRPr>
          </a:p>
        </p:txBody>
      </p:sp>
    </p:spTree>
    <p:extLst>
      <p:ext uri="{BB962C8B-B14F-4D97-AF65-F5344CB8AC3E}">
        <p14:creationId xmlns:p14="http://schemas.microsoft.com/office/powerpoint/2010/main" val="467044289"/>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Pointers and references</a:t>
            </a:r>
          </a:p>
        </p:txBody>
      </p:sp>
      <p:sp>
        <p:nvSpPr>
          <p:cNvPr id="3" name="Content Placeholder 2"/>
          <p:cNvSpPr>
            <a:spLocks noGrp="1"/>
          </p:cNvSpPr>
          <p:nvPr>
            <p:ph idx="1"/>
          </p:nvPr>
        </p:nvSpPr>
        <p:spPr/>
        <p:txBody>
          <a:bodyPr/>
          <a:lstStyle/>
          <a:p>
            <a:pPr eaLnBrk="1" hangingPunct="1">
              <a:defRPr/>
            </a:pPr>
            <a:r>
              <a:rPr lang="en-US" altLang="en-US" dirty="0">
                <a:ea typeface="ＭＳ Ｐゴシック" pitchFamily="34" charset="-128"/>
              </a:rPr>
              <a:t>Think of a reference as an automatically dereferenced pointer</a:t>
            </a:r>
          </a:p>
          <a:p>
            <a:pPr lvl="1" eaLnBrk="1" hangingPunct="1">
              <a:defRPr/>
            </a:pPr>
            <a:r>
              <a:rPr lang="en-US" altLang="en-US" sz="2000" dirty="0">
                <a:ea typeface="Times New Roman" pitchFamily="18" charset="0"/>
              </a:rPr>
              <a:t>Or as </a:t>
            </a:r>
            <a:r>
              <a:rPr lang="en-US" altLang="ja-JP" sz="2000" dirty="0">
                <a:ea typeface="ＭＳ Ｐゴシック" pitchFamily="34" charset="-128"/>
              </a:rPr>
              <a:t>“an alternative name for an object”</a:t>
            </a:r>
          </a:p>
          <a:p>
            <a:pPr lvl="1" eaLnBrk="1" hangingPunct="1">
              <a:defRPr/>
            </a:pPr>
            <a:r>
              <a:rPr lang="en-US" altLang="en-US" sz="2000" dirty="0">
                <a:ea typeface="Times New Roman" pitchFamily="18" charset="0"/>
              </a:rPr>
              <a:t>A reference must be initialized</a:t>
            </a:r>
          </a:p>
          <a:p>
            <a:pPr lvl="1" eaLnBrk="1" hangingPunct="1">
              <a:defRPr/>
            </a:pPr>
            <a:r>
              <a:rPr lang="en-US" altLang="en-US" sz="2000" dirty="0">
                <a:ea typeface="Times New Roman" pitchFamily="18" charset="0"/>
              </a:rPr>
              <a:t>The value of a reference  cannot be changed after initialization</a:t>
            </a:r>
          </a:p>
          <a:p>
            <a:pPr lvl="2" eaLnBrk="1" hangingPunct="1">
              <a:buFont typeface="Wingdings" panose="05000000000000000000" pitchFamily="2" charset="2"/>
              <a:buNone/>
              <a:defRPr/>
            </a:pPr>
            <a:r>
              <a:rPr lang="en-US" altLang="en-US" sz="1800" b="1" dirty="0">
                <a:ea typeface="Times New Roman" pitchFamily="18" charset="0"/>
              </a:rPr>
              <a:t>int x = 7;</a:t>
            </a:r>
          </a:p>
          <a:p>
            <a:pPr lvl="2" eaLnBrk="1" hangingPunct="1">
              <a:buFont typeface="Wingdings" panose="05000000000000000000" pitchFamily="2" charset="2"/>
              <a:buNone/>
              <a:defRPr/>
            </a:pPr>
            <a:r>
              <a:rPr lang="en-US" altLang="en-US" sz="1800" b="1" dirty="0">
                <a:ea typeface="Times New Roman" pitchFamily="18" charset="0"/>
              </a:rPr>
              <a:t>int y = 8;</a:t>
            </a:r>
          </a:p>
          <a:p>
            <a:pPr lvl="2" eaLnBrk="1" hangingPunct="1">
              <a:buFont typeface="Wingdings" panose="05000000000000000000" pitchFamily="2" charset="2"/>
              <a:buNone/>
              <a:defRPr/>
            </a:pPr>
            <a:r>
              <a:rPr lang="en-US" altLang="en-US" sz="1800" b="1" dirty="0">
                <a:ea typeface="Times New Roman" pitchFamily="18" charset="0"/>
              </a:rPr>
              <a:t>int* p = &amp;x;	*p = 9;</a:t>
            </a:r>
          </a:p>
          <a:p>
            <a:pPr lvl="2" eaLnBrk="1" hangingPunct="1">
              <a:buFont typeface="Wingdings" panose="05000000000000000000" pitchFamily="2" charset="2"/>
              <a:buNone/>
              <a:defRPr/>
            </a:pPr>
            <a:r>
              <a:rPr lang="en-US" altLang="en-US" sz="1800" b="1" dirty="0">
                <a:ea typeface="Times New Roman" pitchFamily="18" charset="0"/>
              </a:rPr>
              <a:t>p = &amp;y;	// </a:t>
            </a:r>
            <a:r>
              <a:rPr lang="en-US" altLang="en-US" sz="1800" i="1" dirty="0">
                <a:ea typeface="Times New Roman" pitchFamily="18" charset="0"/>
              </a:rPr>
              <a:t>ok</a:t>
            </a:r>
          </a:p>
          <a:p>
            <a:pPr lvl="2" eaLnBrk="1" hangingPunct="1">
              <a:buFont typeface="Wingdings" panose="05000000000000000000" pitchFamily="2" charset="2"/>
              <a:buNone/>
              <a:defRPr/>
            </a:pPr>
            <a:r>
              <a:rPr lang="en-US" altLang="en-US" sz="1800" b="1" dirty="0">
                <a:ea typeface="Times New Roman" pitchFamily="18" charset="0"/>
              </a:rPr>
              <a:t>int&amp; r = x;	x = 10;</a:t>
            </a:r>
          </a:p>
          <a:p>
            <a:pPr lvl="2" eaLnBrk="1" hangingPunct="1">
              <a:buFont typeface="Wingdings" panose="05000000000000000000" pitchFamily="2" charset="2"/>
              <a:buNone/>
              <a:defRPr/>
            </a:pPr>
            <a:r>
              <a:rPr lang="en-US" altLang="en-US" sz="1800" b="1" dirty="0">
                <a:ea typeface="Times New Roman" pitchFamily="18" charset="0"/>
              </a:rPr>
              <a:t>r = &amp;y;	// </a:t>
            </a:r>
            <a:r>
              <a:rPr lang="en-US" altLang="en-US" sz="1800" i="1" dirty="0">
                <a:ea typeface="Times New Roman" pitchFamily="18" charset="0"/>
              </a:rPr>
              <a:t>error (and so is all other attempts to change what r refers to)</a:t>
            </a: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92A39FF4-202E-4925-B2B9-377C33245EFC}" type="slidenum">
              <a:rPr lang="en-US" altLang="en-US" sz="1400">
                <a:latin typeface="Arial" panose="020B0604020202020204" pitchFamily="34" charset="0"/>
              </a:rPr>
              <a:pPr eaLnBrk="1" hangingPunct="1">
                <a:spcBef>
                  <a:spcPct val="0"/>
                </a:spcBef>
                <a:buClrTx/>
                <a:buSzTx/>
                <a:buFontTx/>
                <a:buNone/>
              </a:pPr>
              <a:t>36</a:t>
            </a:fld>
            <a:endParaRPr lang="en-US" altLang="en-US" sz="1400">
              <a:latin typeface="Arial" panose="020B0604020202020204" pitchFamily="34" charset="0"/>
            </a:endParaRPr>
          </a:p>
        </p:txBody>
      </p:sp>
    </p:spTree>
    <p:extLst>
      <p:ext uri="{BB962C8B-B14F-4D97-AF65-F5344CB8AC3E}">
        <p14:creationId xmlns:p14="http://schemas.microsoft.com/office/powerpoint/2010/main" val="91945299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r>
              <a:rPr lang="en-US" altLang="en-US" dirty="0">
                <a:ea typeface="ＭＳ Ｐゴシック" pitchFamily="34" charset="-128"/>
              </a:rPr>
              <a:t>Vector </a:t>
            </a:r>
            <a:r>
              <a:rPr lang="en-US" altLang="en-US" dirty="0" smtClean="0">
                <a:ea typeface="ＭＳ Ｐゴシック" pitchFamily="34" charset="-128"/>
              </a:rPr>
              <a:t>provides important </a:t>
            </a:r>
            <a:r>
              <a:rPr lang="en-US" altLang="en-US" dirty="0">
                <a:ea typeface="ＭＳ Ｐゴシック" pitchFamily="34" charset="-128"/>
              </a:rPr>
              <a:t>implementation techniques. </a:t>
            </a:r>
            <a:endParaRPr lang="en-US" altLang="en-US" dirty="0" smtClean="0">
              <a:ea typeface="ＭＳ Ｐゴシック" pitchFamily="34" charset="-128"/>
            </a:endParaRPr>
          </a:p>
          <a:p>
            <a:r>
              <a:rPr lang="en-US" altLang="en-US" dirty="0" smtClean="0">
                <a:ea typeface="ＭＳ Ｐゴシック" pitchFamily="34" charset="-128"/>
              </a:rPr>
              <a:t>Overview </a:t>
            </a:r>
            <a:r>
              <a:rPr lang="en-US" altLang="en-US" dirty="0">
                <a:ea typeface="ＭＳ Ｐゴシック" pitchFamily="34" charset="-128"/>
              </a:rPr>
              <a:t>a series of increasingly sophisticated vector </a:t>
            </a:r>
            <a:r>
              <a:rPr lang="en-US" altLang="en-US" dirty="0" smtClean="0">
                <a:ea typeface="ＭＳ Ｐゴシック" pitchFamily="34" charset="-128"/>
              </a:rPr>
              <a:t>implementations</a:t>
            </a:r>
            <a:r>
              <a:rPr lang="en-US" altLang="en-US" dirty="0">
                <a:ea typeface="ＭＳ Ｐゴシック" pitchFamily="34" charset="-128"/>
              </a:rPr>
              <a:t>.</a:t>
            </a:r>
            <a:endParaRPr lang="en-US" altLang="en-US" dirty="0" smtClean="0">
              <a:ea typeface="ＭＳ Ｐゴシック" pitchFamily="34" charset="-128"/>
            </a:endParaRPr>
          </a:p>
          <a:p>
            <a:r>
              <a:rPr lang="en-US" altLang="en-US" dirty="0" smtClean="0">
                <a:ea typeface="ＭＳ Ｐゴシック" pitchFamily="34" charset="-128"/>
              </a:rPr>
              <a:t>Discuss </a:t>
            </a:r>
            <a:r>
              <a:rPr lang="en-US" altLang="en-US" dirty="0">
                <a:ea typeface="ＭＳ Ｐゴシック" pitchFamily="34" charset="-128"/>
              </a:rPr>
              <a:t>free store (heap storage) management, and pointers.</a:t>
            </a:r>
            <a:endParaRPr lang="lv-LV" dirty="0"/>
          </a:p>
        </p:txBody>
      </p:sp>
    </p:spTree>
    <p:extLst>
      <p:ext uri="{BB962C8B-B14F-4D97-AF65-F5344CB8AC3E}">
        <p14:creationId xmlns:p14="http://schemas.microsoft.com/office/powerpoint/2010/main" val="77324900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Overview</a:t>
            </a:r>
          </a:p>
        </p:txBody>
      </p:sp>
      <p:sp>
        <p:nvSpPr>
          <p:cNvPr id="65539" name="Rectangle 3"/>
          <p:cNvSpPr>
            <a:spLocks noGrp="1" noChangeArrowheads="1"/>
          </p:cNvSpPr>
          <p:nvPr>
            <p:ph idx="1"/>
          </p:nvPr>
        </p:nvSpPr>
        <p:spPr/>
        <p:txBody>
          <a:bodyPr/>
          <a:lstStyle/>
          <a:p>
            <a:pPr eaLnBrk="1" hangingPunct="1">
              <a:lnSpc>
                <a:spcPct val="80000"/>
              </a:lnSpc>
              <a:defRPr/>
            </a:pPr>
            <a:r>
              <a:rPr lang="en-US" sz="2000" dirty="0"/>
              <a:t>Vector revisited</a:t>
            </a:r>
          </a:p>
          <a:p>
            <a:pPr lvl="1" eaLnBrk="1" hangingPunct="1">
              <a:lnSpc>
                <a:spcPct val="80000"/>
              </a:lnSpc>
              <a:defRPr/>
            </a:pPr>
            <a:r>
              <a:rPr lang="en-US" sz="1800" dirty="0"/>
              <a:t>How are they implemented?</a:t>
            </a:r>
          </a:p>
          <a:p>
            <a:pPr eaLnBrk="1" hangingPunct="1">
              <a:lnSpc>
                <a:spcPct val="80000"/>
              </a:lnSpc>
              <a:defRPr/>
            </a:pPr>
            <a:r>
              <a:rPr lang="en-US" sz="2000" dirty="0"/>
              <a:t>Pointers and free store</a:t>
            </a:r>
          </a:p>
          <a:p>
            <a:pPr lvl="1" eaLnBrk="1" hangingPunct="1">
              <a:lnSpc>
                <a:spcPct val="80000"/>
              </a:lnSpc>
              <a:defRPr/>
            </a:pPr>
            <a:r>
              <a:rPr lang="en-US" sz="1800" dirty="0"/>
              <a:t>Allocation (new)</a:t>
            </a:r>
          </a:p>
          <a:p>
            <a:pPr lvl="1" eaLnBrk="1" hangingPunct="1">
              <a:lnSpc>
                <a:spcPct val="80000"/>
              </a:lnSpc>
              <a:defRPr/>
            </a:pPr>
            <a:r>
              <a:rPr lang="en-US" sz="1800" dirty="0"/>
              <a:t>Access </a:t>
            </a:r>
          </a:p>
          <a:p>
            <a:pPr lvl="2" eaLnBrk="1" hangingPunct="1">
              <a:lnSpc>
                <a:spcPct val="80000"/>
              </a:lnSpc>
              <a:defRPr/>
            </a:pPr>
            <a:r>
              <a:rPr lang="en-US" sz="1600" dirty="0"/>
              <a:t>Arrays and subscripting: []</a:t>
            </a:r>
          </a:p>
          <a:p>
            <a:pPr lvl="2" eaLnBrk="1" hangingPunct="1">
              <a:lnSpc>
                <a:spcPct val="80000"/>
              </a:lnSpc>
              <a:defRPr/>
            </a:pPr>
            <a:r>
              <a:rPr lang="en-US" sz="1600" dirty="0"/>
              <a:t>Dereferencing: *</a:t>
            </a:r>
          </a:p>
          <a:p>
            <a:pPr lvl="1" eaLnBrk="1" hangingPunct="1">
              <a:lnSpc>
                <a:spcPct val="80000"/>
              </a:lnSpc>
              <a:defRPr/>
            </a:pPr>
            <a:r>
              <a:rPr lang="en-US" sz="1800" dirty="0" err="1"/>
              <a:t>Deallocation</a:t>
            </a:r>
            <a:r>
              <a:rPr lang="en-US" sz="1800" dirty="0"/>
              <a:t> (delete)</a:t>
            </a:r>
          </a:p>
          <a:p>
            <a:pPr eaLnBrk="1" hangingPunct="1">
              <a:lnSpc>
                <a:spcPct val="80000"/>
              </a:lnSpc>
              <a:defRPr/>
            </a:pPr>
            <a:r>
              <a:rPr lang="en-US" sz="2000" dirty="0"/>
              <a:t>Destructors</a:t>
            </a:r>
          </a:p>
          <a:p>
            <a:pPr eaLnBrk="1" hangingPunct="1">
              <a:lnSpc>
                <a:spcPct val="80000"/>
              </a:lnSpc>
              <a:defRPr/>
            </a:pPr>
            <a:r>
              <a:rPr lang="en-US" sz="2000" dirty="0"/>
              <a:t>Initialization</a:t>
            </a:r>
          </a:p>
          <a:p>
            <a:pPr eaLnBrk="1" hangingPunct="1">
              <a:lnSpc>
                <a:spcPct val="80000"/>
              </a:lnSpc>
              <a:defRPr/>
            </a:pPr>
            <a:r>
              <a:rPr lang="en-US" sz="2000" dirty="0"/>
              <a:t>Copy and move</a:t>
            </a:r>
          </a:p>
          <a:p>
            <a:pPr eaLnBrk="1" hangingPunct="1">
              <a:lnSpc>
                <a:spcPct val="80000"/>
              </a:lnSpc>
              <a:defRPr/>
            </a:pPr>
            <a:r>
              <a:rPr lang="en-US" sz="2000" dirty="0"/>
              <a:t>Arrays</a:t>
            </a:r>
          </a:p>
          <a:p>
            <a:pPr eaLnBrk="1" hangingPunct="1">
              <a:lnSpc>
                <a:spcPct val="80000"/>
              </a:lnSpc>
              <a:defRPr/>
            </a:pPr>
            <a:r>
              <a:rPr lang="en-US" sz="2000" dirty="0"/>
              <a:t>Array and pointer problems</a:t>
            </a:r>
          </a:p>
          <a:p>
            <a:pPr eaLnBrk="1" hangingPunct="1">
              <a:lnSpc>
                <a:spcPct val="80000"/>
              </a:lnSpc>
              <a:defRPr/>
            </a:pPr>
            <a:r>
              <a:rPr lang="en-US" sz="2000" dirty="0"/>
              <a:t>Changing size</a:t>
            </a:r>
            <a:endParaRPr lang="en-US" sz="1800" dirty="0"/>
          </a:p>
          <a:p>
            <a:pPr eaLnBrk="1" hangingPunct="1">
              <a:lnSpc>
                <a:spcPct val="80000"/>
              </a:lnSpc>
              <a:defRPr/>
            </a:pPr>
            <a:r>
              <a:rPr lang="en-US" sz="2000" dirty="0"/>
              <a:t>Templates</a:t>
            </a:r>
          </a:p>
          <a:p>
            <a:pPr eaLnBrk="1" hangingPunct="1">
              <a:lnSpc>
                <a:spcPct val="80000"/>
              </a:lnSpc>
              <a:defRPr/>
            </a:pPr>
            <a:r>
              <a:rPr lang="en-US" sz="2000" dirty="0"/>
              <a:t>Range checking and exceptions</a:t>
            </a:r>
          </a:p>
          <a:p>
            <a:pPr eaLnBrk="1" hangingPunct="1">
              <a:lnSpc>
                <a:spcPct val="80000"/>
              </a:lnSpc>
              <a:defRPr/>
            </a:pPr>
            <a:endParaRPr lang="en-US" sz="2000" dirty="0"/>
          </a:p>
        </p:txBody>
      </p:sp>
      <p:sp>
        <p:nvSpPr>
          <p:cNvPr id="5"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A4A2762B-E3F4-4928-BDC3-C3A9C21C906C}" type="slidenum">
              <a:rPr lang="en-US" altLang="en-US" sz="1400">
                <a:latin typeface="Arial" panose="020B0604020202020204" pitchFamily="34" charset="0"/>
              </a:rPr>
              <a:pPr eaLnBrk="1" hangingPunct="1">
                <a:spcBef>
                  <a:spcPct val="0"/>
                </a:spcBef>
                <a:buClrTx/>
                <a:buSzTx/>
                <a:buFontTx/>
                <a:buNone/>
              </a:pPr>
              <a:t>5</a:t>
            </a:fld>
            <a:endParaRPr lang="en-US" altLang="en-US" sz="1400">
              <a:latin typeface="Arial" panose="020B0604020202020204" pitchFamily="34" charset="0"/>
            </a:endParaRPr>
          </a:p>
        </p:txBody>
      </p:sp>
      <p:sp>
        <p:nvSpPr>
          <p:cNvPr id="4101" name="AutoShape 4"/>
          <p:cNvSpPr>
            <a:spLocks noChangeArrowheads="1"/>
          </p:cNvSpPr>
          <p:nvPr/>
        </p:nvSpPr>
        <p:spPr bwMode="auto">
          <a:xfrm>
            <a:off x="1143000" y="1676400"/>
            <a:ext cx="5638800" cy="2590800"/>
          </a:xfrm>
          <a:prstGeom prst="roundRect">
            <a:avLst>
              <a:gd name="adj" fmla="val 16667"/>
            </a:avLst>
          </a:prstGeom>
          <a:solidFill>
            <a:schemeClr val="accent1">
              <a:alpha val="32941"/>
            </a:schemeClr>
          </a:solidFill>
          <a:ln w="9525">
            <a:solidFill>
              <a:schemeClr val="tx1"/>
            </a:solidFill>
            <a:round/>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86351432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9219" name="Rectangle 3"/>
          <p:cNvSpPr>
            <a:spLocks noGrp="1" noChangeArrowheads="1"/>
          </p:cNvSpPr>
          <p:nvPr>
            <p:ph idx="1"/>
          </p:nvPr>
        </p:nvSpPr>
        <p:spPr/>
        <p:txBody>
          <a:bodyPr/>
          <a:lstStyle/>
          <a:p>
            <a:pPr eaLnBrk="1" hangingPunct="1">
              <a:lnSpc>
                <a:spcPct val="80000"/>
              </a:lnSpc>
              <a:defRPr/>
            </a:pPr>
            <a:r>
              <a:rPr lang="en-US" altLang="en-US" sz="2800">
                <a:ea typeface="ＭＳ Ｐゴシック" pitchFamily="34" charset="-128"/>
              </a:rPr>
              <a:t>Vector is the most useful container</a:t>
            </a:r>
          </a:p>
          <a:p>
            <a:pPr lvl="1" eaLnBrk="1" hangingPunct="1">
              <a:lnSpc>
                <a:spcPct val="80000"/>
              </a:lnSpc>
              <a:defRPr/>
            </a:pPr>
            <a:r>
              <a:rPr lang="en-US" altLang="en-US">
                <a:ea typeface="Times New Roman" pitchFamily="18" charset="0"/>
              </a:rPr>
              <a:t>Simple</a:t>
            </a:r>
          </a:p>
          <a:p>
            <a:pPr lvl="1" eaLnBrk="1" hangingPunct="1">
              <a:lnSpc>
                <a:spcPct val="80000"/>
              </a:lnSpc>
              <a:defRPr/>
            </a:pPr>
            <a:r>
              <a:rPr lang="en-US" altLang="en-US">
                <a:ea typeface="Times New Roman" pitchFamily="18" charset="0"/>
              </a:rPr>
              <a:t>Compactly stores elements of a given type</a:t>
            </a:r>
          </a:p>
          <a:p>
            <a:pPr lvl="1" eaLnBrk="1" hangingPunct="1">
              <a:lnSpc>
                <a:spcPct val="80000"/>
              </a:lnSpc>
              <a:defRPr/>
            </a:pPr>
            <a:r>
              <a:rPr lang="en-US" altLang="en-US">
                <a:ea typeface="Times New Roman" pitchFamily="18" charset="0"/>
              </a:rPr>
              <a:t>Efficient access</a:t>
            </a:r>
          </a:p>
          <a:p>
            <a:pPr lvl="1" eaLnBrk="1" hangingPunct="1">
              <a:lnSpc>
                <a:spcPct val="80000"/>
              </a:lnSpc>
              <a:defRPr/>
            </a:pPr>
            <a:r>
              <a:rPr lang="en-US" altLang="en-US">
                <a:ea typeface="Times New Roman" pitchFamily="18" charset="0"/>
              </a:rPr>
              <a:t>Expands to hold any number of elements</a:t>
            </a:r>
          </a:p>
          <a:p>
            <a:pPr lvl="1" eaLnBrk="1" hangingPunct="1">
              <a:lnSpc>
                <a:spcPct val="80000"/>
              </a:lnSpc>
              <a:defRPr/>
            </a:pPr>
            <a:r>
              <a:rPr lang="en-US" altLang="en-US">
                <a:ea typeface="Times New Roman" pitchFamily="18" charset="0"/>
              </a:rPr>
              <a:t>Optionally range-checked access</a:t>
            </a:r>
          </a:p>
          <a:p>
            <a:pPr eaLnBrk="1" hangingPunct="1">
              <a:lnSpc>
                <a:spcPct val="80000"/>
              </a:lnSpc>
              <a:defRPr/>
            </a:pPr>
            <a:r>
              <a:rPr lang="en-US" altLang="en-US" sz="2800">
                <a:ea typeface="ＭＳ Ｐゴシック" pitchFamily="34" charset="-128"/>
              </a:rPr>
              <a:t>How is that done?</a:t>
            </a:r>
          </a:p>
          <a:p>
            <a:pPr lvl="1" eaLnBrk="1" hangingPunct="1">
              <a:lnSpc>
                <a:spcPct val="80000"/>
              </a:lnSpc>
              <a:defRPr/>
            </a:pPr>
            <a:r>
              <a:rPr lang="en-US" altLang="en-US">
                <a:ea typeface="Times New Roman" pitchFamily="18" charset="0"/>
              </a:rPr>
              <a:t>That is, how is vector implemented?</a:t>
            </a:r>
          </a:p>
          <a:p>
            <a:pPr lvl="2" eaLnBrk="1" hangingPunct="1">
              <a:lnSpc>
                <a:spcPct val="80000"/>
              </a:lnSpc>
              <a:defRPr/>
            </a:pPr>
            <a:r>
              <a:rPr lang="en-US" altLang="en-US" sz="2000">
                <a:ea typeface="Times New Roman" pitchFamily="18" charset="0"/>
              </a:rPr>
              <a:t>We'll answer that gradually, feature after feature</a:t>
            </a:r>
          </a:p>
          <a:p>
            <a:pPr eaLnBrk="1" hangingPunct="1">
              <a:lnSpc>
                <a:spcPct val="80000"/>
              </a:lnSpc>
              <a:defRPr/>
            </a:pPr>
            <a:r>
              <a:rPr lang="en-US" altLang="en-US" sz="2800">
                <a:ea typeface="ＭＳ Ｐゴシック" pitchFamily="34" charset="-128"/>
              </a:rPr>
              <a:t>Vector is the default container</a:t>
            </a:r>
          </a:p>
          <a:p>
            <a:pPr lvl="1" eaLnBrk="1" hangingPunct="1">
              <a:lnSpc>
                <a:spcPct val="80000"/>
              </a:lnSpc>
              <a:defRPr/>
            </a:pPr>
            <a:r>
              <a:rPr lang="en-US" altLang="en-US">
                <a:ea typeface="Times New Roman" pitchFamily="18" charset="0"/>
              </a:rPr>
              <a:t>Prefer vector for storing elements unless there's a good reason not to</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060C6A62-C544-41BE-8CC3-8E9B0A4D1166}" type="slidenum">
              <a:rPr lang="en-US" altLang="en-US" sz="1400">
                <a:latin typeface="Arial" panose="020B0604020202020204" pitchFamily="34" charset="0"/>
              </a:rPr>
              <a:pPr eaLnBrk="1" hangingPunct="1">
                <a:spcBef>
                  <a:spcPct val="0"/>
                </a:spcBef>
                <a:buClrTx/>
                <a:buSzTx/>
                <a:buFontTx/>
                <a:buNone/>
              </a:pPr>
              <a:t>6</a:t>
            </a:fld>
            <a:endParaRPr lang="en-US" altLang="en-US" sz="1400">
              <a:latin typeface="Arial" panose="020B0604020202020204" pitchFamily="34" charset="0"/>
            </a:endParaRPr>
          </a:p>
        </p:txBody>
      </p:sp>
    </p:spTree>
    <p:extLst>
      <p:ext uri="{BB962C8B-B14F-4D97-AF65-F5344CB8AC3E}">
        <p14:creationId xmlns:p14="http://schemas.microsoft.com/office/powerpoint/2010/main" val="326710965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Building from the ground up</a:t>
            </a:r>
          </a:p>
        </p:txBody>
      </p:sp>
      <p:sp>
        <p:nvSpPr>
          <p:cNvPr id="3" name="Content Placeholder 2"/>
          <p:cNvSpPr>
            <a:spLocks noGrp="1"/>
          </p:cNvSpPr>
          <p:nvPr>
            <p:ph idx="1"/>
          </p:nvPr>
        </p:nvSpPr>
        <p:spPr/>
        <p:txBody>
          <a:bodyPr/>
          <a:lstStyle/>
          <a:p>
            <a:pPr eaLnBrk="1" hangingPunct="1">
              <a:defRPr/>
            </a:pPr>
            <a:r>
              <a:rPr lang="en-US" sz="2800" dirty="0"/>
              <a:t>The hardware provides memory and addresses</a:t>
            </a:r>
          </a:p>
          <a:p>
            <a:pPr lvl="1" eaLnBrk="1" hangingPunct="1">
              <a:defRPr/>
            </a:pPr>
            <a:r>
              <a:rPr lang="en-US" sz="2000" dirty="0"/>
              <a:t>Low level</a:t>
            </a:r>
          </a:p>
          <a:p>
            <a:pPr lvl="1" eaLnBrk="1" hangingPunct="1">
              <a:defRPr/>
            </a:pPr>
            <a:r>
              <a:rPr lang="en-US" sz="2000" dirty="0" err="1"/>
              <a:t>Untyped</a:t>
            </a:r>
            <a:endParaRPr lang="en-US" sz="2000" dirty="0"/>
          </a:p>
          <a:p>
            <a:pPr lvl="1" eaLnBrk="1" hangingPunct="1">
              <a:defRPr/>
            </a:pPr>
            <a:r>
              <a:rPr lang="en-US" sz="2000" dirty="0"/>
              <a:t>Fixed-sized chunks of memory</a:t>
            </a:r>
          </a:p>
          <a:p>
            <a:pPr lvl="1" eaLnBrk="1" hangingPunct="1">
              <a:defRPr/>
            </a:pPr>
            <a:r>
              <a:rPr lang="en-US" sz="2000" dirty="0"/>
              <a:t>No checking</a:t>
            </a:r>
          </a:p>
          <a:p>
            <a:pPr lvl="1" eaLnBrk="1" hangingPunct="1">
              <a:defRPr/>
            </a:pPr>
            <a:r>
              <a:rPr lang="en-US" sz="2000" dirty="0"/>
              <a:t>As fast as the hardware architects can make it</a:t>
            </a:r>
          </a:p>
          <a:p>
            <a:pPr eaLnBrk="1" hangingPunct="1">
              <a:defRPr/>
            </a:pPr>
            <a:r>
              <a:rPr lang="en-US" sz="2800" dirty="0"/>
              <a:t>The application builder needs something like a vector</a:t>
            </a:r>
          </a:p>
          <a:p>
            <a:pPr lvl="1" eaLnBrk="1" hangingPunct="1">
              <a:defRPr/>
            </a:pPr>
            <a:r>
              <a:rPr lang="en-US" sz="2000" dirty="0"/>
              <a:t>Higher-level operations</a:t>
            </a:r>
          </a:p>
          <a:p>
            <a:pPr lvl="1" eaLnBrk="1" hangingPunct="1">
              <a:defRPr/>
            </a:pPr>
            <a:r>
              <a:rPr lang="en-US" sz="2000" dirty="0"/>
              <a:t>Type checked</a:t>
            </a:r>
          </a:p>
          <a:p>
            <a:pPr lvl="1" eaLnBrk="1" hangingPunct="1">
              <a:defRPr/>
            </a:pPr>
            <a:r>
              <a:rPr lang="en-US" sz="2000" dirty="0"/>
              <a:t>Size varies (as we get more data)</a:t>
            </a:r>
          </a:p>
          <a:p>
            <a:pPr lvl="1" eaLnBrk="1" hangingPunct="1">
              <a:defRPr/>
            </a:pPr>
            <a:r>
              <a:rPr lang="en-US" sz="2000" dirty="0"/>
              <a:t>Run-time range checking</a:t>
            </a:r>
          </a:p>
          <a:p>
            <a:pPr lvl="1" eaLnBrk="1" hangingPunct="1">
              <a:defRPr/>
            </a:pPr>
            <a:r>
              <a:rPr lang="en-US" sz="2000" dirty="0"/>
              <a:t>Close to optimally fast</a:t>
            </a:r>
            <a:endParaRPr lang="en-US" dirty="0"/>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28911C25-223D-4327-9422-4DD57899ECC1}" type="slidenum">
              <a:rPr lang="en-US" altLang="en-US" sz="1400">
                <a:latin typeface="Arial" panose="020B0604020202020204" pitchFamily="34" charset="0"/>
              </a:rPr>
              <a:pPr eaLnBrk="1" hangingPunct="1">
                <a:spcBef>
                  <a:spcPct val="0"/>
                </a:spcBef>
                <a:buClrTx/>
                <a:buSzTx/>
                <a:buFontTx/>
                <a:buNone/>
              </a:pPr>
              <a:t>7</a:t>
            </a:fld>
            <a:endParaRPr lang="en-US" altLang="en-US" sz="1400">
              <a:latin typeface="Arial" panose="020B0604020202020204" pitchFamily="34" charset="0"/>
            </a:endParaRPr>
          </a:p>
        </p:txBody>
      </p:sp>
    </p:spTree>
    <p:extLst>
      <p:ext uri="{BB962C8B-B14F-4D97-AF65-F5344CB8AC3E}">
        <p14:creationId xmlns:p14="http://schemas.microsoft.com/office/powerpoint/2010/main" val="323232002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en-US" smtClean="0">
                <a:ea typeface="ＭＳ Ｐゴシック" pitchFamily="34" charset="-128"/>
              </a:rPr>
              <a:t>Building from the ground up</a:t>
            </a:r>
          </a:p>
        </p:txBody>
      </p:sp>
      <p:sp>
        <p:nvSpPr>
          <p:cNvPr id="3" name="Content Placeholder 2"/>
          <p:cNvSpPr>
            <a:spLocks noGrp="1"/>
          </p:cNvSpPr>
          <p:nvPr>
            <p:ph idx="1"/>
          </p:nvPr>
        </p:nvSpPr>
        <p:spPr/>
        <p:txBody>
          <a:bodyPr/>
          <a:lstStyle/>
          <a:p>
            <a:pPr eaLnBrk="1" hangingPunct="1">
              <a:defRPr/>
            </a:pPr>
            <a:r>
              <a:rPr lang="en-US" altLang="en-US" dirty="0">
                <a:ea typeface="ＭＳ Ｐゴシック" pitchFamily="34" charset="-128"/>
              </a:rPr>
              <a:t>At the lowest level, close to the hardware, life</a:t>
            </a:r>
            <a:r>
              <a:rPr lang="en-US" altLang="ja-JP" dirty="0">
                <a:ea typeface="ＭＳ Ｐゴシック" pitchFamily="34" charset="-128"/>
              </a:rPr>
              <a:t>’s simple and brutal</a:t>
            </a:r>
          </a:p>
          <a:p>
            <a:pPr lvl="1" eaLnBrk="1" hangingPunct="1">
              <a:defRPr/>
            </a:pPr>
            <a:r>
              <a:rPr lang="en-US" altLang="en-US" sz="2000" dirty="0">
                <a:ea typeface="Times New Roman" pitchFamily="18" charset="0"/>
              </a:rPr>
              <a:t>You have to program everything yourself</a:t>
            </a:r>
          </a:p>
          <a:p>
            <a:pPr lvl="1" eaLnBrk="1" hangingPunct="1">
              <a:defRPr/>
            </a:pPr>
            <a:r>
              <a:rPr lang="en-US" altLang="en-US" sz="2000" dirty="0">
                <a:ea typeface="Times New Roman" pitchFamily="18" charset="0"/>
              </a:rPr>
              <a:t>You have no type checking to help you</a:t>
            </a:r>
          </a:p>
          <a:p>
            <a:pPr lvl="1" eaLnBrk="1" hangingPunct="1">
              <a:defRPr/>
            </a:pPr>
            <a:r>
              <a:rPr lang="en-US" altLang="en-US" sz="2000" dirty="0">
                <a:ea typeface="Times New Roman" pitchFamily="18" charset="0"/>
              </a:rPr>
              <a:t>Run-time errors are found when data is corrupted or the program crashes</a:t>
            </a:r>
          </a:p>
          <a:p>
            <a:pPr eaLnBrk="1" hangingPunct="1">
              <a:defRPr/>
            </a:pPr>
            <a:r>
              <a:rPr lang="en-US" altLang="en-US" dirty="0">
                <a:ea typeface="ＭＳ Ｐゴシック" pitchFamily="34" charset="-128"/>
              </a:rPr>
              <a:t>We want to get to a higher level as quickly as we can</a:t>
            </a:r>
          </a:p>
          <a:p>
            <a:pPr lvl="1" eaLnBrk="1" hangingPunct="1">
              <a:defRPr/>
            </a:pPr>
            <a:r>
              <a:rPr lang="en-US" altLang="en-US" sz="2000" dirty="0">
                <a:ea typeface="Times New Roman" pitchFamily="18" charset="0"/>
              </a:rPr>
              <a:t>To become productive and reliable</a:t>
            </a:r>
          </a:p>
          <a:p>
            <a:pPr lvl="1" eaLnBrk="1" hangingPunct="1">
              <a:defRPr/>
            </a:pPr>
            <a:r>
              <a:rPr lang="en-US" altLang="en-US" sz="2000" dirty="0">
                <a:ea typeface="Times New Roman" pitchFamily="18" charset="0"/>
              </a:rPr>
              <a:t>To use a language </a:t>
            </a:r>
            <a:r>
              <a:rPr lang="en-US" altLang="ja-JP" sz="2000" dirty="0">
                <a:ea typeface="ＭＳ Ｐゴシック" pitchFamily="34" charset="-128"/>
              </a:rPr>
              <a:t>“fit for humans”</a:t>
            </a:r>
          </a:p>
          <a:p>
            <a:pPr eaLnBrk="1" hangingPunct="1">
              <a:defRPr/>
            </a:pPr>
            <a:r>
              <a:rPr lang="en-US" altLang="en-US" dirty="0">
                <a:ea typeface="ＭＳ Ｐゴシック" pitchFamily="34" charset="-128"/>
              </a:rPr>
              <a:t>Chapters 17-19 basically show all the steps needed</a:t>
            </a:r>
          </a:p>
          <a:p>
            <a:pPr lvl="1" eaLnBrk="1" hangingPunct="1">
              <a:defRPr/>
            </a:pPr>
            <a:r>
              <a:rPr lang="en-US" altLang="en-US" sz="2000" dirty="0">
                <a:ea typeface="Times New Roman" pitchFamily="18" charset="0"/>
              </a:rPr>
              <a:t>The alternative to understanding is to believe in </a:t>
            </a:r>
            <a:r>
              <a:rPr lang="en-US" altLang="ja-JP" sz="2000" dirty="0">
                <a:ea typeface="ＭＳ Ｐゴシック" pitchFamily="34" charset="-128"/>
              </a:rPr>
              <a:t>“magic”</a:t>
            </a:r>
          </a:p>
          <a:p>
            <a:pPr lvl="1" eaLnBrk="1" hangingPunct="1">
              <a:defRPr/>
            </a:pPr>
            <a:r>
              <a:rPr lang="en-US" altLang="en-US" sz="2000" dirty="0">
                <a:ea typeface="Times New Roman" pitchFamily="18" charset="0"/>
              </a:rPr>
              <a:t>The techniques for building vector are the ones underlying all higher-level work with data structures</a:t>
            </a:r>
          </a:p>
        </p:txBody>
      </p:sp>
      <p:sp>
        <p:nvSpPr>
          <p:cNvPr id="4" name="Slide Number Placeholder 3"/>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D4D442FD-7A9A-4F4B-A716-71C328F3B5BC}" type="slidenum">
              <a:rPr lang="en-US" altLang="en-US" sz="1400">
                <a:latin typeface="Arial" panose="020B0604020202020204" pitchFamily="34" charset="0"/>
              </a:rPr>
              <a:pPr eaLnBrk="1" hangingPunct="1">
                <a:spcBef>
                  <a:spcPct val="0"/>
                </a:spcBef>
                <a:buClrTx/>
                <a:buSzTx/>
                <a:buFontTx/>
                <a:buNone/>
              </a:pPr>
              <a:t>8</a:t>
            </a:fld>
            <a:endParaRPr lang="en-US" altLang="en-US" sz="1400">
              <a:latin typeface="Arial" panose="020B0604020202020204" pitchFamily="34" charset="0"/>
            </a:endParaRPr>
          </a:p>
        </p:txBody>
      </p:sp>
    </p:spTree>
    <p:extLst>
      <p:ext uri="{BB962C8B-B14F-4D97-AF65-F5344CB8AC3E}">
        <p14:creationId xmlns:p14="http://schemas.microsoft.com/office/powerpoint/2010/main" val="422085896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Vector</a:t>
            </a:r>
          </a:p>
        </p:txBody>
      </p:sp>
      <p:sp>
        <p:nvSpPr>
          <p:cNvPr id="10243" name="Rectangle 3"/>
          <p:cNvSpPr>
            <a:spLocks noGrp="1" noChangeArrowheads="1"/>
          </p:cNvSpPr>
          <p:nvPr>
            <p:ph idx="1"/>
          </p:nvPr>
        </p:nvSpPr>
        <p:spPr/>
        <p:txBody>
          <a:bodyPr/>
          <a:lstStyle/>
          <a:p>
            <a:pPr eaLnBrk="1" hangingPunct="1">
              <a:lnSpc>
                <a:spcPct val="90000"/>
              </a:lnSpc>
              <a:defRPr/>
            </a:pPr>
            <a:r>
              <a:rPr lang="en-US" altLang="en-US" sz="2800">
                <a:ea typeface="ＭＳ Ｐゴシック" pitchFamily="34" charset="-128"/>
              </a:rPr>
              <a:t>A </a:t>
            </a:r>
            <a:r>
              <a:rPr lang="en-US" altLang="en-US" sz="2800" b="1">
                <a:ea typeface="ＭＳ Ｐゴシック" pitchFamily="34" charset="-128"/>
              </a:rPr>
              <a:t>vector</a:t>
            </a:r>
          </a:p>
          <a:p>
            <a:pPr lvl="1" eaLnBrk="1" hangingPunct="1">
              <a:lnSpc>
                <a:spcPct val="90000"/>
              </a:lnSpc>
              <a:defRPr/>
            </a:pPr>
            <a:r>
              <a:rPr lang="en-US" altLang="en-US">
                <a:ea typeface="Times New Roman" pitchFamily="18" charset="0"/>
              </a:rPr>
              <a:t>Can hold an arbitrary number of elements</a:t>
            </a:r>
          </a:p>
          <a:p>
            <a:pPr lvl="2" eaLnBrk="1" hangingPunct="1">
              <a:lnSpc>
                <a:spcPct val="90000"/>
              </a:lnSpc>
              <a:defRPr/>
            </a:pPr>
            <a:r>
              <a:rPr lang="en-US" altLang="en-US" sz="2000">
                <a:ea typeface="Times New Roman" pitchFamily="18" charset="0"/>
              </a:rPr>
              <a:t>Up to whatever physical memory and the operating system can handle</a:t>
            </a:r>
          </a:p>
          <a:p>
            <a:pPr lvl="1" eaLnBrk="1" hangingPunct="1">
              <a:lnSpc>
                <a:spcPct val="90000"/>
              </a:lnSpc>
              <a:defRPr/>
            </a:pPr>
            <a:r>
              <a:rPr lang="en-US" altLang="en-US">
                <a:ea typeface="Times New Roman" pitchFamily="18" charset="0"/>
              </a:rPr>
              <a:t>That number can vary over time</a:t>
            </a:r>
          </a:p>
          <a:p>
            <a:pPr lvl="2" eaLnBrk="1" hangingPunct="1">
              <a:lnSpc>
                <a:spcPct val="90000"/>
              </a:lnSpc>
              <a:defRPr/>
            </a:pPr>
            <a:r>
              <a:rPr lang="en-US" altLang="en-US" sz="2000">
                <a:ea typeface="Times New Roman" pitchFamily="18" charset="0"/>
              </a:rPr>
              <a:t>E.g. by using </a:t>
            </a:r>
            <a:r>
              <a:rPr lang="en-US" altLang="en-US" sz="2000" b="1">
                <a:ea typeface="Times New Roman" pitchFamily="18" charset="0"/>
              </a:rPr>
              <a:t>push_back()</a:t>
            </a:r>
          </a:p>
          <a:p>
            <a:pPr lvl="1" eaLnBrk="1" hangingPunct="1">
              <a:lnSpc>
                <a:spcPct val="90000"/>
              </a:lnSpc>
              <a:defRPr/>
            </a:pPr>
            <a:r>
              <a:rPr lang="en-US" altLang="en-US">
                <a:ea typeface="Times New Roman" pitchFamily="18" charset="0"/>
              </a:rPr>
              <a:t>Example</a:t>
            </a:r>
          </a:p>
          <a:p>
            <a:pPr lvl="2" eaLnBrk="1" hangingPunct="1">
              <a:lnSpc>
                <a:spcPct val="90000"/>
              </a:lnSpc>
              <a:buFontTx/>
              <a:buNone/>
              <a:defRPr/>
            </a:pPr>
            <a:r>
              <a:rPr lang="en-US" altLang="en-US" sz="2000" b="1">
                <a:ea typeface="Times New Roman" pitchFamily="18" charset="0"/>
              </a:rPr>
              <a:t>vector&lt;double&gt; age(4);</a:t>
            </a:r>
          </a:p>
          <a:p>
            <a:pPr lvl="2" eaLnBrk="1" hangingPunct="1">
              <a:lnSpc>
                <a:spcPct val="90000"/>
              </a:lnSpc>
              <a:buFontTx/>
              <a:buNone/>
              <a:defRPr/>
            </a:pPr>
            <a:r>
              <a:rPr lang="en-US" altLang="en-US" sz="2000" b="1">
                <a:ea typeface="Times New Roman" pitchFamily="18" charset="0"/>
              </a:rPr>
              <a:t>age[0]=.33;    age[1]=22.0;    age[2]=27.2;    age[3]=54.2;</a:t>
            </a:r>
          </a:p>
        </p:txBody>
      </p:sp>
      <p:sp>
        <p:nvSpPr>
          <p:cNvPr id="13"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fld id="{70CE83F5-CB3D-4E0F-9DBE-95B517C2AA19}" type="slidenum">
              <a:rPr lang="en-US" altLang="en-US" sz="1400">
                <a:latin typeface="Arial" panose="020B0604020202020204" pitchFamily="34" charset="0"/>
              </a:rPr>
              <a:pPr eaLnBrk="1" hangingPunct="1">
                <a:spcBef>
                  <a:spcPct val="0"/>
                </a:spcBef>
                <a:buClrTx/>
                <a:buSzTx/>
                <a:buFontTx/>
                <a:buNone/>
              </a:pPr>
              <a:t>9</a:t>
            </a:fld>
            <a:endParaRPr lang="en-US" altLang="en-US" sz="1400">
              <a:latin typeface="Arial" panose="020B0604020202020204" pitchFamily="34" charset="0"/>
            </a:endParaRPr>
          </a:p>
        </p:txBody>
      </p:sp>
      <p:sp>
        <p:nvSpPr>
          <p:cNvPr id="8197" name="Rectangle 4"/>
          <p:cNvSpPr>
            <a:spLocks noChangeArrowheads="1"/>
          </p:cNvSpPr>
          <p:nvPr/>
        </p:nvSpPr>
        <p:spPr bwMode="auto">
          <a:xfrm>
            <a:off x="2438400" y="4876800"/>
            <a:ext cx="6096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4</a:t>
            </a:r>
          </a:p>
        </p:txBody>
      </p:sp>
      <p:sp>
        <p:nvSpPr>
          <p:cNvPr id="8198" name="Rectangle 5"/>
          <p:cNvSpPr>
            <a:spLocks noChangeArrowheads="1"/>
          </p:cNvSpPr>
          <p:nvPr/>
        </p:nvSpPr>
        <p:spPr bwMode="auto">
          <a:xfrm>
            <a:off x="3048000" y="4876800"/>
            <a:ext cx="7620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sp>
        <p:nvSpPr>
          <p:cNvPr id="8199" name="Rectangle 6"/>
          <p:cNvSpPr>
            <a:spLocks noChangeArrowheads="1"/>
          </p:cNvSpPr>
          <p:nvPr/>
        </p:nvSpPr>
        <p:spPr bwMode="auto">
          <a:xfrm>
            <a:off x="4419600" y="5791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0.33</a:t>
            </a:r>
          </a:p>
        </p:txBody>
      </p:sp>
      <p:sp>
        <p:nvSpPr>
          <p:cNvPr id="8200" name="Rectangle 7"/>
          <p:cNvSpPr>
            <a:spLocks noChangeArrowheads="1"/>
          </p:cNvSpPr>
          <p:nvPr/>
        </p:nvSpPr>
        <p:spPr bwMode="auto">
          <a:xfrm>
            <a:off x="5105400" y="5791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22.0</a:t>
            </a:r>
          </a:p>
        </p:txBody>
      </p:sp>
      <p:sp>
        <p:nvSpPr>
          <p:cNvPr id="8201" name="Rectangle 8"/>
          <p:cNvSpPr>
            <a:spLocks noChangeArrowheads="1"/>
          </p:cNvSpPr>
          <p:nvPr/>
        </p:nvSpPr>
        <p:spPr bwMode="auto">
          <a:xfrm>
            <a:off x="5791200" y="5791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27.2</a:t>
            </a:r>
          </a:p>
        </p:txBody>
      </p:sp>
      <p:sp>
        <p:nvSpPr>
          <p:cNvPr id="8202" name="Rectangle 9"/>
          <p:cNvSpPr>
            <a:spLocks noChangeArrowheads="1"/>
          </p:cNvSpPr>
          <p:nvPr/>
        </p:nvSpPr>
        <p:spPr bwMode="auto">
          <a:xfrm>
            <a:off x="6477000" y="5791200"/>
            <a:ext cx="685800" cy="3810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54.2</a:t>
            </a:r>
          </a:p>
        </p:txBody>
      </p:sp>
      <p:sp>
        <p:nvSpPr>
          <p:cNvPr id="8203" name="Line 11"/>
          <p:cNvSpPr>
            <a:spLocks noChangeShapeType="1"/>
          </p:cNvSpPr>
          <p:nvPr/>
        </p:nvSpPr>
        <p:spPr bwMode="auto">
          <a:xfrm>
            <a:off x="3429000" y="5105400"/>
            <a:ext cx="990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8204" name="Text Box 12"/>
          <p:cNvSpPr txBox="1">
            <a:spLocks noChangeArrowheads="1"/>
          </p:cNvSpPr>
          <p:nvPr/>
        </p:nvSpPr>
        <p:spPr bwMode="auto">
          <a:xfrm>
            <a:off x="1905000" y="4876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t>age:</a:t>
            </a:r>
          </a:p>
        </p:txBody>
      </p:sp>
      <p:sp>
        <p:nvSpPr>
          <p:cNvPr id="8205" name="Text Box 13"/>
          <p:cNvSpPr txBox="1">
            <a:spLocks noChangeArrowheads="1"/>
          </p:cNvSpPr>
          <p:nvPr/>
        </p:nvSpPr>
        <p:spPr bwMode="auto">
          <a:xfrm>
            <a:off x="4343400" y="5334000"/>
            <a:ext cx="2895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400">
                <a:latin typeface="Arial" panose="020B0604020202020204" pitchFamily="34" charset="0"/>
              </a:rPr>
              <a:t>age[0]:   age[1]:</a:t>
            </a:r>
            <a:r>
              <a:rPr lang="en-US" altLang="en-US" sz="1400" b="1">
                <a:latin typeface="Arial" panose="020B0604020202020204" pitchFamily="34" charset="0"/>
              </a:rPr>
              <a:t>   </a:t>
            </a:r>
            <a:r>
              <a:rPr lang="en-US" altLang="en-US" sz="1400">
                <a:latin typeface="Arial" panose="020B0604020202020204" pitchFamily="34" charset="0"/>
              </a:rPr>
              <a:t>age[2]: </a:t>
            </a:r>
            <a:r>
              <a:rPr lang="en-US" altLang="en-US" sz="1400" b="1">
                <a:latin typeface="Arial" panose="020B0604020202020204" pitchFamily="34" charset="0"/>
              </a:rPr>
              <a:t> </a:t>
            </a:r>
            <a:r>
              <a:rPr lang="en-US" altLang="en-US" sz="1400">
                <a:latin typeface="Arial" panose="020B0604020202020204" pitchFamily="34" charset="0"/>
              </a:rPr>
              <a:t>age[3]:</a:t>
            </a:r>
          </a:p>
        </p:txBody>
      </p:sp>
    </p:spTree>
    <p:extLst>
      <p:ext uri="{BB962C8B-B14F-4D97-AF65-F5344CB8AC3E}">
        <p14:creationId xmlns:p14="http://schemas.microsoft.com/office/powerpoint/2010/main" val="405544462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1740</TotalTime>
  <Words>1812</Words>
  <Application>Microsoft Office PowerPoint</Application>
  <PresentationFormat>Widescreen</PresentationFormat>
  <Paragraphs>509</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ＭＳ Ｐゴシック</vt:lpstr>
      <vt:lpstr>ＭＳ Ｐゴシック</vt:lpstr>
      <vt:lpstr>Arial</vt:lpstr>
      <vt:lpstr>Liberation Mono</vt:lpstr>
      <vt:lpstr>Times New Roman</vt:lpstr>
      <vt:lpstr>Wingdings</vt:lpstr>
      <vt:lpstr>Notebook</vt:lpstr>
      <vt:lpstr>Data Structures 1.6. C++ Memory Model</vt:lpstr>
      <vt:lpstr>Table of Contents</vt:lpstr>
      <vt:lpstr>PowerPoint Presentation</vt:lpstr>
      <vt:lpstr>Objectives</vt:lpstr>
      <vt:lpstr>Overview</vt:lpstr>
      <vt:lpstr>Vector</vt:lpstr>
      <vt:lpstr>Building from the ground up</vt:lpstr>
      <vt:lpstr>Building from the ground up</vt:lpstr>
      <vt:lpstr>Vector</vt:lpstr>
      <vt:lpstr>Vector</vt:lpstr>
      <vt:lpstr>Pointer values</vt:lpstr>
      <vt:lpstr>Vector (constructor)</vt:lpstr>
      <vt:lpstr>The computer’s memory</vt:lpstr>
      <vt:lpstr>The free store (sometimes called "the heap")</vt:lpstr>
      <vt:lpstr>Access</vt:lpstr>
      <vt:lpstr>Access              [0]         [1]          [2]          [3]          [4]</vt:lpstr>
      <vt:lpstr>Why use free store?</vt:lpstr>
      <vt:lpstr>Pointer values</vt:lpstr>
      <vt:lpstr>Access</vt:lpstr>
      <vt:lpstr>Access</vt:lpstr>
      <vt:lpstr>Access</vt:lpstr>
      <vt:lpstr>Pointers, arrays, and vector</vt:lpstr>
      <vt:lpstr>Vector (construction and primitive access)</vt:lpstr>
      <vt:lpstr>A problem: memory leak</vt:lpstr>
      <vt:lpstr>A problem: memory leak</vt:lpstr>
      <vt:lpstr>Memory leaks</vt:lpstr>
      <vt:lpstr>Memory leaks</vt:lpstr>
      <vt:lpstr>Memory leaks</vt:lpstr>
      <vt:lpstr>A problem: memory leak</vt:lpstr>
      <vt:lpstr>Vector (destructor)</vt:lpstr>
      <vt:lpstr>A problem: memory leak</vt:lpstr>
      <vt:lpstr>Free store summary</vt:lpstr>
      <vt:lpstr>void*</vt:lpstr>
      <vt:lpstr>void*</vt:lpstr>
      <vt:lpstr>void*</vt:lpstr>
      <vt:lpstr>Pointers and references</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111</cp:revision>
  <cp:lastPrinted>1601-01-01T00:00:00Z</cp:lastPrinted>
  <dcterms:created xsi:type="dcterms:W3CDTF">1601-01-01T00:00:00Z</dcterms:created>
  <dcterms:modified xsi:type="dcterms:W3CDTF">2020-08-25T14:35:34Z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