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8" r:id="rId2"/>
    <p:sldId id="280" r:id="rId3"/>
    <p:sldId id="282" r:id="rId4"/>
    <p:sldId id="285" r:id="rId5"/>
    <p:sldId id="284" r:id="rId6"/>
    <p:sldId id="293" r:id="rId7"/>
    <p:sldId id="300" r:id="rId8"/>
    <p:sldId id="292" r:id="rId9"/>
    <p:sldId id="299" r:id="rId10"/>
    <p:sldId id="298" r:id="rId11"/>
    <p:sldId id="296" r:id="rId12"/>
    <p:sldId id="294" r:id="rId13"/>
    <p:sldId id="295" r:id="rId14"/>
    <p:sldId id="290" r:id="rId15"/>
    <p:sldId id="303" r:id="rId16"/>
    <p:sldId id="301" r:id="rId17"/>
    <p:sldId id="306" r:id="rId18"/>
    <p:sldId id="304" r:id="rId19"/>
    <p:sldId id="302" r:id="rId20"/>
    <p:sldId id="30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7102A76-E3B9-4254-AA5F-772478579E0B}">
          <p14:sldIdLst>
            <p14:sldId id="258"/>
            <p14:sldId id="280"/>
            <p14:sldId id="282"/>
            <p14:sldId id="285"/>
            <p14:sldId id="284"/>
          </p14:sldIdLst>
        </p14:section>
        <p14:section name="Teams and Working Agreements" id="{97C7FA97-446E-495E-B1AB-5498AFBC0611}">
          <p14:sldIdLst>
            <p14:sldId id="293"/>
            <p14:sldId id="300"/>
            <p14:sldId id="292"/>
            <p14:sldId id="299"/>
            <p14:sldId id="298"/>
            <p14:sldId id="296"/>
          </p14:sldIdLst>
        </p14:section>
        <p14:section name="Backlogs and TODO Lists" id="{CE15700E-DFC9-41B2-BACB-D231625B8F4F}">
          <p14:sldIdLst>
            <p14:sldId id="294"/>
            <p14:sldId id="295"/>
          </p14:sldIdLst>
        </p14:section>
        <p14:section name="Knowledge Management" id="{4BE2E59D-633F-4747-9700-64B7C00B3142}">
          <p14:sldIdLst>
            <p14:sldId id="290"/>
            <p14:sldId id="303"/>
            <p14:sldId id="301"/>
            <p14:sldId id="306"/>
          </p14:sldIdLst>
        </p14:section>
        <p14:section name="The Last Things" id="{674F971D-5EE4-46CD-830E-B9B3A30186AA}">
          <p14:sldIdLst>
            <p14:sldId id="304"/>
            <p14:sldId id="302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95959"/>
    <a:srgbClr val="800000"/>
    <a:srgbClr val="404040"/>
    <a:srgbClr val="400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755" autoAdjust="0"/>
  </p:normalViewPr>
  <p:slideViewPr>
    <p:cSldViewPr snapToGrid="0">
      <p:cViewPr varScale="1">
        <p:scale>
          <a:sx n="93" d="100"/>
          <a:sy n="9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A6F0A-C154-445A-9E45-9D43F5E388EE}" type="datetimeFigureOut">
              <a:rPr lang="lv-LV" smtClean="0"/>
              <a:t>11.09.2020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90CAE-A362-40A8-A2BC-DBFDDDD121A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246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Can</a:t>
            </a:r>
            <a:r>
              <a:rPr lang="lv-LV" baseline="0" dirty="0" smtClean="0"/>
              <a:t> review Simon Sinek videos; etc. 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0CAE-A362-40A8-A2BC-DBFDDDD121A4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1001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may obey rules for different reasons.</a:t>
            </a:r>
          </a:p>
          <a:p>
            <a:endParaRPr lang="en-US" dirty="0" smtClean="0"/>
          </a:p>
          <a:p>
            <a:r>
              <a:rPr lang="en-US" dirty="0" smtClean="0"/>
              <a:t>*</a:t>
            </a:r>
            <a:r>
              <a:rPr lang="en-US" baseline="0" dirty="0" smtClean="0"/>
              <a:t> </a:t>
            </a:r>
            <a:r>
              <a:rPr lang="en-US" dirty="0" smtClean="0"/>
              <a:t>Sometimes</a:t>
            </a:r>
            <a:r>
              <a:rPr lang="en-US" baseline="0" dirty="0" smtClean="0"/>
              <a:t> these are "nudges" or other motivation?</a:t>
            </a:r>
          </a:p>
          <a:p>
            <a:r>
              <a:rPr lang="en-US" baseline="0" dirty="0" smtClean="0"/>
              <a:t>* Social pressure? </a:t>
            </a:r>
          </a:p>
          <a:p>
            <a:r>
              <a:rPr lang="en-US" baseline="0" dirty="0" smtClean="0"/>
              <a:t>* Common "business culture" in your team?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0CAE-A362-40A8-A2BC-DBFDDDD121A4}" type="slidenum">
              <a:rPr lang="lv-LV" smtClean="0"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0988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Stephen</a:t>
            </a:r>
            <a:r>
              <a:rPr lang="en-US" baseline="0" dirty="0" smtClean="0"/>
              <a:t> Covey. </a:t>
            </a:r>
          </a:p>
          <a:p>
            <a:r>
              <a:rPr lang="en-US" baseline="0" dirty="0" smtClean="0"/>
              <a:t>No involvement, no commitment. You can't talk your way out of a problem you behaved your way into! Begin with the end in mind.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0CAE-A362-40A8-A2BC-DBFDDDD121A4}" type="slidenum">
              <a:rPr lang="lv-LV" smtClean="0"/>
              <a:t>11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539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Project viewer system</a:t>
            </a:r>
            <a:r>
              <a:rPr lang="lv-LV" sz="2400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s – s</a:t>
            </a:r>
            <a:r>
              <a:rPr lang="en-US" sz="2400" dirty="0" err="1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hort</a:t>
            </a:r>
            <a:r>
              <a:rPr lang="lv-LV" sz="240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description</a:t>
            </a:r>
            <a:r>
              <a:rPr lang="lv-LV" sz="240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s and relevant info. </a:t>
            </a:r>
            <a:r>
              <a:rPr lang="en-US" sz="240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Individual project’s status page:</a:t>
            </a:r>
            <a:r>
              <a:rPr lang="lv-LV" sz="240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Updates in development and changes in budget</a:t>
            </a:r>
            <a:r>
              <a:rPr lang="lv-LV" sz="240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Statistics</a:t>
            </a:r>
            <a:r>
              <a:rPr lang="lv-LV" sz="240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 and subitems</a:t>
            </a:r>
            <a:r>
              <a:rPr lang="lv-LV" sz="240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.</a:t>
            </a:r>
            <a:endParaRPr lang="en-US" sz="2400" dirty="0" smtClean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Also consider George </a:t>
            </a:r>
            <a:r>
              <a:rPr lang="en-US" sz="2400" dirty="0" err="1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Akerlof</a:t>
            </a:r>
            <a:r>
              <a:rPr lang="en-US" sz="240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 – Market</a:t>
            </a:r>
            <a:r>
              <a:rPr lang="en-US" sz="2400" baseline="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 for Lemons.</a:t>
            </a:r>
            <a:endParaRPr lang="en-US" sz="1600" dirty="0" smtClean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0CAE-A362-40A8-A2BC-DBFDDDD121A4}" type="slidenum">
              <a:rPr lang="lv-LV" smtClean="0"/>
              <a:t>14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2069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5951"/>
            <a:ext cx="9144000" cy="1974012"/>
          </a:xfrm>
        </p:spPr>
        <p:txBody>
          <a:bodyPr anchor="b"/>
          <a:lstStyle>
            <a:lvl1pPr algn="ctr">
              <a:defRPr sz="60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6057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  <p:sp>
        <p:nvSpPr>
          <p:cNvPr id="15" name="Shape 56">
            <a:extLst>
              <a:ext uri="{FF2B5EF4-FFF2-40B4-BE49-F238E27FC236}">
                <a16:creationId xmlns:a16="http://schemas.microsoft.com/office/drawing/2014/main" id="{2C6032C5-E572-4FAA-84DC-B95741D67819}"/>
              </a:ext>
            </a:extLst>
          </p:cNvPr>
          <p:cNvSpPr/>
          <p:nvPr userDrawn="1"/>
        </p:nvSpPr>
        <p:spPr>
          <a:xfrm>
            <a:off x="11223258" y="5322049"/>
            <a:ext cx="886144" cy="4264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6" name="Shape 59">
            <a:extLst>
              <a:ext uri="{FF2B5EF4-FFF2-40B4-BE49-F238E27FC236}">
                <a16:creationId xmlns:a16="http://schemas.microsoft.com/office/drawing/2014/main" id="{9204FBC7-4FFF-460B-9DFF-238278A9F8B0}"/>
              </a:ext>
            </a:extLst>
          </p:cNvPr>
          <p:cNvSpPr/>
          <p:nvPr userDrawn="1"/>
        </p:nvSpPr>
        <p:spPr>
          <a:xfrm>
            <a:off x="10073540" y="4929203"/>
            <a:ext cx="2118460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lang="sv-SE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Internationally </a:t>
            </a:r>
            <a:r>
              <a:rPr lang="lv-LV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a</a:t>
            </a:r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ccredited by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354B53-A8CD-417D-B61F-5447F720B2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22" y="5290935"/>
            <a:ext cx="477311" cy="482247"/>
          </a:xfrm>
          <a:prstGeom prst="rect">
            <a:avLst/>
          </a:prstGeom>
        </p:spPr>
      </p:pic>
      <p:sp>
        <p:nvSpPr>
          <p:cNvPr id="18" name="Shape 58">
            <a:extLst>
              <a:ext uri="{FF2B5EF4-FFF2-40B4-BE49-F238E27FC236}">
                <a16:creationId xmlns:a16="http://schemas.microsoft.com/office/drawing/2014/main" id="{12ACC618-412C-415B-86F6-405B05B79696}"/>
              </a:ext>
            </a:extLst>
          </p:cNvPr>
          <p:cNvSpPr/>
          <p:nvPr userDrawn="1"/>
        </p:nvSpPr>
        <p:spPr>
          <a:xfrm>
            <a:off x="674563" y="5140964"/>
            <a:ext cx="1893399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 alliance  with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147E595-8DC8-4EC7-BFF5-45052FB275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98094" y="5408275"/>
            <a:ext cx="1239353" cy="50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ACDA0023-0306-468E-A670-A971E21A30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67825" y="5582020"/>
            <a:ext cx="1297417" cy="3493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1" name="Picture 20" descr="jpg_eng_c.jpg">
            <a:extLst>
              <a:ext uri="{FF2B5EF4-FFF2-40B4-BE49-F238E27FC236}">
                <a16:creationId xmlns:a16="http://schemas.microsoft.com/office/drawing/2014/main" id="{DBCA3AB9-1431-4D88-8F70-2508539E36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1888" t="12724" r="10658" b="10961"/>
          <a:stretch/>
        </p:blipFill>
        <p:spPr>
          <a:xfrm>
            <a:off x="4886508" y="120047"/>
            <a:ext cx="2468412" cy="13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5415E75-F6F5-4A08-B970-69A984C5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3B4458-CAAF-45CE-9729-2DC82C09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2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EAC4A0C-D43B-4B84-8C5D-A80571A9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3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F825C9E-48DF-4892-A85C-7F53BD08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0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824940-1674-44C6-8DDB-B3A704D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5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68844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1847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B42A1A6-B0AD-4104-84AC-0ED5362A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88172"/>
          </a:xfrm>
        </p:spPr>
        <p:txBody>
          <a:bodyPr>
            <a:norm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76DBD-6CFB-407F-995D-4206664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914"/>
            <a:ext cx="10515600" cy="436296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7D1C4C-448B-48A7-AB34-6FEC1CEA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F67B387-9FCE-4C43-A685-FD6D8731AE87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58289"/>
            <a:ext cx="12192000" cy="1045549"/>
          </a:xfrm>
          <a:prstGeom prst="flowChartDocumen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7011" tIns="38506" rIns="77011" bIns="38506" anchor="ctr"/>
          <a:lstStyle/>
          <a:p>
            <a:endParaRPr lang="en-US" sz="163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CABE-65E0-43D5-8D54-A60F70E9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23182"/>
            <a:ext cx="9144000" cy="1325563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lv-LV"/>
              <a:t>Rediģēt šablona virsraksta stilu</a:t>
            </a:r>
            <a:endParaRPr lang="lv-LV" dirty="0"/>
          </a:p>
        </p:txBody>
      </p:sp>
      <p:pic>
        <p:nvPicPr>
          <p:cNvPr id="6" name="Picture 5" descr="C:\Users\glazdans\Desktop\jpg_eng_l.jpg">
            <a:extLst>
              <a:ext uri="{FF2B5EF4-FFF2-40B4-BE49-F238E27FC236}">
                <a16:creationId xmlns:a16="http://schemas.microsoft.com/office/drawing/2014/main" id="{CA62C85D-F31E-48B7-9C52-F04351718A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01" y="6049787"/>
            <a:ext cx="2711304" cy="7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52BC2CF-B2DD-43A4-82ED-ED18F6149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780"/>
            <a:ext cx="9144000" cy="162491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D6B72D9-4645-4369-903C-D445046F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2741A8F5-2F38-4777-B39D-6B66F133CAE3}" type="datetime4">
              <a:rPr lang="en-US" smtClean="0"/>
              <a:pPr/>
              <a:t>September 11,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F73F2BA8-CCAC-4F97-B2EA-5679F9A15530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60463"/>
            <a:ext cx="12192000" cy="1045549"/>
          </a:xfrm>
          <a:prstGeom prst="flowChartDocumen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7758" tIns="28880" rIns="57758" bIns="28880" anchor="ctr"/>
          <a:lstStyle/>
          <a:p>
            <a:endParaRPr lang="en-US" sz="122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81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EAD2D4D8-6BAF-4FB2-81B5-DE8B3F9B2AC8}" type="datetime4">
              <a:rPr lang="en-US" smtClean="0"/>
              <a:t>September 11, 2020</a:t>
            </a:fld>
            <a:endParaRPr lang="lv-LV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1F1DB415-6039-41A8-A5B6-505645DBE2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541" y="6109696"/>
            <a:ext cx="2587859" cy="5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46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2fb6OqeVl7Q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5p6yS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bit.ly/2FhetG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ocrativ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gsa.gov/guides/agile_team_working_agreemen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gsa.gov/guides/agile_team_working_agreemen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A376040-88E7-4CDE-888B-4D78E8434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First Year Seminar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2020, </a:t>
            </a:r>
            <a:r>
              <a:rPr lang="lv-LV" dirty="0" smtClean="0"/>
              <a:t>Week </a:t>
            </a:r>
            <a:r>
              <a:rPr lang="en-US" dirty="0" smtClean="0"/>
              <a:t>2</a:t>
            </a:r>
            <a:endParaRPr lang="en-GB" dirty="0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5047B1A8-EAD5-4F47-B8F5-9348D9EF4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Kalvis Apsītis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15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Can </a:t>
            </a:r>
            <a:r>
              <a:rPr lang="en-US" dirty="0" smtClean="0"/>
              <a:t>A Team</a:t>
            </a:r>
            <a:r>
              <a:rPr lang="lv-LV" dirty="0" smtClean="0"/>
              <a:t> </a:t>
            </a:r>
            <a:r>
              <a:rPr lang="lv-LV" dirty="0" smtClean="0"/>
              <a:t>Succeed without a Working </a:t>
            </a:r>
            <a:r>
              <a:rPr lang="lv-LV" dirty="0" smtClean="0"/>
              <a:t>Agreement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  <p:pic>
        <p:nvPicPr>
          <p:cNvPr id="3074" name="Picture 2" descr="Sliders - Material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23" y="1466030"/>
            <a:ext cx="7376846" cy="368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31497" y="4492733"/>
            <a:ext cx="328583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000" dirty="0" smtClean="0"/>
              <a:t>At one extreme we have organizations with lots of formalized rules and procedures.</a:t>
            </a:r>
            <a:endParaRPr lang="lv-LV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363055" y="4492734"/>
            <a:ext cx="328583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000" dirty="0" smtClean="0"/>
              <a:t>What organizations are at the opposite extreme?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000" dirty="0" smtClean="0"/>
              <a:t>Can these organizations be effective?</a:t>
            </a:r>
            <a:endParaRPr lang="lv-LV" sz="2000" dirty="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4005972" y="3554859"/>
            <a:ext cx="0" cy="9378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274413" y="3554859"/>
            <a:ext cx="0" cy="9378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04731" y="2311908"/>
            <a:ext cx="133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2400" b="1" dirty="0" smtClean="0">
                <a:solidFill>
                  <a:srgbClr val="FF0000"/>
                </a:solidFill>
              </a:rPr>
              <a:t>Rules</a:t>
            </a:r>
            <a:endParaRPr lang="lv-LV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5859" y="2311909"/>
            <a:ext cx="133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2400" b="1" dirty="0" smtClean="0">
                <a:solidFill>
                  <a:srgbClr val="FF0000"/>
                </a:solidFill>
              </a:rPr>
              <a:t>???</a:t>
            </a:r>
            <a:endParaRPr lang="lv-LV" sz="2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6791" y="2542740"/>
            <a:ext cx="3462391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Self-Help Literature on How to Organize Things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128" y="5065026"/>
            <a:ext cx="5804899" cy="1094918"/>
          </a:xfrm>
        </p:spPr>
        <p:txBody>
          <a:bodyPr>
            <a:normAutofit fontScale="85000" lnSpcReduction="20000"/>
          </a:bodyPr>
          <a:lstStyle/>
          <a:p>
            <a:r>
              <a:rPr lang="lv-LV" dirty="0" smtClean="0"/>
              <a:t>David Allen. Getting things Done. 2001</a:t>
            </a:r>
          </a:p>
          <a:p>
            <a:r>
              <a:rPr lang="lv-LV" dirty="0" smtClean="0"/>
              <a:t>Stephen Covey. The 7 Habits of Highly Effective People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6036" y="5065026"/>
            <a:ext cx="5181600" cy="882004"/>
          </a:xfrm>
        </p:spPr>
        <p:txBody>
          <a:bodyPr>
            <a:normAutofit fontScale="85000" lnSpcReduction="20000"/>
          </a:bodyPr>
          <a:lstStyle/>
          <a:p>
            <a:r>
              <a:rPr lang="lv-LV" dirty="0" smtClean="0"/>
              <a:t>Marie Kondo. Joy at Work.</a:t>
            </a:r>
          </a:p>
          <a:p>
            <a:r>
              <a:rPr lang="lv-LV" dirty="0">
                <a:hlinkClick r:id="rId3"/>
              </a:rPr>
              <a:t>https://</a:t>
            </a:r>
            <a:r>
              <a:rPr lang="lv-LV" dirty="0" smtClean="0">
                <a:hlinkClick r:id="rId3"/>
              </a:rPr>
              <a:t>youtu.be/2fb6OqeVl7Q</a:t>
            </a:r>
            <a:r>
              <a:rPr lang="lv-LV" dirty="0" smtClean="0"/>
              <a:t> 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37" y="1659644"/>
            <a:ext cx="2155014" cy="3338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175" y="1496116"/>
            <a:ext cx="5794625" cy="3532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 descr="The 7 Habits of Highly Effective People: 30th Anniversary Edition (English  Edition) eBook: Covey, Stephen R., Collins, Jim, Covey, Sean: Amazon.f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11" y="1690406"/>
            <a:ext cx="2017400" cy="307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7449" y="1231405"/>
            <a:ext cx="2124551" cy="3344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3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hlinkClick r:id="rId2"/>
              </a:rPr>
              <a:t>www.menti.com</a:t>
            </a:r>
            <a:r>
              <a:rPr lang="lv-LV" dirty="0" smtClean="0"/>
              <a:t>  code  8901170</a:t>
            </a:r>
            <a:endParaRPr lang="lv-LV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94" y="1383835"/>
            <a:ext cx="2124724" cy="4424929"/>
          </a:xfrm>
          <a:ln>
            <a:solidFill>
              <a:schemeClr val="accent1"/>
            </a:solidFill>
          </a:ln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6965879" cy="4118077"/>
          </a:xfrm>
        </p:spPr>
        <p:txBody>
          <a:bodyPr/>
          <a:lstStyle/>
          <a:p>
            <a:r>
              <a:rPr lang="lv-LV" dirty="0" smtClean="0"/>
              <a:t>Chat and Teleconferencing Tools</a:t>
            </a:r>
          </a:p>
          <a:p>
            <a:r>
              <a:rPr lang="lv-LV" dirty="0" smtClean="0"/>
              <a:t>Project Management Tools</a:t>
            </a:r>
          </a:p>
          <a:p>
            <a:r>
              <a:rPr lang="lv-LV" dirty="0" smtClean="0"/>
              <a:t>Issue Tracking Tools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5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Tools (None Recommended/Required)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Google Hangouts</a:t>
            </a:r>
          </a:p>
          <a:p>
            <a:r>
              <a:rPr lang="en-US" dirty="0" smtClean="0"/>
              <a:t>Slack</a:t>
            </a:r>
          </a:p>
          <a:p>
            <a:r>
              <a:rPr lang="en-US" dirty="0" smtClean="0"/>
              <a:t>Microsoft Teams</a:t>
            </a:r>
          </a:p>
          <a:p>
            <a:r>
              <a:rPr lang="en-US" dirty="0" err="1" smtClean="0"/>
              <a:t>Atlassian</a:t>
            </a:r>
            <a:r>
              <a:rPr lang="en-US" dirty="0" smtClean="0"/>
              <a:t> Jira</a:t>
            </a:r>
          </a:p>
          <a:p>
            <a:r>
              <a:rPr lang="en-US" dirty="0" smtClean="0"/>
              <a:t>Bugzilla</a:t>
            </a:r>
          </a:p>
          <a:p>
            <a:r>
              <a:rPr lang="en-US" dirty="0" smtClean="0"/>
              <a:t>Mantis</a:t>
            </a:r>
          </a:p>
          <a:p>
            <a:r>
              <a:rPr lang="en-US" dirty="0" smtClean="0"/>
              <a:t>Basecamp</a:t>
            </a:r>
          </a:p>
          <a:p>
            <a:r>
              <a:rPr lang="en-US" dirty="0" smtClean="0"/>
              <a:t>Asana</a:t>
            </a:r>
          </a:p>
          <a:p>
            <a:r>
              <a:rPr lang="en-US" dirty="0" smtClean="0"/>
              <a:t>Monday</a:t>
            </a:r>
          </a:p>
          <a:p>
            <a:r>
              <a:rPr lang="en-US" dirty="0" smtClean="0"/>
              <a:t>Salesforce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7536" y="1825625"/>
            <a:ext cx="3576263" cy="387495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Issue/Bug Tracking tools</a:t>
            </a:r>
          </a:p>
          <a:p>
            <a:r>
              <a:rPr lang="en-US" dirty="0" smtClean="0"/>
              <a:t>Project Management tools</a:t>
            </a:r>
          </a:p>
          <a:p>
            <a:r>
              <a:rPr lang="en-US" dirty="0" smtClean="0"/>
              <a:t>Collaboration </a:t>
            </a:r>
            <a:r>
              <a:rPr lang="en-US" dirty="0" smtClean="0"/>
              <a:t>tools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Simple </a:t>
            </a:r>
            <a:r>
              <a:rPr lang="en-US" b="1" dirty="0" smtClean="0"/>
              <a:t>tools work, if consistently used:</a:t>
            </a:r>
          </a:p>
          <a:p>
            <a:r>
              <a:rPr lang="en-US" dirty="0" smtClean="0"/>
              <a:t>Magnetic board, if you have office</a:t>
            </a:r>
          </a:p>
          <a:p>
            <a:r>
              <a:rPr lang="en-US" dirty="0" smtClean="0"/>
              <a:t>GitHub, if everyone uses it</a:t>
            </a:r>
          </a:p>
          <a:p>
            <a:r>
              <a:rPr lang="en-US" dirty="0" smtClean="0"/>
              <a:t>Shared spreadsheet</a:t>
            </a:r>
            <a:endParaRPr lang="en-US" dirty="0" smtClean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  <p:pic>
        <p:nvPicPr>
          <p:cNvPr id="1028" name="Picture 4" descr="Slack Review | PCMa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052" y="1964380"/>
            <a:ext cx="1790344" cy="100761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ct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02" y="3115388"/>
            <a:ext cx="3921436" cy="244180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0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Asymmetry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35056" y="1825625"/>
            <a:ext cx="4551452" cy="3781258"/>
          </a:xfrm>
        </p:spPr>
        <p:txBody>
          <a:bodyPr>
            <a:normAutofit/>
          </a:bodyPr>
          <a:lstStyle/>
          <a:p>
            <a:r>
              <a:rPr lang="en-US" dirty="0" smtClean="0"/>
              <a:t>Teams are </a:t>
            </a:r>
            <a:r>
              <a:rPr lang="en-US" dirty="0" smtClean="0"/>
              <a:t>defined by </a:t>
            </a:r>
            <a:r>
              <a:rPr lang="en-US" dirty="0" smtClean="0"/>
              <a:t>knowledge they control. </a:t>
            </a:r>
          </a:p>
          <a:p>
            <a:r>
              <a:rPr lang="en-US" dirty="0" smtClean="0"/>
              <a:t>Ku Klux Klan, HR people, car dealers, lawyers, your team…</a:t>
            </a:r>
            <a:endParaRPr lang="en-US" dirty="0" smtClean="0"/>
          </a:p>
          <a:p>
            <a:pPr marL="0" indent="0">
              <a:buNone/>
            </a:pPr>
            <a:r>
              <a:rPr lang="lv-LV" dirty="0">
                <a:hlinkClick r:id="rId3"/>
              </a:rPr>
              <a:t>https://</a:t>
            </a:r>
            <a:r>
              <a:rPr lang="lv-LV" dirty="0" smtClean="0">
                <a:hlinkClick r:id="rId3"/>
              </a:rPr>
              <a:t>bit.ly/35p6ySg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lv-LV" dirty="0">
                <a:hlinkClick r:id="rId4"/>
              </a:rPr>
              <a:t>https://</a:t>
            </a:r>
            <a:r>
              <a:rPr lang="lv-LV" dirty="0" smtClean="0">
                <a:hlinkClick r:id="rId4"/>
              </a:rPr>
              <a:t>bit.ly/2FhetGy</a:t>
            </a:r>
            <a:r>
              <a:rPr lang="en-US" dirty="0" smtClean="0"/>
              <a:t> 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70" y="1538447"/>
            <a:ext cx="6278794" cy="435561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615593" y="490591"/>
            <a:ext cx="2425558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 Management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1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Steven Levitt, Chicago </a:t>
            </a:r>
            <a:r>
              <a:rPr lang="en-US" dirty="0" smtClean="0"/>
              <a:t>School </a:t>
            </a:r>
            <a:r>
              <a:rPr lang="en-US" dirty="0"/>
              <a:t>of </a:t>
            </a:r>
            <a:r>
              <a:rPr lang="en-US" dirty="0" smtClean="0"/>
              <a:t>Economics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54" y="5441809"/>
            <a:ext cx="11685998" cy="571963"/>
          </a:xfrm>
        </p:spPr>
        <p:txBody>
          <a:bodyPr>
            <a:normAutofit/>
          </a:bodyPr>
          <a:lstStyle/>
          <a:p>
            <a:r>
              <a:rPr lang="en-US" b="1" dirty="0" smtClean="0"/>
              <a:t>Chapter 2: </a:t>
            </a:r>
            <a:r>
              <a:rPr lang="en-US" dirty="0" smtClean="0"/>
              <a:t>On Information Asymmetry in markets and elsewhere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2" y="1479644"/>
            <a:ext cx="10943315" cy="393822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66537" y="3780890"/>
            <a:ext cx="735539" cy="166091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8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</a:t>
            </a:r>
            <a:r>
              <a:rPr lang="en-US" dirty="0" smtClean="0"/>
              <a:t>by Category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152" y="1389772"/>
            <a:ext cx="5795485" cy="454117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lv-LV" sz="2800" dirty="0" smtClean="0"/>
              <a:t>Reference information</a:t>
            </a:r>
            <a:r>
              <a:rPr lang="en-US" sz="2800" dirty="0" smtClean="0"/>
              <a:t> on </a:t>
            </a:r>
            <a:r>
              <a:rPr lang="en-US" sz="2800" dirty="0" err="1" smtClean="0"/>
              <a:t>Bauska</a:t>
            </a:r>
            <a:endParaRPr lang="lv-LV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</a:t>
            </a:r>
            <a:r>
              <a:rPr lang="lv-LV" sz="2800" dirty="0" smtClean="0"/>
              <a:t>tatistic</a:t>
            </a:r>
            <a:r>
              <a:rPr lang="en-US" sz="2800" dirty="0" smtClean="0"/>
              <a:t>al</a:t>
            </a:r>
            <a:r>
              <a:rPr lang="lv-LV" sz="2800" dirty="0" smtClean="0"/>
              <a:t> data</a:t>
            </a:r>
            <a:r>
              <a:rPr lang="en-US" sz="2800" dirty="0" smtClean="0"/>
              <a:t> about </a:t>
            </a:r>
            <a:r>
              <a:rPr lang="en-US" sz="2800" dirty="0" err="1" smtClean="0"/>
              <a:t>Bauska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Data collected by you/product</a:t>
            </a:r>
            <a:endParaRPr lang="lv-LV" sz="2800" dirty="0"/>
          </a:p>
          <a:p>
            <a:pPr marL="514350" indent="-514350">
              <a:buFont typeface="+mj-lt"/>
              <a:buAutoNum type="arabicPeriod"/>
            </a:pPr>
            <a:r>
              <a:rPr lang="lv-LV" sz="2800" dirty="0"/>
              <a:t>Your internal </a:t>
            </a:r>
            <a:r>
              <a:rPr lang="lv-LV" sz="2800" dirty="0" smtClean="0"/>
              <a:t>document</a:t>
            </a:r>
            <a:r>
              <a:rPr lang="en-US" sz="2800" dirty="0" err="1" smtClean="0"/>
              <a:t>ation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Information assets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Your product prototype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Stories about your product</a:t>
            </a:r>
            <a:endParaRPr lang="lv-LV" sz="2800" dirty="0"/>
          </a:p>
          <a:p>
            <a:pPr marL="514350" indent="-514350">
              <a:buFont typeface="+mj-lt"/>
              <a:buAutoNum type="arabicPeriod"/>
            </a:pPr>
            <a:r>
              <a:rPr lang="lv-LV" sz="2800" dirty="0"/>
              <a:t>Your </a:t>
            </a:r>
            <a:r>
              <a:rPr lang="lv-LV" sz="2800" dirty="0" smtClean="0"/>
              <a:t>deliverables</a:t>
            </a:r>
            <a:r>
              <a:rPr lang="en-US" sz="2800" dirty="0" smtClean="0"/>
              <a:t> for this course</a:t>
            </a:r>
            <a:endParaRPr lang="lv-LV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</a:t>
            </a:r>
            <a:r>
              <a:rPr lang="lv-LV" sz="2800" dirty="0" smtClean="0"/>
              <a:t>ontact</a:t>
            </a:r>
            <a:r>
              <a:rPr lang="en-US" sz="2800" dirty="0" smtClean="0"/>
              <a:t>s: names, emails, phones…</a:t>
            </a:r>
            <a:endParaRPr lang="lv-LV" sz="2800" dirty="0"/>
          </a:p>
          <a:p>
            <a:endParaRPr lang="lv-LV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7887983" y="1397284"/>
            <a:ext cx="1756881" cy="181852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(A) </a:t>
            </a:r>
            <a:r>
              <a:rPr lang="en-US" sz="2000" dirty="0" smtClean="0">
                <a:solidFill>
                  <a:schemeClr val="tx1"/>
                </a:solidFill>
              </a:rPr>
              <a:t>Public Websites</a:t>
            </a:r>
            <a:endParaRPr lang="lv-LV" sz="2000" dirty="0">
              <a:solidFill>
                <a:schemeClr val="tx1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7701337" y="3456933"/>
            <a:ext cx="1779141" cy="1841567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(C) </a:t>
            </a:r>
            <a:r>
              <a:rPr lang="en-US" sz="2000" dirty="0" smtClean="0">
                <a:solidFill>
                  <a:schemeClr val="tx1"/>
                </a:solidFill>
              </a:rPr>
              <a:t>Weak Protection</a:t>
            </a:r>
            <a:endParaRPr lang="lv-LV" sz="2000" dirty="0">
              <a:solidFill>
                <a:schemeClr val="tx1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9790414" y="3763104"/>
            <a:ext cx="1779141" cy="1841567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(D) </a:t>
            </a:r>
            <a:r>
              <a:rPr lang="en-US" sz="2000" dirty="0" smtClean="0">
                <a:solidFill>
                  <a:schemeClr val="tx1"/>
                </a:solidFill>
              </a:rPr>
              <a:t>Limited Access</a:t>
            </a:r>
            <a:endParaRPr lang="lv-LV" sz="2000" dirty="0">
              <a:solidFill>
                <a:schemeClr val="tx1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9993327" y="1653027"/>
            <a:ext cx="1779141" cy="1841567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(B) </a:t>
            </a:r>
            <a:r>
              <a:rPr lang="en-US" sz="2000" dirty="0" smtClean="0">
                <a:solidFill>
                  <a:schemeClr val="tx1"/>
                </a:solidFill>
              </a:rPr>
              <a:t>Social Network Profiles</a:t>
            </a:r>
            <a:endParaRPr lang="lv-LV" sz="2000" dirty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5938463" y="1397284"/>
            <a:ext cx="441789" cy="44487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419636" y="2732926"/>
            <a:ext cx="883577" cy="4828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07222" y="3244919"/>
            <a:ext cx="1007293" cy="23459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19636" y="3749344"/>
            <a:ext cx="1007293" cy="887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50459" y="4079509"/>
            <a:ext cx="964056" cy="3794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22149" y="2331031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??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344423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Walk-through: GitHub Pages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Check in some file in HTML or Markdown</a:t>
            </a:r>
          </a:p>
          <a:p>
            <a:r>
              <a:rPr lang="en-US" dirty="0" smtClean="0"/>
              <a:t>Enable </a:t>
            </a:r>
            <a:r>
              <a:rPr lang="en-US" smtClean="0"/>
              <a:t>GitHub Pages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84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 Summary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Clarified some preconceptions (misconceptions?) about teams and teamwork – </a:t>
            </a:r>
            <a:r>
              <a:rPr lang="en-US" dirty="0" err="1" smtClean="0"/>
              <a:t>Socrative</a:t>
            </a:r>
            <a:r>
              <a:rPr lang="en-US" dirty="0" smtClean="0"/>
              <a:t> questions.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Introduced </a:t>
            </a:r>
            <a:r>
              <a:rPr lang="en-US" i="1" dirty="0" smtClean="0">
                <a:solidFill>
                  <a:srgbClr val="0070C0"/>
                </a:solidFill>
              </a:rPr>
              <a:t>Team Working Agreement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0070C0"/>
                </a:solidFill>
              </a:rPr>
              <a:t>Backlog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Discussed </a:t>
            </a:r>
            <a:r>
              <a:rPr lang="en-US" i="1" dirty="0" smtClean="0">
                <a:solidFill>
                  <a:srgbClr val="0070C0"/>
                </a:solidFill>
              </a:rPr>
              <a:t>Knowledge Management</a:t>
            </a:r>
            <a:r>
              <a:rPr lang="en-US" dirty="0" smtClean="0"/>
              <a:t> and suggested a way to make a simple (internal) website. And how to handle different categories of knowledge in your project.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15593" y="490591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Last Things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96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</a:t>
            </a:r>
            <a:r>
              <a:rPr lang="en-US" dirty="0" smtClean="0">
                <a:solidFill>
                  <a:srgbClr val="FF0000"/>
                </a:solidFill>
              </a:rPr>
              <a:t>Things to Do</a:t>
            </a:r>
            <a:endParaRPr lang="lv-LV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0457"/>
            <a:ext cx="10515600" cy="4294990"/>
          </a:xfrm>
        </p:spPr>
        <p:txBody>
          <a:bodyPr>
            <a:normAutofit lnSpcReduction="10000"/>
          </a:bodyPr>
          <a:lstStyle/>
          <a:p>
            <a:r>
              <a:rPr lang="en-US" sz="2800" i="1" dirty="0" smtClean="0">
                <a:solidFill>
                  <a:srgbClr val="0070C0"/>
                </a:solidFill>
              </a:rPr>
              <a:t>Team Working Agreement </a:t>
            </a:r>
            <a:r>
              <a:rPr lang="en-US" sz="2800" dirty="0" smtClean="0"/>
              <a:t>(define your approach)</a:t>
            </a:r>
          </a:p>
          <a:p>
            <a:r>
              <a:rPr lang="en-US" sz="2800" dirty="0" smtClean="0"/>
              <a:t>Put a few small issues in your team's </a:t>
            </a:r>
            <a:r>
              <a:rPr lang="en-US" sz="2800" i="1" dirty="0" smtClean="0">
                <a:solidFill>
                  <a:srgbClr val="0070C0"/>
                </a:solidFill>
              </a:rPr>
              <a:t>Backlog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Create a simple (project-internal) </a:t>
            </a:r>
            <a:r>
              <a:rPr lang="en-US" sz="2800" i="1" dirty="0" smtClean="0">
                <a:solidFill>
                  <a:srgbClr val="0070C0"/>
                </a:solidFill>
              </a:rPr>
              <a:t>Website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Add some bookmarks and any other reference info.</a:t>
            </a:r>
          </a:p>
          <a:p>
            <a:pPr lvl="1"/>
            <a:r>
              <a:rPr lang="en-US" dirty="0" smtClean="0"/>
              <a:t>Pay close attention to privacy protection.</a:t>
            </a:r>
          </a:p>
          <a:p>
            <a:r>
              <a:rPr lang="en-US" sz="2800" dirty="0" smtClean="0"/>
              <a:t>Add links to your team's Backlog (guest/read access to instructors – we may inspect it); also a link to your website in your </a:t>
            </a:r>
            <a:r>
              <a:rPr lang="en-US" sz="2800" dirty="0" smtClean="0">
                <a:solidFill>
                  <a:srgbClr val="FF0000"/>
                </a:solidFill>
              </a:rPr>
              <a:t>Team Working Agreement</a:t>
            </a:r>
            <a:r>
              <a:rPr lang="en-US" sz="2800" dirty="0" smtClean="0"/>
              <a:t>. Submit it by </a:t>
            </a:r>
            <a:r>
              <a:rPr lang="en-US" sz="2800" b="1" dirty="0" smtClean="0">
                <a:solidFill>
                  <a:srgbClr val="FF0000"/>
                </a:solidFill>
              </a:rPr>
              <a:t>Tuesday, September 15, 2020</a:t>
            </a:r>
            <a:r>
              <a:rPr lang="en-US" sz="2800" dirty="0" smtClean="0"/>
              <a:t>. (One submission per team.)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BITL teams: </a:t>
            </a:r>
            <a:r>
              <a:rPr lang="en-US" sz="2800" dirty="0" smtClean="0">
                <a:solidFill>
                  <a:srgbClr val="0000FF"/>
                </a:solidFill>
              </a:rPr>
              <a:t>Make sure to add public data-links to your website.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1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e 10"/>
          <p:cNvSpPr/>
          <p:nvPr/>
        </p:nvSpPr>
        <p:spPr>
          <a:xfrm>
            <a:off x="8249293" y="1777626"/>
            <a:ext cx="2291138" cy="2291138"/>
          </a:xfrm>
          <a:prstGeom prst="pie">
            <a:avLst>
              <a:gd name="adj1" fmla="val 2301362"/>
              <a:gd name="adj2" fmla="val 908445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tx1"/>
              </a:solidFill>
            </a:endParaRPr>
          </a:p>
        </p:txBody>
      </p:sp>
      <p:sp>
        <p:nvSpPr>
          <p:cNvPr id="10" name="Pie 9"/>
          <p:cNvSpPr/>
          <p:nvPr/>
        </p:nvSpPr>
        <p:spPr>
          <a:xfrm>
            <a:off x="8289533" y="1690688"/>
            <a:ext cx="2291138" cy="2291138"/>
          </a:xfrm>
          <a:prstGeom prst="pie">
            <a:avLst>
              <a:gd name="adj1" fmla="val 16188137"/>
              <a:gd name="adj2" fmla="val 222375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tx1"/>
              </a:solidFill>
            </a:endParaRPr>
          </a:p>
        </p:txBody>
      </p:sp>
      <p:sp>
        <p:nvSpPr>
          <p:cNvPr id="9" name="Pie 8"/>
          <p:cNvSpPr/>
          <p:nvPr/>
        </p:nvSpPr>
        <p:spPr>
          <a:xfrm>
            <a:off x="8209052" y="1690688"/>
            <a:ext cx="2291138" cy="2291138"/>
          </a:xfrm>
          <a:prstGeom prst="pie">
            <a:avLst>
              <a:gd name="adj1" fmla="val 9149612"/>
              <a:gd name="adj2" fmla="val 1620000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Different</a:t>
            </a:r>
            <a:r>
              <a:rPr lang="en-US" dirty="0" smtClean="0"/>
              <a:t> Types of Questions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60042" cy="3874959"/>
          </a:xfrm>
        </p:spPr>
        <p:txBody>
          <a:bodyPr>
            <a:normAutofit fontScale="85000" lnSpcReduction="20000"/>
          </a:bodyPr>
          <a:lstStyle/>
          <a:p>
            <a:r>
              <a:rPr lang="lv-LV" b="1" dirty="0" smtClean="0">
                <a:solidFill>
                  <a:schemeClr val="tx1"/>
                </a:solidFill>
              </a:rPr>
              <a:t>Why (#0): </a:t>
            </a:r>
            <a:r>
              <a:rPr lang="lv-LV" dirty="0" smtClean="0"/>
              <a:t>The importance of your topic, vision, motivation, "mission statement"</a:t>
            </a:r>
          </a:p>
          <a:p>
            <a:r>
              <a:rPr lang="lv-LV" b="1" dirty="0" smtClean="0">
                <a:solidFill>
                  <a:srgbClr val="0000FF"/>
                </a:solidFill>
              </a:rPr>
              <a:t>How (#1) </a:t>
            </a:r>
            <a:r>
              <a:rPr lang="en-US" b="1" dirty="0" smtClean="0"/>
              <a:t>Technical </a:t>
            </a:r>
            <a:r>
              <a:rPr lang="en-US" b="1" dirty="0"/>
              <a:t>execution:</a:t>
            </a:r>
            <a:r>
              <a:rPr lang="en-US" dirty="0"/>
              <a:t> Skills </a:t>
            </a:r>
            <a:r>
              <a:rPr lang="lv-LV" dirty="0" smtClean="0"/>
              <a:t>to perform work and use proper tools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lv-LV" b="1" dirty="0" smtClean="0">
                <a:solidFill>
                  <a:srgbClr val="00B050"/>
                </a:solidFill>
              </a:rPr>
              <a:t>How (#2) </a:t>
            </a:r>
            <a:r>
              <a:rPr lang="en-US" b="1" dirty="0" smtClean="0"/>
              <a:t>Communication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lv-LV" dirty="0"/>
              <a:t>I</a:t>
            </a:r>
            <a:r>
              <a:rPr lang="en-US" dirty="0" err="1"/>
              <a:t>nside</a:t>
            </a:r>
            <a:r>
              <a:rPr lang="en-US" dirty="0"/>
              <a:t> your team and </a:t>
            </a:r>
            <a:r>
              <a:rPr lang="en-US" dirty="0" smtClean="0"/>
              <a:t>with </a:t>
            </a:r>
            <a:r>
              <a:rPr lang="en-US" dirty="0"/>
              <a:t>stakeholders</a:t>
            </a:r>
            <a:r>
              <a:rPr lang="lv-LV" dirty="0"/>
              <a:t>.</a:t>
            </a:r>
            <a:endParaRPr lang="en-US" dirty="0"/>
          </a:p>
          <a:p>
            <a:r>
              <a:rPr lang="lv-LV" b="1" dirty="0" smtClean="0">
                <a:solidFill>
                  <a:srgbClr val="C00000"/>
                </a:solidFill>
              </a:rPr>
              <a:t>How (#3) </a:t>
            </a:r>
            <a:r>
              <a:rPr lang="en-US" b="1" dirty="0" smtClean="0"/>
              <a:t>Subject </a:t>
            </a:r>
            <a:r>
              <a:rPr lang="lv-LV" b="1" dirty="0"/>
              <a:t>matter</a:t>
            </a:r>
            <a:r>
              <a:rPr lang="en-US" b="1" dirty="0"/>
              <a:t>:</a:t>
            </a:r>
            <a:r>
              <a:rPr lang="en-US" dirty="0"/>
              <a:t> Knowing your </a:t>
            </a:r>
            <a:r>
              <a:rPr lang="en-US" dirty="0" smtClean="0"/>
              <a:t>topic</a:t>
            </a:r>
            <a:r>
              <a:rPr lang="lv-LV" dirty="0" smtClean="0"/>
              <a:t>, area of specialization.</a:t>
            </a:r>
          </a:p>
          <a:p>
            <a:r>
              <a:rPr lang="lv-LV" b="1" dirty="0" smtClean="0">
                <a:solidFill>
                  <a:schemeClr val="tx1"/>
                </a:solidFill>
              </a:rPr>
              <a:t>What</a:t>
            </a:r>
            <a:r>
              <a:rPr lang="lv-LV" dirty="0" smtClean="0"/>
              <a:t> steps do you take to combine these?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09554" y="950949"/>
            <a:ext cx="3770615" cy="37706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3" name="TextBox 12"/>
          <p:cNvSpPr txBox="1"/>
          <p:nvPr/>
        </p:nvSpPr>
        <p:spPr>
          <a:xfrm>
            <a:off x="8959065" y="4315146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/>
              <a:t>What?</a:t>
            </a:r>
            <a:endParaRPr lang="lv-LV" b="1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8440221" y="2122104"/>
            <a:ext cx="765424" cy="308323"/>
          </a:xfrm>
          <a:prstGeom prst="round1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How?</a:t>
            </a:r>
            <a:endParaRPr lang="lv-LV" b="1" dirty="0"/>
          </a:p>
        </p:txBody>
      </p:sp>
      <p:sp>
        <p:nvSpPr>
          <p:cNvPr id="16" name="Round Single Corner Rectangle 15"/>
          <p:cNvSpPr/>
          <p:nvPr/>
        </p:nvSpPr>
        <p:spPr>
          <a:xfrm>
            <a:off x="9671407" y="2274504"/>
            <a:ext cx="765424" cy="308323"/>
          </a:xfrm>
          <a:prstGeom prst="round1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How?</a:t>
            </a:r>
            <a:endParaRPr lang="lv-LV" b="1" dirty="0"/>
          </a:p>
        </p:txBody>
      </p:sp>
      <p:sp>
        <p:nvSpPr>
          <p:cNvPr id="17" name="Round Single Corner Rectangle 16"/>
          <p:cNvSpPr/>
          <p:nvPr/>
        </p:nvSpPr>
        <p:spPr>
          <a:xfrm>
            <a:off x="8985023" y="3550410"/>
            <a:ext cx="765424" cy="308323"/>
          </a:xfrm>
          <a:prstGeom prst="round1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How?</a:t>
            </a:r>
            <a:endParaRPr lang="lv-LV" b="1" dirty="0"/>
          </a:p>
        </p:txBody>
      </p:sp>
      <p:sp>
        <p:nvSpPr>
          <p:cNvPr id="6" name="Oval 5"/>
          <p:cNvSpPr/>
          <p:nvPr/>
        </p:nvSpPr>
        <p:spPr>
          <a:xfrm>
            <a:off x="8820365" y="2302001"/>
            <a:ext cx="1068512" cy="10685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Why?</a:t>
            </a:r>
            <a:endParaRPr lang="lv-LV" b="1" dirty="0"/>
          </a:p>
        </p:txBody>
      </p:sp>
      <p:sp>
        <p:nvSpPr>
          <p:cNvPr id="5" name="Rounded Rectangle 4"/>
          <p:cNvSpPr/>
          <p:nvPr/>
        </p:nvSpPr>
        <p:spPr>
          <a:xfrm>
            <a:off x="924673" y="3123343"/>
            <a:ext cx="5753529" cy="7353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8" name="Straight Arrow Connector 7"/>
          <p:cNvCxnSpPr>
            <a:stCxn id="15" idx="2"/>
          </p:cNvCxnSpPr>
          <p:nvPr/>
        </p:nvCxnSpPr>
        <p:spPr>
          <a:xfrm>
            <a:off x="755151" y="1554485"/>
            <a:ext cx="169522" cy="156885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910699"/>
            <a:ext cx="1510301" cy="643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Our main focus today: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51654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Succeed doing this Task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4529" y="1690688"/>
            <a:ext cx="8013844" cy="3292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Team Working Agreement (PDF, HTML, DOCX/ODT)</a:t>
            </a:r>
          </a:p>
          <a:p>
            <a:r>
              <a:rPr lang="en-US" sz="2800" dirty="0" smtClean="0"/>
              <a:t>=======================</a:t>
            </a:r>
            <a:br>
              <a:rPr lang="en-US" sz="2800" dirty="0" smtClean="0"/>
            </a:br>
            <a:r>
              <a:rPr lang="en-US" sz="2800" dirty="0" smtClean="0"/>
              <a:t>(1) Answer the questions (Slides 8 and 9)</a:t>
            </a:r>
          </a:p>
          <a:p>
            <a:r>
              <a:rPr lang="en-US" sz="2800" dirty="0" smtClean="0"/>
              <a:t>(2) Add other things to define interactions and procedures in your team</a:t>
            </a:r>
          </a:p>
          <a:p>
            <a:r>
              <a:rPr lang="en-US" sz="2800" dirty="0" smtClean="0"/>
              <a:t>(3) Link (+credentials?) to your team's Backlog</a:t>
            </a:r>
          </a:p>
          <a:p>
            <a:r>
              <a:rPr lang="en-US" sz="2800" dirty="0" smtClean="0"/>
              <a:t>(4) Link to your team's website</a:t>
            </a:r>
            <a:endParaRPr lang="lv-LV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762" y="1690688"/>
            <a:ext cx="2038350" cy="12573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328935" y="3336827"/>
            <a:ext cx="2024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not submit 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PAGES files </a:t>
            </a:r>
            <a:r>
              <a:rPr lang="en-US" sz="2400" dirty="0" smtClean="0"/>
              <a:t>and other fancy file types!</a:t>
            </a:r>
            <a:endParaRPr lang="lv-LV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2665" y="5176626"/>
            <a:ext cx="8457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ORTUS by </a:t>
            </a:r>
            <a:r>
              <a:rPr lang="en-US" sz="2400" dirty="0" smtClean="0">
                <a:solidFill>
                  <a:srgbClr val="FF0000"/>
                </a:solidFill>
              </a:rPr>
              <a:t>Tuesday, September 15, 2020</a:t>
            </a:r>
            <a:r>
              <a:rPr lang="en-US" sz="2400" dirty="0" smtClean="0"/>
              <a:t>. Time &lt;= 23:59:59 EEST.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241990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Evaluation for this Course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(max 1000 points)</a:t>
            </a:r>
            <a:endParaRPr lang="lv-LV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448445"/>
              </p:ext>
            </p:extLst>
          </p:nvPr>
        </p:nvGraphicFramePr>
        <p:xfrm>
          <a:off x="838200" y="1825623"/>
          <a:ext cx="11151742" cy="416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402">
                  <a:extLst>
                    <a:ext uri="{9D8B030D-6E8A-4147-A177-3AD203B41FA5}">
                      <a16:colId xmlns:a16="http://schemas.microsoft.com/office/drawing/2014/main" val="3828797321"/>
                    </a:ext>
                  </a:extLst>
                </a:gridCol>
                <a:gridCol w="1736333">
                  <a:extLst>
                    <a:ext uri="{9D8B030D-6E8A-4147-A177-3AD203B41FA5}">
                      <a16:colId xmlns:a16="http://schemas.microsoft.com/office/drawing/2014/main" val="3807796838"/>
                    </a:ext>
                  </a:extLst>
                </a:gridCol>
                <a:gridCol w="7233007">
                  <a:extLst>
                    <a:ext uri="{9D8B030D-6E8A-4147-A177-3AD203B41FA5}">
                      <a16:colId xmlns:a16="http://schemas.microsoft.com/office/drawing/2014/main" val="96872029"/>
                    </a:ext>
                  </a:extLst>
                </a:gridCol>
              </a:tblGrid>
              <a:tr h="783526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Grading</a:t>
                      </a:r>
                      <a:r>
                        <a:rPr lang="lv-LV" sz="2400" baseline="0" dirty="0" smtClean="0"/>
                        <a:t> Rubric</a:t>
                      </a:r>
                      <a:endParaRPr lang="lv-LV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What</a:t>
                      </a:r>
                      <a:r>
                        <a:rPr lang="lv-LV" sz="2400" baseline="0" dirty="0" smtClean="0"/>
                        <a:t> is </a:t>
                      </a:r>
                      <a:endParaRPr lang="lv-LV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Typical Activities</a:t>
                      </a:r>
                      <a:endParaRPr lang="lv-LV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66272"/>
                  </a:ext>
                </a:extLst>
              </a:tr>
              <a:tr h="783526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Class Contribution</a:t>
                      </a:r>
                      <a:r>
                        <a:rPr lang="en-US" sz="2000" dirty="0" smtClean="0"/>
                        <a:t> (200)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(Mostly Claudio)</a:t>
                      </a:r>
                      <a:endParaRPr lang="lv-LV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Attendance; self-evaluations; some</a:t>
                      </a:r>
                      <a:r>
                        <a:rPr lang="lv-LV" sz="2400" baseline="0" dirty="0" smtClean="0"/>
                        <a:t> individualized contributions/grades.</a:t>
                      </a:r>
                      <a:endParaRPr lang="lv-LV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929"/>
                  </a:ext>
                </a:extLst>
              </a:tr>
              <a:tr h="783526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Prototype Grading</a:t>
                      </a:r>
                      <a:r>
                        <a:rPr lang="en-US" sz="2000" dirty="0" smtClean="0"/>
                        <a:t> (300)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(Mostly</a:t>
                      </a:r>
                      <a:r>
                        <a:rPr lang="lv-LV" sz="2400" baseline="0" dirty="0" smtClean="0"/>
                        <a:t> Kalvis)</a:t>
                      </a:r>
                      <a:endParaRPr lang="lv-LV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solidFill>
                            <a:schemeClr val="tx1"/>
                          </a:solidFill>
                        </a:rPr>
                        <a:t>Teamwork</a:t>
                      </a:r>
                      <a:r>
                        <a:rPr lang="lv-LV" sz="1800" baseline="0" dirty="0" smtClean="0">
                          <a:solidFill>
                            <a:schemeClr val="tx1"/>
                          </a:solidFill>
                        </a:rPr>
                        <a:t> (team working agreement; issue mgmt; Agile studies etc.); </a:t>
                      </a:r>
                      <a:br>
                        <a:rPr lang="lv-LV" sz="1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lv-LV" sz="1800" b="1" baseline="0" dirty="0" smtClean="0">
                          <a:solidFill>
                            <a:schemeClr val="tx1"/>
                          </a:solidFill>
                        </a:rPr>
                        <a:t>Functional design </a:t>
                      </a:r>
                      <a:r>
                        <a:rPr lang="lv-LV" sz="1800" baseline="0" dirty="0" smtClean="0">
                          <a:solidFill>
                            <a:schemeClr val="tx1"/>
                          </a:solidFill>
                        </a:rPr>
                        <a:t>(requirements); </a:t>
                      </a:r>
                      <a:r>
                        <a:rPr lang="lv-LV" sz="1800" b="1" baseline="0" dirty="0" smtClean="0">
                          <a:solidFill>
                            <a:schemeClr val="tx1"/>
                          </a:solidFill>
                        </a:rPr>
                        <a:t>Configuration mgmt; </a:t>
                      </a:r>
                    </a:p>
                    <a:p>
                      <a:r>
                        <a:rPr lang="lv-LV" sz="1800" b="1" baseline="0" dirty="0" smtClean="0">
                          <a:solidFill>
                            <a:schemeClr val="tx1"/>
                          </a:solidFill>
                        </a:rPr>
                        <a:t>Iteration planning</a:t>
                      </a:r>
                      <a:r>
                        <a:rPr lang="lv-LV" sz="1800" baseline="0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lv-LV" sz="1800" b="1" baseline="0" dirty="0" smtClean="0">
                          <a:solidFill>
                            <a:schemeClr val="tx1"/>
                          </a:solidFill>
                        </a:rPr>
                        <a:t>Validation/Real-World Data/Reporting</a:t>
                      </a:r>
                      <a:r>
                        <a:rPr lang="lv-LV" sz="1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lv-LV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56564"/>
                  </a:ext>
                </a:extLst>
              </a:tr>
              <a:tr h="783526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Team</a:t>
                      </a:r>
                      <a:r>
                        <a:rPr lang="lv-LV" sz="2000" baseline="0" dirty="0" smtClean="0"/>
                        <a:t> Progress Reports</a:t>
                      </a:r>
                      <a:r>
                        <a:rPr lang="en-US" sz="2000" baseline="0" dirty="0" smtClean="0"/>
                        <a:t> (200)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(Mostly</a:t>
                      </a:r>
                      <a:r>
                        <a:rPr lang="lv-LV" sz="2400" baseline="0" dirty="0" smtClean="0"/>
                        <a:t> Aldis)</a:t>
                      </a:r>
                      <a:endParaRPr lang="lv-LV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Relevant business goals; interaction with stakeholders; risk</a:t>
                      </a:r>
                      <a:r>
                        <a:rPr lang="lv-LV" sz="2400" baseline="0" dirty="0" smtClean="0"/>
                        <a:t> management; adaptability to changes...</a:t>
                      </a:r>
                      <a:endParaRPr lang="lv-LV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72075"/>
                  </a:ext>
                </a:extLst>
              </a:tr>
              <a:tr h="783526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Final Presentation</a:t>
                      </a:r>
                      <a:r>
                        <a:rPr lang="en-US" sz="2000" dirty="0" smtClean="0"/>
                        <a:t> (300)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All 3 instructors</a:t>
                      </a:r>
                      <a:endParaRPr lang="lv-LV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Minimum</a:t>
                      </a:r>
                      <a:r>
                        <a:rPr lang="lv-LV" sz="2400" baseline="0" dirty="0" smtClean="0"/>
                        <a:t> Viable Product, Transfer of Information, Happy Customers, Nice Presentation</a:t>
                      </a:r>
                      <a:endParaRPr lang="lv-LV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378197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7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lv-LV" dirty="0" smtClean="0"/>
              <a:t>G</a:t>
            </a:r>
            <a:r>
              <a:rPr lang="en-US" dirty="0" err="1" smtClean="0"/>
              <a:t>rading</a:t>
            </a:r>
            <a:r>
              <a:rPr lang="en-US" dirty="0" smtClean="0"/>
              <a:t> </a:t>
            </a:r>
            <a:r>
              <a:rPr lang="en-US" dirty="0"/>
              <a:t>(max 300 points</a:t>
            </a:r>
            <a:r>
              <a:rPr lang="en-US" dirty="0" smtClean="0"/>
              <a:t>)</a:t>
            </a:r>
            <a:endParaRPr lang="lv-LV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109771"/>
              </p:ext>
            </p:extLst>
          </p:nvPr>
        </p:nvGraphicFramePr>
        <p:xfrm>
          <a:off x="466535" y="1825625"/>
          <a:ext cx="11174085" cy="38868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4817">
                  <a:extLst>
                    <a:ext uri="{9D8B030D-6E8A-4147-A177-3AD203B41FA5}">
                      <a16:colId xmlns:a16="http://schemas.microsoft.com/office/drawing/2014/main" val="3915297910"/>
                    </a:ext>
                  </a:extLst>
                </a:gridCol>
                <a:gridCol w="2234817">
                  <a:extLst>
                    <a:ext uri="{9D8B030D-6E8A-4147-A177-3AD203B41FA5}">
                      <a16:colId xmlns:a16="http://schemas.microsoft.com/office/drawing/2014/main" val="1848376959"/>
                    </a:ext>
                  </a:extLst>
                </a:gridCol>
                <a:gridCol w="2234817">
                  <a:extLst>
                    <a:ext uri="{9D8B030D-6E8A-4147-A177-3AD203B41FA5}">
                      <a16:colId xmlns:a16="http://schemas.microsoft.com/office/drawing/2014/main" val="1837662971"/>
                    </a:ext>
                  </a:extLst>
                </a:gridCol>
                <a:gridCol w="2234817">
                  <a:extLst>
                    <a:ext uri="{9D8B030D-6E8A-4147-A177-3AD203B41FA5}">
                      <a16:colId xmlns:a16="http://schemas.microsoft.com/office/drawing/2014/main" val="4417224"/>
                    </a:ext>
                  </a:extLst>
                </a:gridCol>
                <a:gridCol w="2234817">
                  <a:extLst>
                    <a:ext uri="{9D8B030D-6E8A-4147-A177-3AD203B41FA5}">
                      <a16:colId xmlns:a16="http://schemas.microsoft.com/office/drawing/2014/main" val="1357616735"/>
                    </a:ext>
                  </a:extLst>
                </a:gridCol>
              </a:tblGrid>
              <a:tr h="3886806">
                <a:tc>
                  <a:txBody>
                    <a:bodyPr/>
                    <a:lstStyle/>
                    <a:p>
                      <a:r>
                        <a:rPr lang="lv-LV" sz="2000" b="1" dirty="0" smtClean="0">
                          <a:latin typeface="+mn-lt"/>
                        </a:rPr>
                        <a:t>Teamwork</a:t>
                      </a:r>
                      <a:br>
                        <a:rPr lang="lv-LV" sz="2000" b="1" dirty="0" smtClean="0">
                          <a:latin typeface="+mn-lt"/>
                        </a:rPr>
                      </a:br>
                      <a:r>
                        <a:rPr lang="lv-LV" sz="2000" b="1" dirty="0" smtClean="0">
                          <a:latin typeface="+mn-lt"/>
                        </a:rPr>
                        <a:t>(max</a:t>
                      </a:r>
                      <a:r>
                        <a:rPr lang="lv-LV" sz="2000" b="1" baseline="0" dirty="0" smtClean="0">
                          <a:latin typeface="+mn-lt"/>
                        </a:rPr>
                        <a:t> 50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="0" baseline="0" dirty="0" smtClean="0">
                          <a:latin typeface="+mn-lt"/>
                        </a:rPr>
                        <a:t>Team Working Agreement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="0" baseline="0" dirty="0" smtClean="0">
                          <a:latin typeface="+mn-lt"/>
                        </a:rPr>
                        <a:t>Delegation </a:t>
                      </a:r>
                      <a:r>
                        <a:rPr lang="en-US" sz="2000" b="0" baseline="0" dirty="0" smtClean="0">
                          <a:latin typeface="+mn-lt"/>
                        </a:rPr>
                        <a:t> and </a:t>
                      </a:r>
                      <a:r>
                        <a:rPr lang="lv-LV" sz="2000" b="0" baseline="0" dirty="0" smtClean="0">
                          <a:latin typeface="+mn-lt"/>
                        </a:rPr>
                        <a:t>Task/Issue Management</a:t>
                      </a:r>
                      <a:endParaRPr lang="en-US" sz="2000" b="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 smtClean="0">
                          <a:latin typeface="+mn-lt"/>
                        </a:rPr>
                        <a:t>Bookmarks in GitHub.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lv-LV" sz="2000" b="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lv-LV" sz="2000" b="0" baseline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lv-LV" sz="2000" b="1" dirty="0" smtClean="0">
                          <a:latin typeface="+mn-lt"/>
                        </a:rPr>
                        <a:t>Functional Design (max 50 points):</a:t>
                      </a:r>
                      <a:endParaRPr lang="lv-LV" sz="200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Requirements are alligned</a:t>
                      </a:r>
                      <a:r>
                        <a:rPr lang="lv-LV" sz="2000" baseline="0" dirty="0" smtClean="0">
                          <a:latin typeface="+mn-lt"/>
                        </a:rPr>
                        <a:t> with BizDev.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Functional Design document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Peer-reviews and reacting to these reviews.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2000" b="1" dirty="0" smtClean="0">
                          <a:latin typeface="+mn-lt"/>
                        </a:rPr>
                        <a:t>Config. Mgmt.</a:t>
                      </a:r>
                    </a:p>
                    <a:p>
                      <a:r>
                        <a:rPr lang="lv-LV" sz="2000" b="1" dirty="0" smtClean="0">
                          <a:latin typeface="+mn-lt"/>
                        </a:rPr>
                        <a:t>(max</a:t>
                      </a:r>
                      <a:r>
                        <a:rPr lang="lv-LV" sz="2000" b="1" baseline="0" dirty="0" smtClean="0">
                          <a:latin typeface="+mn-lt"/>
                        </a:rPr>
                        <a:t> 100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Orderly procedure to apply changes.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"Deliver</a:t>
                      </a:r>
                      <a:r>
                        <a:rPr lang="lv-LV" sz="2000" baseline="0" dirty="0" smtClean="0">
                          <a:latin typeface="+mn-lt"/>
                        </a:rPr>
                        <a:t> Early and Often"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Testability of your solution.</a:t>
                      </a:r>
                      <a:endParaRPr lang="lv-LV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2000" b="1" dirty="0" smtClean="0">
                          <a:latin typeface="+mn-lt"/>
                        </a:rPr>
                        <a:t>Iteration Planning</a:t>
                      </a:r>
                    </a:p>
                    <a:p>
                      <a:r>
                        <a:rPr lang="lv-LV" sz="2000" b="1" dirty="0" smtClean="0">
                          <a:latin typeface="+mn-lt"/>
                        </a:rPr>
                        <a:t>(max 100 points):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Planning, reviewing and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retrospecting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your iterations by Agile/Scrum methodology.</a:t>
                      </a:r>
                      <a:endParaRPr lang="lv-LV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1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2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3</a:t>
                      </a:r>
                    </a:p>
                    <a:p>
                      <a:endParaRPr lang="lv-LV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2000" b="1" dirty="0" smtClean="0"/>
                        <a:t>Validation/Data</a:t>
                      </a:r>
                    </a:p>
                    <a:p>
                      <a:r>
                        <a:rPr lang="lv-LV" sz="2000" b="1" dirty="0" smtClean="0"/>
                        <a:t>(max</a:t>
                      </a:r>
                      <a:r>
                        <a:rPr lang="lv-LV" sz="2000" b="1" baseline="0" dirty="0" smtClean="0"/>
                        <a:t> 100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/>
                        <a:t>Perceiving real-world feedback.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/>
                        <a:t>Metrics and</a:t>
                      </a:r>
                      <a:r>
                        <a:rPr lang="lv-LV" sz="2000" baseline="0" dirty="0" smtClean="0"/>
                        <a:t> </a:t>
                      </a:r>
                      <a:r>
                        <a:rPr lang="lv-LV" sz="2000" dirty="0" smtClean="0"/>
                        <a:t>Reports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solidFill>
                            <a:srgbClr val="0000FF"/>
                          </a:solidFill>
                        </a:rPr>
                        <a:t>External</a:t>
                      </a:r>
                      <a:r>
                        <a:rPr lang="lv-LV" sz="2000" baseline="0" dirty="0" smtClean="0">
                          <a:solidFill>
                            <a:srgbClr val="0000FF"/>
                          </a:solidFill>
                        </a:rPr>
                        <a:t> data integration (</a:t>
                      </a:r>
                      <a:r>
                        <a:rPr lang="lv-LV" sz="2000" b="1" baseline="0" dirty="0" smtClean="0">
                          <a:solidFill>
                            <a:srgbClr val="0000FF"/>
                          </a:solidFill>
                        </a:rPr>
                        <a:t>mandatory for BITL teams</a:t>
                      </a:r>
                      <a:r>
                        <a:rPr lang="lv-LV" sz="200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lv-LV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62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95209" y="1825625"/>
            <a:ext cx="2434975" cy="7110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6567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Prototype Activities </a:t>
            </a:r>
            <a:r>
              <a:rPr lang="lv-LV" dirty="0" smtClean="0">
                <a:solidFill>
                  <a:srgbClr val="FF0000"/>
                </a:solidFill>
              </a:rPr>
              <a:t>#1</a:t>
            </a:r>
            <a:r>
              <a:rPr lang="lv-LV" dirty="0" smtClean="0"/>
              <a:t>: Teamwork</a:t>
            </a:r>
            <a:endParaRPr lang="lv-LV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23193" y="1677003"/>
            <a:ext cx="3702978" cy="38749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v-LV" sz="2000" b="1" dirty="0" smtClean="0">
                <a:solidFill>
                  <a:srgbClr val="FF0000"/>
                </a:solidFill>
              </a:rPr>
              <a:t>Team Working Agreement </a:t>
            </a:r>
            <a:r>
              <a:rPr lang="en-US" sz="2000" b="1" dirty="0">
                <a:solidFill>
                  <a:srgbClr val="FF0000"/>
                </a:solidFill>
              </a:rPr>
              <a:t/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lv-LV" sz="2000" b="1" dirty="0" smtClean="0"/>
              <a:t>(one-time activity)</a:t>
            </a:r>
          </a:p>
          <a:p>
            <a:r>
              <a:rPr lang="lv-LV" sz="2000" b="1" dirty="0" smtClean="0"/>
              <a:t>Q1: </a:t>
            </a:r>
            <a:r>
              <a:rPr lang="en-US" sz="2000" dirty="0"/>
              <a:t>Where is the “backlog”</a:t>
            </a:r>
            <a:r>
              <a:rPr lang="lv-LV" sz="2000" dirty="0" smtClean="0"/>
              <a:t>?</a:t>
            </a:r>
            <a:endParaRPr lang="lv-LV" sz="2000" b="1" dirty="0" smtClean="0"/>
          </a:p>
          <a:p>
            <a:r>
              <a:rPr lang="en-US" sz="2000" b="1" dirty="0" smtClean="0"/>
              <a:t>Q</a:t>
            </a:r>
            <a:r>
              <a:rPr lang="en-US" sz="2000" b="1" dirty="0"/>
              <a:t>2</a:t>
            </a:r>
            <a:r>
              <a:rPr lang="en-US" sz="2000" b="1" dirty="0" smtClean="0"/>
              <a:t>: </a:t>
            </a:r>
            <a:r>
              <a:rPr lang="en-US" sz="2000" dirty="0"/>
              <a:t>Where </a:t>
            </a:r>
            <a:r>
              <a:rPr lang="lv-LV" sz="2000" dirty="0" smtClean="0"/>
              <a:t>can</a:t>
            </a:r>
            <a:r>
              <a:rPr lang="en-US" sz="2000" dirty="0" smtClean="0"/>
              <a:t> you learn </a:t>
            </a:r>
            <a:r>
              <a:rPr lang="en-US" sz="2000" dirty="0"/>
              <a:t>about the statuses from other people</a:t>
            </a:r>
            <a:r>
              <a:rPr lang="lv-LV" sz="2000" dirty="0" smtClean="0"/>
              <a:t>?</a:t>
            </a:r>
            <a:endParaRPr lang="lv-LV" sz="2000" b="1" dirty="0" smtClean="0"/>
          </a:p>
          <a:p>
            <a:r>
              <a:rPr lang="lv-LV" sz="2000" b="1" dirty="0" smtClean="0"/>
              <a:t>Q</a:t>
            </a:r>
            <a:r>
              <a:rPr lang="en-US" sz="2000" b="1" dirty="0"/>
              <a:t>3</a:t>
            </a:r>
            <a:r>
              <a:rPr lang="lv-LV" sz="2000" b="1" dirty="0" smtClean="0"/>
              <a:t>: </a:t>
            </a:r>
            <a:r>
              <a:rPr lang="en-US" sz="2000" dirty="0"/>
              <a:t>Where </a:t>
            </a:r>
            <a:r>
              <a:rPr lang="en-US" sz="2000" dirty="0" smtClean="0"/>
              <a:t>will you </a:t>
            </a:r>
            <a:r>
              <a:rPr lang="en-US" sz="2000" dirty="0"/>
              <a:t>keep project files and </a:t>
            </a:r>
            <a:r>
              <a:rPr lang="en-US" sz="2000" dirty="0" smtClean="0"/>
              <a:t>deliverables</a:t>
            </a:r>
            <a:r>
              <a:rPr lang="lv-LV" sz="2000" dirty="0" smtClean="0"/>
              <a:t>?</a:t>
            </a:r>
          </a:p>
          <a:p>
            <a:r>
              <a:rPr lang="lv-LV" sz="2000" b="1" dirty="0" smtClean="0"/>
              <a:t>Q</a:t>
            </a:r>
            <a:r>
              <a:rPr lang="en-US" sz="2000" b="1" dirty="0" smtClean="0"/>
              <a:t>4</a:t>
            </a:r>
            <a:r>
              <a:rPr lang="lv-LV" sz="2000" b="1" dirty="0" smtClean="0"/>
              <a:t>:</a:t>
            </a:r>
            <a:r>
              <a:rPr lang="lv-LV" sz="2000" dirty="0" smtClean="0"/>
              <a:t> How </a:t>
            </a:r>
            <a:r>
              <a:rPr lang="en-US" sz="2000" dirty="0" smtClean="0"/>
              <a:t>do you </a:t>
            </a:r>
            <a:r>
              <a:rPr lang="lv-LV" sz="2000" dirty="0" smtClean="0"/>
              <a:t>interact; </a:t>
            </a:r>
            <a:r>
              <a:rPr lang="en-US" sz="2000" dirty="0" smtClean="0"/>
              <a:t>team</a:t>
            </a:r>
            <a:r>
              <a:rPr lang="lv-LV" sz="2000" dirty="0" smtClean="0"/>
              <a:t> meetings</a:t>
            </a:r>
            <a:r>
              <a:rPr lang="en-US" sz="2000" dirty="0" smtClean="0"/>
              <a:t> or </a:t>
            </a:r>
            <a:r>
              <a:rPr lang="en-US" sz="2000" dirty="0" err="1" smtClean="0"/>
              <a:t>conf.calls</a:t>
            </a:r>
            <a:r>
              <a:rPr lang="lv-LV" sz="2000" dirty="0" smtClean="0"/>
              <a:t>; resolving differences?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040282" y="1677002"/>
            <a:ext cx="3493213" cy="3874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sz="2000" b="1" dirty="0" smtClean="0">
                <a:solidFill>
                  <a:srgbClr val="FF0000"/>
                </a:solidFill>
              </a:rPr>
              <a:t>Issue Tracking and Project Management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lv-LV" sz="2000" b="1" dirty="0" smtClean="0"/>
              <a:t>(continuous</a:t>
            </a:r>
            <a:r>
              <a:rPr lang="en-US" sz="2000" b="1" dirty="0" smtClean="0"/>
              <a:t> activity</a:t>
            </a:r>
            <a:r>
              <a:rPr lang="lv-LV" sz="2000" b="1" dirty="0" smtClean="0"/>
              <a:t>)</a:t>
            </a:r>
          </a:p>
          <a:p>
            <a:r>
              <a:rPr lang="en-US" sz="2000" b="1" dirty="0" smtClean="0"/>
              <a:t>Q1: </a:t>
            </a:r>
            <a:r>
              <a:rPr lang="lv-LV" sz="2000" dirty="0" smtClean="0"/>
              <a:t>Issue Tracking Tool/Approach (your method to track TODOs) – </a:t>
            </a:r>
            <a:r>
              <a:rPr lang="lv-LV" sz="2000" i="1" dirty="0" smtClean="0">
                <a:solidFill>
                  <a:srgbClr val="0070C0"/>
                </a:solidFill>
              </a:rPr>
              <a:t>knowing what's important</a:t>
            </a:r>
          </a:p>
          <a:p>
            <a:r>
              <a:rPr lang="en-US" sz="2000" b="1" dirty="0" smtClean="0"/>
              <a:t>Q2: </a:t>
            </a:r>
            <a:r>
              <a:rPr lang="lv-LV" sz="2000" dirty="0" smtClean="0"/>
              <a:t>Project Management (your method to track dependencies and important deadlines) – </a:t>
            </a:r>
            <a:r>
              <a:rPr lang="lv-LV" sz="2000" i="1" dirty="0" smtClean="0">
                <a:solidFill>
                  <a:srgbClr val="0070C0"/>
                </a:solidFill>
              </a:rPr>
              <a:t>knowing what's urgent</a:t>
            </a:r>
            <a:endParaRPr lang="lv-LV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7746124" y="1690688"/>
            <a:ext cx="4204138" cy="3016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00000"/>
              </a:buClr>
              <a:buSzPct val="110000"/>
              <a:buFont typeface="Courier New" panose="02070309020205020404" pitchFamily="49" charset="0"/>
              <a:buChar char="o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00000"/>
              </a:buClr>
              <a:buSzPct val="110000"/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00000"/>
              </a:buClr>
              <a:buSzPct val="11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00000"/>
              </a:buClr>
              <a:buSzPct val="110000"/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00000"/>
              </a:buClr>
              <a:buSzPct val="110000"/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Knowledge Management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lv-LV" sz="2000" b="1" dirty="0" smtClean="0"/>
              <a:t>(continuous</a:t>
            </a:r>
            <a:r>
              <a:rPr lang="en-US" sz="2000" b="1" dirty="0" smtClean="0"/>
              <a:t> activity</a:t>
            </a:r>
            <a:r>
              <a:rPr lang="lv-LV" sz="2000" b="1" dirty="0" smtClean="0"/>
              <a:t>)</a:t>
            </a:r>
          </a:p>
          <a:p>
            <a:r>
              <a:rPr lang="en-US" sz="2000" b="1" dirty="0" smtClean="0"/>
              <a:t>Q1:</a:t>
            </a:r>
            <a:r>
              <a:rPr lang="en-US" sz="2000" dirty="0" smtClean="0"/>
              <a:t> Simple homepage (mostly for your team, NOT for your product). Can do fancy things later.</a:t>
            </a:r>
          </a:p>
          <a:p>
            <a:r>
              <a:rPr lang="en-US" sz="2000" b="1" dirty="0" smtClean="0"/>
              <a:t>Q2:</a:t>
            </a:r>
            <a:r>
              <a:rPr lang="en-US" sz="2000" dirty="0" smtClean="0"/>
              <a:t> Shared bookmarks/links.</a:t>
            </a:r>
          </a:p>
          <a:p>
            <a:r>
              <a:rPr lang="en-US" sz="2000" b="1" dirty="0" smtClean="0"/>
              <a:t>Q3: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Relevant numeric data and statistics about </a:t>
            </a:r>
            <a:r>
              <a:rPr lang="en-US" sz="2000" dirty="0" err="1" smtClean="0">
                <a:solidFill>
                  <a:srgbClr val="0000FF"/>
                </a:solidFill>
              </a:rPr>
              <a:t>Bauska</a:t>
            </a:r>
            <a:r>
              <a:rPr lang="en-US" sz="2000" dirty="0" smtClean="0">
                <a:solidFill>
                  <a:srgbClr val="0000FF"/>
                </a:solidFill>
              </a:rPr>
              <a:t> (for BITL and optionally for BBA).</a:t>
            </a:r>
          </a:p>
          <a:p>
            <a:endParaRPr lang="lv-LV" sz="2000" dirty="0"/>
          </a:p>
        </p:txBody>
      </p:sp>
      <p:pic>
        <p:nvPicPr>
          <p:cNvPr id="1026" name="Picture 2" descr="Warning Signs That Your Travel Expense Management May Be Out Of Control –  ExpensePoint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260" y="4842513"/>
            <a:ext cx="858071" cy="85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44156" y="4777254"/>
            <a:ext cx="3437123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en-US" dirty="0" smtClean="0"/>
              <a:t>Respect the privacy of each other and your stakeholders!</a:t>
            </a:r>
            <a:endParaRPr lang="lv-LV" dirty="0"/>
          </a:p>
        </p:txBody>
      </p:sp>
      <p:sp>
        <p:nvSpPr>
          <p:cNvPr id="10" name="Rounded Rectangle 9"/>
          <p:cNvSpPr/>
          <p:nvPr/>
        </p:nvSpPr>
        <p:spPr>
          <a:xfrm>
            <a:off x="2226332" y="565996"/>
            <a:ext cx="7787823" cy="8056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227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-2" b="36310"/>
          <a:stretch/>
        </p:blipFill>
        <p:spPr>
          <a:xfrm>
            <a:off x="4081721" y="892030"/>
            <a:ext cx="3758379" cy="498244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b="37302"/>
          <a:stretch/>
        </p:blipFill>
        <p:spPr>
          <a:xfrm>
            <a:off x="211312" y="892030"/>
            <a:ext cx="3713582" cy="484632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876569" y="5299124"/>
            <a:ext cx="7450199" cy="57535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en-US" sz="2400" dirty="0" err="1" smtClean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YourTeamName</a:t>
            </a:r>
            <a:r>
              <a:rPr lang="en-US" sz="2400" dirty="0" smtClean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 &lt;</a:t>
            </a:r>
            <a:r>
              <a:rPr lang="en-US" sz="2400" dirty="0" err="1" smtClean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FavoriteCalendarYear</a:t>
            </a:r>
            <a:r>
              <a:rPr lang="en-US" sz="2400" dirty="0" smtClean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lv-LV" sz="2400" dirty="0">
              <a:solidFill>
                <a:schemeClr val="tx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380761" y="4174142"/>
            <a:ext cx="392165" cy="1124982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1311" y="188144"/>
            <a:ext cx="674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Visit  </a:t>
            </a:r>
            <a:r>
              <a:rPr lang="lv-LV" sz="3200" dirty="0" smtClean="0">
                <a:hlinkClick r:id="rId4"/>
              </a:rPr>
              <a:t>https</a:t>
            </a:r>
            <a:r>
              <a:rPr lang="lv-LV" sz="3200" dirty="0">
                <a:hlinkClick r:id="rId4"/>
              </a:rPr>
              <a:t>://www.socrative.com</a:t>
            </a:r>
            <a:r>
              <a:rPr lang="lv-LV" sz="3200" dirty="0" smtClean="0">
                <a:hlinkClick r:id="rId4"/>
              </a:rPr>
              <a:t>/</a:t>
            </a:r>
            <a:r>
              <a:rPr lang="en-US" sz="3200" dirty="0" smtClean="0"/>
              <a:t> </a:t>
            </a:r>
            <a:endParaRPr lang="lv-LV" sz="3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46929"/>
              </p:ext>
            </p:extLst>
          </p:nvPr>
        </p:nvGraphicFramePr>
        <p:xfrm>
          <a:off x="7907276" y="422344"/>
          <a:ext cx="4240480" cy="43142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7798">
                  <a:extLst>
                    <a:ext uri="{9D8B030D-6E8A-4147-A177-3AD203B41FA5}">
                      <a16:colId xmlns:a16="http://schemas.microsoft.com/office/drawing/2014/main" val="703421775"/>
                    </a:ext>
                  </a:extLst>
                </a:gridCol>
                <a:gridCol w="1992682">
                  <a:extLst>
                    <a:ext uri="{9D8B030D-6E8A-4147-A177-3AD203B41FA5}">
                      <a16:colId xmlns:a16="http://schemas.microsoft.com/office/drawing/2014/main" val="165768626"/>
                    </a:ext>
                  </a:extLst>
                </a:gridCol>
              </a:tblGrid>
              <a:tr h="616327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FF0000"/>
                          </a:solidFill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TheDevils</a:t>
                      </a:r>
                      <a:endParaRPr lang="lv-LV" sz="2400" dirty="0">
                        <a:solidFill>
                          <a:srgbClr val="FF0000"/>
                        </a:solidFill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BSM</a:t>
                      </a:r>
                      <a:endParaRPr lang="lv-LV" sz="2400" dirty="0">
                        <a:solidFill>
                          <a:srgbClr val="FF0000"/>
                        </a:solidFill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26675"/>
                  </a:ext>
                </a:extLst>
              </a:tr>
              <a:tr h="61632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Fireball</a:t>
                      </a:r>
                      <a:endParaRPr lang="lv-LV" sz="2400" dirty="0">
                        <a:solidFill>
                          <a:srgbClr val="FF0000"/>
                        </a:solidFill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Synergy</a:t>
                      </a:r>
                      <a:endParaRPr lang="lv-LV" sz="2400" dirty="0">
                        <a:solidFill>
                          <a:srgbClr val="FF0000"/>
                        </a:solidFill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14982"/>
                  </a:ext>
                </a:extLst>
              </a:tr>
              <a:tr h="61632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5OfAKind</a:t>
                      </a:r>
                      <a:endParaRPr lang="lv-LV" sz="2400" dirty="0">
                        <a:solidFill>
                          <a:srgbClr val="FF0000"/>
                        </a:solidFill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TheBig6</a:t>
                      </a:r>
                      <a:endParaRPr lang="lv-LV" sz="2400" dirty="0">
                        <a:solidFill>
                          <a:srgbClr val="FF0000"/>
                        </a:solidFill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82582"/>
                  </a:ext>
                </a:extLst>
              </a:tr>
              <a:tr h="616327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FF0000"/>
                          </a:solidFill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Kowalsky</a:t>
                      </a:r>
                      <a:endParaRPr lang="lv-LV" sz="2400" dirty="0">
                        <a:solidFill>
                          <a:srgbClr val="FF0000"/>
                        </a:solidFill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FF0000"/>
                          </a:solidFill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MakeA</a:t>
                      </a:r>
                      <a:endParaRPr lang="lv-LV" sz="2400" dirty="0">
                        <a:solidFill>
                          <a:srgbClr val="FF0000"/>
                        </a:solidFill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84740"/>
                  </a:ext>
                </a:extLst>
              </a:tr>
              <a:tr h="61632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Innovators</a:t>
                      </a:r>
                      <a:endParaRPr lang="lv-LV" sz="2400" dirty="0">
                        <a:solidFill>
                          <a:srgbClr val="FF0000"/>
                        </a:solidFill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DAGAZ</a:t>
                      </a:r>
                      <a:endParaRPr lang="lv-LV" sz="2400" dirty="0">
                        <a:solidFill>
                          <a:srgbClr val="FF0000"/>
                        </a:solidFill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1377"/>
                  </a:ext>
                </a:extLst>
              </a:tr>
              <a:tr h="616327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FF0000"/>
                          </a:solidFill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HalfAndHalf</a:t>
                      </a:r>
                      <a:endParaRPr lang="lv-LV" sz="2400" dirty="0">
                        <a:solidFill>
                          <a:srgbClr val="FF0000"/>
                        </a:solidFill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FF0000"/>
                          </a:solidFill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TeamRoyal</a:t>
                      </a:r>
                      <a:endParaRPr lang="lv-LV" sz="2400" dirty="0">
                        <a:solidFill>
                          <a:srgbClr val="FF0000"/>
                        </a:solidFill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60733"/>
                  </a:ext>
                </a:extLst>
              </a:tr>
              <a:tr h="61632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Clouds</a:t>
                      </a:r>
                      <a:endParaRPr lang="lv-LV" sz="2400" dirty="0">
                        <a:solidFill>
                          <a:srgbClr val="FF0000"/>
                        </a:solidFill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FF0000"/>
                          </a:solidFill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Stonks</a:t>
                      </a:r>
                      <a:endParaRPr lang="lv-LV" sz="2400" dirty="0">
                        <a:solidFill>
                          <a:srgbClr val="FF0000"/>
                        </a:solidFill>
                        <a:latin typeface="Liberation Mono" panose="02070409020205020404" pitchFamily="49" charset="0"/>
                        <a:cs typeface="Liberation Mono" panose="020704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5517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568890" y="4333096"/>
            <a:ext cx="3000220" cy="40353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APSITIS</a:t>
            </a:r>
            <a:endParaRPr lang="lv-LV" sz="2400" dirty="0">
              <a:solidFill>
                <a:schemeClr val="tx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Team Working Agreements in Agile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https://www.uvm.edu/sites/default/files/working-agreements-defined.pdf</a:t>
            </a:r>
          </a:p>
          <a:p>
            <a:r>
              <a:rPr lang="lv-LV" sz="2400" dirty="0" smtClean="0">
                <a:hlinkClick r:id="rId2"/>
              </a:rPr>
              <a:t>https</a:t>
            </a:r>
            <a:r>
              <a:rPr lang="lv-LV" sz="2400" dirty="0">
                <a:hlinkClick r:id="rId2"/>
              </a:rPr>
              <a:t>://tech.gsa.gov/guides/agile_team_working_agreement</a:t>
            </a:r>
            <a:r>
              <a:rPr lang="lv-LV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endParaRPr lang="lv-LV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7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Recommended Sections </a:t>
            </a:r>
            <a:br>
              <a:rPr lang="lv-LV" dirty="0" smtClean="0"/>
            </a:br>
            <a:r>
              <a:rPr lang="lv-LV" dirty="0" smtClean="0"/>
              <a:t>in your Working Agreement (can Rearrange)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Where </a:t>
            </a:r>
            <a:r>
              <a:rPr lang="lv-LV" dirty="0" smtClean="0"/>
              <a:t>and how </a:t>
            </a:r>
            <a:r>
              <a:rPr lang="en-US" dirty="0" smtClean="0"/>
              <a:t>you </a:t>
            </a:r>
            <a:r>
              <a:rPr lang="en-US" dirty="0"/>
              <a:t>will learn about the statuses from other people in your </a:t>
            </a:r>
            <a:r>
              <a:rPr lang="en-US" dirty="0" smtClean="0"/>
              <a:t>team</a:t>
            </a:r>
            <a:r>
              <a:rPr lang="lv-LV" dirty="0"/>
              <a:t>?</a:t>
            </a:r>
          </a:p>
          <a:p>
            <a:r>
              <a:rPr lang="en-US" dirty="0" smtClean="0"/>
              <a:t>Where will</a:t>
            </a:r>
            <a:r>
              <a:rPr lang="lv-LV" dirty="0" smtClean="0"/>
              <a:t> you</a:t>
            </a:r>
            <a:r>
              <a:rPr lang="en-US" dirty="0" smtClean="0"/>
              <a:t> </a:t>
            </a:r>
            <a:r>
              <a:rPr lang="en-US" dirty="0"/>
              <a:t>keep </a:t>
            </a:r>
            <a:r>
              <a:rPr lang="en-US" dirty="0" smtClean="0"/>
              <a:t>project</a:t>
            </a:r>
            <a:r>
              <a:rPr lang="lv-LV" dirty="0" smtClean="0"/>
              <a:t>-related documents? (i.e. "internal" stuff for your team)</a:t>
            </a:r>
          </a:p>
          <a:p>
            <a:r>
              <a:rPr lang="lv-LV" dirty="0" smtClean="0"/>
              <a:t>Where will you keep project artefacts and</a:t>
            </a:r>
            <a:r>
              <a:rPr lang="en-US" dirty="0" smtClean="0"/>
              <a:t> deliverables</a:t>
            </a:r>
            <a:r>
              <a:rPr lang="lv-LV" dirty="0" smtClean="0"/>
              <a:t>? (i.e. "external", customer-facing stuff)</a:t>
            </a:r>
          </a:p>
          <a:p>
            <a:r>
              <a:rPr lang="en-US" dirty="0" smtClean="0"/>
              <a:t>Where </a:t>
            </a:r>
            <a:r>
              <a:rPr lang="en-US" dirty="0"/>
              <a:t>is the “backlog” - the list of things you still need to do for your project</a:t>
            </a:r>
            <a:r>
              <a:rPr lang="en-US" dirty="0" smtClean="0"/>
              <a:t>.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8881" y="1690688"/>
            <a:ext cx="5373384" cy="243952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lv-LV" sz="2000" b="1" dirty="0">
                <a:solidFill>
                  <a:schemeClr val="tx1"/>
                </a:solidFill>
              </a:rPr>
              <a:t>Gaps in </a:t>
            </a:r>
            <a:r>
              <a:rPr lang="lv-LV" sz="2000" b="1" dirty="0" smtClean="0">
                <a:solidFill>
                  <a:schemeClr val="tx1"/>
                </a:solidFill>
              </a:rPr>
              <a:t>Technical or Soft </a:t>
            </a:r>
            <a:r>
              <a:rPr lang="lv-LV" sz="2000" b="1" dirty="0">
                <a:solidFill>
                  <a:schemeClr val="tx1"/>
                </a:solidFill>
              </a:rPr>
              <a:t>Skills: </a:t>
            </a:r>
            <a:r>
              <a:rPr lang="lv-LV" sz="2000" dirty="0">
                <a:solidFill>
                  <a:schemeClr val="tx1"/>
                </a:solidFill>
              </a:rPr>
              <a:t>A few most important things that you think are worth learning because of </a:t>
            </a:r>
            <a:r>
              <a:rPr lang="lv-LV" sz="2000" dirty="0" smtClean="0">
                <a:solidFill>
                  <a:schemeClr val="tx1"/>
                </a:solidFill>
              </a:rPr>
              <a:t>your </a:t>
            </a:r>
            <a:r>
              <a:rPr lang="lv-LV" sz="2000" dirty="0">
                <a:solidFill>
                  <a:schemeClr val="tx1"/>
                </a:solidFill>
              </a:rPr>
              <a:t>project? </a:t>
            </a:r>
            <a:r>
              <a:rPr lang="lv-LV" sz="2000" dirty="0" smtClean="0">
                <a:solidFill>
                  <a:schemeClr val="tx1"/>
                </a:solidFill>
              </a:rPr>
              <a:t>A </a:t>
            </a:r>
            <a:r>
              <a:rPr lang="lv-LV" sz="2000" dirty="0">
                <a:solidFill>
                  <a:schemeClr val="tx1"/>
                </a:solidFill>
              </a:rPr>
              <a:t>table of skills – and how many </a:t>
            </a:r>
            <a:r>
              <a:rPr lang="lv-LV" sz="2000" dirty="0" smtClean="0">
                <a:solidFill>
                  <a:schemeClr val="tx1"/>
                </a:solidFill>
              </a:rPr>
              <a:t>students do you expect  </a:t>
            </a:r>
            <a:r>
              <a:rPr lang="lv-LV" sz="2000" dirty="0">
                <a:solidFill>
                  <a:schemeClr val="tx1"/>
                </a:solidFill>
              </a:rPr>
              <a:t>would need that skill</a:t>
            </a:r>
            <a:r>
              <a:rPr lang="lv-LV" sz="2000" dirty="0" smtClean="0">
                <a:solidFill>
                  <a:schemeClr val="tx1"/>
                </a:solidFill>
              </a:rPr>
              <a:t>.</a:t>
            </a:r>
            <a:endParaRPr lang="lv-LV" sz="2000" dirty="0">
              <a:solidFill>
                <a:schemeClr val="tx1"/>
              </a:solidFill>
            </a:endParaRPr>
          </a:p>
          <a:p>
            <a:r>
              <a:rPr lang="lv-LV" sz="2000" i="1" dirty="0" smtClean="0">
                <a:solidFill>
                  <a:schemeClr val="tx1"/>
                </a:solidFill>
              </a:rPr>
              <a:t>(In longer projects – performance evaluations, individual goals, etc. </a:t>
            </a:r>
            <a:r>
              <a:rPr lang="lv-LV" sz="2000" i="1" dirty="0">
                <a:solidFill>
                  <a:schemeClr val="tx1"/>
                </a:solidFill>
              </a:rPr>
              <a:t>W</a:t>
            </a:r>
            <a:r>
              <a:rPr lang="lv-LV" sz="2000" i="1" dirty="0" smtClean="0">
                <a:solidFill>
                  <a:schemeClr val="tx1"/>
                </a:solidFill>
              </a:rPr>
              <a:t>e do not care about this.)</a:t>
            </a:r>
            <a:endParaRPr lang="lv-LV" sz="2000" i="1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66910"/>
              </p:ext>
            </p:extLst>
          </p:nvPr>
        </p:nvGraphicFramePr>
        <p:xfrm>
          <a:off x="6482993" y="4551451"/>
          <a:ext cx="5219272" cy="1149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940">
                  <a:extLst>
                    <a:ext uri="{9D8B030D-6E8A-4147-A177-3AD203B41FA5}">
                      <a16:colId xmlns:a16="http://schemas.microsoft.com/office/drawing/2014/main" val="816041275"/>
                    </a:ext>
                  </a:extLst>
                </a:gridCol>
                <a:gridCol w="1736332">
                  <a:extLst>
                    <a:ext uri="{9D8B030D-6E8A-4147-A177-3AD203B41FA5}">
                      <a16:colId xmlns:a16="http://schemas.microsoft.com/office/drawing/2014/main" val="2764736459"/>
                    </a:ext>
                  </a:extLst>
                </a:gridCol>
              </a:tblGrid>
              <a:tr h="574566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Skill Description 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# of People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17004"/>
                  </a:ext>
                </a:extLst>
              </a:tr>
              <a:tr h="574566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Making</a:t>
                      </a:r>
                      <a:r>
                        <a:rPr lang="lv-LV" sz="2000" baseline="0" dirty="0" smtClean="0"/>
                        <a:t> black-and-white photos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2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613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6000" y="4151430"/>
            <a:ext cx="124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i="1" dirty="0" smtClean="0">
                <a:solidFill>
                  <a:srgbClr val="0000FF"/>
                </a:solidFill>
              </a:rPr>
              <a:t>Example</a:t>
            </a:r>
            <a:endParaRPr lang="lv-LV" sz="2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</a:t>
            </a:r>
            <a:r>
              <a:rPr lang="lv-LV" dirty="0" smtClean="0"/>
              <a:t> </a:t>
            </a:r>
            <a:r>
              <a:rPr lang="lv-LV" dirty="0" smtClean="0"/>
              <a:t>Stuff in Working Agreement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lv-LV" sz="2800" b="1" dirty="0"/>
              <a:t>How do you delegate? </a:t>
            </a:r>
            <a:r>
              <a:rPr lang="en-US" sz="2800" dirty="0"/>
              <a:t>How do you keep track on who is responsible for which </a:t>
            </a:r>
            <a:r>
              <a:rPr lang="en-US" sz="2800" dirty="0" smtClean="0"/>
              <a:t>task</a:t>
            </a:r>
            <a:r>
              <a:rPr lang="en-US" sz="2800" dirty="0"/>
              <a:t>.</a:t>
            </a:r>
            <a:endParaRPr lang="lv-LV" sz="2800" dirty="0" smtClean="0"/>
          </a:p>
          <a:p>
            <a:r>
              <a:rPr lang="en-US" sz="2800" b="1" dirty="0" smtClean="0"/>
              <a:t>Breaking rules? </a:t>
            </a:r>
            <a:r>
              <a:rPr lang="lv-LV" sz="2800" dirty="0" smtClean="0"/>
              <a:t>Resolv</a:t>
            </a:r>
            <a:r>
              <a:rPr lang="en-US" sz="2800" dirty="0" smtClean="0"/>
              <a:t>e</a:t>
            </a:r>
            <a:r>
              <a:rPr lang="lv-LV" sz="2800" dirty="0" smtClean="0"/>
              <a:t> </a:t>
            </a:r>
            <a:r>
              <a:rPr lang="lv-LV" sz="2800" dirty="0" smtClean="0"/>
              <a:t>conflicts </a:t>
            </a:r>
            <a:r>
              <a:rPr lang="en-US" sz="2800" dirty="0" smtClean="0"/>
              <a:t>and bad behaviors.</a:t>
            </a:r>
            <a:endParaRPr lang="lv-LV" sz="2800" dirty="0"/>
          </a:p>
          <a:p>
            <a:r>
              <a:rPr lang="lv-LV" sz="2800" dirty="0" smtClean="0"/>
              <a:t>Your</a:t>
            </a:r>
            <a:r>
              <a:rPr lang="en-US" sz="2800" dirty="0" smtClean="0"/>
              <a:t> </a:t>
            </a:r>
            <a:r>
              <a:rPr lang="lv-LV" sz="2800" b="1" dirty="0" smtClean="0"/>
              <a:t>Mission Statement</a:t>
            </a:r>
            <a:r>
              <a:rPr lang="en-US" sz="2800" dirty="0"/>
              <a:t>?</a:t>
            </a:r>
            <a:r>
              <a:rPr lang="lv-LV" sz="2800" dirty="0" smtClean="0"/>
              <a:t> </a:t>
            </a:r>
            <a:r>
              <a:rPr lang="en-US" sz="2800" dirty="0" smtClean="0"/>
              <a:t>Certain </a:t>
            </a:r>
            <a:r>
              <a:rPr lang="lv-LV" sz="2800" dirty="0" smtClean="0"/>
              <a:t>values </a:t>
            </a:r>
            <a:r>
              <a:rPr lang="lv-LV" sz="2800" dirty="0" smtClean="0"/>
              <a:t>and </a:t>
            </a:r>
            <a:r>
              <a:rPr lang="lv-LV" sz="2800" dirty="0" smtClean="0"/>
              <a:t>guidelines</a:t>
            </a:r>
            <a:r>
              <a:rPr lang="en-US" sz="2800" dirty="0"/>
              <a:t>.</a:t>
            </a:r>
            <a:endParaRPr lang="lv-LV" sz="2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 Guidelines: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https://tech.gsa.gov/guides/agile_team_working_agreement</a:t>
            </a:r>
            <a:r>
              <a:rPr lang="en-US" b="1" dirty="0" smtClean="0">
                <a:hlinkClick r:id="rId2"/>
              </a:rPr>
              <a:t>/</a:t>
            </a:r>
            <a:r>
              <a:rPr lang="en-US" b="1" dirty="0" smtClean="0"/>
              <a:t> </a:t>
            </a:r>
          </a:p>
          <a:p>
            <a:r>
              <a:rPr lang="en-US" i="1" dirty="0" smtClean="0"/>
              <a:t>ALL </a:t>
            </a:r>
            <a:r>
              <a:rPr lang="en-US" i="1" dirty="0"/>
              <a:t>changes to the Sprint / Backlog must be approved by the Product Owner</a:t>
            </a:r>
          </a:p>
          <a:p>
            <a:r>
              <a:rPr lang="en-US" i="1" dirty="0"/>
              <a:t>Use the Impediment Backlog (or </a:t>
            </a:r>
            <a:r>
              <a:rPr lang="en-US" i="1" dirty="0" err="1"/>
              <a:t>swimlane</a:t>
            </a:r>
            <a:r>
              <a:rPr lang="en-US" i="1" dirty="0"/>
              <a:t>) for blocked issues</a:t>
            </a:r>
          </a:p>
          <a:p>
            <a:r>
              <a:rPr lang="en-US" i="1" dirty="0"/>
              <a:t>Define and adhere to ‘DONE’ criteria for stories</a:t>
            </a:r>
          </a:p>
          <a:p>
            <a:r>
              <a:rPr lang="en-US" i="1" dirty="0"/>
              <a:t>Define and adhere to Version Control rules</a:t>
            </a:r>
          </a:p>
          <a:p>
            <a:r>
              <a:rPr lang="en-US" i="1" dirty="0"/>
              <a:t>Adhere to code documentation standards</a:t>
            </a:r>
          </a:p>
          <a:p>
            <a:r>
              <a:rPr lang="en-US" i="1" dirty="0"/>
              <a:t>Update Backlog before Standup daily</a:t>
            </a:r>
          </a:p>
          <a:p>
            <a:r>
              <a:rPr lang="en-US" i="1" dirty="0"/>
              <a:t>Respect your team member’s time</a:t>
            </a:r>
          </a:p>
          <a:p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September 11,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1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5EAA1B-E230-475B-A22B-CC837997F137}" vid="{C07CB3B4-ABFF-4EFA-AA79-D7C8665086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</TotalTime>
  <Words>1166</Words>
  <Application>Microsoft Office PowerPoint</Application>
  <PresentationFormat>Widescreen</PresentationFormat>
  <Paragraphs>230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Malgun Gothic</vt:lpstr>
      <vt:lpstr>Malgun Gothic Semilight</vt:lpstr>
      <vt:lpstr>Arial</vt:lpstr>
      <vt:lpstr>Calibri</vt:lpstr>
      <vt:lpstr>Calibri Light</vt:lpstr>
      <vt:lpstr>Courier New</vt:lpstr>
      <vt:lpstr>Liberation Mono</vt:lpstr>
      <vt:lpstr>Office dizains</vt:lpstr>
      <vt:lpstr>First Year Seminar Fall 2020, Week 2</vt:lpstr>
      <vt:lpstr>Different Types of Questions</vt:lpstr>
      <vt:lpstr>Evaluation for this Course (max 1000 points)</vt:lpstr>
      <vt:lpstr>Prototype Grading (max 300 points)</vt:lpstr>
      <vt:lpstr>Prototype Activities #1: Teamwork</vt:lpstr>
      <vt:lpstr>PowerPoint Presentation</vt:lpstr>
      <vt:lpstr>Team Working Agreements in Agile</vt:lpstr>
      <vt:lpstr>Recommended Sections  in your Working Agreement (can Rearrange)</vt:lpstr>
      <vt:lpstr>Additional Stuff in Working Agreement</vt:lpstr>
      <vt:lpstr>Can A Team Succeed without a Working Agreement</vt:lpstr>
      <vt:lpstr>Self-Help Literature on How to Organize Things</vt:lpstr>
      <vt:lpstr>www.menti.com  code  8901170</vt:lpstr>
      <vt:lpstr>Some Tools (None Recommended/Required)</vt:lpstr>
      <vt:lpstr>Information Asymmetry</vt:lpstr>
      <vt:lpstr>Steven Levitt, Chicago School of Economics</vt:lpstr>
      <vt:lpstr>Knowledge by Category</vt:lpstr>
      <vt:lpstr>Walk-through: GitHub Pages</vt:lpstr>
      <vt:lpstr>Objectives: Summary</vt:lpstr>
      <vt:lpstr>Summary: Things to Do</vt:lpstr>
      <vt:lpstr>How to Succeed doing this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compression</dc:title>
  <dc:creator>Annija Vītoliņa</dc:creator>
  <cp:lastModifiedBy>Kalvis Apsītis</cp:lastModifiedBy>
  <cp:revision>160</cp:revision>
  <dcterms:created xsi:type="dcterms:W3CDTF">2020-03-09T07:12:56Z</dcterms:created>
  <dcterms:modified xsi:type="dcterms:W3CDTF">2020-09-11T08:08:10Z</dcterms:modified>
</cp:coreProperties>
</file>