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80" r:id="rId2"/>
    <p:sldId id="303" r:id="rId3"/>
    <p:sldId id="306" r:id="rId4"/>
    <p:sldId id="33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9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  <p14:sldId id="303"/>
            <p14:sldId id="306"/>
            <p14:sldId id="338"/>
          </p14:sldIdLst>
        </p14:section>
        <p14:section name="Classes vs. Structures" id="{8169EAF5-18EB-4222-BB39-056CB25E892B}">
          <p14:sldIdLst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Complete APIs and Operator Overloading" id="{82824166-0420-4A33-8480-F73C26EFDE6A}">
          <p14:sldIdLst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UML Diagrams" id="{D5D1FA38-733F-4946-BB1F-8B35C644FC4C}">
          <p14:sldIdLst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Thoughts on the exercises in class (and/or labs): </a:t>
            </a:r>
          </a:p>
          <a:p>
            <a:r>
              <a:rPr lang="lv-LV" altLang="lv-LV" dirty="0" smtClean="0">
                <a:latin typeface="Arial" panose="020B0604020202020204" pitchFamily="34" charset="0"/>
              </a:rPr>
              <a:t>https://www.toptal.com/c-plus-plus/top-10-common-c-plus-plus-developer-mistakes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smtClean="0">
              <a:latin typeface="Arial" panose="020B0604020202020204" pitchFamily="34" charset="0"/>
            </a:endParaRPr>
          </a:p>
        </p:txBody>
      </p:sp>
      <p:sp>
        <p:nvSpPr>
          <p:cNvPr id="9220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Algoritmu testēšana un atkļūdošana mācību programmēšanas uzdevumiem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Guntis Arnicāns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1DB7BB-F0AC-4EB2-BBC0-DD4C3463AA75}" type="slidenum">
              <a:rPr lang="lv-LV" altLang="lv-LV" sz="1200" smtClean="0">
                <a:latin typeface="Arial" panose="020B0604020202020204" pitchFamily="34" charset="0"/>
              </a:rPr>
              <a:pPr/>
              <a:t>2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3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  <p:pic>
        <p:nvPicPr>
          <p:cNvPr id="12" name="Picture 4" descr="minispir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en-tracer-682.appspot.com/data-structur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1.3. </a:t>
            </a:r>
            <a:r>
              <a:rPr lang="lv-LV" altLang="lv-LV" smtClean="0">
                <a:ea typeface="ＭＳ Ｐゴシック" panose="020B0600070205080204" pitchFamily="34" charset="-128"/>
              </a:rPr>
              <a:t>C++ Classes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  <a:p>
            <a:pPr eaLnBrk="1" hangingPunct="1"/>
            <a:r>
              <a:rPr lang="lv-LV" altLang="lv-LV" dirty="0" smtClean="0">
                <a:hlinkClick r:id="rId3"/>
              </a:rPr>
              <a:t>http://linen-tracer-682.appspot.com/data-structures/index.html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 Date (just data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endParaRPr lang="en-US" altLang="en-US" sz="1800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struct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Date 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y,m,d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year, month, day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buFontTx/>
              <a:buNone/>
              <a:defRPr/>
            </a:pPr>
            <a:endParaRPr lang="en-US" altLang="en-US" sz="1800" b="1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</a:t>
            </a:r>
            <a:r>
              <a:rPr lang="en-US" altLang="en-US" sz="18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variable (object)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</a:t>
            </a:r>
            <a:endParaRPr lang="en-US" altLang="en-US" sz="1800" b="1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18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my_birthday.y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12;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my_birthday.m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30;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my_birthday.d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1950;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endParaRPr lang="en-US" altLang="en-US" sz="18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oops! (no day 1950 in month 30)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later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 will cause</a:t>
            </a:r>
            <a:r>
              <a:rPr lang="en-US" altLang="ja-JP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problem</a:t>
            </a:r>
            <a:endParaRPr lang="en-US" altLang="en-US" sz="18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5B1D69E-1955-4008-B735-6E35B0EB3B2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9677400" y="24820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9677400" y="33964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9677400" y="29392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9067800" y="2101057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7848600" y="2558258"/>
            <a:ext cx="1752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err="1"/>
              <a:t>my_birthday</a:t>
            </a:r>
            <a:r>
              <a:rPr lang="en-US" altLang="en-US" sz="2000" dirty="0"/>
              <a:t>: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</a:t>
            </a:r>
            <a:r>
              <a:rPr lang="en-US" altLang="en-US" sz="2000" dirty="0" smtClean="0"/>
              <a:t>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	 </a:t>
            </a:r>
            <a:r>
              <a:rPr lang="en-US" altLang="en-US" sz="2000" dirty="0" smtClean="0"/>
              <a:t>       d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5526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7112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struct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(with helper functions)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struct</a:t>
            </a:r>
            <a:r>
              <a:rPr lang="en-US" alt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y,m,d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year, month, day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</a:t>
            </a:r>
            <a:r>
              <a:rPr lang="en-US" altLang="en-US" sz="18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variable (object)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helper functions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  <a:endParaRPr lang="en-US" altLang="en-US" sz="1800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(Date&amp;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dd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y,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d); </a:t>
            </a:r>
            <a:endParaRPr lang="en-US" altLang="en-US" sz="18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check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and initialize reference "</a:t>
            </a:r>
            <a:r>
              <a:rPr lang="en-US" altLang="en-US" sz="1800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dd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endParaRPr lang="en-US" altLang="en-US" sz="18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m, and d are local</a:t>
            </a:r>
            <a:endParaRPr lang="en-US" altLang="en-US" sz="1800" b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(Date&amp;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dd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n);</a:t>
            </a:r>
            <a:r>
              <a:rPr lang="en-US" alt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endParaRPr lang="en-US" altLang="en-US" sz="18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12, 30, 1950); </a:t>
            </a:r>
            <a:r>
              <a:rPr lang="en-US" alt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alt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runtime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no day 1950 in month 30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B7B5659-73D7-4841-AA79-A23D819390E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677400" y="24820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677400" y="33964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677400" y="29392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9067800" y="2101057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848600" y="2558258"/>
            <a:ext cx="1752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err="1"/>
              <a:t>my_birthday</a:t>
            </a:r>
            <a:r>
              <a:rPr lang="en-US" altLang="en-US" sz="2000" dirty="0"/>
              <a:t>: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</a:t>
            </a:r>
            <a:r>
              <a:rPr lang="en-US" altLang="en-US" sz="2000" dirty="0" smtClean="0"/>
              <a:t>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	 </a:t>
            </a:r>
            <a:r>
              <a:rPr lang="en-US" altLang="en-US" sz="2000" dirty="0" smtClean="0"/>
              <a:t>       d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2929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752600"/>
            <a:ext cx="1016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 Date</a:t>
            </a:r>
            <a:endParaRPr lang="en-US" altLang="en-US" sz="1800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guarantee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initialization with constructor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	</a:t>
            </a: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provide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some notational convenience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struct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Date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y,m,d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	     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year, month, day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Date(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y,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d); </a:t>
            </a: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constructor: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check if valid +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initialize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void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n);	     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increase the Date by n days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</a:t>
            </a:r>
            <a:r>
              <a:rPr lang="en-US" altLang="en-US" sz="1800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not initialized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{12, 30, 1950};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oops! Runtime error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{1950, 12, 30};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my_day.add_day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(2);	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January 1, 1951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my_day.m</a:t>
            </a:r>
            <a:r>
              <a:rPr lang="en-US" altLang="en-US" sz="1800" dirty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14;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(now </a:t>
            </a:r>
            <a:r>
              <a:rPr lang="en-US" altLang="en-US" sz="1800" b="1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my_day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is a bad date)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DE4FBEB-CBEA-4D5C-B31A-3656C4D8F618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0134600" y="15843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1950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10134600" y="24987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10134600" y="20415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9601200" y="120332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8305800" y="1660525"/>
            <a:ext cx="1828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my_birthday: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721077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 Date (control access)                                                       </a:t>
            </a:r>
            <a:r>
              <a:rPr lang="en-US" altLang="en-US" sz="2000" dirty="0"/>
              <a:t>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year, month, day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y,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d);  // </a:t>
            </a:r>
            <a:r>
              <a:rPr lang="en-US" altLang="en-US" sz="2000" i="1" dirty="0"/>
              <a:t>constructor: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check for valid date and initialize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0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// </a:t>
            </a:r>
            <a:r>
              <a:rPr lang="en-US" altLang="en-US" sz="2000" i="1" dirty="0"/>
              <a:t>access functions: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void 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n);	    //</a:t>
            </a:r>
            <a:r>
              <a:rPr lang="en-US" altLang="en-US" sz="2000" dirty="0"/>
              <a:t> </a:t>
            </a:r>
            <a:r>
              <a:rPr lang="en-US" altLang="en-US" sz="2000" i="1" dirty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month() { return m; }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day() { return d;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year() { return y;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dirty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Date </a:t>
            </a:r>
            <a:r>
              <a:rPr lang="en-US" altLang="en-US" sz="2000" b="1" dirty="0" err="1"/>
              <a:t>my_birthday</a:t>
            </a:r>
            <a:r>
              <a:rPr lang="en-US" altLang="en-US" sz="2000" b="1" dirty="0"/>
              <a:t> {1950, 12, 30};	</a:t>
            </a:r>
            <a:r>
              <a:rPr lang="en-US" altLang="en-US" sz="2000" dirty="0"/>
              <a:t>	// </a:t>
            </a:r>
            <a:r>
              <a:rPr lang="en-US" altLang="en-US" sz="2000" i="1" dirty="0"/>
              <a:t>ok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</a:t>
            </a:r>
            <a:r>
              <a:rPr lang="en-US" altLang="en-US" sz="2000" b="1" dirty="0" err="1"/>
              <a:t>my_birthday.month</a:t>
            </a:r>
            <a:r>
              <a:rPr lang="en-US" altLang="en-US" sz="2000" b="1" dirty="0"/>
              <a:t>() &lt;&lt; </a:t>
            </a:r>
            <a:r>
              <a:rPr lang="en-US" altLang="en-US" sz="2000" b="1" dirty="0" err="1"/>
              <a:t>endl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we can read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/>
              <a:t>my_birthday.m</a:t>
            </a:r>
            <a:r>
              <a:rPr lang="en-US" altLang="en-US" sz="2000" b="1" dirty="0"/>
              <a:t> = 14;		</a:t>
            </a:r>
            <a:r>
              <a:rPr lang="en-US" altLang="en-US" sz="2000" dirty="0"/>
              <a:t>	// </a:t>
            </a:r>
            <a:r>
              <a:rPr lang="en-US" altLang="en-US" sz="2000" i="1" dirty="0"/>
              <a:t>error: </a:t>
            </a:r>
            <a:r>
              <a:rPr lang="en-US" altLang="en-US" sz="2000" b="1" i="1" dirty="0"/>
              <a:t>Date::m</a:t>
            </a:r>
            <a:r>
              <a:rPr lang="en-US" altLang="en-US" sz="2000" i="1" dirty="0"/>
              <a:t> is private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6350C84-070E-468F-8C81-D58C1DE11B8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9067800" y="609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1950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9067800" y="1524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9067800" y="1066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8534400" y="228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7239000" y="685801"/>
            <a:ext cx="1828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my_birthday: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m</a:t>
            </a:r>
          </a:p>
        </p:txBody>
      </p:sp>
    </p:spTree>
    <p:extLst>
      <p:ext uri="{BB962C8B-B14F-4D97-AF65-F5344CB8AC3E}">
        <p14:creationId xmlns:p14="http://schemas.microsoft.com/office/powerpoint/2010/main" val="1106314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ja-JP" dirty="0" smtClean="0"/>
              <a:t>Valid Date is an example of valid "data structure" </a:t>
            </a:r>
            <a:endParaRPr lang="en-US" altLang="ja-JP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We try to design our types so that values are guaranteed to be valid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Or we have to check for validity all the 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 rule for what constitutes a valid value is called an </a:t>
            </a:r>
            <a:r>
              <a:rPr lang="en-US" altLang="ja-JP" dirty="0"/>
              <a:t>“</a:t>
            </a:r>
            <a:r>
              <a:rPr lang="en-US" altLang="ja-JP" dirty="0" smtClean="0"/>
              <a:t>invariant”. </a:t>
            </a:r>
            <a:br>
              <a:rPr lang="en-US" altLang="ja-JP" dirty="0" smtClean="0"/>
            </a:br>
            <a:r>
              <a:rPr lang="en-US" altLang="en-US" dirty="0" smtClean="0">
                <a:ea typeface="Times New Roman" pitchFamily="18" charset="0"/>
              </a:rPr>
              <a:t>The </a:t>
            </a:r>
            <a:r>
              <a:rPr lang="en-US" altLang="en-US" dirty="0">
                <a:ea typeface="Times New Roman" pitchFamily="18" charset="0"/>
              </a:rPr>
              <a:t>invariant for Date </a:t>
            </a:r>
            <a:r>
              <a:rPr lang="en-US" altLang="en-US" dirty="0" smtClean="0">
                <a:ea typeface="Times New Roman" pitchFamily="18" charset="0"/>
              </a:rPr>
              <a:t>(</a:t>
            </a:r>
            <a:r>
              <a:rPr lang="en-US" altLang="ja-JP" dirty="0" smtClean="0">
                <a:ea typeface="MS PGothic" pitchFamily="34" charset="-128"/>
              </a:rPr>
              <a:t>“a valid date </a:t>
            </a:r>
            <a:r>
              <a:rPr lang="en-US" altLang="ja-JP" dirty="0">
                <a:ea typeface="MS PGothic" pitchFamily="34" charset="-128"/>
              </a:rPr>
              <a:t>in the past, present, or future”) </a:t>
            </a:r>
            <a:r>
              <a:rPr lang="en-US" altLang="ja-JP" dirty="0" smtClean="0">
                <a:ea typeface="MS PGothic" pitchFamily="34" charset="-128"/>
              </a:rPr>
              <a:t>is hard to </a:t>
            </a:r>
            <a:r>
              <a:rPr lang="en-US" altLang="ja-JP" dirty="0">
                <a:ea typeface="MS PGothic" pitchFamily="34" charset="-128"/>
              </a:rPr>
              <a:t>state </a:t>
            </a:r>
            <a:r>
              <a:rPr lang="en-US" altLang="ja-JP" dirty="0" smtClean="0">
                <a:ea typeface="MS PGothic" pitchFamily="34" charset="-128"/>
              </a:rPr>
              <a:t>precisely. </a:t>
            </a:r>
            <a:endParaRPr lang="en-US" altLang="ja-JP" dirty="0">
              <a:ea typeface="MS PGothic" pitchFamily="34" charset="-128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 smtClean="0">
                <a:ea typeface="Times New Roman" pitchFamily="18" charset="0"/>
              </a:rPr>
              <a:t>Leap years; dates before Gregorian; "Year -1" precedes "Year 1"</a:t>
            </a:r>
            <a:endParaRPr lang="en-US" altLang="en-US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If we can</a:t>
            </a:r>
            <a:r>
              <a:rPr lang="en-US" altLang="ja-JP" dirty="0"/>
              <a:t>’t think of a good invariant, we are probably dealing with plain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If so, use a </a:t>
            </a:r>
            <a:r>
              <a:rPr lang="en-US" altLang="en-US" dirty="0" err="1">
                <a:ea typeface="Times New Roman" pitchFamily="18" charset="0"/>
              </a:rPr>
              <a:t>struct</a:t>
            </a:r>
            <a:endParaRPr lang="en-US" altLang="en-US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Try hard to think of good invariants for your </a:t>
            </a:r>
            <a:r>
              <a:rPr lang="en-US" altLang="en-US" dirty="0" smtClean="0">
                <a:ea typeface="Times New Roman" pitchFamily="18" charset="0"/>
              </a:rPr>
              <a:t>classes to avoid buggy code. </a:t>
            </a:r>
            <a:endParaRPr lang="en-US" altLang="en-US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C371F43-9FA7-445F-9119-C0C30BBC2B2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03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 Date (some people prefer implementation details last) </a:t>
            </a:r>
            <a:r>
              <a:rPr lang="en-US" altLang="en-US" sz="2000" dirty="0"/>
              <a:t>  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);    // </a:t>
            </a:r>
            <a:r>
              <a:rPr lang="en-US" altLang="en-US" sz="2000" i="1" dirty="0"/>
              <a:t>constructor: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check for valid date and 				</a:t>
            </a:r>
            <a:r>
              <a:rPr lang="en-US" altLang="en-US" sz="2000" b="1" dirty="0"/>
              <a:t>// </a:t>
            </a:r>
            <a:r>
              <a:rPr lang="en-US" altLang="en-US" sz="2000" i="1" dirty="0"/>
              <a:t>initialize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void 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n);       	//</a:t>
            </a:r>
            <a:r>
              <a:rPr lang="en-US" altLang="en-US" sz="2000" dirty="0"/>
              <a:t> </a:t>
            </a:r>
            <a:r>
              <a:rPr lang="en-US" altLang="en-US" sz="2000" i="1" dirty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month();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// </a:t>
            </a:r>
            <a:r>
              <a:rPr lang="en-US" altLang="en-US" sz="2000" i="1" dirty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year, month, day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Date::Date(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)		// </a:t>
            </a:r>
            <a:r>
              <a:rPr lang="en-US" altLang="en-US" sz="2000" i="1" dirty="0"/>
              <a:t>definition; note :: </a:t>
            </a:r>
            <a:r>
              <a:rPr lang="ja-JP" altLang="en-US" sz="2000" i="1" dirty="0"/>
              <a:t>“</a:t>
            </a:r>
            <a:r>
              <a:rPr lang="en-US" altLang="ja-JP" sz="2000" i="1" dirty="0"/>
              <a:t>member of</a:t>
            </a:r>
            <a:r>
              <a:rPr lang="ja-JP" altLang="en-US" sz="2000" i="1" dirty="0"/>
              <a:t>”</a:t>
            </a:r>
            <a:endParaRPr lang="en-US" altLang="ja-JP" sz="2000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:y{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}, m{mm}, d{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} { /* </a:t>
            </a:r>
            <a:r>
              <a:rPr lang="en-US" altLang="en-US" sz="2000" i="1" dirty="0"/>
              <a:t>…</a:t>
            </a:r>
            <a:r>
              <a:rPr lang="en-US" altLang="en-US" sz="2000" b="1" dirty="0"/>
              <a:t> */ };	// </a:t>
            </a:r>
            <a:r>
              <a:rPr lang="en-US" altLang="en-US" sz="2000" i="1" dirty="0"/>
              <a:t>note: member initializers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void Date::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n) { /*</a:t>
            </a:r>
            <a:r>
              <a:rPr lang="en-US" altLang="en-US" sz="2000" dirty="0"/>
              <a:t> </a:t>
            </a:r>
            <a:r>
              <a:rPr lang="en-US" altLang="en-US" sz="2000" i="1" dirty="0"/>
              <a:t>…</a:t>
            </a:r>
            <a:r>
              <a:rPr lang="en-US" altLang="en-US" sz="2000" b="1" dirty="0"/>
              <a:t> */ }; 	// </a:t>
            </a:r>
            <a:r>
              <a:rPr lang="en-US" altLang="en-US" sz="2000" i="1" dirty="0"/>
              <a:t>definition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6E50BE8A-F3A4-4551-A3B9-E27904B589CA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9067800" y="609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1950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9067800" y="1524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9067800" y="1066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8534400" y="228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7162800" y="685801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my_birthday: 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 m</a:t>
            </a:r>
          </a:p>
        </p:txBody>
      </p:sp>
    </p:spTree>
    <p:extLst>
      <p:ext uri="{BB962C8B-B14F-4D97-AF65-F5344CB8AC3E}">
        <p14:creationId xmlns:p14="http://schemas.microsoft.com/office/powerpoint/2010/main" val="1558945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 Date (some people prefer implementation details last)      </a:t>
            </a:r>
            <a:r>
              <a:rPr lang="en-US" altLang="en-US" sz="2000" dirty="0"/>
              <a:t>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);  // </a:t>
            </a:r>
            <a:r>
              <a:rPr lang="en-US" altLang="en-US" sz="2000" i="1" dirty="0"/>
              <a:t>constructor: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check for valid date and 			                           </a:t>
            </a:r>
            <a:r>
              <a:rPr lang="en-US" altLang="en-US" sz="2000" b="1" dirty="0"/>
              <a:t>// </a:t>
            </a:r>
            <a:r>
              <a:rPr lang="en-US" altLang="en-US" sz="2000" i="1" dirty="0"/>
              <a:t>initialize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void 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n);               //</a:t>
            </a:r>
            <a:r>
              <a:rPr lang="en-US" altLang="en-US" sz="2000" dirty="0"/>
              <a:t> </a:t>
            </a:r>
            <a:r>
              <a:rPr lang="en-US" altLang="en-US" sz="2000" i="1" dirty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month();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//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year, month, day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/>
              <a:t>int</a:t>
            </a:r>
            <a:r>
              <a:rPr lang="en-US" altLang="en-US" sz="2000" b="1" dirty="0"/>
              <a:t> month() { return m; }     //</a:t>
            </a:r>
            <a:r>
              <a:rPr lang="en-US" altLang="en-US" sz="2000" dirty="0"/>
              <a:t> </a:t>
            </a:r>
            <a:r>
              <a:rPr lang="en-US" altLang="en-US" sz="2000" i="1" dirty="0"/>
              <a:t>error: forgot </a:t>
            </a:r>
            <a:r>
              <a:rPr lang="en-US" altLang="en-US" sz="2000" b="1" i="1" dirty="0"/>
              <a:t>Date::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		    // </a:t>
            </a:r>
            <a:r>
              <a:rPr lang="en-US" altLang="en-US" sz="2000" i="1" dirty="0"/>
              <a:t>this </a:t>
            </a:r>
            <a:r>
              <a:rPr lang="en-US" altLang="en-US" sz="2000" b="1" i="1" dirty="0"/>
              <a:t>month() </a:t>
            </a:r>
            <a:r>
              <a:rPr lang="en-US" altLang="en-US" sz="2000" i="1" dirty="0"/>
              <a:t>will be seen as a global function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			    </a:t>
            </a:r>
            <a:r>
              <a:rPr lang="en-US" altLang="en-US" sz="2000" b="1" dirty="0"/>
              <a:t>//</a:t>
            </a:r>
            <a:r>
              <a:rPr lang="en-US" altLang="en-US" sz="2000" dirty="0"/>
              <a:t> </a:t>
            </a:r>
            <a:r>
              <a:rPr lang="en-US" altLang="en-US" sz="2000" i="1" dirty="0"/>
              <a:t>not the member function, so can</a:t>
            </a:r>
            <a:r>
              <a:rPr lang="ja-JP" altLang="en-US" sz="2000" i="1" dirty="0"/>
              <a:t>’</a:t>
            </a:r>
            <a:r>
              <a:rPr lang="en-US" altLang="ja-JP" sz="2000" i="1" dirty="0"/>
              <a:t>t access members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/>
              <a:t>int</a:t>
            </a:r>
            <a:r>
              <a:rPr lang="en-US" altLang="en-US" sz="2000" b="1" dirty="0"/>
              <a:t> Date::season() { /* </a:t>
            </a:r>
            <a:r>
              <a:rPr lang="en-US" altLang="en-US" sz="2000" i="1" dirty="0"/>
              <a:t>…</a:t>
            </a:r>
            <a:r>
              <a:rPr lang="en-US" altLang="en-US" sz="2000" b="1" dirty="0"/>
              <a:t> */ }	//</a:t>
            </a:r>
            <a:r>
              <a:rPr lang="en-US" altLang="en-US" sz="2000" dirty="0"/>
              <a:t> </a:t>
            </a:r>
            <a:r>
              <a:rPr lang="en-US" altLang="en-US" sz="2000" i="1" dirty="0"/>
              <a:t>error: no member called </a:t>
            </a:r>
            <a:r>
              <a:rPr lang="en-US" altLang="en-US" sz="2000" b="1" i="1" dirty="0"/>
              <a:t>season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C8EAE5E-D210-4FD3-87CA-49557851B03F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9067800" y="609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1950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9067800" y="1524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9067800" y="1066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8534400" y="228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7162800" y="685801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my_birthday:  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  m</a:t>
            </a:r>
          </a:p>
        </p:txBody>
      </p:sp>
    </p:spTree>
    <p:extLst>
      <p:ext uri="{BB962C8B-B14F-4D97-AF65-F5344CB8AC3E}">
        <p14:creationId xmlns:p14="http://schemas.microsoft.com/office/powerpoint/2010/main" val="850044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 Date (what can we do in case of an invalid date?)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class Invalid { };		// </a:t>
            </a:r>
            <a:r>
              <a:rPr lang="en-US" altLang="en-US" sz="2000" i="1" dirty="0"/>
              <a:t>to be used as exception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y,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d);	// </a:t>
            </a:r>
            <a:r>
              <a:rPr lang="en-US" altLang="en-US" sz="2000" i="1" dirty="0"/>
              <a:t>check for valid date and initialize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//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			// </a:t>
            </a:r>
            <a:r>
              <a:rPr lang="en-US" altLang="en-US" sz="2000" i="1" dirty="0"/>
              <a:t>year, month, day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 err="1"/>
              <a:t>bool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is_valid</a:t>
            </a:r>
            <a:r>
              <a:rPr lang="en-US" altLang="en-US" sz="2000" dirty="0"/>
              <a:t>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y,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d);	// </a:t>
            </a:r>
            <a:r>
              <a:rPr lang="en-US" altLang="en-US" sz="2000" i="1" dirty="0"/>
              <a:t>is (</a:t>
            </a:r>
            <a:r>
              <a:rPr lang="en-US" altLang="en-US" sz="2000" i="1" dirty="0" err="1"/>
              <a:t>y,m,d</a:t>
            </a:r>
            <a:r>
              <a:rPr lang="en-US" altLang="en-US" sz="2000" i="1" dirty="0"/>
              <a:t>) a valid date?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Date::</a:t>
            </a:r>
            <a:r>
              <a:rPr lang="en-US" altLang="en-US" sz="2000" dirty="0"/>
              <a:t> </a:t>
            </a:r>
            <a:r>
              <a:rPr lang="en-US" altLang="en-US" sz="2000" b="1" dirty="0"/>
              <a:t>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: y{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}, m{mm}, d{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}		// </a:t>
            </a:r>
            <a:r>
              <a:rPr lang="en-US" altLang="en-US" sz="2000" i="1" dirty="0"/>
              <a:t>initialize data members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if (!</a:t>
            </a:r>
            <a:r>
              <a:rPr lang="en-US" altLang="en-US" sz="2000" b="1" dirty="0" err="1"/>
              <a:t>is_valid</a:t>
            </a:r>
            <a:r>
              <a:rPr lang="en-US" altLang="en-US" sz="2000" b="1" dirty="0"/>
              <a:t> (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)) throw Invalid();	// </a:t>
            </a:r>
            <a:r>
              <a:rPr lang="en-US" altLang="en-US" sz="2000" i="1" dirty="0"/>
              <a:t>check for validity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8EFC77A-6173-4433-B4F6-38081D0C235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89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Why bother with the public/private distinction?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Why not make everything public?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To provide a clean interface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Data and messy functions can be made private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To maintain an invariant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Only a fixed set of functions can access the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To ease debugging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Only a fixed set of functions can access the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(known as the </a:t>
            </a:r>
            <a:r>
              <a:rPr lang="ja-JP" altLang="en-US" sz="2000">
                <a:ea typeface="MS PGothic" pitchFamily="34" charset="-128"/>
              </a:rPr>
              <a:t>“</a:t>
            </a:r>
            <a:r>
              <a:rPr lang="en-US" altLang="ja-JP" sz="2000">
                <a:ea typeface="MS PGothic" pitchFamily="34" charset="-128"/>
              </a:rPr>
              <a:t>round up the usual suspects</a:t>
            </a:r>
            <a:r>
              <a:rPr lang="ja-JP" altLang="en-US" sz="2000">
                <a:ea typeface="MS PGothic" pitchFamily="34" charset="-128"/>
              </a:rPr>
              <a:t>”</a:t>
            </a:r>
            <a:r>
              <a:rPr lang="en-US" altLang="ja-JP" sz="2000">
                <a:ea typeface="MS PGothic" pitchFamily="34" charset="-128"/>
              </a:rPr>
              <a:t> technique)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To allow a change of representation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You need only to change a fixed set of functions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You don</a:t>
            </a:r>
            <a:r>
              <a:rPr lang="ja-JP" altLang="en-US" sz="2000">
                <a:ea typeface="MS PGothic" pitchFamily="34" charset="-128"/>
              </a:rPr>
              <a:t>’</a:t>
            </a:r>
            <a:r>
              <a:rPr lang="en-US" altLang="ja-JP" sz="2000">
                <a:ea typeface="MS PGothic" pitchFamily="34" charset="-128"/>
              </a:rPr>
              <a:t>t really know who is using a public member</a:t>
            </a:r>
            <a:endParaRPr lang="en-US" altLang="en-US" sz="200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6BF1AA4E-444B-498F-A090-902BAB6E9B6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70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Enumerations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An </a:t>
            </a:r>
            <a:r>
              <a:rPr lang="en-US" altLang="en-US" sz="2800" b="1" dirty="0" err="1"/>
              <a:t>enum</a:t>
            </a:r>
            <a:r>
              <a:rPr lang="en-US" altLang="en-US" sz="2800" dirty="0"/>
              <a:t> (enumeration) is a simple user-defined type, specifying its set of values (its enumerators)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For example: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Month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=1,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mar, </a:t>
            </a:r>
            <a:r>
              <a:rPr lang="en-US" altLang="en-US" sz="2000" b="1" dirty="0" err="1">
                <a:ea typeface="Times New Roman" pitchFamily="18" charset="0"/>
              </a:rPr>
              <a:t>apr</a:t>
            </a:r>
            <a:r>
              <a:rPr lang="en-US" altLang="en-US" sz="2000" b="1" dirty="0">
                <a:ea typeface="Times New Roman" pitchFamily="18" charset="0"/>
              </a:rPr>
              <a:t>, may, </a:t>
            </a:r>
            <a:r>
              <a:rPr lang="en-US" altLang="en-US" sz="2000" b="1" dirty="0" err="1">
                <a:ea typeface="Times New Roman" pitchFamily="18" charset="0"/>
              </a:rPr>
              <a:t>jun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jul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aug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sep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oct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nov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dec</a:t>
            </a: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 =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 = 7;		// </a:t>
            </a:r>
            <a:r>
              <a:rPr lang="en-US" altLang="en-US" sz="2000" i="1" dirty="0">
                <a:ea typeface="Times New Roman" pitchFamily="18" charset="0"/>
              </a:rPr>
              <a:t>error: can</a:t>
            </a:r>
            <a:r>
              <a:rPr lang="en-US" altLang="ja-JP" sz="2000" i="1" dirty="0">
                <a:ea typeface="MS PGothic" pitchFamily="34" charset="-128"/>
              </a:rPr>
              <a:t>’t assign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b="1" i="1" dirty="0" err="1">
                <a:ea typeface="MS PGothic" pitchFamily="34" charset="-128"/>
              </a:rPr>
              <a:t>int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i="1" dirty="0">
                <a:ea typeface="MS PGothic" pitchFamily="34" charset="-128"/>
              </a:rPr>
              <a:t>to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n = m;		// </a:t>
            </a:r>
            <a:r>
              <a:rPr lang="en-US" altLang="en-US" sz="2000" i="1" dirty="0">
                <a:ea typeface="Times New Roman" pitchFamily="18" charset="0"/>
              </a:rPr>
              <a:t>error: we can’t get the numeric value of a</a:t>
            </a:r>
            <a:r>
              <a:rPr lang="en-US" altLang="en-US" sz="2000" b="1" i="1" dirty="0">
                <a:ea typeface="Times New Roman" pitchFamily="18" charset="0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mm = Month(7);	// </a:t>
            </a:r>
            <a:r>
              <a:rPr lang="en-US" altLang="en-US" sz="2000" i="1" dirty="0">
                <a:ea typeface="Times New Roman" pitchFamily="18" charset="0"/>
              </a:rPr>
              <a:t>convert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int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to </a:t>
            </a:r>
            <a:r>
              <a:rPr lang="en-US" altLang="en-US" sz="2000" b="1" i="1" dirty="0">
                <a:ea typeface="Times New Roman" pitchFamily="18" charset="0"/>
              </a:rPr>
              <a:t>Month </a:t>
            </a:r>
            <a:r>
              <a:rPr lang="en-US" altLang="en-US" sz="2000" i="1" dirty="0">
                <a:ea typeface="Times New Roman" pitchFamily="18" charset="0"/>
              </a:rPr>
              <a:t>(unchecked)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A2D6E37-D89E-48BA-8567-9C0AF2AFABCE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25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Table of Contents</a:t>
            </a:r>
            <a:endParaRPr lang="lv-LV" altLang="lv-LV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en-US" altLang="lv-LV" sz="2400" b="1" dirty="0"/>
              <a:t>Part 1: </a:t>
            </a:r>
            <a:r>
              <a:rPr lang="en-US" altLang="lv-LV" sz="2400" dirty="0"/>
              <a:t>Use C++ and Object Orientation (6 modules, 3W)</a:t>
            </a:r>
          </a:p>
          <a:p>
            <a:pPr marL="457200" indent="-914400">
              <a:buNone/>
            </a:pPr>
            <a:r>
              <a:rPr lang="en-US" altLang="lv-LV" sz="2400" b="1" dirty="0"/>
              <a:t>Part 2: </a:t>
            </a:r>
            <a:r>
              <a:rPr lang="en-US" altLang="lv-LV" sz="2400" dirty="0"/>
              <a:t>Express algorithms with Abstract Data Types (ADTs) and libraries (5 modules, 2W)</a:t>
            </a:r>
          </a:p>
          <a:p>
            <a:pPr marL="457200" indent="-914400">
              <a:buNone/>
            </a:pPr>
            <a:r>
              <a:rPr lang="en-US" altLang="lv-LV" sz="2400" b="1" dirty="0"/>
              <a:t>Part 3:</a:t>
            </a:r>
            <a:r>
              <a:rPr lang="en-US" altLang="lv-LV" sz="2400" dirty="0"/>
              <a:t> Analyze the implementations of some data structures (10 modules, 5W)</a:t>
            </a:r>
          </a:p>
          <a:p>
            <a:pPr marL="457200" indent="-914400">
              <a:buNone/>
            </a:pPr>
            <a:r>
              <a:rPr lang="en-US" altLang="lv-LV" sz="2400" b="1" dirty="0"/>
              <a:t>Part 4:</a:t>
            </a:r>
            <a:r>
              <a:rPr lang="en-US" altLang="lv-LV" sz="2400" dirty="0"/>
              <a:t> </a:t>
            </a:r>
            <a:r>
              <a:rPr lang="lv-LV" altLang="lv-LV" sz="2400" dirty="0"/>
              <a:t>Introduce general paradigms for algorithms</a:t>
            </a:r>
            <a:r>
              <a:rPr lang="en-US" altLang="lv-LV" sz="2400" dirty="0"/>
              <a:t> (</a:t>
            </a:r>
            <a:r>
              <a:rPr lang="lv-LV" altLang="lv-LV" sz="2400" dirty="0"/>
              <a:t>7</a:t>
            </a:r>
            <a:r>
              <a:rPr lang="en-US" altLang="lv-LV" sz="2400" dirty="0"/>
              <a:t> modules, 3W)</a:t>
            </a:r>
          </a:p>
          <a:p>
            <a:pPr marL="457200" indent="-914400">
              <a:buNone/>
            </a:pPr>
            <a:endParaRPr lang="en-US" altLang="lv-LV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lv-LV" altLang="lv-LV" dirty="0"/>
              <a:t>1.1. HelloWorld Programs</a:t>
            </a:r>
          </a:p>
          <a:p>
            <a:pPr marL="457200" indent="-914400">
              <a:buNone/>
            </a:pPr>
            <a:r>
              <a:rPr lang="lv-LV" altLang="lv-LV" dirty="0"/>
              <a:t>1.2. Expressions, control </a:t>
            </a:r>
            <a:r>
              <a:rPr lang="lv-LV" altLang="lv-LV" dirty="0" smtClean="0"/>
              <a:t>statements, </a:t>
            </a:r>
            <a:r>
              <a:rPr lang="lv-LV" altLang="lv-LV" dirty="0"/>
              <a:t>functions.</a:t>
            </a:r>
          </a:p>
          <a:p>
            <a:pPr marL="457200" indent="-914400">
              <a:buNone/>
            </a:pPr>
            <a:r>
              <a:rPr lang="lv-LV" altLang="lv-LV" dirty="0"/>
              <a:t>1.3. C++ classes.</a:t>
            </a:r>
          </a:p>
          <a:p>
            <a:pPr marL="457200" indent="-914400">
              <a:buNone/>
            </a:pPr>
            <a:r>
              <a:rPr lang="lv-LV" altLang="lv-LV" dirty="0"/>
              <a:t>1.4. Multi-file programs.</a:t>
            </a:r>
          </a:p>
          <a:p>
            <a:pPr marL="457200" indent="-914400">
              <a:buNone/>
            </a:pPr>
            <a:r>
              <a:rPr lang="lv-LV" altLang="lv-LV" dirty="0"/>
              <a:t>1.5. Object orientation.</a:t>
            </a:r>
          </a:p>
          <a:p>
            <a:pPr marL="457200" indent="-914400">
              <a:buNone/>
            </a:pPr>
            <a:r>
              <a:rPr lang="lv-LV" altLang="lv-LV" dirty="0"/>
              <a:t>1.6. C++ memory model. </a:t>
            </a:r>
            <a:endParaRPr lang="en-US" altLang="lv-LV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25880" y="1767840"/>
            <a:ext cx="4846320" cy="8229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  <p:sp>
        <p:nvSpPr>
          <p:cNvPr id="6" name="Rectangle 5"/>
          <p:cNvSpPr/>
          <p:nvPr/>
        </p:nvSpPr>
        <p:spPr bwMode="auto">
          <a:xfrm>
            <a:off x="6528851" y="3200400"/>
            <a:ext cx="4848772" cy="5806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“Plain” Enumerations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Simple list of constants: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{ red, green };	// </a:t>
            </a:r>
            <a:r>
              <a:rPr lang="en-US" altLang="en-US" sz="2000" i="1" dirty="0">
                <a:ea typeface="Times New Roman" pitchFamily="18" charset="0"/>
              </a:rPr>
              <a:t>a “plain” </a:t>
            </a:r>
            <a:r>
              <a:rPr lang="en-US" altLang="en-US" sz="2000" b="1" i="1" dirty="0" err="1">
                <a:ea typeface="Times New Roman" pitchFamily="18" charset="0"/>
              </a:rPr>
              <a:t>enum</a:t>
            </a:r>
            <a:r>
              <a:rPr lang="en-US" altLang="en-US" sz="2000" b="1" i="1" dirty="0">
                <a:ea typeface="Times New Roman" pitchFamily="18" charset="0"/>
              </a:rPr>
              <a:t> { }</a:t>
            </a:r>
            <a:r>
              <a:rPr lang="en-US" altLang="en-US" sz="2000" i="1" dirty="0">
                <a:ea typeface="Times New Roman" pitchFamily="18" charset="0"/>
              </a:rPr>
              <a:t> doesn</a:t>
            </a:r>
            <a:r>
              <a:rPr lang="en-US" altLang="ja-JP" sz="2000" i="1" dirty="0">
                <a:ea typeface="MS PGothic" pitchFamily="34" charset="-128"/>
              </a:rPr>
              <a:t>’t define a scope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a = red;			// </a:t>
            </a:r>
            <a:r>
              <a:rPr lang="en-US" altLang="en-US" sz="2000" b="1" i="1" dirty="0">
                <a:ea typeface="Times New Roman" pitchFamily="18" charset="0"/>
              </a:rPr>
              <a:t>red </a:t>
            </a:r>
            <a:r>
              <a:rPr lang="en-US" altLang="en-US" sz="2000" i="1" dirty="0">
                <a:ea typeface="Times New Roman" pitchFamily="18" charset="0"/>
              </a:rPr>
              <a:t>is available here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{ red, blue, purple };	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error: </a:t>
            </a:r>
            <a:r>
              <a:rPr lang="en-US" altLang="en-US" sz="2000" b="1" i="1" dirty="0">
                <a:ea typeface="Times New Roman" pitchFamily="18" charset="0"/>
              </a:rPr>
              <a:t>red</a:t>
            </a:r>
            <a:r>
              <a:rPr lang="en-US" altLang="en-US" sz="2000" i="1" dirty="0">
                <a:ea typeface="Times New Roman" pitchFamily="18" charset="0"/>
              </a:rPr>
              <a:t> defined twice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Type with a list of named constants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Color { red, green, blue,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Month {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mar, /*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m1 =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m2 = red;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red </a:t>
            </a:r>
            <a:r>
              <a:rPr lang="en-US" altLang="en-US" sz="2000" i="1" dirty="0">
                <a:ea typeface="Times New Roman" pitchFamily="18" charset="0"/>
              </a:rPr>
              <a:t>isn</a:t>
            </a:r>
            <a:r>
              <a:rPr lang="en-US" altLang="ja-JP" sz="2000" i="1" dirty="0">
                <a:ea typeface="MS PGothic" pitchFamily="34" charset="-128"/>
              </a:rPr>
              <a:t>’t a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m3 = 7;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7 </a:t>
            </a:r>
            <a:r>
              <a:rPr lang="en-US" altLang="en-US" sz="2000" i="1" dirty="0">
                <a:ea typeface="Times New Roman" pitchFamily="18" charset="0"/>
              </a:rPr>
              <a:t>isn</a:t>
            </a:r>
            <a:r>
              <a:rPr lang="en-US" altLang="ja-JP" sz="2000" i="1" dirty="0">
                <a:ea typeface="MS PGothic" pitchFamily="34" charset="-128"/>
              </a:rPr>
              <a:t>’t a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</a:t>
            </a: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 = m1;		// </a:t>
            </a:r>
            <a:r>
              <a:rPr lang="en-US" altLang="en-US" sz="2000" i="1" dirty="0">
                <a:ea typeface="Times New Roman" pitchFamily="18" charset="0"/>
              </a:rPr>
              <a:t>ok: an enumerator is converted to its value,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i</a:t>
            </a:r>
            <a:r>
              <a:rPr lang="en-US" altLang="en-US" sz="2000" b="1" i="1" dirty="0">
                <a:ea typeface="Times New Roman" pitchFamily="18" charset="0"/>
              </a:rPr>
              <a:t>==0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154433D-785E-4BB1-B56D-7F79F461EE5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66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Class Enumerations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Type with a list of typed named constants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Color { red, green, blue,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Month {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mar, /*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</a:t>
            </a:r>
            <a:r>
              <a:rPr lang="en-US" altLang="en-US" sz="2000" b="1" dirty="0" err="1">
                <a:ea typeface="Times New Roman" pitchFamily="18" charset="0"/>
              </a:rPr>
              <a:t>Traffic_light</a:t>
            </a:r>
            <a:r>
              <a:rPr lang="en-US" altLang="en-US" sz="2000" b="1" dirty="0">
                <a:ea typeface="Times New Roman" pitchFamily="18" charset="0"/>
              </a:rPr>
              <a:t> { green, yellow, red }; // </a:t>
            </a:r>
            <a:r>
              <a:rPr lang="en-US" altLang="en-US" sz="2000" i="1" dirty="0">
                <a:ea typeface="Times New Roman" pitchFamily="18" charset="0"/>
              </a:rPr>
              <a:t>OK: scoped enumerators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m1 =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;		// </a:t>
            </a:r>
            <a:r>
              <a:rPr lang="en-US" altLang="en-US" sz="2000" i="1" dirty="0">
                <a:ea typeface="Times New Roman" pitchFamily="18" charset="0"/>
              </a:rPr>
              <a:t>error: </a:t>
            </a:r>
            <a:r>
              <a:rPr lang="en-US" altLang="en-US" sz="2000" i="1" dirty="0" err="1">
                <a:ea typeface="Times New Roman" pitchFamily="18" charset="0"/>
              </a:rPr>
              <a:t>jan</a:t>
            </a:r>
            <a:r>
              <a:rPr lang="en-US" altLang="en-US" sz="2000" i="1" dirty="0">
                <a:ea typeface="Times New Roman" pitchFamily="18" charset="0"/>
              </a:rPr>
              <a:t> not in scope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m1 = Month::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;	// </a:t>
            </a:r>
            <a:r>
              <a:rPr lang="en-US" altLang="en-US" sz="2000" i="1" dirty="0">
                <a:ea typeface="Times New Roman" pitchFamily="18" charset="0"/>
              </a:rPr>
              <a:t>OK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m2 = Month::red;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red </a:t>
            </a:r>
            <a:r>
              <a:rPr lang="en-US" altLang="en-US" sz="2000" i="1" dirty="0">
                <a:ea typeface="Times New Roman" pitchFamily="18" charset="0"/>
              </a:rPr>
              <a:t>isn</a:t>
            </a:r>
            <a:r>
              <a:rPr lang="en-US" altLang="ja-JP" sz="2000" i="1" dirty="0">
                <a:ea typeface="MS PGothic" pitchFamily="34" charset="-128"/>
              </a:rPr>
              <a:t>’t a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m3 = 7;	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7 </a:t>
            </a:r>
            <a:r>
              <a:rPr lang="en-US" altLang="en-US" sz="2000" i="1" dirty="0">
                <a:ea typeface="Times New Roman" pitchFamily="18" charset="0"/>
              </a:rPr>
              <a:t>isn</a:t>
            </a:r>
            <a:r>
              <a:rPr lang="en-US" altLang="ja-JP" sz="2000" i="1" dirty="0">
                <a:ea typeface="MS PGothic" pitchFamily="34" charset="-128"/>
              </a:rPr>
              <a:t>’t a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ja-JP" sz="2000" b="1" dirty="0">
                <a:ea typeface="MS PGothic" pitchFamily="34" charset="-128"/>
              </a:rPr>
              <a:t>Color c1 = Color::red;	// </a:t>
            </a:r>
            <a:r>
              <a:rPr lang="en-US" altLang="ja-JP" sz="2000" i="1" dirty="0">
                <a:ea typeface="MS PGothic" pitchFamily="34" charset="-128"/>
              </a:rPr>
              <a:t>OK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ja-JP" sz="2000" b="1" dirty="0">
                <a:ea typeface="MS PGothic" pitchFamily="34" charset="-128"/>
              </a:rPr>
              <a:t>Color c2 = </a:t>
            </a:r>
            <a:r>
              <a:rPr lang="en-US" altLang="ja-JP" sz="2000" b="1" dirty="0" err="1">
                <a:ea typeface="MS PGothic" pitchFamily="34" charset="-128"/>
              </a:rPr>
              <a:t>Traffic_light</a:t>
            </a:r>
            <a:r>
              <a:rPr lang="en-US" altLang="ja-JP" sz="2000" b="1" dirty="0">
                <a:ea typeface="MS PGothic" pitchFamily="34" charset="-128"/>
              </a:rPr>
              <a:t>::red;	// </a:t>
            </a:r>
            <a:r>
              <a:rPr lang="en-US" altLang="ja-JP" sz="2000" i="1" dirty="0">
                <a:ea typeface="MS PGothic" pitchFamily="34" charset="-128"/>
              </a:rPr>
              <a:t>error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</a:t>
            </a: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 = m1;			// </a:t>
            </a:r>
            <a:r>
              <a:rPr lang="en-US" altLang="en-US" sz="2000" i="1" dirty="0">
                <a:ea typeface="Times New Roman" pitchFamily="18" charset="0"/>
              </a:rPr>
              <a:t>error: an enumerator is not converted to </a:t>
            </a:r>
            <a:r>
              <a:rPr lang="en-US" altLang="en-US" sz="2000" i="1" dirty="0" err="1">
                <a:ea typeface="Times New Roman" pitchFamily="18" charset="0"/>
              </a:rPr>
              <a:t>int</a:t>
            </a:r>
            <a:endParaRPr lang="en-US" altLang="en-US" sz="2000" b="1" i="1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2C6D4F2-FB7B-4EE9-8D50-F15F95C5BA58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29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Enumerations – Values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 smtClean="0"/>
              <a:t>By default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the first enumerator  has the value  0,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the next enumerator has the value </a:t>
            </a:r>
            <a:r>
              <a:rPr lang="ja-JP" altLang="en-US" sz="2000" i="1" dirty="0">
                <a:ea typeface="MS PGothic" pitchFamily="34" charset="-128"/>
              </a:rPr>
              <a:t>“</a:t>
            </a:r>
            <a:r>
              <a:rPr lang="en-US" altLang="ja-JP" sz="2000" i="1" dirty="0">
                <a:ea typeface="MS PGothic" pitchFamily="34" charset="-128"/>
              </a:rPr>
              <a:t>one plus the value of the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enumerator before it</a:t>
            </a:r>
            <a:r>
              <a:rPr lang="ja-JP" altLang="en-US" sz="2000" i="1" dirty="0">
                <a:ea typeface="MS PGothic" pitchFamily="34" charset="-128"/>
              </a:rPr>
              <a:t>”</a:t>
            </a:r>
            <a:endParaRPr lang="en-US" altLang="ja-JP" sz="2000" i="1" dirty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{ horse, pig, chicken };		// </a:t>
            </a:r>
            <a:r>
              <a:rPr lang="en-US" altLang="en-US" sz="2000" i="1" dirty="0">
                <a:ea typeface="Times New Roman" pitchFamily="18" charset="0"/>
              </a:rPr>
              <a:t>horse==0, pig==1, chicken==2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 smtClean="0"/>
              <a:t>You can control numbering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{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=1,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march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};	// </a:t>
            </a:r>
            <a:r>
              <a:rPr lang="en-US" altLang="en-US" sz="2000" i="1" dirty="0" err="1">
                <a:ea typeface="Times New Roman" pitchFamily="18" charset="0"/>
              </a:rPr>
              <a:t>feb</a:t>
            </a:r>
            <a:r>
              <a:rPr lang="en-US" altLang="en-US" sz="2000" i="1" dirty="0">
                <a:ea typeface="Times New Roman" pitchFamily="18" charset="0"/>
              </a:rPr>
              <a:t>==2, march==3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</a:t>
            </a:r>
            <a:r>
              <a:rPr lang="en-US" altLang="en-US" sz="2000" b="1" dirty="0" err="1">
                <a:ea typeface="Times New Roman" pitchFamily="18" charset="0"/>
              </a:rPr>
              <a:t>stream_state</a:t>
            </a:r>
            <a:r>
              <a:rPr lang="en-US" altLang="en-US" sz="2000" b="1" dirty="0">
                <a:ea typeface="Times New Roman" pitchFamily="18" charset="0"/>
              </a:rPr>
              <a:t> { good=1, fail=2, bad=4, </a:t>
            </a:r>
            <a:r>
              <a:rPr lang="en-US" altLang="en-US" sz="2000" b="1" dirty="0" err="1">
                <a:ea typeface="Times New Roman" pitchFamily="18" charset="0"/>
              </a:rPr>
              <a:t>eof</a:t>
            </a:r>
            <a:r>
              <a:rPr lang="en-US" altLang="en-US" sz="2000" b="1" dirty="0">
                <a:ea typeface="Times New Roman" pitchFamily="18" charset="0"/>
              </a:rPr>
              <a:t>=8 };	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flags = </a:t>
            </a:r>
            <a:r>
              <a:rPr lang="en-US" altLang="en-US" sz="2000" b="1" dirty="0" err="1">
                <a:ea typeface="Times New Roman" pitchFamily="18" charset="0"/>
              </a:rPr>
              <a:t>fail+eof</a:t>
            </a:r>
            <a:r>
              <a:rPr lang="en-US" altLang="en-US" sz="2000" b="1" dirty="0">
                <a:ea typeface="Times New Roman" pitchFamily="18" charset="0"/>
              </a:rPr>
              <a:t>;		// </a:t>
            </a:r>
            <a:r>
              <a:rPr lang="en-US" altLang="en-US" sz="2000" i="1" dirty="0">
                <a:ea typeface="Times New Roman" pitchFamily="18" charset="0"/>
              </a:rPr>
              <a:t>flags==10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stream_state</a:t>
            </a:r>
            <a:r>
              <a:rPr lang="en-US" altLang="en-US" sz="2000" b="1" dirty="0">
                <a:ea typeface="Times New Roman" pitchFamily="18" charset="0"/>
              </a:rPr>
              <a:t> s = flags;	// </a:t>
            </a:r>
            <a:r>
              <a:rPr lang="en-US" altLang="en-US" sz="2000" i="1" dirty="0">
                <a:ea typeface="Times New Roman" pitchFamily="18" charset="0"/>
              </a:rPr>
              <a:t>error: can</a:t>
            </a:r>
            <a:r>
              <a:rPr lang="en-US" altLang="ja-JP" sz="2000" i="1" dirty="0">
                <a:ea typeface="MS PGothic" pitchFamily="34" charset="-128"/>
              </a:rPr>
              <a:t>’t assign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i="1" dirty="0">
                <a:ea typeface="MS PGothic" pitchFamily="34" charset="-128"/>
              </a:rPr>
              <a:t>an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b="1" i="1" dirty="0" err="1">
                <a:ea typeface="MS PGothic" pitchFamily="34" charset="-128"/>
              </a:rPr>
              <a:t>int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i="1" dirty="0">
                <a:ea typeface="MS PGothic" pitchFamily="34" charset="-128"/>
              </a:rPr>
              <a:t>to a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b="1" i="1" dirty="0" err="1">
                <a:ea typeface="MS PGothic" pitchFamily="34" charset="-128"/>
              </a:rPr>
              <a:t>stream_state</a:t>
            </a:r>
            <a:endParaRPr lang="en-US" altLang="ja-JP" sz="2000" b="1" i="1" dirty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stream_state</a:t>
            </a:r>
            <a:r>
              <a:rPr lang="en-US" altLang="en-US" sz="2000" b="1" dirty="0">
                <a:ea typeface="Times New Roman" pitchFamily="18" charset="0"/>
              </a:rPr>
              <a:t> s2 = </a:t>
            </a:r>
            <a:r>
              <a:rPr lang="en-US" altLang="en-US" sz="2000" b="1" dirty="0" err="1">
                <a:ea typeface="Times New Roman" pitchFamily="18" charset="0"/>
              </a:rPr>
              <a:t>stream_state</a:t>
            </a:r>
            <a:r>
              <a:rPr lang="en-US" altLang="en-US" sz="2000" b="1" dirty="0">
                <a:ea typeface="Times New Roman" pitchFamily="18" charset="0"/>
              </a:rPr>
              <a:t>(flags);	// </a:t>
            </a:r>
            <a:r>
              <a:rPr lang="en-US" altLang="en-US" sz="2000" i="1" dirty="0">
                <a:ea typeface="Times New Roman" pitchFamily="18" charset="0"/>
              </a:rPr>
              <a:t>explicit conversion (be careful!)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89B5100-305D-42B2-B762-60F45F6EEC9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734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 Date (use </a:t>
            </a:r>
            <a:r>
              <a:rPr lang="en-US" altLang="en-US" sz="1800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enum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class Month)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class Date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Date(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y, Month m,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d);  </a:t>
            </a:r>
            <a:endParaRPr lang="lv-LV" altLang="en-US" sz="1800" b="1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lv-LV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alt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check for valid date and initialize</a:t>
            </a:r>
            <a:endParaRPr lang="en-US" altLang="en-US" sz="18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y;	</a:t>
            </a: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year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Month m;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day</a:t>
            </a:r>
            <a:endParaRPr lang="en-US" altLang="en-US" sz="18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(1950, 30, Month::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dec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	</a:t>
            </a:r>
            <a:r>
              <a:rPr lang="lv-LV" alt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2</a:t>
            </a:r>
            <a:r>
              <a:rPr lang="en-US" altLang="en-US" sz="1800" i="1" baseline="30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nd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arg</a:t>
            </a:r>
            <a:r>
              <a:rPr lang="lv-LV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not a</a:t>
            </a:r>
            <a:r>
              <a:rPr lang="lv-LV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b="1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Month</a:t>
            </a:r>
            <a:endParaRPr lang="en-US" altLang="en-US" sz="18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(1950,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MOnth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::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dec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30);  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BFF5835-488A-496E-8922-35470657230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0287000" y="12795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1950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0287000" y="21939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10287000" y="17367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9982200" y="82232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8458200" y="1355725"/>
            <a:ext cx="1905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my_birthday: 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 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032460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Const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class Date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// </a:t>
            </a:r>
            <a:r>
              <a:rPr lang="en-US" altLang="en-US" sz="2000" i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int day() const { return d; </a:t>
            </a:r>
            <a:r>
              <a:rPr lang="en-US" altLang="en-US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r>
              <a:rPr lang="lv-LV" altLang="en-US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en-US" altLang="en-US" sz="20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member: can</a:t>
            </a:r>
            <a:r>
              <a:rPr lang="en-US" altLang="ja-JP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’t modify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void 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add_day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(int n);		</a:t>
            </a:r>
            <a:r>
              <a:rPr lang="en-US" altLang="en-US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non-</a:t>
            </a:r>
            <a:r>
              <a:rPr lang="en-US" altLang="en-US" sz="20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member: can modify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// </a:t>
            </a:r>
            <a:r>
              <a:rPr lang="en-US" altLang="en-US" sz="2000" i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Date d {2000, Month::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jan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20};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const Date cd {2001, Month::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feb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21};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&lt;&lt; 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d.day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 &lt;&lt; " – " &lt;&lt; 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cd.day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 &lt;&lt; 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;	</a:t>
            </a:r>
            <a:r>
              <a:rPr lang="en-US" altLang="en-US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d.add_day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(1);	</a:t>
            </a:r>
            <a:r>
              <a:rPr lang="en-US" altLang="en-US" sz="20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r>
              <a:rPr lang="en-US" alt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20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cd.add_day</a:t>
            </a:r>
            <a:r>
              <a:rPr lang="en-US" altLang="en-US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(1);	</a:t>
            </a:r>
            <a:r>
              <a:rPr lang="en-US" altLang="en-US" sz="20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</a:t>
            </a:r>
            <a:r>
              <a:rPr lang="en-US" altLang="en-US" sz="2000" b="1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cd </a:t>
            </a:r>
            <a:r>
              <a:rPr lang="en-US" altLang="en-US" sz="20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is a</a:t>
            </a:r>
            <a:r>
              <a:rPr lang="en-US" altLang="en-US" sz="2000" b="1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2000" b="1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endParaRPr lang="en-US" altLang="en-US" sz="20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FF6EF20-B20A-435F-B7DD-E478702B361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88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Const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en-US" sz="2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Date d {2004, Month::</a:t>
            </a:r>
            <a:r>
              <a:rPr lang="en-US" alt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jan</a:t>
            </a: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7};	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variable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Date d2 {2004, Month::</a:t>
            </a:r>
            <a:r>
              <a:rPr lang="en-US" alt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feb</a:t>
            </a: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28};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constant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d2 = d;	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d2 is </a:t>
            </a:r>
            <a:r>
              <a:rPr lang="en-US" altLang="en-US" sz="2000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endParaRPr lang="en-US" altLang="en-US" sz="20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d2.add(1);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 d2 is </a:t>
            </a:r>
            <a:r>
              <a:rPr lang="en-US" altLang="en-US" sz="2000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endParaRPr lang="en-US" altLang="en-US" sz="20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d = d2;	</a:t>
            </a:r>
            <a:r>
              <a:rPr lang="en-US" alt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d.add</a:t>
            </a: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(1);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fine</a:t>
            </a:r>
          </a:p>
          <a:p>
            <a:pPr eaLnBrk="1" hangingPunct="1">
              <a:buFontTx/>
              <a:buNone/>
              <a:defRPr/>
            </a:pPr>
            <a:endParaRPr lang="en-US" altLang="en-US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d2.f();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should work if and only if f() doesn</a:t>
            </a:r>
            <a:r>
              <a:rPr lang="en-US" altLang="ja-JP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’t modify d2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how do we achieve that? (say that</a:t>
            </a:r>
            <a:r>
              <a:rPr lang="en-US" altLang="ja-JP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’s what we want, of course)</a:t>
            </a:r>
          </a:p>
          <a:p>
            <a:pPr eaLnBrk="1" hangingPunct="1">
              <a:buFontTx/>
              <a:buNone/>
              <a:defRPr/>
            </a:pPr>
            <a:endParaRPr lang="en-US" altLang="en-US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E17E705-9139-47DC-BEF2-A5D3E12C053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77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Const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Distinguish between functions that can modify (mutate) objects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and those that cannot (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“</a:t>
            </a:r>
            <a:r>
              <a:rPr lang="en-US" altLang="ja-JP" sz="1800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member functions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”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class Date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…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day()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 (a copy of) the day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void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add_day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n);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move the date n days forward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…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Date dx {2008, Month::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nov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4};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 =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dx.day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dx.add_day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(4);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can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’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 modify constant (immutable) date</a:t>
            </a:r>
            <a:endParaRPr lang="en-US" altLang="en-US" sz="18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B0A7E19-CF4D-4A42-A30B-4462F08EC41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64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What makes a good interface?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Minimal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As small as possible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Complete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And no smaller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Type safe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Beware of confusing argument orders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Beware of over-general types (e.g., </a:t>
            </a:r>
            <a:r>
              <a:rPr lang="en-US" altLang="en-US" dirty="0" err="1" smtClean="0">
                <a:ea typeface="Times New Roman" pitchFamily="18" charset="0"/>
              </a:rPr>
              <a:t>int</a:t>
            </a:r>
            <a:r>
              <a:rPr lang="en-US" altLang="en-US" dirty="0" smtClean="0">
                <a:ea typeface="Times New Roman" pitchFamily="18" charset="0"/>
              </a:rPr>
              <a:t> to represent a month)</a:t>
            </a:r>
          </a:p>
          <a:p>
            <a:pPr lvl="1" eaLnBrk="1" hangingPunct="1">
              <a:defRPr/>
            </a:pPr>
            <a:r>
              <a:rPr lang="en-US" altLang="en-US" dirty="0" err="1" smtClean="0">
                <a:ea typeface="Times New Roman" pitchFamily="18" charset="0"/>
              </a:rPr>
              <a:t>Const</a:t>
            </a:r>
            <a:r>
              <a:rPr lang="en-US" altLang="en-US" dirty="0" smtClean="0">
                <a:ea typeface="Times New Roman" pitchFamily="18" charset="0"/>
              </a:rPr>
              <a:t> correct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3D0994F-4BC5-43F1-9A3E-57FDC8CAAD3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437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Essential operations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Default constructor (defaults to: nothing)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No default if any other constructor is declared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Copy constructor (defaults to: copy the member)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Copy assignment (defaults to: copy the members)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Destructor (defaults to: nothing)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For example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Date d;	// </a:t>
            </a:r>
            <a:r>
              <a:rPr lang="en-US" sz="2000" i="1" dirty="0"/>
              <a:t>error: no default constructor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Date d2 = d;	// </a:t>
            </a:r>
            <a:r>
              <a:rPr lang="en-US" sz="2000" i="1" dirty="0"/>
              <a:t>ok: copy initialized (copy the elements)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d = d2;</a:t>
            </a:r>
            <a:r>
              <a:rPr lang="en-US" sz="2000" dirty="0"/>
              <a:t>	// </a:t>
            </a:r>
            <a:r>
              <a:rPr lang="en-US" sz="2000" i="1" dirty="0"/>
              <a:t>ok copy assignment (copy the elements)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E59EDF3-9A71-4C17-B99E-7A772B17692E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91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Interfaces and </a:t>
            </a:r>
            <a:r>
              <a:rPr lang="en-US" altLang="ja-JP" dirty="0" smtClean="0"/>
              <a:t>“helper functions”</a:t>
            </a:r>
            <a:endParaRPr lang="en-US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Keep a class interface (the set of public functions) minimal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Simplifies understanding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Simplifies debugging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Simplifies maintenance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When we keep the class interface simple and minimal, we need extra </a:t>
            </a:r>
            <a:r>
              <a:rPr lang="en-US" altLang="ja-JP" sz="2800" dirty="0"/>
              <a:t>“helper functions” outside the class (non-member functions)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E.g. == (equality) , != (inequality)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next_weekday</a:t>
            </a:r>
            <a:r>
              <a:rPr lang="en-US" altLang="en-US" sz="2000" b="1" dirty="0">
                <a:ea typeface="Times New Roman" pitchFamily="18" charset="0"/>
              </a:rPr>
              <a:t>(), </a:t>
            </a:r>
            <a:r>
              <a:rPr lang="en-US" altLang="en-US" sz="2000" b="1" dirty="0" err="1">
                <a:ea typeface="Times New Roman" pitchFamily="18" charset="0"/>
              </a:rPr>
              <a:t>next_Sunday</a:t>
            </a:r>
            <a:r>
              <a:rPr lang="en-US" altLang="en-US" sz="2000" b="1" dirty="0">
                <a:ea typeface="Times New Roman" pitchFamily="18" charset="0"/>
              </a:rPr>
              <a:t>()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60E59C2-9143-4657-8F9A-8D2443F64FB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What makes user-defined types useful?</a:t>
            </a:r>
          </a:p>
          <a:p>
            <a:r>
              <a:rPr lang="lv-LV" dirty="0" smtClean="0"/>
              <a:t>How "struct" differs from "class"?</a:t>
            </a:r>
          </a:p>
          <a:p>
            <a:r>
              <a:rPr lang="lv-LV" dirty="0" smtClean="0"/>
              <a:t>How to use constructors and destructors in classes?</a:t>
            </a:r>
          </a:p>
          <a:p>
            <a:r>
              <a:rPr lang="lv-LV" dirty="0" smtClean="0"/>
              <a:t>Member functions and operator overloding.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combine data with the methods to work with data?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Helper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Date </a:t>
            </a:r>
            <a:r>
              <a:rPr lang="en-US" altLang="en-US" sz="2000" b="1" dirty="0" err="1"/>
              <a:t>next_Sunday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d)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// </a:t>
            </a:r>
            <a:r>
              <a:rPr lang="en-US" altLang="en-US" sz="2000" i="1" dirty="0"/>
              <a:t>access </a:t>
            </a:r>
            <a:r>
              <a:rPr lang="en-US" altLang="en-US" sz="2000" b="1" i="1" dirty="0"/>
              <a:t>d </a:t>
            </a:r>
            <a:r>
              <a:rPr lang="en-US" altLang="en-US" sz="2000" i="1" dirty="0"/>
              <a:t>using </a:t>
            </a:r>
            <a:r>
              <a:rPr lang="en-US" altLang="en-US" sz="2000" b="1" i="1" dirty="0" err="1"/>
              <a:t>d.day</a:t>
            </a:r>
            <a:r>
              <a:rPr lang="en-US" altLang="en-US" sz="2000" b="1" i="1" dirty="0"/>
              <a:t>(), </a:t>
            </a:r>
            <a:r>
              <a:rPr lang="en-US" altLang="en-US" sz="2000" b="1" i="1" dirty="0" err="1"/>
              <a:t>d.month</a:t>
            </a:r>
            <a:r>
              <a:rPr lang="en-US" altLang="en-US" sz="2000" b="1" i="1" dirty="0"/>
              <a:t>(), </a:t>
            </a:r>
            <a:r>
              <a:rPr lang="en-US" altLang="en-US" sz="2000" i="1" dirty="0"/>
              <a:t>and</a:t>
            </a:r>
            <a:r>
              <a:rPr lang="en-US" altLang="en-US" sz="2000" b="1" i="1" dirty="0"/>
              <a:t> </a:t>
            </a:r>
            <a:r>
              <a:rPr lang="en-US" altLang="en-US" sz="2000" b="1" i="1" dirty="0" err="1"/>
              <a:t>d.year</a:t>
            </a:r>
            <a:r>
              <a:rPr lang="en-US" altLang="en-US" sz="2000" b="1" i="1" dirty="0"/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// </a:t>
            </a:r>
            <a:r>
              <a:rPr lang="en-US" altLang="en-US" sz="2000" i="1" dirty="0"/>
              <a:t>make new</a:t>
            </a:r>
            <a:r>
              <a:rPr lang="en-US" altLang="en-US" sz="2000" b="1" i="1" dirty="0"/>
              <a:t> Date </a:t>
            </a:r>
            <a:r>
              <a:rPr lang="en-US" altLang="en-US" sz="2000" i="1" dirty="0"/>
              <a:t>to return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Date </a:t>
            </a:r>
            <a:r>
              <a:rPr lang="en-US" altLang="en-US" sz="2000" b="1" dirty="0" err="1"/>
              <a:t>next_weekday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d) { /* </a:t>
            </a:r>
            <a:r>
              <a:rPr lang="en-US" altLang="en-US" sz="2000" i="1" dirty="0"/>
              <a:t>…</a:t>
            </a:r>
            <a:r>
              <a:rPr lang="en-US" altLang="en-US" sz="2000" b="1" dirty="0"/>
              <a:t> */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bool operator==(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a, 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b)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return </a:t>
            </a:r>
            <a:r>
              <a:rPr lang="en-US" altLang="en-US" sz="2000" b="1" dirty="0" err="1"/>
              <a:t>a.year</a:t>
            </a:r>
            <a:r>
              <a:rPr lang="en-US" altLang="en-US" sz="2000" b="1" dirty="0"/>
              <a:t>()==</a:t>
            </a:r>
            <a:r>
              <a:rPr lang="en-US" altLang="en-US" sz="2000" b="1" dirty="0" err="1"/>
              <a:t>b.year</a:t>
            </a:r>
            <a:r>
              <a:rPr lang="en-US" altLang="en-US" sz="2000" b="1" dirty="0"/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	&amp;&amp; </a:t>
            </a:r>
            <a:r>
              <a:rPr lang="en-US" altLang="en-US" sz="2000" b="1" dirty="0" err="1"/>
              <a:t>a.month</a:t>
            </a:r>
            <a:r>
              <a:rPr lang="en-US" altLang="en-US" sz="2000" b="1" dirty="0"/>
              <a:t>()==</a:t>
            </a:r>
            <a:r>
              <a:rPr lang="en-US" altLang="en-US" sz="2000" b="1" dirty="0" err="1"/>
              <a:t>b.month</a:t>
            </a:r>
            <a:r>
              <a:rPr lang="en-US" altLang="en-US" sz="2000" b="1" dirty="0"/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	&amp;&amp; </a:t>
            </a:r>
            <a:r>
              <a:rPr lang="en-US" altLang="en-US" sz="2000" b="1" dirty="0" err="1"/>
              <a:t>a.day</a:t>
            </a:r>
            <a:r>
              <a:rPr lang="en-US" altLang="en-US" sz="2000" b="1" dirty="0"/>
              <a:t>()==</a:t>
            </a:r>
            <a:r>
              <a:rPr lang="en-US" altLang="en-US" sz="2000" b="1" dirty="0" err="1"/>
              <a:t>b.day</a:t>
            </a:r>
            <a:r>
              <a:rPr lang="en-US" altLang="en-US" sz="2000" b="1" dirty="0"/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bool operator!=(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a, 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b) { return !(a==b);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CAF7914-392D-40D5-9FBA-6928E41BA63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32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Operator overloading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You can define </a:t>
            </a:r>
            <a:r>
              <a:rPr lang="en-US" altLang="en-US" sz="2800" dirty="0" smtClean="0"/>
              <a:t>C</a:t>
            </a:r>
            <a:r>
              <a:rPr lang="en-US" altLang="en-US" sz="2800" dirty="0"/>
              <a:t>++ operators for </a:t>
            </a:r>
            <a:r>
              <a:rPr lang="en-US" altLang="en-US" sz="2800" dirty="0" smtClean="0"/>
              <a:t>class </a:t>
            </a:r>
            <a:r>
              <a:rPr lang="en-US" altLang="en-US" sz="2800" dirty="0"/>
              <a:t>or </a:t>
            </a:r>
            <a:r>
              <a:rPr lang="en-US" altLang="en-US" sz="2800" dirty="0" smtClean="0"/>
              <a:t>enumeration objects.</a:t>
            </a:r>
            <a:r>
              <a:rPr lang="en-US" altLang="en-US" sz="2800" dirty="0"/>
              <a:t> </a:t>
            </a:r>
            <a:r>
              <a:rPr lang="en-US" altLang="en-US" dirty="0" smtClean="0">
                <a:ea typeface="Times New Roman" pitchFamily="18" charset="0"/>
              </a:rPr>
              <a:t>That</a:t>
            </a:r>
            <a:r>
              <a:rPr lang="en-US" altLang="ja-JP" dirty="0" smtClean="0">
                <a:ea typeface="MS PGothic" pitchFamily="34" charset="-128"/>
              </a:rPr>
              <a:t>’s </a:t>
            </a:r>
            <a:r>
              <a:rPr lang="en-US" altLang="ja-JP" dirty="0">
                <a:ea typeface="MS PGothic" pitchFamily="34" charset="-128"/>
              </a:rPr>
              <a:t>often called “operator overloading”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Month 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=1,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mar, </a:t>
            </a:r>
            <a:r>
              <a:rPr lang="en-US" altLang="en-US" sz="2000" b="1" dirty="0" err="1">
                <a:ea typeface="Times New Roman" pitchFamily="18" charset="0"/>
              </a:rPr>
              <a:t>apr</a:t>
            </a:r>
            <a:r>
              <a:rPr lang="en-US" altLang="en-US" sz="2000" b="1" dirty="0">
                <a:ea typeface="Times New Roman" pitchFamily="18" charset="0"/>
              </a:rPr>
              <a:t>, may, </a:t>
            </a:r>
            <a:r>
              <a:rPr lang="en-US" altLang="en-US" sz="2000" b="1" dirty="0" err="1">
                <a:ea typeface="Times New Roman" pitchFamily="18" charset="0"/>
              </a:rPr>
              <a:t>jun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jul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aug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sep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oct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nov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dec</a:t>
            </a:r>
            <a:endParaRPr lang="en-US" altLang="en-US" sz="2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operator++(Month&amp; m)	// </a:t>
            </a:r>
            <a:r>
              <a:rPr lang="en-US" altLang="en-US" sz="2000" i="1" dirty="0">
                <a:ea typeface="Times New Roman" pitchFamily="18" charset="0"/>
              </a:rPr>
              <a:t>prefix increment operator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// </a:t>
            </a:r>
            <a:r>
              <a:rPr lang="en-US" altLang="ja-JP" sz="2000" i="1" dirty="0">
                <a:ea typeface="MS PGothic" pitchFamily="34" charset="-128"/>
              </a:rPr>
              <a:t>“wrap around”:</a:t>
            </a:r>
            <a:endParaRPr lang="en-US" altLang="en-US" sz="2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m = (m==Month::</a:t>
            </a:r>
            <a:r>
              <a:rPr lang="en-US" altLang="en-US" sz="2000" b="1" dirty="0" err="1">
                <a:ea typeface="Times New Roman" pitchFamily="18" charset="0"/>
              </a:rPr>
              <a:t>dec</a:t>
            </a:r>
            <a:r>
              <a:rPr lang="en-US" altLang="en-US" sz="2000" b="1" dirty="0">
                <a:ea typeface="Times New Roman" pitchFamily="18" charset="0"/>
              </a:rPr>
              <a:t>) ? Month::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 : Month(m+1); </a:t>
            </a:r>
            <a:endParaRPr lang="en-US" altLang="ja-JP" sz="2000" i="1" dirty="0">
              <a:ea typeface="MS PGothic" pitchFamily="34" charset="-128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return m;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 = Month::</a:t>
            </a:r>
            <a:r>
              <a:rPr lang="en-US" altLang="en-US" sz="2000" b="1" dirty="0" err="1">
                <a:ea typeface="Times New Roman" pitchFamily="18" charset="0"/>
              </a:rPr>
              <a:t>nov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++m;	// </a:t>
            </a:r>
            <a:r>
              <a:rPr lang="en-US" altLang="en-US" sz="2000" b="1" i="1" dirty="0">
                <a:ea typeface="Times New Roman" pitchFamily="18" charset="0"/>
              </a:rPr>
              <a:t>m </a:t>
            </a:r>
            <a:r>
              <a:rPr lang="en-US" altLang="en-US" sz="2000" i="1" dirty="0">
                <a:ea typeface="Times New Roman" pitchFamily="18" charset="0"/>
              </a:rPr>
              <a:t>becomes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dec</a:t>
            </a:r>
            <a:endParaRPr lang="en-US" altLang="en-US" sz="2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++m;	// </a:t>
            </a:r>
            <a:r>
              <a:rPr lang="en-US" altLang="en-US" sz="2000" b="1" i="1" dirty="0">
                <a:ea typeface="Times New Roman" pitchFamily="18" charset="0"/>
              </a:rPr>
              <a:t>m </a:t>
            </a:r>
            <a:r>
              <a:rPr lang="en-US" altLang="en-US" sz="2000" i="1" dirty="0">
                <a:ea typeface="Times New Roman" pitchFamily="18" charset="0"/>
              </a:rPr>
              <a:t>becomes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jan</a:t>
            </a:r>
            <a:endParaRPr lang="en-US" altLang="en-US" sz="2000" b="1" i="1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A392B77-9EDB-440F-ABA0-5A9D95CA473F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9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Operator overloading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You can define only existing operators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i="1" dirty="0">
                <a:ea typeface="Times New Roman" pitchFamily="18" charset="0"/>
              </a:rPr>
              <a:t>E.g.</a:t>
            </a:r>
            <a:r>
              <a:rPr lang="en-US" altLang="en-US" sz="2000" dirty="0">
                <a:ea typeface="Times New Roman" pitchFamily="18" charset="0"/>
              </a:rPr>
              <a:t>, </a:t>
            </a:r>
            <a:r>
              <a:rPr lang="en-US" altLang="en-US" sz="2000" b="1" dirty="0">
                <a:ea typeface="Times New Roman" pitchFamily="18" charset="0"/>
              </a:rPr>
              <a:t>+  -  *  /  %  []  ()  ^  !  &amp;  &lt;  &lt;=  &gt;  &gt;=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You can define operators only with their conventional number of operands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i="1" dirty="0">
                <a:ea typeface="Times New Roman" pitchFamily="18" charset="0"/>
              </a:rPr>
              <a:t>E.g.</a:t>
            </a:r>
            <a:r>
              <a:rPr lang="en-US" altLang="en-US" sz="2000" dirty="0">
                <a:ea typeface="Times New Roman" pitchFamily="18" charset="0"/>
              </a:rPr>
              <a:t>, no unary </a:t>
            </a:r>
            <a:r>
              <a:rPr lang="en-US" altLang="en-US" sz="2000" b="1" dirty="0">
                <a:ea typeface="Times New Roman" pitchFamily="18" charset="0"/>
              </a:rPr>
              <a:t>&lt;=</a:t>
            </a:r>
            <a:r>
              <a:rPr lang="en-US" altLang="en-US" sz="2000" dirty="0">
                <a:ea typeface="Times New Roman" pitchFamily="18" charset="0"/>
              </a:rPr>
              <a:t> (less than or equal) and no binary </a:t>
            </a:r>
            <a:r>
              <a:rPr lang="en-US" altLang="en-US" sz="2000" b="1" dirty="0">
                <a:ea typeface="Times New Roman" pitchFamily="18" charset="0"/>
              </a:rPr>
              <a:t>!</a:t>
            </a:r>
            <a:r>
              <a:rPr lang="en-US" altLang="en-US" sz="2000" dirty="0">
                <a:ea typeface="Times New Roman" pitchFamily="18" charset="0"/>
              </a:rPr>
              <a:t> (not)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An overloaded operator must have at least one user-defined type as operand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operator+(</a:t>
            </a:r>
            <a:r>
              <a:rPr lang="en-US" altLang="en-US" sz="2000" b="1" dirty="0" err="1">
                <a:ea typeface="Times New Roman" pitchFamily="18" charset="0"/>
              </a:rPr>
              <a:t>int,int</a:t>
            </a:r>
            <a:r>
              <a:rPr lang="en-US" altLang="en-US" sz="2000" b="1" dirty="0">
                <a:ea typeface="Times New Roman" pitchFamily="18" charset="0"/>
              </a:rPr>
              <a:t>);	//</a:t>
            </a:r>
            <a:r>
              <a:rPr lang="en-US" altLang="en-US" sz="2000" dirty="0">
                <a:ea typeface="Times New Roman" pitchFamily="18" charset="0"/>
              </a:rPr>
              <a:t> error: you can</a:t>
            </a:r>
            <a:r>
              <a:rPr lang="en-US" altLang="ja-JP" sz="2000" dirty="0">
                <a:ea typeface="MS PGothic" pitchFamily="34" charset="-128"/>
              </a:rPr>
              <a:t>’t overload built-in +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 operator+(</a:t>
            </a:r>
            <a:r>
              <a:rPr lang="en-US" altLang="en-US" sz="2000" b="1" dirty="0" err="1">
                <a:ea typeface="Times New Roman" pitchFamily="18" charset="0"/>
              </a:rPr>
              <a:t>const</a:t>
            </a:r>
            <a:r>
              <a:rPr lang="en-US" altLang="en-US" sz="2000" b="1" dirty="0">
                <a:ea typeface="Times New Roman" pitchFamily="18" charset="0"/>
              </a:rPr>
              <a:t> Vector&amp;, </a:t>
            </a:r>
            <a:r>
              <a:rPr lang="en-US" altLang="en-US" sz="2000" b="1" dirty="0" err="1">
                <a:ea typeface="Times New Roman" pitchFamily="18" charset="0"/>
              </a:rPr>
              <a:t>const</a:t>
            </a:r>
            <a:r>
              <a:rPr lang="en-US" altLang="en-US" sz="2000" b="1" dirty="0">
                <a:ea typeface="Times New Roman" pitchFamily="18" charset="0"/>
              </a:rPr>
              <a:t> Vector &amp;);	//</a:t>
            </a:r>
            <a:r>
              <a:rPr lang="en-US" altLang="en-US" sz="2000" dirty="0">
                <a:ea typeface="Times New Roman" pitchFamily="18" charset="0"/>
              </a:rPr>
              <a:t> ok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Advice (not language rule):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Overload operators only with their conventional meaning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+</a:t>
            </a:r>
            <a:r>
              <a:rPr lang="en-US" altLang="en-US" sz="2000" dirty="0">
                <a:ea typeface="Times New Roman" pitchFamily="18" charset="0"/>
              </a:rPr>
              <a:t> should be addition, </a:t>
            </a:r>
            <a:r>
              <a:rPr lang="en-US" altLang="en-US" sz="2000" b="1" dirty="0">
                <a:ea typeface="Times New Roman" pitchFamily="18" charset="0"/>
              </a:rPr>
              <a:t>*</a:t>
            </a:r>
            <a:r>
              <a:rPr lang="en-US" altLang="en-US" sz="2000" dirty="0">
                <a:ea typeface="Times New Roman" pitchFamily="18" charset="0"/>
              </a:rPr>
              <a:t> be multiplication, </a:t>
            </a:r>
            <a:r>
              <a:rPr lang="en-US" altLang="en-US" sz="2000" b="1" dirty="0">
                <a:ea typeface="Times New Roman" pitchFamily="18" charset="0"/>
              </a:rPr>
              <a:t>[]</a:t>
            </a:r>
            <a:r>
              <a:rPr lang="en-US" altLang="en-US" sz="2000" dirty="0">
                <a:ea typeface="Times New Roman" pitchFamily="18" charset="0"/>
              </a:rPr>
              <a:t> be access, </a:t>
            </a:r>
            <a:r>
              <a:rPr lang="en-US" altLang="en-US" sz="2000" b="1" dirty="0">
                <a:ea typeface="Times New Roman" pitchFamily="18" charset="0"/>
              </a:rPr>
              <a:t>()</a:t>
            </a:r>
            <a:r>
              <a:rPr lang="en-US" altLang="en-US" sz="2000" dirty="0">
                <a:ea typeface="Times New Roman" pitchFamily="18" charset="0"/>
              </a:rPr>
              <a:t> be call, etc.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Advice (not language rule):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Don</a:t>
            </a:r>
            <a:r>
              <a:rPr lang="en-US" altLang="ja-JP" sz="2000" dirty="0">
                <a:ea typeface="MS PGothic" pitchFamily="34" charset="-128"/>
              </a:rPr>
              <a:t>’t overload unless you really have to</a:t>
            </a:r>
            <a:endParaRPr lang="en-US" altLang="en-US" sz="2000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B9E2FB7A-7733-4FE8-919A-EB61391C0BAE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65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4352573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Distinguish Classes, Structures, </a:t>
            </a:r>
            <a:r>
              <a:rPr lang="en-US" dirty="0" err="1" smtClean="0"/>
              <a:t>Enums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the benefits of encapsulation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Public and private attributes, methods, constructors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adequate interfaces, use operator overloading when appropriate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UML Class diagrams</a:t>
            </a:r>
          </a:p>
          <a:p>
            <a:pPr marL="457200" indent="-457200">
              <a:buFont typeface="+mj-lt"/>
              <a:buAutoNum type="arabicPeriod"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5892885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The idea: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A class directly represents a concept in a program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If you can think of </a:t>
            </a:r>
            <a:r>
              <a:rPr lang="en-US" altLang="ja-JP" sz="2000" dirty="0">
                <a:ea typeface="MS PGothic" pitchFamily="34" charset="-128"/>
              </a:rPr>
              <a:t>“it” as a separate entity, it is plausible that it could be a class or an object of a class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Examples: vector, matrix, input stream, string, FFT, valve controller, robot arm, device driver, picture on screen, dialog box, graph, window, temperature reading, clock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en-US" sz="9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A class is a (user-defined) type that specifies how objects of its type can be created and used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9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In C++ (as in most modern languages), a class is the key building block for large programs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And very useful for small ones also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9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The concept was originally introduced in Simula67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B82A890D-6F59-4E57-9A9B-FC75352E1BC9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15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Members and member access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class 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X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m;</a:t>
            </a:r>
            <a:r>
              <a:rPr lang="en-US" altLang="en-US" sz="1800" dirty="0"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  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data member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mf(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v) {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old = m; m=v; return old; }  </a:t>
            </a:r>
            <a:r>
              <a:rPr lang="en-US" altLang="en-US" sz="1800" dirty="0"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function member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800" dirty="0">
              <a:latin typeface="Liberation Mono" panose="02070409020205020404" pitchFamily="49" charset="0"/>
              <a:ea typeface="Times New Roman" pitchFamily="18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X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;		</a:t>
            </a:r>
            <a:r>
              <a:rPr lang="en-US" altLang="en-US" sz="1800" dirty="0"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is a variable of type X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var.m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= 7;	</a:t>
            </a:r>
            <a:r>
              <a:rPr lang="en-US" altLang="en-US" sz="1800" dirty="0"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access </a:t>
            </a:r>
            <a:r>
              <a:rPr lang="en-US" altLang="en-US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</a:t>
            </a:r>
            <a:r>
              <a:rPr lang="en-US" altLang="ja-JP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’s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data member m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x =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var.mf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(9);</a:t>
            </a:r>
            <a:r>
              <a:rPr lang="en-US" altLang="en-US" sz="1800" dirty="0"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call </a:t>
            </a:r>
            <a:r>
              <a:rPr lang="en-US" altLang="en-US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</a:t>
            </a:r>
            <a:r>
              <a:rPr lang="en-US" altLang="ja-JP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’s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member function mf()</a:t>
            </a:r>
            <a:endParaRPr lang="en-US" altLang="en-US" sz="1800" i="1" dirty="0">
              <a:solidFill>
                <a:srgbClr val="43B02A"/>
              </a:solidFill>
              <a:latin typeface="Liberation Mono" panose="02070409020205020404" pitchFamily="49" charset="0"/>
              <a:ea typeface="Times New Roman" pitchFamily="18" charset="0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C184876-A930-484E-A4CF-59F91F7D6A4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lv-LV" altLang="en-US" sz="1400" dirty="0" smtClean="0">
              <a:latin typeface="Arial" pitchFamily="34" charset="0"/>
            </a:endParaRPr>
          </a:p>
          <a:p>
            <a:pPr eaLnBrk="1" hangingPunct="1">
              <a:defRPr/>
            </a:pPr>
            <a:endParaRPr lang="en-US" altLang="en-US" sz="1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70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A class is a user-defined type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class X {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this class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’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name is X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public: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public members -- that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’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 the interface to users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	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(accessible by all)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functions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types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data (often best kept private)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private: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private members -- that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’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 the implementation details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	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      	(accessible by members of this class only)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functions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types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data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};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E2A225A-8AF1-46C1-9127-81F13BDD528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78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 and class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Class members are private by default: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class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mf();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// </a:t>
            </a:r>
            <a:r>
              <a:rPr lang="en-US" altLang="en-US" sz="2000" i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Means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class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mf();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// </a:t>
            </a:r>
            <a:r>
              <a:rPr lang="en-US" altLang="en-US" sz="2000" i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So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X 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x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variable x of type X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altLang="en-US" sz="20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20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y = </a:t>
            </a:r>
            <a:r>
              <a:rPr lang="en-US" altLang="en-US" sz="20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x.mf</a:t>
            </a:r>
            <a:r>
              <a:rPr lang="en-US" altLang="en-US" sz="20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	</a:t>
            </a:r>
            <a:r>
              <a:rPr lang="en-US" altLang="en-US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mf is </a:t>
            </a:r>
            <a:r>
              <a:rPr lang="en-US" altLang="en-US" sz="20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private/inaccessible</a:t>
            </a:r>
            <a:endParaRPr lang="en-US" altLang="en-US" sz="20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EC5267B-1506-45B1-9709-79BC0039EF11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96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 and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A </a:t>
            </a:r>
            <a:r>
              <a:rPr lang="en-US" altLang="en-US" dirty="0" err="1"/>
              <a:t>struct</a:t>
            </a:r>
            <a:r>
              <a:rPr lang="en-US" altLang="en-US" dirty="0"/>
              <a:t> is a class where members are public by default: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struct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// </a:t>
            </a:r>
            <a:r>
              <a:rPr lang="en-US" altLang="en-US" sz="2000" i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Means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// </a:t>
            </a:r>
            <a:r>
              <a:rPr lang="en-US" altLang="en-US" sz="2000" i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b="1" dirty="0" err="1"/>
              <a:t>struct</a:t>
            </a:r>
            <a:r>
              <a:rPr lang="en-US" altLang="en-US" dirty="0" err="1"/>
              <a:t>s</a:t>
            </a:r>
            <a:r>
              <a:rPr lang="en-US" altLang="en-US" dirty="0"/>
              <a:t> are primarily used for data structures where the members can take any value</a:t>
            </a:r>
            <a:r>
              <a:rPr lang="en-US" altLang="en-US" sz="2000" b="1" dirty="0"/>
              <a:t>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EFE879C-0EE8-40CA-8B55-0BD1872808E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67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2287</TotalTime>
  <Words>1202</Words>
  <Application>Microsoft Office PowerPoint</Application>
  <PresentationFormat>Widescreen</PresentationFormat>
  <Paragraphs>489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ＭＳ Ｐゴシック</vt:lpstr>
      <vt:lpstr>Arial</vt:lpstr>
      <vt:lpstr>Liberation Mono</vt:lpstr>
      <vt:lpstr>Times New Roman</vt:lpstr>
      <vt:lpstr>Wingdings</vt:lpstr>
      <vt:lpstr>Notebook</vt:lpstr>
      <vt:lpstr>Data Structures 1.3. C++ Classes</vt:lpstr>
      <vt:lpstr>Table of Contents</vt:lpstr>
      <vt:lpstr>PowerPoint Presentation</vt:lpstr>
      <vt:lpstr>Objectives</vt:lpstr>
      <vt:lpstr>Classes</vt:lpstr>
      <vt:lpstr>Members and member access</vt:lpstr>
      <vt:lpstr>Classes</vt:lpstr>
      <vt:lpstr>Struct and class</vt:lpstr>
      <vt:lpstr>Struct and class</vt:lpstr>
      <vt:lpstr>Structs</vt:lpstr>
      <vt:lpstr>Structs</vt:lpstr>
      <vt:lpstr>Structs</vt:lpstr>
      <vt:lpstr>Classes</vt:lpstr>
      <vt:lpstr>Classes</vt:lpstr>
      <vt:lpstr>Classes</vt:lpstr>
      <vt:lpstr>Classes</vt:lpstr>
      <vt:lpstr>Classes</vt:lpstr>
      <vt:lpstr>Classes</vt:lpstr>
      <vt:lpstr>Enumerations</vt:lpstr>
      <vt:lpstr>“Plain” Enumerations</vt:lpstr>
      <vt:lpstr>Class Enumerations</vt:lpstr>
      <vt:lpstr>Enumerations – Values</vt:lpstr>
      <vt:lpstr>Classes</vt:lpstr>
      <vt:lpstr>Const</vt:lpstr>
      <vt:lpstr>Const</vt:lpstr>
      <vt:lpstr>Const member functions</vt:lpstr>
      <vt:lpstr>Classes</vt:lpstr>
      <vt:lpstr>Classes</vt:lpstr>
      <vt:lpstr>Interfaces and “helper functions”</vt:lpstr>
      <vt:lpstr>Helper functions</vt:lpstr>
      <vt:lpstr>Operator overloading</vt:lpstr>
      <vt:lpstr>Operator overloading</vt:lpstr>
      <vt:lpstr>PowerPoint Presentation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125</cp:revision>
  <cp:lastPrinted>1601-01-01T00:00:00Z</cp:lastPrinted>
  <dcterms:created xsi:type="dcterms:W3CDTF">1601-01-01T00:00:00Z</dcterms:created>
  <dcterms:modified xsi:type="dcterms:W3CDTF">2020-09-14T17:33:17Z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